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 id="2147484807" r:id="rId2"/>
    <p:sldMasterId id="2147484819" r:id="rId3"/>
  </p:sldMasterIdLst>
  <p:notesMasterIdLst>
    <p:notesMasterId r:id="rId14"/>
  </p:notesMasterIdLst>
  <p:sldIdLst>
    <p:sldId id="256" r:id="rId4"/>
    <p:sldId id="2591" r:id="rId5"/>
    <p:sldId id="2592" r:id="rId6"/>
    <p:sldId id="262" r:id="rId7"/>
    <p:sldId id="259" r:id="rId8"/>
    <p:sldId id="261" r:id="rId9"/>
    <p:sldId id="258" r:id="rId10"/>
    <p:sldId id="265" r:id="rId11"/>
    <p:sldId id="266" r:id="rId12"/>
    <p:sldId id="25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PB" userId="S::mreimann@ushealthconnect.com::551785c5-e18e-4f20-8abf-31b115b8a49a" providerId="AD"/>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9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1565"/>
  </p:normalViewPr>
  <p:slideViewPr>
    <p:cSldViewPr snapToGrid="0">
      <p:cViewPr varScale="1">
        <p:scale>
          <a:sx n="112" d="100"/>
          <a:sy n="112" d="100"/>
        </p:scale>
        <p:origin x="8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A4C85-A346-4CDE-8F11-94F9EB5A07B2}" type="datetimeFigureOut">
              <a:rPr lang="en-US" smtClean="0"/>
              <a:t>6/7/23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A08EC-79A5-4B6E-A236-A44E04A24D32}" type="slidenum">
              <a:rPr lang="en-US" smtClean="0"/>
              <a:t>‹#›</a:t>
            </a:fld>
            <a:endParaRPr lang="en-US"/>
          </a:p>
        </p:txBody>
      </p:sp>
    </p:spTree>
    <p:extLst>
      <p:ext uri="{BB962C8B-B14F-4D97-AF65-F5344CB8AC3E}">
        <p14:creationId xmlns:p14="http://schemas.microsoft.com/office/powerpoint/2010/main" val="78740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3978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8856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168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987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868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232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642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525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2342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8512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085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574352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944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96474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506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40427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635167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534335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73695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123222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3109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88083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23969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95101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950428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15063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571065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96032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05792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0689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800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7366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84184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3255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41565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48274758"/>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288465163"/>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896629648"/>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8"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D966-230E-0DE9-AA54-0496D31470CD}"/>
              </a:ext>
            </a:extLst>
          </p:cNvPr>
          <p:cNvSpPr>
            <a:spLocks noGrp="1"/>
          </p:cNvSpPr>
          <p:nvPr>
            <p:ph type="title"/>
          </p:nvPr>
        </p:nvSpPr>
        <p:spPr>
          <a:xfrm>
            <a:off x="609599" y="1709738"/>
            <a:ext cx="10774017" cy="2852737"/>
          </a:xfrm>
        </p:spPr>
        <p:txBody>
          <a:bodyPr>
            <a:normAutofit fontScale="90000"/>
          </a:bodyPr>
          <a:lstStyle/>
          <a:p>
            <a:r>
              <a:rPr lang="en-US" dirty="0"/>
              <a:t>What Are the Recent Updates to Guideline-driven Care in </a:t>
            </a:r>
            <a:br>
              <a:rPr lang="en-US" dirty="0"/>
            </a:br>
            <a:r>
              <a:rPr lang="en-US" dirty="0"/>
              <a:t>Non-Advanced Systemic Mastocytosis?</a:t>
            </a:r>
          </a:p>
        </p:txBody>
      </p:sp>
      <p:sp>
        <p:nvSpPr>
          <p:cNvPr id="3" name="Subtitle 2">
            <a:extLst>
              <a:ext uri="{FF2B5EF4-FFF2-40B4-BE49-F238E27FC236}">
                <a16:creationId xmlns:a16="http://schemas.microsoft.com/office/drawing/2014/main" id="{A66B865B-9CA0-9673-9EFD-36AF66864162}"/>
              </a:ext>
            </a:extLst>
          </p:cNvPr>
          <p:cNvSpPr>
            <a:spLocks noGrp="1"/>
          </p:cNvSpPr>
          <p:nvPr>
            <p:ph type="body" idx="1"/>
          </p:nvPr>
        </p:nvSpPr>
        <p:spPr>
          <a:xfrm>
            <a:off x="609601" y="4589463"/>
            <a:ext cx="10515600" cy="1500187"/>
          </a:xfrm>
        </p:spPr>
        <p:txBody>
          <a:bodyPr>
            <a:normAutofit/>
          </a:bodyPr>
          <a:lstStyle/>
          <a:p>
            <a:r>
              <a:rPr lang="en-US" b="1" dirty="0">
                <a:solidFill>
                  <a:schemeClr val="accent3"/>
                </a:solidFill>
              </a:rPr>
              <a:t>Cem Akin, MD, PhD</a:t>
            </a:r>
            <a:br>
              <a:rPr lang="en-US" dirty="0"/>
            </a:br>
            <a:r>
              <a:rPr lang="en-US" dirty="0"/>
              <a:t>Professor of Medicine</a:t>
            </a:r>
            <a:br>
              <a:rPr lang="en-US" dirty="0"/>
            </a:br>
            <a:r>
              <a:rPr lang="en-US" dirty="0"/>
              <a:t>University of Michigan</a:t>
            </a:r>
            <a:br>
              <a:rPr lang="en-US" dirty="0"/>
            </a:br>
            <a:r>
              <a:rPr lang="en-US" dirty="0"/>
              <a:t>Ann Arbor, MI</a:t>
            </a:r>
          </a:p>
        </p:txBody>
      </p:sp>
    </p:spTree>
    <p:extLst>
      <p:ext uri="{BB962C8B-B14F-4D97-AF65-F5344CB8AC3E}">
        <p14:creationId xmlns:p14="http://schemas.microsoft.com/office/powerpoint/2010/main" val="158219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Non-Advanced Systemic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hlinkClick r:id="rId3"/>
              </a:rPr>
              <a:t>Mastocytosis</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 - When the Best Supportive Care is Not Enough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most recent updates to the World Health Organization (WHO) and NCCN guidelines on classifying non-advanced 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criterion and test that are relevant to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to use information from validated assessments for patient symptom reporting and risk stratification to enhance clinical assessment and inform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which specialists are best suited to dealing with each type of symptom common to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Formulate approaches to provide optimal management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D966-230E-0DE9-AA54-0496D31470CD}"/>
              </a:ext>
            </a:extLst>
          </p:cNvPr>
          <p:cNvSpPr>
            <a:spLocks noGrp="1"/>
          </p:cNvSpPr>
          <p:nvPr>
            <p:ph type="title"/>
          </p:nvPr>
        </p:nvSpPr>
        <p:spPr>
          <a:xfrm>
            <a:off x="609600" y="199505"/>
            <a:ext cx="10744200" cy="1185577"/>
          </a:xfrm>
        </p:spPr>
        <p:txBody>
          <a:bodyPr>
            <a:normAutofit/>
          </a:bodyPr>
          <a:lstStyle/>
          <a:p>
            <a:r>
              <a:rPr lang="en-US" dirty="0"/>
              <a:t>Updates to Diagnostic Criteria, and Classification of Systemic Mastocytosis</a:t>
            </a:r>
          </a:p>
        </p:txBody>
      </p:sp>
      <p:sp>
        <p:nvSpPr>
          <p:cNvPr id="4" name="Content Placeholder 3">
            <a:extLst>
              <a:ext uri="{FF2B5EF4-FFF2-40B4-BE49-F238E27FC236}">
                <a16:creationId xmlns:a16="http://schemas.microsoft.com/office/drawing/2014/main" id="{C99F8449-CBEA-951E-7F43-00D22ED3204D}"/>
              </a:ext>
            </a:extLst>
          </p:cNvPr>
          <p:cNvSpPr>
            <a:spLocks noGrp="1"/>
          </p:cNvSpPr>
          <p:nvPr>
            <p:ph sz="half" idx="1"/>
          </p:nvPr>
        </p:nvSpPr>
        <p:spPr>
          <a:xfrm>
            <a:off x="609600" y="4806770"/>
            <a:ext cx="5181600" cy="1313415"/>
          </a:xfrm>
        </p:spPr>
        <p:txBody>
          <a:bodyPr>
            <a:normAutofit fontScale="92500" lnSpcReduction="10000"/>
          </a:bodyPr>
          <a:lstStyle/>
          <a:p>
            <a:pPr marL="342900" indent="-342900">
              <a:buFont typeface="+mj-lt"/>
              <a:buAutoNum type="arabicPeriod"/>
            </a:pPr>
            <a:r>
              <a:rPr lang="en-US" sz="1800" dirty="0"/>
              <a:t>Khoury JD, et al. The 5th edition of the World Health Organization Classification of </a:t>
            </a:r>
            <a:r>
              <a:rPr lang="en-US" sz="1800" dirty="0" err="1"/>
              <a:t>Haematolymphoid</a:t>
            </a:r>
            <a:r>
              <a:rPr lang="en-US" sz="1800" dirty="0"/>
              <a:t> </a:t>
            </a:r>
            <a:r>
              <a:rPr lang="en-US" sz="1800" dirty="0" err="1"/>
              <a:t>Tumours</a:t>
            </a:r>
            <a:r>
              <a:rPr lang="en-US" sz="1800" dirty="0"/>
              <a:t>: Myeloid and Histiocytic/Dendritic Neoplasms. </a:t>
            </a:r>
            <a:r>
              <a:rPr lang="en-US" sz="1800" i="1" dirty="0"/>
              <a:t>Leukemia</a:t>
            </a:r>
            <a:r>
              <a:rPr lang="en-US" sz="1800" dirty="0"/>
              <a:t>. 2022;36(7):1703-19.</a:t>
            </a:r>
          </a:p>
          <a:p>
            <a:endParaRPr lang="en-US" sz="1800" dirty="0"/>
          </a:p>
        </p:txBody>
      </p:sp>
      <p:sp>
        <p:nvSpPr>
          <p:cNvPr id="5" name="Content Placeholder 4">
            <a:extLst>
              <a:ext uri="{FF2B5EF4-FFF2-40B4-BE49-F238E27FC236}">
                <a16:creationId xmlns:a16="http://schemas.microsoft.com/office/drawing/2014/main" id="{60EFF96C-B33F-321F-D485-1B0FAE2BBDCB}"/>
              </a:ext>
            </a:extLst>
          </p:cNvPr>
          <p:cNvSpPr>
            <a:spLocks noGrp="1"/>
          </p:cNvSpPr>
          <p:nvPr>
            <p:ph sz="half" idx="2"/>
          </p:nvPr>
        </p:nvSpPr>
        <p:spPr>
          <a:xfrm>
            <a:off x="6146375" y="4806770"/>
            <a:ext cx="5181600" cy="1313415"/>
          </a:xfrm>
        </p:spPr>
        <p:txBody>
          <a:bodyPr>
            <a:normAutofit fontScale="92500" lnSpcReduction="10000"/>
          </a:bodyPr>
          <a:lstStyle/>
          <a:p>
            <a:pPr marL="342900" indent="-342900">
              <a:buFont typeface="+mj-lt"/>
              <a:buAutoNum type="arabicPeriod" startAt="2"/>
            </a:pPr>
            <a:r>
              <a:rPr lang="en-US" sz="1800" dirty="0"/>
              <a:t>Arber DA, et al. International Consensus Classification of Myeloid Neoplasms and Acute Leukemias: integrating morphologic, clinical, and genomic data. </a:t>
            </a:r>
            <a:r>
              <a:rPr lang="en-US" sz="1800" i="1" dirty="0"/>
              <a:t>Blood</a:t>
            </a:r>
            <a:r>
              <a:rPr lang="en-US" sz="1800" dirty="0"/>
              <a:t>. 2022;140(11):1200-28. </a:t>
            </a:r>
          </a:p>
          <a:p>
            <a:endParaRPr lang="en-US" sz="1800" dirty="0"/>
          </a:p>
        </p:txBody>
      </p:sp>
      <p:sp>
        <p:nvSpPr>
          <p:cNvPr id="6" name="TextBox 5">
            <a:extLst>
              <a:ext uri="{FF2B5EF4-FFF2-40B4-BE49-F238E27FC236}">
                <a16:creationId xmlns:a16="http://schemas.microsoft.com/office/drawing/2014/main" id="{3A95FB17-914D-0D05-236B-797CC745133E}"/>
              </a:ext>
            </a:extLst>
          </p:cNvPr>
          <p:cNvSpPr txBox="1"/>
          <p:nvPr/>
        </p:nvSpPr>
        <p:spPr>
          <a:xfrm>
            <a:off x="638597" y="1506215"/>
            <a:ext cx="8242577" cy="461665"/>
          </a:xfrm>
          <a:prstGeom prst="rect">
            <a:avLst/>
          </a:prstGeom>
          <a:noFill/>
        </p:spPr>
        <p:txBody>
          <a:bodyPr wrap="none" rtlCol="0">
            <a:spAutoFit/>
          </a:bodyPr>
          <a:lstStyle/>
          <a:p>
            <a:r>
              <a:rPr lang="en-US" sz="2400" b="1" dirty="0">
                <a:solidFill>
                  <a:schemeClr val="accent3"/>
                </a:solidFill>
              </a:rPr>
              <a:t>Two groups with largely overlapping recommendations</a:t>
            </a:r>
          </a:p>
        </p:txBody>
      </p:sp>
      <p:pic>
        <p:nvPicPr>
          <p:cNvPr id="10" name="Picture 9" descr="A close-up of a red and white website&#10;&#10;Description automatically generated with low confidence">
            <a:extLst>
              <a:ext uri="{FF2B5EF4-FFF2-40B4-BE49-F238E27FC236}">
                <a16:creationId xmlns:a16="http://schemas.microsoft.com/office/drawing/2014/main" id="{23994D7A-B703-66B6-997F-DCBECD782E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5999" y="2340403"/>
            <a:ext cx="5282352" cy="2177194"/>
          </a:xfrm>
          <a:prstGeom prst="rect">
            <a:avLst/>
          </a:prstGeom>
          <a:ln>
            <a:solidFill>
              <a:srgbClr val="C00000"/>
            </a:solidFill>
          </a:ln>
        </p:spPr>
      </p:pic>
      <p:grpSp>
        <p:nvGrpSpPr>
          <p:cNvPr id="11" name="Group 10">
            <a:extLst>
              <a:ext uri="{FF2B5EF4-FFF2-40B4-BE49-F238E27FC236}">
                <a16:creationId xmlns:a16="http://schemas.microsoft.com/office/drawing/2014/main" id="{C6EA06F7-C17B-DF85-301F-C19893FE3989}"/>
              </a:ext>
            </a:extLst>
          </p:cNvPr>
          <p:cNvGrpSpPr/>
          <p:nvPr/>
        </p:nvGrpSpPr>
        <p:grpSpPr>
          <a:xfrm>
            <a:off x="838200" y="2340403"/>
            <a:ext cx="4786196" cy="2177194"/>
            <a:chOff x="568411" y="2240620"/>
            <a:chExt cx="5399903" cy="2456363"/>
          </a:xfrm>
        </p:grpSpPr>
        <p:pic>
          <p:nvPicPr>
            <p:cNvPr id="12" name="Picture 4" descr="World Health Organization (WHO)">
              <a:extLst>
                <a:ext uri="{FF2B5EF4-FFF2-40B4-BE49-F238E27FC236}">
                  <a16:creationId xmlns:a16="http://schemas.microsoft.com/office/drawing/2014/main" id="{A9344058-80C3-90EB-CFA6-ED1EA174BE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1639" y="2374449"/>
              <a:ext cx="2333800" cy="7127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screenshot of a website&#10;&#10;Description automatically generated with low confidence">
              <a:extLst>
                <a:ext uri="{FF2B5EF4-FFF2-40B4-BE49-F238E27FC236}">
                  <a16:creationId xmlns:a16="http://schemas.microsoft.com/office/drawing/2014/main" id="{A170D74C-A135-9C75-6582-62399B5E79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3087235"/>
              <a:ext cx="4958022" cy="1609748"/>
            </a:xfrm>
            <a:prstGeom prst="rect">
              <a:avLst/>
            </a:prstGeom>
          </p:spPr>
        </p:pic>
        <p:sp>
          <p:nvSpPr>
            <p:cNvPr id="14" name="Rectangle 13">
              <a:extLst>
                <a:ext uri="{FF2B5EF4-FFF2-40B4-BE49-F238E27FC236}">
                  <a16:creationId xmlns:a16="http://schemas.microsoft.com/office/drawing/2014/main" id="{D035A41D-C305-9757-1D31-C5F13B32B7FE}"/>
                </a:ext>
              </a:extLst>
            </p:cNvPr>
            <p:cNvSpPr/>
            <p:nvPr/>
          </p:nvSpPr>
          <p:spPr>
            <a:xfrm>
              <a:off x="568411" y="2240620"/>
              <a:ext cx="5399903" cy="2456363"/>
            </a:xfrm>
            <a:prstGeom prst="rect">
              <a:avLst/>
            </a:prstGeom>
            <a:noFill/>
            <a:ln>
              <a:solidFill>
                <a:srgbClr val="0192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430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12EC59-1792-97F0-37F3-25ED77C17000}"/>
              </a:ext>
            </a:extLst>
          </p:cNvPr>
          <p:cNvSpPr/>
          <p:nvPr/>
        </p:nvSpPr>
        <p:spPr>
          <a:xfrm>
            <a:off x="8408555" y="3723086"/>
            <a:ext cx="911247" cy="327546"/>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C0A911-F684-0AC7-057E-016B77A05B0D}"/>
              </a:ext>
            </a:extLst>
          </p:cNvPr>
          <p:cNvSpPr/>
          <p:nvPr/>
        </p:nvSpPr>
        <p:spPr>
          <a:xfrm>
            <a:off x="5863024" y="2825294"/>
            <a:ext cx="2362201" cy="327546"/>
          </a:xfrm>
          <a:prstGeom prst="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31AAA71-C39A-2D3F-6FB5-010720C36F3C}"/>
              </a:ext>
            </a:extLst>
          </p:cNvPr>
          <p:cNvSpPr/>
          <p:nvPr/>
        </p:nvSpPr>
        <p:spPr>
          <a:xfrm>
            <a:off x="477078" y="1385082"/>
            <a:ext cx="4290131" cy="1252101"/>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325430-D993-5C60-5108-170C7B8563B5}"/>
              </a:ext>
            </a:extLst>
          </p:cNvPr>
          <p:cNvSpPr>
            <a:spLocks noGrp="1"/>
          </p:cNvSpPr>
          <p:nvPr>
            <p:ph type="title"/>
          </p:nvPr>
        </p:nvSpPr>
        <p:spPr>
          <a:xfrm>
            <a:off x="609600" y="199505"/>
            <a:ext cx="10744200" cy="1185577"/>
          </a:xfrm>
        </p:spPr>
        <p:txBody>
          <a:bodyPr>
            <a:normAutofit/>
          </a:bodyPr>
          <a:lstStyle/>
          <a:p>
            <a:r>
              <a:rPr lang="en-US" dirty="0"/>
              <a:t>Diagnostic Criteria for Systemic </a:t>
            </a:r>
            <a:r>
              <a:rPr lang="en-US" dirty="0" err="1"/>
              <a:t>Mastocytosis</a:t>
            </a:r>
            <a:endParaRPr lang="en-US" dirty="0"/>
          </a:p>
        </p:txBody>
      </p:sp>
      <p:sp>
        <p:nvSpPr>
          <p:cNvPr id="5" name="Content Placeholder 4">
            <a:extLst>
              <a:ext uri="{FF2B5EF4-FFF2-40B4-BE49-F238E27FC236}">
                <a16:creationId xmlns:a16="http://schemas.microsoft.com/office/drawing/2014/main" id="{C3A79884-6866-4BEB-262D-7F7630E2072B}"/>
              </a:ext>
            </a:extLst>
          </p:cNvPr>
          <p:cNvSpPr>
            <a:spLocks noGrp="1"/>
          </p:cNvSpPr>
          <p:nvPr>
            <p:ph sz="half" idx="1"/>
          </p:nvPr>
        </p:nvSpPr>
        <p:spPr>
          <a:xfrm>
            <a:off x="609600" y="1497013"/>
            <a:ext cx="4157609" cy="4679950"/>
          </a:xfrm>
        </p:spPr>
        <p:txBody>
          <a:bodyPr>
            <a:normAutofit fontScale="92500" lnSpcReduction="10000"/>
          </a:bodyPr>
          <a:lstStyle/>
          <a:p>
            <a:pPr marL="0" indent="0">
              <a:lnSpc>
                <a:spcPct val="120000"/>
              </a:lnSpc>
              <a:buNone/>
            </a:pPr>
            <a:r>
              <a:rPr lang="en-US" sz="2000" b="1" dirty="0">
                <a:solidFill>
                  <a:srgbClr val="FFFF00"/>
                </a:solidFill>
              </a:rPr>
              <a:t>1 Major and 1 Minor Criteria </a:t>
            </a:r>
            <a:r>
              <a:rPr lang="en-US" sz="2000" b="1" u="sng" dirty="0">
                <a:solidFill>
                  <a:srgbClr val="FFFF00"/>
                </a:solidFill>
              </a:rPr>
              <a:t>or</a:t>
            </a:r>
            <a:br>
              <a:rPr lang="en-US" sz="2000" b="1" dirty="0">
                <a:solidFill>
                  <a:srgbClr val="FFFF00"/>
                </a:solidFill>
              </a:rPr>
            </a:br>
            <a:r>
              <a:rPr lang="en-US" sz="2000" b="1" dirty="0">
                <a:solidFill>
                  <a:srgbClr val="FFFF00"/>
                </a:solidFill>
              </a:rPr>
              <a:t>3 Minor Criteria support a Systemic </a:t>
            </a:r>
            <a:r>
              <a:rPr lang="en-US" sz="2000" b="1" dirty="0" err="1">
                <a:solidFill>
                  <a:srgbClr val="FFFF00"/>
                </a:solidFill>
              </a:rPr>
              <a:t>Mastocytosis</a:t>
            </a:r>
            <a:r>
              <a:rPr lang="en-US" sz="2000" b="1" dirty="0">
                <a:solidFill>
                  <a:srgbClr val="FFFF00"/>
                </a:solidFill>
              </a:rPr>
              <a:t> diagnosis</a:t>
            </a:r>
          </a:p>
          <a:p>
            <a:pPr marL="0" indent="0">
              <a:lnSpc>
                <a:spcPct val="120000"/>
              </a:lnSpc>
              <a:buNone/>
            </a:pPr>
            <a:endParaRPr lang="en-US" sz="2000" b="1" dirty="0">
              <a:solidFill>
                <a:schemeClr val="accent3"/>
              </a:solidFill>
            </a:endParaRPr>
          </a:p>
          <a:p>
            <a:pPr>
              <a:lnSpc>
                <a:spcPct val="120000"/>
              </a:lnSpc>
            </a:pPr>
            <a:r>
              <a:rPr lang="en-US" sz="2000" dirty="0"/>
              <a:t>Major:</a:t>
            </a:r>
          </a:p>
          <a:p>
            <a:pPr lvl="1">
              <a:lnSpc>
                <a:spcPct val="120000"/>
              </a:lnSpc>
            </a:pPr>
            <a:r>
              <a:rPr lang="en-US" sz="1800" dirty="0"/>
              <a:t>Characteristic multifocal dense infiltrates (&gt;15 mast cells per aggregate) in bone marrow or another extracutaneous tissue (tryptase or CD117 immunohistochemistry)</a:t>
            </a:r>
          </a:p>
          <a:p>
            <a:pPr lvl="1">
              <a:lnSpc>
                <a:spcPct val="120000"/>
              </a:lnSpc>
            </a:pPr>
            <a:endParaRPr lang="en-US" sz="1800" dirty="0"/>
          </a:p>
        </p:txBody>
      </p:sp>
      <p:sp>
        <p:nvSpPr>
          <p:cNvPr id="11" name="Content Placeholder 10">
            <a:extLst>
              <a:ext uri="{FF2B5EF4-FFF2-40B4-BE49-F238E27FC236}">
                <a16:creationId xmlns:a16="http://schemas.microsoft.com/office/drawing/2014/main" id="{185B4AEB-A9D0-D5A9-D625-B146F9FA6F75}"/>
              </a:ext>
            </a:extLst>
          </p:cNvPr>
          <p:cNvSpPr>
            <a:spLocks noGrp="1"/>
          </p:cNvSpPr>
          <p:nvPr>
            <p:ph sz="half" idx="2"/>
          </p:nvPr>
        </p:nvSpPr>
        <p:spPr>
          <a:xfrm>
            <a:off x="5126804" y="1497013"/>
            <a:ext cx="5998396" cy="4679950"/>
          </a:xfrm>
        </p:spPr>
        <p:txBody>
          <a:bodyPr>
            <a:normAutofit fontScale="92500" lnSpcReduction="10000"/>
          </a:bodyPr>
          <a:lstStyle/>
          <a:p>
            <a:pPr>
              <a:lnSpc>
                <a:spcPct val="120000"/>
              </a:lnSpc>
            </a:pPr>
            <a:r>
              <a:rPr lang="en-US" sz="2000" dirty="0"/>
              <a:t>Minor:</a:t>
            </a:r>
          </a:p>
          <a:p>
            <a:pPr lvl="1">
              <a:lnSpc>
                <a:spcPct val="120000"/>
              </a:lnSpc>
            </a:pPr>
            <a:r>
              <a:rPr lang="en-US" sz="1800" dirty="0"/>
              <a:t>Morphology of mast cells: Spindle shaped (in bone marrow aspirate smears)</a:t>
            </a:r>
          </a:p>
          <a:p>
            <a:pPr lvl="1">
              <a:lnSpc>
                <a:spcPct val="120000"/>
              </a:lnSpc>
            </a:pPr>
            <a:r>
              <a:rPr lang="en-US" sz="1800" dirty="0"/>
              <a:t>Detection of a codon 816 c-kit</a:t>
            </a:r>
            <a:br>
              <a:rPr lang="en-US" sz="1800" dirty="0"/>
            </a:br>
            <a:r>
              <a:rPr lang="en-US" sz="1800" b="1" dirty="0">
                <a:solidFill>
                  <a:srgbClr val="FFFF00"/>
                </a:solidFill>
              </a:rPr>
              <a:t>(or another activating)</a:t>
            </a:r>
            <a:r>
              <a:rPr lang="en-US" sz="1800" dirty="0">
                <a:solidFill>
                  <a:srgbClr val="FFFF00"/>
                </a:solidFill>
              </a:rPr>
              <a:t> </a:t>
            </a:r>
            <a:r>
              <a:rPr lang="en-US" sz="1800" dirty="0"/>
              <a:t>mutation</a:t>
            </a:r>
          </a:p>
          <a:p>
            <a:pPr lvl="2">
              <a:lnSpc>
                <a:spcPct val="120000"/>
              </a:lnSpc>
            </a:pPr>
            <a:r>
              <a:rPr lang="en-US" sz="1600" dirty="0"/>
              <a:t>High sensitivity allele specific or digital droplet PCR (capable of detecting &lt;0.1% allele burden)</a:t>
            </a:r>
          </a:p>
          <a:p>
            <a:pPr lvl="1">
              <a:lnSpc>
                <a:spcPct val="120000"/>
              </a:lnSpc>
            </a:pPr>
            <a:r>
              <a:rPr lang="en-US" sz="1800" dirty="0"/>
              <a:t>Expression of CD2, CD25 </a:t>
            </a:r>
            <a:r>
              <a:rPr lang="en-US" sz="1800" b="1" dirty="0">
                <a:solidFill>
                  <a:srgbClr val="FFFF00"/>
                </a:solidFill>
              </a:rPr>
              <a:t>or CD30 </a:t>
            </a:r>
            <a:r>
              <a:rPr lang="en-US" sz="1800" dirty="0"/>
              <a:t>by the bone marrow mast cell population</a:t>
            </a:r>
          </a:p>
          <a:p>
            <a:pPr lvl="2">
              <a:lnSpc>
                <a:spcPct val="120000"/>
              </a:lnSpc>
            </a:pPr>
            <a:r>
              <a:rPr lang="en-US" sz="1600" dirty="0"/>
              <a:t>Immunohistochemistry (IHC) or</a:t>
            </a:r>
            <a:br>
              <a:rPr lang="en-US" sz="1600" dirty="0"/>
            </a:br>
            <a:r>
              <a:rPr lang="en-US" sz="1600" dirty="0"/>
              <a:t>flow cytometry</a:t>
            </a:r>
          </a:p>
          <a:p>
            <a:pPr lvl="2">
              <a:lnSpc>
                <a:spcPct val="120000"/>
              </a:lnSpc>
            </a:pPr>
            <a:r>
              <a:rPr lang="en-US" sz="1600" dirty="0"/>
              <a:t>Well-differentiated systemic </a:t>
            </a:r>
            <a:r>
              <a:rPr lang="en-US" sz="1600" dirty="0" err="1"/>
              <a:t>mastocytosis</a:t>
            </a:r>
            <a:r>
              <a:rPr lang="en-US" sz="1600" dirty="0"/>
              <a:t> only expresses CD30</a:t>
            </a:r>
          </a:p>
          <a:p>
            <a:pPr lvl="1">
              <a:lnSpc>
                <a:spcPct val="120000"/>
              </a:lnSpc>
            </a:pPr>
            <a:r>
              <a:rPr lang="en-US" sz="1800" dirty="0"/>
              <a:t>Serum tryptase &gt;20 ng/mL</a:t>
            </a:r>
          </a:p>
          <a:p>
            <a:pPr lvl="2">
              <a:lnSpc>
                <a:spcPct val="120000"/>
              </a:lnSpc>
            </a:pPr>
            <a:r>
              <a:rPr lang="en-US" sz="1600" dirty="0"/>
              <a:t>Not valid if there is an associated myeloid disorder</a:t>
            </a:r>
          </a:p>
          <a:p>
            <a:pPr>
              <a:lnSpc>
                <a:spcPct val="120000"/>
              </a:lnSpc>
            </a:pPr>
            <a:endParaRPr lang="en-US" sz="2000" dirty="0"/>
          </a:p>
        </p:txBody>
      </p:sp>
      <p:sp>
        <p:nvSpPr>
          <p:cNvPr id="3" name="Footer Placeholder 2">
            <a:extLst>
              <a:ext uri="{FF2B5EF4-FFF2-40B4-BE49-F238E27FC236}">
                <a16:creationId xmlns:a16="http://schemas.microsoft.com/office/drawing/2014/main" id="{273BA6E6-534A-7A62-4492-26F5EC67E54C}"/>
              </a:ext>
            </a:extLst>
          </p:cNvPr>
          <p:cNvSpPr>
            <a:spLocks noGrp="1"/>
          </p:cNvSpPr>
          <p:nvPr>
            <p:ph type="ftr" sz="quarter" idx="3"/>
          </p:nvPr>
        </p:nvSpPr>
        <p:spPr>
          <a:xfrm>
            <a:off x="609600" y="6356350"/>
            <a:ext cx="10515599" cy="442131"/>
          </a:xfrm>
        </p:spPr>
        <p:txBody>
          <a:bodyPr/>
          <a:lstStyle/>
          <a:p>
            <a:r>
              <a:rPr lang="en-US" dirty="0"/>
              <a:t>IHC, immunohistochemistry. </a:t>
            </a:r>
          </a:p>
          <a:p>
            <a:r>
              <a:rPr lang="en-US" dirty="0"/>
              <a:t>Khoury JD, et al. </a:t>
            </a:r>
            <a:r>
              <a:rPr lang="en-US" i="1" dirty="0"/>
              <a:t>Leukemia. </a:t>
            </a:r>
            <a:r>
              <a:rPr lang="en-US" dirty="0"/>
              <a:t>2022;36(7):1703-19; Arber DA, et al. </a:t>
            </a:r>
            <a:r>
              <a:rPr lang="en-US" i="1" dirty="0"/>
              <a:t>Blood. </a:t>
            </a:r>
            <a:r>
              <a:rPr lang="en-US" dirty="0"/>
              <a:t>2022;140(11):1200-28.</a:t>
            </a:r>
          </a:p>
        </p:txBody>
      </p:sp>
    </p:spTree>
    <p:extLst>
      <p:ext uri="{BB962C8B-B14F-4D97-AF65-F5344CB8AC3E}">
        <p14:creationId xmlns:p14="http://schemas.microsoft.com/office/powerpoint/2010/main" val="309284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1" name="Picture 7" descr="cell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0" y="1494189"/>
            <a:ext cx="2667000" cy="2239963"/>
          </a:xfrm>
          <a:prstGeom prst="rect">
            <a:avLst/>
          </a:prstGeom>
          <a:noFill/>
          <a:ln w="9525">
            <a:solidFill>
              <a:schemeClr val="tx1"/>
            </a:solidFill>
            <a:miter lim="800000"/>
            <a:headEnd/>
            <a:tailEnd/>
          </a:ln>
        </p:spPr>
      </p:pic>
      <p:pic>
        <p:nvPicPr>
          <p:cNvPr id="242692" name="Picture 8" descr="3_10x"/>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8476" y="1494187"/>
            <a:ext cx="2667000" cy="2243138"/>
          </a:xfrm>
          <a:prstGeom prst="rect">
            <a:avLst/>
          </a:prstGeom>
          <a:noFill/>
          <a:ln w="9525">
            <a:solidFill>
              <a:schemeClr val="tx1"/>
            </a:solidFill>
            <a:miter lim="800000"/>
            <a:headEnd/>
            <a:tailEnd/>
          </a:ln>
        </p:spPr>
      </p:pic>
      <p:pic>
        <p:nvPicPr>
          <p:cNvPr id="242693" name="Picture 9" descr="flow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3854499"/>
            <a:ext cx="6400800" cy="2303996"/>
          </a:xfrm>
          <a:prstGeom prst="rect">
            <a:avLst/>
          </a:prstGeom>
          <a:noFill/>
          <a:ln w="9525">
            <a:noFill/>
            <a:miter lim="800000"/>
            <a:headEnd/>
            <a:tailEnd/>
          </a:ln>
        </p:spPr>
      </p:pic>
      <p:sp>
        <p:nvSpPr>
          <p:cNvPr id="7" name="Footer Placeholder 6">
            <a:extLst>
              <a:ext uri="{FF2B5EF4-FFF2-40B4-BE49-F238E27FC236}">
                <a16:creationId xmlns:a16="http://schemas.microsoft.com/office/drawing/2014/main" id="{BC316B37-DEDA-5823-3BA2-ECBD6CC0B441}"/>
              </a:ext>
            </a:extLst>
          </p:cNvPr>
          <p:cNvSpPr>
            <a:spLocks noGrp="1"/>
          </p:cNvSpPr>
          <p:nvPr>
            <p:ph type="ftr" sz="quarter" idx="3"/>
          </p:nvPr>
        </p:nvSpPr>
        <p:spPr>
          <a:xfrm>
            <a:off x="609600" y="6356350"/>
            <a:ext cx="10744199" cy="442131"/>
          </a:xfrm>
        </p:spPr>
        <p:txBody>
          <a:bodyPr/>
          <a:lstStyle/>
          <a:p>
            <a:r>
              <a:rPr lang="en-US" dirty="0"/>
              <a:t>SM, systemic </a:t>
            </a:r>
            <a:r>
              <a:rPr lang="en-US" dirty="0" err="1"/>
              <a:t>mastocytosis</a:t>
            </a:r>
            <a:r>
              <a:rPr lang="en-US" dirty="0"/>
              <a:t>.</a:t>
            </a:r>
          </a:p>
          <a:p>
            <a:r>
              <a:rPr lang="en-US" dirty="0"/>
              <a:t>Images courtesy of </a:t>
            </a:r>
            <a:r>
              <a:rPr lang="en-US" dirty="0" err="1"/>
              <a:t>Cem</a:t>
            </a:r>
            <a:r>
              <a:rPr lang="en-US" dirty="0"/>
              <a:t> Akin, MD, PhD</a:t>
            </a:r>
          </a:p>
          <a:p>
            <a:endParaRPr lang="en-US" dirty="0"/>
          </a:p>
        </p:txBody>
      </p:sp>
      <p:sp>
        <p:nvSpPr>
          <p:cNvPr id="11" name="Title 10">
            <a:extLst>
              <a:ext uri="{FF2B5EF4-FFF2-40B4-BE49-F238E27FC236}">
                <a16:creationId xmlns:a16="http://schemas.microsoft.com/office/drawing/2014/main" id="{8864430A-E506-8A38-BFA0-91199E39EBEA}"/>
              </a:ext>
            </a:extLst>
          </p:cNvPr>
          <p:cNvSpPr>
            <a:spLocks noGrp="1"/>
          </p:cNvSpPr>
          <p:nvPr>
            <p:ph type="title"/>
          </p:nvPr>
        </p:nvSpPr>
        <p:spPr>
          <a:xfrm>
            <a:off x="609600" y="199505"/>
            <a:ext cx="10744200" cy="1185577"/>
          </a:xfrm>
        </p:spPr>
        <p:txBody>
          <a:bodyPr/>
          <a:lstStyle/>
          <a:p>
            <a:r>
              <a:rPr lang="en-US" dirty="0"/>
              <a:t>Systemic </a:t>
            </a:r>
            <a:r>
              <a:rPr lang="en-US" dirty="0" err="1"/>
              <a:t>Mastocytosis</a:t>
            </a:r>
            <a:r>
              <a:rPr lang="en-US" dirty="0"/>
              <a:t> (SM)</a:t>
            </a:r>
          </a:p>
        </p:txBody>
      </p:sp>
      <p:sp>
        <p:nvSpPr>
          <p:cNvPr id="15" name="Content Placeholder 14">
            <a:extLst>
              <a:ext uri="{FF2B5EF4-FFF2-40B4-BE49-F238E27FC236}">
                <a16:creationId xmlns:a16="http://schemas.microsoft.com/office/drawing/2014/main" id="{F568C0C8-6816-45E7-E50B-8609B16A8391}"/>
              </a:ext>
            </a:extLst>
          </p:cNvPr>
          <p:cNvSpPr>
            <a:spLocks noGrp="1"/>
          </p:cNvSpPr>
          <p:nvPr>
            <p:ph idx="1"/>
          </p:nvPr>
        </p:nvSpPr>
        <p:spPr>
          <a:xfrm>
            <a:off x="609600" y="1494186"/>
            <a:ext cx="2014076" cy="1339975"/>
          </a:xfrm>
        </p:spPr>
        <p:txBody>
          <a:bodyPr>
            <a:normAutofit/>
          </a:bodyPr>
          <a:lstStyle/>
          <a:p>
            <a:pPr marL="0" indent="0">
              <a:buNone/>
            </a:pPr>
            <a:r>
              <a:rPr lang="en-US" sz="1600" dirty="0"/>
              <a:t>Compact aggregate of mast cells in bone marrow biopsy stained for tryptase.</a:t>
            </a:r>
          </a:p>
        </p:txBody>
      </p:sp>
      <p:sp>
        <p:nvSpPr>
          <p:cNvPr id="19" name="Content Placeholder 14">
            <a:extLst>
              <a:ext uri="{FF2B5EF4-FFF2-40B4-BE49-F238E27FC236}">
                <a16:creationId xmlns:a16="http://schemas.microsoft.com/office/drawing/2014/main" id="{5C1ACB66-B7CE-9E44-9095-DF164483D756}"/>
              </a:ext>
            </a:extLst>
          </p:cNvPr>
          <p:cNvSpPr txBox="1">
            <a:spLocks/>
          </p:cNvSpPr>
          <p:nvPr/>
        </p:nvSpPr>
        <p:spPr>
          <a:xfrm>
            <a:off x="609600" y="3893253"/>
            <a:ext cx="2133600" cy="22399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Flow cytometric analysis of bone marrow aspirate cells stained for CD117 (KIT) on the x-axis, and CD 25 on the y-axis in a patient </a:t>
            </a:r>
            <a:r>
              <a:rPr lang="en-US" sz="1600" i="1" u="sng" dirty="0">
                <a:solidFill>
                  <a:schemeClr val="tx1"/>
                </a:solidFill>
              </a:rPr>
              <a:t>without</a:t>
            </a:r>
            <a:r>
              <a:rPr lang="en-US" sz="1600" dirty="0">
                <a:solidFill>
                  <a:schemeClr val="tx1"/>
                </a:solidFill>
              </a:rPr>
              <a:t> </a:t>
            </a:r>
            <a:r>
              <a:rPr lang="en-US" sz="1600" dirty="0" err="1">
                <a:solidFill>
                  <a:schemeClr val="tx1"/>
                </a:solidFill>
              </a:rPr>
              <a:t>mastocytosis</a:t>
            </a:r>
            <a:r>
              <a:rPr lang="en-US" sz="1600" dirty="0">
                <a:solidFill>
                  <a:schemeClr val="tx1"/>
                </a:solidFill>
              </a:rPr>
              <a:t>.  </a:t>
            </a:r>
          </a:p>
        </p:txBody>
      </p:sp>
      <p:sp>
        <p:nvSpPr>
          <p:cNvPr id="20" name="Content Placeholder 14">
            <a:extLst>
              <a:ext uri="{FF2B5EF4-FFF2-40B4-BE49-F238E27FC236}">
                <a16:creationId xmlns:a16="http://schemas.microsoft.com/office/drawing/2014/main" id="{A5DAAE14-8C3D-1BC0-EDC7-8473D7B1E87D}"/>
              </a:ext>
            </a:extLst>
          </p:cNvPr>
          <p:cNvSpPr txBox="1">
            <a:spLocks/>
          </p:cNvSpPr>
          <p:nvPr/>
        </p:nvSpPr>
        <p:spPr>
          <a:xfrm>
            <a:off x="9329530" y="1494186"/>
            <a:ext cx="2252870" cy="166619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Spindle-shaped atypical mast cells in the bone marrow aspirate of a patient with SM.</a:t>
            </a:r>
          </a:p>
        </p:txBody>
      </p:sp>
      <p:sp>
        <p:nvSpPr>
          <p:cNvPr id="21" name="Content Placeholder 14">
            <a:extLst>
              <a:ext uri="{FF2B5EF4-FFF2-40B4-BE49-F238E27FC236}">
                <a16:creationId xmlns:a16="http://schemas.microsoft.com/office/drawing/2014/main" id="{956FE8CD-D2A2-5D0C-80FE-0204AC13C7A9}"/>
              </a:ext>
            </a:extLst>
          </p:cNvPr>
          <p:cNvSpPr txBox="1">
            <a:spLocks/>
          </p:cNvSpPr>
          <p:nvPr/>
        </p:nvSpPr>
        <p:spPr>
          <a:xfrm>
            <a:off x="9448800" y="3893253"/>
            <a:ext cx="2252870" cy="22399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solidFill>
              </a:rPr>
              <a:t>Flow cytometric analysis of bone marrow aspirate cells stained for CD117 (KIT) on the x-axis, and CD 25 on the y-axis in a patient with </a:t>
            </a:r>
            <a:r>
              <a:rPr lang="en-US" sz="1600" dirty="0" err="1">
                <a:solidFill>
                  <a:schemeClr val="tx1"/>
                </a:solidFill>
              </a:rPr>
              <a:t>mastocytosis</a:t>
            </a:r>
            <a:r>
              <a:rPr lang="en-US" sz="1600" dirty="0">
                <a:solidFill>
                  <a:schemeClr val="tx1"/>
                </a:solidFill>
              </a:rPr>
              <a:t>.  </a:t>
            </a:r>
          </a:p>
          <a:p>
            <a:pPr marL="0" indent="0">
              <a:buNone/>
            </a:pPr>
            <a:endParaRPr lang="en-US" sz="1200" dirty="0">
              <a:solidFill>
                <a:schemeClr val="tx1"/>
              </a:solidFill>
            </a:endParaRPr>
          </a:p>
        </p:txBody>
      </p:sp>
    </p:spTree>
    <p:extLst>
      <p:ext uri="{BB962C8B-B14F-4D97-AF65-F5344CB8AC3E}">
        <p14:creationId xmlns:p14="http://schemas.microsoft.com/office/powerpoint/2010/main" val="127088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55C608B-B17B-1A74-8917-43CEC2D31A68}"/>
              </a:ext>
            </a:extLst>
          </p:cNvPr>
          <p:cNvSpPr>
            <a:spLocks noGrp="1"/>
          </p:cNvSpPr>
          <p:nvPr>
            <p:ph type="ftr" sz="quarter" idx="3"/>
          </p:nvPr>
        </p:nvSpPr>
        <p:spPr>
          <a:xfrm>
            <a:off x="609600" y="6356350"/>
            <a:ext cx="10744199" cy="442131"/>
          </a:xfrm>
        </p:spPr>
        <p:txBody>
          <a:bodyPr/>
          <a:lstStyle/>
          <a:p>
            <a:r>
              <a:rPr lang="en-US" dirty="0"/>
              <a:t>AHN, associated hematologic neoplasm; ICC, International Consensus Classification; VAF, variant allele frequency; WHO, World Health Organization.</a:t>
            </a:r>
          </a:p>
          <a:p>
            <a:r>
              <a:rPr lang="en-US" dirty="0"/>
              <a:t>Khoury JD, et al.</a:t>
            </a:r>
            <a:r>
              <a:rPr lang="en-US" i="1" dirty="0"/>
              <a:t> Leukemia</a:t>
            </a:r>
            <a:r>
              <a:rPr lang="en-US" dirty="0"/>
              <a:t>. 2022;36(7):1703-19; Arber DA, et al. </a:t>
            </a:r>
            <a:r>
              <a:rPr lang="en-US" i="1" dirty="0"/>
              <a:t>Blood. </a:t>
            </a:r>
            <a:r>
              <a:rPr lang="en-US" dirty="0"/>
              <a:t>2022;140(11):1200-28.</a:t>
            </a:r>
          </a:p>
        </p:txBody>
      </p:sp>
      <p:sp>
        <p:nvSpPr>
          <p:cNvPr id="8" name="Title 7">
            <a:extLst>
              <a:ext uri="{FF2B5EF4-FFF2-40B4-BE49-F238E27FC236}">
                <a16:creationId xmlns:a16="http://schemas.microsoft.com/office/drawing/2014/main" id="{3E7C2D88-D8FA-834F-8F8C-CD8C7CA3DCE8}"/>
              </a:ext>
            </a:extLst>
          </p:cNvPr>
          <p:cNvSpPr>
            <a:spLocks noGrp="1"/>
          </p:cNvSpPr>
          <p:nvPr>
            <p:ph type="title"/>
          </p:nvPr>
        </p:nvSpPr>
        <p:spPr>
          <a:xfrm>
            <a:off x="609600" y="199505"/>
            <a:ext cx="10744200" cy="1185577"/>
          </a:xfrm>
        </p:spPr>
        <p:txBody>
          <a:bodyPr>
            <a:normAutofit/>
          </a:bodyPr>
          <a:lstStyle/>
          <a:p>
            <a:r>
              <a:rPr lang="en-US" dirty="0"/>
              <a:t>WHO/ICC</a:t>
            </a:r>
            <a:br>
              <a:rPr lang="en-US" dirty="0"/>
            </a:br>
            <a:r>
              <a:rPr lang="en-US" dirty="0" err="1"/>
              <a:t>Mastocytosis</a:t>
            </a:r>
            <a:r>
              <a:rPr lang="en-US" dirty="0"/>
              <a:t> Consensus Classification </a:t>
            </a:r>
          </a:p>
        </p:txBody>
      </p:sp>
      <p:sp>
        <p:nvSpPr>
          <p:cNvPr id="9" name="Content Placeholder 8">
            <a:extLst>
              <a:ext uri="{FF2B5EF4-FFF2-40B4-BE49-F238E27FC236}">
                <a16:creationId xmlns:a16="http://schemas.microsoft.com/office/drawing/2014/main" id="{844332FD-E680-9700-0F44-621AE0500A92}"/>
              </a:ext>
            </a:extLst>
          </p:cNvPr>
          <p:cNvSpPr>
            <a:spLocks noGrp="1"/>
          </p:cNvSpPr>
          <p:nvPr>
            <p:ph idx="1"/>
          </p:nvPr>
        </p:nvSpPr>
        <p:spPr>
          <a:xfrm>
            <a:off x="1452246" y="1477963"/>
            <a:ext cx="10198648" cy="4722812"/>
          </a:xfrm>
        </p:spPr>
        <p:txBody>
          <a:bodyPr>
            <a:normAutofit lnSpcReduction="10000"/>
          </a:bodyPr>
          <a:lstStyle/>
          <a:p>
            <a:pPr>
              <a:lnSpc>
                <a:spcPct val="120000"/>
              </a:lnSpc>
              <a:spcBef>
                <a:spcPts val="300"/>
              </a:spcBef>
            </a:pPr>
            <a:r>
              <a:rPr lang="en-US" sz="1800" dirty="0"/>
              <a:t>Cutaneous </a:t>
            </a:r>
            <a:r>
              <a:rPr lang="en-US" sz="1800" dirty="0" err="1"/>
              <a:t>mastocytosis</a:t>
            </a:r>
            <a:endParaRPr lang="en-US" sz="1800" dirty="0"/>
          </a:p>
          <a:p>
            <a:pPr>
              <a:lnSpc>
                <a:spcPct val="120000"/>
              </a:lnSpc>
              <a:spcBef>
                <a:spcPts val="300"/>
              </a:spcBef>
            </a:pPr>
            <a:r>
              <a:rPr lang="en-US" sz="1800" dirty="0"/>
              <a:t>Systemic </a:t>
            </a:r>
            <a:r>
              <a:rPr lang="en-US" sz="1800" dirty="0" err="1"/>
              <a:t>mastocytosis</a:t>
            </a:r>
            <a:endParaRPr lang="en-US" sz="1800" dirty="0"/>
          </a:p>
          <a:p>
            <a:pPr lvl="1">
              <a:lnSpc>
                <a:spcPct val="120000"/>
              </a:lnSpc>
              <a:spcBef>
                <a:spcPts val="300"/>
              </a:spcBef>
            </a:pPr>
            <a:r>
              <a:rPr lang="en-US" sz="1600" dirty="0"/>
              <a:t>Indolent systemic </a:t>
            </a:r>
            <a:r>
              <a:rPr lang="en-US" sz="1600" dirty="0" err="1"/>
              <a:t>mastocytosis</a:t>
            </a:r>
            <a:endParaRPr lang="en-US" sz="1600" dirty="0"/>
          </a:p>
          <a:p>
            <a:pPr lvl="1">
              <a:lnSpc>
                <a:spcPct val="120000"/>
              </a:lnSpc>
              <a:spcBef>
                <a:spcPts val="300"/>
              </a:spcBef>
            </a:pPr>
            <a:r>
              <a:rPr lang="en-US" sz="1600" b="1" dirty="0"/>
              <a:t>Bone marrow </a:t>
            </a:r>
            <a:r>
              <a:rPr lang="en-US" sz="1600" b="1" dirty="0" err="1"/>
              <a:t>mastocytosis</a:t>
            </a:r>
            <a:r>
              <a:rPr lang="en-US" sz="1600" b="1" dirty="0"/>
              <a:t> (new in 2022)</a:t>
            </a:r>
          </a:p>
          <a:p>
            <a:pPr lvl="2">
              <a:lnSpc>
                <a:spcPct val="120000"/>
              </a:lnSpc>
              <a:spcBef>
                <a:spcPts val="300"/>
              </a:spcBef>
            </a:pPr>
            <a:r>
              <a:rPr lang="en-US" sz="1400" dirty="0"/>
              <a:t>No skin lesions, tryptase &lt;125 ng/mL</a:t>
            </a:r>
          </a:p>
          <a:p>
            <a:pPr lvl="1">
              <a:lnSpc>
                <a:spcPct val="120000"/>
              </a:lnSpc>
              <a:spcBef>
                <a:spcPts val="300"/>
              </a:spcBef>
            </a:pPr>
            <a:r>
              <a:rPr lang="en-US" sz="1600" dirty="0"/>
              <a:t>Smoldering systemic </a:t>
            </a:r>
            <a:r>
              <a:rPr lang="en-US" sz="1600" dirty="0" err="1"/>
              <a:t>mastocytosis</a:t>
            </a:r>
            <a:endParaRPr lang="en-US" sz="1600" dirty="0"/>
          </a:p>
          <a:p>
            <a:pPr lvl="2">
              <a:lnSpc>
                <a:spcPct val="120000"/>
              </a:lnSpc>
              <a:spcBef>
                <a:spcPts val="300"/>
              </a:spcBef>
            </a:pPr>
            <a:r>
              <a:rPr lang="en-US" sz="1400" dirty="0"/>
              <a:t>B-findings: Bone marrow &gt;30%, tryptase &gt;200, hepatosplenomegaly, </a:t>
            </a:r>
            <a:r>
              <a:rPr lang="en-US" sz="1400" dirty="0" err="1"/>
              <a:t>dysmyelopoiesis</a:t>
            </a:r>
            <a:r>
              <a:rPr lang="en-US" sz="1400" dirty="0"/>
              <a:t>,</a:t>
            </a:r>
            <a:br>
              <a:rPr lang="en-US" sz="1400" dirty="0"/>
            </a:br>
            <a:r>
              <a:rPr lang="en-US" sz="1400" b="1" dirty="0"/>
              <a:t>KIT D816V VAF&gt;10% </a:t>
            </a:r>
            <a:r>
              <a:rPr lang="en-US" sz="1400" i="1" u="sng" dirty="0"/>
              <a:t>but</a:t>
            </a:r>
            <a:r>
              <a:rPr lang="en-US" sz="1400" dirty="0"/>
              <a:t> no C-findings or associated hematologic neoplasm (AHN)</a:t>
            </a:r>
          </a:p>
          <a:p>
            <a:pPr lvl="1">
              <a:lnSpc>
                <a:spcPct val="120000"/>
              </a:lnSpc>
              <a:spcBef>
                <a:spcPts val="300"/>
              </a:spcBef>
            </a:pPr>
            <a:r>
              <a:rPr lang="en-US" sz="1600" dirty="0"/>
              <a:t>Systemic </a:t>
            </a:r>
            <a:r>
              <a:rPr lang="en-US" sz="1600" dirty="0" err="1"/>
              <a:t>mastocytosis</a:t>
            </a:r>
            <a:r>
              <a:rPr lang="en-US" sz="1600" dirty="0"/>
              <a:t> with an AHN</a:t>
            </a:r>
          </a:p>
          <a:p>
            <a:pPr lvl="2">
              <a:lnSpc>
                <a:spcPct val="120000"/>
              </a:lnSpc>
              <a:spcBef>
                <a:spcPts val="300"/>
              </a:spcBef>
            </a:pPr>
            <a:r>
              <a:rPr lang="en-US" sz="1400" dirty="0"/>
              <a:t>SM+ co-existing myeloid neoplasms</a:t>
            </a:r>
          </a:p>
          <a:p>
            <a:pPr lvl="1">
              <a:lnSpc>
                <a:spcPct val="120000"/>
              </a:lnSpc>
              <a:spcBef>
                <a:spcPts val="300"/>
              </a:spcBef>
            </a:pPr>
            <a:r>
              <a:rPr lang="en-US" sz="1600" dirty="0"/>
              <a:t>Aggressive systemic </a:t>
            </a:r>
            <a:r>
              <a:rPr lang="en-US" sz="1600" dirty="0" err="1"/>
              <a:t>mastocytosis</a:t>
            </a:r>
            <a:endParaRPr lang="en-US" sz="1600" dirty="0"/>
          </a:p>
          <a:p>
            <a:pPr lvl="2">
              <a:lnSpc>
                <a:spcPct val="120000"/>
              </a:lnSpc>
              <a:spcBef>
                <a:spcPts val="300"/>
              </a:spcBef>
            </a:pPr>
            <a:r>
              <a:rPr lang="en-US" sz="1400" dirty="0"/>
              <a:t>C-findings: Liver failure with ascites, malabsorption with weight loss, bone marrow failure, pathologic fractures</a:t>
            </a:r>
          </a:p>
          <a:p>
            <a:pPr lvl="1">
              <a:lnSpc>
                <a:spcPct val="120000"/>
              </a:lnSpc>
              <a:spcBef>
                <a:spcPts val="300"/>
              </a:spcBef>
            </a:pPr>
            <a:r>
              <a:rPr lang="en-US" sz="1600" dirty="0"/>
              <a:t>Mast cell leukemia</a:t>
            </a:r>
          </a:p>
          <a:p>
            <a:pPr lvl="1">
              <a:lnSpc>
                <a:spcPct val="120000"/>
              </a:lnSpc>
              <a:spcBef>
                <a:spcPts val="300"/>
              </a:spcBef>
            </a:pPr>
            <a:r>
              <a:rPr lang="en-US" sz="1600" dirty="0"/>
              <a:t>&gt;10% mast cells in circulation or &gt;20% in aspirate smears</a:t>
            </a:r>
          </a:p>
          <a:p>
            <a:pPr>
              <a:lnSpc>
                <a:spcPct val="120000"/>
              </a:lnSpc>
              <a:spcBef>
                <a:spcPts val="300"/>
              </a:spcBef>
            </a:pPr>
            <a:r>
              <a:rPr lang="en-US" sz="1800" dirty="0"/>
              <a:t>Mast cell sarcoma</a:t>
            </a:r>
          </a:p>
        </p:txBody>
      </p:sp>
      <p:sp>
        <p:nvSpPr>
          <p:cNvPr id="2" name="Left Brace 1">
            <a:extLst>
              <a:ext uri="{FF2B5EF4-FFF2-40B4-BE49-F238E27FC236}">
                <a16:creationId xmlns:a16="http://schemas.microsoft.com/office/drawing/2014/main" id="{96CDEF10-9301-AD9F-F888-0A577F966412}"/>
              </a:ext>
            </a:extLst>
          </p:cNvPr>
          <p:cNvSpPr/>
          <p:nvPr/>
        </p:nvSpPr>
        <p:spPr>
          <a:xfrm>
            <a:off x="1535896" y="4191855"/>
            <a:ext cx="176113" cy="1417835"/>
          </a:xfrm>
          <a:prstGeom prst="lef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0A8606C-2A7F-C071-E4E1-BD6ECB0B4A6D}"/>
              </a:ext>
            </a:extLst>
          </p:cNvPr>
          <p:cNvSpPr txBox="1"/>
          <p:nvPr/>
        </p:nvSpPr>
        <p:spPr>
          <a:xfrm>
            <a:off x="512717" y="4666109"/>
            <a:ext cx="897704"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1400" b="1" dirty="0">
                <a:solidFill>
                  <a:schemeClr val="bg1"/>
                </a:solidFill>
              </a:rPr>
              <a:t>Adv SM</a:t>
            </a:r>
          </a:p>
        </p:txBody>
      </p:sp>
      <p:sp>
        <p:nvSpPr>
          <p:cNvPr id="4" name="Left Brace 3">
            <a:extLst>
              <a:ext uri="{FF2B5EF4-FFF2-40B4-BE49-F238E27FC236}">
                <a16:creationId xmlns:a16="http://schemas.microsoft.com/office/drawing/2014/main" id="{74656749-B05D-7340-48B5-DDC0E8F2656A}"/>
              </a:ext>
            </a:extLst>
          </p:cNvPr>
          <p:cNvSpPr/>
          <p:nvPr/>
        </p:nvSpPr>
        <p:spPr>
          <a:xfrm>
            <a:off x="1535896" y="2589087"/>
            <a:ext cx="176113" cy="1243174"/>
          </a:xfrm>
          <a:prstGeom prst="lef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02190CB-5AF0-D111-65A7-B47924D2D5F9}"/>
              </a:ext>
            </a:extLst>
          </p:cNvPr>
          <p:cNvSpPr txBox="1"/>
          <p:nvPr/>
        </p:nvSpPr>
        <p:spPr>
          <a:xfrm>
            <a:off x="512717" y="2975868"/>
            <a:ext cx="897704"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1400" b="1" dirty="0">
                <a:solidFill>
                  <a:schemeClr val="bg1"/>
                </a:solidFill>
              </a:rPr>
              <a:t>Non-adv </a:t>
            </a:r>
          </a:p>
          <a:p>
            <a:pPr algn="r"/>
            <a:r>
              <a:rPr lang="en-US" sz="1400" b="1" dirty="0">
                <a:solidFill>
                  <a:schemeClr val="bg1"/>
                </a:solidFill>
              </a:rPr>
              <a:t>SM</a:t>
            </a:r>
          </a:p>
        </p:txBody>
      </p:sp>
    </p:spTree>
    <p:extLst>
      <p:ext uri="{BB962C8B-B14F-4D97-AF65-F5344CB8AC3E}">
        <p14:creationId xmlns:p14="http://schemas.microsoft.com/office/powerpoint/2010/main" val="99619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6E77-A78E-8C8E-F79E-F3BDB31A8B87}"/>
              </a:ext>
            </a:extLst>
          </p:cNvPr>
          <p:cNvSpPr>
            <a:spLocks noGrp="1"/>
          </p:cNvSpPr>
          <p:nvPr>
            <p:ph type="title"/>
          </p:nvPr>
        </p:nvSpPr>
        <p:spPr>
          <a:xfrm>
            <a:off x="609600" y="199505"/>
            <a:ext cx="10744200" cy="1185577"/>
          </a:xfrm>
        </p:spPr>
        <p:txBody>
          <a:bodyPr/>
          <a:lstStyle/>
          <a:p>
            <a:r>
              <a:rPr lang="en-US" dirty="0"/>
              <a:t>Management of Non-Advanced Systemic Mastocytosis</a:t>
            </a:r>
          </a:p>
        </p:txBody>
      </p:sp>
      <p:sp>
        <p:nvSpPr>
          <p:cNvPr id="3" name="Content Placeholder 2">
            <a:extLst>
              <a:ext uri="{FF2B5EF4-FFF2-40B4-BE49-F238E27FC236}">
                <a16:creationId xmlns:a16="http://schemas.microsoft.com/office/drawing/2014/main" id="{0D0CD481-72DE-885C-06CC-E50E17EE8908}"/>
              </a:ext>
            </a:extLst>
          </p:cNvPr>
          <p:cNvSpPr>
            <a:spLocks noGrp="1"/>
          </p:cNvSpPr>
          <p:nvPr>
            <p:ph sz="half" idx="1"/>
          </p:nvPr>
        </p:nvSpPr>
        <p:spPr>
          <a:xfrm>
            <a:off x="609600" y="1496291"/>
            <a:ext cx="5181600" cy="4680672"/>
          </a:xfrm>
        </p:spPr>
        <p:txBody>
          <a:bodyPr>
            <a:normAutofit/>
          </a:bodyPr>
          <a:lstStyle/>
          <a:p>
            <a:r>
              <a:rPr lang="en-US" dirty="0"/>
              <a:t>Avoidance of mast cell activation triggers </a:t>
            </a:r>
          </a:p>
          <a:p>
            <a:pPr lvl="1"/>
            <a:r>
              <a:rPr lang="en-US" dirty="0"/>
              <a:t>Variable for each patient: e.g., temperature changes, friction, stress, alcohol, exercise, certain drugs (NSAIDs, opioids), </a:t>
            </a:r>
            <a:r>
              <a:rPr lang="en-US" i="1" dirty="0"/>
              <a:t>Hymenoptera</a:t>
            </a:r>
            <a:r>
              <a:rPr lang="en-US" dirty="0"/>
              <a:t> (multiple species)</a:t>
            </a:r>
          </a:p>
          <a:p>
            <a:r>
              <a:rPr lang="en-US" dirty="0"/>
              <a:t>Screen for osteoporosis</a:t>
            </a:r>
          </a:p>
        </p:txBody>
      </p:sp>
      <p:sp>
        <p:nvSpPr>
          <p:cNvPr id="8" name="Content Placeholder 7">
            <a:extLst>
              <a:ext uri="{FF2B5EF4-FFF2-40B4-BE49-F238E27FC236}">
                <a16:creationId xmlns:a16="http://schemas.microsoft.com/office/drawing/2014/main" id="{8BDC8B3E-69AA-7B69-DD47-DE92EAD0E1E4}"/>
              </a:ext>
            </a:extLst>
          </p:cNvPr>
          <p:cNvSpPr>
            <a:spLocks noGrp="1"/>
          </p:cNvSpPr>
          <p:nvPr>
            <p:ph sz="half" idx="2"/>
          </p:nvPr>
        </p:nvSpPr>
        <p:spPr>
          <a:xfrm>
            <a:off x="5943600" y="1496291"/>
            <a:ext cx="5181600" cy="4680672"/>
          </a:xfrm>
        </p:spPr>
        <p:txBody>
          <a:bodyPr>
            <a:normAutofit/>
          </a:bodyPr>
          <a:lstStyle/>
          <a:p>
            <a:r>
              <a:rPr lang="en-US" dirty="0"/>
              <a:t>Prophylactic pharmacotherapy for mast cell activation symptoms</a:t>
            </a:r>
          </a:p>
          <a:p>
            <a:pPr lvl="1"/>
            <a:r>
              <a:rPr lang="en-US" dirty="0"/>
              <a:t>Depending on the symptom level, may range from </a:t>
            </a:r>
            <a:r>
              <a:rPr lang="en-US" i="1" dirty="0"/>
              <a:t>only as needed to daily scheduled</a:t>
            </a:r>
            <a:r>
              <a:rPr lang="en-US" dirty="0"/>
              <a:t> multiple anti-mast cell mediator therapies</a:t>
            </a:r>
          </a:p>
          <a:p>
            <a:r>
              <a:rPr lang="en-US" dirty="0"/>
              <a:t>Management of associated comorbidities </a:t>
            </a:r>
          </a:p>
          <a:p>
            <a:pPr lvl="1"/>
            <a:r>
              <a:rPr lang="en-US" dirty="0"/>
              <a:t>Osteoporosis</a:t>
            </a:r>
          </a:p>
          <a:p>
            <a:pPr lvl="1"/>
            <a:r>
              <a:rPr lang="en-US" i="1" dirty="0"/>
              <a:t>Hymenoptera </a:t>
            </a:r>
            <a:r>
              <a:rPr lang="en-US" dirty="0"/>
              <a:t>venom allergy</a:t>
            </a:r>
          </a:p>
          <a:p>
            <a:endParaRPr lang="en-US" dirty="0"/>
          </a:p>
        </p:txBody>
      </p:sp>
      <p:sp>
        <p:nvSpPr>
          <p:cNvPr id="7" name="Footer Placeholder 6">
            <a:extLst>
              <a:ext uri="{FF2B5EF4-FFF2-40B4-BE49-F238E27FC236}">
                <a16:creationId xmlns:a16="http://schemas.microsoft.com/office/drawing/2014/main" id="{D3B9444A-0422-1B55-CDBE-218C0984066E}"/>
              </a:ext>
            </a:extLst>
          </p:cNvPr>
          <p:cNvSpPr>
            <a:spLocks noGrp="1"/>
          </p:cNvSpPr>
          <p:nvPr>
            <p:ph type="ftr" sz="quarter" idx="3"/>
          </p:nvPr>
        </p:nvSpPr>
        <p:spPr>
          <a:xfrm>
            <a:off x="609600" y="6356350"/>
            <a:ext cx="10515599" cy="442131"/>
          </a:xfrm>
        </p:spPr>
        <p:txBody>
          <a:bodyPr/>
          <a:lstStyle/>
          <a:p>
            <a:r>
              <a:rPr lang="en-US" dirty="0"/>
              <a:t>NSAID, non-steroidal anti-inflammatory drug.</a:t>
            </a:r>
          </a:p>
          <a:p>
            <a:r>
              <a:rPr lang="en-US" dirty="0" err="1"/>
              <a:t>Gotlieb</a:t>
            </a:r>
            <a:r>
              <a:rPr lang="en-US" dirty="0"/>
              <a:t> J, et al. </a:t>
            </a:r>
            <a:r>
              <a:rPr lang="en-US" i="1" dirty="0"/>
              <a:t>J Natl </a:t>
            </a:r>
            <a:r>
              <a:rPr lang="en-US" i="1" dirty="0" err="1"/>
              <a:t>Compr</a:t>
            </a:r>
            <a:r>
              <a:rPr lang="en-US" i="1" dirty="0"/>
              <a:t> </a:t>
            </a:r>
            <a:r>
              <a:rPr lang="en-US" i="1" dirty="0" err="1"/>
              <a:t>Canc</a:t>
            </a:r>
            <a:r>
              <a:rPr lang="en-US" i="1" dirty="0"/>
              <a:t> </a:t>
            </a:r>
            <a:r>
              <a:rPr lang="en-US" i="1" dirty="0" err="1"/>
              <a:t>Netw</a:t>
            </a:r>
            <a:r>
              <a:rPr lang="en-US" dirty="0"/>
              <a:t>. 2018;16(12):1500-37; Valent P, et al. </a:t>
            </a:r>
            <a:r>
              <a:rPr lang="en-US" i="1" dirty="0"/>
              <a:t>J Allergy Clin Immunol </a:t>
            </a:r>
            <a:r>
              <a:rPr lang="en-US" i="1" dirty="0" err="1"/>
              <a:t>Pract</a:t>
            </a:r>
            <a:r>
              <a:rPr lang="en-US" dirty="0"/>
              <a:t>. 2022;10(8):1999-2012. </a:t>
            </a:r>
          </a:p>
        </p:txBody>
      </p:sp>
    </p:spTree>
    <p:extLst>
      <p:ext uri="{BB962C8B-B14F-4D97-AF65-F5344CB8AC3E}">
        <p14:creationId xmlns:p14="http://schemas.microsoft.com/office/powerpoint/2010/main" val="213867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6E77-A78E-8C8E-F79E-F3BDB31A8B87}"/>
              </a:ext>
            </a:extLst>
          </p:cNvPr>
          <p:cNvSpPr>
            <a:spLocks noGrp="1"/>
          </p:cNvSpPr>
          <p:nvPr>
            <p:ph type="title"/>
          </p:nvPr>
        </p:nvSpPr>
        <p:spPr/>
        <p:txBody>
          <a:bodyPr>
            <a:normAutofit/>
          </a:bodyPr>
          <a:lstStyle/>
          <a:p>
            <a:r>
              <a:rPr lang="en-US" dirty="0"/>
              <a:t>Stepwise Pharmacologic Management of Non-Advanced Systemic Mastocytosis Includes:</a:t>
            </a:r>
          </a:p>
        </p:txBody>
      </p:sp>
      <p:sp>
        <p:nvSpPr>
          <p:cNvPr id="3" name="Content Placeholder 2">
            <a:extLst>
              <a:ext uri="{FF2B5EF4-FFF2-40B4-BE49-F238E27FC236}">
                <a16:creationId xmlns:a16="http://schemas.microsoft.com/office/drawing/2014/main" id="{0D0CD481-72DE-885C-06CC-E50E17EE8908}"/>
              </a:ext>
            </a:extLst>
          </p:cNvPr>
          <p:cNvSpPr>
            <a:spLocks noGrp="1"/>
          </p:cNvSpPr>
          <p:nvPr>
            <p:ph sz="half" idx="1"/>
          </p:nvPr>
        </p:nvSpPr>
        <p:spPr>
          <a:xfrm>
            <a:off x="609599" y="2051685"/>
            <a:ext cx="5795087" cy="4125278"/>
          </a:xfrm>
        </p:spPr>
        <p:txBody>
          <a:bodyPr>
            <a:normAutofit fontScale="85000" lnSpcReduction="10000"/>
          </a:bodyPr>
          <a:lstStyle/>
          <a:p>
            <a:pPr marL="457200" indent="-457200">
              <a:lnSpc>
                <a:spcPct val="120000"/>
              </a:lnSpc>
              <a:buFont typeface="+mj-lt"/>
              <a:buAutoNum type="arabicPeriod"/>
            </a:pPr>
            <a:r>
              <a:rPr lang="en-US" dirty="0"/>
              <a:t>Non-sedating long acting H1 antihistamine</a:t>
            </a:r>
          </a:p>
          <a:p>
            <a:pPr lvl="1">
              <a:lnSpc>
                <a:spcPct val="120000"/>
              </a:lnSpc>
            </a:pPr>
            <a:r>
              <a:rPr lang="en-US" dirty="0"/>
              <a:t>May be administered BID and supplemented with a shorter-acting antihistamine as needed</a:t>
            </a:r>
          </a:p>
          <a:p>
            <a:pPr marL="457200" indent="-457200">
              <a:lnSpc>
                <a:spcPct val="120000"/>
              </a:lnSpc>
              <a:buFont typeface="+mj-lt"/>
              <a:buAutoNum type="arabicPeriod"/>
            </a:pPr>
            <a:r>
              <a:rPr lang="en-US" dirty="0"/>
              <a:t>May add in case of inadequate response:</a:t>
            </a:r>
          </a:p>
          <a:p>
            <a:pPr lvl="1">
              <a:lnSpc>
                <a:spcPct val="120000"/>
              </a:lnSpc>
            </a:pPr>
            <a:r>
              <a:rPr lang="en-US" dirty="0"/>
              <a:t>Skin symptoms: Leukotriene blocker, H2 antihistamine, (+/- ASA), phototherapy</a:t>
            </a:r>
          </a:p>
          <a:p>
            <a:pPr lvl="1">
              <a:lnSpc>
                <a:spcPct val="120000"/>
              </a:lnSpc>
            </a:pPr>
            <a:r>
              <a:rPr lang="en-US" dirty="0"/>
              <a:t>GI symptoms: H2 antihistamine, PPI, oral cromolyn sodium (may increase GI cramping, diarrhea), leukotriene blocker</a:t>
            </a:r>
          </a:p>
          <a:p>
            <a:pPr lvl="1">
              <a:lnSpc>
                <a:spcPct val="120000"/>
              </a:lnSpc>
            </a:pPr>
            <a:r>
              <a:rPr lang="en-US" dirty="0"/>
              <a:t>Recurrent hypotensive anaphylactic episodes: Leukotriene blocker, H2 antihistamine, ketotifen</a:t>
            </a:r>
          </a:p>
        </p:txBody>
      </p:sp>
      <p:sp>
        <p:nvSpPr>
          <p:cNvPr id="9" name="Content Placeholder 8">
            <a:extLst>
              <a:ext uri="{FF2B5EF4-FFF2-40B4-BE49-F238E27FC236}">
                <a16:creationId xmlns:a16="http://schemas.microsoft.com/office/drawing/2014/main" id="{7681580E-29D9-6B8B-B344-6740F7CC8CEE}"/>
              </a:ext>
            </a:extLst>
          </p:cNvPr>
          <p:cNvSpPr>
            <a:spLocks noGrp="1"/>
          </p:cNvSpPr>
          <p:nvPr>
            <p:ph sz="half" idx="2"/>
          </p:nvPr>
        </p:nvSpPr>
        <p:spPr>
          <a:xfrm>
            <a:off x="6935056" y="2051685"/>
            <a:ext cx="4190144" cy="4125278"/>
          </a:xfrm>
        </p:spPr>
        <p:txBody>
          <a:bodyPr>
            <a:normAutofit fontScale="85000" lnSpcReduction="10000"/>
          </a:bodyPr>
          <a:lstStyle/>
          <a:p>
            <a:pPr marL="457200" indent="-457200">
              <a:lnSpc>
                <a:spcPct val="120000"/>
              </a:lnSpc>
              <a:buFont typeface="+mj-lt"/>
              <a:buAutoNum type="arabicPeriod" startAt="3"/>
            </a:pPr>
            <a:r>
              <a:rPr lang="en-US" dirty="0"/>
              <a:t>For recurrent anaphylaxis,</a:t>
            </a:r>
            <a:br>
              <a:rPr lang="en-US" dirty="0"/>
            </a:br>
            <a:r>
              <a:rPr lang="en-US" dirty="0"/>
              <a:t>may add:</a:t>
            </a:r>
          </a:p>
          <a:p>
            <a:pPr lvl="1">
              <a:lnSpc>
                <a:spcPct val="120000"/>
              </a:lnSpc>
            </a:pPr>
            <a:r>
              <a:rPr lang="en-US" dirty="0"/>
              <a:t>Omalizumab (off-label)</a:t>
            </a:r>
          </a:p>
          <a:p>
            <a:pPr lvl="1">
              <a:lnSpc>
                <a:spcPct val="120000"/>
              </a:lnSpc>
            </a:pPr>
            <a:r>
              <a:rPr lang="en-US" dirty="0"/>
              <a:t>Glucocorticoids (long-term treatment not preferred)</a:t>
            </a:r>
          </a:p>
          <a:p>
            <a:pPr marL="457200" indent="-457200">
              <a:lnSpc>
                <a:spcPct val="120000"/>
              </a:lnSpc>
              <a:buFont typeface="+mj-lt"/>
              <a:buAutoNum type="arabicPeriod" startAt="4"/>
            </a:pPr>
            <a:r>
              <a:rPr lang="en-US" dirty="0"/>
              <a:t>Clinical trial</a:t>
            </a:r>
          </a:p>
          <a:p>
            <a:pPr>
              <a:lnSpc>
                <a:spcPct val="120000"/>
              </a:lnSpc>
            </a:pPr>
            <a:endParaRPr lang="en-US" dirty="0"/>
          </a:p>
        </p:txBody>
      </p:sp>
      <p:sp>
        <p:nvSpPr>
          <p:cNvPr id="8" name="Footer Placeholder 7">
            <a:extLst>
              <a:ext uri="{FF2B5EF4-FFF2-40B4-BE49-F238E27FC236}">
                <a16:creationId xmlns:a16="http://schemas.microsoft.com/office/drawing/2014/main" id="{375A2F62-1098-78CE-C46A-76BA92E03E1D}"/>
              </a:ext>
            </a:extLst>
          </p:cNvPr>
          <p:cNvSpPr>
            <a:spLocks noGrp="1"/>
          </p:cNvSpPr>
          <p:nvPr>
            <p:ph type="ftr" sz="quarter" idx="3"/>
          </p:nvPr>
        </p:nvSpPr>
        <p:spPr>
          <a:xfrm>
            <a:off x="609600" y="6356350"/>
            <a:ext cx="11287874" cy="442131"/>
          </a:xfrm>
        </p:spPr>
        <p:txBody>
          <a:bodyPr/>
          <a:lstStyle/>
          <a:p>
            <a:r>
              <a:rPr lang="en-US" sz="1200" dirty="0"/>
              <a:t>GI, gastrointestinal; PPI, proton pump inhibitor.</a:t>
            </a:r>
          </a:p>
          <a:p>
            <a:r>
              <a:rPr lang="en-US" sz="1200" dirty="0"/>
              <a:t>American Academy of Allery Asthma &amp; Immunology. 2023. https://</a:t>
            </a:r>
            <a:r>
              <a:rPr lang="en-US" sz="1200" dirty="0" err="1"/>
              <a:t>www.aaaai.org</a:t>
            </a:r>
            <a:r>
              <a:rPr lang="en-US" sz="1200" dirty="0"/>
              <a:t>/conditions-treatments/related-conditions/systemic-</a:t>
            </a:r>
            <a:r>
              <a:rPr lang="en-US" sz="1200" dirty="0" err="1"/>
              <a:t>mastocytosis</a:t>
            </a:r>
            <a:r>
              <a:rPr lang="en-US" sz="1200" dirty="0"/>
              <a:t>; </a:t>
            </a:r>
            <a:r>
              <a:rPr lang="en-US" sz="1200" dirty="0" err="1"/>
              <a:t>Buonomo</a:t>
            </a:r>
            <a:r>
              <a:rPr lang="en-US" sz="1200" dirty="0"/>
              <a:t> A, et al. </a:t>
            </a:r>
            <a:r>
              <a:rPr lang="en-US" sz="1200" i="1" dirty="0"/>
              <a:t>J </a:t>
            </a:r>
            <a:r>
              <a:rPr lang="en-US" sz="1200" i="1" dirty="0" err="1"/>
              <a:t>Hematol</a:t>
            </a:r>
            <a:r>
              <a:rPr lang="en-US" sz="1200" i="1" dirty="0"/>
              <a:t> Infect Dis. </a:t>
            </a:r>
            <a:r>
              <a:rPr lang="en-US" sz="1200" dirty="0"/>
              <a:t>2022;14(1):e2022050; Gülen T, et al. </a:t>
            </a:r>
            <a:r>
              <a:rPr lang="en-US" sz="1200" i="1" dirty="0"/>
              <a:t>J Intern Med. </a:t>
            </a:r>
            <a:r>
              <a:rPr lang="en-US" sz="1200" dirty="0"/>
              <a:t>2016;279(3):211-28; Valent, P. </a:t>
            </a:r>
            <a:r>
              <a:rPr lang="en-US" sz="1200" i="1" dirty="0"/>
              <a:t>J Allergy Clin Immunol </a:t>
            </a:r>
            <a:r>
              <a:rPr lang="en-US" sz="1200" i="1" dirty="0" err="1"/>
              <a:t>Pract</a:t>
            </a:r>
            <a:r>
              <a:rPr lang="en-US" sz="1200" i="1" dirty="0"/>
              <a:t>.</a:t>
            </a:r>
            <a:r>
              <a:rPr lang="en-US" sz="1200" dirty="0"/>
              <a:t> 2022;10(8):1999-2012.</a:t>
            </a:r>
          </a:p>
        </p:txBody>
      </p:sp>
      <p:sp>
        <p:nvSpPr>
          <p:cNvPr id="10" name="TextBox 9">
            <a:extLst>
              <a:ext uri="{FF2B5EF4-FFF2-40B4-BE49-F238E27FC236}">
                <a16:creationId xmlns:a16="http://schemas.microsoft.com/office/drawing/2014/main" id="{857167BB-A48B-79B3-C677-CBD4B6C1E4AC}"/>
              </a:ext>
            </a:extLst>
          </p:cNvPr>
          <p:cNvSpPr txBox="1"/>
          <p:nvPr/>
        </p:nvSpPr>
        <p:spPr>
          <a:xfrm>
            <a:off x="609599" y="1422041"/>
            <a:ext cx="9111790" cy="430887"/>
          </a:xfrm>
          <a:prstGeom prst="rect">
            <a:avLst/>
          </a:prstGeom>
          <a:noFill/>
        </p:spPr>
        <p:txBody>
          <a:bodyPr wrap="none" rtlCol="0">
            <a:spAutoFit/>
          </a:bodyPr>
          <a:lstStyle/>
          <a:p>
            <a:r>
              <a:rPr lang="en-US" sz="2200" b="1" dirty="0">
                <a:solidFill>
                  <a:schemeClr val="accent3"/>
                </a:solidFill>
              </a:rPr>
              <a:t>Consider prescription of self-injectable epinephrine to all patients!</a:t>
            </a:r>
          </a:p>
        </p:txBody>
      </p:sp>
    </p:spTree>
    <p:extLst>
      <p:ext uri="{BB962C8B-B14F-4D97-AF65-F5344CB8AC3E}">
        <p14:creationId xmlns:p14="http://schemas.microsoft.com/office/powerpoint/2010/main" val="295392371"/>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799</TotalTime>
  <Words>1235</Words>
  <Application>Microsoft Macintosh PowerPoint</Application>
  <PresentationFormat>Widescreen</PresentationFormat>
  <Paragraphs>103</Paragraphs>
  <Slides>10</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Century Gothic</vt:lpstr>
      <vt:lpstr>Trebuchet MS</vt:lpstr>
      <vt:lpstr>HemOnc22</vt:lpstr>
      <vt:lpstr>Office Theme</vt:lpstr>
      <vt:lpstr>1_HemOnc22</vt:lpstr>
      <vt:lpstr>What Are the Recent Updates to Guideline-driven Care in  Non-Advanced Systemic Mastocytosis?</vt:lpstr>
      <vt:lpstr>PowerPoint Presentation</vt:lpstr>
      <vt:lpstr>Disclaimer</vt:lpstr>
      <vt:lpstr>Updates to Diagnostic Criteria, and Classification of Systemic Mastocytosis</vt:lpstr>
      <vt:lpstr>Diagnostic Criteria for Systemic Mastocytosis</vt:lpstr>
      <vt:lpstr>Systemic Mastocytosis (SM)</vt:lpstr>
      <vt:lpstr>WHO/ICC Mastocytosis Consensus Classification </vt:lpstr>
      <vt:lpstr>Management of Non-Advanced Systemic Mastocytosis</vt:lpstr>
      <vt:lpstr>Stepwise Pharmacologic Management of Non-Advanced Systemic Mastocytosis Includes: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Recent Updates to Guideline-driven Care in  Non-Advanced Systemic Mastocytosis?</dc:title>
  <dc:subject/>
  <dc:creator>MedEd On The Go</dc:creator>
  <cp:keywords/>
  <dc:description/>
  <cp:lastModifiedBy>Moriah Diethorn</cp:lastModifiedBy>
  <cp:revision>26</cp:revision>
  <dcterms:created xsi:type="dcterms:W3CDTF">2023-04-17T14:33:48Z</dcterms:created>
  <dcterms:modified xsi:type="dcterms:W3CDTF">2023-06-07T20:45:17Z</dcterms:modified>
  <cp:category/>
</cp:coreProperties>
</file>