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84" r:id="rId2"/>
  </p:sldMasterIdLst>
  <p:notesMasterIdLst>
    <p:notesMasterId r:id="rId12"/>
  </p:notesMasterIdLst>
  <p:sldIdLst>
    <p:sldId id="532" r:id="rId3"/>
    <p:sldId id="256" r:id="rId4"/>
    <p:sldId id="265" r:id="rId5"/>
    <p:sldId id="530" r:id="rId6"/>
    <p:sldId id="521" r:id="rId7"/>
    <p:sldId id="533" r:id="rId8"/>
    <p:sldId id="534" r:id="rId9"/>
    <p:sldId id="53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082"/>
  </p:normalViewPr>
  <p:slideViewPr>
    <p:cSldViewPr snapToGrid="0">
      <p:cViewPr varScale="1">
        <p:scale>
          <a:sx n="116" d="100"/>
          <a:sy n="116" d="100"/>
        </p:scale>
        <p:origin x="8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474E2A-3997-4744-B530-C47827551C9F}" type="datetimeFigureOut">
              <a:rPr lang="en-US" smtClean="0"/>
              <a:t>5/5/23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FF578-5CAF-3748-9F5C-CD27A286EF66}" type="slidenum">
              <a:rPr lang="en-US" smtClean="0"/>
              <a:t>‹#›</a:t>
            </a:fld>
            <a:endParaRPr lang="en-US"/>
          </a:p>
        </p:txBody>
      </p:sp>
    </p:spTree>
    <p:extLst>
      <p:ext uri="{BB962C8B-B14F-4D97-AF65-F5344CB8AC3E}">
        <p14:creationId xmlns:p14="http://schemas.microsoft.com/office/powerpoint/2010/main" val="38478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4490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70654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11276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0276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96219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53398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24365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31532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5036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37145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3743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5/5/23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0231468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930"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3">
            <a:extLst>
              <a:ext uri="{FF2B5EF4-FFF2-40B4-BE49-F238E27FC236}">
                <a16:creationId xmlns:a16="http://schemas.microsoft.com/office/drawing/2014/main" id="{AFF91BFB-525E-2B5D-BFD9-E9D3F243225E}"/>
              </a:ext>
            </a:extLst>
          </p:cNvPr>
          <p:cNvSpPr>
            <a:spLocks noGrp="1"/>
          </p:cNvSpPr>
          <p:nvPr>
            <p:ph type="title"/>
          </p:nvPr>
        </p:nvSpPr>
        <p:spPr/>
        <p:txBody>
          <a:bodyPr/>
          <a:lstStyle/>
          <a:p>
            <a:r>
              <a:rPr lang="en-US" altLang="en-US" dirty="0"/>
              <a:t>Case Study:</a:t>
            </a:r>
            <a:br>
              <a:rPr lang="en-US" altLang="en-US" dirty="0"/>
            </a:br>
            <a:r>
              <a:rPr lang="en-US" altLang="en-US" dirty="0"/>
              <a:t>Diagnosis, Treatment, and Management of Rett Syndrome</a:t>
            </a:r>
          </a:p>
        </p:txBody>
      </p:sp>
      <p:sp>
        <p:nvSpPr>
          <p:cNvPr id="18434" name="Content Placeholder 4">
            <a:extLst>
              <a:ext uri="{FF2B5EF4-FFF2-40B4-BE49-F238E27FC236}">
                <a16:creationId xmlns:a16="http://schemas.microsoft.com/office/drawing/2014/main" id="{00BBE673-7BE8-09C9-5AE9-E344FE759E2F}"/>
              </a:ext>
            </a:extLst>
          </p:cNvPr>
          <p:cNvSpPr>
            <a:spLocks noGrp="1"/>
          </p:cNvSpPr>
          <p:nvPr>
            <p:ph type="body" idx="1"/>
          </p:nvPr>
        </p:nvSpPr>
        <p:spPr/>
        <p:txBody>
          <a:bodyPr>
            <a:normAutofit/>
          </a:bodyPr>
          <a:lstStyle/>
          <a:p>
            <a:r>
              <a:rPr lang="en-US" altLang="en-US" b="1" dirty="0">
                <a:solidFill>
                  <a:schemeClr val="accent1"/>
                </a:solidFill>
              </a:rPr>
              <a:t>Alan K. Percy, MD</a:t>
            </a:r>
            <a:br>
              <a:rPr lang="en-US" altLang="en-US" dirty="0"/>
            </a:br>
            <a:r>
              <a:rPr lang="en-US" altLang="en-US" dirty="0"/>
              <a:t>Professor of Pediatrics (Neurology) Emeritus</a:t>
            </a:r>
            <a:br>
              <a:rPr lang="en-US" altLang="en-US" dirty="0"/>
            </a:br>
            <a:r>
              <a:rPr lang="en-US" altLang="en-US" dirty="0"/>
              <a:t>Sarah Katherine </a:t>
            </a:r>
            <a:r>
              <a:rPr lang="en-US" altLang="en-US" dirty="0" err="1"/>
              <a:t>Bateh</a:t>
            </a:r>
            <a:r>
              <a:rPr lang="en-US" altLang="en-US" dirty="0"/>
              <a:t> Endowed Professor </a:t>
            </a:r>
            <a:br>
              <a:rPr lang="en-US" altLang="en-US" dirty="0"/>
            </a:br>
            <a:r>
              <a:rPr lang="en-US" altLang="en-US" dirty="0"/>
              <a:t>University of Alabama at Birmingham</a:t>
            </a:r>
            <a:br>
              <a:rPr lang="en-US" altLang="en-US" dirty="0"/>
            </a:br>
            <a:r>
              <a:rPr lang="en-US" altLang="en-US" dirty="0"/>
              <a:t>Birmingham, AL</a:t>
            </a:r>
          </a:p>
        </p:txBody>
      </p:sp>
    </p:spTree>
    <p:extLst>
      <p:ext uri="{BB962C8B-B14F-4D97-AF65-F5344CB8AC3E}">
        <p14:creationId xmlns:p14="http://schemas.microsoft.com/office/powerpoint/2010/main" val="22645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3F3F3F"/>
                </a:solidFill>
                <a:effectLst/>
                <a:uLnTx/>
                <a:uFillTx/>
                <a:latin typeface="Arial" panose="020B0604020202020204"/>
                <a:ea typeface="+mn-ea"/>
                <a:cs typeface="+mn-cs"/>
              </a:rPr>
              <a:t>The views and opinions expressed in this educational activity are those of the faculty and do not necessarily represent the views of </a:t>
            </a:r>
            <a:r>
              <a:rPr kumimoji="0" lang="en-US" sz="1600" b="0" i="0" u="none" strike="noStrike" kern="1200" cap="none" spc="0" normalizeH="0" baseline="0" noProof="0" dirty="0" err="1">
                <a:ln>
                  <a:noFill/>
                </a:ln>
                <a:solidFill>
                  <a:srgbClr val="3F3F3F"/>
                </a:solidFill>
                <a:effectLst/>
                <a:uLnTx/>
                <a:uFillTx/>
                <a:latin typeface="Arial" panose="020B0604020202020204"/>
                <a:ea typeface="+mn-ea"/>
                <a:cs typeface="+mn-cs"/>
              </a:rPr>
              <a:t>TotalCME</a:t>
            </a:r>
            <a:r>
              <a:rPr kumimoji="0" lang="en-US" sz="1600" b="0" i="0" u="none" strike="noStrike" kern="1200" cap="none" spc="0" normalizeH="0" baseline="0" noProof="0" dirty="0">
                <a:ln>
                  <a:noFill/>
                </a:ln>
                <a:solidFill>
                  <a:srgbClr val="3F3F3F"/>
                </a:solidFill>
                <a:effectLst/>
                <a:uLnTx/>
                <a:uFillTx/>
                <a:latin typeface="Arial" panose="020B0604020202020204"/>
                <a:ea typeface="+mn-ea"/>
                <a:cs typeface="+mn-cs"/>
              </a:rPr>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a:rPr>
              <a:t>New Hope for Rett Syndrome: Novel Treatment Approaches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Learn to clearly communicate information that is pertinent to the successful management of RS through each stage of the disease. enhanced patient outcomes and improvements in quality of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ncrease</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the ability to recognize the subtle signs and symptoms of RS earlier.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Differentiate the pharmacodynamics and latest efficacy and safety clinical trial data associated with FDA-approved treatment for RTT.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Educate clinicians concerning the role of interprofessional team members in optimizing collaboration and communication to ensure patients with RS receive high-quality care that leads to enhanced patient outcomes and improvements in quality of life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1D2077-A70E-F119-8CA8-5D54C9467F24}"/>
              </a:ext>
            </a:extLst>
          </p:cNvPr>
          <p:cNvSpPr>
            <a:spLocks noGrp="1"/>
          </p:cNvSpPr>
          <p:nvPr>
            <p:ph type="title"/>
          </p:nvPr>
        </p:nvSpPr>
        <p:spPr/>
        <p:txBody>
          <a:bodyPr/>
          <a:lstStyle/>
          <a:p>
            <a:r>
              <a:rPr lang="en-US" dirty="0"/>
              <a:t>Recent History</a:t>
            </a:r>
          </a:p>
        </p:txBody>
      </p:sp>
      <p:sp>
        <p:nvSpPr>
          <p:cNvPr id="19458" name="Content Placeholder 4">
            <a:extLst>
              <a:ext uri="{FF2B5EF4-FFF2-40B4-BE49-F238E27FC236}">
                <a16:creationId xmlns:a16="http://schemas.microsoft.com/office/drawing/2014/main" id="{3F6B799D-6BFE-A896-FBD6-897E026C5AFD}"/>
              </a:ext>
            </a:extLst>
          </p:cNvPr>
          <p:cNvSpPr>
            <a:spLocks noGrp="1"/>
          </p:cNvSpPr>
          <p:nvPr>
            <p:ph sz="half" idx="1"/>
          </p:nvPr>
        </p:nvSpPr>
        <p:spPr/>
        <p:txBody>
          <a:bodyPr>
            <a:normAutofit/>
          </a:bodyPr>
          <a:lstStyle/>
          <a:p>
            <a:r>
              <a:rPr lang="en-US" altLang="en-US" sz="2800" dirty="0"/>
              <a:t>2.5-year-old girl with Rett syndrome (RTT)</a:t>
            </a:r>
          </a:p>
          <a:p>
            <a:r>
              <a:rPr lang="en-US" altLang="en-US" sz="2800" dirty="0"/>
              <a:t>Appeared normal through first five months</a:t>
            </a:r>
          </a:p>
          <a:p>
            <a:r>
              <a:rPr lang="en-US" altLang="en-US" sz="2800" dirty="0"/>
              <a:t>A ‘good’ baby but slow to roll over and sit unpropped</a:t>
            </a:r>
          </a:p>
          <a:p>
            <a:r>
              <a:rPr lang="en-US" altLang="en-US" sz="2800" dirty="0"/>
              <a:t>Lost finger skills/first few words at ~12 months</a:t>
            </a:r>
          </a:p>
          <a:p>
            <a:endParaRPr lang="en-US" altLang="en-US" sz="2800" dirty="0"/>
          </a:p>
        </p:txBody>
      </p:sp>
      <p:sp>
        <p:nvSpPr>
          <p:cNvPr id="7" name="Content Placeholder 6">
            <a:extLst>
              <a:ext uri="{FF2B5EF4-FFF2-40B4-BE49-F238E27FC236}">
                <a16:creationId xmlns:a16="http://schemas.microsoft.com/office/drawing/2014/main" id="{CA37CC15-1116-D517-5C53-3B219ABF2075}"/>
              </a:ext>
            </a:extLst>
          </p:cNvPr>
          <p:cNvSpPr>
            <a:spLocks noGrp="1"/>
          </p:cNvSpPr>
          <p:nvPr>
            <p:ph sz="half" idx="2"/>
          </p:nvPr>
        </p:nvSpPr>
        <p:spPr>
          <a:xfrm>
            <a:off x="6400800" y="1496291"/>
            <a:ext cx="5181600" cy="4680672"/>
          </a:xfrm>
        </p:spPr>
        <p:txBody>
          <a:bodyPr>
            <a:normAutofit/>
          </a:bodyPr>
          <a:lstStyle/>
          <a:p>
            <a:r>
              <a:rPr lang="en-US" altLang="en-US" sz="2800" dirty="0"/>
              <a:t>Developed hand patting/hand mouthing</a:t>
            </a:r>
          </a:p>
          <a:p>
            <a:r>
              <a:rPr lang="en-US" altLang="en-US" sz="2800" dirty="0"/>
              <a:t>Referred to geneticist who suggested RTT</a:t>
            </a:r>
          </a:p>
          <a:p>
            <a:r>
              <a:rPr lang="en-US" altLang="en-US" sz="2800" dirty="0"/>
              <a:t>Genetic testing: </a:t>
            </a:r>
            <a:r>
              <a:rPr lang="en-US" altLang="en-US" sz="2800" i="1" dirty="0"/>
              <a:t>MECP2</a:t>
            </a:r>
            <a:r>
              <a:rPr lang="en-US" altLang="en-US" sz="2800" dirty="0"/>
              <a:t> mutation at R294X</a:t>
            </a:r>
          </a:p>
          <a:p>
            <a:endParaRPr lang="en-US" sz="2800" dirty="0"/>
          </a:p>
        </p:txBody>
      </p:sp>
      <p:sp>
        <p:nvSpPr>
          <p:cNvPr id="2" name="TextBox 1">
            <a:extLst>
              <a:ext uri="{FF2B5EF4-FFF2-40B4-BE49-F238E27FC236}">
                <a16:creationId xmlns:a16="http://schemas.microsoft.com/office/drawing/2014/main" id="{BD3F5D8D-328F-B678-E719-315CE55428C4}"/>
              </a:ext>
            </a:extLst>
          </p:cNvPr>
          <p:cNvSpPr txBox="1"/>
          <p:nvPr/>
        </p:nvSpPr>
        <p:spPr>
          <a:xfrm>
            <a:off x="609600" y="6288172"/>
            <a:ext cx="4348162" cy="276999"/>
          </a:xfrm>
          <a:prstGeom prst="rect">
            <a:avLst/>
          </a:prstGeom>
          <a:noFill/>
        </p:spPr>
        <p:txBody>
          <a:bodyPr wrap="square" rtlCol="0">
            <a:spAutoFit/>
          </a:bodyPr>
          <a:lstStyle/>
          <a:p>
            <a:r>
              <a:rPr lang="en-US" sz="1200" dirty="0">
                <a:solidFill>
                  <a:schemeClr val="bg1">
                    <a:lumMod val="65000"/>
                  </a:schemeClr>
                </a:solidFill>
              </a:rPr>
              <a:t>RTT, Rett syndrome. </a:t>
            </a:r>
          </a:p>
        </p:txBody>
      </p:sp>
    </p:spTree>
    <p:extLst>
      <p:ext uri="{BB962C8B-B14F-4D97-AF65-F5344CB8AC3E}">
        <p14:creationId xmlns:p14="http://schemas.microsoft.com/office/powerpoint/2010/main" val="324697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1F129EF-B4B4-46D1-587A-91B5E032A15C}"/>
              </a:ext>
            </a:extLst>
          </p:cNvPr>
          <p:cNvSpPr>
            <a:spLocks noGrp="1"/>
          </p:cNvSpPr>
          <p:nvPr>
            <p:ph type="title"/>
          </p:nvPr>
        </p:nvSpPr>
        <p:spPr/>
        <p:txBody>
          <a:bodyPr/>
          <a:lstStyle/>
          <a:p>
            <a:r>
              <a:rPr lang="en-US" altLang="en-US"/>
              <a:t>Current Problem</a:t>
            </a:r>
          </a:p>
        </p:txBody>
      </p:sp>
      <p:sp>
        <p:nvSpPr>
          <p:cNvPr id="20483" name="Rectangle 3">
            <a:extLst>
              <a:ext uri="{FF2B5EF4-FFF2-40B4-BE49-F238E27FC236}">
                <a16:creationId xmlns:a16="http://schemas.microsoft.com/office/drawing/2014/main" id="{3268775A-A5B1-2DAB-47EE-0742154D699E}"/>
              </a:ext>
            </a:extLst>
          </p:cNvPr>
          <p:cNvSpPr>
            <a:spLocks noGrp="1"/>
          </p:cNvSpPr>
          <p:nvPr>
            <p:ph sz="half" idx="1"/>
          </p:nvPr>
        </p:nvSpPr>
        <p:spPr/>
        <p:txBody>
          <a:bodyPr/>
          <a:lstStyle/>
          <a:p>
            <a:r>
              <a:rPr lang="en-US" altLang="en-US" sz="2800" dirty="0"/>
              <a:t>Seen by pediatrician for sleep issues: both going to sleep and maintaining sleep</a:t>
            </a:r>
          </a:p>
          <a:p>
            <a:r>
              <a:rPr lang="en-US" altLang="en-US" sz="2800" dirty="0"/>
              <a:t>No seizures or breathing issues</a:t>
            </a:r>
          </a:p>
          <a:p>
            <a:r>
              <a:rPr lang="en-US" altLang="en-US" sz="2800" dirty="0"/>
              <a:t>Common RTT co-morbidity related to sleep directly or indirectly</a:t>
            </a:r>
          </a:p>
        </p:txBody>
      </p:sp>
      <p:sp>
        <p:nvSpPr>
          <p:cNvPr id="5" name="Content Placeholder 4">
            <a:extLst>
              <a:ext uri="{FF2B5EF4-FFF2-40B4-BE49-F238E27FC236}">
                <a16:creationId xmlns:a16="http://schemas.microsoft.com/office/drawing/2014/main" id="{CEA40365-A26A-1FFF-833C-41816CB33501}"/>
              </a:ext>
            </a:extLst>
          </p:cNvPr>
          <p:cNvSpPr>
            <a:spLocks noGrp="1"/>
          </p:cNvSpPr>
          <p:nvPr>
            <p:ph sz="half" idx="2"/>
          </p:nvPr>
        </p:nvSpPr>
        <p:spPr>
          <a:xfrm>
            <a:off x="6262099" y="1496291"/>
            <a:ext cx="5181600" cy="4680672"/>
          </a:xfrm>
        </p:spPr>
        <p:txBody>
          <a:bodyPr>
            <a:normAutofit/>
          </a:bodyPr>
          <a:lstStyle/>
          <a:p>
            <a:r>
              <a:rPr lang="en-US" altLang="en-US" sz="2800" dirty="0"/>
              <a:t>No history of noisy breathing or snoring</a:t>
            </a:r>
          </a:p>
          <a:p>
            <a:r>
              <a:rPr lang="en-US" altLang="en-US" sz="2800" dirty="0"/>
              <a:t>Mother has noticed occasional spit up on pajamas</a:t>
            </a:r>
          </a:p>
          <a:p>
            <a:endParaRPr lang="en-US" sz="2800" dirty="0"/>
          </a:p>
        </p:txBody>
      </p:sp>
    </p:spTree>
    <p:extLst>
      <p:ext uri="{BB962C8B-B14F-4D97-AF65-F5344CB8AC3E}">
        <p14:creationId xmlns:p14="http://schemas.microsoft.com/office/powerpoint/2010/main" val="35687891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4">
            <a:extLst>
              <a:ext uri="{FF2B5EF4-FFF2-40B4-BE49-F238E27FC236}">
                <a16:creationId xmlns:a16="http://schemas.microsoft.com/office/drawing/2014/main" id="{42E7EF5D-4239-5E05-0063-688C6E14EF78}"/>
              </a:ext>
            </a:extLst>
          </p:cNvPr>
          <p:cNvSpPr>
            <a:spLocks noGrp="1"/>
          </p:cNvSpPr>
          <p:nvPr>
            <p:ph type="title"/>
          </p:nvPr>
        </p:nvSpPr>
        <p:spPr/>
        <p:txBody>
          <a:bodyPr/>
          <a:lstStyle/>
          <a:p>
            <a:r>
              <a:rPr lang="en-US" altLang="en-US"/>
              <a:t>Potential Issues</a:t>
            </a:r>
          </a:p>
        </p:txBody>
      </p:sp>
      <p:sp>
        <p:nvSpPr>
          <p:cNvPr id="6" name="Content Placeholder 5">
            <a:extLst>
              <a:ext uri="{FF2B5EF4-FFF2-40B4-BE49-F238E27FC236}">
                <a16:creationId xmlns:a16="http://schemas.microsoft.com/office/drawing/2014/main" id="{9DCB947B-EF33-44D9-CDFE-9517332084EA}"/>
              </a:ext>
            </a:extLst>
          </p:cNvPr>
          <p:cNvSpPr>
            <a:spLocks noGrp="1"/>
          </p:cNvSpPr>
          <p:nvPr>
            <p:ph sz="half" idx="1"/>
          </p:nvPr>
        </p:nvSpPr>
        <p:spPr/>
        <p:txBody>
          <a:bodyPr/>
          <a:lstStyle/>
          <a:p>
            <a:r>
              <a:rPr lang="en-US" sz="2800" dirty="0"/>
              <a:t>Altered feeding: slow eating, poor swallowing, frequent choking or coughing</a:t>
            </a:r>
          </a:p>
          <a:p>
            <a:r>
              <a:rPr lang="en-US" sz="2800" dirty="0"/>
              <a:t>GE-reflux, delayed stomach emptying, and constipation</a:t>
            </a:r>
          </a:p>
          <a:p>
            <a:endParaRPr lang="en-US" sz="2800" dirty="0"/>
          </a:p>
          <a:p>
            <a:endParaRPr lang="en-US" sz="2800" dirty="0"/>
          </a:p>
          <a:p>
            <a:endParaRPr lang="en-US" sz="2800" dirty="0"/>
          </a:p>
        </p:txBody>
      </p:sp>
      <p:sp>
        <p:nvSpPr>
          <p:cNvPr id="7" name="Content Placeholder 6">
            <a:extLst>
              <a:ext uri="{FF2B5EF4-FFF2-40B4-BE49-F238E27FC236}">
                <a16:creationId xmlns:a16="http://schemas.microsoft.com/office/drawing/2014/main" id="{624C9928-D173-7C9F-4B1A-2CD0B712816D}"/>
              </a:ext>
            </a:extLst>
          </p:cNvPr>
          <p:cNvSpPr>
            <a:spLocks noGrp="1"/>
          </p:cNvSpPr>
          <p:nvPr>
            <p:ph sz="half" idx="2"/>
          </p:nvPr>
        </p:nvSpPr>
        <p:spPr/>
        <p:txBody>
          <a:bodyPr>
            <a:normAutofit/>
          </a:bodyPr>
          <a:lstStyle/>
          <a:p>
            <a:r>
              <a:rPr lang="en-US" sz="2800" dirty="0"/>
              <a:t>Review history of breathing during sleep</a:t>
            </a:r>
          </a:p>
          <a:p>
            <a:r>
              <a:rPr lang="en-US" sz="2800" dirty="0"/>
              <a:t>Any history of sudden arousals after being asleep</a:t>
            </a:r>
          </a:p>
          <a:p>
            <a:endParaRPr lang="en-US" sz="2800" dirty="0"/>
          </a:p>
        </p:txBody>
      </p:sp>
      <p:sp>
        <p:nvSpPr>
          <p:cNvPr id="2" name="TextBox 1">
            <a:extLst>
              <a:ext uri="{FF2B5EF4-FFF2-40B4-BE49-F238E27FC236}">
                <a16:creationId xmlns:a16="http://schemas.microsoft.com/office/drawing/2014/main" id="{3EC65234-C01E-2315-11CB-89AB896EC6F8}"/>
              </a:ext>
            </a:extLst>
          </p:cNvPr>
          <p:cNvSpPr txBox="1"/>
          <p:nvPr/>
        </p:nvSpPr>
        <p:spPr>
          <a:xfrm>
            <a:off x="578402" y="6288172"/>
            <a:ext cx="5517598" cy="276999"/>
          </a:xfrm>
          <a:prstGeom prst="rect">
            <a:avLst/>
          </a:prstGeom>
          <a:noFill/>
        </p:spPr>
        <p:txBody>
          <a:bodyPr wrap="square" rtlCol="0">
            <a:spAutoFit/>
          </a:bodyPr>
          <a:lstStyle/>
          <a:p>
            <a:r>
              <a:rPr lang="en-US" sz="1200" dirty="0">
                <a:solidFill>
                  <a:schemeClr val="bg1">
                    <a:lumMod val="65000"/>
                  </a:schemeClr>
                </a:solidFill>
              </a:rPr>
              <a:t>GE, gastroesophageal. </a:t>
            </a:r>
          </a:p>
        </p:txBody>
      </p:sp>
    </p:spTree>
    <p:extLst>
      <p:ext uri="{BB962C8B-B14F-4D97-AF65-F5344CB8AC3E}">
        <p14:creationId xmlns:p14="http://schemas.microsoft.com/office/powerpoint/2010/main" val="88044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4">
            <a:extLst>
              <a:ext uri="{FF2B5EF4-FFF2-40B4-BE49-F238E27FC236}">
                <a16:creationId xmlns:a16="http://schemas.microsoft.com/office/drawing/2014/main" id="{0D54B45D-6159-2193-CF1D-BB1F7DF0D5F5}"/>
              </a:ext>
            </a:extLst>
          </p:cNvPr>
          <p:cNvSpPr>
            <a:spLocks noGrp="1"/>
          </p:cNvSpPr>
          <p:nvPr>
            <p:ph type="title"/>
          </p:nvPr>
        </p:nvSpPr>
        <p:spPr/>
        <p:txBody>
          <a:bodyPr/>
          <a:lstStyle/>
          <a:p>
            <a:r>
              <a:rPr lang="en-US" altLang="en-US"/>
              <a:t>Diagnostic Suggestions</a:t>
            </a:r>
          </a:p>
        </p:txBody>
      </p:sp>
      <p:sp>
        <p:nvSpPr>
          <p:cNvPr id="6" name="Content Placeholder 5">
            <a:extLst>
              <a:ext uri="{FF2B5EF4-FFF2-40B4-BE49-F238E27FC236}">
                <a16:creationId xmlns:a16="http://schemas.microsoft.com/office/drawing/2014/main" id="{A8CE0536-0807-A291-5E42-2D6712B04D97}"/>
              </a:ext>
            </a:extLst>
          </p:cNvPr>
          <p:cNvSpPr>
            <a:spLocks noGrp="1"/>
          </p:cNvSpPr>
          <p:nvPr>
            <p:ph sz="half" idx="1"/>
          </p:nvPr>
        </p:nvSpPr>
        <p:spPr/>
        <p:txBody>
          <a:bodyPr/>
          <a:lstStyle/>
          <a:p>
            <a:r>
              <a:rPr lang="en-US" sz="2800" dirty="0"/>
              <a:t>Need to check growth pattern and type of diet</a:t>
            </a:r>
          </a:p>
          <a:p>
            <a:r>
              <a:rPr lang="en-US" sz="2800" dirty="0"/>
              <a:t>Check for response to feeding and altered bowel movements</a:t>
            </a:r>
          </a:p>
          <a:p>
            <a:r>
              <a:rPr lang="en-US" altLang="en-US" sz="2800" dirty="0"/>
              <a:t>Examine abdomen for distention and stool pattern</a:t>
            </a:r>
          </a:p>
          <a:p>
            <a:endParaRPr lang="en-US" sz="2800" dirty="0"/>
          </a:p>
        </p:txBody>
      </p:sp>
      <p:sp>
        <p:nvSpPr>
          <p:cNvPr id="5" name="Content Placeholder 4">
            <a:extLst>
              <a:ext uri="{FF2B5EF4-FFF2-40B4-BE49-F238E27FC236}">
                <a16:creationId xmlns:a16="http://schemas.microsoft.com/office/drawing/2014/main" id="{1F4D65C8-5591-0B4A-6E72-3ECF43AD2FE7}"/>
              </a:ext>
            </a:extLst>
          </p:cNvPr>
          <p:cNvSpPr>
            <a:spLocks noGrp="1"/>
          </p:cNvSpPr>
          <p:nvPr>
            <p:ph sz="half" idx="2"/>
          </p:nvPr>
        </p:nvSpPr>
        <p:spPr>
          <a:xfrm>
            <a:off x="6172200" y="1496291"/>
            <a:ext cx="5181600" cy="4680672"/>
          </a:xfrm>
        </p:spPr>
        <p:txBody>
          <a:bodyPr>
            <a:normAutofit/>
          </a:bodyPr>
          <a:lstStyle/>
          <a:p>
            <a:r>
              <a:rPr lang="en-US" altLang="en-US" sz="2800" dirty="0"/>
              <a:t>Question need for X-ray of abdomen</a:t>
            </a:r>
          </a:p>
          <a:p>
            <a:r>
              <a:rPr lang="en-US" altLang="en-US" sz="2800" dirty="0"/>
              <a:t>Consider referral to gastroenterologist</a:t>
            </a:r>
          </a:p>
          <a:p>
            <a:endParaRPr lang="en-US" sz="2800" dirty="0"/>
          </a:p>
        </p:txBody>
      </p:sp>
    </p:spTree>
    <p:extLst>
      <p:ext uri="{BB962C8B-B14F-4D97-AF65-F5344CB8AC3E}">
        <p14:creationId xmlns:p14="http://schemas.microsoft.com/office/powerpoint/2010/main" val="59469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4">
            <a:extLst>
              <a:ext uri="{FF2B5EF4-FFF2-40B4-BE49-F238E27FC236}">
                <a16:creationId xmlns:a16="http://schemas.microsoft.com/office/drawing/2014/main" id="{4C759AFF-F8D2-2DFD-71C7-BCB052CBE1FB}"/>
              </a:ext>
            </a:extLst>
          </p:cNvPr>
          <p:cNvSpPr>
            <a:spLocks noGrp="1"/>
          </p:cNvSpPr>
          <p:nvPr>
            <p:ph type="title"/>
          </p:nvPr>
        </p:nvSpPr>
        <p:spPr/>
        <p:txBody>
          <a:bodyPr/>
          <a:lstStyle/>
          <a:p>
            <a:r>
              <a:rPr lang="en-US" altLang="en-US"/>
              <a:t>Treatment and Management</a:t>
            </a:r>
          </a:p>
        </p:txBody>
      </p:sp>
      <p:sp>
        <p:nvSpPr>
          <p:cNvPr id="6" name="Content Placeholder 5">
            <a:extLst>
              <a:ext uri="{FF2B5EF4-FFF2-40B4-BE49-F238E27FC236}">
                <a16:creationId xmlns:a16="http://schemas.microsoft.com/office/drawing/2014/main" id="{916861F8-CBDD-1887-9E2C-AC1FE38A952B}"/>
              </a:ext>
            </a:extLst>
          </p:cNvPr>
          <p:cNvSpPr>
            <a:spLocks noGrp="1"/>
          </p:cNvSpPr>
          <p:nvPr>
            <p:ph sz="half" idx="1"/>
          </p:nvPr>
        </p:nvSpPr>
        <p:spPr/>
        <p:txBody>
          <a:bodyPr>
            <a:normAutofit/>
          </a:bodyPr>
          <a:lstStyle/>
          <a:p>
            <a:r>
              <a:rPr lang="en-US" altLang="en-US" sz="2800" dirty="0"/>
              <a:t>If poor swallowing, needs</a:t>
            </a:r>
            <a:br>
              <a:rPr lang="en-US" altLang="en-US" sz="2800" dirty="0"/>
            </a:br>
            <a:r>
              <a:rPr lang="en-US" altLang="en-US" sz="2800" dirty="0"/>
              <a:t>swallow study</a:t>
            </a:r>
          </a:p>
          <a:p>
            <a:r>
              <a:rPr lang="en-US" altLang="en-US" sz="2800" dirty="0"/>
              <a:t>If GE reflux, prescribe </a:t>
            </a:r>
            <a:br>
              <a:rPr lang="en-US" altLang="en-US" sz="2800" dirty="0"/>
            </a:br>
            <a:r>
              <a:rPr lang="en-US" altLang="en-US" sz="2800" dirty="0"/>
              <a:t>H</a:t>
            </a:r>
            <a:r>
              <a:rPr lang="en-US" altLang="en-US" sz="2800" baseline="-25000" dirty="0"/>
              <a:t>2</a:t>
            </a:r>
            <a:r>
              <a:rPr lang="en-US" altLang="en-US" sz="2800" dirty="0"/>
              <a:t>-blockers or proton pump inhibitor</a:t>
            </a:r>
          </a:p>
          <a:p>
            <a:r>
              <a:rPr lang="en-US" altLang="en-US" sz="2800" dirty="0"/>
              <a:t>If constipation, suggest polyethylene glycol (</a:t>
            </a:r>
            <a:r>
              <a:rPr lang="en-US" altLang="en-US" sz="2800" dirty="0" err="1"/>
              <a:t>Miralax</a:t>
            </a:r>
            <a:r>
              <a:rPr lang="en-US" altLang="en-US" sz="2800" dirty="0"/>
              <a:t>)</a:t>
            </a:r>
          </a:p>
          <a:p>
            <a:endParaRPr lang="en-US" sz="2800" dirty="0"/>
          </a:p>
        </p:txBody>
      </p:sp>
      <p:sp>
        <p:nvSpPr>
          <p:cNvPr id="5" name="Content Placeholder 4">
            <a:extLst>
              <a:ext uri="{FF2B5EF4-FFF2-40B4-BE49-F238E27FC236}">
                <a16:creationId xmlns:a16="http://schemas.microsoft.com/office/drawing/2014/main" id="{5FC84521-3B9F-A837-B750-2F9EB9C98BBF}"/>
              </a:ext>
            </a:extLst>
          </p:cNvPr>
          <p:cNvSpPr>
            <a:spLocks noGrp="1"/>
          </p:cNvSpPr>
          <p:nvPr>
            <p:ph sz="half" idx="2"/>
          </p:nvPr>
        </p:nvSpPr>
        <p:spPr/>
        <p:txBody>
          <a:bodyPr>
            <a:normAutofit/>
          </a:bodyPr>
          <a:lstStyle/>
          <a:p>
            <a:r>
              <a:rPr lang="en-US" altLang="en-US" sz="2800" dirty="0"/>
              <a:t>If none of above, consider</a:t>
            </a:r>
            <a:br>
              <a:rPr lang="en-US" altLang="en-US" sz="2800" dirty="0"/>
            </a:br>
            <a:r>
              <a:rPr lang="en-US" altLang="en-US" sz="2800" dirty="0"/>
              <a:t>sleep aids:</a:t>
            </a:r>
          </a:p>
          <a:p>
            <a:pPr lvl="1"/>
            <a:r>
              <a:rPr lang="en-US" altLang="en-US" sz="2400" dirty="0"/>
              <a:t>melatonin up to 6 mg</a:t>
            </a:r>
          </a:p>
          <a:p>
            <a:pPr lvl="1"/>
            <a:r>
              <a:rPr lang="en-US" altLang="en-US" sz="2400" dirty="0"/>
              <a:t>gabapentin 10-30 mg/kg at bedtime</a:t>
            </a:r>
          </a:p>
          <a:p>
            <a:pPr lvl="1"/>
            <a:r>
              <a:rPr lang="en-US" altLang="en-US" sz="2400" dirty="0"/>
              <a:t>clonidine (0.25 mg)</a:t>
            </a:r>
          </a:p>
          <a:p>
            <a:pPr lvl="1"/>
            <a:r>
              <a:rPr lang="en-US" altLang="en-US" sz="2400" dirty="0"/>
              <a:t>antihistamines are a poor choice for chronic use</a:t>
            </a:r>
            <a:endParaRPr lang="en-US" sz="2400" dirty="0"/>
          </a:p>
          <a:p>
            <a:endParaRPr lang="en-US" sz="2800" dirty="0"/>
          </a:p>
        </p:txBody>
      </p:sp>
    </p:spTree>
    <p:extLst>
      <p:ext uri="{BB962C8B-B14F-4D97-AF65-F5344CB8AC3E}">
        <p14:creationId xmlns:p14="http://schemas.microsoft.com/office/powerpoint/2010/main" val="187566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Neurology2023</Template>
  <TotalTime>767</TotalTime>
  <Words>677</Words>
  <Application>Microsoft Macintosh PowerPoint</Application>
  <PresentationFormat>Widescreen</PresentationFormat>
  <Paragraphs>67</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Neurology2023</vt:lpstr>
      <vt:lpstr>Office Theme</vt:lpstr>
      <vt:lpstr>Case Study: Diagnosis, Treatment, and Management of Rett Syndrome</vt:lpstr>
      <vt:lpstr>Disclaimer</vt:lpstr>
      <vt:lpstr>PowerPoint Presentation</vt:lpstr>
      <vt:lpstr>Recent History</vt:lpstr>
      <vt:lpstr>Current Problem</vt:lpstr>
      <vt:lpstr>Potential Issues</vt:lpstr>
      <vt:lpstr>Diagnostic Suggestions</vt:lpstr>
      <vt:lpstr>Treatment and Management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Moriah Diethorn</cp:lastModifiedBy>
  <cp:revision>8</cp:revision>
  <cp:lastPrinted>2023-02-11T00:53:38Z</cp:lastPrinted>
  <dcterms:created xsi:type="dcterms:W3CDTF">2023-02-11T00:50:27Z</dcterms:created>
  <dcterms:modified xsi:type="dcterms:W3CDTF">2023-05-05T16:59:13Z</dcterms:modified>
</cp:coreProperties>
</file>