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22"/>
  </p:notesMasterIdLst>
  <p:sldIdLst>
    <p:sldId id="256" r:id="rId3"/>
    <p:sldId id="265" r:id="rId4"/>
    <p:sldId id="3846" r:id="rId5"/>
    <p:sldId id="3845" r:id="rId6"/>
    <p:sldId id="259" r:id="rId7"/>
    <p:sldId id="3816" r:id="rId8"/>
    <p:sldId id="3817" r:id="rId9"/>
    <p:sldId id="3760" r:id="rId10"/>
    <p:sldId id="3819" r:id="rId11"/>
    <p:sldId id="3587" r:id="rId12"/>
    <p:sldId id="3830" r:id="rId13"/>
    <p:sldId id="3821" r:id="rId14"/>
    <p:sldId id="3822" r:id="rId15"/>
    <p:sldId id="3829" r:id="rId16"/>
    <p:sldId id="3825" r:id="rId17"/>
    <p:sldId id="3762" r:id="rId18"/>
    <p:sldId id="3827" r:id="rId19"/>
    <p:sldId id="3828"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87551934-1EED-109D-8469-49CE7051BEDC}" name="Megan Reimann, PharmD, BCOP" initials="MRPB" userId="S::mreimann@ushealthconnect.com::551785c5-e18e-4f20-8abf-31b115b8a49a" providerId="AD"/>
  <p188:author id="{F0E0F29F-2665-47B4-A905-433FA7B70B6D}" name="Megan Reimann" initials="MR" userId="6SIY4tZ34+f/qngkTSrLmtWAJroKzO6U6/a9ksCBWD0="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09131"/>
    <a:srgbClr val="DD8B34"/>
    <a:srgbClr val="D58B34"/>
    <a:srgbClr val="3C1006"/>
    <a:srgbClr val="DA7572"/>
    <a:srgbClr val="B2BEDF"/>
    <a:srgbClr val="DEE3F1"/>
    <a:srgbClr val="DCE5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23"/>
    <p:restoredTop sz="96327"/>
  </p:normalViewPr>
  <p:slideViewPr>
    <p:cSldViewPr snapToGrid="0">
      <p:cViewPr varScale="1">
        <p:scale>
          <a:sx n="106" d="100"/>
          <a:sy n="106" d="100"/>
        </p:scale>
        <p:origin x="208"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D42B0-0F24-E541-858D-4D9ABC154AFA}" type="datetimeFigureOut">
              <a:rPr lang="en-US" smtClean="0"/>
              <a:t>8/14/23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FDB7C-8CE8-6643-B5C1-39FFB4756787}" type="slidenum">
              <a:rPr lang="en-US" smtClean="0"/>
              <a:t>‹#›</a:t>
            </a:fld>
            <a:endParaRPr lang="en-US"/>
          </a:p>
        </p:txBody>
      </p:sp>
    </p:spTree>
    <p:extLst>
      <p:ext uri="{BB962C8B-B14F-4D97-AF65-F5344CB8AC3E}">
        <p14:creationId xmlns:p14="http://schemas.microsoft.com/office/powerpoint/2010/main" val="1896358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1AA32-B5F3-43F3-BC65-0EDB3DACAF42}" type="slidenum">
              <a:rPr lang="en-US" smtClean="0"/>
              <a:t>5</a:t>
            </a:fld>
            <a:endParaRPr lang="en-US" dirty="0"/>
          </a:p>
        </p:txBody>
      </p:sp>
    </p:spTree>
    <p:extLst>
      <p:ext uri="{BB962C8B-B14F-4D97-AF65-F5344CB8AC3E}">
        <p14:creationId xmlns:p14="http://schemas.microsoft.com/office/powerpoint/2010/main" val="155099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1AA32-B5F3-43F3-BC65-0EDB3DACAF42}" type="slidenum">
              <a:rPr lang="en-US" smtClean="0"/>
              <a:t>6</a:t>
            </a:fld>
            <a:endParaRPr lang="en-US" dirty="0"/>
          </a:p>
        </p:txBody>
      </p:sp>
    </p:spTree>
    <p:extLst>
      <p:ext uri="{BB962C8B-B14F-4D97-AF65-F5344CB8AC3E}">
        <p14:creationId xmlns:p14="http://schemas.microsoft.com/office/powerpoint/2010/main" val="313882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1AA32-B5F3-43F3-BC65-0EDB3DACAF42}" type="slidenum">
              <a:rPr lang="en-US" smtClean="0"/>
              <a:t>7</a:t>
            </a:fld>
            <a:endParaRPr lang="en-US" dirty="0"/>
          </a:p>
        </p:txBody>
      </p:sp>
    </p:spTree>
    <p:extLst>
      <p:ext uri="{BB962C8B-B14F-4D97-AF65-F5344CB8AC3E}">
        <p14:creationId xmlns:p14="http://schemas.microsoft.com/office/powerpoint/2010/main" val="97988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1AA32-B5F3-43F3-BC65-0EDB3DACAF42}" type="slidenum">
              <a:rPr lang="en-US" smtClean="0"/>
              <a:t>8</a:t>
            </a:fld>
            <a:endParaRPr lang="en-US" dirty="0"/>
          </a:p>
        </p:txBody>
      </p:sp>
    </p:spTree>
    <p:extLst>
      <p:ext uri="{BB962C8B-B14F-4D97-AF65-F5344CB8AC3E}">
        <p14:creationId xmlns:p14="http://schemas.microsoft.com/office/powerpoint/2010/main" val="424483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1AA32-B5F3-43F3-BC65-0EDB3DACAF42}" type="slidenum">
              <a:rPr lang="en-US" smtClean="0"/>
              <a:t>9</a:t>
            </a:fld>
            <a:endParaRPr lang="en-US" dirty="0"/>
          </a:p>
        </p:txBody>
      </p:sp>
    </p:spTree>
    <p:extLst>
      <p:ext uri="{BB962C8B-B14F-4D97-AF65-F5344CB8AC3E}">
        <p14:creationId xmlns:p14="http://schemas.microsoft.com/office/powerpoint/2010/main" val="417293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1AA32-B5F3-43F3-BC65-0EDB3DACAF42}" type="slidenum">
              <a:rPr lang="en-US" smtClean="0"/>
              <a:t>16</a:t>
            </a:fld>
            <a:endParaRPr lang="en-US" dirty="0"/>
          </a:p>
        </p:txBody>
      </p:sp>
    </p:spTree>
    <p:extLst>
      <p:ext uri="{BB962C8B-B14F-4D97-AF65-F5344CB8AC3E}">
        <p14:creationId xmlns:p14="http://schemas.microsoft.com/office/powerpoint/2010/main" val="18777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1AA32-B5F3-43F3-BC65-0EDB3DACAF42}" type="slidenum">
              <a:rPr lang="en-US" smtClean="0"/>
              <a:t>17</a:t>
            </a:fld>
            <a:endParaRPr lang="en-US" dirty="0"/>
          </a:p>
        </p:txBody>
      </p:sp>
    </p:spTree>
    <p:extLst>
      <p:ext uri="{BB962C8B-B14F-4D97-AF65-F5344CB8AC3E}">
        <p14:creationId xmlns:p14="http://schemas.microsoft.com/office/powerpoint/2010/main" val="744064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1AA32-B5F3-43F3-BC65-0EDB3DACAF42}" type="slidenum">
              <a:rPr lang="en-US" smtClean="0"/>
              <a:t>18</a:t>
            </a:fld>
            <a:endParaRPr lang="en-US" dirty="0"/>
          </a:p>
        </p:txBody>
      </p:sp>
    </p:spTree>
    <p:extLst>
      <p:ext uri="{BB962C8B-B14F-4D97-AF65-F5344CB8AC3E}">
        <p14:creationId xmlns:p14="http://schemas.microsoft.com/office/powerpoint/2010/main" val="1287110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9140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855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010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94125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75276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77526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53903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01891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0831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37942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0635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204590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52503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41935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39218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3793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20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993982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3868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5581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13351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4518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5027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584200" y="9738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4" name="Rectangle 3">
            <a:extLst>
              <a:ext uri="{FF2B5EF4-FFF2-40B4-BE49-F238E27FC236}">
                <a16:creationId xmlns:a16="http://schemas.microsoft.com/office/drawing/2014/main" id="{1D406081-F659-2B4F-D58F-BBD4A6D2D730}"/>
              </a:ext>
            </a:extLst>
          </p:cNvPr>
          <p:cNvSpPr/>
          <p:nvPr userDrawn="1"/>
        </p:nvSpPr>
        <p:spPr>
          <a:xfrm>
            <a:off x="0" y="0"/>
            <a:ext cx="12192000" cy="82550"/>
          </a:xfrm>
          <a:prstGeom prst="rect">
            <a:avLst/>
          </a:prstGeom>
          <a:gradFill>
            <a:gsLst>
              <a:gs pos="100000">
                <a:srgbClr val="C97B09"/>
              </a:gs>
              <a:gs pos="0">
                <a:srgbClr val="FFC0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1478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Clr>
          <a:schemeClr val="accent3"/>
        </a:buClr>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4628933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8.png"/><Relationship Id="rId5" Type="http://schemas.microsoft.com/office/2007/relationships/hdphoto" Target="../media/hdphoto3.wdp"/><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5.png"/><Relationship Id="rId7" Type="http://schemas.openxmlformats.org/officeDocument/2006/relationships/hyperlink" Target="http://www.mededonthego.com/"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0.svg"/><Relationship Id="rId4" Type="http://schemas.openxmlformats.org/officeDocument/2006/relationships/image" Target="../media/image36.sv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79"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microsoft.com/office/2007/relationships/hdphoto" Target="../media/hdphoto2.wdp"/><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ign with a red and gold text&#10;&#10;Description automatically generated">
            <a:extLst>
              <a:ext uri="{FF2B5EF4-FFF2-40B4-BE49-F238E27FC236}">
                <a16:creationId xmlns:a16="http://schemas.microsoft.com/office/drawing/2014/main" id="{044E8AFE-901A-1211-BCA2-EF26072C43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5558589"/>
          </a:xfrm>
          <a:prstGeom prst="rect">
            <a:avLst/>
          </a:prstGeom>
        </p:spPr>
      </p:pic>
      <p:sp>
        <p:nvSpPr>
          <p:cNvPr id="11" name="Rectangle 10">
            <a:extLst>
              <a:ext uri="{FF2B5EF4-FFF2-40B4-BE49-F238E27FC236}">
                <a16:creationId xmlns:a16="http://schemas.microsoft.com/office/drawing/2014/main" id="{A03342BE-4AF4-DA8A-A983-B14A269BFB9C}"/>
              </a:ext>
            </a:extLst>
          </p:cNvPr>
          <p:cNvSpPr/>
          <p:nvPr/>
        </p:nvSpPr>
        <p:spPr>
          <a:xfrm>
            <a:off x="0" y="4692316"/>
            <a:ext cx="12192000" cy="2165684"/>
          </a:xfrm>
          <a:prstGeom prst="rect">
            <a:avLst/>
          </a:prstGeom>
          <a:solidFill>
            <a:srgbClr val="3C10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9CA8C07-91B5-25F6-401B-D60286D4DE01}"/>
              </a:ext>
            </a:extLst>
          </p:cNvPr>
          <p:cNvSpPr txBox="1"/>
          <p:nvPr/>
        </p:nvSpPr>
        <p:spPr>
          <a:xfrm>
            <a:off x="320890" y="5089374"/>
            <a:ext cx="11550220" cy="1323439"/>
          </a:xfrm>
          <a:prstGeom prst="rect">
            <a:avLst/>
          </a:prstGeom>
          <a:noFill/>
        </p:spPr>
        <p:txBody>
          <a:bodyPr wrap="square">
            <a:spAutoFit/>
          </a:bodyPr>
          <a:lstStyle/>
          <a:p>
            <a:pPr algn="ctr"/>
            <a:r>
              <a:rPr lang="en-US" sz="4000" b="1" dirty="0">
                <a:solidFill>
                  <a:srgbClr val="E09131"/>
                </a:solidFill>
              </a:rPr>
              <a:t>Choosing the Optimal Adjuvant Treatment Approach for Stage III BRAF-Mutant Melanoma</a:t>
            </a:r>
          </a:p>
        </p:txBody>
      </p:sp>
    </p:spTree>
    <p:extLst>
      <p:ext uri="{BB962C8B-B14F-4D97-AF65-F5344CB8AC3E}">
        <p14:creationId xmlns:p14="http://schemas.microsoft.com/office/powerpoint/2010/main" val="4278181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333E42-D346-5A80-1C39-419299D4FBC4}"/>
              </a:ext>
            </a:extLst>
          </p:cNvPr>
          <p:cNvSpPr/>
          <p:nvPr/>
        </p:nvSpPr>
        <p:spPr>
          <a:xfrm>
            <a:off x="503855" y="1384861"/>
            <a:ext cx="5589413" cy="457740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554E80-F717-8D82-5CF8-654E4A549E15}"/>
              </a:ext>
            </a:extLst>
          </p:cNvPr>
          <p:cNvSpPr/>
          <p:nvPr/>
        </p:nvSpPr>
        <p:spPr>
          <a:xfrm>
            <a:off x="6265934" y="1383885"/>
            <a:ext cx="5589413" cy="4577400"/>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74A4C6-32C5-44CC-98E9-F81EFC752FFC}"/>
              </a:ext>
            </a:extLst>
          </p:cNvPr>
          <p:cNvSpPr>
            <a:spLocks noGrp="1"/>
          </p:cNvSpPr>
          <p:nvPr>
            <p:ph type="title"/>
          </p:nvPr>
        </p:nvSpPr>
        <p:spPr>
          <a:xfrm>
            <a:off x="609600" y="200586"/>
            <a:ext cx="10744200" cy="1184275"/>
          </a:xfrm>
        </p:spPr>
        <p:txBody>
          <a:bodyPr>
            <a:normAutofit/>
          </a:bodyPr>
          <a:lstStyle/>
          <a:p>
            <a:r>
              <a:rPr lang="en-US" sz="2800" dirty="0"/>
              <a:t>Real-World Data Series: Time to Recurrence After Adjuvant Therapy</a:t>
            </a:r>
          </a:p>
        </p:txBody>
      </p:sp>
      <p:sp>
        <p:nvSpPr>
          <p:cNvPr id="3" name="Footer Placeholder 6">
            <a:extLst>
              <a:ext uri="{FF2B5EF4-FFF2-40B4-BE49-F238E27FC236}">
                <a16:creationId xmlns:a16="http://schemas.microsoft.com/office/drawing/2014/main" id="{2FB14FDC-33BF-F872-7815-F351893F9337}"/>
              </a:ext>
            </a:extLst>
          </p:cNvPr>
          <p:cNvSpPr>
            <a:spLocks noGrp="1"/>
          </p:cNvSpPr>
          <p:nvPr>
            <p:ph type="ftr" sz="quarter" idx="3"/>
          </p:nvPr>
        </p:nvSpPr>
        <p:spPr>
          <a:xfrm>
            <a:off x="609600" y="6356350"/>
            <a:ext cx="10744199" cy="442131"/>
          </a:xfrm>
        </p:spPr>
        <p:txBody>
          <a:bodyPr/>
          <a:lstStyle/>
          <a:p>
            <a:r>
              <a:rPr lang="en-US" dirty="0"/>
              <a:t>1. Owen CN, et al. </a:t>
            </a:r>
            <a:r>
              <a:rPr lang="en-US" i="1" dirty="0"/>
              <a:t>Ann Oncol. </a:t>
            </a:r>
            <a:r>
              <a:rPr lang="en-US" dirty="0"/>
              <a:t>2020;31(8):1075-1082; 2. </a:t>
            </a:r>
            <a:r>
              <a:rPr lang="en-US" dirty="0" err="1"/>
              <a:t>Bhave</a:t>
            </a:r>
            <a:r>
              <a:rPr lang="en-US" dirty="0"/>
              <a:t> P, et al. </a:t>
            </a:r>
            <a:r>
              <a:rPr lang="en-US" i="1" dirty="0"/>
              <a:t>Br J Cancer. </a:t>
            </a:r>
            <a:r>
              <a:rPr lang="en-US" dirty="0"/>
              <a:t>2021;124(3):574-580.</a:t>
            </a:r>
          </a:p>
        </p:txBody>
      </p:sp>
      <p:sp>
        <p:nvSpPr>
          <p:cNvPr id="5" name="Content Placeholder 4">
            <a:extLst>
              <a:ext uri="{FF2B5EF4-FFF2-40B4-BE49-F238E27FC236}">
                <a16:creationId xmlns:a16="http://schemas.microsoft.com/office/drawing/2014/main" id="{1C766EC7-B892-D8C3-98FA-A3576A3D83E0}"/>
              </a:ext>
            </a:extLst>
          </p:cNvPr>
          <p:cNvSpPr>
            <a:spLocks noGrp="1"/>
          </p:cNvSpPr>
          <p:nvPr>
            <p:ph idx="4294967295"/>
          </p:nvPr>
        </p:nvSpPr>
        <p:spPr>
          <a:xfrm>
            <a:off x="643368" y="3960752"/>
            <a:ext cx="5266464" cy="1825899"/>
          </a:xfrm>
          <a:solidFill>
            <a:schemeClr val="accent2">
              <a:lumMod val="20000"/>
              <a:lumOff val="80000"/>
            </a:schemeClr>
          </a:solidFill>
        </p:spPr>
        <p:txBody>
          <a:bodyPr anchor="ctr">
            <a:normAutofit/>
          </a:bodyPr>
          <a:lstStyle/>
          <a:p>
            <a:pPr marL="0" indent="0" algn="ctr">
              <a:spcAft>
                <a:spcPts val="1200"/>
              </a:spcAft>
              <a:buNone/>
            </a:pPr>
            <a:r>
              <a:rPr lang="en-US" b="1" dirty="0"/>
              <a:t>Adjuvant anti-PD-1 therapy</a:t>
            </a:r>
            <a:r>
              <a:rPr lang="en-US" b="1" baseline="30000" dirty="0"/>
              <a:t>1</a:t>
            </a:r>
          </a:p>
          <a:p>
            <a:pPr marL="0" indent="0" algn="ctr">
              <a:buNone/>
            </a:pPr>
            <a:r>
              <a:rPr lang="en-US" sz="2000" dirty="0"/>
              <a:t>Median time to recurrence: 4.6 months</a:t>
            </a:r>
          </a:p>
          <a:p>
            <a:pPr marL="0" indent="0" algn="ctr">
              <a:buNone/>
            </a:pPr>
            <a:r>
              <a:rPr lang="en-US" sz="2000" dirty="0"/>
              <a:t>Recurrence during therapy: 104/147 (76%)</a:t>
            </a:r>
          </a:p>
        </p:txBody>
      </p:sp>
      <p:sp>
        <p:nvSpPr>
          <p:cNvPr id="6" name="Content Placeholder 4">
            <a:extLst>
              <a:ext uri="{FF2B5EF4-FFF2-40B4-BE49-F238E27FC236}">
                <a16:creationId xmlns:a16="http://schemas.microsoft.com/office/drawing/2014/main" id="{CD250DAA-51F2-DA9F-82A0-886E573B700B}"/>
              </a:ext>
            </a:extLst>
          </p:cNvPr>
          <p:cNvSpPr txBox="1">
            <a:spLocks/>
          </p:cNvSpPr>
          <p:nvPr/>
        </p:nvSpPr>
        <p:spPr>
          <a:xfrm>
            <a:off x="6427476" y="3967955"/>
            <a:ext cx="5266328" cy="1826274"/>
          </a:xfrm>
          <a:prstGeom prst="rect">
            <a:avLst/>
          </a:prstGeom>
          <a:solidFill>
            <a:schemeClr val="accent3">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Clr>
                <a:schemeClr val="accent3"/>
              </a:buClr>
              <a:buFont typeface="Arial" panose="020B0604020202020204" pitchFamily="34" charset="0"/>
              <a:buNone/>
            </a:pPr>
            <a:r>
              <a:rPr lang="en-US" b="1" dirty="0"/>
              <a:t>Adjuvant targeted therapy</a:t>
            </a:r>
            <a:r>
              <a:rPr lang="en-US" b="1" baseline="30000" dirty="0"/>
              <a:t>2</a:t>
            </a:r>
          </a:p>
          <a:p>
            <a:pPr marL="0" indent="0" algn="ctr">
              <a:buClr>
                <a:schemeClr val="accent3"/>
              </a:buClr>
              <a:buNone/>
            </a:pPr>
            <a:r>
              <a:rPr lang="en-US" sz="2000" dirty="0"/>
              <a:t>Median time to recurrence: 18 months</a:t>
            </a:r>
          </a:p>
          <a:p>
            <a:pPr marL="0" indent="0" algn="ctr">
              <a:buClr>
                <a:schemeClr val="accent3"/>
              </a:buClr>
              <a:buNone/>
            </a:pPr>
            <a:r>
              <a:rPr lang="en-US" sz="2000" dirty="0"/>
              <a:t>Recurrence during therapy: 19/85 (22%) </a:t>
            </a:r>
          </a:p>
        </p:txBody>
      </p:sp>
      <p:pic>
        <p:nvPicPr>
          <p:cNvPr id="9" name="Picture 8">
            <a:extLst>
              <a:ext uri="{FF2B5EF4-FFF2-40B4-BE49-F238E27FC236}">
                <a16:creationId xmlns:a16="http://schemas.microsoft.com/office/drawing/2014/main" id="{8FB630F3-C4D6-3826-02AF-43B7BDA69C1A}"/>
              </a:ext>
            </a:extLst>
          </p:cNvPr>
          <p:cNvPicPr>
            <a:picLocks noChangeAspect="1"/>
          </p:cNvPicPr>
          <p:nvPr/>
        </p:nvPicPr>
        <p:blipFill>
          <a:blip r:embed="rId2"/>
          <a:stretch>
            <a:fillRect/>
          </a:stretch>
        </p:blipFill>
        <p:spPr>
          <a:xfrm>
            <a:off x="6322292" y="1491947"/>
            <a:ext cx="5486400" cy="2197550"/>
          </a:xfrm>
          <a:prstGeom prst="rect">
            <a:avLst/>
          </a:prstGeom>
        </p:spPr>
      </p:pic>
      <p:pic>
        <p:nvPicPr>
          <p:cNvPr id="11" name="Picture 10">
            <a:extLst>
              <a:ext uri="{FF2B5EF4-FFF2-40B4-BE49-F238E27FC236}">
                <a16:creationId xmlns:a16="http://schemas.microsoft.com/office/drawing/2014/main" id="{9F34E65A-0FDB-C03F-DFD4-E3469573C5A3}"/>
              </a:ext>
            </a:extLst>
          </p:cNvPr>
          <p:cNvPicPr>
            <a:picLocks noChangeAspect="1"/>
          </p:cNvPicPr>
          <p:nvPr/>
        </p:nvPicPr>
        <p:blipFill>
          <a:blip r:embed="rId3"/>
          <a:stretch>
            <a:fillRect/>
          </a:stretch>
        </p:blipFill>
        <p:spPr>
          <a:xfrm>
            <a:off x="533400" y="1571608"/>
            <a:ext cx="5486400" cy="1995055"/>
          </a:xfrm>
          <a:prstGeom prst="rect">
            <a:avLst/>
          </a:prstGeom>
        </p:spPr>
      </p:pic>
    </p:spTree>
    <p:extLst>
      <p:ext uri="{BB962C8B-B14F-4D97-AF65-F5344CB8AC3E}">
        <p14:creationId xmlns:p14="http://schemas.microsoft.com/office/powerpoint/2010/main" val="280109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A4C6-32C5-44CC-98E9-F81EFC752FFC}"/>
              </a:ext>
            </a:extLst>
          </p:cNvPr>
          <p:cNvSpPr>
            <a:spLocks noGrp="1"/>
          </p:cNvSpPr>
          <p:nvPr>
            <p:ph type="title"/>
          </p:nvPr>
        </p:nvSpPr>
        <p:spPr>
          <a:xfrm>
            <a:off x="609599" y="191872"/>
            <a:ext cx="10744200" cy="1185577"/>
          </a:xfrm>
        </p:spPr>
        <p:txBody>
          <a:bodyPr anchor="t">
            <a:normAutofit/>
          </a:bodyPr>
          <a:lstStyle/>
          <a:p>
            <a:r>
              <a:rPr lang="en-US" sz="2400" dirty="0"/>
              <a:t>Real-World Data Series: Response Rates to 1L Systemic Therapy After Melanoma Recurrence</a:t>
            </a:r>
          </a:p>
        </p:txBody>
      </p:sp>
      <p:sp>
        <p:nvSpPr>
          <p:cNvPr id="3" name="Footer Placeholder 6">
            <a:extLst>
              <a:ext uri="{FF2B5EF4-FFF2-40B4-BE49-F238E27FC236}">
                <a16:creationId xmlns:a16="http://schemas.microsoft.com/office/drawing/2014/main" id="{08C56C96-B7AE-EC08-5108-B08B6B349F46}"/>
              </a:ext>
            </a:extLst>
          </p:cNvPr>
          <p:cNvSpPr>
            <a:spLocks noGrp="1"/>
          </p:cNvSpPr>
          <p:nvPr>
            <p:ph type="ftr" sz="quarter" idx="3"/>
          </p:nvPr>
        </p:nvSpPr>
        <p:spPr>
          <a:xfrm>
            <a:off x="609600" y="6356350"/>
            <a:ext cx="11157284" cy="442131"/>
          </a:xfrm>
        </p:spPr>
        <p:txBody>
          <a:bodyPr/>
          <a:lstStyle/>
          <a:p>
            <a:r>
              <a:rPr lang="en-US" dirty="0"/>
              <a:t>1L, first line; F/U, follow up; ORR, objective response rate.</a:t>
            </a:r>
          </a:p>
          <a:p>
            <a:r>
              <a:rPr lang="en-US" dirty="0"/>
              <a:t>1. Owen CN, et al. </a:t>
            </a:r>
            <a:r>
              <a:rPr lang="en-US" i="1" dirty="0"/>
              <a:t>Ann Oncol. </a:t>
            </a:r>
            <a:r>
              <a:rPr lang="en-US" dirty="0"/>
              <a:t>2020;31(8):1075-1082; 2. </a:t>
            </a:r>
            <a:r>
              <a:rPr lang="en-US" dirty="0" err="1"/>
              <a:t>Bhave</a:t>
            </a:r>
            <a:r>
              <a:rPr lang="en-US" dirty="0"/>
              <a:t> P, et al. </a:t>
            </a:r>
            <a:r>
              <a:rPr lang="en-US" i="1" dirty="0"/>
              <a:t>Br J Cancer. </a:t>
            </a:r>
            <a:r>
              <a:rPr lang="en-US" dirty="0"/>
              <a:t>2021;124(3):574-580.</a:t>
            </a:r>
          </a:p>
        </p:txBody>
      </p:sp>
      <p:sp>
        <p:nvSpPr>
          <p:cNvPr id="18" name="Text Placeholder 17">
            <a:extLst>
              <a:ext uri="{FF2B5EF4-FFF2-40B4-BE49-F238E27FC236}">
                <a16:creationId xmlns:a16="http://schemas.microsoft.com/office/drawing/2014/main" id="{EBF086D5-062F-E816-918F-1AFF110F016E}"/>
              </a:ext>
            </a:extLst>
          </p:cNvPr>
          <p:cNvSpPr>
            <a:spLocks noGrp="1"/>
          </p:cNvSpPr>
          <p:nvPr>
            <p:ph type="body" sz="quarter" idx="4294967295"/>
          </p:nvPr>
        </p:nvSpPr>
        <p:spPr>
          <a:xfrm>
            <a:off x="609600" y="3711635"/>
            <a:ext cx="5183188" cy="382587"/>
          </a:xfrm>
        </p:spPr>
        <p:txBody>
          <a:bodyPr>
            <a:normAutofit/>
          </a:bodyPr>
          <a:lstStyle/>
          <a:p>
            <a:pPr marL="0" indent="0">
              <a:buNone/>
            </a:pPr>
            <a:r>
              <a:rPr lang="en-US" sz="1800" b="1" dirty="0"/>
              <a:t>Adjuvant Targeted Therapy</a:t>
            </a:r>
            <a:r>
              <a:rPr lang="en-US" sz="1800" b="1" baseline="30000" dirty="0"/>
              <a:t>2</a:t>
            </a:r>
          </a:p>
        </p:txBody>
      </p:sp>
      <p:sp>
        <p:nvSpPr>
          <p:cNvPr id="25" name="TextBox 24">
            <a:extLst>
              <a:ext uri="{FF2B5EF4-FFF2-40B4-BE49-F238E27FC236}">
                <a16:creationId xmlns:a16="http://schemas.microsoft.com/office/drawing/2014/main" id="{20D322B4-72CB-DD0D-ADA1-0A8A16A9684D}"/>
              </a:ext>
            </a:extLst>
          </p:cNvPr>
          <p:cNvSpPr txBox="1"/>
          <p:nvPr/>
        </p:nvSpPr>
        <p:spPr>
          <a:xfrm>
            <a:off x="613353" y="1125814"/>
            <a:ext cx="6120244" cy="369332"/>
          </a:xfrm>
          <a:prstGeom prst="rect">
            <a:avLst/>
          </a:prstGeom>
          <a:noFill/>
        </p:spPr>
        <p:txBody>
          <a:bodyPr wrap="square">
            <a:spAutoFit/>
          </a:bodyPr>
          <a:lstStyle/>
          <a:p>
            <a:r>
              <a:rPr lang="en-US" b="1" dirty="0"/>
              <a:t>Adjuvant Anti-PD-1 Therapy</a:t>
            </a:r>
            <a:r>
              <a:rPr lang="en-US" b="1" baseline="30000" dirty="0"/>
              <a:t>1</a:t>
            </a:r>
          </a:p>
        </p:txBody>
      </p:sp>
      <p:grpSp>
        <p:nvGrpSpPr>
          <p:cNvPr id="29" name="Group 28">
            <a:extLst>
              <a:ext uri="{FF2B5EF4-FFF2-40B4-BE49-F238E27FC236}">
                <a16:creationId xmlns:a16="http://schemas.microsoft.com/office/drawing/2014/main" id="{41FCC127-4FA3-BB65-E5BA-2AFF9A8973D1}"/>
              </a:ext>
            </a:extLst>
          </p:cNvPr>
          <p:cNvGrpSpPr/>
          <p:nvPr/>
        </p:nvGrpSpPr>
        <p:grpSpPr>
          <a:xfrm>
            <a:off x="731621" y="4107542"/>
            <a:ext cx="9317840" cy="2019300"/>
            <a:chOff x="365125" y="4162425"/>
            <a:chExt cx="9317840" cy="2019300"/>
          </a:xfrm>
        </p:grpSpPr>
        <p:grpSp>
          <p:nvGrpSpPr>
            <p:cNvPr id="23" name="Group 22">
              <a:extLst>
                <a:ext uri="{FF2B5EF4-FFF2-40B4-BE49-F238E27FC236}">
                  <a16:creationId xmlns:a16="http://schemas.microsoft.com/office/drawing/2014/main" id="{3DBAD853-BAF0-BE6B-BBE9-965ACC5A3AC8}"/>
                </a:ext>
              </a:extLst>
            </p:cNvPr>
            <p:cNvGrpSpPr/>
            <p:nvPr/>
          </p:nvGrpSpPr>
          <p:grpSpPr>
            <a:xfrm>
              <a:off x="365125" y="4162425"/>
              <a:ext cx="9317840" cy="2019300"/>
              <a:chOff x="365125" y="4162425"/>
              <a:chExt cx="9317840" cy="2019300"/>
            </a:xfrm>
          </p:grpSpPr>
          <p:pic>
            <p:nvPicPr>
              <p:cNvPr id="15" name="Picture 14">
                <a:extLst>
                  <a:ext uri="{FF2B5EF4-FFF2-40B4-BE49-F238E27FC236}">
                    <a16:creationId xmlns:a16="http://schemas.microsoft.com/office/drawing/2014/main" id="{F55A5E49-BC6C-221D-66B4-1C30E8F620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83" t="2094" b="2839"/>
              <a:stretch/>
            </p:blipFill>
            <p:spPr>
              <a:xfrm>
                <a:off x="365125" y="4162425"/>
                <a:ext cx="9317840" cy="2019300"/>
              </a:xfrm>
              <a:prstGeom prst="rect">
                <a:avLst/>
              </a:prstGeom>
              <a:ln>
                <a:solidFill>
                  <a:schemeClr val="tx1"/>
                </a:solidFill>
              </a:ln>
            </p:spPr>
          </p:pic>
          <p:sp>
            <p:nvSpPr>
              <p:cNvPr id="22" name="Rectangle 21">
                <a:extLst>
                  <a:ext uri="{FF2B5EF4-FFF2-40B4-BE49-F238E27FC236}">
                    <a16:creationId xmlns:a16="http://schemas.microsoft.com/office/drawing/2014/main" id="{85A23E3F-C93F-C55A-EBCB-79BD3C66B80D}"/>
                  </a:ext>
                </a:extLst>
              </p:cNvPr>
              <p:cNvSpPr/>
              <p:nvPr/>
            </p:nvSpPr>
            <p:spPr>
              <a:xfrm>
                <a:off x="2103120" y="5934891"/>
                <a:ext cx="2651760" cy="222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5FEE69AC-A89B-8E1A-4499-9990C5812012}"/>
                </a:ext>
              </a:extLst>
            </p:cNvPr>
            <p:cNvSpPr/>
            <p:nvPr/>
          </p:nvSpPr>
          <p:spPr>
            <a:xfrm>
              <a:off x="365125" y="4162425"/>
              <a:ext cx="601230" cy="2537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10AEEC90-2B0E-6C1E-C66F-6920005F44E6}"/>
              </a:ext>
            </a:extLst>
          </p:cNvPr>
          <p:cNvGrpSpPr/>
          <p:nvPr/>
        </p:nvGrpSpPr>
        <p:grpSpPr>
          <a:xfrm>
            <a:off x="731621" y="1509001"/>
            <a:ext cx="6949543" cy="1957919"/>
            <a:chOff x="2591594" y="1384300"/>
            <a:chExt cx="6949543" cy="1957919"/>
          </a:xfrm>
        </p:grpSpPr>
        <p:grpSp>
          <p:nvGrpSpPr>
            <p:cNvPr id="19" name="Group 18">
              <a:extLst>
                <a:ext uri="{FF2B5EF4-FFF2-40B4-BE49-F238E27FC236}">
                  <a16:creationId xmlns:a16="http://schemas.microsoft.com/office/drawing/2014/main" id="{69E3CAAE-8A52-3CF6-3CED-D44234928BB0}"/>
                </a:ext>
              </a:extLst>
            </p:cNvPr>
            <p:cNvGrpSpPr/>
            <p:nvPr/>
          </p:nvGrpSpPr>
          <p:grpSpPr>
            <a:xfrm>
              <a:off x="2591594" y="1384300"/>
              <a:ext cx="6949543" cy="1957919"/>
              <a:chOff x="319889" y="1641474"/>
              <a:chExt cx="6949543" cy="1957919"/>
            </a:xfrm>
          </p:grpSpPr>
          <p:pic>
            <p:nvPicPr>
              <p:cNvPr id="10" name="Picture 9">
                <a:extLst>
                  <a:ext uri="{FF2B5EF4-FFF2-40B4-BE49-F238E27FC236}">
                    <a16:creationId xmlns:a16="http://schemas.microsoft.com/office/drawing/2014/main" id="{6C7176D9-A18B-564D-25D8-DE26EE7DFD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889" y="1641474"/>
                <a:ext cx="6949543" cy="1957919"/>
              </a:xfrm>
              <a:prstGeom prst="rect">
                <a:avLst/>
              </a:prstGeom>
              <a:ln>
                <a:solidFill>
                  <a:schemeClr val="tx1"/>
                </a:solidFill>
              </a:ln>
            </p:spPr>
          </p:pic>
          <p:sp>
            <p:nvSpPr>
              <p:cNvPr id="20" name="Rectangle 19">
                <a:extLst>
                  <a:ext uri="{FF2B5EF4-FFF2-40B4-BE49-F238E27FC236}">
                    <a16:creationId xmlns:a16="http://schemas.microsoft.com/office/drawing/2014/main" id="{4219D21B-18F4-9B42-46E3-AE24E6A8A67B}"/>
                  </a:ext>
                </a:extLst>
              </p:cNvPr>
              <p:cNvSpPr/>
              <p:nvPr/>
            </p:nvSpPr>
            <p:spPr>
              <a:xfrm>
                <a:off x="2767525" y="3089742"/>
                <a:ext cx="226422" cy="1828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4B4FA0F-DABD-72AB-68E3-695BCC4C6D18}"/>
                  </a:ext>
                </a:extLst>
              </p:cNvPr>
              <p:cNvSpPr/>
              <p:nvPr/>
            </p:nvSpPr>
            <p:spPr>
              <a:xfrm>
                <a:off x="6105331" y="3257006"/>
                <a:ext cx="156754" cy="1828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C0C849D6-8F53-F0FB-42AC-A9BEBB99428D}"/>
                </a:ext>
              </a:extLst>
            </p:cNvPr>
            <p:cNvSpPr/>
            <p:nvPr/>
          </p:nvSpPr>
          <p:spPr>
            <a:xfrm>
              <a:off x="2591594" y="1396332"/>
              <a:ext cx="601230" cy="253711"/>
            </a:xfrm>
            <a:prstGeom prst="rect">
              <a:avLst/>
            </a:prstGeom>
            <a:solidFill>
              <a:srgbClr val="DCE5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9052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6">
            <a:extLst>
              <a:ext uri="{FF2B5EF4-FFF2-40B4-BE49-F238E27FC236}">
                <a16:creationId xmlns:a16="http://schemas.microsoft.com/office/drawing/2014/main" id="{C7693952-A0BF-AFB5-A3BD-B461F9D8D9F6}"/>
              </a:ext>
            </a:extLst>
          </p:cNvPr>
          <p:cNvSpPr>
            <a:spLocks noGrp="1"/>
          </p:cNvSpPr>
          <p:nvPr>
            <p:ph type="ftr" sz="quarter" idx="3"/>
          </p:nvPr>
        </p:nvSpPr>
        <p:spPr>
          <a:xfrm>
            <a:off x="609600" y="6356350"/>
            <a:ext cx="10744199" cy="442131"/>
          </a:xfrm>
        </p:spPr>
        <p:txBody>
          <a:bodyPr/>
          <a:lstStyle/>
          <a:p>
            <a:r>
              <a:rPr lang="en-US" dirty="0"/>
              <a:t>ECM, extracellular matrix; MAP, mitogen-activated protein; MHC, major histocompatibility complex; </a:t>
            </a:r>
            <a:r>
              <a:rPr lang="en-US" dirty="0" err="1"/>
              <a:t>TCR</a:t>
            </a:r>
            <a:r>
              <a:rPr lang="en-US" dirty="0"/>
              <a:t>, T-cell receptor.</a:t>
            </a:r>
          </a:p>
          <a:p>
            <a:r>
              <a:rPr lang="en-US" dirty="0"/>
              <a:t>Hugo W, et al. </a:t>
            </a:r>
            <a:r>
              <a:rPr lang="en-US" i="1" dirty="0"/>
              <a:t>Cell</a:t>
            </a:r>
            <a:r>
              <a:rPr lang="en-US" dirty="0"/>
              <a:t>. 2016;165(1):35-44.</a:t>
            </a:r>
          </a:p>
        </p:txBody>
      </p:sp>
      <p:sp>
        <p:nvSpPr>
          <p:cNvPr id="2" name="Title 1">
            <a:extLst>
              <a:ext uri="{FF2B5EF4-FFF2-40B4-BE49-F238E27FC236}">
                <a16:creationId xmlns:a16="http://schemas.microsoft.com/office/drawing/2014/main" id="{2374A4C6-32C5-44CC-98E9-F81EFC752FFC}"/>
              </a:ext>
            </a:extLst>
          </p:cNvPr>
          <p:cNvSpPr>
            <a:spLocks noGrp="1"/>
          </p:cNvSpPr>
          <p:nvPr>
            <p:ph type="title"/>
          </p:nvPr>
        </p:nvSpPr>
        <p:spPr>
          <a:xfrm>
            <a:off x="609600" y="200025"/>
            <a:ext cx="6217227" cy="1184275"/>
          </a:xfrm>
        </p:spPr>
        <p:txBody>
          <a:bodyPr>
            <a:normAutofit/>
          </a:bodyPr>
          <a:lstStyle/>
          <a:p>
            <a:r>
              <a:rPr lang="en-US" sz="2800" dirty="0"/>
              <a:t>BRAF Therapy and Immune Insensitivity</a:t>
            </a:r>
          </a:p>
        </p:txBody>
      </p:sp>
      <p:sp>
        <p:nvSpPr>
          <p:cNvPr id="6" name="Content Placeholder 5">
            <a:extLst>
              <a:ext uri="{FF2B5EF4-FFF2-40B4-BE49-F238E27FC236}">
                <a16:creationId xmlns:a16="http://schemas.microsoft.com/office/drawing/2014/main" id="{2F4A3390-0915-C355-707E-7D2B55CD18FF}"/>
              </a:ext>
            </a:extLst>
          </p:cNvPr>
          <p:cNvSpPr>
            <a:spLocks noGrp="1"/>
          </p:cNvSpPr>
          <p:nvPr>
            <p:ph idx="1"/>
          </p:nvPr>
        </p:nvSpPr>
        <p:spPr>
          <a:xfrm>
            <a:off x="609600" y="2824814"/>
            <a:ext cx="5230091" cy="3384839"/>
          </a:xfrm>
        </p:spPr>
        <p:txBody>
          <a:bodyPr>
            <a:normAutofit/>
          </a:bodyPr>
          <a:lstStyle/>
          <a:p>
            <a:r>
              <a:rPr lang="en-US" sz="1800" dirty="0"/>
              <a:t>High mutational load predictive of improved survival in melanoma patients, but not response to anti-PD-1</a:t>
            </a:r>
          </a:p>
          <a:p>
            <a:r>
              <a:rPr lang="en-US" sz="1800" dirty="0"/>
              <a:t>Other genomic and non-genomic features also contribute to anti-PD-1 response patterns</a:t>
            </a:r>
          </a:p>
          <a:p>
            <a:r>
              <a:rPr lang="en-US" sz="1800" dirty="0"/>
              <a:t>A transcriptional signature is related to innate anti-PD-1 resistance (IPRES)</a:t>
            </a:r>
          </a:p>
          <a:p>
            <a:r>
              <a:rPr lang="en-US" sz="1800" dirty="0"/>
              <a:t>A non-genomic form of MAP kinase inhibitor resistance mediates cross-resistance to anti-PD-1 therapy</a:t>
            </a:r>
          </a:p>
        </p:txBody>
      </p:sp>
      <p:pic>
        <p:nvPicPr>
          <p:cNvPr id="11" name="Picture 10">
            <a:extLst>
              <a:ext uri="{FF2B5EF4-FFF2-40B4-BE49-F238E27FC236}">
                <a16:creationId xmlns:a16="http://schemas.microsoft.com/office/drawing/2014/main" id="{F7D3D3EC-5AE2-A484-7544-E5FC02B71C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4582" y="1446291"/>
            <a:ext cx="5638791" cy="1191421"/>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642C7435-9E43-4BB7-EF84-717E7C7B17EC}"/>
              </a:ext>
            </a:extLst>
          </p:cNvPr>
          <p:cNvPicPr>
            <a:picLocks noChangeAspect="1"/>
          </p:cNvPicPr>
          <p:nvPr/>
        </p:nvPicPr>
        <p:blipFill>
          <a:blip r:embed="rId3"/>
          <a:stretch>
            <a:fillRect/>
          </a:stretch>
        </p:blipFill>
        <p:spPr>
          <a:xfrm>
            <a:off x="6522033" y="728662"/>
            <a:ext cx="5362776" cy="5400675"/>
          </a:xfrm>
          <a:prstGeom prst="rect">
            <a:avLst/>
          </a:prstGeom>
        </p:spPr>
      </p:pic>
    </p:spTree>
    <p:extLst>
      <p:ext uri="{BB962C8B-B14F-4D97-AF65-F5344CB8AC3E}">
        <p14:creationId xmlns:p14="http://schemas.microsoft.com/office/powerpoint/2010/main" val="1328727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A4C6-32C5-44CC-98E9-F81EFC752FFC}"/>
              </a:ext>
            </a:extLst>
          </p:cNvPr>
          <p:cNvSpPr>
            <a:spLocks noGrp="1"/>
          </p:cNvSpPr>
          <p:nvPr>
            <p:ph type="title"/>
          </p:nvPr>
        </p:nvSpPr>
        <p:spPr>
          <a:xfrm>
            <a:off x="609600" y="200025"/>
            <a:ext cx="10744200" cy="1184275"/>
          </a:xfrm>
        </p:spPr>
        <p:txBody>
          <a:bodyPr>
            <a:normAutofit/>
          </a:bodyPr>
          <a:lstStyle/>
          <a:p>
            <a:r>
              <a:rPr lang="en-US" sz="2800" dirty="0" err="1"/>
              <a:t>DREAMSeq</a:t>
            </a:r>
            <a:r>
              <a:rPr lang="en-US" sz="2800" dirty="0"/>
              <a:t> Immunotherapy Response Rate Post BRAF-Targeted Therapy</a:t>
            </a:r>
          </a:p>
        </p:txBody>
      </p:sp>
      <p:sp>
        <p:nvSpPr>
          <p:cNvPr id="7" name="Footer Placeholder 6">
            <a:extLst>
              <a:ext uri="{FF2B5EF4-FFF2-40B4-BE49-F238E27FC236}">
                <a16:creationId xmlns:a16="http://schemas.microsoft.com/office/drawing/2014/main" id="{FA595711-4477-A8AD-1650-F9EA4EF1656E}"/>
              </a:ext>
            </a:extLst>
          </p:cNvPr>
          <p:cNvSpPr>
            <a:spLocks noGrp="1"/>
          </p:cNvSpPr>
          <p:nvPr>
            <p:ph type="ftr" sz="quarter" idx="3"/>
          </p:nvPr>
        </p:nvSpPr>
        <p:spPr>
          <a:xfrm>
            <a:off x="609600" y="6356350"/>
            <a:ext cx="10744199" cy="442131"/>
          </a:xfrm>
        </p:spPr>
        <p:txBody>
          <a:bodyPr/>
          <a:lstStyle/>
          <a:p>
            <a:r>
              <a:rPr lang="en-US" dirty="0"/>
              <a:t>IO, immunotherapy; TT, targeted therapy.</a:t>
            </a:r>
          </a:p>
          <a:p>
            <a:r>
              <a:rPr lang="en-US" dirty="0"/>
              <a:t>Atkins MB, et al. ASCO 2021. Abstract 356154; Atkins MB, et al. ASCO 2022; Atkins MB, et al. </a:t>
            </a:r>
            <a:r>
              <a:rPr lang="en-US" i="1" dirty="0"/>
              <a:t>J Clin Oncol. </a:t>
            </a:r>
            <a:r>
              <a:rPr lang="en-US" dirty="0"/>
              <a:t>2023;41(2):186-197.</a:t>
            </a:r>
          </a:p>
        </p:txBody>
      </p:sp>
      <p:pic>
        <p:nvPicPr>
          <p:cNvPr id="3" name="Picture 2" descr="A graph of a patient's arm&#10;&#10;Description automatically generated">
            <a:extLst>
              <a:ext uri="{FF2B5EF4-FFF2-40B4-BE49-F238E27FC236}">
                <a16:creationId xmlns:a16="http://schemas.microsoft.com/office/drawing/2014/main" id="{F11A3AB7-CDAD-B8FB-30FE-B0CE9BD951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40431" y="1887614"/>
            <a:ext cx="9583880" cy="3660838"/>
          </a:xfrm>
          <a:prstGeom prst="rect">
            <a:avLst/>
          </a:prstGeom>
          <a:ln>
            <a:solidFill>
              <a:schemeClr val="bg1">
                <a:lumMod val="75000"/>
              </a:schemeClr>
            </a:solidFill>
          </a:ln>
        </p:spPr>
      </p:pic>
      <p:sp>
        <p:nvSpPr>
          <p:cNvPr id="8" name="TextBox 7">
            <a:extLst>
              <a:ext uri="{FF2B5EF4-FFF2-40B4-BE49-F238E27FC236}">
                <a16:creationId xmlns:a16="http://schemas.microsoft.com/office/drawing/2014/main" id="{7C4F9248-21DF-EF46-0454-70738D1A61EF}"/>
              </a:ext>
            </a:extLst>
          </p:cNvPr>
          <p:cNvSpPr txBox="1"/>
          <p:nvPr/>
        </p:nvSpPr>
        <p:spPr>
          <a:xfrm>
            <a:off x="1298867" y="5600492"/>
            <a:ext cx="2920992" cy="461665"/>
          </a:xfrm>
          <a:prstGeom prst="rect">
            <a:avLst/>
          </a:prstGeom>
          <a:noFill/>
        </p:spPr>
        <p:txBody>
          <a:bodyPr wrap="none" rtlCol="0">
            <a:spAutoFit/>
          </a:bodyPr>
          <a:lstStyle/>
          <a:p>
            <a:r>
              <a:rPr lang="en-US" sz="1200" dirty="0"/>
              <a:t>Data missing on ~15% of patients</a:t>
            </a:r>
          </a:p>
          <a:p>
            <a:r>
              <a:rPr lang="en-US" sz="1200" dirty="0"/>
              <a:t>*Bars represent 95% confidence interval</a:t>
            </a:r>
          </a:p>
        </p:txBody>
      </p:sp>
      <p:sp>
        <p:nvSpPr>
          <p:cNvPr id="9" name="TextBox 8">
            <a:extLst>
              <a:ext uri="{FF2B5EF4-FFF2-40B4-BE49-F238E27FC236}">
                <a16:creationId xmlns:a16="http://schemas.microsoft.com/office/drawing/2014/main" id="{F7CABAB5-7A16-24AD-F1D7-9F7336A82725}"/>
              </a:ext>
            </a:extLst>
          </p:cNvPr>
          <p:cNvSpPr txBox="1"/>
          <p:nvPr/>
        </p:nvSpPr>
        <p:spPr>
          <a:xfrm>
            <a:off x="3085237" y="1310997"/>
            <a:ext cx="6094268" cy="461665"/>
          </a:xfrm>
          <a:prstGeom prst="rect">
            <a:avLst/>
          </a:prstGeom>
          <a:noFill/>
        </p:spPr>
        <p:txBody>
          <a:bodyPr wrap="square">
            <a:spAutoFit/>
          </a:bodyPr>
          <a:lstStyle/>
          <a:p>
            <a:pPr algn="ctr"/>
            <a:r>
              <a:rPr lang="en-US" sz="2400" b="1" dirty="0"/>
              <a:t>ORR by Treatment Arm*</a:t>
            </a:r>
          </a:p>
        </p:txBody>
      </p:sp>
    </p:spTree>
    <p:extLst>
      <p:ext uri="{BB962C8B-B14F-4D97-AF65-F5344CB8AC3E}">
        <p14:creationId xmlns:p14="http://schemas.microsoft.com/office/powerpoint/2010/main" val="245786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A4C6-32C5-44CC-98E9-F81EFC752FFC}"/>
              </a:ext>
            </a:extLst>
          </p:cNvPr>
          <p:cNvSpPr>
            <a:spLocks noGrp="1"/>
          </p:cNvSpPr>
          <p:nvPr>
            <p:ph type="title"/>
          </p:nvPr>
        </p:nvSpPr>
        <p:spPr>
          <a:xfrm>
            <a:off x="609599" y="199505"/>
            <a:ext cx="4024745" cy="3073631"/>
          </a:xfrm>
        </p:spPr>
        <p:txBody>
          <a:bodyPr>
            <a:normAutofit/>
          </a:bodyPr>
          <a:lstStyle/>
          <a:p>
            <a:r>
              <a:rPr lang="en-US" sz="2800" dirty="0"/>
              <a:t>Response Rate with </a:t>
            </a:r>
            <a:r>
              <a:rPr lang="en-US" sz="2800" dirty="0" err="1"/>
              <a:t>Fianlimab</a:t>
            </a:r>
            <a:r>
              <a:rPr lang="en-US" sz="2800" dirty="0"/>
              <a:t> and </a:t>
            </a:r>
            <a:r>
              <a:rPr lang="en-US" sz="2800" dirty="0" err="1"/>
              <a:t>Cemiplimab</a:t>
            </a:r>
            <a:r>
              <a:rPr lang="en-US" sz="2800" dirty="0"/>
              <a:t> in Advanced Melanoma </a:t>
            </a:r>
            <a:br>
              <a:rPr lang="en-US" sz="2800" dirty="0"/>
            </a:br>
            <a:br>
              <a:rPr lang="en-US" sz="2800" dirty="0"/>
            </a:br>
            <a:r>
              <a:rPr lang="en-US" sz="2200" dirty="0">
                <a:solidFill>
                  <a:schemeClr val="accent3">
                    <a:lumMod val="50000"/>
                  </a:schemeClr>
                </a:solidFill>
              </a:rPr>
              <a:t>Post-Adjuvant PD-1 Analysis</a:t>
            </a:r>
          </a:p>
        </p:txBody>
      </p:sp>
      <p:graphicFrame>
        <p:nvGraphicFramePr>
          <p:cNvPr id="3" name="Table 3">
            <a:extLst>
              <a:ext uri="{FF2B5EF4-FFF2-40B4-BE49-F238E27FC236}">
                <a16:creationId xmlns:a16="http://schemas.microsoft.com/office/drawing/2014/main" id="{A3795152-C05A-AF4B-EF88-3702239A758F}"/>
              </a:ext>
            </a:extLst>
          </p:cNvPr>
          <p:cNvGraphicFramePr>
            <a:graphicFrameLocks noGrp="1"/>
          </p:cNvGraphicFramePr>
          <p:nvPr>
            <p:extLst>
              <p:ext uri="{D42A27DB-BD31-4B8C-83A1-F6EECF244321}">
                <p14:modId xmlns:p14="http://schemas.microsoft.com/office/powerpoint/2010/main" val="1990386817"/>
              </p:ext>
            </p:extLst>
          </p:nvPr>
        </p:nvGraphicFramePr>
        <p:xfrm>
          <a:off x="4977245" y="391485"/>
          <a:ext cx="6605155" cy="6220503"/>
        </p:xfrm>
        <a:graphic>
          <a:graphicData uri="http://schemas.openxmlformats.org/drawingml/2006/table">
            <a:tbl>
              <a:tblPr firstRow="1" bandRow="1">
                <a:tableStyleId>{F5AB1C69-6EDB-4FF4-983F-18BD219EF322}</a:tableStyleId>
              </a:tblPr>
              <a:tblGrid>
                <a:gridCol w="3293920">
                  <a:extLst>
                    <a:ext uri="{9D8B030D-6E8A-4147-A177-3AD203B41FA5}">
                      <a16:colId xmlns:a16="http://schemas.microsoft.com/office/drawing/2014/main" val="3952078130"/>
                    </a:ext>
                  </a:extLst>
                </a:gridCol>
                <a:gridCol w="3311235">
                  <a:extLst>
                    <a:ext uri="{9D8B030D-6E8A-4147-A177-3AD203B41FA5}">
                      <a16:colId xmlns:a16="http://schemas.microsoft.com/office/drawing/2014/main" val="3971120911"/>
                    </a:ext>
                  </a:extLst>
                </a:gridCol>
              </a:tblGrid>
              <a:tr h="721143">
                <a:tc>
                  <a:txBody>
                    <a:bodyPr/>
                    <a:lstStyle/>
                    <a:p>
                      <a:pPr algn="ctr"/>
                      <a:r>
                        <a:rPr lang="en-US" sz="1600" dirty="0"/>
                        <a:t>Response endpoints</a:t>
                      </a:r>
                    </a:p>
                  </a:txBody>
                  <a:tcPr anchor="ctr">
                    <a:solidFill>
                      <a:schemeClr val="accent3">
                        <a:lumMod val="75000"/>
                      </a:schemeClr>
                    </a:solidFill>
                  </a:tcPr>
                </a:tc>
                <a:tc>
                  <a:txBody>
                    <a:bodyPr/>
                    <a:lstStyle/>
                    <a:p>
                      <a:pPr algn="ctr"/>
                      <a:r>
                        <a:rPr lang="en-US" sz="1600" dirty="0"/>
                        <a:t>PD-1 experienced cohort:</a:t>
                      </a:r>
                      <a:br>
                        <a:rPr lang="en-US" sz="1600" dirty="0"/>
                      </a:br>
                      <a:r>
                        <a:rPr lang="en-US" sz="1600" dirty="0"/>
                        <a:t>MM3# (n=18)*</a:t>
                      </a:r>
                    </a:p>
                  </a:txBody>
                  <a:tcPr anchor="ctr">
                    <a:solidFill>
                      <a:schemeClr val="accent3">
                        <a:lumMod val="75000"/>
                      </a:schemeClr>
                    </a:solidFill>
                  </a:tcPr>
                </a:tc>
                <a:extLst>
                  <a:ext uri="{0D108BD9-81ED-4DB2-BD59-A6C34878D82A}">
                    <a16:rowId xmlns:a16="http://schemas.microsoft.com/office/drawing/2014/main" val="1912376419"/>
                  </a:ext>
                </a:extLst>
              </a:tr>
              <a:tr h="355841">
                <a:tc>
                  <a:txBody>
                    <a:bodyPr/>
                    <a:lstStyle/>
                    <a:p>
                      <a:r>
                        <a:rPr lang="en-US" sz="1600" b="1" dirty="0">
                          <a:solidFill>
                            <a:schemeClr val="tx1">
                              <a:lumMod val="50000"/>
                            </a:schemeClr>
                          </a:solidFill>
                        </a:rPr>
                        <a:t>Median follow-up (IQR), months</a:t>
                      </a:r>
                    </a:p>
                  </a:txBody>
                  <a:tcPr anchor="ctr"/>
                </a:tc>
                <a:tc>
                  <a:txBody>
                    <a:bodyPr/>
                    <a:lstStyle/>
                    <a:p>
                      <a:pPr algn="ctr"/>
                      <a:r>
                        <a:rPr lang="en-US" sz="1600" dirty="0">
                          <a:solidFill>
                            <a:schemeClr val="tx1">
                              <a:lumMod val="50000"/>
                            </a:schemeClr>
                          </a:solidFill>
                        </a:rPr>
                        <a:t>9.7 (4.8-14.1)</a:t>
                      </a:r>
                    </a:p>
                  </a:txBody>
                  <a:tcPr anchor="ctr"/>
                </a:tc>
                <a:extLst>
                  <a:ext uri="{0D108BD9-81ED-4DB2-BD59-A6C34878D82A}">
                    <a16:rowId xmlns:a16="http://schemas.microsoft.com/office/drawing/2014/main" val="75729550"/>
                  </a:ext>
                </a:extLst>
              </a:tr>
              <a:tr h="614634">
                <a:tc>
                  <a:txBody>
                    <a:bodyPr/>
                    <a:lstStyle/>
                    <a:p>
                      <a:r>
                        <a:rPr lang="en-US" sz="1600" b="1" dirty="0">
                          <a:solidFill>
                            <a:schemeClr val="tx1">
                              <a:lumMod val="50000"/>
                            </a:schemeClr>
                          </a:solidFill>
                        </a:rPr>
                        <a:t>Treatment exposure, median </a:t>
                      </a:r>
                      <a:br>
                        <a:rPr lang="en-US" sz="1600" b="1" dirty="0">
                          <a:solidFill>
                            <a:schemeClr val="tx1">
                              <a:lumMod val="50000"/>
                            </a:schemeClr>
                          </a:solidFill>
                        </a:rPr>
                      </a:br>
                      <a:r>
                        <a:rPr lang="en-US" sz="1600" b="1" dirty="0">
                          <a:solidFill>
                            <a:schemeClr val="tx1">
                              <a:lumMod val="50000"/>
                            </a:schemeClr>
                          </a:solidFill>
                        </a:rPr>
                        <a:t>(IQR), weeks</a:t>
                      </a:r>
                    </a:p>
                  </a:txBody>
                  <a:tcPr anchor="ctr"/>
                </a:tc>
                <a:tc>
                  <a:txBody>
                    <a:bodyPr/>
                    <a:lstStyle/>
                    <a:p>
                      <a:pPr algn="ctr"/>
                      <a:r>
                        <a:rPr lang="en-US" sz="1600" dirty="0">
                          <a:solidFill>
                            <a:schemeClr val="tx1">
                              <a:lumMod val="50000"/>
                            </a:schemeClr>
                          </a:solidFill>
                        </a:rPr>
                        <a:t>23 (12-37)</a:t>
                      </a:r>
                    </a:p>
                  </a:txBody>
                  <a:tcPr anchor="ctr"/>
                </a:tc>
                <a:extLst>
                  <a:ext uri="{0D108BD9-81ED-4DB2-BD59-A6C34878D82A}">
                    <a16:rowId xmlns:a16="http://schemas.microsoft.com/office/drawing/2014/main" val="2446170938"/>
                  </a:ext>
                </a:extLst>
              </a:tr>
              <a:tr h="355841">
                <a:tc>
                  <a:txBody>
                    <a:bodyPr/>
                    <a:lstStyle/>
                    <a:p>
                      <a:r>
                        <a:rPr lang="en-US" sz="1600" b="1" dirty="0">
                          <a:solidFill>
                            <a:schemeClr val="tx1">
                              <a:lumMod val="50000"/>
                            </a:schemeClr>
                          </a:solidFill>
                        </a:rPr>
                        <a:t>ORR, (n)</a:t>
                      </a:r>
                    </a:p>
                  </a:txBody>
                  <a:tcPr anchor="ctr"/>
                </a:tc>
                <a:tc>
                  <a:txBody>
                    <a:bodyPr/>
                    <a:lstStyle/>
                    <a:p>
                      <a:pPr algn="ctr"/>
                      <a:r>
                        <a:rPr lang="en-US" sz="1600" dirty="0">
                          <a:solidFill>
                            <a:schemeClr val="tx1">
                              <a:lumMod val="50000"/>
                            </a:schemeClr>
                          </a:solidFill>
                        </a:rPr>
                        <a:t>56% (10)</a:t>
                      </a:r>
                    </a:p>
                  </a:txBody>
                  <a:tcPr anchor="ctr"/>
                </a:tc>
                <a:extLst>
                  <a:ext uri="{0D108BD9-81ED-4DB2-BD59-A6C34878D82A}">
                    <a16:rowId xmlns:a16="http://schemas.microsoft.com/office/drawing/2014/main" val="2263152076"/>
                  </a:ext>
                </a:extLst>
              </a:tr>
              <a:tr h="355841">
                <a:tc>
                  <a:txBody>
                    <a:bodyPr/>
                    <a:lstStyle/>
                    <a:p>
                      <a:pPr lvl="1"/>
                      <a:r>
                        <a:rPr lang="en-US" sz="1600" dirty="0">
                          <a:solidFill>
                            <a:schemeClr val="tx1">
                              <a:lumMod val="50000"/>
                            </a:schemeClr>
                          </a:solidFill>
                        </a:rPr>
                        <a:t>95% CI for ORR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(31-79)</a:t>
                      </a:r>
                    </a:p>
                  </a:txBody>
                  <a:tcPr anchor="ctr"/>
                </a:tc>
                <a:extLst>
                  <a:ext uri="{0D108BD9-81ED-4DB2-BD59-A6C34878D82A}">
                    <a16:rowId xmlns:a16="http://schemas.microsoft.com/office/drawing/2014/main" val="2851917301"/>
                  </a:ext>
                </a:extLst>
              </a:tr>
              <a:tr h="355841">
                <a:tc>
                  <a:txBody>
                    <a:bodyPr/>
                    <a:lstStyle/>
                    <a:p>
                      <a:r>
                        <a:rPr lang="en-US" sz="1600" b="1" dirty="0" err="1">
                          <a:solidFill>
                            <a:schemeClr val="tx1">
                              <a:lumMod val="50000"/>
                            </a:schemeClr>
                          </a:solidFill>
                        </a:rPr>
                        <a:t>DoR</a:t>
                      </a:r>
                      <a:r>
                        <a:rPr lang="en-US" sz="1600" b="1" dirty="0">
                          <a:solidFill>
                            <a:schemeClr val="tx1">
                              <a:lumMod val="50000"/>
                            </a:schemeClr>
                          </a:solidFill>
                        </a:rPr>
                        <a:t>, median (95% CI), months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NR (6-NE)</a:t>
                      </a:r>
                    </a:p>
                  </a:txBody>
                  <a:tcPr anchor="ctr"/>
                </a:tc>
                <a:extLst>
                  <a:ext uri="{0D108BD9-81ED-4DB2-BD59-A6C34878D82A}">
                    <a16:rowId xmlns:a16="http://schemas.microsoft.com/office/drawing/2014/main" val="3425257096"/>
                  </a:ext>
                </a:extLst>
              </a:tr>
              <a:tr h="355841">
                <a:tc>
                  <a:txBody>
                    <a:bodyPr/>
                    <a:lstStyle/>
                    <a:p>
                      <a:r>
                        <a:rPr lang="en-US" sz="1600" b="1" dirty="0">
                          <a:solidFill>
                            <a:schemeClr val="tx1">
                              <a:lumMod val="50000"/>
                            </a:schemeClr>
                          </a:solidFill>
                        </a:rPr>
                        <a:t>DCR, (n)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schemeClr>
                          </a:solidFill>
                        </a:rPr>
                        <a:t>67% (12)</a:t>
                      </a:r>
                    </a:p>
                  </a:txBody>
                  <a:tcPr anchor="ctr"/>
                </a:tc>
                <a:extLst>
                  <a:ext uri="{0D108BD9-81ED-4DB2-BD59-A6C34878D82A}">
                    <a16:rowId xmlns:a16="http://schemas.microsoft.com/office/drawing/2014/main" val="55181282"/>
                  </a:ext>
                </a:extLst>
              </a:tr>
              <a:tr h="355841">
                <a:tc>
                  <a:txBody>
                    <a:bodyPr/>
                    <a:lstStyle/>
                    <a:p>
                      <a:pPr lvl="1"/>
                      <a:r>
                        <a:rPr lang="en-US" sz="1600" dirty="0">
                          <a:solidFill>
                            <a:schemeClr val="tx1">
                              <a:lumMod val="50000"/>
                            </a:schemeClr>
                          </a:solidFill>
                        </a:rPr>
                        <a:t>95% CI for DCR</a:t>
                      </a:r>
                    </a:p>
                  </a:txBody>
                  <a:tcPr anchor="ctr"/>
                </a:tc>
                <a:tc>
                  <a:txBody>
                    <a:bodyPr/>
                    <a:lstStyle/>
                    <a:p>
                      <a:pPr algn="ctr"/>
                      <a:r>
                        <a:rPr lang="en-US" sz="1600" dirty="0">
                          <a:solidFill>
                            <a:schemeClr val="tx1">
                              <a:lumMod val="50000"/>
                            </a:schemeClr>
                          </a:solidFill>
                        </a:rPr>
                        <a:t>(41-87)</a:t>
                      </a:r>
                    </a:p>
                  </a:txBody>
                  <a:tcPr anchor="ctr"/>
                </a:tc>
                <a:extLst>
                  <a:ext uri="{0D108BD9-81ED-4DB2-BD59-A6C34878D82A}">
                    <a16:rowId xmlns:a16="http://schemas.microsoft.com/office/drawing/2014/main" val="2599265006"/>
                  </a:ext>
                </a:extLst>
              </a:tr>
              <a:tr h="355841">
                <a:tc>
                  <a:txBody>
                    <a:bodyPr/>
                    <a:lstStyle/>
                    <a:p>
                      <a:r>
                        <a:rPr lang="en-US" sz="1600" b="1" dirty="0">
                          <a:solidFill>
                            <a:schemeClr val="tx1">
                              <a:lumMod val="50000"/>
                            </a:schemeClr>
                          </a:solidFill>
                        </a:rPr>
                        <a:t>Best overall response, (n)</a:t>
                      </a:r>
                    </a:p>
                  </a:txBody>
                  <a:tcPr anchor="ctr"/>
                </a:tc>
                <a:tc>
                  <a:txBody>
                    <a:bodyPr/>
                    <a:lstStyle/>
                    <a:p>
                      <a:pPr algn="ctr"/>
                      <a:endParaRPr lang="en-US" sz="1600" dirty="0">
                        <a:solidFill>
                          <a:schemeClr val="tx1">
                            <a:lumMod val="50000"/>
                          </a:schemeClr>
                        </a:solidFill>
                      </a:endParaRPr>
                    </a:p>
                  </a:txBody>
                  <a:tcPr anchor="ctr"/>
                </a:tc>
                <a:extLst>
                  <a:ext uri="{0D108BD9-81ED-4DB2-BD59-A6C34878D82A}">
                    <a16:rowId xmlns:a16="http://schemas.microsoft.com/office/drawing/2014/main" val="1001210019"/>
                  </a:ext>
                </a:extLst>
              </a:tr>
              <a:tr h="355841">
                <a:tc>
                  <a:txBody>
                    <a:bodyPr/>
                    <a:lstStyle/>
                    <a:p>
                      <a:pPr lvl="1"/>
                      <a:r>
                        <a:rPr lang="en-US" sz="1600" dirty="0">
                          <a:solidFill>
                            <a:schemeClr val="tx1">
                              <a:lumMod val="50000"/>
                            </a:schemeClr>
                          </a:solidFill>
                        </a:rPr>
                        <a:t>CR</a:t>
                      </a:r>
                    </a:p>
                  </a:txBody>
                  <a:tcPr anchor="ctr"/>
                </a:tc>
                <a:tc>
                  <a:txBody>
                    <a:bodyPr/>
                    <a:lstStyle/>
                    <a:p>
                      <a:pPr algn="ctr"/>
                      <a:r>
                        <a:rPr lang="en-US" sz="1600" dirty="0">
                          <a:solidFill>
                            <a:schemeClr val="tx1">
                              <a:lumMod val="50000"/>
                            </a:schemeClr>
                          </a:solidFill>
                        </a:rPr>
                        <a:t>6% (1)</a:t>
                      </a:r>
                    </a:p>
                  </a:txBody>
                  <a:tcPr anchor="ctr"/>
                </a:tc>
                <a:extLst>
                  <a:ext uri="{0D108BD9-81ED-4DB2-BD59-A6C34878D82A}">
                    <a16:rowId xmlns:a16="http://schemas.microsoft.com/office/drawing/2014/main" val="1362085924"/>
                  </a:ext>
                </a:extLst>
              </a:tr>
              <a:tr h="355841">
                <a:tc>
                  <a:txBody>
                    <a:bodyPr/>
                    <a:lstStyle/>
                    <a:p>
                      <a:pPr lvl="1"/>
                      <a:r>
                        <a:rPr lang="en-US" sz="1600" dirty="0">
                          <a:solidFill>
                            <a:schemeClr val="tx1">
                              <a:lumMod val="50000"/>
                            </a:schemeClr>
                          </a:solidFill>
                        </a:rPr>
                        <a:t>PR</a:t>
                      </a:r>
                    </a:p>
                  </a:txBody>
                  <a:tcPr anchor="ctr"/>
                </a:tc>
                <a:tc>
                  <a:txBody>
                    <a:bodyPr/>
                    <a:lstStyle/>
                    <a:p>
                      <a:pPr algn="ctr"/>
                      <a:r>
                        <a:rPr lang="en-US" sz="1600" dirty="0">
                          <a:solidFill>
                            <a:schemeClr val="tx1">
                              <a:lumMod val="50000"/>
                            </a:schemeClr>
                          </a:solidFill>
                        </a:rPr>
                        <a:t>50% (9)</a:t>
                      </a:r>
                    </a:p>
                  </a:txBody>
                  <a:tcPr anchor="ctr"/>
                </a:tc>
                <a:extLst>
                  <a:ext uri="{0D108BD9-81ED-4DB2-BD59-A6C34878D82A}">
                    <a16:rowId xmlns:a16="http://schemas.microsoft.com/office/drawing/2014/main" val="4089398534"/>
                  </a:ext>
                </a:extLst>
              </a:tr>
              <a:tr h="355841">
                <a:tc>
                  <a:txBody>
                    <a:bodyPr/>
                    <a:lstStyle/>
                    <a:p>
                      <a:pPr lvl="1"/>
                      <a:r>
                        <a:rPr lang="en-US" sz="1600" dirty="0">
                          <a:solidFill>
                            <a:schemeClr val="tx1">
                              <a:lumMod val="50000"/>
                            </a:schemeClr>
                          </a:solidFill>
                        </a:rPr>
                        <a:t>SD</a:t>
                      </a:r>
                    </a:p>
                  </a:txBody>
                  <a:tcPr anchor="ctr"/>
                </a:tc>
                <a:tc>
                  <a:txBody>
                    <a:bodyPr/>
                    <a:lstStyle/>
                    <a:p>
                      <a:pPr algn="ctr"/>
                      <a:r>
                        <a:rPr lang="en-US" sz="1600" dirty="0">
                          <a:solidFill>
                            <a:schemeClr val="tx1">
                              <a:lumMod val="50000"/>
                            </a:schemeClr>
                          </a:solidFill>
                        </a:rPr>
                        <a:t>11% (2)</a:t>
                      </a:r>
                    </a:p>
                  </a:txBody>
                  <a:tcPr anchor="ctr"/>
                </a:tc>
                <a:extLst>
                  <a:ext uri="{0D108BD9-81ED-4DB2-BD59-A6C34878D82A}">
                    <a16:rowId xmlns:a16="http://schemas.microsoft.com/office/drawing/2014/main" val="474138628"/>
                  </a:ext>
                </a:extLst>
              </a:tr>
              <a:tr h="355841">
                <a:tc>
                  <a:txBody>
                    <a:bodyPr/>
                    <a:lstStyle/>
                    <a:p>
                      <a:pPr lvl="1"/>
                      <a:r>
                        <a:rPr lang="en-US" sz="1600" dirty="0">
                          <a:solidFill>
                            <a:schemeClr val="tx1">
                              <a:lumMod val="50000"/>
                            </a:schemeClr>
                          </a:solidFill>
                        </a:rPr>
                        <a:t>PD</a:t>
                      </a:r>
                    </a:p>
                  </a:txBody>
                  <a:tcPr anchor="ctr"/>
                </a:tc>
                <a:tc>
                  <a:txBody>
                    <a:bodyPr/>
                    <a:lstStyle/>
                    <a:p>
                      <a:pPr algn="ctr"/>
                      <a:r>
                        <a:rPr lang="en-US" sz="1600" dirty="0">
                          <a:solidFill>
                            <a:schemeClr val="tx1">
                              <a:lumMod val="50000"/>
                            </a:schemeClr>
                          </a:solidFill>
                        </a:rPr>
                        <a:t>28% (5)</a:t>
                      </a:r>
                    </a:p>
                  </a:txBody>
                  <a:tcPr anchor="ctr"/>
                </a:tc>
                <a:extLst>
                  <a:ext uri="{0D108BD9-81ED-4DB2-BD59-A6C34878D82A}">
                    <a16:rowId xmlns:a16="http://schemas.microsoft.com/office/drawing/2014/main" val="778087021"/>
                  </a:ext>
                </a:extLst>
              </a:tr>
              <a:tr h="355841">
                <a:tc>
                  <a:txBody>
                    <a:bodyPr/>
                    <a:lstStyle/>
                    <a:p>
                      <a:pPr lvl="1"/>
                      <a:r>
                        <a:rPr lang="en-US" sz="1600" dirty="0">
                          <a:solidFill>
                            <a:schemeClr val="tx1">
                              <a:lumMod val="50000"/>
                            </a:schemeClr>
                          </a:solidFill>
                        </a:rPr>
                        <a:t>NE</a:t>
                      </a:r>
                    </a:p>
                  </a:txBody>
                  <a:tcPr anchor="ctr"/>
                </a:tc>
                <a:tc>
                  <a:txBody>
                    <a:bodyPr/>
                    <a:lstStyle/>
                    <a:p>
                      <a:pPr algn="ctr"/>
                      <a:r>
                        <a:rPr lang="en-US" sz="1600" dirty="0">
                          <a:solidFill>
                            <a:schemeClr val="tx1">
                              <a:lumMod val="50000"/>
                            </a:schemeClr>
                          </a:solidFill>
                        </a:rPr>
                        <a:t>6% (1)</a:t>
                      </a:r>
                    </a:p>
                  </a:txBody>
                  <a:tcPr anchor="ctr"/>
                </a:tc>
                <a:extLst>
                  <a:ext uri="{0D108BD9-81ED-4DB2-BD59-A6C34878D82A}">
                    <a16:rowId xmlns:a16="http://schemas.microsoft.com/office/drawing/2014/main" val="3615696456"/>
                  </a:ext>
                </a:extLst>
              </a:tr>
              <a:tr h="614634">
                <a:tc>
                  <a:txBody>
                    <a:bodyPr/>
                    <a:lstStyle/>
                    <a:p>
                      <a:r>
                        <a:rPr lang="en-US" sz="1600" b="1" dirty="0">
                          <a:solidFill>
                            <a:schemeClr val="tx1">
                              <a:lumMod val="50000"/>
                            </a:schemeClr>
                          </a:solidFill>
                        </a:rPr>
                        <a:t>KM-estimated PFS, median </a:t>
                      </a:r>
                      <a:br>
                        <a:rPr lang="en-US" sz="1600" b="1" dirty="0">
                          <a:solidFill>
                            <a:schemeClr val="tx1">
                              <a:lumMod val="50000"/>
                            </a:schemeClr>
                          </a:solidFill>
                        </a:rPr>
                      </a:br>
                      <a:r>
                        <a:rPr lang="en-US" sz="1600" b="1" dirty="0">
                          <a:solidFill>
                            <a:schemeClr val="tx1">
                              <a:lumMod val="50000"/>
                            </a:schemeClr>
                          </a:solidFill>
                        </a:rPr>
                        <a:t>(95% CI), months</a:t>
                      </a:r>
                    </a:p>
                  </a:txBody>
                  <a:tcPr anchor="ctr"/>
                </a:tc>
                <a:tc>
                  <a:txBody>
                    <a:bodyPr/>
                    <a:lstStyle/>
                    <a:p>
                      <a:pPr algn="ctr"/>
                      <a:r>
                        <a:rPr lang="en-US" sz="1600" dirty="0">
                          <a:solidFill>
                            <a:schemeClr val="tx1">
                              <a:lumMod val="50000"/>
                            </a:schemeClr>
                          </a:solidFill>
                        </a:rPr>
                        <a:t>12 (1-NE)</a:t>
                      </a:r>
                    </a:p>
                  </a:txBody>
                  <a:tcPr anchor="ctr"/>
                </a:tc>
                <a:extLst>
                  <a:ext uri="{0D108BD9-81ED-4DB2-BD59-A6C34878D82A}">
                    <a16:rowId xmlns:a16="http://schemas.microsoft.com/office/drawing/2014/main" val="3809100362"/>
                  </a:ext>
                </a:extLst>
              </a:tr>
            </a:tbl>
          </a:graphicData>
        </a:graphic>
      </p:graphicFrame>
      <p:sp>
        <p:nvSpPr>
          <p:cNvPr id="6" name="Footer Placeholder 5">
            <a:extLst>
              <a:ext uri="{FF2B5EF4-FFF2-40B4-BE49-F238E27FC236}">
                <a16:creationId xmlns:a16="http://schemas.microsoft.com/office/drawing/2014/main" id="{C0DCB773-B3EA-4266-4116-38C90D4D2B46}"/>
              </a:ext>
            </a:extLst>
          </p:cNvPr>
          <p:cNvSpPr>
            <a:spLocks noGrp="1"/>
          </p:cNvSpPr>
          <p:nvPr>
            <p:ph type="ftr" sz="quarter" idx="3"/>
          </p:nvPr>
        </p:nvSpPr>
        <p:spPr>
          <a:xfrm>
            <a:off x="609600" y="6356350"/>
            <a:ext cx="4024744" cy="442131"/>
          </a:xfrm>
        </p:spPr>
        <p:txBody>
          <a:bodyPr/>
          <a:lstStyle/>
          <a:p>
            <a:pPr>
              <a:spcAft>
                <a:spcPts val="300"/>
              </a:spcAft>
            </a:pPr>
            <a:r>
              <a:rPr lang="en-US" sz="1200" dirty="0"/>
              <a:t>*1L advanced melanoma patients with prior (neo)adjuvant systemic therapy, including 13/18 patients who received anti-PD-1.</a:t>
            </a:r>
          </a:p>
          <a:p>
            <a:pPr>
              <a:spcAft>
                <a:spcPts val="300"/>
              </a:spcAft>
            </a:pPr>
            <a:r>
              <a:rPr lang="en-US" dirty="0"/>
              <a:t>DCR, disease control rate; </a:t>
            </a:r>
            <a:r>
              <a:rPr lang="en-US" dirty="0" err="1"/>
              <a:t>DoR</a:t>
            </a:r>
            <a:r>
              <a:rPr lang="en-US" dirty="0"/>
              <a:t>, duration of response; IQR, interquartile range; KM, Kaplan-Meier; MM, metastatic melanoma; MM3#, PD-1 experienced cohort; NE, not estimated.
Hamid O, et al. ASCO 2023. Abstract 9501.</a:t>
            </a:r>
          </a:p>
        </p:txBody>
      </p:sp>
      <p:cxnSp>
        <p:nvCxnSpPr>
          <p:cNvPr id="8" name="Straight Connector 7">
            <a:extLst>
              <a:ext uri="{FF2B5EF4-FFF2-40B4-BE49-F238E27FC236}">
                <a16:creationId xmlns:a16="http://schemas.microsoft.com/office/drawing/2014/main" id="{E230DAF6-D1F4-DD1C-D844-6CF99F63B093}"/>
              </a:ext>
            </a:extLst>
          </p:cNvPr>
          <p:cNvCxnSpPr/>
          <p:nvPr/>
        </p:nvCxnSpPr>
        <p:spPr>
          <a:xfrm>
            <a:off x="609599" y="2402237"/>
            <a:ext cx="402474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420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A4C6-32C5-44CC-98E9-F81EFC752FFC}"/>
              </a:ext>
            </a:extLst>
          </p:cNvPr>
          <p:cNvSpPr>
            <a:spLocks noGrp="1"/>
          </p:cNvSpPr>
          <p:nvPr>
            <p:ph type="title"/>
          </p:nvPr>
        </p:nvSpPr>
        <p:spPr>
          <a:xfrm>
            <a:off x="609600" y="200025"/>
            <a:ext cx="5271655" cy="1483302"/>
          </a:xfrm>
        </p:spPr>
        <p:txBody>
          <a:bodyPr>
            <a:noAutofit/>
          </a:bodyPr>
          <a:lstStyle/>
          <a:p>
            <a:r>
              <a:rPr lang="en-US" sz="2800" dirty="0"/>
              <a:t>Relapse-Free Survival with Adjuvant Therapy for Resected Melanoma</a:t>
            </a:r>
          </a:p>
        </p:txBody>
      </p:sp>
      <p:sp>
        <p:nvSpPr>
          <p:cNvPr id="6" name="Footer Placeholder 6">
            <a:extLst>
              <a:ext uri="{FF2B5EF4-FFF2-40B4-BE49-F238E27FC236}">
                <a16:creationId xmlns:a16="http://schemas.microsoft.com/office/drawing/2014/main" id="{17058DDE-8D55-8428-A75A-B0A7804791B5}"/>
              </a:ext>
            </a:extLst>
          </p:cNvPr>
          <p:cNvSpPr>
            <a:spLocks noGrp="1"/>
          </p:cNvSpPr>
          <p:nvPr>
            <p:ph type="ftr" sz="quarter" idx="3"/>
          </p:nvPr>
        </p:nvSpPr>
        <p:spPr>
          <a:xfrm>
            <a:off x="609600" y="6356350"/>
            <a:ext cx="5486400" cy="442913"/>
          </a:xfrm>
        </p:spPr>
        <p:txBody>
          <a:bodyPr/>
          <a:lstStyle/>
          <a:p>
            <a:r>
              <a:rPr lang="en-US" dirty="0"/>
              <a:t>1. </a:t>
            </a:r>
            <a:r>
              <a:rPr lang="en-US" dirty="0" err="1"/>
              <a:t>Eggermont</a:t>
            </a:r>
            <a:r>
              <a:rPr lang="en-US" dirty="0"/>
              <a:t> AMM, et al. </a:t>
            </a:r>
            <a:r>
              <a:rPr lang="en-US" i="1" dirty="0" err="1"/>
              <a:t>NEJM</a:t>
            </a:r>
            <a:r>
              <a:rPr lang="en-US" i="1" dirty="0"/>
              <a:t> Evid. </a:t>
            </a:r>
            <a:r>
              <a:rPr lang="en-US" dirty="0"/>
              <a:t>2022;1(11)</a:t>
            </a:r>
            <a:br>
              <a:rPr lang="en-US" dirty="0"/>
            </a:br>
            <a:r>
              <a:rPr lang="en-US" dirty="0"/>
              <a:t>2. </a:t>
            </a:r>
            <a:r>
              <a:rPr lang="fr-FR" dirty="0"/>
              <a:t>Larkin J, et al</a:t>
            </a:r>
            <a:r>
              <a:rPr lang="fr-FR" i="1" dirty="0"/>
              <a:t>. Clin Cancer </a:t>
            </a:r>
            <a:r>
              <a:rPr lang="fr-FR" i="1" dirty="0" err="1"/>
              <a:t>Res</a:t>
            </a:r>
            <a:r>
              <a:rPr lang="fr-FR" i="1" dirty="0"/>
              <a:t>.</a:t>
            </a:r>
            <a:r>
              <a:rPr lang="fr-FR" dirty="0"/>
              <a:t> 2023:CCR-22-3145.</a:t>
            </a:r>
            <a:br>
              <a:rPr lang="fr-FR" dirty="0"/>
            </a:br>
            <a:r>
              <a:rPr lang="fr-FR" dirty="0"/>
              <a:t>3. </a:t>
            </a:r>
            <a:r>
              <a:rPr lang="en-US" dirty="0" err="1"/>
              <a:t>Dummer</a:t>
            </a:r>
            <a:r>
              <a:rPr lang="en-US" dirty="0"/>
              <a:t> R, et al. </a:t>
            </a:r>
            <a:r>
              <a:rPr lang="en-US" i="1" dirty="0"/>
              <a:t>N Engl J Med. </a:t>
            </a:r>
            <a:r>
              <a:rPr lang="en-US" dirty="0"/>
              <a:t>2020;383(12):1139-1148.</a:t>
            </a:r>
          </a:p>
        </p:txBody>
      </p:sp>
      <p:pic>
        <p:nvPicPr>
          <p:cNvPr id="606" name="Picture 605">
            <a:extLst>
              <a:ext uri="{FF2B5EF4-FFF2-40B4-BE49-F238E27FC236}">
                <a16:creationId xmlns:a16="http://schemas.microsoft.com/office/drawing/2014/main" id="{E81A5F83-0DB7-C32B-920A-D5F4C21CA9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4206623"/>
            <a:ext cx="5998590" cy="2423673"/>
          </a:xfrm>
          <a:prstGeom prst="rect">
            <a:avLst/>
          </a:prstGeom>
        </p:spPr>
      </p:pic>
      <p:pic>
        <p:nvPicPr>
          <p:cNvPr id="607" name="Picture 606">
            <a:extLst>
              <a:ext uri="{FF2B5EF4-FFF2-40B4-BE49-F238E27FC236}">
                <a16:creationId xmlns:a16="http://schemas.microsoft.com/office/drawing/2014/main" id="{183E9172-EDA2-1156-BB52-BC806533ED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006916"/>
            <a:ext cx="4386606" cy="2479062"/>
          </a:xfrm>
          <a:prstGeom prst="rect">
            <a:avLst/>
          </a:prstGeom>
        </p:spPr>
      </p:pic>
      <p:pic>
        <p:nvPicPr>
          <p:cNvPr id="609" name="Content Placeholder 9">
            <a:extLst>
              <a:ext uri="{FF2B5EF4-FFF2-40B4-BE49-F238E27FC236}">
                <a16:creationId xmlns:a16="http://schemas.microsoft.com/office/drawing/2014/main" id="{0A6B70E7-5C8D-B57E-D3AC-4F5075D8104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l="5555" b="18373"/>
          <a:stretch/>
        </p:blipFill>
        <p:spPr>
          <a:xfrm>
            <a:off x="322260" y="2472711"/>
            <a:ext cx="5558995" cy="2551808"/>
          </a:xfrm>
          <a:prstGeom prst="rect">
            <a:avLst/>
          </a:prstGeom>
        </p:spPr>
      </p:pic>
      <p:sp>
        <p:nvSpPr>
          <p:cNvPr id="9" name="Content Placeholder 4">
            <a:extLst>
              <a:ext uri="{FF2B5EF4-FFF2-40B4-BE49-F238E27FC236}">
                <a16:creationId xmlns:a16="http://schemas.microsoft.com/office/drawing/2014/main" id="{14E59003-E1E8-FF28-711F-3A8BB1B2C20B}"/>
              </a:ext>
            </a:extLst>
          </p:cNvPr>
          <p:cNvSpPr txBox="1">
            <a:spLocks/>
          </p:cNvSpPr>
          <p:nvPr/>
        </p:nvSpPr>
        <p:spPr>
          <a:xfrm>
            <a:off x="609600" y="1985639"/>
            <a:ext cx="2328670" cy="442132"/>
          </a:xfrm>
          <a:prstGeom prst="rect">
            <a:avLst/>
          </a:prstGeom>
          <a:solidFill>
            <a:schemeClr val="accent2">
              <a:lumMod val="20000"/>
              <a:lumOff val="80000"/>
            </a:schemeClr>
          </a:solidFill>
          <a:ln>
            <a:solidFill>
              <a:schemeClr val="accent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accent2">
                    <a:lumMod val="50000"/>
                  </a:schemeClr>
                </a:solidFill>
              </a:rPr>
              <a:t>KEYNOTE-054</a:t>
            </a:r>
            <a:r>
              <a:rPr lang="en-US" sz="2000" b="1" baseline="30000" dirty="0">
                <a:solidFill>
                  <a:schemeClr val="accent2">
                    <a:lumMod val="50000"/>
                  </a:schemeClr>
                </a:solidFill>
              </a:rPr>
              <a:t>1</a:t>
            </a:r>
          </a:p>
        </p:txBody>
      </p:sp>
      <p:sp>
        <p:nvSpPr>
          <p:cNvPr id="11" name="Content Placeholder 4">
            <a:extLst>
              <a:ext uri="{FF2B5EF4-FFF2-40B4-BE49-F238E27FC236}">
                <a16:creationId xmlns:a16="http://schemas.microsoft.com/office/drawing/2014/main" id="{D3EB9CDD-B936-A208-0F7F-A454728557AA}"/>
              </a:ext>
            </a:extLst>
          </p:cNvPr>
          <p:cNvSpPr txBox="1">
            <a:spLocks/>
          </p:cNvSpPr>
          <p:nvPr/>
        </p:nvSpPr>
        <p:spPr>
          <a:xfrm>
            <a:off x="6378893" y="3754210"/>
            <a:ext cx="2328670" cy="442132"/>
          </a:xfrm>
          <a:prstGeom prst="rect">
            <a:avLst/>
          </a:prstGeom>
          <a:solidFill>
            <a:schemeClr val="accent2">
              <a:lumMod val="20000"/>
              <a:lumOff val="80000"/>
            </a:schemeClr>
          </a:solidFill>
          <a:ln>
            <a:solidFill>
              <a:schemeClr val="accent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accent2">
                    <a:lumMod val="50000"/>
                  </a:schemeClr>
                </a:solidFill>
              </a:rPr>
              <a:t>COMBI-AD</a:t>
            </a:r>
            <a:r>
              <a:rPr lang="en-US" sz="2000" b="1" baseline="30000" dirty="0">
                <a:solidFill>
                  <a:schemeClr val="accent2">
                    <a:lumMod val="50000"/>
                  </a:schemeClr>
                </a:solidFill>
              </a:rPr>
              <a:t>3</a:t>
            </a:r>
          </a:p>
        </p:txBody>
      </p:sp>
      <p:pic>
        <p:nvPicPr>
          <p:cNvPr id="12" name="Picture 11">
            <a:extLst>
              <a:ext uri="{FF2B5EF4-FFF2-40B4-BE49-F238E27FC236}">
                <a16:creationId xmlns:a16="http://schemas.microsoft.com/office/drawing/2014/main" id="{051D745E-50D2-F4FF-0A19-DC0BA381942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477321" y="803429"/>
            <a:ext cx="3350175" cy="879898"/>
          </a:xfrm>
          <a:prstGeom prst="rect">
            <a:avLst/>
          </a:prstGeom>
        </p:spPr>
      </p:pic>
      <p:sp>
        <p:nvSpPr>
          <p:cNvPr id="13" name="Content Placeholder 4">
            <a:extLst>
              <a:ext uri="{FF2B5EF4-FFF2-40B4-BE49-F238E27FC236}">
                <a16:creationId xmlns:a16="http://schemas.microsoft.com/office/drawing/2014/main" id="{73B004EE-EAF2-1692-67DB-F0D737EF890F}"/>
              </a:ext>
            </a:extLst>
          </p:cNvPr>
          <p:cNvSpPr txBox="1">
            <a:spLocks/>
          </p:cNvSpPr>
          <p:nvPr/>
        </p:nvSpPr>
        <p:spPr>
          <a:xfrm>
            <a:off x="6378893" y="417643"/>
            <a:ext cx="2328539" cy="441325"/>
          </a:xfrm>
          <a:prstGeom prst="rect">
            <a:avLst/>
          </a:prstGeom>
          <a:solidFill>
            <a:schemeClr val="accent2">
              <a:lumMod val="20000"/>
              <a:lumOff val="80000"/>
            </a:schemeClr>
          </a:solidFill>
          <a:ln>
            <a:solidFill>
              <a:schemeClr val="accent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err="1">
                <a:solidFill>
                  <a:schemeClr val="accent2">
                    <a:lumMod val="50000"/>
                  </a:schemeClr>
                </a:solidFill>
              </a:rPr>
              <a:t>CheckMate</a:t>
            </a:r>
            <a:r>
              <a:rPr lang="en-US" sz="2000" b="1" dirty="0">
                <a:solidFill>
                  <a:schemeClr val="accent2">
                    <a:lumMod val="50000"/>
                  </a:schemeClr>
                </a:solidFill>
              </a:rPr>
              <a:t> 238</a:t>
            </a:r>
            <a:r>
              <a:rPr lang="en-US" sz="2000" b="1" baseline="30000" dirty="0">
                <a:solidFill>
                  <a:schemeClr val="accent2">
                    <a:lumMod val="50000"/>
                  </a:schemeClr>
                </a:solidFill>
              </a:rPr>
              <a:t>2</a:t>
            </a:r>
          </a:p>
        </p:txBody>
      </p:sp>
    </p:spTree>
    <p:extLst>
      <p:ext uri="{BB962C8B-B14F-4D97-AF65-F5344CB8AC3E}">
        <p14:creationId xmlns:p14="http://schemas.microsoft.com/office/powerpoint/2010/main" val="2552525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DCA9-C7F0-F741-8F0A-C8D77DAAB5C3}"/>
              </a:ext>
            </a:extLst>
          </p:cNvPr>
          <p:cNvSpPr>
            <a:spLocks noGrp="1"/>
          </p:cNvSpPr>
          <p:nvPr>
            <p:ph type="title"/>
          </p:nvPr>
        </p:nvSpPr>
        <p:spPr/>
        <p:txBody>
          <a:bodyPr/>
          <a:lstStyle/>
          <a:p>
            <a:r>
              <a:rPr lang="en-US" dirty="0"/>
              <a:t>Targeted Versus ICI Adjuvant Treatment of Resected Stage III BRAF-Mutant Melanoma</a:t>
            </a:r>
          </a:p>
        </p:txBody>
      </p:sp>
      <p:grpSp>
        <p:nvGrpSpPr>
          <p:cNvPr id="9" name="Group 8">
            <a:extLst>
              <a:ext uri="{FF2B5EF4-FFF2-40B4-BE49-F238E27FC236}">
                <a16:creationId xmlns:a16="http://schemas.microsoft.com/office/drawing/2014/main" id="{C846B3E3-7C0D-3456-2D3D-71C1F4558BA6}"/>
              </a:ext>
            </a:extLst>
          </p:cNvPr>
          <p:cNvGrpSpPr/>
          <p:nvPr/>
        </p:nvGrpSpPr>
        <p:grpSpPr>
          <a:xfrm>
            <a:off x="1100878" y="1672930"/>
            <a:ext cx="9990243" cy="4552461"/>
            <a:chOff x="1606012" y="1672930"/>
            <a:chExt cx="8127920" cy="4552461"/>
          </a:xfrm>
        </p:grpSpPr>
        <p:sp>
          <p:nvSpPr>
            <p:cNvPr id="10" name="Freeform 9">
              <a:extLst>
                <a:ext uri="{FF2B5EF4-FFF2-40B4-BE49-F238E27FC236}">
                  <a16:creationId xmlns:a16="http://schemas.microsoft.com/office/drawing/2014/main" id="{5064C617-6F7C-D78A-3550-81C65778C5BC}"/>
                </a:ext>
              </a:extLst>
            </p:cNvPr>
            <p:cNvSpPr/>
            <p:nvPr/>
          </p:nvSpPr>
          <p:spPr>
            <a:xfrm>
              <a:off x="1606012" y="1672930"/>
              <a:ext cx="3798093" cy="1519237"/>
            </a:xfrm>
            <a:custGeom>
              <a:avLst/>
              <a:gdLst>
                <a:gd name="connsiteX0" fmla="*/ 0 w 3798093"/>
                <a:gd name="connsiteY0" fmla="*/ 0 h 1519237"/>
                <a:gd name="connsiteX1" fmla="*/ 3798093 w 3798093"/>
                <a:gd name="connsiteY1" fmla="*/ 0 h 1519237"/>
                <a:gd name="connsiteX2" fmla="*/ 3798093 w 3798093"/>
                <a:gd name="connsiteY2" fmla="*/ 1519237 h 1519237"/>
                <a:gd name="connsiteX3" fmla="*/ 0 w 3798093"/>
                <a:gd name="connsiteY3" fmla="*/ 1519237 h 1519237"/>
                <a:gd name="connsiteX4" fmla="*/ 0 w 3798093"/>
                <a:gd name="connsiteY4" fmla="*/ 0 h 151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1519237">
                  <a:moveTo>
                    <a:pt x="0" y="0"/>
                  </a:moveTo>
                  <a:lnTo>
                    <a:pt x="3798093" y="0"/>
                  </a:lnTo>
                  <a:lnTo>
                    <a:pt x="3798093" y="1519237"/>
                  </a:lnTo>
                  <a:lnTo>
                    <a:pt x="0" y="1519237"/>
                  </a:lnTo>
                  <a:lnTo>
                    <a:pt x="0" y="0"/>
                  </a:lnTo>
                  <a:close/>
                </a:path>
              </a:pathLst>
            </a:custGeom>
            <a:solidFill>
              <a:schemeClr val="accent3">
                <a:lumMod val="75000"/>
              </a:schemeClr>
            </a:solidFill>
            <a:ln>
              <a:solidFill>
                <a:schemeClr val="accent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800" b="1" kern="1200" dirty="0"/>
                <a:t>Anti-PD-1 therapy</a:t>
              </a:r>
            </a:p>
          </p:txBody>
        </p:sp>
        <p:sp>
          <p:nvSpPr>
            <p:cNvPr id="11" name="Freeform 10">
              <a:extLst>
                <a:ext uri="{FF2B5EF4-FFF2-40B4-BE49-F238E27FC236}">
                  <a16:creationId xmlns:a16="http://schemas.microsoft.com/office/drawing/2014/main" id="{C522B34B-67E0-F4D9-5690-8896569DBFF1}"/>
                </a:ext>
              </a:extLst>
            </p:cNvPr>
            <p:cNvSpPr/>
            <p:nvPr/>
          </p:nvSpPr>
          <p:spPr>
            <a:xfrm>
              <a:off x="1606012" y="3192167"/>
              <a:ext cx="3798093" cy="3033224"/>
            </a:xfrm>
            <a:custGeom>
              <a:avLst/>
              <a:gdLst>
                <a:gd name="connsiteX0" fmla="*/ 0 w 3798093"/>
                <a:gd name="connsiteY0" fmla="*/ 0 h 3033224"/>
                <a:gd name="connsiteX1" fmla="*/ 3798093 w 3798093"/>
                <a:gd name="connsiteY1" fmla="*/ 0 h 3033224"/>
                <a:gd name="connsiteX2" fmla="*/ 3798093 w 3798093"/>
                <a:gd name="connsiteY2" fmla="*/ 3033224 h 3033224"/>
                <a:gd name="connsiteX3" fmla="*/ 0 w 3798093"/>
                <a:gd name="connsiteY3" fmla="*/ 3033224 h 3033224"/>
                <a:gd name="connsiteX4" fmla="*/ 0 w 3798093"/>
                <a:gd name="connsiteY4" fmla="*/ 0 h 303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3033224">
                  <a:moveTo>
                    <a:pt x="0" y="0"/>
                  </a:moveTo>
                  <a:lnTo>
                    <a:pt x="3798093" y="0"/>
                  </a:lnTo>
                  <a:lnTo>
                    <a:pt x="3798093" y="3033224"/>
                  </a:lnTo>
                  <a:lnTo>
                    <a:pt x="0" y="3033224"/>
                  </a:lnTo>
                  <a:lnTo>
                    <a:pt x="0" y="0"/>
                  </a:lnTo>
                  <a:close/>
                </a:path>
              </a:pathLst>
            </a:custGeom>
            <a:solidFill>
              <a:schemeClr val="accent3">
                <a:lumMod val="20000"/>
                <a:lumOff val="80000"/>
                <a:alpha val="90000"/>
              </a:schemeClr>
            </a:solidFill>
            <a:ln>
              <a:solidFill>
                <a:schemeClr val="accent3">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Risk of severe, potentially life-threatening toxicities</a:t>
              </a:r>
            </a:p>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High rates of chronic adverse effects</a:t>
              </a:r>
            </a:p>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No increase of efficacy versus alternative agents</a:t>
              </a:r>
            </a:p>
          </p:txBody>
        </p:sp>
        <p:sp>
          <p:nvSpPr>
            <p:cNvPr id="12" name="Freeform 11">
              <a:extLst>
                <a:ext uri="{FF2B5EF4-FFF2-40B4-BE49-F238E27FC236}">
                  <a16:creationId xmlns:a16="http://schemas.microsoft.com/office/drawing/2014/main" id="{0D1CE360-E73D-506D-3B48-24373541AA2D}"/>
                </a:ext>
              </a:extLst>
            </p:cNvPr>
            <p:cNvSpPr/>
            <p:nvPr/>
          </p:nvSpPr>
          <p:spPr>
            <a:xfrm>
              <a:off x="5935839" y="1672930"/>
              <a:ext cx="3798093" cy="1519237"/>
            </a:xfrm>
            <a:custGeom>
              <a:avLst/>
              <a:gdLst>
                <a:gd name="connsiteX0" fmla="*/ 0 w 3798093"/>
                <a:gd name="connsiteY0" fmla="*/ 0 h 1519237"/>
                <a:gd name="connsiteX1" fmla="*/ 3798093 w 3798093"/>
                <a:gd name="connsiteY1" fmla="*/ 0 h 1519237"/>
                <a:gd name="connsiteX2" fmla="*/ 3798093 w 3798093"/>
                <a:gd name="connsiteY2" fmla="*/ 1519237 h 1519237"/>
                <a:gd name="connsiteX3" fmla="*/ 0 w 3798093"/>
                <a:gd name="connsiteY3" fmla="*/ 1519237 h 1519237"/>
                <a:gd name="connsiteX4" fmla="*/ 0 w 3798093"/>
                <a:gd name="connsiteY4" fmla="*/ 0 h 151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1519237">
                  <a:moveTo>
                    <a:pt x="0" y="0"/>
                  </a:moveTo>
                  <a:lnTo>
                    <a:pt x="3798093" y="0"/>
                  </a:lnTo>
                  <a:lnTo>
                    <a:pt x="3798093" y="1519237"/>
                  </a:lnTo>
                  <a:lnTo>
                    <a:pt x="0" y="1519237"/>
                  </a:lnTo>
                  <a:lnTo>
                    <a:pt x="0" y="0"/>
                  </a:lnTo>
                  <a:close/>
                </a:path>
              </a:pathLst>
            </a:custGeom>
            <a:solidFill>
              <a:schemeClr val="accent2">
                <a:lumMod val="75000"/>
              </a:schemeClr>
            </a:solidFill>
            <a:ln>
              <a:solidFill>
                <a:schemeClr val="accent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800" b="1" kern="1200" dirty="0"/>
                <a:t>BRAF-targeted therapy</a:t>
              </a:r>
            </a:p>
          </p:txBody>
        </p:sp>
        <p:sp>
          <p:nvSpPr>
            <p:cNvPr id="13" name="Freeform 12">
              <a:extLst>
                <a:ext uri="{FF2B5EF4-FFF2-40B4-BE49-F238E27FC236}">
                  <a16:creationId xmlns:a16="http://schemas.microsoft.com/office/drawing/2014/main" id="{FC72DA0F-0781-FFFA-AED5-9D15E91AF9F9}"/>
                </a:ext>
              </a:extLst>
            </p:cNvPr>
            <p:cNvSpPr/>
            <p:nvPr/>
          </p:nvSpPr>
          <p:spPr>
            <a:xfrm>
              <a:off x="5935839" y="3192167"/>
              <a:ext cx="3798093" cy="3033224"/>
            </a:xfrm>
            <a:custGeom>
              <a:avLst/>
              <a:gdLst>
                <a:gd name="connsiteX0" fmla="*/ 0 w 3798093"/>
                <a:gd name="connsiteY0" fmla="*/ 0 h 3033224"/>
                <a:gd name="connsiteX1" fmla="*/ 3798093 w 3798093"/>
                <a:gd name="connsiteY1" fmla="*/ 0 h 3033224"/>
                <a:gd name="connsiteX2" fmla="*/ 3798093 w 3798093"/>
                <a:gd name="connsiteY2" fmla="*/ 3033224 h 3033224"/>
                <a:gd name="connsiteX3" fmla="*/ 0 w 3798093"/>
                <a:gd name="connsiteY3" fmla="*/ 3033224 h 3033224"/>
                <a:gd name="connsiteX4" fmla="*/ 0 w 3798093"/>
                <a:gd name="connsiteY4" fmla="*/ 0 h 303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3033224">
                  <a:moveTo>
                    <a:pt x="0" y="0"/>
                  </a:moveTo>
                  <a:lnTo>
                    <a:pt x="3798093" y="0"/>
                  </a:lnTo>
                  <a:lnTo>
                    <a:pt x="3798093" y="3033224"/>
                  </a:lnTo>
                  <a:lnTo>
                    <a:pt x="0" y="3033224"/>
                  </a:lnTo>
                  <a:lnTo>
                    <a:pt x="0" y="0"/>
                  </a:lnTo>
                  <a:close/>
                </a:path>
              </a:pathLst>
            </a:custGeom>
            <a:solidFill>
              <a:schemeClr val="accent2">
                <a:lumMod val="20000"/>
                <a:lumOff val="80000"/>
                <a:alpha val="90000"/>
              </a:schemeClr>
            </a:solidFill>
            <a:ln>
              <a:solidFill>
                <a:schemeClr val="accent2">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Superior efficacy versus anti-PD-1 therapy in retrospective studies, real-world analyses, and cross-trial comparison</a:t>
              </a:r>
            </a:p>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Manageable, reversible adverse effects</a:t>
              </a:r>
            </a:p>
          </p:txBody>
        </p:sp>
      </p:grpSp>
    </p:spTree>
    <p:extLst>
      <p:ext uri="{BB962C8B-B14F-4D97-AF65-F5344CB8AC3E}">
        <p14:creationId xmlns:p14="http://schemas.microsoft.com/office/powerpoint/2010/main" val="4159350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DCA9-C7F0-F741-8F0A-C8D77DAAB5C3}"/>
              </a:ext>
            </a:extLst>
          </p:cNvPr>
          <p:cNvSpPr>
            <a:spLocks noGrp="1"/>
          </p:cNvSpPr>
          <p:nvPr>
            <p:ph type="title"/>
          </p:nvPr>
        </p:nvSpPr>
        <p:spPr/>
        <p:txBody>
          <a:bodyPr/>
          <a:lstStyle/>
          <a:p>
            <a:r>
              <a:rPr lang="en-US" dirty="0"/>
              <a:t>Targeted Versus ICI Adjuvant Treatment of Resected Stage III BRAF-Mutant Melanoma</a:t>
            </a:r>
          </a:p>
        </p:txBody>
      </p:sp>
      <p:grpSp>
        <p:nvGrpSpPr>
          <p:cNvPr id="6" name="Group 5">
            <a:extLst>
              <a:ext uri="{FF2B5EF4-FFF2-40B4-BE49-F238E27FC236}">
                <a16:creationId xmlns:a16="http://schemas.microsoft.com/office/drawing/2014/main" id="{21AB4828-A582-CE43-5643-6CC70C85F856}"/>
              </a:ext>
            </a:extLst>
          </p:cNvPr>
          <p:cNvGrpSpPr/>
          <p:nvPr/>
        </p:nvGrpSpPr>
        <p:grpSpPr>
          <a:xfrm>
            <a:off x="1100878" y="1672930"/>
            <a:ext cx="9990243" cy="4552461"/>
            <a:chOff x="1606012" y="1672930"/>
            <a:chExt cx="8127920" cy="4552461"/>
          </a:xfrm>
        </p:grpSpPr>
        <p:sp>
          <p:nvSpPr>
            <p:cNvPr id="7" name="Freeform 6">
              <a:extLst>
                <a:ext uri="{FF2B5EF4-FFF2-40B4-BE49-F238E27FC236}">
                  <a16:creationId xmlns:a16="http://schemas.microsoft.com/office/drawing/2014/main" id="{EA0E9979-C668-D199-ECD2-59D985A56A83}"/>
                </a:ext>
              </a:extLst>
            </p:cNvPr>
            <p:cNvSpPr/>
            <p:nvPr/>
          </p:nvSpPr>
          <p:spPr>
            <a:xfrm>
              <a:off x="1606012" y="1672930"/>
              <a:ext cx="3798093" cy="1519237"/>
            </a:xfrm>
            <a:custGeom>
              <a:avLst/>
              <a:gdLst>
                <a:gd name="connsiteX0" fmla="*/ 0 w 3798093"/>
                <a:gd name="connsiteY0" fmla="*/ 0 h 1519237"/>
                <a:gd name="connsiteX1" fmla="*/ 3798093 w 3798093"/>
                <a:gd name="connsiteY1" fmla="*/ 0 h 1519237"/>
                <a:gd name="connsiteX2" fmla="*/ 3798093 w 3798093"/>
                <a:gd name="connsiteY2" fmla="*/ 1519237 h 1519237"/>
                <a:gd name="connsiteX3" fmla="*/ 0 w 3798093"/>
                <a:gd name="connsiteY3" fmla="*/ 1519237 h 1519237"/>
                <a:gd name="connsiteX4" fmla="*/ 0 w 3798093"/>
                <a:gd name="connsiteY4" fmla="*/ 0 h 151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1519237">
                  <a:moveTo>
                    <a:pt x="0" y="0"/>
                  </a:moveTo>
                  <a:lnTo>
                    <a:pt x="3798093" y="0"/>
                  </a:lnTo>
                  <a:lnTo>
                    <a:pt x="3798093" y="1519237"/>
                  </a:lnTo>
                  <a:lnTo>
                    <a:pt x="0" y="1519237"/>
                  </a:lnTo>
                  <a:lnTo>
                    <a:pt x="0" y="0"/>
                  </a:lnTo>
                  <a:close/>
                </a:path>
              </a:pathLst>
            </a:custGeom>
            <a:solidFill>
              <a:schemeClr val="accent3">
                <a:lumMod val="75000"/>
              </a:schemeClr>
            </a:solidFill>
            <a:ln>
              <a:solidFill>
                <a:schemeClr val="accent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800" b="1" kern="1200" dirty="0"/>
                <a:t>Anti-PD-1 therapy</a:t>
              </a:r>
            </a:p>
          </p:txBody>
        </p:sp>
        <p:sp>
          <p:nvSpPr>
            <p:cNvPr id="8" name="Freeform 7">
              <a:extLst>
                <a:ext uri="{FF2B5EF4-FFF2-40B4-BE49-F238E27FC236}">
                  <a16:creationId xmlns:a16="http://schemas.microsoft.com/office/drawing/2014/main" id="{455DE727-3CB5-9C84-DFEC-2937A452FAA1}"/>
                </a:ext>
              </a:extLst>
            </p:cNvPr>
            <p:cNvSpPr/>
            <p:nvPr/>
          </p:nvSpPr>
          <p:spPr>
            <a:xfrm>
              <a:off x="1606012" y="3192167"/>
              <a:ext cx="3798093" cy="3033224"/>
            </a:xfrm>
            <a:custGeom>
              <a:avLst/>
              <a:gdLst>
                <a:gd name="connsiteX0" fmla="*/ 0 w 3798093"/>
                <a:gd name="connsiteY0" fmla="*/ 0 h 3033224"/>
                <a:gd name="connsiteX1" fmla="*/ 3798093 w 3798093"/>
                <a:gd name="connsiteY1" fmla="*/ 0 h 3033224"/>
                <a:gd name="connsiteX2" fmla="*/ 3798093 w 3798093"/>
                <a:gd name="connsiteY2" fmla="*/ 3033224 h 3033224"/>
                <a:gd name="connsiteX3" fmla="*/ 0 w 3798093"/>
                <a:gd name="connsiteY3" fmla="*/ 3033224 h 3033224"/>
                <a:gd name="connsiteX4" fmla="*/ 0 w 3798093"/>
                <a:gd name="connsiteY4" fmla="*/ 0 h 303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3033224">
                  <a:moveTo>
                    <a:pt x="0" y="0"/>
                  </a:moveTo>
                  <a:lnTo>
                    <a:pt x="3798093" y="0"/>
                  </a:lnTo>
                  <a:lnTo>
                    <a:pt x="3798093" y="3033224"/>
                  </a:lnTo>
                  <a:lnTo>
                    <a:pt x="0" y="3033224"/>
                  </a:lnTo>
                  <a:lnTo>
                    <a:pt x="0" y="0"/>
                  </a:lnTo>
                  <a:close/>
                </a:path>
              </a:pathLst>
            </a:custGeom>
            <a:solidFill>
              <a:schemeClr val="accent3">
                <a:lumMod val="20000"/>
                <a:lumOff val="80000"/>
                <a:alpha val="90000"/>
              </a:schemeClr>
            </a:solidFill>
            <a:ln>
              <a:solidFill>
                <a:schemeClr val="accent3">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342900" lvl="1" indent="-342900" algn="l" defTabSz="1066800">
                <a:spcBef>
                  <a:spcPct val="0"/>
                </a:spcBef>
                <a:spcAft>
                  <a:spcPts val="1032"/>
                </a:spcAft>
                <a:buFont typeface="Arial" panose="020B0604020202020204" pitchFamily="34" charset="0"/>
                <a:buChar char="•"/>
              </a:pPr>
              <a:r>
                <a:rPr lang="en-US" sz="2000" kern="1200" dirty="0">
                  <a:solidFill>
                    <a:schemeClr val="tx1">
                      <a:lumMod val="50000"/>
                    </a:schemeClr>
                  </a:solidFill>
                </a:rPr>
                <a:t>Superiority in multiple settings</a:t>
              </a:r>
            </a:p>
            <a:p>
              <a:pPr marL="342900" lvl="1" indent="-342900" algn="l" defTabSz="1066800">
                <a:spcBef>
                  <a:spcPct val="0"/>
                </a:spcBef>
                <a:spcAft>
                  <a:spcPts val="1032"/>
                </a:spcAft>
                <a:buFont typeface="Arial" panose="020B0604020202020204" pitchFamily="34" charset="0"/>
                <a:buChar char="•"/>
              </a:pPr>
              <a:r>
                <a:rPr lang="en-US" sz="2000" kern="1200" dirty="0">
                  <a:solidFill>
                    <a:schemeClr val="tx1">
                      <a:lumMod val="50000"/>
                    </a:schemeClr>
                  </a:solidFill>
                </a:rPr>
                <a:t>Does not require molecular testing</a:t>
              </a:r>
            </a:p>
            <a:p>
              <a:pPr marL="342900" lvl="1" indent="-342900" algn="l" defTabSz="1066800">
                <a:spcBef>
                  <a:spcPct val="0"/>
                </a:spcBef>
                <a:spcAft>
                  <a:spcPts val="1032"/>
                </a:spcAft>
                <a:buFont typeface="Arial" panose="020B0604020202020204" pitchFamily="34" charset="0"/>
                <a:buChar char="•"/>
              </a:pPr>
              <a:r>
                <a:rPr lang="en-US" sz="2000" kern="1200" dirty="0">
                  <a:solidFill>
                    <a:schemeClr val="tx1">
                      <a:lumMod val="50000"/>
                    </a:schemeClr>
                  </a:solidFill>
                </a:rPr>
                <a:t>Single doses drive efficacy, allowing for hold and monitor</a:t>
              </a:r>
            </a:p>
            <a:p>
              <a:pPr marL="342900" lvl="1" indent="-342900" algn="l" defTabSz="1066800">
                <a:spcBef>
                  <a:spcPct val="0"/>
                </a:spcBef>
                <a:spcAft>
                  <a:spcPts val="1032"/>
                </a:spcAft>
                <a:buFont typeface="Arial" panose="020B0604020202020204" pitchFamily="34" charset="0"/>
                <a:buChar char="•"/>
              </a:pPr>
              <a:r>
                <a:rPr lang="en-US" sz="2000" kern="1200" dirty="0">
                  <a:solidFill>
                    <a:schemeClr val="tx1">
                      <a:lumMod val="50000"/>
                    </a:schemeClr>
                  </a:solidFill>
                </a:rPr>
                <a:t>High response rate with dual ICI regimens in the post-adjuvant anti-PD-1 therapy setting, if needed</a:t>
              </a:r>
            </a:p>
          </p:txBody>
        </p:sp>
        <p:sp>
          <p:nvSpPr>
            <p:cNvPr id="9" name="Freeform 8">
              <a:extLst>
                <a:ext uri="{FF2B5EF4-FFF2-40B4-BE49-F238E27FC236}">
                  <a16:creationId xmlns:a16="http://schemas.microsoft.com/office/drawing/2014/main" id="{AED79ECE-9AB3-E796-B923-4E427BEBFB3D}"/>
                </a:ext>
              </a:extLst>
            </p:cNvPr>
            <p:cNvSpPr/>
            <p:nvPr/>
          </p:nvSpPr>
          <p:spPr>
            <a:xfrm>
              <a:off x="5935839" y="1672930"/>
              <a:ext cx="3798093" cy="1519237"/>
            </a:xfrm>
            <a:custGeom>
              <a:avLst/>
              <a:gdLst>
                <a:gd name="connsiteX0" fmla="*/ 0 w 3798093"/>
                <a:gd name="connsiteY0" fmla="*/ 0 h 1519237"/>
                <a:gd name="connsiteX1" fmla="*/ 3798093 w 3798093"/>
                <a:gd name="connsiteY1" fmla="*/ 0 h 1519237"/>
                <a:gd name="connsiteX2" fmla="*/ 3798093 w 3798093"/>
                <a:gd name="connsiteY2" fmla="*/ 1519237 h 1519237"/>
                <a:gd name="connsiteX3" fmla="*/ 0 w 3798093"/>
                <a:gd name="connsiteY3" fmla="*/ 1519237 h 1519237"/>
                <a:gd name="connsiteX4" fmla="*/ 0 w 3798093"/>
                <a:gd name="connsiteY4" fmla="*/ 0 h 151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1519237">
                  <a:moveTo>
                    <a:pt x="0" y="0"/>
                  </a:moveTo>
                  <a:lnTo>
                    <a:pt x="3798093" y="0"/>
                  </a:lnTo>
                  <a:lnTo>
                    <a:pt x="3798093" y="1519237"/>
                  </a:lnTo>
                  <a:lnTo>
                    <a:pt x="0" y="1519237"/>
                  </a:lnTo>
                  <a:lnTo>
                    <a:pt x="0" y="0"/>
                  </a:lnTo>
                  <a:close/>
                </a:path>
              </a:pathLst>
            </a:custGeom>
            <a:solidFill>
              <a:schemeClr val="accent2">
                <a:lumMod val="75000"/>
              </a:schemeClr>
            </a:solidFill>
            <a:ln>
              <a:solidFill>
                <a:schemeClr val="accent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800" b="1" kern="1200" dirty="0"/>
                <a:t>BRAF-targeted therapy</a:t>
              </a:r>
            </a:p>
          </p:txBody>
        </p:sp>
        <p:sp>
          <p:nvSpPr>
            <p:cNvPr id="10" name="Freeform 9">
              <a:extLst>
                <a:ext uri="{FF2B5EF4-FFF2-40B4-BE49-F238E27FC236}">
                  <a16:creationId xmlns:a16="http://schemas.microsoft.com/office/drawing/2014/main" id="{60BBE27B-D12D-2978-39F9-F4FA4334B9BA}"/>
                </a:ext>
              </a:extLst>
            </p:cNvPr>
            <p:cNvSpPr/>
            <p:nvPr/>
          </p:nvSpPr>
          <p:spPr>
            <a:xfrm>
              <a:off x="5935839" y="3192167"/>
              <a:ext cx="3798093" cy="3033224"/>
            </a:xfrm>
            <a:custGeom>
              <a:avLst/>
              <a:gdLst>
                <a:gd name="connsiteX0" fmla="*/ 0 w 3798093"/>
                <a:gd name="connsiteY0" fmla="*/ 0 h 3033224"/>
                <a:gd name="connsiteX1" fmla="*/ 3798093 w 3798093"/>
                <a:gd name="connsiteY1" fmla="*/ 0 h 3033224"/>
                <a:gd name="connsiteX2" fmla="*/ 3798093 w 3798093"/>
                <a:gd name="connsiteY2" fmla="*/ 3033224 h 3033224"/>
                <a:gd name="connsiteX3" fmla="*/ 0 w 3798093"/>
                <a:gd name="connsiteY3" fmla="*/ 3033224 h 3033224"/>
                <a:gd name="connsiteX4" fmla="*/ 0 w 3798093"/>
                <a:gd name="connsiteY4" fmla="*/ 0 h 303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093" h="3033224">
                  <a:moveTo>
                    <a:pt x="0" y="0"/>
                  </a:moveTo>
                  <a:lnTo>
                    <a:pt x="3798093" y="0"/>
                  </a:lnTo>
                  <a:lnTo>
                    <a:pt x="3798093" y="3033224"/>
                  </a:lnTo>
                  <a:lnTo>
                    <a:pt x="0" y="3033224"/>
                  </a:lnTo>
                  <a:lnTo>
                    <a:pt x="0" y="0"/>
                  </a:lnTo>
                  <a:close/>
                </a:path>
              </a:pathLst>
            </a:custGeom>
            <a:solidFill>
              <a:schemeClr val="accent2">
                <a:lumMod val="20000"/>
                <a:lumOff val="80000"/>
                <a:alpha val="90000"/>
              </a:schemeClr>
            </a:solidFill>
            <a:ln>
              <a:solidFill>
                <a:schemeClr val="accent2">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Toxicity leads to dose modifications, reducing efficacy</a:t>
              </a:r>
            </a:p>
            <a:p>
              <a:pPr marL="342900" lvl="1" indent="-342900" algn="l" defTabSz="1066800">
                <a:spcBef>
                  <a:spcPct val="0"/>
                </a:spcBef>
                <a:spcAft>
                  <a:spcPts val="1632"/>
                </a:spcAft>
                <a:buFont typeface="Arial" panose="020B0604020202020204" pitchFamily="34" charset="0"/>
                <a:buChar char="•"/>
              </a:pPr>
              <a:r>
                <a:rPr lang="en-US" sz="2400" kern="1200" dirty="0">
                  <a:solidFill>
                    <a:schemeClr val="tx1">
                      <a:lumMod val="50000"/>
                    </a:schemeClr>
                  </a:solidFill>
                </a:rPr>
                <a:t>Initial BRAF-targeted therapy may result in innate anti-PD- resistance</a:t>
              </a:r>
            </a:p>
            <a:p>
              <a:pPr marL="342900" lvl="1" indent="-342900" algn="l" defTabSz="1066800">
                <a:spcBef>
                  <a:spcPct val="0"/>
                </a:spcBef>
                <a:spcAft>
                  <a:spcPts val="1632"/>
                </a:spcAft>
                <a:buFont typeface="Arial" panose="020B0604020202020204" pitchFamily="34" charset="0"/>
                <a:buChar char="•"/>
              </a:pPr>
              <a:endParaRPr lang="en-US" sz="2400" kern="1200" dirty="0">
                <a:solidFill>
                  <a:schemeClr val="tx1">
                    <a:lumMod val="50000"/>
                  </a:schemeClr>
                </a:solidFill>
              </a:endParaRPr>
            </a:p>
          </p:txBody>
        </p:sp>
      </p:grpSp>
    </p:spTree>
    <p:extLst>
      <p:ext uri="{BB962C8B-B14F-4D97-AF65-F5344CB8AC3E}">
        <p14:creationId xmlns:p14="http://schemas.microsoft.com/office/powerpoint/2010/main" val="3263450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DCA9-C7F0-F741-8F0A-C8D77DAAB5C3}"/>
              </a:ext>
            </a:extLst>
          </p:cNvPr>
          <p:cNvSpPr>
            <a:spLocks noGrp="1"/>
          </p:cNvSpPr>
          <p:nvPr>
            <p:ph type="title"/>
          </p:nvPr>
        </p:nvSpPr>
        <p:spPr/>
        <p:txBody>
          <a:bodyPr/>
          <a:lstStyle/>
          <a:p>
            <a:r>
              <a:rPr lang="en-US" dirty="0"/>
              <a:t>Targeted Versus ICI Adjuvant Treatment of Resected Stage III BRAF-Mutant Melanoma</a:t>
            </a:r>
          </a:p>
        </p:txBody>
      </p:sp>
      <p:grpSp>
        <p:nvGrpSpPr>
          <p:cNvPr id="11" name="Group 10">
            <a:extLst>
              <a:ext uri="{FF2B5EF4-FFF2-40B4-BE49-F238E27FC236}">
                <a16:creationId xmlns:a16="http://schemas.microsoft.com/office/drawing/2014/main" id="{60F838E4-77B2-E503-81B6-0626326D7ECA}"/>
              </a:ext>
            </a:extLst>
          </p:cNvPr>
          <p:cNvGrpSpPr/>
          <p:nvPr/>
        </p:nvGrpSpPr>
        <p:grpSpPr>
          <a:xfrm>
            <a:off x="1865745" y="1611627"/>
            <a:ext cx="9875983" cy="4737219"/>
            <a:chOff x="2031999" y="1247946"/>
            <a:chExt cx="9875983" cy="4737219"/>
          </a:xfrm>
        </p:grpSpPr>
        <p:sp>
          <p:nvSpPr>
            <p:cNvPr id="12" name="Rounded Rectangle 11">
              <a:extLst>
                <a:ext uri="{FF2B5EF4-FFF2-40B4-BE49-F238E27FC236}">
                  <a16:creationId xmlns:a16="http://schemas.microsoft.com/office/drawing/2014/main" id="{F1EF169C-78BE-7BC9-2142-E39F955E9490}"/>
                </a:ext>
              </a:extLst>
            </p:cNvPr>
            <p:cNvSpPr/>
            <p:nvPr/>
          </p:nvSpPr>
          <p:spPr>
            <a:xfrm>
              <a:off x="2032000" y="1247946"/>
              <a:ext cx="9875982" cy="1443655"/>
            </a:xfrm>
            <a:prstGeom prst="roundRect">
              <a:avLst/>
            </a:prstGeom>
            <a:solidFill>
              <a:srgbClr val="DA757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545" tIns="210545" rIns="210545" bIns="210545" numCol="1" spcCol="1270" anchor="ctr" anchorCtr="0">
              <a:noAutofit/>
            </a:bodyPr>
            <a:lstStyle/>
            <a:p>
              <a:pPr marL="0" lvl="0" indent="0" algn="l" defTabSz="1466850">
                <a:lnSpc>
                  <a:spcPct val="90000"/>
                </a:lnSpc>
                <a:spcBef>
                  <a:spcPct val="0"/>
                </a:spcBef>
                <a:spcAft>
                  <a:spcPct val="35000"/>
                </a:spcAft>
                <a:buNone/>
              </a:pPr>
              <a:r>
                <a:rPr lang="en-US" sz="2800" kern="1200" dirty="0"/>
                <a:t>Adjuvant ICI provides a RFS and DMFS benefit compared to no therapy or ipilimumab</a:t>
              </a:r>
            </a:p>
          </p:txBody>
        </p:sp>
        <p:sp>
          <p:nvSpPr>
            <p:cNvPr id="13" name="Rounded Rectangle 12">
              <a:extLst>
                <a:ext uri="{FF2B5EF4-FFF2-40B4-BE49-F238E27FC236}">
                  <a16:creationId xmlns:a16="http://schemas.microsoft.com/office/drawing/2014/main" id="{99B84459-F04D-468C-D30A-B3F4C15EC704}"/>
                </a:ext>
              </a:extLst>
            </p:cNvPr>
            <p:cNvSpPr/>
            <p:nvPr/>
          </p:nvSpPr>
          <p:spPr>
            <a:xfrm>
              <a:off x="2032000" y="3080436"/>
              <a:ext cx="9875982" cy="1443655"/>
            </a:xfrm>
            <a:prstGeom prst="roundRect">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545" tIns="210545" rIns="210545" bIns="210545" numCol="1" spcCol="1270" anchor="ctr" anchorCtr="0">
              <a:noAutofit/>
            </a:bodyPr>
            <a:lstStyle/>
            <a:p>
              <a:pPr marL="0" lvl="0" indent="0" algn="l" defTabSz="1466850">
                <a:lnSpc>
                  <a:spcPct val="90000"/>
                </a:lnSpc>
                <a:spcBef>
                  <a:spcPct val="0"/>
                </a:spcBef>
                <a:spcAft>
                  <a:spcPct val="35000"/>
                </a:spcAft>
                <a:buNone/>
              </a:pPr>
              <a:r>
                <a:rPr lang="en-US" sz="2800" kern="1200" dirty="0"/>
                <a:t>Adjuvant BRAF/MEK inhibition provides a similar RFS benefit versus ICI therapy</a:t>
              </a:r>
            </a:p>
          </p:txBody>
        </p:sp>
        <p:sp>
          <p:nvSpPr>
            <p:cNvPr id="14" name="Rounded Rectangle 13">
              <a:extLst>
                <a:ext uri="{FF2B5EF4-FFF2-40B4-BE49-F238E27FC236}">
                  <a16:creationId xmlns:a16="http://schemas.microsoft.com/office/drawing/2014/main" id="{CF5996A3-06DF-2346-E818-63DFF1EACF5C}"/>
                </a:ext>
              </a:extLst>
            </p:cNvPr>
            <p:cNvSpPr/>
            <p:nvPr/>
          </p:nvSpPr>
          <p:spPr>
            <a:xfrm>
              <a:off x="2031999" y="4912927"/>
              <a:ext cx="9875981" cy="1072238"/>
            </a:xfrm>
            <a:prstGeom prst="roundRect">
              <a:avLst/>
            </a:pr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0545" tIns="210545" rIns="210545" bIns="210545" numCol="1" spcCol="1270" anchor="ctr" anchorCtr="0">
              <a:noAutofit/>
            </a:bodyPr>
            <a:lstStyle/>
            <a:p>
              <a:pPr marL="0" lvl="0" indent="0" algn="l" defTabSz="1466850">
                <a:lnSpc>
                  <a:spcPct val="90000"/>
                </a:lnSpc>
                <a:spcBef>
                  <a:spcPct val="0"/>
                </a:spcBef>
                <a:spcAft>
                  <a:spcPct val="35000"/>
                </a:spcAft>
                <a:buNone/>
              </a:pPr>
              <a:r>
                <a:rPr lang="en-US" sz="2800" kern="1200"/>
                <a:t>Toxicity profiles differ between drug classes</a:t>
              </a:r>
              <a:endParaRPr lang="en-US" sz="2800" kern="1200" dirty="0"/>
            </a:p>
          </p:txBody>
        </p:sp>
      </p:grpSp>
      <p:pic>
        <p:nvPicPr>
          <p:cNvPr id="16" name="Graphic 15" descr="Scales of justice outline">
            <a:extLst>
              <a:ext uri="{FF2B5EF4-FFF2-40B4-BE49-F238E27FC236}">
                <a16:creationId xmlns:a16="http://schemas.microsoft.com/office/drawing/2014/main" id="{32C92E59-DE9B-8DD7-F3CC-6E7154F8A5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492" y="5178301"/>
            <a:ext cx="1243445" cy="1243445"/>
          </a:xfrm>
          <a:prstGeom prst="rect">
            <a:avLst/>
          </a:prstGeom>
        </p:spPr>
      </p:pic>
      <p:pic>
        <p:nvPicPr>
          <p:cNvPr id="26" name="Graphic 25">
            <a:extLst>
              <a:ext uri="{FF2B5EF4-FFF2-40B4-BE49-F238E27FC236}">
                <a16:creationId xmlns:a16="http://schemas.microsoft.com/office/drawing/2014/main" id="{CD98CBBD-241E-57F4-08B8-D2F235B894D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9491" y="1874182"/>
            <a:ext cx="1139536" cy="1139536"/>
          </a:xfrm>
          <a:prstGeom prst="rect">
            <a:avLst/>
          </a:prstGeom>
        </p:spPr>
      </p:pic>
      <p:pic>
        <p:nvPicPr>
          <p:cNvPr id="27" name="Graphic 26">
            <a:extLst>
              <a:ext uri="{FF2B5EF4-FFF2-40B4-BE49-F238E27FC236}">
                <a16:creationId xmlns:a16="http://schemas.microsoft.com/office/drawing/2014/main" id="{69C6736C-81E8-7905-C326-33296E46CE2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29491" y="3676412"/>
            <a:ext cx="1139536" cy="1139536"/>
          </a:xfrm>
          <a:prstGeom prst="rect">
            <a:avLst/>
          </a:prstGeom>
        </p:spPr>
      </p:pic>
    </p:spTree>
    <p:extLst>
      <p:ext uri="{BB962C8B-B14F-4D97-AF65-F5344CB8AC3E}">
        <p14:creationId xmlns:p14="http://schemas.microsoft.com/office/powerpoint/2010/main" val="415942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4314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Holding Court in Melanoma: Choosing the Optimal Adjuvant Treatment Approach for Stage III BRAF-Mutant Melanoma</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Understand the nuances of adjuvant regimens in stage III melanoma which guides treatment choice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584200" y="1452646"/>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7A04-27B2-4644-A818-F61E81B220C1}"/>
              </a:ext>
            </a:extLst>
          </p:cNvPr>
          <p:cNvSpPr>
            <a:spLocks noGrp="1"/>
          </p:cNvSpPr>
          <p:nvPr>
            <p:ph type="title"/>
          </p:nvPr>
        </p:nvSpPr>
        <p:spPr>
          <a:xfrm>
            <a:off x="609600" y="199505"/>
            <a:ext cx="10744200" cy="1185577"/>
          </a:xfrm>
        </p:spPr>
        <p:txBody>
          <a:bodyPr/>
          <a:lstStyle/>
          <a:p>
            <a:r>
              <a:rPr lang="en-US" dirty="0"/>
              <a:t>Targeted Versus ICI Adjuvant Treatment of Stage III Melanoma</a:t>
            </a:r>
          </a:p>
        </p:txBody>
      </p:sp>
      <p:sp>
        <p:nvSpPr>
          <p:cNvPr id="3" name="Content Placeholder 2">
            <a:extLst>
              <a:ext uri="{FF2B5EF4-FFF2-40B4-BE49-F238E27FC236}">
                <a16:creationId xmlns:a16="http://schemas.microsoft.com/office/drawing/2014/main" id="{FA1E0915-86CF-4BC4-B62B-FE2E7F4689BA}"/>
              </a:ext>
            </a:extLst>
          </p:cNvPr>
          <p:cNvSpPr>
            <a:spLocks noGrp="1"/>
          </p:cNvSpPr>
          <p:nvPr>
            <p:ph idx="1"/>
          </p:nvPr>
        </p:nvSpPr>
        <p:spPr>
          <a:xfrm>
            <a:off x="609600" y="1477963"/>
            <a:ext cx="10744200" cy="5089092"/>
          </a:xfrm>
        </p:spPr>
        <p:txBody>
          <a:bodyPr>
            <a:normAutofit/>
          </a:bodyPr>
          <a:lstStyle/>
          <a:p>
            <a:r>
              <a:rPr lang="en-US" dirty="0"/>
              <a:t>A recurrence-free survival benefit has been demonstrated with:</a:t>
            </a:r>
          </a:p>
          <a:p>
            <a:endParaRPr lang="en-US" dirty="0"/>
          </a:p>
          <a:p>
            <a:endParaRPr lang="en-US" dirty="0"/>
          </a:p>
          <a:p>
            <a:pPr marL="0" indent="0">
              <a:buNone/>
            </a:pPr>
            <a:endParaRPr lang="en-US" dirty="0"/>
          </a:p>
          <a:p>
            <a:pPr marL="457200" lvl="1" indent="0">
              <a:buNone/>
            </a:pPr>
            <a:endParaRPr lang="en-US" dirty="0"/>
          </a:p>
          <a:p>
            <a:r>
              <a:rPr lang="en-US" dirty="0"/>
              <a:t>While both treatment modalities are appropriate, clinically what is the optimal adjuvant treatment option for a completely resected, BRAF-mutant stage III melanoma?</a:t>
            </a:r>
          </a:p>
        </p:txBody>
      </p:sp>
      <p:grpSp>
        <p:nvGrpSpPr>
          <p:cNvPr id="11" name="Group 10">
            <a:extLst>
              <a:ext uri="{FF2B5EF4-FFF2-40B4-BE49-F238E27FC236}">
                <a16:creationId xmlns:a16="http://schemas.microsoft.com/office/drawing/2014/main" id="{10AD21C1-8FB4-87C9-1C7A-5CEB6EE356A3}"/>
              </a:ext>
            </a:extLst>
          </p:cNvPr>
          <p:cNvGrpSpPr/>
          <p:nvPr/>
        </p:nvGrpSpPr>
        <p:grpSpPr>
          <a:xfrm>
            <a:off x="988579" y="2047010"/>
            <a:ext cx="9986240" cy="1585790"/>
            <a:chOff x="988579" y="2047010"/>
            <a:chExt cx="9986240" cy="1585790"/>
          </a:xfrm>
        </p:grpSpPr>
        <p:sp>
          <p:nvSpPr>
            <p:cNvPr id="12" name="Freeform 11">
              <a:extLst>
                <a:ext uri="{FF2B5EF4-FFF2-40B4-BE49-F238E27FC236}">
                  <a16:creationId xmlns:a16="http://schemas.microsoft.com/office/drawing/2014/main" id="{FDA75B90-0A48-6F45-C7E6-41FFD26E2FDC}"/>
                </a:ext>
              </a:extLst>
            </p:cNvPr>
            <p:cNvSpPr/>
            <p:nvPr/>
          </p:nvSpPr>
          <p:spPr>
            <a:xfrm>
              <a:off x="988579" y="2047010"/>
              <a:ext cx="3120700" cy="1585790"/>
            </a:xfrm>
            <a:custGeom>
              <a:avLst/>
              <a:gdLst>
                <a:gd name="connsiteX0" fmla="*/ 0 w 3120700"/>
                <a:gd name="connsiteY0" fmla="*/ 0 h 1585790"/>
                <a:gd name="connsiteX1" fmla="*/ 3120700 w 3120700"/>
                <a:gd name="connsiteY1" fmla="*/ 0 h 1585790"/>
                <a:gd name="connsiteX2" fmla="*/ 3120700 w 3120700"/>
                <a:gd name="connsiteY2" fmla="*/ 1585790 h 1585790"/>
                <a:gd name="connsiteX3" fmla="*/ 0 w 3120700"/>
                <a:gd name="connsiteY3" fmla="*/ 1585790 h 1585790"/>
                <a:gd name="connsiteX4" fmla="*/ 0 w 3120700"/>
                <a:gd name="connsiteY4" fmla="*/ 0 h 158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700" h="1585790">
                  <a:moveTo>
                    <a:pt x="0" y="0"/>
                  </a:moveTo>
                  <a:lnTo>
                    <a:pt x="3120700" y="0"/>
                  </a:lnTo>
                  <a:lnTo>
                    <a:pt x="3120700" y="1585790"/>
                  </a:lnTo>
                  <a:lnTo>
                    <a:pt x="0" y="1585790"/>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880" tIns="68580" rIns="1828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t>Adjuvant treatment of resected stage II, III, and IV melanoma with single-agent anti-PD-1 therapy </a:t>
              </a:r>
            </a:p>
          </p:txBody>
        </p:sp>
        <p:sp>
          <p:nvSpPr>
            <p:cNvPr id="13" name="Freeform 12">
              <a:extLst>
                <a:ext uri="{FF2B5EF4-FFF2-40B4-BE49-F238E27FC236}">
                  <a16:creationId xmlns:a16="http://schemas.microsoft.com/office/drawing/2014/main" id="{2526FDBA-FEF0-DC8C-B2E8-554E85FF5DF2}"/>
                </a:ext>
              </a:extLst>
            </p:cNvPr>
            <p:cNvSpPr/>
            <p:nvPr/>
          </p:nvSpPr>
          <p:spPr>
            <a:xfrm>
              <a:off x="4421349" y="2047010"/>
              <a:ext cx="3120700" cy="1585790"/>
            </a:xfrm>
            <a:custGeom>
              <a:avLst/>
              <a:gdLst>
                <a:gd name="connsiteX0" fmla="*/ 0 w 3120700"/>
                <a:gd name="connsiteY0" fmla="*/ 0 h 1585790"/>
                <a:gd name="connsiteX1" fmla="*/ 3120700 w 3120700"/>
                <a:gd name="connsiteY1" fmla="*/ 0 h 1585790"/>
                <a:gd name="connsiteX2" fmla="*/ 3120700 w 3120700"/>
                <a:gd name="connsiteY2" fmla="*/ 1585790 h 1585790"/>
                <a:gd name="connsiteX3" fmla="*/ 0 w 3120700"/>
                <a:gd name="connsiteY3" fmla="*/ 1585790 h 1585790"/>
                <a:gd name="connsiteX4" fmla="*/ 0 w 3120700"/>
                <a:gd name="connsiteY4" fmla="*/ 0 h 158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700" h="1585790">
                  <a:moveTo>
                    <a:pt x="0" y="0"/>
                  </a:moveTo>
                  <a:lnTo>
                    <a:pt x="3120700" y="0"/>
                  </a:lnTo>
                  <a:lnTo>
                    <a:pt x="3120700" y="1585790"/>
                  </a:lnTo>
                  <a:lnTo>
                    <a:pt x="0" y="1585790"/>
                  </a:lnTo>
                  <a:lnTo>
                    <a:pt x="0" y="0"/>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880" tIns="68580" rIns="1828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t>Adjuvant therapy with combined dabrafenib and trametinib in resected stage III and IV BRAF-mutated melanoma</a:t>
              </a:r>
            </a:p>
          </p:txBody>
        </p:sp>
        <p:sp>
          <p:nvSpPr>
            <p:cNvPr id="14" name="Freeform 13">
              <a:extLst>
                <a:ext uri="{FF2B5EF4-FFF2-40B4-BE49-F238E27FC236}">
                  <a16:creationId xmlns:a16="http://schemas.microsoft.com/office/drawing/2014/main" id="{169B252B-D690-6E02-C05C-3141D0E68C17}"/>
                </a:ext>
              </a:extLst>
            </p:cNvPr>
            <p:cNvSpPr/>
            <p:nvPr/>
          </p:nvSpPr>
          <p:spPr>
            <a:xfrm>
              <a:off x="7854119" y="2047010"/>
              <a:ext cx="3120700" cy="1585790"/>
            </a:xfrm>
            <a:custGeom>
              <a:avLst/>
              <a:gdLst>
                <a:gd name="connsiteX0" fmla="*/ 0 w 3120700"/>
                <a:gd name="connsiteY0" fmla="*/ 0 h 1585790"/>
                <a:gd name="connsiteX1" fmla="*/ 3120700 w 3120700"/>
                <a:gd name="connsiteY1" fmla="*/ 0 h 1585790"/>
                <a:gd name="connsiteX2" fmla="*/ 3120700 w 3120700"/>
                <a:gd name="connsiteY2" fmla="*/ 1585790 h 1585790"/>
                <a:gd name="connsiteX3" fmla="*/ 0 w 3120700"/>
                <a:gd name="connsiteY3" fmla="*/ 1585790 h 1585790"/>
                <a:gd name="connsiteX4" fmla="*/ 0 w 3120700"/>
                <a:gd name="connsiteY4" fmla="*/ 0 h 158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700" h="1585790">
                  <a:moveTo>
                    <a:pt x="0" y="0"/>
                  </a:moveTo>
                  <a:lnTo>
                    <a:pt x="3120700" y="0"/>
                  </a:lnTo>
                  <a:lnTo>
                    <a:pt x="3120700" y="1585790"/>
                  </a:lnTo>
                  <a:lnTo>
                    <a:pt x="0" y="1585790"/>
                  </a:lnTo>
                  <a:lnTo>
                    <a:pt x="0" y="0"/>
                  </a:lnTo>
                  <a:close/>
                </a:path>
              </a:pathLst>
            </a:custGeom>
            <a:solidFill>
              <a:schemeClr val="accent3">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880" tIns="68580" rIns="1828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t>Neoadjuvant/adjuvant immune checkpoint inhibitor (ICI) therapy for stage III and IV melanoma</a:t>
              </a:r>
            </a:p>
          </p:txBody>
        </p:sp>
      </p:grpSp>
      <p:grpSp>
        <p:nvGrpSpPr>
          <p:cNvPr id="8" name="Group 7">
            <a:extLst>
              <a:ext uri="{FF2B5EF4-FFF2-40B4-BE49-F238E27FC236}">
                <a16:creationId xmlns:a16="http://schemas.microsoft.com/office/drawing/2014/main" id="{DF8269F1-0027-88BE-30A4-4067D1040357}"/>
              </a:ext>
            </a:extLst>
          </p:cNvPr>
          <p:cNvGrpSpPr/>
          <p:nvPr/>
        </p:nvGrpSpPr>
        <p:grpSpPr>
          <a:xfrm>
            <a:off x="988579" y="5205845"/>
            <a:ext cx="10058280" cy="852055"/>
            <a:chOff x="1295520" y="6005944"/>
            <a:chExt cx="10058280" cy="852055"/>
          </a:xfrm>
        </p:grpSpPr>
        <p:sp>
          <p:nvSpPr>
            <p:cNvPr id="9" name="Freeform 8">
              <a:extLst>
                <a:ext uri="{FF2B5EF4-FFF2-40B4-BE49-F238E27FC236}">
                  <a16:creationId xmlns:a16="http://schemas.microsoft.com/office/drawing/2014/main" id="{DCDF6694-7CAD-70CC-DDDB-4884DE323513}"/>
                </a:ext>
              </a:extLst>
            </p:cNvPr>
            <p:cNvSpPr/>
            <p:nvPr/>
          </p:nvSpPr>
          <p:spPr>
            <a:xfrm>
              <a:off x="1295520" y="6005944"/>
              <a:ext cx="4981349" cy="852055"/>
            </a:xfrm>
            <a:prstGeom prst="rect">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91440" rIns="182880" bIns="91440" numCol="1" spcCol="1270" anchor="ctr" anchorCtr="0">
              <a:noAutofit/>
            </a:bodyPr>
            <a:lstStyle/>
            <a:p>
              <a:pPr marL="0" lvl="0" indent="0" algn="ctr" defTabSz="1066800">
                <a:lnSpc>
                  <a:spcPct val="100000"/>
                </a:lnSpc>
                <a:spcBef>
                  <a:spcPct val="0"/>
                </a:spcBef>
                <a:spcAft>
                  <a:spcPct val="35000"/>
                </a:spcAft>
                <a:buNone/>
              </a:pPr>
              <a:r>
                <a:rPr lang="en-US" sz="2400" kern="1200"/>
                <a:t>Single agent ICI</a:t>
              </a:r>
              <a:endParaRPr lang="en-US" sz="2400" kern="1200" dirty="0"/>
            </a:p>
          </p:txBody>
        </p:sp>
        <p:sp>
          <p:nvSpPr>
            <p:cNvPr id="10" name="Freeform 9">
              <a:extLst>
                <a:ext uri="{FF2B5EF4-FFF2-40B4-BE49-F238E27FC236}">
                  <a16:creationId xmlns:a16="http://schemas.microsoft.com/office/drawing/2014/main" id="{513FE3A5-52A9-A078-400B-E1ACC391A574}"/>
                </a:ext>
              </a:extLst>
            </p:cNvPr>
            <p:cNvSpPr/>
            <p:nvPr/>
          </p:nvSpPr>
          <p:spPr>
            <a:xfrm>
              <a:off x="6372451" y="6005944"/>
              <a:ext cx="4981349" cy="852055"/>
            </a:xfrm>
            <a:prstGeom prst="rect">
              <a:avLst/>
            </a:prstGeom>
            <a:solidFill>
              <a:schemeClr val="accent4">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kern="1200" dirty="0"/>
                <a:t>BRAF/MEK-targeted therapy</a:t>
              </a:r>
            </a:p>
          </p:txBody>
        </p:sp>
      </p:grpSp>
    </p:spTree>
    <p:extLst>
      <p:ext uri="{BB962C8B-B14F-4D97-AF65-F5344CB8AC3E}">
        <p14:creationId xmlns:p14="http://schemas.microsoft.com/office/powerpoint/2010/main" val="35626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0848356-8F76-C857-27ED-E866CDC33769}"/>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6489982" y="3973779"/>
            <a:ext cx="3855968" cy="2296391"/>
          </a:xfrm>
          <a:prstGeom prst="rect">
            <a:avLst/>
          </a:prstGeom>
        </p:spPr>
      </p:pic>
      <p:sp>
        <p:nvSpPr>
          <p:cNvPr id="2" name="Title 1">
            <a:extLst>
              <a:ext uri="{FF2B5EF4-FFF2-40B4-BE49-F238E27FC236}">
                <a16:creationId xmlns:a16="http://schemas.microsoft.com/office/drawing/2014/main" id="{5833927A-D854-4813-A0FE-B355C537A594}"/>
              </a:ext>
            </a:extLst>
          </p:cNvPr>
          <p:cNvSpPr>
            <a:spLocks noGrp="1"/>
          </p:cNvSpPr>
          <p:nvPr>
            <p:ph type="title"/>
          </p:nvPr>
        </p:nvSpPr>
        <p:spPr>
          <a:xfrm>
            <a:off x="609600" y="199505"/>
            <a:ext cx="10401300" cy="1185577"/>
          </a:xfrm>
        </p:spPr>
        <p:txBody>
          <a:bodyPr anchor="t">
            <a:noAutofit/>
          </a:bodyPr>
          <a:lstStyle/>
          <a:p>
            <a:r>
              <a:rPr lang="en-US" sz="2400" dirty="0"/>
              <a:t>Survival Curves for Single Versus Dual ICI in BRAF-Mutant Versus Wild-Type Unresectable Stage III/IV Melanoma</a:t>
            </a:r>
          </a:p>
        </p:txBody>
      </p:sp>
      <p:pic>
        <p:nvPicPr>
          <p:cNvPr id="15" name="Picture 14">
            <a:extLst>
              <a:ext uri="{FF2B5EF4-FFF2-40B4-BE49-F238E27FC236}">
                <a16:creationId xmlns:a16="http://schemas.microsoft.com/office/drawing/2014/main" id="{A2FF85E1-6E11-D70E-2C17-45A9256EECE7}"/>
              </a:ext>
            </a:extLst>
          </p:cNvPr>
          <p:cNvPicPr>
            <a:picLocks noChangeAspect="1"/>
          </p:cNvPicPr>
          <p:nvPr/>
        </p:nvPicPr>
        <p:blipFill>
          <a:blip r:embed="rId4"/>
          <a:stretch>
            <a:fillRect/>
          </a:stretch>
        </p:blipFill>
        <p:spPr>
          <a:xfrm>
            <a:off x="790815" y="1156715"/>
            <a:ext cx="3679722" cy="2286000"/>
          </a:xfrm>
          <a:prstGeom prst="rect">
            <a:avLst/>
          </a:prstGeom>
        </p:spPr>
      </p:pic>
      <p:pic>
        <p:nvPicPr>
          <p:cNvPr id="17" name="Picture 16">
            <a:extLst>
              <a:ext uri="{FF2B5EF4-FFF2-40B4-BE49-F238E27FC236}">
                <a16:creationId xmlns:a16="http://schemas.microsoft.com/office/drawing/2014/main" id="{1D705425-F6F8-A99E-26FE-AF89123989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0802" y="1240262"/>
            <a:ext cx="3954887" cy="2286000"/>
          </a:xfrm>
          <a:prstGeom prst="rect">
            <a:avLst/>
          </a:prstGeom>
        </p:spPr>
      </p:pic>
      <p:pic>
        <p:nvPicPr>
          <p:cNvPr id="19" name="Picture 18">
            <a:extLst>
              <a:ext uri="{FF2B5EF4-FFF2-40B4-BE49-F238E27FC236}">
                <a16:creationId xmlns:a16="http://schemas.microsoft.com/office/drawing/2014/main" id="{CF5AD124-8E41-DA99-EDF0-6633FA0EC4E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815" y="4012277"/>
            <a:ext cx="3890493" cy="2286000"/>
          </a:xfrm>
          <a:prstGeom prst="rect">
            <a:avLst/>
          </a:prstGeom>
        </p:spPr>
      </p:pic>
      <p:sp>
        <p:nvSpPr>
          <p:cNvPr id="23" name="TextBox 22">
            <a:extLst>
              <a:ext uri="{FF2B5EF4-FFF2-40B4-BE49-F238E27FC236}">
                <a16:creationId xmlns:a16="http://schemas.microsoft.com/office/drawing/2014/main" id="{76AA5D08-676C-29A1-5045-756D215C0AFE}"/>
              </a:ext>
            </a:extLst>
          </p:cNvPr>
          <p:cNvSpPr txBox="1"/>
          <p:nvPr/>
        </p:nvSpPr>
        <p:spPr>
          <a:xfrm>
            <a:off x="4239907" y="2248901"/>
            <a:ext cx="591829" cy="707886"/>
          </a:xfrm>
          <a:prstGeom prst="rect">
            <a:avLst/>
          </a:prstGeom>
          <a:noFill/>
        </p:spPr>
        <p:txBody>
          <a:bodyPr wrap="none" rtlCol="0">
            <a:spAutoFit/>
          </a:bodyPr>
          <a:lstStyle/>
          <a:p>
            <a:r>
              <a:rPr lang="en-US" sz="800" b="1" dirty="0">
                <a:solidFill>
                  <a:srgbClr val="A91B35"/>
                </a:solidFill>
              </a:rPr>
              <a:t>NIVO/IPI</a:t>
            </a:r>
          </a:p>
          <a:p>
            <a:endParaRPr lang="en-US" sz="800" b="1" dirty="0"/>
          </a:p>
          <a:p>
            <a:r>
              <a:rPr lang="en-US" sz="800" b="1" dirty="0">
                <a:solidFill>
                  <a:srgbClr val="0076A4"/>
                </a:solidFill>
              </a:rPr>
              <a:t>NIVO</a:t>
            </a:r>
          </a:p>
          <a:p>
            <a:endParaRPr lang="en-US" sz="800" b="1" dirty="0"/>
          </a:p>
          <a:p>
            <a:r>
              <a:rPr lang="en-US" sz="800" b="1" dirty="0">
                <a:solidFill>
                  <a:srgbClr val="008A98"/>
                </a:solidFill>
              </a:rPr>
              <a:t>IPI</a:t>
            </a:r>
          </a:p>
        </p:txBody>
      </p:sp>
      <p:sp>
        <p:nvSpPr>
          <p:cNvPr id="24" name="TextBox 23">
            <a:extLst>
              <a:ext uri="{FF2B5EF4-FFF2-40B4-BE49-F238E27FC236}">
                <a16:creationId xmlns:a16="http://schemas.microsoft.com/office/drawing/2014/main" id="{BB40DFFB-719E-8063-F87F-1E7F61479A0E}"/>
              </a:ext>
            </a:extLst>
          </p:cNvPr>
          <p:cNvSpPr txBox="1"/>
          <p:nvPr/>
        </p:nvSpPr>
        <p:spPr>
          <a:xfrm>
            <a:off x="10091465" y="2363794"/>
            <a:ext cx="591829" cy="707886"/>
          </a:xfrm>
          <a:prstGeom prst="rect">
            <a:avLst/>
          </a:prstGeom>
          <a:noFill/>
        </p:spPr>
        <p:txBody>
          <a:bodyPr wrap="none" rtlCol="0">
            <a:spAutoFit/>
          </a:bodyPr>
          <a:lstStyle/>
          <a:p>
            <a:r>
              <a:rPr lang="en-US" sz="800" b="1" dirty="0">
                <a:solidFill>
                  <a:srgbClr val="A91B35"/>
                </a:solidFill>
              </a:rPr>
              <a:t>NIVO/IPI</a:t>
            </a:r>
            <a:endParaRPr lang="en-US" sz="800" b="1" dirty="0"/>
          </a:p>
          <a:p>
            <a:r>
              <a:rPr lang="en-US" sz="800" b="1" dirty="0">
                <a:solidFill>
                  <a:srgbClr val="0076A4"/>
                </a:solidFill>
              </a:rPr>
              <a:t>NIVO</a:t>
            </a:r>
          </a:p>
          <a:p>
            <a:endParaRPr lang="en-US" sz="800" b="1" dirty="0"/>
          </a:p>
          <a:p>
            <a:endParaRPr lang="en-US" sz="800" b="1" dirty="0"/>
          </a:p>
          <a:p>
            <a:r>
              <a:rPr lang="en-US" sz="800" b="1" dirty="0">
                <a:solidFill>
                  <a:srgbClr val="008A98"/>
                </a:solidFill>
              </a:rPr>
              <a:t>IPI</a:t>
            </a:r>
          </a:p>
        </p:txBody>
      </p:sp>
      <p:sp>
        <p:nvSpPr>
          <p:cNvPr id="25" name="TextBox 24">
            <a:extLst>
              <a:ext uri="{FF2B5EF4-FFF2-40B4-BE49-F238E27FC236}">
                <a16:creationId xmlns:a16="http://schemas.microsoft.com/office/drawing/2014/main" id="{88333752-9C81-74E2-648F-FF6C31CC44A4}"/>
              </a:ext>
            </a:extLst>
          </p:cNvPr>
          <p:cNvSpPr txBox="1"/>
          <p:nvPr/>
        </p:nvSpPr>
        <p:spPr>
          <a:xfrm>
            <a:off x="4560488" y="4725774"/>
            <a:ext cx="591829" cy="830997"/>
          </a:xfrm>
          <a:prstGeom prst="rect">
            <a:avLst/>
          </a:prstGeom>
          <a:noFill/>
        </p:spPr>
        <p:txBody>
          <a:bodyPr wrap="none" rtlCol="0">
            <a:spAutoFit/>
          </a:bodyPr>
          <a:lstStyle/>
          <a:p>
            <a:r>
              <a:rPr lang="en-US" sz="800" b="1" dirty="0">
                <a:solidFill>
                  <a:srgbClr val="A91B35"/>
                </a:solidFill>
              </a:rPr>
              <a:t>NIVO/IPI</a:t>
            </a:r>
          </a:p>
          <a:p>
            <a:endParaRPr lang="en-US" sz="800" b="1" dirty="0"/>
          </a:p>
          <a:p>
            <a:r>
              <a:rPr lang="en-US" sz="800" b="1" dirty="0">
                <a:solidFill>
                  <a:srgbClr val="0076A4"/>
                </a:solidFill>
              </a:rPr>
              <a:t>NIVO</a:t>
            </a:r>
          </a:p>
          <a:p>
            <a:endParaRPr lang="en-US" sz="800" b="1" dirty="0"/>
          </a:p>
          <a:p>
            <a:endParaRPr lang="en-US" sz="800" b="1" dirty="0"/>
          </a:p>
          <a:p>
            <a:r>
              <a:rPr lang="en-US" sz="800" b="1" dirty="0">
                <a:solidFill>
                  <a:srgbClr val="008A98"/>
                </a:solidFill>
              </a:rPr>
              <a:t>IPI</a:t>
            </a:r>
          </a:p>
        </p:txBody>
      </p:sp>
      <p:sp>
        <p:nvSpPr>
          <p:cNvPr id="26" name="TextBox 25">
            <a:extLst>
              <a:ext uri="{FF2B5EF4-FFF2-40B4-BE49-F238E27FC236}">
                <a16:creationId xmlns:a16="http://schemas.microsoft.com/office/drawing/2014/main" id="{C643EDE5-B194-F6E6-8663-DE468E791175}"/>
              </a:ext>
            </a:extLst>
          </p:cNvPr>
          <p:cNvSpPr txBox="1"/>
          <p:nvPr/>
        </p:nvSpPr>
        <p:spPr>
          <a:xfrm>
            <a:off x="10305632" y="4965548"/>
            <a:ext cx="591829" cy="646331"/>
          </a:xfrm>
          <a:prstGeom prst="rect">
            <a:avLst/>
          </a:prstGeom>
          <a:noFill/>
        </p:spPr>
        <p:txBody>
          <a:bodyPr wrap="none" rtlCol="0">
            <a:spAutoFit/>
          </a:bodyPr>
          <a:lstStyle/>
          <a:p>
            <a:r>
              <a:rPr lang="en-US" sz="800" b="1" dirty="0">
                <a:solidFill>
                  <a:srgbClr val="A91B35"/>
                </a:solidFill>
              </a:rPr>
              <a:t>NIVO/IPI</a:t>
            </a:r>
            <a:endParaRPr lang="en-US" sz="800" b="1" dirty="0"/>
          </a:p>
          <a:p>
            <a:r>
              <a:rPr lang="en-US" sz="800" b="1" dirty="0">
                <a:solidFill>
                  <a:srgbClr val="0076A4"/>
                </a:solidFill>
              </a:rPr>
              <a:t>NIVO</a:t>
            </a:r>
          </a:p>
          <a:p>
            <a:endParaRPr lang="en-US" sz="1200" b="1" dirty="0"/>
          </a:p>
          <a:p>
            <a:r>
              <a:rPr lang="en-US" sz="800" b="1" dirty="0">
                <a:solidFill>
                  <a:srgbClr val="008A98"/>
                </a:solidFill>
              </a:rPr>
              <a:t>IPI</a:t>
            </a:r>
          </a:p>
        </p:txBody>
      </p:sp>
      <p:sp>
        <p:nvSpPr>
          <p:cNvPr id="11" name="Footer Placeholder 10">
            <a:extLst>
              <a:ext uri="{FF2B5EF4-FFF2-40B4-BE49-F238E27FC236}">
                <a16:creationId xmlns:a16="http://schemas.microsoft.com/office/drawing/2014/main" id="{2B4B338E-9B46-2E02-A27C-0A3B257322B5}"/>
              </a:ext>
            </a:extLst>
          </p:cNvPr>
          <p:cNvSpPr>
            <a:spLocks noGrp="1"/>
          </p:cNvSpPr>
          <p:nvPr>
            <p:ph type="ftr" sz="quarter" idx="3"/>
          </p:nvPr>
        </p:nvSpPr>
        <p:spPr/>
        <p:txBody>
          <a:bodyPr/>
          <a:lstStyle/>
          <a:p>
            <a:r>
              <a:rPr lang="en-US" dirty="0"/>
              <a:t>IPI, ipilimumab; NIVO, nivolumab; OS, overall survival; PFS, progression-free survival.
</a:t>
            </a:r>
            <a:r>
              <a:rPr lang="en-US" dirty="0" err="1"/>
              <a:t>Wolchok</a:t>
            </a:r>
            <a:r>
              <a:rPr lang="en-US" dirty="0"/>
              <a:t> JD, et al. </a:t>
            </a:r>
            <a:r>
              <a:rPr lang="en-US" i="1" dirty="0"/>
              <a:t>J Clin Oncol. </a:t>
            </a:r>
            <a:r>
              <a:rPr lang="en-US" dirty="0"/>
              <a:t>2022;40(2):127-137. </a:t>
            </a:r>
          </a:p>
        </p:txBody>
      </p:sp>
      <p:sp>
        <p:nvSpPr>
          <p:cNvPr id="12" name="Content Placeholder 2">
            <a:extLst>
              <a:ext uri="{FF2B5EF4-FFF2-40B4-BE49-F238E27FC236}">
                <a16:creationId xmlns:a16="http://schemas.microsoft.com/office/drawing/2014/main" id="{E475CBD9-A427-5BA7-4C60-B45CAC9B6969}"/>
              </a:ext>
            </a:extLst>
          </p:cNvPr>
          <p:cNvSpPr txBox="1">
            <a:spLocks/>
          </p:cNvSpPr>
          <p:nvPr/>
        </p:nvSpPr>
        <p:spPr>
          <a:xfrm>
            <a:off x="2642992" y="1300895"/>
            <a:ext cx="3528613" cy="429639"/>
          </a:xfrm>
          <a:prstGeom prst="rect">
            <a:avLst/>
          </a:prstGeom>
          <a:solidFill>
            <a:schemeClr val="accent3">
              <a:lumMod val="20000"/>
              <a:lumOff val="80000"/>
            </a:schemeClr>
          </a:solidFill>
          <a:ln>
            <a:solidFill>
              <a:schemeClr val="accent3"/>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accent3">
                    <a:lumMod val="50000"/>
                  </a:schemeClr>
                </a:solidFill>
              </a:rPr>
              <a:t>PFS in BRAF-Mutant Patients</a:t>
            </a:r>
          </a:p>
        </p:txBody>
      </p:sp>
      <p:sp>
        <p:nvSpPr>
          <p:cNvPr id="13" name="Content Placeholder 2">
            <a:extLst>
              <a:ext uri="{FF2B5EF4-FFF2-40B4-BE49-F238E27FC236}">
                <a16:creationId xmlns:a16="http://schemas.microsoft.com/office/drawing/2014/main" id="{BA217AB8-CF3A-466A-0DF1-B25B93B681B4}"/>
              </a:ext>
            </a:extLst>
          </p:cNvPr>
          <p:cNvSpPr txBox="1">
            <a:spLocks/>
          </p:cNvSpPr>
          <p:nvPr/>
        </p:nvSpPr>
        <p:spPr>
          <a:xfrm>
            <a:off x="8070374" y="1300895"/>
            <a:ext cx="3764982" cy="429639"/>
          </a:xfrm>
          <a:prstGeom prst="rect">
            <a:avLst/>
          </a:prstGeom>
          <a:solidFill>
            <a:schemeClr val="accent2">
              <a:lumMod val="20000"/>
              <a:lumOff val="80000"/>
            </a:schemeClr>
          </a:solidFill>
          <a:ln>
            <a:solidFill>
              <a:schemeClr val="accent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accent2">
                    <a:lumMod val="50000"/>
                  </a:schemeClr>
                </a:solidFill>
              </a:rPr>
              <a:t>PFS in BRAF-Wild-Type Patients</a:t>
            </a:r>
          </a:p>
        </p:txBody>
      </p:sp>
      <p:sp>
        <p:nvSpPr>
          <p:cNvPr id="14" name="Content Placeholder 2">
            <a:extLst>
              <a:ext uri="{FF2B5EF4-FFF2-40B4-BE49-F238E27FC236}">
                <a16:creationId xmlns:a16="http://schemas.microsoft.com/office/drawing/2014/main" id="{88E29686-3E45-57F6-8796-8FA388E43CB7}"/>
              </a:ext>
            </a:extLst>
          </p:cNvPr>
          <p:cNvSpPr txBox="1">
            <a:spLocks/>
          </p:cNvSpPr>
          <p:nvPr/>
        </p:nvSpPr>
        <p:spPr>
          <a:xfrm>
            <a:off x="8070374" y="3816151"/>
            <a:ext cx="3764982" cy="429639"/>
          </a:xfrm>
          <a:prstGeom prst="rect">
            <a:avLst/>
          </a:prstGeom>
          <a:solidFill>
            <a:schemeClr val="accent2">
              <a:lumMod val="20000"/>
              <a:lumOff val="80000"/>
            </a:schemeClr>
          </a:solidFill>
          <a:ln>
            <a:solidFill>
              <a:schemeClr val="accent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accent2">
                    <a:lumMod val="50000"/>
                  </a:schemeClr>
                </a:solidFill>
              </a:rPr>
              <a:t>OS in BRAF-Wild-Type Patients</a:t>
            </a:r>
          </a:p>
        </p:txBody>
      </p:sp>
      <p:sp>
        <p:nvSpPr>
          <p:cNvPr id="16" name="Content Placeholder 2">
            <a:extLst>
              <a:ext uri="{FF2B5EF4-FFF2-40B4-BE49-F238E27FC236}">
                <a16:creationId xmlns:a16="http://schemas.microsoft.com/office/drawing/2014/main" id="{049A1332-449C-EABE-327A-A495ADA6E420}"/>
              </a:ext>
            </a:extLst>
          </p:cNvPr>
          <p:cNvSpPr txBox="1">
            <a:spLocks/>
          </p:cNvSpPr>
          <p:nvPr/>
        </p:nvSpPr>
        <p:spPr>
          <a:xfrm>
            <a:off x="2642992" y="3816151"/>
            <a:ext cx="3528613" cy="429639"/>
          </a:xfrm>
          <a:prstGeom prst="rect">
            <a:avLst/>
          </a:prstGeom>
          <a:solidFill>
            <a:schemeClr val="accent3">
              <a:lumMod val="20000"/>
              <a:lumOff val="80000"/>
            </a:schemeClr>
          </a:solidFill>
          <a:ln>
            <a:solidFill>
              <a:schemeClr val="accent3"/>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accent3">
                    <a:lumMod val="50000"/>
                  </a:schemeClr>
                </a:solidFill>
              </a:rPr>
              <a:t>OS in BRAF-Mutant Patients</a:t>
            </a:r>
          </a:p>
        </p:txBody>
      </p:sp>
    </p:spTree>
    <p:extLst>
      <p:ext uri="{BB962C8B-B14F-4D97-AF65-F5344CB8AC3E}">
        <p14:creationId xmlns:p14="http://schemas.microsoft.com/office/powerpoint/2010/main" val="3388060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927A-D854-4813-A0FE-B355C537A594}"/>
              </a:ext>
            </a:extLst>
          </p:cNvPr>
          <p:cNvSpPr>
            <a:spLocks noGrp="1"/>
          </p:cNvSpPr>
          <p:nvPr>
            <p:ph type="title"/>
          </p:nvPr>
        </p:nvSpPr>
        <p:spPr/>
        <p:txBody>
          <a:bodyPr>
            <a:noAutofit/>
          </a:bodyPr>
          <a:lstStyle/>
          <a:p>
            <a:r>
              <a:rPr lang="en-US" dirty="0"/>
              <a:t>Survival Benefit of Adjuvant Therapy in Resected Stage III Melanoma</a:t>
            </a:r>
            <a:endParaRPr lang="en-US" b="0" dirty="0">
              <a:solidFill>
                <a:schemeClr val="accent1"/>
              </a:solidFill>
            </a:endParaRPr>
          </a:p>
        </p:txBody>
      </p:sp>
      <p:sp>
        <p:nvSpPr>
          <p:cNvPr id="8" name="TextBox 7">
            <a:extLst>
              <a:ext uri="{FF2B5EF4-FFF2-40B4-BE49-F238E27FC236}">
                <a16:creationId xmlns:a16="http://schemas.microsoft.com/office/drawing/2014/main" id="{F451F0A8-91E4-62C0-90FA-6AB115DE70B2}"/>
              </a:ext>
            </a:extLst>
          </p:cNvPr>
          <p:cNvSpPr txBox="1"/>
          <p:nvPr/>
        </p:nvSpPr>
        <p:spPr>
          <a:xfrm>
            <a:off x="609600" y="5468733"/>
            <a:ext cx="3515929" cy="338554"/>
          </a:xfrm>
          <a:prstGeom prst="rect">
            <a:avLst/>
          </a:prstGeom>
          <a:noFill/>
        </p:spPr>
        <p:txBody>
          <a:bodyPr wrap="square" rtlCol="0">
            <a:spAutoFit/>
          </a:bodyPr>
          <a:lstStyle/>
          <a:p>
            <a:r>
              <a:rPr lang="en-US" sz="1600" i="1" dirty="0"/>
              <a:t>*significant P value</a:t>
            </a:r>
          </a:p>
        </p:txBody>
      </p:sp>
      <p:sp>
        <p:nvSpPr>
          <p:cNvPr id="5" name="Footer Placeholder 4">
            <a:extLst>
              <a:ext uri="{FF2B5EF4-FFF2-40B4-BE49-F238E27FC236}">
                <a16:creationId xmlns:a16="http://schemas.microsoft.com/office/drawing/2014/main" id="{AB34ABDA-B568-2076-2993-E9AD75B8B247}"/>
              </a:ext>
            </a:extLst>
          </p:cNvPr>
          <p:cNvSpPr>
            <a:spLocks noGrp="1"/>
          </p:cNvSpPr>
          <p:nvPr>
            <p:ph type="ftr" sz="quarter" idx="3"/>
          </p:nvPr>
        </p:nvSpPr>
        <p:spPr>
          <a:xfrm>
            <a:off x="609600" y="6356350"/>
            <a:ext cx="11436626" cy="442131"/>
          </a:xfrm>
        </p:spPr>
        <p:txBody>
          <a:bodyPr/>
          <a:lstStyle/>
          <a:p>
            <a:r>
              <a:rPr lang="en-US" dirty="0"/>
              <a:t>DMFS, distant metastasis-free survival; HR, hazard ratio; NR, not reached; RFS, recurrence-free survival. </a:t>
            </a:r>
          </a:p>
          <a:p>
            <a:r>
              <a:rPr lang="en-US" dirty="0"/>
              <a:t>1. </a:t>
            </a:r>
            <a:r>
              <a:rPr lang="en-US" dirty="0" err="1"/>
              <a:t>Eggermont</a:t>
            </a:r>
            <a:r>
              <a:rPr lang="en-US" dirty="0"/>
              <a:t> AMM, et al. </a:t>
            </a:r>
            <a:r>
              <a:rPr lang="en-US" i="1" dirty="0"/>
              <a:t>NEJM Evid. </a:t>
            </a:r>
            <a:r>
              <a:rPr lang="en-US" dirty="0"/>
              <a:t>2022;1(11); 2. Larkin J, et al. </a:t>
            </a:r>
            <a:r>
              <a:rPr lang="en-US" i="1" dirty="0"/>
              <a:t>Clin Cancer Res. </a:t>
            </a:r>
            <a:r>
              <a:rPr lang="en-US" dirty="0"/>
              <a:t>2023:CCR-22-3145; 3. </a:t>
            </a:r>
            <a:r>
              <a:rPr lang="en-US" dirty="0" err="1"/>
              <a:t>Dummer</a:t>
            </a:r>
            <a:r>
              <a:rPr lang="en-US" dirty="0"/>
              <a:t> R, et al. </a:t>
            </a:r>
            <a:r>
              <a:rPr lang="en-US" i="1" dirty="0"/>
              <a:t>N </a:t>
            </a:r>
            <a:r>
              <a:rPr lang="en-US" i="1" dirty="0" err="1"/>
              <a:t>Engl</a:t>
            </a:r>
            <a:r>
              <a:rPr lang="en-US" i="1" dirty="0"/>
              <a:t> J Med. </a:t>
            </a:r>
            <a:r>
              <a:rPr lang="en-US" dirty="0"/>
              <a:t>2020;383(12):1139-1148.</a:t>
            </a:r>
          </a:p>
        </p:txBody>
      </p:sp>
      <p:graphicFrame>
        <p:nvGraphicFramePr>
          <p:cNvPr id="6" name="Content Placeholder 5">
            <a:extLst>
              <a:ext uri="{FF2B5EF4-FFF2-40B4-BE49-F238E27FC236}">
                <a16:creationId xmlns:a16="http://schemas.microsoft.com/office/drawing/2014/main" id="{413EA608-AE4F-FEE3-E9BF-F2CCB4FCFFBF}"/>
              </a:ext>
            </a:extLst>
          </p:cNvPr>
          <p:cNvGraphicFramePr>
            <a:graphicFrameLocks noGrp="1"/>
          </p:cNvGraphicFramePr>
          <p:nvPr>
            <p:ph idx="1"/>
            <p:extLst>
              <p:ext uri="{D42A27DB-BD31-4B8C-83A1-F6EECF244321}">
                <p14:modId xmlns:p14="http://schemas.microsoft.com/office/powerpoint/2010/main" val="2148612514"/>
              </p:ext>
            </p:extLst>
          </p:nvPr>
        </p:nvGraphicFramePr>
        <p:xfrm>
          <a:off x="750303" y="1686056"/>
          <a:ext cx="10744200" cy="3650980"/>
        </p:xfrm>
        <a:graphic>
          <a:graphicData uri="http://schemas.openxmlformats.org/drawingml/2006/table">
            <a:tbl>
              <a:tblPr firstRow="1" bandRow="1">
                <a:tableStyleId>{F5AB1C69-6EDB-4FF4-983F-18BD219EF322}</a:tableStyleId>
              </a:tblPr>
              <a:tblGrid>
                <a:gridCol w="2204932">
                  <a:extLst>
                    <a:ext uri="{9D8B030D-6E8A-4147-A177-3AD203B41FA5}">
                      <a16:colId xmlns:a16="http://schemas.microsoft.com/office/drawing/2014/main" val="3482180140"/>
                    </a:ext>
                  </a:extLst>
                </a:gridCol>
                <a:gridCol w="1431235">
                  <a:extLst>
                    <a:ext uri="{9D8B030D-6E8A-4147-A177-3AD203B41FA5}">
                      <a16:colId xmlns:a16="http://schemas.microsoft.com/office/drawing/2014/main" val="1538729029"/>
                    </a:ext>
                  </a:extLst>
                </a:gridCol>
                <a:gridCol w="3074140">
                  <a:extLst>
                    <a:ext uri="{9D8B030D-6E8A-4147-A177-3AD203B41FA5}">
                      <a16:colId xmlns:a16="http://schemas.microsoft.com/office/drawing/2014/main" val="603542732"/>
                    </a:ext>
                  </a:extLst>
                </a:gridCol>
                <a:gridCol w="1344631">
                  <a:extLst>
                    <a:ext uri="{9D8B030D-6E8A-4147-A177-3AD203B41FA5}">
                      <a16:colId xmlns:a16="http://schemas.microsoft.com/office/drawing/2014/main" val="4064599922"/>
                    </a:ext>
                  </a:extLst>
                </a:gridCol>
                <a:gridCol w="1344631">
                  <a:extLst>
                    <a:ext uri="{9D8B030D-6E8A-4147-A177-3AD203B41FA5}">
                      <a16:colId xmlns:a16="http://schemas.microsoft.com/office/drawing/2014/main" val="3548653531"/>
                    </a:ext>
                  </a:extLst>
                </a:gridCol>
                <a:gridCol w="1344631">
                  <a:extLst>
                    <a:ext uri="{9D8B030D-6E8A-4147-A177-3AD203B41FA5}">
                      <a16:colId xmlns:a16="http://schemas.microsoft.com/office/drawing/2014/main" val="256570588"/>
                    </a:ext>
                  </a:extLst>
                </a:gridCol>
              </a:tblGrid>
              <a:tr h="912745">
                <a:tc>
                  <a:txBody>
                    <a:bodyPr/>
                    <a:lstStyle/>
                    <a:p>
                      <a:pPr algn="ctr"/>
                      <a:r>
                        <a:rPr lang="en-US" sz="1900" dirty="0"/>
                        <a:t>Trial</a:t>
                      </a:r>
                    </a:p>
                  </a:txBody>
                  <a:tcPr anchor="ctr">
                    <a:solidFill>
                      <a:schemeClr val="accent3">
                        <a:lumMod val="75000"/>
                      </a:schemeClr>
                    </a:solidFill>
                  </a:tcPr>
                </a:tc>
                <a:tc>
                  <a:txBody>
                    <a:bodyPr/>
                    <a:lstStyle/>
                    <a:p>
                      <a:pPr algn="ctr"/>
                      <a:r>
                        <a:rPr lang="en-US" sz="1900" dirty="0"/>
                        <a:t>Control</a:t>
                      </a:r>
                    </a:p>
                  </a:txBody>
                  <a:tcPr anchor="ctr">
                    <a:solidFill>
                      <a:schemeClr val="accent3">
                        <a:lumMod val="75000"/>
                      </a:schemeClr>
                    </a:solidFill>
                  </a:tcPr>
                </a:tc>
                <a:tc>
                  <a:txBody>
                    <a:bodyPr/>
                    <a:lstStyle/>
                    <a:p>
                      <a:pPr algn="ctr"/>
                      <a:r>
                        <a:rPr lang="en-US" sz="1900" dirty="0"/>
                        <a:t>Experimental</a:t>
                      </a:r>
                    </a:p>
                  </a:txBody>
                  <a:tcPr anchor="ctr">
                    <a:solidFill>
                      <a:schemeClr val="accent3">
                        <a:lumMod val="75000"/>
                      </a:schemeClr>
                    </a:solidFill>
                  </a:tcPr>
                </a:tc>
                <a:tc>
                  <a:txBody>
                    <a:bodyPr/>
                    <a:lstStyle/>
                    <a:p>
                      <a:pPr algn="ctr"/>
                      <a:r>
                        <a:rPr lang="en-US" sz="1900" dirty="0"/>
                        <a:t>RFS HR</a:t>
                      </a:r>
                    </a:p>
                  </a:txBody>
                  <a:tcPr anchor="ctr">
                    <a:solidFill>
                      <a:schemeClr val="accent3">
                        <a:lumMod val="75000"/>
                      </a:schemeClr>
                    </a:solidFill>
                  </a:tcPr>
                </a:tc>
                <a:tc>
                  <a:txBody>
                    <a:bodyPr/>
                    <a:lstStyle/>
                    <a:p>
                      <a:pPr algn="ctr"/>
                      <a:r>
                        <a:rPr lang="en-US" sz="1900" dirty="0"/>
                        <a:t>DMFS HR</a:t>
                      </a:r>
                    </a:p>
                  </a:txBody>
                  <a:tcPr anchor="ctr">
                    <a:solidFill>
                      <a:schemeClr val="accent3">
                        <a:lumMod val="75000"/>
                      </a:schemeClr>
                    </a:solidFill>
                  </a:tcPr>
                </a:tc>
                <a:tc>
                  <a:txBody>
                    <a:bodyPr/>
                    <a:lstStyle/>
                    <a:p>
                      <a:pPr algn="ctr"/>
                      <a:r>
                        <a:rPr lang="en-US" sz="1900" dirty="0"/>
                        <a:t>OS HR</a:t>
                      </a:r>
                    </a:p>
                  </a:txBody>
                  <a:tcPr anchor="ctr">
                    <a:solidFill>
                      <a:schemeClr val="accent3">
                        <a:lumMod val="75000"/>
                      </a:schemeClr>
                    </a:solidFill>
                  </a:tcPr>
                </a:tc>
                <a:extLst>
                  <a:ext uri="{0D108BD9-81ED-4DB2-BD59-A6C34878D82A}">
                    <a16:rowId xmlns:a16="http://schemas.microsoft.com/office/drawing/2014/main" val="353150950"/>
                  </a:ext>
                </a:extLst>
              </a:tr>
              <a:tr h="912745">
                <a:tc>
                  <a:txBody>
                    <a:bodyPr/>
                    <a:lstStyle/>
                    <a:p>
                      <a:pPr algn="l"/>
                      <a:r>
                        <a:rPr lang="en-US" sz="1900" b="1" dirty="0">
                          <a:solidFill>
                            <a:schemeClr val="accent3">
                              <a:lumMod val="50000"/>
                            </a:schemeClr>
                          </a:solidFill>
                        </a:rPr>
                        <a:t>KEYNOTE-054</a:t>
                      </a:r>
                      <a:r>
                        <a:rPr lang="en-US" sz="1900" b="1" baseline="30000" dirty="0">
                          <a:solidFill>
                            <a:schemeClr val="accent3">
                              <a:lumMod val="50000"/>
                            </a:schemeClr>
                          </a:solidFill>
                        </a:rPr>
                        <a:t>1</a:t>
                      </a:r>
                    </a:p>
                  </a:txBody>
                  <a:tcPr anchor="ctr"/>
                </a:tc>
                <a:tc>
                  <a:txBody>
                    <a:bodyPr/>
                    <a:lstStyle/>
                    <a:p>
                      <a:pPr algn="ctr"/>
                      <a:r>
                        <a:rPr lang="en-US" sz="1900" dirty="0">
                          <a:solidFill>
                            <a:schemeClr val="tx1">
                              <a:lumMod val="50000"/>
                            </a:schemeClr>
                          </a:solidFill>
                        </a:rPr>
                        <a:t>Placebo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tx1">
                              <a:lumMod val="50000"/>
                            </a:schemeClr>
                          </a:solidFill>
                        </a:rPr>
                        <a:t>Pembrolizumab</a:t>
                      </a:r>
                    </a:p>
                  </a:txBody>
                  <a:tcPr anchor="ctr"/>
                </a:tc>
                <a:tc>
                  <a:txBody>
                    <a:bodyPr/>
                    <a:lstStyle/>
                    <a:p>
                      <a:pPr algn="ctr"/>
                      <a:r>
                        <a:rPr lang="en-US" sz="1900" dirty="0">
                          <a:solidFill>
                            <a:schemeClr val="tx1">
                              <a:lumMod val="50000"/>
                            </a:schemeClr>
                          </a:solidFill>
                        </a:rPr>
                        <a:t>0.59*</a:t>
                      </a:r>
                    </a:p>
                  </a:txBody>
                  <a:tcPr anchor="ctr"/>
                </a:tc>
                <a:tc>
                  <a:txBody>
                    <a:bodyPr/>
                    <a:lstStyle/>
                    <a:p>
                      <a:pPr algn="ctr"/>
                      <a:r>
                        <a:rPr lang="en-US" sz="1900" dirty="0">
                          <a:solidFill>
                            <a:schemeClr val="tx1">
                              <a:lumMod val="50000"/>
                            </a:schemeClr>
                          </a:solidFill>
                        </a:rPr>
                        <a:t>0.60*</a:t>
                      </a:r>
                    </a:p>
                  </a:txBody>
                  <a:tcPr anchor="ctr"/>
                </a:tc>
                <a:tc>
                  <a:txBody>
                    <a:bodyPr/>
                    <a:lstStyle/>
                    <a:p>
                      <a:pPr algn="ctr"/>
                      <a:r>
                        <a:rPr lang="en-US" sz="1900" dirty="0">
                          <a:solidFill>
                            <a:schemeClr val="tx1">
                              <a:lumMod val="50000"/>
                            </a:schemeClr>
                          </a:solidFill>
                        </a:rPr>
                        <a:t>NR</a:t>
                      </a:r>
                    </a:p>
                  </a:txBody>
                  <a:tcPr anchor="ctr"/>
                </a:tc>
                <a:extLst>
                  <a:ext uri="{0D108BD9-81ED-4DB2-BD59-A6C34878D82A}">
                    <a16:rowId xmlns:a16="http://schemas.microsoft.com/office/drawing/2014/main" val="2843259967"/>
                  </a:ext>
                </a:extLst>
              </a:tr>
              <a:tr h="912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dirty="0" err="1">
                          <a:solidFill>
                            <a:schemeClr val="accent3">
                              <a:lumMod val="50000"/>
                            </a:schemeClr>
                          </a:solidFill>
                        </a:rPr>
                        <a:t>CheckMate</a:t>
                      </a:r>
                      <a:r>
                        <a:rPr lang="en-US" sz="1900" b="1" dirty="0">
                          <a:solidFill>
                            <a:schemeClr val="accent3">
                              <a:lumMod val="50000"/>
                            </a:schemeClr>
                          </a:solidFill>
                        </a:rPr>
                        <a:t> 238</a:t>
                      </a:r>
                      <a:r>
                        <a:rPr lang="en-US" sz="1900" b="1" baseline="30000" dirty="0">
                          <a:solidFill>
                            <a:schemeClr val="accent3">
                              <a:lumMod val="50000"/>
                            </a:schemeClr>
                          </a:solidFill>
                        </a:rPr>
                        <a:t>2</a:t>
                      </a:r>
                    </a:p>
                  </a:txBody>
                  <a:tcPr anchor="ctr"/>
                </a:tc>
                <a:tc>
                  <a:txBody>
                    <a:bodyPr/>
                    <a:lstStyle/>
                    <a:p>
                      <a:pPr algn="ctr"/>
                      <a:r>
                        <a:rPr lang="en-US" sz="1900" dirty="0">
                          <a:solidFill>
                            <a:schemeClr val="tx1">
                              <a:lumMod val="50000"/>
                            </a:schemeClr>
                          </a:solidFill>
                        </a:rPr>
                        <a:t>Ipilimumab</a:t>
                      </a:r>
                    </a:p>
                  </a:txBody>
                  <a:tcPr anchor="ctr"/>
                </a:tc>
                <a:tc>
                  <a:txBody>
                    <a:bodyPr/>
                    <a:lstStyle/>
                    <a:p>
                      <a:pPr algn="ctr"/>
                      <a:r>
                        <a:rPr lang="en-US" sz="1900" dirty="0">
                          <a:solidFill>
                            <a:schemeClr val="tx1">
                              <a:lumMod val="50000"/>
                            </a:schemeClr>
                          </a:solidFill>
                        </a:rPr>
                        <a:t>Nivolumab</a:t>
                      </a:r>
                    </a:p>
                  </a:txBody>
                  <a:tcPr anchor="ctr"/>
                </a:tc>
                <a:tc>
                  <a:txBody>
                    <a:bodyPr/>
                    <a:lstStyle/>
                    <a:p>
                      <a:pPr algn="ctr"/>
                      <a:r>
                        <a:rPr lang="en-US" sz="1900" dirty="0">
                          <a:solidFill>
                            <a:schemeClr val="tx1">
                              <a:lumMod val="50000"/>
                            </a:schemeClr>
                          </a:solidFill>
                        </a:rPr>
                        <a:t>0.72*</a:t>
                      </a:r>
                    </a:p>
                  </a:txBody>
                  <a:tcPr anchor="ctr"/>
                </a:tc>
                <a:tc>
                  <a:txBody>
                    <a:bodyPr/>
                    <a:lstStyle/>
                    <a:p>
                      <a:pPr algn="ctr"/>
                      <a:r>
                        <a:rPr lang="en-US" sz="1900" dirty="0">
                          <a:solidFill>
                            <a:schemeClr val="tx1">
                              <a:lumMod val="50000"/>
                            </a:schemeClr>
                          </a:solidFill>
                        </a:rPr>
                        <a:t>0.79*</a:t>
                      </a:r>
                    </a:p>
                  </a:txBody>
                  <a:tcPr anchor="ctr"/>
                </a:tc>
                <a:tc>
                  <a:txBody>
                    <a:bodyPr/>
                    <a:lstStyle/>
                    <a:p>
                      <a:pPr algn="ctr"/>
                      <a:r>
                        <a:rPr lang="en-US" sz="1900" dirty="0">
                          <a:solidFill>
                            <a:schemeClr val="tx1">
                              <a:lumMod val="50000"/>
                            </a:schemeClr>
                          </a:solidFill>
                        </a:rPr>
                        <a:t>0.86</a:t>
                      </a:r>
                    </a:p>
                  </a:txBody>
                  <a:tcPr anchor="ctr"/>
                </a:tc>
                <a:extLst>
                  <a:ext uri="{0D108BD9-81ED-4DB2-BD59-A6C34878D82A}">
                    <a16:rowId xmlns:a16="http://schemas.microsoft.com/office/drawing/2014/main" val="975248597"/>
                  </a:ext>
                </a:extLst>
              </a:tr>
              <a:tr h="912745">
                <a:tc>
                  <a:txBody>
                    <a:bodyPr/>
                    <a:lstStyle/>
                    <a:p>
                      <a:pPr algn="l"/>
                      <a:r>
                        <a:rPr lang="en-US" sz="1900" b="1" dirty="0">
                          <a:solidFill>
                            <a:schemeClr val="accent3">
                              <a:lumMod val="50000"/>
                            </a:schemeClr>
                          </a:solidFill>
                        </a:rPr>
                        <a:t>COMBI-AD</a:t>
                      </a:r>
                      <a:r>
                        <a:rPr lang="en-US" sz="1900" b="1" baseline="30000" dirty="0">
                          <a:solidFill>
                            <a:schemeClr val="accent3">
                              <a:lumMod val="50000"/>
                            </a:schemeClr>
                          </a:solidFill>
                        </a:rPr>
                        <a:t>3</a:t>
                      </a:r>
                    </a:p>
                  </a:txBody>
                  <a:tcPr anchor="ctr"/>
                </a:tc>
                <a:tc>
                  <a:txBody>
                    <a:bodyPr/>
                    <a:lstStyle/>
                    <a:p>
                      <a:pPr algn="ctr"/>
                      <a:r>
                        <a:rPr lang="en-US" sz="1900" dirty="0">
                          <a:solidFill>
                            <a:schemeClr val="tx1">
                              <a:lumMod val="50000"/>
                            </a:schemeClr>
                          </a:solidFill>
                        </a:rPr>
                        <a:t>Placebo</a:t>
                      </a:r>
                    </a:p>
                  </a:txBody>
                  <a:tcPr anchor="ctr"/>
                </a:tc>
                <a:tc>
                  <a:txBody>
                    <a:bodyPr/>
                    <a:lstStyle/>
                    <a:p>
                      <a:pPr algn="ctr"/>
                      <a:r>
                        <a:rPr lang="en-US" sz="1900" dirty="0">
                          <a:solidFill>
                            <a:schemeClr val="tx1">
                              <a:lumMod val="50000"/>
                            </a:schemeClr>
                          </a:solidFill>
                        </a:rPr>
                        <a:t>Dabrafenib + Trametinib</a:t>
                      </a:r>
                    </a:p>
                  </a:txBody>
                  <a:tcPr anchor="ctr"/>
                </a:tc>
                <a:tc>
                  <a:txBody>
                    <a:bodyPr/>
                    <a:lstStyle/>
                    <a:p>
                      <a:pPr algn="ctr"/>
                      <a:r>
                        <a:rPr lang="en-US" sz="1900" dirty="0">
                          <a:solidFill>
                            <a:schemeClr val="tx1">
                              <a:lumMod val="50000"/>
                            </a:schemeClr>
                          </a:solidFill>
                        </a:rPr>
                        <a:t>0.51*</a:t>
                      </a:r>
                    </a:p>
                  </a:txBody>
                  <a:tcPr anchor="ctr"/>
                </a:tc>
                <a:tc>
                  <a:txBody>
                    <a:bodyPr/>
                    <a:lstStyle/>
                    <a:p>
                      <a:pPr algn="ctr"/>
                      <a:r>
                        <a:rPr lang="en-US" sz="1900" dirty="0">
                          <a:solidFill>
                            <a:schemeClr val="tx1">
                              <a:lumMod val="50000"/>
                            </a:schemeClr>
                          </a:solidFill>
                        </a:rPr>
                        <a:t>0.55*</a:t>
                      </a:r>
                    </a:p>
                  </a:txBody>
                  <a:tcPr anchor="ctr"/>
                </a:tc>
                <a:tc>
                  <a:txBody>
                    <a:bodyPr/>
                    <a:lstStyle/>
                    <a:p>
                      <a:pPr algn="ctr"/>
                      <a:r>
                        <a:rPr lang="en-US" sz="1900" dirty="0">
                          <a:solidFill>
                            <a:schemeClr val="tx1">
                              <a:lumMod val="50000"/>
                            </a:schemeClr>
                          </a:solidFill>
                        </a:rPr>
                        <a:t>0.57</a:t>
                      </a:r>
                    </a:p>
                  </a:txBody>
                  <a:tcPr anchor="ctr"/>
                </a:tc>
                <a:extLst>
                  <a:ext uri="{0D108BD9-81ED-4DB2-BD59-A6C34878D82A}">
                    <a16:rowId xmlns:a16="http://schemas.microsoft.com/office/drawing/2014/main" val="3226371709"/>
                  </a:ext>
                </a:extLst>
              </a:tr>
            </a:tbl>
          </a:graphicData>
        </a:graphic>
      </p:graphicFrame>
    </p:spTree>
    <p:extLst>
      <p:ext uri="{BB962C8B-B14F-4D97-AF65-F5344CB8AC3E}">
        <p14:creationId xmlns:p14="http://schemas.microsoft.com/office/powerpoint/2010/main" val="352871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7590F5-411D-DD0E-302B-F54D6BADBEBD}"/>
              </a:ext>
            </a:extLst>
          </p:cNvPr>
          <p:cNvSpPr>
            <a:spLocks noGrp="1"/>
          </p:cNvSpPr>
          <p:nvPr>
            <p:ph type="title"/>
          </p:nvPr>
        </p:nvSpPr>
        <p:spPr>
          <a:xfrm>
            <a:off x="584200" y="97385"/>
            <a:ext cx="11188700" cy="1185577"/>
          </a:xfrm>
        </p:spPr>
        <p:txBody>
          <a:bodyPr anchor="ctr">
            <a:noAutofit/>
          </a:bodyPr>
          <a:lstStyle/>
          <a:p>
            <a:r>
              <a:rPr lang="en-US" sz="2400" dirty="0"/>
              <a:t>DESCRIBE-AD: Real-World Retrospective Study of Adjuvant BRAF-Targeted Therapy for Resected Melanoma</a:t>
            </a:r>
          </a:p>
        </p:txBody>
      </p:sp>
      <p:sp>
        <p:nvSpPr>
          <p:cNvPr id="4" name="Footer Placeholder 3">
            <a:extLst>
              <a:ext uri="{FF2B5EF4-FFF2-40B4-BE49-F238E27FC236}">
                <a16:creationId xmlns:a16="http://schemas.microsoft.com/office/drawing/2014/main" id="{C907BC02-9E79-0E41-2A9C-7658036E5A4B}"/>
              </a:ext>
            </a:extLst>
          </p:cNvPr>
          <p:cNvSpPr>
            <a:spLocks noGrp="1"/>
          </p:cNvSpPr>
          <p:nvPr>
            <p:ph type="ftr" sz="quarter" idx="3"/>
          </p:nvPr>
        </p:nvSpPr>
        <p:spPr>
          <a:xfrm>
            <a:off x="609600" y="6356350"/>
            <a:ext cx="10744199" cy="442131"/>
          </a:xfrm>
        </p:spPr>
        <p:txBody>
          <a:bodyPr/>
          <a:lstStyle/>
          <a:p>
            <a:r>
              <a:rPr lang="en-US" dirty="0"/>
              <a:t>TRAE, treatment-related adverse event.</a:t>
            </a:r>
          </a:p>
          <a:p>
            <a:r>
              <a:rPr lang="en-US" dirty="0"/>
              <a:t>Manzano JL, et al. </a:t>
            </a:r>
            <a:r>
              <a:rPr lang="en-US" i="1" dirty="0"/>
              <a:t>Melanoma Res. </a:t>
            </a:r>
            <a:r>
              <a:rPr lang="en-US" dirty="0"/>
              <a:t>2023 Mar 28.</a:t>
            </a:r>
          </a:p>
        </p:txBody>
      </p:sp>
      <p:grpSp>
        <p:nvGrpSpPr>
          <p:cNvPr id="26" name="Group 25">
            <a:extLst>
              <a:ext uri="{FF2B5EF4-FFF2-40B4-BE49-F238E27FC236}">
                <a16:creationId xmlns:a16="http://schemas.microsoft.com/office/drawing/2014/main" id="{1447FE66-E268-A61A-2075-8A02119819CC}"/>
              </a:ext>
            </a:extLst>
          </p:cNvPr>
          <p:cNvGrpSpPr/>
          <p:nvPr/>
        </p:nvGrpSpPr>
        <p:grpSpPr>
          <a:xfrm>
            <a:off x="6196759" y="1041009"/>
            <a:ext cx="5385641" cy="5625415"/>
            <a:chOff x="5854398" y="996729"/>
            <a:chExt cx="5385641" cy="5625415"/>
          </a:xfrm>
        </p:grpSpPr>
        <p:grpSp>
          <p:nvGrpSpPr>
            <p:cNvPr id="13" name="Group 12">
              <a:extLst>
                <a:ext uri="{FF2B5EF4-FFF2-40B4-BE49-F238E27FC236}">
                  <a16:creationId xmlns:a16="http://schemas.microsoft.com/office/drawing/2014/main" id="{2BC08EC6-BD16-CADB-A36E-798246D60FB7}"/>
                </a:ext>
              </a:extLst>
            </p:cNvPr>
            <p:cNvGrpSpPr/>
            <p:nvPr/>
          </p:nvGrpSpPr>
          <p:grpSpPr>
            <a:xfrm>
              <a:off x="5854398" y="1137501"/>
              <a:ext cx="5385641" cy="5484643"/>
              <a:chOff x="6203372" y="1273837"/>
              <a:chExt cx="4961682" cy="5052895"/>
            </a:xfrm>
          </p:grpSpPr>
          <p:pic>
            <p:nvPicPr>
              <p:cNvPr id="6" name="Picture 5">
                <a:extLst>
                  <a:ext uri="{FF2B5EF4-FFF2-40B4-BE49-F238E27FC236}">
                    <a16:creationId xmlns:a16="http://schemas.microsoft.com/office/drawing/2014/main" id="{D20F0657-74BA-7D2B-5D9C-2246543B684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l="4352" b="55677"/>
              <a:stretch/>
            </p:blipFill>
            <p:spPr>
              <a:xfrm>
                <a:off x="6203372" y="1273837"/>
                <a:ext cx="4871627" cy="2325254"/>
              </a:xfrm>
              <a:prstGeom prst="rect">
                <a:avLst/>
              </a:prstGeom>
            </p:spPr>
          </p:pic>
          <p:pic>
            <p:nvPicPr>
              <p:cNvPr id="12" name="Picture 11">
                <a:extLst>
                  <a:ext uri="{FF2B5EF4-FFF2-40B4-BE49-F238E27FC236}">
                    <a16:creationId xmlns:a16="http://schemas.microsoft.com/office/drawing/2014/main" id="{39493811-DFD5-D3F2-A8CF-2B076EC4D305}"/>
                  </a:ext>
                </a:extLst>
              </p:cNvPr>
              <p:cNvPicPr>
                <a:picLocks noChangeAspect="1"/>
              </p:cNvPicPr>
              <p:nvPr/>
            </p:nvPicPr>
            <p:blipFill rotWithShape="1">
              <a:blip r:embed="rId3"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l="4216" t="50927" b="5895"/>
              <a:stretch/>
            </p:blipFill>
            <p:spPr>
              <a:xfrm>
                <a:off x="6286500" y="4061514"/>
                <a:ext cx="4878554" cy="2265218"/>
              </a:xfrm>
              <a:prstGeom prst="rect">
                <a:avLst/>
              </a:prstGeom>
            </p:spPr>
          </p:pic>
        </p:grpSp>
        <p:sp>
          <p:nvSpPr>
            <p:cNvPr id="14" name="Content Placeholder 3">
              <a:extLst>
                <a:ext uri="{FF2B5EF4-FFF2-40B4-BE49-F238E27FC236}">
                  <a16:creationId xmlns:a16="http://schemas.microsoft.com/office/drawing/2014/main" id="{9E5538DE-4CEF-0368-B408-83AEDFAAAF2F}"/>
                </a:ext>
              </a:extLst>
            </p:cNvPr>
            <p:cNvSpPr txBox="1">
              <a:spLocks/>
            </p:cNvSpPr>
            <p:nvPr/>
          </p:nvSpPr>
          <p:spPr>
            <a:xfrm>
              <a:off x="7499224" y="996729"/>
              <a:ext cx="2168640" cy="374530"/>
            </a:xfrm>
            <a:prstGeom prst="rect">
              <a:avLst/>
            </a:prstGeom>
            <a:solidFill>
              <a:schemeClr val="accent2">
                <a:lumMod val="20000"/>
                <a:lumOff val="80000"/>
              </a:schemeClr>
            </a:solidFill>
            <a:ln>
              <a:solidFill>
                <a:schemeClr val="accent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Font typeface="Arial" panose="020B0604020202020204" pitchFamily="34" charset="0"/>
                <a:buNone/>
              </a:pPr>
              <a:r>
                <a:rPr lang="en-US" sz="1400" b="1" dirty="0">
                  <a:solidFill>
                    <a:schemeClr val="accent2">
                      <a:lumMod val="50000"/>
                    </a:schemeClr>
                  </a:solidFill>
                </a:rPr>
                <a:t>Relapse Free Survival</a:t>
              </a:r>
              <a:endParaRPr lang="en-US" sz="1200" b="1" dirty="0">
                <a:solidFill>
                  <a:schemeClr val="accent2">
                    <a:lumMod val="50000"/>
                  </a:schemeClr>
                </a:solidFill>
              </a:endParaRPr>
            </a:p>
          </p:txBody>
        </p:sp>
        <p:sp>
          <p:nvSpPr>
            <p:cNvPr id="15" name="Content Placeholder 3">
              <a:extLst>
                <a:ext uri="{FF2B5EF4-FFF2-40B4-BE49-F238E27FC236}">
                  <a16:creationId xmlns:a16="http://schemas.microsoft.com/office/drawing/2014/main" id="{650E7D5E-606C-42F1-1CFD-A72C945E00C2}"/>
                </a:ext>
              </a:extLst>
            </p:cNvPr>
            <p:cNvSpPr txBox="1">
              <a:spLocks/>
            </p:cNvSpPr>
            <p:nvPr/>
          </p:nvSpPr>
          <p:spPr>
            <a:xfrm>
              <a:off x="7499224" y="3977189"/>
              <a:ext cx="2168640" cy="374530"/>
            </a:xfrm>
            <a:prstGeom prst="rect">
              <a:avLst/>
            </a:prstGeom>
            <a:solidFill>
              <a:schemeClr val="accent2">
                <a:lumMod val="20000"/>
                <a:lumOff val="80000"/>
              </a:schemeClr>
            </a:solidFill>
            <a:ln>
              <a:solidFill>
                <a:schemeClr val="accent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Font typeface="Arial" panose="020B0604020202020204" pitchFamily="34" charset="0"/>
                <a:buNone/>
              </a:pPr>
              <a:r>
                <a:rPr lang="en-US" sz="1400" b="1" dirty="0">
                  <a:solidFill>
                    <a:schemeClr val="accent2">
                      <a:lumMod val="50000"/>
                    </a:schemeClr>
                  </a:solidFill>
                </a:rPr>
                <a:t>Overall Survival</a:t>
              </a:r>
              <a:endParaRPr lang="en-US" sz="1200" b="1" dirty="0">
                <a:solidFill>
                  <a:schemeClr val="accent2">
                    <a:lumMod val="50000"/>
                  </a:schemeClr>
                </a:solidFill>
              </a:endParaRPr>
            </a:p>
          </p:txBody>
        </p:sp>
      </p:grpSp>
      <p:grpSp>
        <p:nvGrpSpPr>
          <p:cNvPr id="19" name="Group 18">
            <a:extLst>
              <a:ext uri="{FF2B5EF4-FFF2-40B4-BE49-F238E27FC236}">
                <a16:creationId xmlns:a16="http://schemas.microsoft.com/office/drawing/2014/main" id="{A0134AA8-60FE-6D63-E4A1-301A6B9CC30E}"/>
              </a:ext>
            </a:extLst>
          </p:cNvPr>
          <p:cNvGrpSpPr/>
          <p:nvPr/>
        </p:nvGrpSpPr>
        <p:grpSpPr>
          <a:xfrm>
            <a:off x="969791" y="1341555"/>
            <a:ext cx="4432203" cy="4797652"/>
            <a:chOff x="969791" y="1525992"/>
            <a:chExt cx="4432203" cy="4797652"/>
          </a:xfrm>
        </p:grpSpPr>
        <p:sp>
          <p:nvSpPr>
            <p:cNvPr id="21" name="Rounded Rectangle 20">
              <a:extLst>
                <a:ext uri="{FF2B5EF4-FFF2-40B4-BE49-F238E27FC236}">
                  <a16:creationId xmlns:a16="http://schemas.microsoft.com/office/drawing/2014/main" id="{A3830034-0E3B-111F-9FEA-10C1BCFB9AA3}"/>
                </a:ext>
              </a:extLst>
            </p:cNvPr>
            <p:cNvSpPr/>
            <p:nvPr/>
          </p:nvSpPr>
          <p:spPr>
            <a:xfrm>
              <a:off x="969792" y="1525992"/>
              <a:ext cx="2755852" cy="629922"/>
            </a:xfrm>
            <a:prstGeom prst="roundRect">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603" tIns="38908" rIns="161603" bIns="38908" numCol="1" spcCol="1270" anchor="ctr" anchorCtr="0">
              <a:noAutofit/>
            </a:bodyPr>
            <a:lstStyle/>
            <a:p>
              <a:pPr marL="0" lvl="0" indent="0" algn="l" defTabSz="889000">
                <a:lnSpc>
                  <a:spcPct val="90000"/>
                </a:lnSpc>
                <a:spcBef>
                  <a:spcPct val="0"/>
                </a:spcBef>
                <a:spcAft>
                  <a:spcPct val="35000"/>
                </a:spcAft>
                <a:buNone/>
              </a:pPr>
              <a:r>
                <a:rPr lang="en-US" sz="2000" kern="1200" dirty="0"/>
                <a:t>Patients: 65 patients</a:t>
              </a:r>
            </a:p>
          </p:txBody>
        </p:sp>
        <p:sp>
          <p:nvSpPr>
            <p:cNvPr id="22" name="Freeform 21">
              <a:extLst>
                <a:ext uri="{FF2B5EF4-FFF2-40B4-BE49-F238E27FC236}">
                  <a16:creationId xmlns:a16="http://schemas.microsoft.com/office/drawing/2014/main" id="{0FDBB30F-44BC-7A3B-3EDE-ABEC674867AD}"/>
                </a:ext>
              </a:extLst>
            </p:cNvPr>
            <p:cNvSpPr/>
            <p:nvPr/>
          </p:nvSpPr>
          <p:spPr>
            <a:xfrm>
              <a:off x="1049711" y="2743036"/>
              <a:ext cx="4352283" cy="1420338"/>
            </a:xfrm>
            <a:custGeom>
              <a:avLst/>
              <a:gdLst>
                <a:gd name="connsiteX0" fmla="*/ 0 w 4637306"/>
                <a:gd name="connsiteY0" fmla="*/ 0 h 1615949"/>
                <a:gd name="connsiteX1" fmla="*/ 4637306 w 4637306"/>
                <a:gd name="connsiteY1" fmla="*/ 0 h 1615949"/>
                <a:gd name="connsiteX2" fmla="*/ 4637306 w 4637306"/>
                <a:gd name="connsiteY2" fmla="*/ 1615949 h 1615949"/>
                <a:gd name="connsiteX3" fmla="*/ 0 w 4637306"/>
                <a:gd name="connsiteY3" fmla="*/ 1615949 h 1615949"/>
                <a:gd name="connsiteX4" fmla="*/ 0 w 4637306"/>
                <a:gd name="connsiteY4" fmla="*/ 0 h 161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7306" h="1615949">
                  <a:moveTo>
                    <a:pt x="0" y="0"/>
                  </a:moveTo>
                  <a:lnTo>
                    <a:pt x="4637306" y="0"/>
                  </a:lnTo>
                  <a:lnTo>
                    <a:pt x="4637306" y="1615949"/>
                  </a:lnTo>
                  <a:lnTo>
                    <a:pt x="0" y="1615949"/>
                  </a:lnTo>
                  <a:lnTo>
                    <a:pt x="0" y="0"/>
                  </a:lnTo>
                  <a:close/>
                </a:path>
              </a:pathLst>
            </a:custGeom>
            <a:ln>
              <a:solidFill>
                <a:schemeClr val="accent3">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9906" tIns="562356" rIns="359906" bIns="142240" numCol="1" spcCol="1270" anchor="b" anchorCtr="0">
              <a:noAutofit/>
            </a:bodyPr>
            <a:lstStyle/>
            <a:p>
              <a:pPr marL="228600" lvl="1" indent="-228600" algn="l" defTabSz="889000">
                <a:lnSpc>
                  <a:spcPct val="90000"/>
                </a:lnSpc>
                <a:spcBef>
                  <a:spcPct val="0"/>
                </a:spcBef>
                <a:spcAft>
                  <a:spcPct val="15000"/>
                </a:spcAft>
                <a:buChar char="•"/>
              </a:pPr>
              <a:r>
                <a:rPr lang="en-US" sz="2000" kern="1200" dirty="0"/>
                <a:t>Disease progression: 9%</a:t>
              </a:r>
            </a:p>
            <a:p>
              <a:pPr marL="228600" lvl="1" indent="-228600" algn="l" defTabSz="889000">
                <a:lnSpc>
                  <a:spcPct val="90000"/>
                </a:lnSpc>
                <a:spcBef>
                  <a:spcPct val="0"/>
                </a:spcBef>
                <a:spcAft>
                  <a:spcPct val="15000"/>
                </a:spcAft>
                <a:buChar char="•"/>
              </a:pPr>
              <a:r>
                <a:rPr lang="en-US" sz="2000" kern="1200" dirty="0"/>
                <a:t>12-month RFS: 95.3%</a:t>
              </a:r>
            </a:p>
            <a:p>
              <a:pPr marL="228600" lvl="1" indent="-228600" algn="l" defTabSz="889000">
                <a:lnSpc>
                  <a:spcPct val="90000"/>
                </a:lnSpc>
                <a:spcBef>
                  <a:spcPct val="0"/>
                </a:spcBef>
                <a:spcAft>
                  <a:spcPct val="15000"/>
                </a:spcAft>
                <a:buChar char="•"/>
              </a:pPr>
              <a:r>
                <a:rPr lang="en-US" sz="2000" kern="1200" dirty="0"/>
                <a:t>12-month OS: 100%</a:t>
              </a:r>
            </a:p>
          </p:txBody>
        </p:sp>
        <p:sp>
          <p:nvSpPr>
            <p:cNvPr id="23" name="Rounded Rectangle 22">
              <a:extLst>
                <a:ext uri="{FF2B5EF4-FFF2-40B4-BE49-F238E27FC236}">
                  <a16:creationId xmlns:a16="http://schemas.microsoft.com/office/drawing/2014/main" id="{F2AFDDE6-BBB6-7FBF-FE48-1C7F7CEC7D7C}"/>
                </a:ext>
              </a:extLst>
            </p:cNvPr>
            <p:cNvSpPr/>
            <p:nvPr/>
          </p:nvSpPr>
          <p:spPr>
            <a:xfrm>
              <a:off x="969791" y="2344516"/>
              <a:ext cx="3895335" cy="629922"/>
            </a:xfrm>
            <a:prstGeom prst="roundRect">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603" tIns="38908" rIns="161603" bIns="38908" numCol="1" spcCol="1270" anchor="ctr" anchorCtr="0">
              <a:noAutofit/>
            </a:bodyPr>
            <a:lstStyle/>
            <a:p>
              <a:pPr marL="0" lvl="0" indent="0" algn="l" defTabSz="889000">
                <a:lnSpc>
                  <a:spcPct val="90000"/>
                </a:lnSpc>
                <a:spcBef>
                  <a:spcPct val="0"/>
                </a:spcBef>
                <a:spcAft>
                  <a:spcPct val="35000"/>
                </a:spcAft>
                <a:buNone/>
              </a:pPr>
              <a:r>
                <a:rPr lang="en-US" sz="2000" kern="1200" dirty="0"/>
                <a:t>Median follow-up of 20 months</a:t>
              </a:r>
            </a:p>
          </p:txBody>
        </p:sp>
        <p:sp>
          <p:nvSpPr>
            <p:cNvPr id="24" name="Freeform 23">
              <a:extLst>
                <a:ext uri="{FF2B5EF4-FFF2-40B4-BE49-F238E27FC236}">
                  <a16:creationId xmlns:a16="http://schemas.microsoft.com/office/drawing/2014/main" id="{1DE560FE-B615-F502-4899-F7C8515E2CFB}"/>
                </a:ext>
              </a:extLst>
            </p:cNvPr>
            <p:cNvSpPr/>
            <p:nvPr/>
          </p:nvSpPr>
          <p:spPr>
            <a:xfrm>
              <a:off x="1049711" y="4903305"/>
              <a:ext cx="4352283" cy="1420339"/>
            </a:xfrm>
            <a:custGeom>
              <a:avLst/>
              <a:gdLst>
                <a:gd name="connsiteX0" fmla="*/ 0 w 4637306"/>
                <a:gd name="connsiteY0" fmla="*/ 0 h 1615949"/>
                <a:gd name="connsiteX1" fmla="*/ 4637306 w 4637306"/>
                <a:gd name="connsiteY1" fmla="*/ 0 h 1615949"/>
                <a:gd name="connsiteX2" fmla="*/ 4637306 w 4637306"/>
                <a:gd name="connsiteY2" fmla="*/ 1615949 h 1615949"/>
                <a:gd name="connsiteX3" fmla="*/ 0 w 4637306"/>
                <a:gd name="connsiteY3" fmla="*/ 1615949 h 1615949"/>
                <a:gd name="connsiteX4" fmla="*/ 0 w 4637306"/>
                <a:gd name="connsiteY4" fmla="*/ 0 h 161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7306" h="1615949">
                  <a:moveTo>
                    <a:pt x="0" y="0"/>
                  </a:moveTo>
                  <a:lnTo>
                    <a:pt x="4637306" y="0"/>
                  </a:lnTo>
                  <a:lnTo>
                    <a:pt x="4637306" y="1615949"/>
                  </a:lnTo>
                  <a:lnTo>
                    <a:pt x="0" y="1615949"/>
                  </a:lnTo>
                  <a:lnTo>
                    <a:pt x="0" y="0"/>
                  </a:lnTo>
                  <a:close/>
                </a:path>
              </a:pathLst>
            </a:custGeom>
            <a:ln>
              <a:solidFill>
                <a:schemeClr val="accent3">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9906" tIns="562356" rIns="359906" bIns="142240" numCol="1" spcCol="1270" anchor="b" anchorCtr="0">
              <a:noAutofit/>
            </a:bodyPr>
            <a:lstStyle/>
            <a:p>
              <a:pPr marL="228600" lvl="1" indent="-228600" algn="l" defTabSz="889000">
                <a:lnSpc>
                  <a:spcPct val="90000"/>
                </a:lnSpc>
                <a:spcBef>
                  <a:spcPct val="0"/>
                </a:spcBef>
                <a:spcAft>
                  <a:spcPct val="15000"/>
                </a:spcAft>
                <a:buChar char="•"/>
              </a:pPr>
              <a:r>
                <a:rPr lang="en-US" sz="2000" kern="1200" dirty="0"/>
                <a:t>Pyrexia (3%)</a:t>
              </a:r>
            </a:p>
            <a:p>
              <a:pPr marL="228600" lvl="1" indent="-228600" algn="l" defTabSz="889000">
                <a:lnSpc>
                  <a:spcPct val="90000"/>
                </a:lnSpc>
                <a:spcBef>
                  <a:spcPct val="0"/>
                </a:spcBef>
                <a:spcAft>
                  <a:spcPct val="15000"/>
                </a:spcAft>
                <a:buChar char="•"/>
              </a:pPr>
              <a:r>
                <a:rPr lang="en-US" sz="2000" kern="1200" dirty="0"/>
                <a:t>Asthenia (3%)</a:t>
              </a:r>
            </a:p>
            <a:p>
              <a:pPr marL="228600" lvl="1" indent="-228600" algn="l" defTabSz="889000">
                <a:lnSpc>
                  <a:spcPct val="90000"/>
                </a:lnSpc>
                <a:spcBef>
                  <a:spcPct val="0"/>
                </a:spcBef>
                <a:spcAft>
                  <a:spcPct val="15000"/>
                </a:spcAft>
                <a:buChar char="•"/>
              </a:pPr>
              <a:r>
                <a:rPr lang="en-US" sz="2000" kern="1200" dirty="0"/>
                <a:t>Diarrhea (3%)</a:t>
              </a:r>
            </a:p>
          </p:txBody>
        </p:sp>
        <p:sp>
          <p:nvSpPr>
            <p:cNvPr id="25" name="Rounded Rectangle 24">
              <a:extLst>
                <a:ext uri="{FF2B5EF4-FFF2-40B4-BE49-F238E27FC236}">
                  <a16:creationId xmlns:a16="http://schemas.microsoft.com/office/drawing/2014/main" id="{580589B5-D5C4-E300-664E-2136262E1301}"/>
                </a:ext>
              </a:extLst>
            </p:cNvPr>
            <p:cNvSpPr/>
            <p:nvPr/>
          </p:nvSpPr>
          <p:spPr>
            <a:xfrm>
              <a:off x="969792" y="4504786"/>
              <a:ext cx="3895334" cy="629922"/>
            </a:xfrm>
            <a:prstGeom prst="roundRect">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1603" tIns="38908" rIns="161603" bIns="38908" numCol="1" spcCol="1270" anchor="ctr" anchorCtr="0">
              <a:noAutofit/>
            </a:bodyPr>
            <a:lstStyle/>
            <a:p>
              <a:pPr marL="0" lvl="0" indent="0" algn="l" defTabSz="889000">
                <a:lnSpc>
                  <a:spcPct val="90000"/>
                </a:lnSpc>
                <a:spcBef>
                  <a:spcPct val="0"/>
                </a:spcBef>
                <a:spcAft>
                  <a:spcPct val="35000"/>
                </a:spcAft>
                <a:buNone/>
              </a:pPr>
              <a:r>
                <a:rPr lang="en-US" sz="2000" kern="1200" dirty="0"/>
                <a:t>Grade 3/4 TRAEs: 21.5%</a:t>
              </a:r>
            </a:p>
          </p:txBody>
        </p:sp>
      </p:grpSp>
    </p:spTree>
    <p:extLst>
      <p:ext uri="{BB962C8B-B14F-4D97-AF65-F5344CB8AC3E}">
        <p14:creationId xmlns:p14="http://schemas.microsoft.com/office/powerpoint/2010/main" val="394122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DDD1-9CF9-AE46-819E-51207158950D}"/>
              </a:ext>
            </a:extLst>
          </p:cNvPr>
          <p:cNvSpPr>
            <a:spLocks noGrp="1"/>
          </p:cNvSpPr>
          <p:nvPr>
            <p:ph type="title"/>
          </p:nvPr>
        </p:nvSpPr>
        <p:spPr>
          <a:xfrm>
            <a:off x="609600" y="417696"/>
            <a:ext cx="4718634" cy="1544857"/>
          </a:xfrm>
        </p:spPr>
        <p:txBody>
          <a:bodyPr anchor="t">
            <a:normAutofit/>
          </a:bodyPr>
          <a:lstStyle/>
          <a:p>
            <a:r>
              <a:rPr lang="en-US" sz="2600" dirty="0"/>
              <a:t>RFS with Neoadjuvant Immunotherapy Versus BRAF-Targeted Therapy</a:t>
            </a:r>
          </a:p>
        </p:txBody>
      </p:sp>
      <p:sp>
        <p:nvSpPr>
          <p:cNvPr id="3" name="Footer Placeholder 2">
            <a:extLst>
              <a:ext uri="{FF2B5EF4-FFF2-40B4-BE49-F238E27FC236}">
                <a16:creationId xmlns:a16="http://schemas.microsoft.com/office/drawing/2014/main" id="{2876E2D3-FD83-B4EB-58DD-BAA88C9DFC1A}"/>
              </a:ext>
            </a:extLst>
          </p:cNvPr>
          <p:cNvSpPr>
            <a:spLocks noGrp="1"/>
          </p:cNvSpPr>
          <p:nvPr>
            <p:ph type="ftr" sz="quarter" idx="3"/>
          </p:nvPr>
        </p:nvSpPr>
        <p:spPr>
          <a:xfrm>
            <a:off x="609600" y="6356350"/>
            <a:ext cx="4867469" cy="442913"/>
          </a:xfrm>
        </p:spPr>
        <p:txBody>
          <a:bodyPr/>
          <a:lstStyle/>
          <a:p>
            <a:r>
              <a:rPr lang="en-US" dirty="0" err="1"/>
              <a:t>pCR</a:t>
            </a:r>
            <a:r>
              <a:rPr lang="en-US" dirty="0"/>
              <a:t>, pathological complete response; </a:t>
            </a:r>
            <a:r>
              <a:rPr lang="en-US" dirty="0" err="1"/>
              <a:t>pNR</a:t>
            </a:r>
            <a:r>
              <a:rPr lang="en-US" dirty="0"/>
              <a:t>, pathologic no response; </a:t>
            </a:r>
            <a:r>
              <a:rPr lang="en-US" dirty="0" err="1"/>
              <a:t>pPR</a:t>
            </a:r>
            <a:r>
              <a:rPr lang="en-US" dirty="0"/>
              <a:t>, partial pathological response.</a:t>
            </a:r>
          </a:p>
          <a:p>
            <a:r>
              <a:rPr lang="en-US" dirty="0"/>
              <a:t>Menzies AM, et al. </a:t>
            </a:r>
            <a:r>
              <a:rPr lang="en-US" i="1" dirty="0"/>
              <a:t>Nat Med. </a:t>
            </a:r>
            <a:r>
              <a:rPr lang="en-US" dirty="0"/>
              <a:t>2021;27(2):301-309.</a:t>
            </a:r>
          </a:p>
        </p:txBody>
      </p:sp>
      <p:sp>
        <p:nvSpPr>
          <p:cNvPr id="4" name="Content Placeholder 3">
            <a:extLst>
              <a:ext uri="{FF2B5EF4-FFF2-40B4-BE49-F238E27FC236}">
                <a16:creationId xmlns:a16="http://schemas.microsoft.com/office/drawing/2014/main" id="{B114FE88-9868-486A-85BA-06E4D4B86848}"/>
              </a:ext>
            </a:extLst>
          </p:cNvPr>
          <p:cNvSpPr>
            <a:spLocks noGrp="1"/>
          </p:cNvSpPr>
          <p:nvPr>
            <p:ph idx="4294967295"/>
          </p:nvPr>
        </p:nvSpPr>
        <p:spPr>
          <a:xfrm>
            <a:off x="609599" y="2014751"/>
            <a:ext cx="4773548" cy="442913"/>
          </a:xfrm>
        </p:spPr>
        <p:txBody>
          <a:bodyPr>
            <a:normAutofit/>
          </a:bodyPr>
          <a:lstStyle/>
          <a:p>
            <a:pPr marL="0" indent="0">
              <a:spcBef>
                <a:spcPts val="600"/>
              </a:spcBef>
              <a:spcAft>
                <a:spcPts val="600"/>
              </a:spcAft>
              <a:buNone/>
            </a:pPr>
            <a:r>
              <a:rPr lang="en-US" sz="1600" b="1" dirty="0"/>
              <a:t>Pathological Response by Treatment Cohort</a:t>
            </a:r>
            <a:endParaRPr lang="en-US" sz="1400" b="1" dirty="0"/>
          </a:p>
        </p:txBody>
      </p:sp>
      <p:graphicFrame>
        <p:nvGraphicFramePr>
          <p:cNvPr id="6" name="Table 6">
            <a:extLst>
              <a:ext uri="{FF2B5EF4-FFF2-40B4-BE49-F238E27FC236}">
                <a16:creationId xmlns:a16="http://schemas.microsoft.com/office/drawing/2014/main" id="{89C9E3AD-F796-28FA-35EB-368941242D4E}"/>
              </a:ext>
            </a:extLst>
          </p:cNvPr>
          <p:cNvGraphicFramePr>
            <a:graphicFrameLocks noGrp="1"/>
          </p:cNvGraphicFramePr>
          <p:nvPr>
            <p:extLst>
              <p:ext uri="{D42A27DB-BD31-4B8C-83A1-F6EECF244321}">
                <p14:modId xmlns:p14="http://schemas.microsoft.com/office/powerpoint/2010/main" val="2113638149"/>
              </p:ext>
            </p:extLst>
          </p:nvPr>
        </p:nvGraphicFramePr>
        <p:xfrm>
          <a:off x="609600" y="2431901"/>
          <a:ext cx="4550228" cy="2690792"/>
        </p:xfrm>
        <a:graphic>
          <a:graphicData uri="http://schemas.openxmlformats.org/drawingml/2006/table">
            <a:tbl>
              <a:tblPr firstRow="1" bandRow="1">
                <a:tableStyleId>{F5AB1C69-6EDB-4FF4-983F-18BD219EF322}</a:tableStyleId>
              </a:tblPr>
              <a:tblGrid>
                <a:gridCol w="1097902">
                  <a:extLst>
                    <a:ext uri="{9D8B030D-6E8A-4147-A177-3AD203B41FA5}">
                      <a16:colId xmlns:a16="http://schemas.microsoft.com/office/drawing/2014/main" val="3727927564"/>
                    </a:ext>
                  </a:extLst>
                </a:gridCol>
                <a:gridCol w="1380931">
                  <a:extLst>
                    <a:ext uri="{9D8B030D-6E8A-4147-A177-3AD203B41FA5}">
                      <a16:colId xmlns:a16="http://schemas.microsoft.com/office/drawing/2014/main" val="84808915"/>
                    </a:ext>
                  </a:extLst>
                </a:gridCol>
                <a:gridCol w="1380930">
                  <a:extLst>
                    <a:ext uri="{9D8B030D-6E8A-4147-A177-3AD203B41FA5}">
                      <a16:colId xmlns:a16="http://schemas.microsoft.com/office/drawing/2014/main" val="2832758971"/>
                    </a:ext>
                  </a:extLst>
                </a:gridCol>
                <a:gridCol w="690465">
                  <a:extLst>
                    <a:ext uri="{9D8B030D-6E8A-4147-A177-3AD203B41FA5}">
                      <a16:colId xmlns:a16="http://schemas.microsoft.com/office/drawing/2014/main" val="3038226430"/>
                    </a:ext>
                  </a:extLst>
                </a:gridCol>
              </a:tblGrid>
              <a:tr h="805981">
                <a:tc>
                  <a:txBody>
                    <a:bodyPr/>
                    <a:lstStyle/>
                    <a:p>
                      <a:pPr algn="ctr"/>
                      <a:r>
                        <a:rPr lang="en-US" sz="1200" dirty="0"/>
                        <a:t>Pathological response</a:t>
                      </a:r>
                    </a:p>
                  </a:txBody>
                  <a:tcPr anchor="ctr">
                    <a:solidFill>
                      <a:schemeClr val="accent3">
                        <a:lumMod val="75000"/>
                      </a:schemeClr>
                    </a:solidFill>
                  </a:tcPr>
                </a:tc>
                <a:tc>
                  <a:txBody>
                    <a:bodyPr/>
                    <a:lstStyle/>
                    <a:p>
                      <a:pPr algn="ctr"/>
                      <a:r>
                        <a:rPr lang="en-US" sz="1200" dirty="0"/>
                        <a:t>Targeted therapy</a:t>
                      </a:r>
                    </a:p>
                    <a:p>
                      <a:pPr algn="ctr"/>
                      <a:r>
                        <a:rPr lang="en-US" sz="1200" dirty="0"/>
                        <a:t>(n</a:t>
                      </a:r>
                      <a:r>
                        <a:rPr lang="en-US" sz="1200" dirty="0">
                          <a:solidFill>
                            <a:srgbClr val="00B0F0"/>
                          </a:solidFill>
                        </a:rPr>
                        <a:t> </a:t>
                      </a:r>
                      <a:r>
                        <a:rPr lang="en-US" sz="1200" dirty="0"/>
                        <a:t>=</a:t>
                      </a:r>
                      <a:r>
                        <a:rPr lang="en-US" sz="1200" dirty="0">
                          <a:solidFill>
                            <a:srgbClr val="00B0F0"/>
                          </a:solidFill>
                        </a:rPr>
                        <a:t> </a:t>
                      </a:r>
                      <a:r>
                        <a:rPr lang="en-US" sz="1200" dirty="0"/>
                        <a:t>51) </a:t>
                      </a:r>
                    </a:p>
                    <a:p>
                      <a:pPr algn="ctr"/>
                      <a:r>
                        <a:rPr lang="en-US" sz="1200" dirty="0"/>
                        <a:t>n (%, 95% CI)</a:t>
                      </a:r>
                    </a:p>
                  </a:txBody>
                  <a:tcPr anchor="ctr">
                    <a:solidFill>
                      <a:schemeClr val="accent3">
                        <a:lumMod val="75000"/>
                      </a:schemeClr>
                    </a:solidFill>
                  </a:tcPr>
                </a:tc>
                <a:tc>
                  <a:txBody>
                    <a:bodyPr/>
                    <a:lstStyle/>
                    <a:p>
                      <a:pPr algn="ctr"/>
                      <a:r>
                        <a:rPr lang="en-US" sz="1200" dirty="0"/>
                        <a:t>Immunotherapy</a:t>
                      </a:r>
                    </a:p>
                    <a:p>
                      <a:pPr algn="ctr"/>
                      <a:r>
                        <a:rPr lang="en-US" sz="1200" dirty="0"/>
                        <a:t>(n</a:t>
                      </a:r>
                      <a:r>
                        <a:rPr lang="en-US" sz="1200" dirty="0">
                          <a:solidFill>
                            <a:srgbClr val="00B0F0"/>
                          </a:solidFill>
                        </a:rPr>
                        <a:t> </a:t>
                      </a:r>
                      <a:r>
                        <a:rPr lang="en-US" sz="1200" dirty="0"/>
                        <a:t>=</a:t>
                      </a:r>
                      <a:r>
                        <a:rPr lang="en-US" sz="1200" dirty="0">
                          <a:solidFill>
                            <a:srgbClr val="00B0F0"/>
                          </a:solidFill>
                        </a:rPr>
                        <a:t> </a:t>
                      </a:r>
                      <a:r>
                        <a:rPr lang="en-US" sz="1200" dirty="0"/>
                        <a:t>138) </a:t>
                      </a:r>
                    </a:p>
                    <a:p>
                      <a:pPr algn="ctr"/>
                      <a:r>
                        <a:rPr lang="en-US" sz="1200" dirty="0"/>
                        <a:t>n (%, 95% CI)</a:t>
                      </a:r>
                    </a:p>
                  </a:txBody>
                  <a:tcPr anchor="ctr">
                    <a:solidFill>
                      <a:schemeClr val="accent3">
                        <a:lumMod val="75000"/>
                      </a:schemeClr>
                    </a:solidFill>
                  </a:tcPr>
                </a:tc>
                <a:tc>
                  <a:txBody>
                    <a:bodyPr/>
                    <a:lstStyle/>
                    <a:p>
                      <a:pPr algn="ctr"/>
                      <a:r>
                        <a:rPr lang="en-US" sz="1200" dirty="0"/>
                        <a:t>P value*</a:t>
                      </a:r>
                    </a:p>
                  </a:txBody>
                  <a:tcPr anchor="ctr">
                    <a:solidFill>
                      <a:schemeClr val="accent3">
                        <a:lumMod val="75000"/>
                      </a:schemeClr>
                    </a:solidFill>
                  </a:tcPr>
                </a:tc>
                <a:extLst>
                  <a:ext uri="{0D108BD9-81ED-4DB2-BD59-A6C34878D82A}">
                    <a16:rowId xmlns:a16="http://schemas.microsoft.com/office/drawing/2014/main" val="3813801154"/>
                  </a:ext>
                </a:extLst>
              </a:tr>
              <a:tr h="466958">
                <a:tc>
                  <a:txBody>
                    <a:bodyPr/>
                    <a:lstStyle/>
                    <a:p>
                      <a:pPr algn="ctr"/>
                      <a:r>
                        <a:rPr lang="en-US" sz="1200" dirty="0" err="1">
                          <a:solidFill>
                            <a:schemeClr val="tx1">
                              <a:lumMod val="50000"/>
                            </a:schemeClr>
                          </a:solidFill>
                        </a:rPr>
                        <a:t>pCR</a:t>
                      </a:r>
                      <a:endParaRPr lang="en-US" sz="1200" dirty="0">
                        <a:solidFill>
                          <a:schemeClr val="tx1">
                            <a:lumMod val="50000"/>
                          </a:schemeClr>
                        </a:solidFill>
                      </a:endParaRPr>
                    </a:p>
                  </a:txBody>
                  <a:tcPr anchor="ctr"/>
                </a:tc>
                <a:tc>
                  <a:txBody>
                    <a:bodyPr/>
                    <a:lstStyle/>
                    <a:p>
                      <a:pPr algn="ctr"/>
                      <a:r>
                        <a:rPr lang="en-US" sz="1200" dirty="0">
                          <a:solidFill>
                            <a:schemeClr val="tx1">
                              <a:lumMod val="50000"/>
                            </a:schemeClr>
                          </a:solidFill>
                        </a:rPr>
                        <a:t>24 </a:t>
                      </a:r>
                    </a:p>
                    <a:p>
                      <a:pPr algn="ctr"/>
                      <a:r>
                        <a:rPr lang="en-US" sz="1200" dirty="0">
                          <a:solidFill>
                            <a:schemeClr val="tx1">
                              <a:lumMod val="50000"/>
                            </a:schemeClr>
                          </a:solidFill>
                        </a:rPr>
                        <a:t>(47%, 33-61)</a:t>
                      </a:r>
                    </a:p>
                  </a:txBody>
                  <a:tcPr anchor="ctr"/>
                </a:tc>
                <a:tc>
                  <a:txBody>
                    <a:bodyPr/>
                    <a:lstStyle/>
                    <a:p>
                      <a:pPr algn="ctr"/>
                      <a:r>
                        <a:rPr lang="en-US" sz="1200" dirty="0">
                          <a:solidFill>
                            <a:schemeClr val="tx1">
                              <a:lumMod val="50000"/>
                            </a:schemeClr>
                          </a:solidFill>
                        </a:rPr>
                        <a:t>51 </a:t>
                      </a:r>
                    </a:p>
                    <a:p>
                      <a:pPr algn="ctr"/>
                      <a:r>
                        <a:rPr lang="en-US" sz="1200" dirty="0">
                          <a:solidFill>
                            <a:schemeClr val="tx1">
                              <a:lumMod val="50000"/>
                            </a:schemeClr>
                          </a:solidFill>
                        </a:rPr>
                        <a:t>(37%, 29-46)</a:t>
                      </a:r>
                    </a:p>
                  </a:txBody>
                  <a:tcPr anchor="ctr"/>
                </a:tc>
                <a:tc>
                  <a:txBody>
                    <a:bodyPr/>
                    <a:lstStyle/>
                    <a:p>
                      <a:pPr algn="ctr"/>
                      <a:r>
                        <a:rPr lang="en-US" sz="1200" dirty="0">
                          <a:solidFill>
                            <a:schemeClr val="tx1">
                              <a:lumMod val="50000"/>
                            </a:schemeClr>
                          </a:solidFill>
                        </a:rPr>
                        <a:t>0.017</a:t>
                      </a:r>
                    </a:p>
                  </a:txBody>
                  <a:tcPr anchor="ctr"/>
                </a:tc>
                <a:extLst>
                  <a:ext uri="{0D108BD9-81ED-4DB2-BD59-A6C34878D82A}">
                    <a16:rowId xmlns:a16="http://schemas.microsoft.com/office/drawing/2014/main" val="686029791"/>
                  </a:ext>
                </a:extLst>
              </a:tr>
              <a:tr h="466958">
                <a:tc>
                  <a:txBody>
                    <a:bodyPr/>
                    <a:lstStyle/>
                    <a:p>
                      <a:pPr algn="ctr"/>
                      <a:r>
                        <a:rPr lang="en-US" sz="1200" dirty="0">
                          <a:solidFill>
                            <a:schemeClr val="tx1">
                              <a:lumMod val="50000"/>
                            </a:schemeClr>
                          </a:solidFill>
                        </a:rPr>
                        <a:t>Near </a:t>
                      </a:r>
                      <a:r>
                        <a:rPr lang="en-US" sz="1200" dirty="0" err="1">
                          <a:solidFill>
                            <a:schemeClr val="tx1">
                              <a:lumMod val="50000"/>
                            </a:schemeClr>
                          </a:solidFill>
                        </a:rPr>
                        <a:t>pCR</a:t>
                      </a:r>
                      <a:endParaRPr lang="en-US" sz="1200" dirty="0">
                        <a:solidFill>
                          <a:schemeClr val="tx1">
                            <a:lumMod val="50000"/>
                          </a:schemeClr>
                        </a:solidFill>
                      </a:endParaRPr>
                    </a:p>
                  </a:txBody>
                  <a:tcPr anchor="ctr"/>
                </a:tc>
                <a:tc>
                  <a:txBody>
                    <a:bodyPr/>
                    <a:lstStyle/>
                    <a:p>
                      <a:pPr algn="ctr"/>
                      <a:r>
                        <a:rPr lang="en-US" sz="1200" dirty="0">
                          <a:solidFill>
                            <a:schemeClr val="tx1">
                              <a:lumMod val="50000"/>
                            </a:schemeClr>
                          </a:solidFill>
                        </a:rPr>
                        <a:t>0 </a:t>
                      </a:r>
                    </a:p>
                    <a:p>
                      <a:pPr algn="ctr"/>
                      <a:r>
                        <a:rPr lang="en-US" sz="1200" dirty="0">
                          <a:solidFill>
                            <a:schemeClr val="tx1">
                              <a:lumMod val="50000"/>
                            </a:schemeClr>
                          </a:solidFill>
                        </a:rPr>
                        <a:t>(0%, 0-7)</a:t>
                      </a:r>
                    </a:p>
                  </a:txBody>
                  <a:tcPr anchor="ctr"/>
                </a:tc>
                <a:tc>
                  <a:txBody>
                    <a:bodyPr/>
                    <a:lstStyle/>
                    <a:p>
                      <a:pPr algn="ctr"/>
                      <a:r>
                        <a:rPr lang="en-US" sz="1200" dirty="0">
                          <a:solidFill>
                            <a:schemeClr val="tx1">
                              <a:lumMod val="50000"/>
                            </a:schemeClr>
                          </a:solidFill>
                        </a:rPr>
                        <a:t>21 </a:t>
                      </a:r>
                    </a:p>
                    <a:p>
                      <a:pPr algn="ctr"/>
                      <a:r>
                        <a:rPr lang="en-US" sz="1200" dirty="0">
                          <a:solidFill>
                            <a:schemeClr val="tx1">
                              <a:lumMod val="50000"/>
                            </a:schemeClr>
                          </a:solidFill>
                        </a:rPr>
                        <a:t>(15.2%, 10-22)</a:t>
                      </a: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3589376425"/>
                  </a:ext>
                </a:extLst>
              </a:tr>
              <a:tr h="466958">
                <a:tc>
                  <a:txBody>
                    <a:bodyPr/>
                    <a:lstStyle/>
                    <a:p>
                      <a:pPr algn="ctr"/>
                      <a:r>
                        <a:rPr lang="en-US" sz="1200" dirty="0" err="1">
                          <a:solidFill>
                            <a:schemeClr val="tx1">
                              <a:lumMod val="50000"/>
                            </a:schemeClr>
                          </a:solidFill>
                        </a:rPr>
                        <a:t>pPR</a:t>
                      </a:r>
                      <a:endParaRPr lang="en-US" sz="1200" dirty="0">
                        <a:solidFill>
                          <a:schemeClr val="tx1">
                            <a:lumMod val="50000"/>
                          </a:schemeClr>
                        </a:solidFill>
                      </a:endParaRPr>
                    </a:p>
                  </a:txBody>
                  <a:tcPr anchor="ctr"/>
                </a:tc>
                <a:tc>
                  <a:txBody>
                    <a:bodyPr/>
                    <a:lstStyle/>
                    <a:p>
                      <a:pPr algn="ctr"/>
                      <a:r>
                        <a:rPr lang="en-US" sz="1200" dirty="0">
                          <a:solidFill>
                            <a:schemeClr val="tx1">
                              <a:lumMod val="50000"/>
                            </a:schemeClr>
                          </a:solidFill>
                        </a:rPr>
                        <a:t>10 </a:t>
                      </a:r>
                    </a:p>
                    <a:p>
                      <a:pPr algn="ctr"/>
                      <a:r>
                        <a:rPr lang="en-US" sz="1200" dirty="0">
                          <a:solidFill>
                            <a:schemeClr val="tx1">
                              <a:lumMod val="50000"/>
                            </a:schemeClr>
                          </a:solidFill>
                        </a:rPr>
                        <a:t>(20%, 10-33%)</a:t>
                      </a:r>
                    </a:p>
                  </a:txBody>
                  <a:tcPr anchor="ctr"/>
                </a:tc>
                <a:tc>
                  <a:txBody>
                    <a:bodyPr/>
                    <a:lstStyle/>
                    <a:p>
                      <a:pPr algn="ctr"/>
                      <a:r>
                        <a:rPr lang="en-US" sz="1200" dirty="0">
                          <a:solidFill>
                            <a:schemeClr val="tx1">
                              <a:lumMod val="50000"/>
                            </a:schemeClr>
                          </a:solidFill>
                        </a:rPr>
                        <a:t>17 </a:t>
                      </a:r>
                    </a:p>
                    <a:p>
                      <a:pPr algn="ctr"/>
                      <a:r>
                        <a:rPr lang="en-US" sz="1200" dirty="0">
                          <a:solidFill>
                            <a:schemeClr val="tx1">
                              <a:lumMod val="50000"/>
                            </a:schemeClr>
                          </a:solidFill>
                        </a:rPr>
                        <a:t>(12.3%, 7-19)</a:t>
                      </a: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3954365965"/>
                  </a:ext>
                </a:extLst>
              </a:tr>
              <a:tr h="466958">
                <a:tc>
                  <a:txBody>
                    <a:bodyPr/>
                    <a:lstStyle/>
                    <a:p>
                      <a:pPr algn="ctr"/>
                      <a:r>
                        <a:rPr lang="en-US" sz="1200" dirty="0" err="1">
                          <a:solidFill>
                            <a:schemeClr val="tx1">
                              <a:lumMod val="50000"/>
                            </a:schemeClr>
                          </a:solidFill>
                        </a:rPr>
                        <a:t>pNR</a:t>
                      </a:r>
                    </a:p>
                  </a:txBody>
                  <a:tcPr anchor="ctr"/>
                </a:tc>
                <a:tc>
                  <a:txBody>
                    <a:bodyPr/>
                    <a:lstStyle/>
                    <a:p>
                      <a:pPr algn="ctr"/>
                      <a:r>
                        <a:rPr lang="en-US" sz="1200" dirty="0">
                          <a:solidFill>
                            <a:schemeClr val="tx1">
                              <a:lumMod val="50000"/>
                            </a:schemeClr>
                          </a:solidFill>
                        </a:rPr>
                        <a:t>17</a:t>
                      </a:r>
                    </a:p>
                    <a:p>
                      <a:pPr algn="ctr"/>
                      <a:r>
                        <a:rPr lang="en-US" sz="1200" dirty="0">
                          <a:solidFill>
                            <a:schemeClr val="tx1">
                              <a:lumMod val="50000"/>
                            </a:schemeClr>
                          </a:solidFill>
                        </a:rPr>
                        <a:t> (33%, 21-48)</a:t>
                      </a:r>
                    </a:p>
                  </a:txBody>
                  <a:tcPr anchor="ctr"/>
                </a:tc>
                <a:tc>
                  <a:txBody>
                    <a:bodyPr/>
                    <a:lstStyle/>
                    <a:p>
                      <a:pPr algn="ctr"/>
                      <a:r>
                        <a:rPr lang="en-US" sz="1200" dirty="0">
                          <a:solidFill>
                            <a:schemeClr val="tx1">
                              <a:lumMod val="50000"/>
                            </a:schemeClr>
                          </a:solidFill>
                        </a:rPr>
                        <a:t>49 (</a:t>
                      </a:r>
                    </a:p>
                    <a:p>
                      <a:pPr algn="ctr"/>
                      <a:r>
                        <a:rPr lang="en-US" sz="1200" dirty="0">
                          <a:solidFill>
                            <a:schemeClr val="tx1">
                              <a:lumMod val="50000"/>
                            </a:schemeClr>
                          </a:solidFill>
                        </a:rPr>
                        <a:t>35.5%, 24-40)</a:t>
                      </a: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1021928286"/>
                  </a:ext>
                </a:extLst>
              </a:tr>
            </a:tbl>
          </a:graphicData>
        </a:graphic>
      </p:graphicFrame>
      <p:sp>
        <p:nvSpPr>
          <p:cNvPr id="14" name="TextBox 13">
            <a:extLst>
              <a:ext uri="{FF2B5EF4-FFF2-40B4-BE49-F238E27FC236}">
                <a16:creationId xmlns:a16="http://schemas.microsoft.com/office/drawing/2014/main" id="{1DF67846-BE89-8266-40B1-CF8C1D48A69B}"/>
              </a:ext>
            </a:extLst>
          </p:cNvPr>
          <p:cNvSpPr txBox="1"/>
          <p:nvPr/>
        </p:nvSpPr>
        <p:spPr>
          <a:xfrm>
            <a:off x="609599" y="5286244"/>
            <a:ext cx="3627916" cy="261610"/>
          </a:xfrm>
          <a:prstGeom prst="rect">
            <a:avLst/>
          </a:prstGeom>
          <a:noFill/>
        </p:spPr>
        <p:txBody>
          <a:bodyPr wrap="none" rtlCol="0">
            <a:spAutoFit/>
          </a:bodyPr>
          <a:lstStyle/>
          <a:p>
            <a:r>
              <a:rPr lang="en-US" sz="1100" dirty="0"/>
              <a:t>*Comparing immunotherapy to targeted therapy groups</a:t>
            </a:r>
          </a:p>
        </p:txBody>
      </p:sp>
      <p:grpSp>
        <p:nvGrpSpPr>
          <p:cNvPr id="15" name="Group 14">
            <a:extLst>
              <a:ext uri="{FF2B5EF4-FFF2-40B4-BE49-F238E27FC236}">
                <a16:creationId xmlns:a16="http://schemas.microsoft.com/office/drawing/2014/main" id="{FFFC3AB9-069C-7EBA-845D-79EFB46A1C54}"/>
              </a:ext>
            </a:extLst>
          </p:cNvPr>
          <p:cNvGrpSpPr/>
          <p:nvPr/>
        </p:nvGrpSpPr>
        <p:grpSpPr>
          <a:xfrm>
            <a:off x="5477069" y="666729"/>
            <a:ext cx="6530196" cy="5837417"/>
            <a:chOff x="5477069" y="666729"/>
            <a:chExt cx="6530196" cy="5837417"/>
          </a:xfrm>
        </p:grpSpPr>
        <p:pic>
          <p:nvPicPr>
            <p:cNvPr id="9" name="Picture 8">
              <a:extLst>
                <a:ext uri="{FF2B5EF4-FFF2-40B4-BE49-F238E27FC236}">
                  <a16:creationId xmlns:a16="http://schemas.microsoft.com/office/drawing/2014/main" id="{C0DB0644-0717-044D-DF7A-48EC696E82BC}"/>
                </a:ext>
              </a:extLst>
            </p:cNvPr>
            <p:cNvPicPr>
              <a:picLocks noChangeAspect="1"/>
            </p:cNvPicPr>
            <p:nvPr/>
          </p:nvPicPr>
          <p:blipFill>
            <a:blip r:embed="rId3"/>
            <a:stretch>
              <a:fillRect/>
            </a:stretch>
          </p:blipFill>
          <p:spPr>
            <a:xfrm>
              <a:off x="5606465" y="741329"/>
              <a:ext cx="6400800" cy="2572215"/>
            </a:xfrm>
            <a:prstGeom prst="rect">
              <a:avLst/>
            </a:prstGeom>
          </p:spPr>
        </p:pic>
        <p:pic>
          <p:nvPicPr>
            <p:cNvPr id="13" name="Picture 12">
              <a:extLst>
                <a:ext uri="{FF2B5EF4-FFF2-40B4-BE49-F238E27FC236}">
                  <a16:creationId xmlns:a16="http://schemas.microsoft.com/office/drawing/2014/main" id="{42D3076E-A95F-C85C-C6B6-47656B37A4A7}"/>
                </a:ext>
              </a:extLst>
            </p:cNvPr>
            <p:cNvPicPr>
              <a:picLocks noChangeAspect="1"/>
            </p:cNvPicPr>
            <p:nvPr/>
          </p:nvPicPr>
          <p:blipFill>
            <a:blip r:embed="rId4"/>
            <a:stretch>
              <a:fillRect/>
            </a:stretch>
          </p:blipFill>
          <p:spPr>
            <a:xfrm>
              <a:off x="5606465" y="3954234"/>
              <a:ext cx="6400800" cy="2549912"/>
            </a:xfrm>
            <a:prstGeom prst="rect">
              <a:avLst/>
            </a:prstGeom>
          </p:spPr>
        </p:pic>
        <p:sp>
          <p:nvSpPr>
            <p:cNvPr id="8" name="Rectangle 7">
              <a:extLst>
                <a:ext uri="{FF2B5EF4-FFF2-40B4-BE49-F238E27FC236}">
                  <a16:creationId xmlns:a16="http://schemas.microsoft.com/office/drawing/2014/main" id="{83C27350-9196-920E-4277-7D0698163692}"/>
                </a:ext>
              </a:extLst>
            </p:cNvPr>
            <p:cNvSpPr/>
            <p:nvPr/>
          </p:nvSpPr>
          <p:spPr>
            <a:xfrm>
              <a:off x="5477069" y="666729"/>
              <a:ext cx="289249" cy="2216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0401102-BB3E-83DB-B191-F1E332C64580}"/>
                </a:ext>
              </a:extLst>
            </p:cNvPr>
            <p:cNvSpPr/>
            <p:nvPr/>
          </p:nvSpPr>
          <p:spPr>
            <a:xfrm>
              <a:off x="5596584" y="3933608"/>
              <a:ext cx="289249" cy="2216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3">
            <a:extLst>
              <a:ext uri="{FF2B5EF4-FFF2-40B4-BE49-F238E27FC236}">
                <a16:creationId xmlns:a16="http://schemas.microsoft.com/office/drawing/2014/main" id="{18F332F1-934F-A3D3-4BA2-0B0DB37F9587}"/>
              </a:ext>
            </a:extLst>
          </p:cNvPr>
          <p:cNvSpPr txBox="1">
            <a:spLocks/>
          </p:cNvSpPr>
          <p:nvPr/>
        </p:nvSpPr>
        <p:spPr>
          <a:xfrm>
            <a:off x="6725979" y="400762"/>
            <a:ext cx="4321625" cy="340567"/>
          </a:xfrm>
          <a:prstGeom prst="rect">
            <a:avLst/>
          </a:prstGeom>
          <a:solidFill>
            <a:schemeClr val="accent2">
              <a:lumMod val="20000"/>
              <a:lumOff val="80000"/>
            </a:schemeClr>
          </a:solidFill>
          <a:ln>
            <a:solidFill>
              <a:schemeClr val="accent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Font typeface="Arial" panose="020B0604020202020204" pitchFamily="34" charset="0"/>
              <a:buNone/>
            </a:pPr>
            <a:r>
              <a:rPr lang="en-US" sz="1600" b="1" dirty="0">
                <a:solidFill>
                  <a:schemeClr val="accent2">
                    <a:lumMod val="50000"/>
                  </a:schemeClr>
                </a:solidFill>
              </a:rPr>
              <a:t>RFS Estimate by Pathological Response</a:t>
            </a:r>
            <a:endParaRPr lang="en-US" sz="1400" b="1" dirty="0">
              <a:solidFill>
                <a:schemeClr val="accent2">
                  <a:lumMod val="50000"/>
                </a:schemeClr>
              </a:solidFill>
            </a:endParaRPr>
          </a:p>
        </p:txBody>
      </p:sp>
      <p:sp>
        <p:nvSpPr>
          <p:cNvPr id="17" name="Content Placeholder 3">
            <a:extLst>
              <a:ext uri="{FF2B5EF4-FFF2-40B4-BE49-F238E27FC236}">
                <a16:creationId xmlns:a16="http://schemas.microsoft.com/office/drawing/2014/main" id="{8D9BF629-66E2-BCA7-1D10-0730E0DE029D}"/>
              </a:ext>
            </a:extLst>
          </p:cNvPr>
          <p:cNvSpPr txBox="1">
            <a:spLocks/>
          </p:cNvSpPr>
          <p:nvPr/>
        </p:nvSpPr>
        <p:spPr>
          <a:xfrm>
            <a:off x="6725979" y="3565435"/>
            <a:ext cx="4321625" cy="340567"/>
          </a:xfrm>
          <a:prstGeom prst="rect">
            <a:avLst/>
          </a:prstGeom>
          <a:solidFill>
            <a:schemeClr val="accent2">
              <a:lumMod val="20000"/>
              <a:lumOff val="80000"/>
            </a:schemeClr>
          </a:solidFill>
          <a:ln>
            <a:solidFill>
              <a:schemeClr val="accent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Font typeface="Arial" panose="020B0604020202020204" pitchFamily="34" charset="0"/>
              <a:buNone/>
            </a:pPr>
            <a:r>
              <a:rPr lang="en-US" sz="1600" b="1" dirty="0">
                <a:solidFill>
                  <a:schemeClr val="accent2">
                    <a:lumMod val="50000"/>
                  </a:schemeClr>
                </a:solidFill>
              </a:rPr>
              <a:t>RFS Estimate by Treatment Regimen</a:t>
            </a:r>
            <a:endParaRPr lang="en-US" sz="1400" b="1" dirty="0">
              <a:solidFill>
                <a:schemeClr val="accent2">
                  <a:lumMod val="50000"/>
                </a:schemeClr>
              </a:solidFill>
            </a:endParaRPr>
          </a:p>
        </p:txBody>
      </p:sp>
    </p:spTree>
    <p:extLst>
      <p:ext uri="{BB962C8B-B14F-4D97-AF65-F5344CB8AC3E}">
        <p14:creationId xmlns:p14="http://schemas.microsoft.com/office/powerpoint/2010/main" val="123092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DDD1-9CF9-AE46-819E-51207158950D}"/>
              </a:ext>
            </a:extLst>
          </p:cNvPr>
          <p:cNvSpPr>
            <a:spLocks noGrp="1"/>
          </p:cNvSpPr>
          <p:nvPr>
            <p:ph type="title"/>
          </p:nvPr>
        </p:nvSpPr>
        <p:spPr>
          <a:xfrm>
            <a:off x="609600" y="199505"/>
            <a:ext cx="10744200" cy="1185577"/>
          </a:xfrm>
        </p:spPr>
        <p:txBody>
          <a:bodyPr anchor="t">
            <a:normAutofit/>
          </a:bodyPr>
          <a:lstStyle/>
          <a:p>
            <a:r>
              <a:rPr lang="en-US" sz="2800" dirty="0"/>
              <a:t>Dabrafenib + Trametinib Treatment-Related Adverse Events</a:t>
            </a:r>
          </a:p>
        </p:txBody>
      </p:sp>
      <p:sp>
        <p:nvSpPr>
          <p:cNvPr id="8" name="Footer Placeholder 7">
            <a:extLst>
              <a:ext uri="{FF2B5EF4-FFF2-40B4-BE49-F238E27FC236}">
                <a16:creationId xmlns:a16="http://schemas.microsoft.com/office/drawing/2014/main" id="{2C522212-25E6-A80E-38B6-1DD582560304}"/>
              </a:ext>
            </a:extLst>
          </p:cNvPr>
          <p:cNvSpPr>
            <a:spLocks noGrp="1"/>
          </p:cNvSpPr>
          <p:nvPr>
            <p:ph type="ftr" sz="quarter" idx="3"/>
          </p:nvPr>
        </p:nvSpPr>
        <p:spPr>
          <a:xfrm>
            <a:off x="609600" y="6356350"/>
            <a:ext cx="10744199" cy="442131"/>
          </a:xfrm>
        </p:spPr>
        <p:txBody>
          <a:bodyPr/>
          <a:lstStyle/>
          <a:p>
            <a:r>
              <a:rPr lang="fr-FR" dirty="0"/>
              <a:t>EF, </a:t>
            </a:r>
            <a:r>
              <a:rPr lang="fr-FR" dirty="0" err="1"/>
              <a:t>ejection</a:t>
            </a:r>
            <a:r>
              <a:rPr lang="fr-FR" dirty="0"/>
              <a:t> fraction; HTN, hypertension.</a:t>
            </a:r>
            <a:endParaRPr lang="en-US" dirty="0"/>
          </a:p>
          <a:p>
            <a:r>
              <a:rPr lang="en-US" dirty="0"/>
              <a:t>Long GV, et al. </a:t>
            </a:r>
            <a:r>
              <a:rPr lang="en-US" i="1" dirty="0"/>
              <a:t>N </a:t>
            </a:r>
            <a:r>
              <a:rPr lang="en-US" i="1" dirty="0" err="1"/>
              <a:t>Engl</a:t>
            </a:r>
            <a:r>
              <a:rPr lang="en-US" i="1" dirty="0"/>
              <a:t> J Med. </a:t>
            </a:r>
            <a:r>
              <a:rPr lang="en-US" dirty="0"/>
              <a:t>2017;377(19):1813-1823; 2. Adapted from Banks M, et al. </a:t>
            </a:r>
            <a:r>
              <a:rPr lang="en-US" i="1" dirty="0"/>
              <a:t>Cardiovasc </a:t>
            </a:r>
            <a:r>
              <a:rPr lang="en-US" i="1" dirty="0" err="1"/>
              <a:t>Toxicol</a:t>
            </a:r>
            <a:r>
              <a:rPr lang="en-US" i="1" dirty="0"/>
              <a:t>. </a:t>
            </a:r>
            <a:r>
              <a:rPr lang="en-US" dirty="0"/>
              <a:t>2017;17(4):487-493; </a:t>
            </a:r>
            <a:br>
              <a:rPr lang="en-US" dirty="0"/>
            </a:br>
            <a:r>
              <a:rPr lang="en-US" dirty="0"/>
              <a:t>3. Adapted from Dy </a:t>
            </a:r>
            <a:r>
              <a:rPr lang="en-US" dirty="0" err="1"/>
              <a:t>GK</a:t>
            </a:r>
            <a:r>
              <a:rPr lang="en-US" dirty="0"/>
              <a:t>, et al. </a:t>
            </a:r>
            <a:r>
              <a:rPr lang="en-US" i="1" dirty="0"/>
              <a:t>CA Cancer J Clin. </a:t>
            </a:r>
            <a:r>
              <a:rPr lang="en-US" dirty="0"/>
              <a:t>2013;63(4):249-279.</a:t>
            </a:r>
          </a:p>
        </p:txBody>
      </p:sp>
      <p:sp>
        <p:nvSpPr>
          <p:cNvPr id="4" name="Content Placeholder 3">
            <a:extLst>
              <a:ext uri="{FF2B5EF4-FFF2-40B4-BE49-F238E27FC236}">
                <a16:creationId xmlns:a16="http://schemas.microsoft.com/office/drawing/2014/main" id="{B114FE88-9868-486A-85BA-06E4D4B86848}"/>
              </a:ext>
            </a:extLst>
          </p:cNvPr>
          <p:cNvSpPr>
            <a:spLocks noGrp="1"/>
          </p:cNvSpPr>
          <p:nvPr>
            <p:ph idx="4294967295"/>
          </p:nvPr>
        </p:nvSpPr>
        <p:spPr>
          <a:xfrm>
            <a:off x="404813" y="939068"/>
            <a:ext cx="1966913" cy="534987"/>
          </a:xfrm>
        </p:spPr>
        <p:txBody>
          <a:bodyPr>
            <a:normAutofit/>
          </a:bodyPr>
          <a:lstStyle/>
          <a:p>
            <a:pPr marL="0" indent="0">
              <a:spcBef>
                <a:spcPts val="600"/>
              </a:spcBef>
              <a:spcAft>
                <a:spcPts val="600"/>
              </a:spcAft>
              <a:buNone/>
            </a:pPr>
            <a:r>
              <a:rPr lang="en-US" sz="2000" b="1" dirty="0"/>
              <a:t>COMBI-AD</a:t>
            </a:r>
            <a:r>
              <a:rPr lang="en-US" sz="2000" b="1" baseline="30000" dirty="0"/>
              <a:t>1</a:t>
            </a:r>
            <a:endParaRPr lang="en-US" sz="1800" b="1" baseline="30000" dirty="0"/>
          </a:p>
        </p:txBody>
      </p:sp>
      <p:pic>
        <p:nvPicPr>
          <p:cNvPr id="5" name="Picture 4">
            <a:extLst>
              <a:ext uri="{FF2B5EF4-FFF2-40B4-BE49-F238E27FC236}">
                <a16:creationId xmlns:a16="http://schemas.microsoft.com/office/drawing/2014/main" id="{3D744116-2E36-B187-54A7-8891153FB89A}"/>
              </a:ext>
            </a:extLst>
          </p:cNvPr>
          <p:cNvPicPr>
            <a:picLocks noChangeAspect="1"/>
          </p:cNvPicPr>
          <p:nvPr/>
        </p:nvPicPr>
        <p:blipFill>
          <a:blip r:embed="rId3"/>
          <a:stretch>
            <a:fillRect/>
          </a:stretch>
        </p:blipFill>
        <p:spPr>
          <a:xfrm>
            <a:off x="404813" y="1385082"/>
            <a:ext cx="4620491" cy="4572000"/>
          </a:xfrm>
          <a:prstGeom prst="rect">
            <a:avLst/>
          </a:prstGeom>
          <a:ln>
            <a:solidFill>
              <a:schemeClr val="tx1"/>
            </a:solidFill>
          </a:ln>
        </p:spPr>
      </p:pic>
      <p:graphicFrame>
        <p:nvGraphicFramePr>
          <p:cNvPr id="6" name="Table 6">
            <a:extLst>
              <a:ext uri="{FF2B5EF4-FFF2-40B4-BE49-F238E27FC236}">
                <a16:creationId xmlns:a16="http://schemas.microsoft.com/office/drawing/2014/main" id="{A86FC27B-88F5-DE25-5BBD-19CE317892AF}"/>
              </a:ext>
            </a:extLst>
          </p:cNvPr>
          <p:cNvGraphicFramePr>
            <a:graphicFrameLocks noGrp="1"/>
          </p:cNvGraphicFramePr>
          <p:nvPr>
            <p:extLst>
              <p:ext uri="{D42A27DB-BD31-4B8C-83A1-F6EECF244321}">
                <p14:modId xmlns:p14="http://schemas.microsoft.com/office/powerpoint/2010/main" val="405641869"/>
              </p:ext>
            </p:extLst>
          </p:nvPr>
        </p:nvGraphicFramePr>
        <p:xfrm>
          <a:off x="5347856" y="1374500"/>
          <a:ext cx="6756505" cy="2945563"/>
        </p:xfrm>
        <a:graphic>
          <a:graphicData uri="http://schemas.openxmlformats.org/drawingml/2006/table">
            <a:tbl>
              <a:tblPr firstRow="1" bandRow="1">
                <a:tableStyleId>{F5AB1C69-6EDB-4FF4-983F-18BD219EF322}</a:tableStyleId>
              </a:tblPr>
              <a:tblGrid>
                <a:gridCol w="2348811">
                  <a:extLst>
                    <a:ext uri="{9D8B030D-6E8A-4147-A177-3AD203B41FA5}">
                      <a16:colId xmlns:a16="http://schemas.microsoft.com/office/drawing/2014/main" val="551713042"/>
                    </a:ext>
                  </a:extLst>
                </a:gridCol>
                <a:gridCol w="1654627">
                  <a:extLst>
                    <a:ext uri="{9D8B030D-6E8A-4147-A177-3AD203B41FA5}">
                      <a16:colId xmlns:a16="http://schemas.microsoft.com/office/drawing/2014/main" val="2981023937"/>
                    </a:ext>
                  </a:extLst>
                </a:gridCol>
                <a:gridCol w="1103085">
                  <a:extLst>
                    <a:ext uri="{9D8B030D-6E8A-4147-A177-3AD203B41FA5}">
                      <a16:colId xmlns:a16="http://schemas.microsoft.com/office/drawing/2014/main" val="583838790"/>
                    </a:ext>
                  </a:extLst>
                </a:gridCol>
                <a:gridCol w="836823">
                  <a:extLst>
                    <a:ext uri="{9D8B030D-6E8A-4147-A177-3AD203B41FA5}">
                      <a16:colId xmlns:a16="http://schemas.microsoft.com/office/drawing/2014/main" val="726233924"/>
                    </a:ext>
                  </a:extLst>
                </a:gridCol>
                <a:gridCol w="813159">
                  <a:extLst>
                    <a:ext uri="{9D8B030D-6E8A-4147-A177-3AD203B41FA5}">
                      <a16:colId xmlns:a16="http://schemas.microsoft.com/office/drawing/2014/main" val="2684395935"/>
                    </a:ext>
                  </a:extLst>
                </a:gridCol>
              </a:tblGrid>
              <a:tr h="460819">
                <a:tc>
                  <a:txBody>
                    <a:bodyPr/>
                    <a:lstStyle/>
                    <a:p>
                      <a:pPr algn="ctr"/>
                      <a:r>
                        <a:rPr lang="en-US" sz="1050" dirty="0"/>
                        <a:t>Reference</a:t>
                      </a:r>
                    </a:p>
                  </a:txBody>
                  <a:tcPr anchor="ctr">
                    <a:solidFill>
                      <a:schemeClr val="accent3">
                        <a:lumMod val="75000"/>
                      </a:schemeClr>
                    </a:solidFill>
                  </a:tcPr>
                </a:tc>
                <a:tc>
                  <a:txBody>
                    <a:bodyPr/>
                    <a:lstStyle/>
                    <a:p>
                      <a:pPr algn="ctr"/>
                      <a:r>
                        <a:rPr lang="en-US" sz="1050" dirty="0"/>
                        <a:t>Regimen</a:t>
                      </a:r>
                    </a:p>
                  </a:txBody>
                  <a:tcPr anchor="ctr">
                    <a:solidFill>
                      <a:schemeClr val="accent3">
                        <a:lumMod val="75000"/>
                      </a:schemeClr>
                    </a:solidFill>
                  </a:tcPr>
                </a:tc>
                <a:tc>
                  <a:txBody>
                    <a:bodyPr/>
                    <a:lstStyle/>
                    <a:p>
                      <a:pPr algn="ctr"/>
                      <a:r>
                        <a:rPr lang="en-US" sz="1050" dirty="0"/>
                        <a:t>Cardiac events</a:t>
                      </a:r>
                    </a:p>
                  </a:txBody>
                  <a:tcPr anchor="ctr">
                    <a:solidFill>
                      <a:schemeClr val="accent3">
                        <a:lumMod val="75000"/>
                      </a:schemeClr>
                    </a:solidFill>
                  </a:tcPr>
                </a:tc>
                <a:tc>
                  <a:txBody>
                    <a:bodyPr/>
                    <a:lstStyle/>
                    <a:p>
                      <a:pPr algn="ctr"/>
                      <a:r>
                        <a:rPr lang="en-US" sz="1050" dirty="0"/>
                        <a:t>Incidence</a:t>
                      </a:r>
                    </a:p>
                    <a:p>
                      <a:pPr algn="ctr"/>
                      <a:r>
                        <a:rPr lang="en-US" sz="1050" dirty="0"/>
                        <a:t>(%)</a:t>
                      </a:r>
                    </a:p>
                  </a:txBody>
                  <a:tcPr anchor="ctr">
                    <a:solidFill>
                      <a:schemeClr val="accent3">
                        <a:lumMod val="75000"/>
                      </a:schemeClr>
                    </a:solidFill>
                  </a:tcPr>
                </a:tc>
                <a:tc>
                  <a:txBody>
                    <a:bodyPr/>
                    <a:lstStyle/>
                    <a:p>
                      <a:pPr algn="ctr"/>
                      <a:r>
                        <a:rPr lang="en-US" sz="1050" dirty="0"/>
                        <a:t>Subjects treated</a:t>
                      </a:r>
                    </a:p>
                  </a:txBody>
                  <a:tcPr anchor="ctr">
                    <a:solidFill>
                      <a:schemeClr val="accent3">
                        <a:lumMod val="75000"/>
                      </a:schemeClr>
                    </a:solidFill>
                  </a:tcPr>
                </a:tc>
                <a:extLst>
                  <a:ext uri="{0D108BD9-81ED-4DB2-BD59-A6C34878D82A}">
                    <a16:rowId xmlns:a16="http://schemas.microsoft.com/office/drawing/2014/main" val="320400893"/>
                  </a:ext>
                </a:extLst>
              </a:tr>
              <a:tr h="310593">
                <a:tc>
                  <a:txBody>
                    <a:bodyPr/>
                    <a:lstStyle/>
                    <a:p>
                      <a:r>
                        <a:rPr lang="en-US" sz="1050" i="1" dirty="0">
                          <a:solidFill>
                            <a:schemeClr val="tx1">
                              <a:lumMod val="50000"/>
                            </a:schemeClr>
                          </a:solidFill>
                        </a:rPr>
                        <a:t>Lancet Oncol. </a:t>
                      </a:r>
                      <a:r>
                        <a:rPr lang="en-US" sz="1050" dirty="0">
                          <a:solidFill>
                            <a:schemeClr val="tx1">
                              <a:lumMod val="50000"/>
                            </a:schemeClr>
                          </a:solidFill>
                        </a:rPr>
                        <a:t>2012;13(8):782-789.</a:t>
                      </a:r>
                    </a:p>
                  </a:txBody>
                  <a:tcPr anchor="ctr"/>
                </a:tc>
                <a:tc>
                  <a:txBody>
                    <a:bodyPr/>
                    <a:lstStyle/>
                    <a:p>
                      <a:pPr algn="ctr"/>
                      <a:r>
                        <a:rPr lang="en-US" sz="1050" dirty="0">
                          <a:solidFill>
                            <a:schemeClr val="tx1">
                              <a:lumMod val="50000"/>
                            </a:schemeClr>
                          </a:solidFill>
                        </a:rPr>
                        <a:t>Trametinib</a:t>
                      </a:r>
                    </a:p>
                  </a:txBody>
                  <a:tcPr anchor="ctr"/>
                </a:tc>
                <a:tc>
                  <a:txBody>
                    <a:bodyPr/>
                    <a:lstStyle/>
                    <a:p>
                      <a:pPr algn="ctr"/>
                      <a:r>
                        <a:rPr lang="en-US" sz="1050" dirty="0">
                          <a:solidFill>
                            <a:schemeClr val="tx1">
                              <a:lumMod val="50000"/>
                            </a:schemeClr>
                          </a:solidFill>
                        </a:rPr>
                        <a:t>Decreased EF</a:t>
                      </a:r>
                    </a:p>
                  </a:txBody>
                  <a:tcPr anchor="ctr"/>
                </a:tc>
                <a:tc>
                  <a:txBody>
                    <a:bodyPr/>
                    <a:lstStyle/>
                    <a:p>
                      <a:pPr algn="ctr"/>
                      <a:r>
                        <a:rPr lang="en-US" sz="1050" dirty="0">
                          <a:solidFill>
                            <a:schemeClr val="tx1">
                              <a:lumMod val="50000"/>
                            </a:schemeClr>
                          </a:solidFill>
                        </a:rPr>
                        <a:t>7</a:t>
                      </a:r>
                    </a:p>
                  </a:txBody>
                  <a:tcPr anchor="ctr"/>
                </a:tc>
                <a:tc>
                  <a:txBody>
                    <a:bodyPr/>
                    <a:lstStyle/>
                    <a:p>
                      <a:pPr algn="ctr"/>
                      <a:r>
                        <a:rPr lang="en-US" sz="1050" dirty="0">
                          <a:solidFill>
                            <a:schemeClr val="tx1">
                              <a:lumMod val="50000"/>
                            </a:schemeClr>
                          </a:solidFill>
                        </a:rPr>
                        <a:t>97</a:t>
                      </a:r>
                    </a:p>
                  </a:txBody>
                  <a:tcPr anchor="ctr"/>
                </a:tc>
                <a:extLst>
                  <a:ext uri="{0D108BD9-81ED-4DB2-BD59-A6C34878D82A}">
                    <a16:rowId xmlns:a16="http://schemas.microsoft.com/office/drawing/2014/main" val="2051719658"/>
                  </a:ext>
                </a:extLst>
              </a:tr>
              <a:tr h="310593">
                <a:tc>
                  <a:txBody>
                    <a:bodyPr/>
                    <a:lstStyle/>
                    <a:p>
                      <a:r>
                        <a:rPr lang="en-US" sz="1050" i="1" dirty="0">
                          <a:solidFill>
                            <a:schemeClr val="tx1">
                              <a:lumMod val="50000"/>
                            </a:schemeClr>
                          </a:solidFill>
                        </a:rPr>
                        <a:t>J Clin Oncol. </a:t>
                      </a:r>
                      <a:r>
                        <a:rPr lang="en-US" sz="1050" dirty="0">
                          <a:solidFill>
                            <a:schemeClr val="tx1">
                              <a:lumMod val="50000"/>
                            </a:schemeClr>
                          </a:solidFill>
                        </a:rPr>
                        <a:t>2013;31(4):482-489. </a:t>
                      </a:r>
                    </a:p>
                  </a:txBody>
                  <a:tcPr anchor="ctr"/>
                </a:tc>
                <a:tc>
                  <a:txBody>
                    <a:bodyPr/>
                    <a:lstStyle/>
                    <a:p>
                      <a:pPr algn="ctr"/>
                      <a:r>
                        <a:rPr lang="en-US" sz="1050" dirty="0">
                          <a:solidFill>
                            <a:schemeClr val="tx1">
                              <a:lumMod val="50000"/>
                            </a:schemeClr>
                          </a:solidFill>
                        </a:rPr>
                        <a:t>Trametinib</a:t>
                      </a:r>
                    </a:p>
                  </a:txBody>
                  <a:tcPr anchor="ctr"/>
                </a:tc>
                <a:tc>
                  <a:txBody>
                    <a:bodyPr/>
                    <a:lstStyle/>
                    <a:p>
                      <a:pPr algn="ctr"/>
                      <a:r>
                        <a:rPr lang="en-US" sz="1050" dirty="0">
                          <a:solidFill>
                            <a:schemeClr val="tx1">
                              <a:lumMod val="50000"/>
                            </a:schemeClr>
                          </a:solidFill>
                        </a:rPr>
                        <a:t>Decreased EF</a:t>
                      </a:r>
                    </a:p>
                  </a:txBody>
                  <a:tcPr anchor="ctr"/>
                </a:tc>
                <a:tc>
                  <a:txBody>
                    <a:bodyPr/>
                    <a:lstStyle/>
                    <a:p>
                      <a:pPr algn="ctr"/>
                      <a:r>
                        <a:rPr lang="en-US" sz="1050" dirty="0">
                          <a:solidFill>
                            <a:schemeClr val="tx1">
                              <a:lumMod val="50000"/>
                            </a:schemeClr>
                          </a:solidFill>
                        </a:rPr>
                        <a:t>3</a:t>
                      </a:r>
                    </a:p>
                  </a:txBody>
                  <a:tcPr anchor="ctr"/>
                </a:tc>
                <a:tc>
                  <a:txBody>
                    <a:bodyPr/>
                    <a:lstStyle/>
                    <a:p>
                      <a:pPr algn="ctr"/>
                      <a:r>
                        <a:rPr lang="en-US" sz="1050" dirty="0">
                          <a:solidFill>
                            <a:schemeClr val="tx1">
                              <a:lumMod val="50000"/>
                            </a:schemeClr>
                          </a:solidFill>
                        </a:rPr>
                        <a:t>97</a:t>
                      </a:r>
                    </a:p>
                  </a:txBody>
                  <a:tcPr anchor="ctr"/>
                </a:tc>
                <a:extLst>
                  <a:ext uri="{0D108BD9-81ED-4DB2-BD59-A6C34878D82A}">
                    <a16:rowId xmlns:a16="http://schemas.microsoft.com/office/drawing/2014/main" val="1895807787"/>
                  </a:ext>
                </a:extLst>
              </a:tr>
              <a:tr h="310593">
                <a:tc>
                  <a:txBody>
                    <a:bodyPr/>
                    <a:lstStyle/>
                    <a:p>
                      <a:r>
                        <a:rPr lang="en-US" sz="1050" i="1" dirty="0">
                          <a:solidFill>
                            <a:schemeClr val="tx1">
                              <a:lumMod val="50000"/>
                            </a:schemeClr>
                          </a:solidFill>
                        </a:rPr>
                        <a:t>N </a:t>
                      </a:r>
                      <a:r>
                        <a:rPr lang="en-US" sz="1050" i="1" dirty="0" err="1">
                          <a:solidFill>
                            <a:schemeClr val="tx1">
                              <a:lumMod val="50000"/>
                            </a:schemeClr>
                          </a:solidFill>
                        </a:rPr>
                        <a:t>Engl</a:t>
                      </a:r>
                      <a:r>
                        <a:rPr lang="en-US" sz="1050" i="1" dirty="0">
                          <a:solidFill>
                            <a:schemeClr val="tx1">
                              <a:lumMod val="50000"/>
                            </a:schemeClr>
                          </a:solidFill>
                        </a:rPr>
                        <a:t> J Med. </a:t>
                      </a:r>
                      <a:r>
                        <a:rPr lang="en-US" sz="1050" dirty="0">
                          <a:solidFill>
                            <a:schemeClr val="tx1">
                              <a:lumMod val="50000"/>
                            </a:schemeClr>
                          </a:solidFill>
                        </a:rPr>
                        <a:t>2012;367(2):107-114.</a:t>
                      </a:r>
                    </a:p>
                  </a:txBody>
                  <a:tcPr anchor="ctr"/>
                </a:tc>
                <a:tc>
                  <a:txBody>
                    <a:bodyPr/>
                    <a:lstStyle/>
                    <a:p>
                      <a:pPr algn="ctr"/>
                      <a:r>
                        <a:rPr lang="en-US" sz="1050" dirty="0">
                          <a:solidFill>
                            <a:schemeClr val="tx1">
                              <a:lumMod val="50000"/>
                            </a:schemeClr>
                          </a:solidFill>
                        </a:rPr>
                        <a:t>Trametinib</a:t>
                      </a:r>
                    </a:p>
                  </a:txBody>
                  <a:tcPr anchor="ctr"/>
                </a:tc>
                <a:tc>
                  <a:txBody>
                    <a:bodyPr/>
                    <a:lstStyle/>
                    <a:p>
                      <a:pPr algn="ctr"/>
                      <a:r>
                        <a:rPr lang="en-US" sz="1050" dirty="0">
                          <a:solidFill>
                            <a:schemeClr val="tx1">
                              <a:lumMod val="50000"/>
                            </a:schemeClr>
                          </a:solidFill>
                        </a:rPr>
                        <a:t>Decreased EF</a:t>
                      </a:r>
                    </a:p>
                  </a:txBody>
                  <a:tcPr anchor="ctr"/>
                </a:tc>
                <a:tc>
                  <a:txBody>
                    <a:bodyPr/>
                    <a:lstStyle/>
                    <a:p>
                      <a:pPr algn="ctr"/>
                      <a:r>
                        <a:rPr lang="en-US" sz="1050" dirty="0">
                          <a:solidFill>
                            <a:schemeClr val="tx1">
                              <a:lumMod val="50000"/>
                            </a:schemeClr>
                          </a:solidFill>
                        </a:rPr>
                        <a:t>7</a:t>
                      </a:r>
                    </a:p>
                  </a:txBody>
                  <a:tcPr anchor="ctr"/>
                </a:tc>
                <a:tc>
                  <a:txBody>
                    <a:bodyPr/>
                    <a:lstStyle/>
                    <a:p>
                      <a:pPr algn="ctr"/>
                      <a:r>
                        <a:rPr lang="en-US" sz="1050" dirty="0">
                          <a:solidFill>
                            <a:schemeClr val="tx1">
                              <a:lumMod val="50000"/>
                            </a:schemeClr>
                          </a:solidFill>
                        </a:rPr>
                        <a:t>214</a:t>
                      </a:r>
                    </a:p>
                  </a:txBody>
                  <a:tcPr anchor="ctr"/>
                </a:tc>
                <a:extLst>
                  <a:ext uri="{0D108BD9-81ED-4DB2-BD59-A6C34878D82A}">
                    <a16:rowId xmlns:a16="http://schemas.microsoft.com/office/drawing/2014/main" val="328156929"/>
                  </a:ext>
                </a:extLst>
              </a:tr>
              <a:tr h="310593">
                <a:tc>
                  <a:txBody>
                    <a:bodyPr/>
                    <a:lstStyle/>
                    <a:p>
                      <a:r>
                        <a:rPr lang="en-US" sz="1050" i="1" dirty="0">
                          <a:solidFill>
                            <a:schemeClr val="tx1">
                              <a:lumMod val="50000"/>
                            </a:schemeClr>
                          </a:solidFill>
                        </a:rPr>
                        <a:t>N </a:t>
                      </a:r>
                      <a:r>
                        <a:rPr lang="en-US" sz="1050" i="1" dirty="0" err="1">
                          <a:solidFill>
                            <a:schemeClr val="tx1">
                              <a:lumMod val="50000"/>
                            </a:schemeClr>
                          </a:solidFill>
                        </a:rPr>
                        <a:t>Engl</a:t>
                      </a:r>
                      <a:r>
                        <a:rPr lang="en-US" sz="1050" i="1" dirty="0">
                          <a:solidFill>
                            <a:schemeClr val="tx1">
                              <a:lumMod val="50000"/>
                            </a:schemeClr>
                          </a:solidFill>
                        </a:rPr>
                        <a:t> J Med. </a:t>
                      </a:r>
                      <a:r>
                        <a:rPr lang="en-US" sz="1050" dirty="0">
                          <a:solidFill>
                            <a:schemeClr val="tx1">
                              <a:lumMod val="50000"/>
                            </a:schemeClr>
                          </a:solidFill>
                        </a:rPr>
                        <a:t>2015;372(1):30-39.</a:t>
                      </a:r>
                    </a:p>
                  </a:txBody>
                  <a:tcPr anchor="ctr"/>
                </a:tc>
                <a:tc>
                  <a:txBody>
                    <a:bodyPr/>
                    <a:lstStyle/>
                    <a:p>
                      <a:pPr algn="ctr"/>
                      <a:r>
                        <a:rPr lang="en-US" sz="1050" dirty="0">
                          <a:solidFill>
                            <a:schemeClr val="tx1">
                              <a:lumMod val="50000"/>
                            </a:schemeClr>
                          </a:solidFill>
                        </a:rPr>
                        <a:t>Trametinib + dabrafenib</a:t>
                      </a:r>
                    </a:p>
                  </a:txBody>
                  <a:tcPr anchor="ctr"/>
                </a:tc>
                <a:tc>
                  <a:txBody>
                    <a:bodyPr/>
                    <a:lstStyle/>
                    <a:p>
                      <a:pPr algn="ctr"/>
                      <a:r>
                        <a:rPr lang="en-US" sz="1050" dirty="0">
                          <a:solidFill>
                            <a:schemeClr val="tx1">
                              <a:lumMod val="50000"/>
                            </a:schemeClr>
                          </a:solidFill>
                        </a:rPr>
                        <a:t>Decreased EF</a:t>
                      </a:r>
                    </a:p>
                  </a:txBody>
                  <a:tcPr anchor="ctr"/>
                </a:tc>
                <a:tc>
                  <a:txBody>
                    <a:bodyPr/>
                    <a:lstStyle/>
                    <a:p>
                      <a:pPr algn="ctr"/>
                      <a:r>
                        <a:rPr lang="en-US" sz="1050" dirty="0">
                          <a:solidFill>
                            <a:schemeClr val="tx1">
                              <a:lumMod val="50000"/>
                            </a:schemeClr>
                          </a:solidFill>
                        </a:rPr>
                        <a:t>8</a:t>
                      </a:r>
                    </a:p>
                  </a:txBody>
                  <a:tcPr anchor="ctr"/>
                </a:tc>
                <a:tc>
                  <a:txBody>
                    <a:bodyPr/>
                    <a:lstStyle/>
                    <a:p>
                      <a:pPr algn="ctr"/>
                      <a:r>
                        <a:rPr lang="en-US" sz="1050" dirty="0">
                          <a:solidFill>
                            <a:schemeClr val="tx1">
                              <a:lumMod val="50000"/>
                            </a:schemeClr>
                          </a:solidFill>
                        </a:rPr>
                        <a:t>350</a:t>
                      </a:r>
                    </a:p>
                  </a:txBody>
                  <a:tcPr anchor="ctr"/>
                </a:tc>
                <a:extLst>
                  <a:ext uri="{0D108BD9-81ED-4DB2-BD59-A6C34878D82A}">
                    <a16:rowId xmlns:a16="http://schemas.microsoft.com/office/drawing/2014/main" val="3869598253"/>
                  </a:ext>
                </a:extLst>
              </a:tr>
              <a:tr h="310593">
                <a:tc>
                  <a:txBody>
                    <a:bodyPr/>
                    <a:lstStyle/>
                    <a:p>
                      <a:r>
                        <a:rPr lang="en-US" sz="1050" i="1" dirty="0">
                          <a:solidFill>
                            <a:schemeClr val="tx1">
                              <a:lumMod val="50000"/>
                            </a:schemeClr>
                          </a:solidFill>
                        </a:rPr>
                        <a:t>Lancet. </a:t>
                      </a:r>
                      <a:r>
                        <a:rPr lang="en-US" sz="1050" dirty="0">
                          <a:solidFill>
                            <a:schemeClr val="tx1">
                              <a:lumMod val="50000"/>
                            </a:schemeClr>
                          </a:solidFill>
                        </a:rPr>
                        <a:t>2015;386(9992):444-451.</a:t>
                      </a:r>
                    </a:p>
                  </a:txBody>
                  <a:tcPr anchor="ctr"/>
                </a:tc>
                <a:tc>
                  <a:txBody>
                    <a:bodyPr/>
                    <a:lstStyle/>
                    <a:p>
                      <a:pPr algn="ctr"/>
                      <a:r>
                        <a:rPr lang="en-US" sz="1050" dirty="0">
                          <a:solidFill>
                            <a:schemeClr val="tx1">
                              <a:lumMod val="50000"/>
                            </a:schemeClr>
                          </a:solidFill>
                        </a:rPr>
                        <a:t>Trametinib + dabrafenib</a:t>
                      </a:r>
                    </a:p>
                  </a:txBody>
                  <a:tcPr anchor="ctr"/>
                </a:tc>
                <a:tc>
                  <a:txBody>
                    <a:bodyPr/>
                    <a:lstStyle/>
                    <a:p>
                      <a:pPr algn="ctr"/>
                      <a:r>
                        <a:rPr lang="en-US" sz="1050" dirty="0">
                          <a:solidFill>
                            <a:schemeClr val="tx1">
                              <a:lumMod val="50000"/>
                            </a:schemeClr>
                          </a:solidFill>
                        </a:rPr>
                        <a:t>Decreased EF</a:t>
                      </a:r>
                    </a:p>
                  </a:txBody>
                  <a:tcPr anchor="ctr"/>
                </a:tc>
                <a:tc>
                  <a:txBody>
                    <a:bodyPr/>
                    <a:lstStyle/>
                    <a:p>
                      <a:pPr algn="ctr"/>
                      <a:r>
                        <a:rPr lang="en-US" sz="1050" dirty="0">
                          <a:solidFill>
                            <a:schemeClr val="tx1">
                              <a:lumMod val="50000"/>
                            </a:schemeClr>
                          </a:solidFill>
                        </a:rPr>
                        <a:t>4</a:t>
                      </a:r>
                    </a:p>
                  </a:txBody>
                  <a:tcPr anchor="ctr"/>
                </a:tc>
                <a:tc>
                  <a:txBody>
                    <a:bodyPr/>
                    <a:lstStyle/>
                    <a:p>
                      <a:pPr algn="ctr"/>
                      <a:r>
                        <a:rPr lang="en-US" sz="1050" dirty="0">
                          <a:solidFill>
                            <a:schemeClr val="tx1">
                              <a:lumMod val="50000"/>
                            </a:schemeClr>
                          </a:solidFill>
                        </a:rPr>
                        <a:t>209</a:t>
                      </a:r>
                    </a:p>
                  </a:txBody>
                  <a:tcPr anchor="ctr"/>
                </a:tc>
                <a:extLst>
                  <a:ext uri="{0D108BD9-81ED-4DB2-BD59-A6C34878D82A}">
                    <a16:rowId xmlns:a16="http://schemas.microsoft.com/office/drawing/2014/main" val="3716606053"/>
                  </a:ext>
                </a:extLst>
              </a:tr>
              <a:tr h="310593">
                <a:tc>
                  <a:txBody>
                    <a:bodyPr/>
                    <a:lstStyle/>
                    <a:p>
                      <a:r>
                        <a:rPr lang="da-DK" sz="1050" i="1" dirty="0">
                          <a:solidFill>
                            <a:schemeClr val="tx1">
                              <a:lumMod val="50000"/>
                            </a:schemeClr>
                          </a:solidFill>
                        </a:rPr>
                        <a:t>N Engl J Med. </a:t>
                      </a:r>
                      <a:r>
                        <a:rPr lang="da-DK" sz="1050" dirty="0">
                          <a:solidFill>
                            <a:schemeClr val="tx1">
                              <a:lumMod val="50000"/>
                            </a:schemeClr>
                          </a:solidFill>
                        </a:rPr>
                        <a:t>2012;367(2):107-114.</a:t>
                      </a:r>
                    </a:p>
                  </a:txBody>
                  <a:tcPr anchor="ctr"/>
                </a:tc>
                <a:tc>
                  <a:txBody>
                    <a:bodyPr/>
                    <a:lstStyle/>
                    <a:p>
                      <a:pPr algn="ctr"/>
                      <a:r>
                        <a:rPr lang="en-US" sz="1050" dirty="0">
                          <a:solidFill>
                            <a:schemeClr val="tx1">
                              <a:lumMod val="50000"/>
                            </a:schemeClr>
                          </a:solidFill>
                        </a:rPr>
                        <a:t>Trametinib</a:t>
                      </a:r>
                    </a:p>
                  </a:txBody>
                  <a:tcPr anchor="ctr"/>
                </a:tc>
                <a:tc>
                  <a:txBody>
                    <a:bodyPr/>
                    <a:lstStyle/>
                    <a:p>
                      <a:pPr algn="ctr"/>
                      <a:r>
                        <a:rPr lang="en-US" sz="1050" dirty="0">
                          <a:solidFill>
                            <a:schemeClr val="tx1">
                              <a:lumMod val="50000"/>
                            </a:schemeClr>
                          </a:solidFill>
                        </a:rPr>
                        <a:t>HTN</a:t>
                      </a:r>
                    </a:p>
                  </a:txBody>
                  <a:tcPr anchor="ctr"/>
                </a:tc>
                <a:tc>
                  <a:txBody>
                    <a:bodyPr/>
                    <a:lstStyle/>
                    <a:p>
                      <a:pPr algn="ctr"/>
                      <a:r>
                        <a:rPr lang="en-US" sz="1050" dirty="0">
                          <a:solidFill>
                            <a:schemeClr val="tx1">
                              <a:lumMod val="50000"/>
                            </a:schemeClr>
                          </a:solidFill>
                        </a:rPr>
                        <a:t>15</a:t>
                      </a:r>
                    </a:p>
                  </a:txBody>
                  <a:tcPr anchor="ctr"/>
                </a:tc>
                <a:tc>
                  <a:txBody>
                    <a:bodyPr/>
                    <a:lstStyle/>
                    <a:p>
                      <a:pPr algn="ctr"/>
                      <a:r>
                        <a:rPr lang="en-US" sz="1050" dirty="0">
                          <a:solidFill>
                            <a:schemeClr val="tx1">
                              <a:lumMod val="50000"/>
                            </a:schemeClr>
                          </a:solidFill>
                        </a:rPr>
                        <a:t>214</a:t>
                      </a:r>
                    </a:p>
                  </a:txBody>
                  <a:tcPr anchor="ctr"/>
                </a:tc>
                <a:extLst>
                  <a:ext uri="{0D108BD9-81ED-4DB2-BD59-A6C34878D82A}">
                    <a16:rowId xmlns:a16="http://schemas.microsoft.com/office/drawing/2014/main" val="1831011331"/>
                  </a:ext>
                </a:extLst>
              </a:tr>
              <a:tr h="310593">
                <a:tc>
                  <a:txBody>
                    <a:bodyPr/>
                    <a:lstStyle/>
                    <a:p>
                      <a:r>
                        <a:rPr lang="da-DK" sz="1050" i="1" dirty="0">
                          <a:solidFill>
                            <a:schemeClr val="tx1">
                              <a:lumMod val="50000"/>
                            </a:schemeClr>
                          </a:solidFill>
                        </a:rPr>
                        <a:t>N Engl J Med. </a:t>
                      </a:r>
                      <a:r>
                        <a:rPr lang="da-DK" sz="1050" dirty="0">
                          <a:solidFill>
                            <a:schemeClr val="tx1">
                              <a:lumMod val="50000"/>
                            </a:schemeClr>
                          </a:solidFill>
                        </a:rPr>
                        <a:t>2015;372(1):30-39.</a:t>
                      </a:r>
                      <a:endParaRPr lang="da-DK" sz="1050" strike="sngStrike" dirty="0">
                        <a:solidFill>
                          <a:schemeClr val="tx1">
                            <a:lumMod val="50000"/>
                          </a:schemeClr>
                        </a:solidFill>
                      </a:endParaRPr>
                    </a:p>
                  </a:txBody>
                  <a:tcPr anchor="ctr"/>
                </a:tc>
                <a:tc>
                  <a:txBody>
                    <a:bodyPr/>
                    <a:lstStyle/>
                    <a:p>
                      <a:pPr algn="ctr"/>
                      <a:r>
                        <a:rPr lang="en-US" sz="1050" dirty="0">
                          <a:solidFill>
                            <a:schemeClr val="tx1">
                              <a:lumMod val="50000"/>
                            </a:schemeClr>
                          </a:solidFill>
                        </a:rPr>
                        <a:t>Trametinib + dabrafenib</a:t>
                      </a:r>
                    </a:p>
                  </a:txBody>
                  <a:tcPr anchor="ctr"/>
                </a:tc>
                <a:tc>
                  <a:txBody>
                    <a:bodyPr/>
                    <a:lstStyle/>
                    <a:p>
                      <a:pPr algn="ctr"/>
                      <a:r>
                        <a:rPr lang="en-US" sz="1050" dirty="0">
                          <a:solidFill>
                            <a:schemeClr val="tx1">
                              <a:lumMod val="50000"/>
                            </a:schemeClr>
                          </a:solidFill>
                        </a:rPr>
                        <a:t>HTN</a:t>
                      </a:r>
                    </a:p>
                  </a:txBody>
                  <a:tcPr anchor="ctr"/>
                </a:tc>
                <a:tc>
                  <a:txBody>
                    <a:bodyPr/>
                    <a:lstStyle/>
                    <a:p>
                      <a:pPr algn="ctr"/>
                      <a:r>
                        <a:rPr lang="en-US" sz="1050" dirty="0">
                          <a:solidFill>
                            <a:schemeClr val="tx1">
                              <a:lumMod val="50000"/>
                            </a:schemeClr>
                          </a:solidFill>
                        </a:rPr>
                        <a:t>26</a:t>
                      </a:r>
                    </a:p>
                  </a:txBody>
                  <a:tcPr anchor="ctr"/>
                </a:tc>
                <a:tc>
                  <a:txBody>
                    <a:bodyPr/>
                    <a:lstStyle/>
                    <a:p>
                      <a:pPr algn="ctr"/>
                      <a:r>
                        <a:rPr lang="en-US" sz="1050" dirty="0">
                          <a:solidFill>
                            <a:schemeClr val="tx1">
                              <a:lumMod val="50000"/>
                            </a:schemeClr>
                          </a:solidFill>
                        </a:rPr>
                        <a:t>350</a:t>
                      </a:r>
                    </a:p>
                  </a:txBody>
                  <a:tcPr anchor="ctr"/>
                </a:tc>
                <a:extLst>
                  <a:ext uri="{0D108BD9-81ED-4DB2-BD59-A6C34878D82A}">
                    <a16:rowId xmlns:a16="http://schemas.microsoft.com/office/drawing/2014/main" val="708058683"/>
                  </a:ext>
                </a:extLst>
              </a:tr>
              <a:tr h="310593">
                <a:tc>
                  <a:txBody>
                    <a:bodyPr/>
                    <a:lstStyle/>
                    <a:p>
                      <a:r>
                        <a:rPr lang="fr-FR" sz="1050" i="1" dirty="0">
                          <a:solidFill>
                            <a:schemeClr val="tx1">
                              <a:lumMod val="50000"/>
                            </a:schemeClr>
                          </a:solidFill>
                        </a:rPr>
                        <a:t>Lancet. </a:t>
                      </a:r>
                      <a:r>
                        <a:rPr lang="fr-FR" sz="1050" dirty="0">
                          <a:solidFill>
                            <a:schemeClr val="tx1">
                              <a:lumMod val="50000"/>
                            </a:schemeClr>
                          </a:solidFill>
                        </a:rPr>
                        <a:t>2015;386(9992):444-451.</a:t>
                      </a:r>
                    </a:p>
                  </a:txBody>
                  <a:tcPr anchor="ctr"/>
                </a:tc>
                <a:tc>
                  <a:txBody>
                    <a:bodyPr/>
                    <a:lstStyle/>
                    <a:p>
                      <a:pPr algn="ctr"/>
                      <a:r>
                        <a:rPr lang="en-US" sz="1050" dirty="0">
                          <a:solidFill>
                            <a:schemeClr val="tx1">
                              <a:lumMod val="50000"/>
                            </a:schemeClr>
                          </a:solidFill>
                        </a:rPr>
                        <a:t>Trametinib + dabrafenib</a:t>
                      </a:r>
                    </a:p>
                  </a:txBody>
                  <a:tcPr anchor="ctr"/>
                </a:tc>
                <a:tc>
                  <a:txBody>
                    <a:bodyPr/>
                    <a:lstStyle/>
                    <a:p>
                      <a:pPr algn="ctr"/>
                      <a:r>
                        <a:rPr lang="en-US" sz="1050" dirty="0">
                          <a:solidFill>
                            <a:schemeClr val="tx1">
                              <a:lumMod val="50000"/>
                            </a:schemeClr>
                          </a:solidFill>
                        </a:rPr>
                        <a:t>HTN</a:t>
                      </a:r>
                    </a:p>
                  </a:txBody>
                  <a:tcPr anchor="ctr"/>
                </a:tc>
                <a:tc>
                  <a:txBody>
                    <a:bodyPr/>
                    <a:lstStyle/>
                    <a:p>
                      <a:pPr algn="ctr"/>
                      <a:r>
                        <a:rPr lang="en-US" sz="1050" dirty="0">
                          <a:solidFill>
                            <a:schemeClr val="tx1">
                              <a:lumMod val="50000"/>
                            </a:schemeClr>
                          </a:solidFill>
                        </a:rPr>
                        <a:t>22</a:t>
                      </a:r>
                    </a:p>
                  </a:txBody>
                  <a:tcPr anchor="ctr"/>
                </a:tc>
                <a:tc>
                  <a:txBody>
                    <a:bodyPr/>
                    <a:lstStyle/>
                    <a:p>
                      <a:pPr algn="ctr"/>
                      <a:r>
                        <a:rPr lang="en-US" sz="1050" dirty="0">
                          <a:solidFill>
                            <a:schemeClr val="tx1">
                              <a:lumMod val="50000"/>
                            </a:schemeClr>
                          </a:solidFill>
                        </a:rPr>
                        <a:t>209</a:t>
                      </a:r>
                    </a:p>
                  </a:txBody>
                  <a:tcPr anchor="ctr"/>
                </a:tc>
                <a:extLst>
                  <a:ext uri="{0D108BD9-81ED-4DB2-BD59-A6C34878D82A}">
                    <a16:rowId xmlns:a16="http://schemas.microsoft.com/office/drawing/2014/main" val="3298751248"/>
                  </a:ext>
                </a:extLst>
              </a:tr>
            </a:tbl>
          </a:graphicData>
        </a:graphic>
      </p:graphicFrame>
      <p:sp>
        <p:nvSpPr>
          <p:cNvPr id="7" name="TextBox 6">
            <a:extLst>
              <a:ext uri="{FF2B5EF4-FFF2-40B4-BE49-F238E27FC236}">
                <a16:creationId xmlns:a16="http://schemas.microsoft.com/office/drawing/2014/main" id="{81BD7C2A-AB9A-1F35-746D-7CFA33D3BCC6}"/>
              </a:ext>
            </a:extLst>
          </p:cNvPr>
          <p:cNvSpPr txBox="1"/>
          <p:nvPr/>
        </p:nvSpPr>
        <p:spPr>
          <a:xfrm>
            <a:off x="5210104" y="939068"/>
            <a:ext cx="4676858" cy="369332"/>
          </a:xfrm>
          <a:prstGeom prst="rect">
            <a:avLst/>
          </a:prstGeom>
          <a:noFill/>
        </p:spPr>
        <p:txBody>
          <a:bodyPr wrap="none" rtlCol="0">
            <a:spAutoFit/>
          </a:bodyPr>
          <a:lstStyle/>
          <a:p>
            <a:r>
              <a:rPr lang="en-US" b="1" dirty="0"/>
              <a:t>Cardiovascular Toxicity in Clinical Trials</a:t>
            </a:r>
            <a:r>
              <a:rPr lang="en-US" b="1" baseline="30000" dirty="0"/>
              <a:t>2</a:t>
            </a:r>
          </a:p>
        </p:txBody>
      </p:sp>
      <p:graphicFrame>
        <p:nvGraphicFramePr>
          <p:cNvPr id="9" name="Table 9">
            <a:extLst>
              <a:ext uri="{FF2B5EF4-FFF2-40B4-BE49-F238E27FC236}">
                <a16:creationId xmlns:a16="http://schemas.microsoft.com/office/drawing/2014/main" id="{9F705E44-DF86-FA8C-35E7-FE8B7830FCF9}"/>
              </a:ext>
            </a:extLst>
          </p:cNvPr>
          <p:cNvGraphicFramePr>
            <a:graphicFrameLocks noGrp="1"/>
          </p:cNvGraphicFramePr>
          <p:nvPr>
            <p:extLst>
              <p:ext uri="{D42A27DB-BD31-4B8C-83A1-F6EECF244321}">
                <p14:modId xmlns:p14="http://schemas.microsoft.com/office/powerpoint/2010/main" val="1936992048"/>
              </p:ext>
            </p:extLst>
          </p:nvPr>
        </p:nvGraphicFramePr>
        <p:xfrm>
          <a:off x="5347856" y="4878570"/>
          <a:ext cx="6756505" cy="1153160"/>
        </p:xfrm>
        <a:graphic>
          <a:graphicData uri="http://schemas.openxmlformats.org/drawingml/2006/table">
            <a:tbl>
              <a:tblPr firstRow="1" bandRow="1">
                <a:tableStyleId>{F5AB1C69-6EDB-4FF4-983F-18BD219EF322}</a:tableStyleId>
              </a:tblPr>
              <a:tblGrid>
                <a:gridCol w="1608239">
                  <a:extLst>
                    <a:ext uri="{9D8B030D-6E8A-4147-A177-3AD203B41FA5}">
                      <a16:colId xmlns:a16="http://schemas.microsoft.com/office/drawing/2014/main" val="3279884065"/>
                    </a:ext>
                  </a:extLst>
                </a:gridCol>
                <a:gridCol w="1255419">
                  <a:extLst>
                    <a:ext uri="{9D8B030D-6E8A-4147-A177-3AD203B41FA5}">
                      <a16:colId xmlns:a16="http://schemas.microsoft.com/office/drawing/2014/main" val="3731445934"/>
                    </a:ext>
                  </a:extLst>
                </a:gridCol>
                <a:gridCol w="1264790">
                  <a:extLst>
                    <a:ext uri="{9D8B030D-6E8A-4147-A177-3AD203B41FA5}">
                      <a16:colId xmlns:a16="http://schemas.microsoft.com/office/drawing/2014/main" val="525318722"/>
                    </a:ext>
                  </a:extLst>
                </a:gridCol>
                <a:gridCol w="2628057">
                  <a:extLst>
                    <a:ext uri="{9D8B030D-6E8A-4147-A177-3AD203B41FA5}">
                      <a16:colId xmlns:a16="http://schemas.microsoft.com/office/drawing/2014/main" val="1155472397"/>
                    </a:ext>
                  </a:extLst>
                </a:gridCol>
              </a:tblGrid>
              <a:tr h="370840">
                <a:tc>
                  <a:txBody>
                    <a:bodyPr/>
                    <a:lstStyle/>
                    <a:p>
                      <a:r>
                        <a:rPr lang="en-US" sz="1050" dirty="0"/>
                        <a:t>Drug(s)</a:t>
                      </a:r>
                    </a:p>
                  </a:txBody>
                  <a:tcPr anchor="ctr">
                    <a:solidFill>
                      <a:schemeClr val="accent3">
                        <a:lumMod val="75000"/>
                      </a:schemeClr>
                    </a:solidFill>
                  </a:tcPr>
                </a:tc>
                <a:tc>
                  <a:txBody>
                    <a:bodyPr/>
                    <a:lstStyle/>
                    <a:p>
                      <a:pPr algn="ctr"/>
                      <a:r>
                        <a:rPr lang="en-US" sz="1050" dirty="0"/>
                        <a:t>Adverse effects: All grades</a:t>
                      </a:r>
                    </a:p>
                  </a:txBody>
                  <a:tcPr anchor="ctr">
                    <a:solidFill>
                      <a:schemeClr val="accent3">
                        <a:lumMod val="75000"/>
                      </a:schemeClr>
                    </a:solidFill>
                  </a:tcPr>
                </a:tc>
                <a:tc>
                  <a:txBody>
                    <a:bodyPr/>
                    <a:lstStyle/>
                    <a:p>
                      <a:pPr algn="ctr"/>
                      <a:r>
                        <a:rPr lang="en-US" sz="1050" dirty="0"/>
                        <a:t>Adverse effects: Grade 3+</a:t>
                      </a:r>
                    </a:p>
                  </a:txBody>
                  <a:tcPr anchor="ctr">
                    <a:solidFill>
                      <a:schemeClr val="accent3">
                        <a:lumMod val="75000"/>
                      </a:schemeClr>
                    </a:solidFill>
                  </a:tcPr>
                </a:tc>
                <a:tc>
                  <a:txBody>
                    <a:bodyPr/>
                    <a:lstStyle/>
                    <a:p>
                      <a:r>
                        <a:rPr lang="en-US" sz="1050" dirty="0"/>
                        <a:t>Adverse effects</a:t>
                      </a:r>
                    </a:p>
                  </a:txBody>
                  <a:tcPr anchor="ctr">
                    <a:solidFill>
                      <a:schemeClr val="accent3">
                        <a:lumMod val="75000"/>
                      </a:schemeClr>
                    </a:solidFill>
                  </a:tcPr>
                </a:tc>
                <a:extLst>
                  <a:ext uri="{0D108BD9-81ED-4DB2-BD59-A6C34878D82A}">
                    <a16:rowId xmlns:a16="http://schemas.microsoft.com/office/drawing/2014/main" val="3872417995"/>
                  </a:ext>
                </a:extLst>
              </a:tr>
              <a:tr h="370840">
                <a:tc>
                  <a:txBody>
                    <a:bodyPr/>
                    <a:lstStyle/>
                    <a:p>
                      <a:r>
                        <a:rPr lang="en-US" sz="1050" dirty="0">
                          <a:solidFill>
                            <a:schemeClr val="tx1">
                              <a:lumMod val="50000"/>
                            </a:schemeClr>
                          </a:solidFill>
                        </a:rPr>
                        <a:t>Dabrafenib + trametinib</a:t>
                      </a:r>
                    </a:p>
                  </a:txBody>
                  <a:tcPr anchor="ctr"/>
                </a:tc>
                <a:tc>
                  <a:txBody>
                    <a:bodyPr/>
                    <a:lstStyle/>
                    <a:p>
                      <a:pPr algn="ctr"/>
                      <a:r>
                        <a:rPr lang="en-US" sz="1050" dirty="0">
                          <a:solidFill>
                            <a:schemeClr val="tx1">
                              <a:lumMod val="50000"/>
                            </a:schemeClr>
                          </a:solidFill>
                        </a:rPr>
                        <a:t>0%-2%</a:t>
                      </a:r>
                    </a:p>
                  </a:txBody>
                  <a:tcPr anchor="ctr"/>
                </a:tc>
                <a:tc>
                  <a:txBody>
                    <a:bodyPr/>
                    <a:lstStyle/>
                    <a:p>
                      <a:pPr algn="ctr"/>
                      <a:r>
                        <a:rPr lang="en-US" sz="1050" dirty="0">
                          <a:solidFill>
                            <a:schemeClr val="tx1">
                              <a:lumMod val="50000"/>
                            </a:schemeClr>
                          </a:solidFill>
                        </a:rPr>
                        <a:t>2%</a:t>
                      </a:r>
                    </a:p>
                  </a:txBody>
                  <a:tcPr anchor="ctr"/>
                </a:tc>
                <a:tc>
                  <a:txBody>
                    <a:bodyPr/>
                    <a:lstStyle/>
                    <a:p>
                      <a:r>
                        <a:rPr lang="en-US" sz="1050" dirty="0">
                          <a:solidFill>
                            <a:schemeClr val="tx1">
                              <a:lumMod val="50000"/>
                            </a:schemeClr>
                          </a:solidFill>
                        </a:rPr>
                        <a:t>Chorioretinopathy</a:t>
                      </a:r>
                    </a:p>
                  </a:txBody>
                  <a:tcPr anchor="ctr"/>
                </a:tc>
                <a:extLst>
                  <a:ext uri="{0D108BD9-81ED-4DB2-BD59-A6C34878D82A}">
                    <a16:rowId xmlns:a16="http://schemas.microsoft.com/office/drawing/2014/main" val="213870762"/>
                  </a:ext>
                </a:extLst>
              </a:tr>
              <a:tr h="370840">
                <a:tc>
                  <a:txBody>
                    <a:bodyPr/>
                    <a:lstStyle/>
                    <a:p>
                      <a:r>
                        <a:rPr lang="en-US" sz="1050" dirty="0">
                          <a:solidFill>
                            <a:schemeClr val="tx1">
                              <a:lumMod val="50000"/>
                            </a:schemeClr>
                          </a:solidFill>
                        </a:rPr>
                        <a:t>Trametinib</a:t>
                      </a:r>
                    </a:p>
                  </a:txBody>
                  <a:tcPr anchor="ctr"/>
                </a:tc>
                <a:tc>
                  <a:txBody>
                    <a:bodyPr/>
                    <a:lstStyle/>
                    <a:p>
                      <a:pPr algn="ctr"/>
                      <a:r>
                        <a:rPr lang="en-US" sz="1050" dirty="0">
                          <a:solidFill>
                            <a:schemeClr val="tx1">
                              <a:lumMod val="50000"/>
                            </a:schemeClr>
                          </a:solidFill>
                        </a:rPr>
                        <a:t>&lt;1%-1.5%</a:t>
                      </a:r>
                    </a:p>
                  </a:txBody>
                  <a:tcPr anchor="ctr"/>
                </a:tc>
                <a:tc>
                  <a:txBody>
                    <a:bodyPr/>
                    <a:lstStyle/>
                    <a:p>
                      <a:pPr algn="ctr"/>
                      <a:r>
                        <a:rPr lang="en-US" sz="1050" dirty="0">
                          <a:solidFill>
                            <a:schemeClr val="tx1">
                              <a:lumMod val="50000"/>
                            </a:schemeClr>
                          </a:solidFill>
                        </a:rPr>
                        <a:t>NR</a:t>
                      </a:r>
                    </a:p>
                  </a:txBody>
                  <a:tcPr anchor="ctr"/>
                </a:tc>
                <a:tc>
                  <a:txBody>
                    <a:bodyPr/>
                    <a:lstStyle/>
                    <a:p>
                      <a:r>
                        <a:rPr lang="en-US" sz="1050" dirty="0">
                          <a:solidFill>
                            <a:schemeClr val="tx1">
                              <a:lumMod val="50000"/>
                            </a:schemeClr>
                          </a:solidFill>
                        </a:rPr>
                        <a:t>Retinal vein occlusion, chorioretinopathy</a:t>
                      </a:r>
                    </a:p>
                  </a:txBody>
                  <a:tcPr anchor="ctr"/>
                </a:tc>
                <a:extLst>
                  <a:ext uri="{0D108BD9-81ED-4DB2-BD59-A6C34878D82A}">
                    <a16:rowId xmlns:a16="http://schemas.microsoft.com/office/drawing/2014/main" val="351417334"/>
                  </a:ext>
                </a:extLst>
              </a:tr>
            </a:tbl>
          </a:graphicData>
        </a:graphic>
      </p:graphicFrame>
      <p:sp>
        <p:nvSpPr>
          <p:cNvPr id="10" name="TextBox 9">
            <a:extLst>
              <a:ext uri="{FF2B5EF4-FFF2-40B4-BE49-F238E27FC236}">
                <a16:creationId xmlns:a16="http://schemas.microsoft.com/office/drawing/2014/main" id="{F13C022D-5F9A-E273-0BA7-39DFC3C8029C}"/>
              </a:ext>
            </a:extLst>
          </p:cNvPr>
          <p:cNvSpPr txBox="1"/>
          <p:nvPr/>
        </p:nvSpPr>
        <p:spPr>
          <a:xfrm>
            <a:off x="5347856" y="4466739"/>
            <a:ext cx="3740704" cy="369332"/>
          </a:xfrm>
          <a:prstGeom prst="rect">
            <a:avLst/>
          </a:prstGeom>
          <a:noFill/>
        </p:spPr>
        <p:txBody>
          <a:bodyPr wrap="none" rtlCol="0">
            <a:spAutoFit/>
          </a:bodyPr>
          <a:lstStyle/>
          <a:p>
            <a:r>
              <a:rPr lang="en-US" b="1" dirty="0"/>
              <a:t>Ocular Toxicity in Clinical Trials</a:t>
            </a:r>
            <a:r>
              <a:rPr lang="en-US" b="1" baseline="30000" dirty="0"/>
              <a:t>3</a:t>
            </a:r>
          </a:p>
        </p:txBody>
      </p:sp>
    </p:spTree>
    <p:extLst>
      <p:ext uri="{BB962C8B-B14F-4D97-AF65-F5344CB8AC3E}">
        <p14:creationId xmlns:p14="http://schemas.microsoft.com/office/powerpoint/2010/main" val="251305623"/>
      </p:ext>
    </p:extLst>
  </p:cSld>
  <p:clrMapOvr>
    <a:masterClrMapping/>
  </p:clrMapOvr>
</p:sld>
</file>

<file path=ppt/theme/theme1.xml><?xml version="1.0" encoding="utf-8"?>
<a:theme xmlns:a="http://schemas.openxmlformats.org/drawingml/2006/main" name="Hem-Onc 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 22" id="{E12A7785-9153-754E-BFF8-B70BEB47CB96}" vid="{C525A16D-7D79-E74D-B882-BC89E4B70C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 22</Template>
  <TotalTime>139</TotalTime>
  <Words>1836</Words>
  <Application>Microsoft Macintosh PowerPoint</Application>
  <PresentationFormat>Widescreen</PresentationFormat>
  <Paragraphs>298</Paragraphs>
  <Slides>19</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Century Gothic</vt:lpstr>
      <vt:lpstr>Trebuchet MS</vt:lpstr>
      <vt:lpstr>Hem-Onc 22</vt:lpstr>
      <vt:lpstr>Office Theme</vt:lpstr>
      <vt:lpstr>PowerPoint Presentation</vt:lpstr>
      <vt:lpstr>PowerPoint Presentation</vt:lpstr>
      <vt:lpstr>Disclaimer</vt:lpstr>
      <vt:lpstr>Targeted Versus ICI Adjuvant Treatment of Stage III Melanoma</vt:lpstr>
      <vt:lpstr>Survival Curves for Single Versus Dual ICI in BRAF-Mutant Versus Wild-Type Unresectable Stage III/IV Melanoma</vt:lpstr>
      <vt:lpstr>Survival Benefit of Adjuvant Therapy in Resected Stage III Melanoma</vt:lpstr>
      <vt:lpstr>DESCRIBE-AD: Real-World Retrospective Study of Adjuvant BRAF-Targeted Therapy for Resected Melanoma</vt:lpstr>
      <vt:lpstr>RFS with Neoadjuvant Immunotherapy Versus BRAF-Targeted Therapy</vt:lpstr>
      <vt:lpstr>Dabrafenib + Trametinib Treatment-Related Adverse Events</vt:lpstr>
      <vt:lpstr>Real-World Data Series: Time to Recurrence After Adjuvant Therapy</vt:lpstr>
      <vt:lpstr>Real-World Data Series: Response Rates to 1L Systemic Therapy After Melanoma Recurrence</vt:lpstr>
      <vt:lpstr>BRAF Therapy and Immune Insensitivity</vt:lpstr>
      <vt:lpstr>DREAMSeq Immunotherapy Response Rate Post BRAF-Targeted Therapy</vt:lpstr>
      <vt:lpstr>Response Rate with Fianlimab and Cemiplimab in Advanced Melanoma   Post-Adjuvant PD-1 Analysis</vt:lpstr>
      <vt:lpstr>Relapse-Free Survival with Adjuvant Therapy for Resected Melanoma</vt:lpstr>
      <vt:lpstr>Targeted Versus ICI Adjuvant Treatment of Resected Stage III BRAF-Mutant Melanoma</vt:lpstr>
      <vt:lpstr>Targeted Versus ICI Adjuvant Treatment of Resected Stage III BRAF-Mutant Melanoma</vt:lpstr>
      <vt:lpstr>Targeted Versus ICI Adjuvant Treatment of Resected Stage III BRAF-Mutant Melanoma</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Holding Court in Melanoma: Choosing the Optimal Adjuvant Treatment Approach for Stage III BRAF-Mutant Melanoma</dc:title>
  <dc:subject/>
  <dc:creator>MedEd On The Go</dc:creator>
  <cp:keywords/>
  <dc:description/>
  <cp:lastModifiedBy>Moriah Diethorn</cp:lastModifiedBy>
  <cp:revision>14</cp:revision>
  <dcterms:created xsi:type="dcterms:W3CDTF">2023-08-02T20:09:41Z</dcterms:created>
  <dcterms:modified xsi:type="dcterms:W3CDTF">2023-08-14T21:20:39Z</dcterms:modified>
  <cp:category/>
</cp:coreProperties>
</file>