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698" r:id="rId3"/>
  </p:sldMasterIdLst>
  <p:notesMasterIdLst>
    <p:notesMasterId r:id="rId13"/>
  </p:notesMasterIdLst>
  <p:handoutMasterIdLst>
    <p:handoutMasterId r:id="rId14"/>
  </p:handoutMasterIdLst>
  <p:sldIdLst>
    <p:sldId id="1580" r:id="rId4"/>
    <p:sldId id="256" r:id="rId5"/>
    <p:sldId id="265" r:id="rId6"/>
    <p:sldId id="291" r:id="rId7"/>
    <p:sldId id="300" r:id="rId8"/>
    <p:sldId id="1605" r:id="rId9"/>
    <p:sldId id="1607" r:id="rId10"/>
    <p:sldId id="31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D7EF15A-E574-E302-DFA3-09CD43B36F79}" name="R. Krasuski" initials="RK" userId="4b5039dea0b12cc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85" autoAdjust="0"/>
    <p:restoredTop sz="96190"/>
  </p:normalViewPr>
  <p:slideViewPr>
    <p:cSldViewPr snapToGrid="0">
      <p:cViewPr varScale="1">
        <p:scale>
          <a:sx n="80" d="100"/>
          <a:sy n="80" d="100"/>
        </p:scale>
        <p:origin x="224" y="1016"/>
      </p:cViewPr>
      <p:guideLst/>
    </p:cSldViewPr>
  </p:slideViewPr>
  <p:notesTextViewPr>
    <p:cViewPr>
      <p:scale>
        <a:sx n="1" d="1"/>
        <a:sy n="1" d="1"/>
      </p:scale>
      <p:origin x="0" y="0"/>
    </p:cViewPr>
  </p:notesTextViewPr>
  <p:sorterViewPr>
    <p:cViewPr varScale="1">
      <p:scale>
        <a:sx n="167" d="100"/>
        <a:sy n="167"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5/24/23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a:extLst>
              <a:ext uri="{FF2B5EF4-FFF2-40B4-BE49-F238E27FC236}">
                <a16:creationId xmlns:a16="http://schemas.microsoft.com/office/drawing/2014/main" id="{6D1E2764-1954-D05F-CDE9-672AB4F2BA31}"/>
              </a:ext>
            </a:extLst>
          </p:cNvPr>
          <p:cNvSpPr>
            <a:spLocks noGrp="1" noRot="1" noChangeAspect="1" noChangeArrowheads="1" noTextEdit="1"/>
          </p:cNvSpPr>
          <p:nvPr>
            <p:ph type="sldImg"/>
          </p:nvPr>
        </p:nvSpPr>
        <p:spPr>
          <a:ln/>
        </p:spPr>
      </p:sp>
      <p:sp>
        <p:nvSpPr>
          <p:cNvPr id="30723" name="Rectangle 11">
            <a:extLst>
              <a:ext uri="{FF2B5EF4-FFF2-40B4-BE49-F238E27FC236}">
                <a16:creationId xmlns:a16="http://schemas.microsoft.com/office/drawing/2014/main" id="{FAA8EFA4-1439-0F62-A07F-3DCFF9E358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ea typeface="ヒラギノ角ゴ Pro W3"/>
            </a:endParaRPr>
          </a:p>
        </p:txBody>
      </p:sp>
      <p:sp>
        <p:nvSpPr>
          <p:cNvPr id="30724" name="Slide Number Placeholder 3">
            <a:extLst>
              <a:ext uri="{FF2B5EF4-FFF2-40B4-BE49-F238E27FC236}">
                <a16:creationId xmlns:a16="http://schemas.microsoft.com/office/drawing/2014/main" id="{9E7DF4DC-060C-4AF4-9232-9786FF9C0948}"/>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3" rIns="91371" bIns="45683" anchor="b"/>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lgn="r">
              <a:spcBef>
                <a:spcPct val="0"/>
              </a:spcBef>
            </a:pPr>
            <a:fld id="{C6DA5F8D-5C80-4895-912A-3DC8FECD9AD6}" type="slidenum">
              <a:rPr lang="en-US" altLang="en-US" sz="1200" b="0">
                <a:latin typeface="Arial" panose="020B0604020202020204" pitchFamily="34" charset="0"/>
              </a:rPr>
              <a:pPr algn="r">
                <a:spcBef>
                  <a:spcPct val="0"/>
                </a:spcBef>
              </a:pPr>
              <a:t>4</a:t>
            </a:fld>
            <a:endParaRPr lang="en-US" altLang="en-US" sz="1200" b="0">
              <a:latin typeface="Arial" panose="020B0604020202020204" pitchFamily="34" charset="0"/>
            </a:endParaRPr>
          </a:p>
        </p:txBody>
      </p:sp>
      <p:sp>
        <p:nvSpPr>
          <p:cNvPr id="30725" name="TextBox 4">
            <a:extLst>
              <a:ext uri="{FF2B5EF4-FFF2-40B4-BE49-F238E27FC236}">
                <a16:creationId xmlns:a16="http://schemas.microsoft.com/office/drawing/2014/main" id="{9FD49543-3AC0-AF32-A57C-900E5629E4B9}"/>
              </a:ext>
            </a:extLst>
          </p:cNvPr>
          <p:cNvSpPr txBox="1">
            <a:spLocks noChangeArrowheads="1"/>
          </p:cNvSpPr>
          <p:nvPr/>
        </p:nvSpPr>
        <p:spPr bwMode="auto">
          <a:xfrm>
            <a:off x="5867400" y="6858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eaLnBrk="1" hangingPunct="1">
              <a:spcBef>
                <a:spcPct val="0"/>
              </a:spcBef>
            </a:pPr>
            <a:r>
              <a:rPr lang="en-US" altLang="en-US" sz="1200" b="0">
                <a:latin typeface="Arial" panose="020B0604020202020204" pitchFamily="34" charset="0"/>
              </a:rPr>
              <a:t>Pickup: Forfia, slide 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1EFF41A-DB11-C8A9-4B28-C5159FE9A6A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6A59B0B9-8085-D622-41EC-C00BD8434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14300" algn="l"/>
              </a:tabLst>
            </a:pPr>
            <a:endParaRPr lang="en-US" altLang="en-US" sz="1000" dirty="0">
              <a:ea typeface="ヒラギノ角ゴ Pro W3"/>
            </a:endParaRPr>
          </a:p>
        </p:txBody>
      </p:sp>
      <p:sp>
        <p:nvSpPr>
          <p:cNvPr id="49156" name="Slide Number Placeholder 3">
            <a:extLst>
              <a:ext uri="{FF2B5EF4-FFF2-40B4-BE49-F238E27FC236}">
                <a16:creationId xmlns:a16="http://schemas.microsoft.com/office/drawing/2014/main" id="{D1A48AC8-2038-84C2-4D26-34CA07723BBF}"/>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3" rIns="91371" bIns="45683" anchor="b"/>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lgn="r">
              <a:spcBef>
                <a:spcPct val="0"/>
              </a:spcBef>
            </a:pPr>
            <a:fld id="{1B4122A8-C8A5-4113-B2EB-F2817D642200}" type="slidenum">
              <a:rPr lang="en-US" altLang="en-US" sz="1200" b="0">
                <a:latin typeface="Arial" panose="020B0604020202020204" pitchFamily="34" charset="0"/>
              </a:rPr>
              <a:pPr algn="r">
                <a:spcBef>
                  <a:spcPct val="0"/>
                </a:spcBef>
              </a:pPr>
              <a:t>5</a:t>
            </a:fld>
            <a:endParaRPr lang="en-US" altLang="en-US" sz="1200" b="0">
              <a:latin typeface="Arial" panose="020B0604020202020204" pitchFamily="34" charset="0"/>
            </a:endParaRPr>
          </a:p>
        </p:txBody>
      </p:sp>
      <p:sp>
        <p:nvSpPr>
          <p:cNvPr id="49157" name="TextBox 4">
            <a:extLst>
              <a:ext uri="{FF2B5EF4-FFF2-40B4-BE49-F238E27FC236}">
                <a16:creationId xmlns:a16="http://schemas.microsoft.com/office/drawing/2014/main" id="{E93087C2-2FD4-4F11-3C65-96EC584BBC22}"/>
              </a:ext>
            </a:extLst>
          </p:cNvPr>
          <p:cNvSpPr txBox="1">
            <a:spLocks noChangeArrowheads="1"/>
          </p:cNvSpPr>
          <p:nvPr/>
        </p:nvSpPr>
        <p:spPr bwMode="auto">
          <a:xfrm>
            <a:off x="228600" y="685800"/>
            <a:ext cx="914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eaLnBrk="1" hangingPunct="1">
              <a:spcBef>
                <a:spcPct val="0"/>
              </a:spcBef>
            </a:pPr>
            <a:r>
              <a:rPr lang="en-US" altLang="en-US" sz="1000" b="0">
                <a:latin typeface="Arial" panose="020B0604020202020204" pitchFamily="34" charset="0"/>
              </a:rPr>
              <a:t>Rudski 2010, p 686, col 2, para 4-5; p 687, Table 1; col 1; col 2, para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a:extLst>
              <a:ext uri="{FF2B5EF4-FFF2-40B4-BE49-F238E27FC236}">
                <a16:creationId xmlns:a16="http://schemas.microsoft.com/office/drawing/2014/main" id="{7BAA2C72-17C5-B4E4-DB9A-30AAADC57585}"/>
              </a:ext>
            </a:extLst>
          </p:cNvPr>
          <p:cNvSpPr>
            <a:spLocks noGrp="1" noRot="1" noChangeAspect="1" noChangeArrowheads="1" noTextEdit="1"/>
          </p:cNvSpPr>
          <p:nvPr>
            <p:ph type="sldImg"/>
          </p:nvPr>
        </p:nvSpPr>
        <p:spPr>
          <a:ln/>
        </p:spPr>
      </p:sp>
      <p:sp>
        <p:nvSpPr>
          <p:cNvPr id="81923" name="Rectangle 7">
            <a:extLst>
              <a:ext uri="{FF2B5EF4-FFF2-40B4-BE49-F238E27FC236}">
                <a16:creationId xmlns:a16="http://schemas.microsoft.com/office/drawing/2014/main" id="{3E8A3DE5-3EA6-D164-67DE-0891BF575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ea typeface="ヒラギノ角ゴ Pro W3"/>
            </a:endParaRPr>
          </a:p>
        </p:txBody>
      </p:sp>
      <p:sp>
        <p:nvSpPr>
          <p:cNvPr id="81924" name="Slide Number Placeholder 3">
            <a:extLst>
              <a:ext uri="{FF2B5EF4-FFF2-40B4-BE49-F238E27FC236}">
                <a16:creationId xmlns:a16="http://schemas.microsoft.com/office/drawing/2014/main" id="{4F7EC37B-6073-1BE9-AE98-9FFC528F634F}"/>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3" rIns="91371" bIns="45683" anchor="b"/>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lgn="r">
              <a:spcBef>
                <a:spcPct val="0"/>
              </a:spcBef>
            </a:pPr>
            <a:fld id="{58DB1B37-B69E-4583-8527-2FB454A09A01}" type="slidenum">
              <a:rPr lang="en-US" altLang="en-US" sz="1200" b="0">
                <a:latin typeface="Arial" panose="020B0604020202020204" pitchFamily="34" charset="0"/>
              </a:rPr>
              <a:pPr algn="r">
                <a:spcBef>
                  <a:spcPct val="0"/>
                </a:spcBef>
              </a:pPr>
              <a:t>8</a:t>
            </a:fld>
            <a:endParaRPr lang="en-US" altLang="en-US" sz="1200" b="0">
              <a:latin typeface="Arial" panose="020B0604020202020204" pitchFamily="34" charset="0"/>
            </a:endParaRPr>
          </a:p>
        </p:txBody>
      </p:sp>
      <p:sp>
        <p:nvSpPr>
          <p:cNvPr id="81925" name="TextBox 4">
            <a:extLst>
              <a:ext uri="{FF2B5EF4-FFF2-40B4-BE49-F238E27FC236}">
                <a16:creationId xmlns:a16="http://schemas.microsoft.com/office/drawing/2014/main" id="{D1D813E4-B9DA-146D-F966-0814A5EDE16B}"/>
              </a:ext>
            </a:extLst>
          </p:cNvPr>
          <p:cNvSpPr txBox="1">
            <a:spLocks noChangeArrowheads="1"/>
          </p:cNvSpPr>
          <p:nvPr/>
        </p:nvSpPr>
        <p:spPr bwMode="auto">
          <a:xfrm>
            <a:off x="228600" y="6858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eaLnBrk="1" hangingPunct="1">
              <a:spcBef>
                <a:spcPct val="0"/>
              </a:spcBef>
            </a:pPr>
            <a:r>
              <a:rPr lang="en-US" altLang="en-US" sz="1000" b="0">
                <a:latin typeface="Arial" panose="020B0604020202020204" pitchFamily="34" charset="0"/>
              </a:rPr>
              <a:t>Figure: </a:t>
            </a:r>
            <a:r>
              <a:rPr lang="da-DK" altLang="en-US" sz="1000" b="0">
                <a:latin typeface="Arial" panose="020B0604020202020204" pitchFamily="34" charset="0"/>
              </a:rPr>
              <a:t>Rudski 2010. p 693, fig 5</a:t>
            </a:r>
          </a:p>
          <a:p>
            <a:pPr eaLnBrk="1" hangingPunct="1">
              <a:spcBef>
                <a:spcPct val="0"/>
              </a:spcBef>
            </a:pPr>
            <a:endParaRPr lang="da-DK" altLang="en-US" sz="1000" b="0">
              <a:latin typeface="Arial" panose="020B0604020202020204" pitchFamily="34" charset="0"/>
            </a:endParaRPr>
          </a:p>
          <a:p>
            <a:pPr eaLnBrk="1" hangingPunct="1">
              <a:spcBef>
                <a:spcPct val="0"/>
              </a:spcBef>
            </a:pPr>
            <a:r>
              <a:rPr lang="da-DK" altLang="en-US" sz="1000" b="0">
                <a:latin typeface="Arial" panose="020B0604020202020204" pitchFamily="34" charset="0"/>
              </a:rPr>
              <a:t>Bullet: Rudski 2010, p 687, col 1, para 2</a:t>
            </a:r>
            <a:endParaRPr lang="en-US" altLang="en-US" sz="10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083CF21-914B-0283-A43F-CA529331B8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915D69D1-172E-D4AD-908A-CFFD5DDCB4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7741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7196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9103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6807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3605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43860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0464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00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34533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53971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7406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6938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2623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7641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8638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773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5570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8271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6513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31758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0954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63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1622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38726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800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62827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3620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697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56593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15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654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8734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1260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9164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51E43D9-8ABC-0212-E790-399A1F98AE4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71446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749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75277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EEE5-DD39-1F01-E513-D2E0FB73B7AD}"/>
              </a:ext>
            </a:extLst>
          </p:cNvPr>
          <p:cNvSpPr>
            <a:spLocks noGrp="1"/>
          </p:cNvSpPr>
          <p:nvPr>
            <p:ph type="title"/>
          </p:nvPr>
        </p:nvSpPr>
        <p:spPr/>
        <p:txBody>
          <a:bodyPr/>
          <a:lstStyle/>
          <a:p>
            <a:r>
              <a:rPr lang="en-US" dirty="0"/>
              <a:t>Areas: A Look at the Importance of Physical Measurements of the Right Heart</a:t>
            </a:r>
          </a:p>
        </p:txBody>
      </p:sp>
      <p:sp>
        <p:nvSpPr>
          <p:cNvPr id="5" name="Text Placeholder 4">
            <a:extLst>
              <a:ext uri="{FF2B5EF4-FFF2-40B4-BE49-F238E27FC236}">
                <a16:creationId xmlns:a16="http://schemas.microsoft.com/office/drawing/2014/main" id="{9C61A73A-7D03-BCF8-F6BE-06AB3F5CCC29}"/>
              </a:ext>
            </a:extLst>
          </p:cNvPr>
          <p:cNvSpPr>
            <a:spLocks noGrp="1"/>
          </p:cNvSpPr>
          <p:nvPr>
            <p:ph type="body" idx="1"/>
          </p:nvPr>
        </p:nvSpPr>
        <p:spPr>
          <a:xfrm>
            <a:off x="609601" y="4377691"/>
            <a:ext cx="10515600" cy="2263140"/>
          </a:xfrm>
        </p:spPr>
        <p:txBody>
          <a:bodyPr>
            <a:normAutofit fontScale="85000" lnSpcReduction="20000"/>
          </a:bodyPr>
          <a:lstStyle/>
          <a:p>
            <a:r>
              <a:rPr lang="en-US" dirty="0"/>
              <a:t>Richard </a:t>
            </a:r>
            <a:r>
              <a:rPr lang="en-US" dirty="0" err="1"/>
              <a:t>Krasuski</a:t>
            </a:r>
            <a:r>
              <a:rPr lang="en-US" dirty="0"/>
              <a:t>, MD</a:t>
            </a:r>
          </a:p>
          <a:p>
            <a:r>
              <a:rPr lang="en-US" dirty="0"/>
              <a:t>Professor of Medicine and Pediatrics</a:t>
            </a:r>
          </a:p>
          <a:p>
            <a:r>
              <a:rPr lang="en-US" dirty="0"/>
              <a:t>Director, Adult Congenital Heart Disease Center </a:t>
            </a:r>
          </a:p>
          <a:p>
            <a:r>
              <a:rPr lang="en-US" dirty="0"/>
              <a:t>Director, Hemodynamic Research</a:t>
            </a:r>
          </a:p>
          <a:p>
            <a:r>
              <a:rPr lang="en-US" dirty="0"/>
              <a:t>Director, Interventional CTEPH Program</a:t>
            </a:r>
          </a:p>
          <a:p>
            <a:r>
              <a:rPr lang="en-US" dirty="0"/>
              <a:t>Duke University Medical Center</a:t>
            </a:r>
          </a:p>
          <a:p>
            <a:r>
              <a:rPr lang="en-US" dirty="0"/>
              <a:t>Durham, NC</a:t>
            </a:r>
          </a:p>
          <a:p>
            <a:endParaRPr lang="en-US" dirty="0"/>
          </a:p>
        </p:txBody>
      </p:sp>
    </p:spTree>
    <p:extLst>
      <p:ext uri="{BB962C8B-B14F-4D97-AF65-F5344CB8AC3E}">
        <p14:creationId xmlns:p14="http://schemas.microsoft.com/office/powerpoint/2010/main" val="1450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a:t>
            </a:r>
            <a:r>
              <a:rPr lang="en-US" sz="1600" dirty="0">
                <a:solidFill>
                  <a:srgbClr val="3F3F3F"/>
                </a:solidFill>
                <a:latin typeface="Arial" panose="020B0604020202020204"/>
              </a:rPr>
              <a:t>LLC</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536060-EC82-7209-C2BC-F44A6FE41EC3}"/>
              </a:ext>
            </a:extLst>
          </p:cNvPr>
          <p:cNvSpPr>
            <a:spLocks noGrp="1"/>
          </p:cNvSpPr>
          <p:nvPr>
            <p:ph type="ftr" sz="quarter" idx="3"/>
          </p:nvPr>
        </p:nvSpPr>
        <p:spPr>
          <a:xfrm>
            <a:off x="609600" y="6356350"/>
            <a:ext cx="10744199" cy="442131"/>
          </a:xfrm>
        </p:spPr>
        <p:txBody>
          <a:bodyPr/>
          <a:lstStyle/>
          <a:p>
            <a:r>
              <a:rPr lang="en-US" dirty="0"/>
              <a:t>IVC, inferior vena cava; RA, right atrium; RV, right ventricle; RVOT, right ventricular outflow tract.</a:t>
            </a:r>
          </a:p>
        </p:txBody>
      </p:sp>
      <p:sp>
        <p:nvSpPr>
          <p:cNvPr id="29698" name="Rectangle 2">
            <a:extLst>
              <a:ext uri="{FF2B5EF4-FFF2-40B4-BE49-F238E27FC236}">
                <a16:creationId xmlns:a16="http://schemas.microsoft.com/office/drawing/2014/main" id="{745DF795-9749-C07A-886F-C696930BE7A9}"/>
              </a:ext>
            </a:extLst>
          </p:cNvPr>
          <p:cNvSpPr>
            <a:spLocks noGrp="1" noChangeAspect="1" noChangeArrowheads="1"/>
          </p:cNvSpPr>
          <p:nvPr>
            <p:ph type="title"/>
          </p:nvPr>
        </p:nvSpPr>
        <p:spPr>
          <a:xfrm>
            <a:off x="609600" y="200025"/>
            <a:ext cx="10946130" cy="1184275"/>
          </a:xfrm>
        </p:spPr>
        <p:txBody>
          <a:bodyPr>
            <a:normAutofit/>
          </a:bodyPr>
          <a:lstStyle/>
          <a:p>
            <a:r>
              <a:rPr lang="en-US" altLang="en-US" sz="2800" dirty="0"/>
              <a:t>The Right Heart - Challenging to Image: Multiple Views Needed</a:t>
            </a:r>
          </a:p>
        </p:txBody>
      </p:sp>
      <p:grpSp>
        <p:nvGrpSpPr>
          <p:cNvPr id="29699" name="Group 2">
            <a:extLst>
              <a:ext uri="{FF2B5EF4-FFF2-40B4-BE49-F238E27FC236}">
                <a16:creationId xmlns:a16="http://schemas.microsoft.com/office/drawing/2014/main" id="{86757A9C-4B3A-BAF7-EC58-B416C4F7D9C0}"/>
              </a:ext>
            </a:extLst>
          </p:cNvPr>
          <p:cNvGrpSpPr>
            <a:grpSpLocks noChangeAspect="1"/>
          </p:cNvGrpSpPr>
          <p:nvPr/>
        </p:nvGrpSpPr>
        <p:grpSpPr bwMode="auto">
          <a:xfrm>
            <a:off x="5224836" y="2101777"/>
            <a:ext cx="5698256" cy="4273692"/>
            <a:chOff x="943" y="954"/>
            <a:chExt cx="3888" cy="2916"/>
          </a:xfrm>
        </p:grpSpPr>
        <p:pic>
          <p:nvPicPr>
            <p:cNvPr id="29702" name="Picture 3" descr="Heart in Thorax">
              <a:extLst>
                <a:ext uri="{FF2B5EF4-FFF2-40B4-BE49-F238E27FC236}">
                  <a16:creationId xmlns:a16="http://schemas.microsoft.com/office/drawing/2014/main" id="{17198497-1B24-2DE2-04E4-5842F00D9C05}"/>
                </a:ext>
              </a:extLst>
            </p:cNvPr>
            <p:cNvPicPr>
              <a:picLocks noChangeAspect="1" noChangeArrowheads="1"/>
            </p:cNvPicPr>
            <p:nvPr/>
          </p:nvPicPr>
          <p:blipFill>
            <a:blip r:embed="rId3">
              <a:lum bright="24000" contrast="36000"/>
              <a:extLst>
                <a:ext uri="{28A0092B-C50C-407E-A947-70E740481C1C}">
                  <a14:useLocalDpi xmlns:a14="http://schemas.microsoft.com/office/drawing/2010/main"/>
                </a:ext>
              </a:extLst>
            </a:blip>
            <a:srcRect/>
            <a:stretch>
              <a:fillRect/>
            </a:stretch>
          </p:blipFill>
          <p:spPr bwMode="auto">
            <a:xfrm>
              <a:off x="943" y="954"/>
              <a:ext cx="3888"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Line 4">
              <a:extLst>
                <a:ext uri="{FF2B5EF4-FFF2-40B4-BE49-F238E27FC236}">
                  <a16:creationId xmlns:a16="http://schemas.microsoft.com/office/drawing/2014/main" id="{6D330EB3-F089-B48B-41D6-8C565BB34FDE}"/>
                </a:ext>
              </a:extLst>
            </p:cNvPr>
            <p:cNvSpPr>
              <a:spLocks noChangeShapeType="1"/>
            </p:cNvSpPr>
            <p:nvPr/>
          </p:nvSpPr>
          <p:spPr bwMode="auto">
            <a:xfrm>
              <a:off x="2627" y="3460"/>
              <a:ext cx="90" cy="45"/>
            </a:xfrm>
            <a:prstGeom prst="line">
              <a:avLst/>
            </a:prstGeom>
            <a:noFill/>
            <a:ln w="444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5">
              <a:extLst>
                <a:ext uri="{FF2B5EF4-FFF2-40B4-BE49-F238E27FC236}">
                  <a16:creationId xmlns:a16="http://schemas.microsoft.com/office/drawing/2014/main" id="{BF715AC5-6E03-F58B-4B00-FB4E08D6B727}"/>
                </a:ext>
              </a:extLst>
            </p:cNvPr>
            <p:cNvSpPr>
              <a:spLocks noChangeShapeType="1"/>
            </p:cNvSpPr>
            <p:nvPr/>
          </p:nvSpPr>
          <p:spPr bwMode="auto">
            <a:xfrm>
              <a:off x="3490" y="2205"/>
              <a:ext cx="90" cy="90"/>
            </a:xfrm>
            <a:prstGeom prst="line">
              <a:avLst/>
            </a:prstGeom>
            <a:noFill/>
            <a:ln w="444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Text Box 6">
              <a:extLst>
                <a:ext uri="{FF2B5EF4-FFF2-40B4-BE49-F238E27FC236}">
                  <a16:creationId xmlns:a16="http://schemas.microsoft.com/office/drawing/2014/main" id="{F14876D3-18AB-744C-C9E2-5C021050DE7F}"/>
                </a:ext>
              </a:extLst>
            </p:cNvPr>
            <p:cNvSpPr txBox="1">
              <a:spLocks noChangeArrowheads="1"/>
            </p:cNvSpPr>
            <p:nvPr/>
          </p:nvSpPr>
          <p:spPr bwMode="auto">
            <a:xfrm>
              <a:off x="3824" y="3342"/>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spcBef>
                  <a:spcPct val="0"/>
                </a:spcBef>
              </a:pPr>
              <a:r>
                <a:rPr lang="en-US" altLang="en-US" sz="2000">
                  <a:solidFill>
                    <a:srgbClr val="FFFF00"/>
                  </a:solidFill>
                  <a:latin typeface="Arial" panose="020B0604020202020204" pitchFamily="34" charset="0"/>
                </a:rPr>
                <a:t>Apical</a:t>
              </a:r>
            </a:p>
          </p:txBody>
        </p:sp>
        <p:sp>
          <p:nvSpPr>
            <p:cNvPr id="29706" name="Text Box 7">
              <a:extLst>
                <a:ext uri="{FF2B5EF4-FFF2-40B4-BE49-F238E27FC236}">
                  <a16:creationId xmlns:a16="http://schemas.microsoft.com/office/drawing/2014/main" id="{A7F376C9-E13D-18A6-E788-CC47B01589AB}"/>
                </a:ext>
              </a:extLst>
            </p:cNvPr>
            <p:cNvSpPr txBox="1">
              <a:spLocks noChangeArrowheads="1"/>
            </p:cNvSpPr>
            <p:nvPr/>
          </p:nvSpPr>
          <p:spPr bwMode="auto">
            <a:xfrm>
              <a:off x="3509" y="2034"/>
              <a:ext cx="9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spcBef>
                  <a:spcPct val="0"/>
                </a:spcBef>
              </a:pPr>
              <a:r>
                <a:rPr lang="en-US" altLang="en-US" sz="2000" dirty="0">
                  <a:solidFill>
                    <a:srgbClr val="FFFF00"/>
                  </a:solidFill>
                  <a:latin typeface="Arial" panose="020B0604020202020204" pitchFamily="34" charset="0"/>
                </a:rPr>
                <a:t>Parasternal</a:t>
              </a:r>
            </a:p>
          </p:txBody>
        </p:sp>
        <p:sp>
          <p:nvSpPr>
            <p:cNvPr id="29707" name="Text Box 8">
              <a:extLst>
                <a:ext uri="{FF2B5EF4-FFF2-40B4-BE49-F238E27FC236}">
                  <a16:creationId xmlns:a16="http://schemas.microsoft.com/office/drawing/2014/main" id="{B31F29A5-C603-7EE4-1784-AC9696FF45BF}"/>
                </a:ext>
              </a:extLst>
            </p:cNvPr>
            <p:cNvSpPr txBox="1">
              <a:spLocks noChangeArrowheads="1"/>
            </p:cNvSpPr>
            <p:nvPr/>
          </p:nvSpPr>
          <p:spPr bwMode="auto">
            <a:xfrm>
              <a:off x="1888" y="3455"/>
              <a:ext cx="8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spcBef>
                  <a:spcPct val="0"/>
                </a:spcBef>
              </a:pPr>
              <a:r>
                <a:rPr lang="en-US" altLang="en-US" sz="2000" dirty="0">
                  <a:solidFill>
                    <a:srgbClr val="FFFF00"/>
                  </a:solidFill>
                  <a:latin typeface="Arial" panose="020B0604020202020204" pitchFamily="34" charset="0"/>
                </a:rPr>
                <a:t>Subcostal</a:t>
              </a:r>
            </a:p>
          </p:txBody>
        </p:sp>
        <p:sp>
          <p:nvSpPr>
            <p:cNvPr id="29708" name="Line 9">
              <a:extLst>
                <a:ext uri="{FF2B5EF4-FFF2-40B4-BE49-F238E27FC236}">
                  <a16:creationId xmlns:a16="http://schemas.microsoft.com/office/drawing/2014/main" id="{2C1F8C16-7797-E6EF-478D-491C608136A5}"/>
                </a:ext>
              </a:extLst>
            </p:cNvPr>
            <p:cNvSpPr>
              <a:spLocks noChangeShapeType="1"/>
            </p:cNvSpPr>
            <p:nvPr/>
          </p:nvSpPr>
          <p:spPr bwMode="auto">
            <a:xfrm flipV="1">
              <a:off x="2627" y="3013"/>
              <a:ext cx="45" cy="447"/>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0">
              <a:extLst>
                <a:ext uri="{FF2B5EF4-FFF2-40B4-BE49-F238E27FC236}">
                  <a16:creationId xmlns:a16="http://schemas.microsoft.com/office/drawing/2014/main" id="{4D0CDD55-F80A-CE2D-1CCE-4A88114D0ACB}"/>
                </a:ext>
              </a:extLst>
            </p:cNvPr>
            <p:cNvSpPr>
              <a:spLocks noChangeShapeType="1"/>
            </p:cNvSpPr>
            <p:nvPr/>
          </p:nvSpPr>
          <p:spPr bwMode="auto">
            <a:xfrm flipV="1">
              <a:off x="2672" y="3058"/>
              <a:ext cx="134" cy="402"/>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1">
              <a:extLst>
                <a:ext uri="{FF2B5EF4-FFF2-40B4-BE49-F238E27FC236}">
                  <a16:creationId xmlns:a16="http://schemas.microsoft.com/office/drawing/2014/main" id="{34E30966-0676-F8E0-7EB9-B083D59D3F9B}"/>
                </a:ext>
              </a:extLst>
            </p:cNvPr>
            <p:cNvSpPr>
              <a:spLocks noChangeShapeType="1"/>
            </p:cNvSpPr>
            <p:nvPr/>
          </p:nvSpPr>
          <p:spPr bwMode="auto">
            <a:xfrm flipV="1">
              <a:off x="2672" y="3147"/>
              <a:ext cx="224" cy="313"/>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2">
              <a:extLst>
                <a:ext uri="{FF2B5EF4-FFF2-40B4-BE49-F238E27FC236}">
                  <a16:creationId xmlns:a16="http://schemas.microsoft.com/office/drawing/2014/main" id="{BC6B45BD-3914-564E-1458-E35DD035BF26}"/>
                </a:ext>
              </a:extLst>
            </p:cNvPr>
            <p:cNvSpPr>
              <a:spLocks noChangeShapeType="1"/>
            </p:cNvSpPr>
            <p:nvPr/>
          </p:nvSpPr>
          <p:spPr bwMode="auto">
            <a:xfrm flipV="1">
              <a:off x="2717" y="3237"/>
              <a:ext cx="268" cy="268"/>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3">
              <a:extLst>
                <a:ext uri="{FF2B5EF4-FFF2-40B4-BE49-F238E27FC236}">
                  <a16:creationId xmlns:a16="http://schemas.microsoft.com/office/drawing/2014/main" id="{E0D6F57E-0E5A-09D3-5372-3C0955CAE58D}"/>
                </a:ext>
              </a:extLst>
            </p:cNvPr>
            <p:cNvSpPr>
              <a:spLocks noChangeShapeType="1"/>
            </p:cNvSpPr>
            <p:nvPr/>
          </p:nvSpPr>
          <p:spPr bwMode="auto">
            <a:xfrm flipV="1">
              <a:off x="3177" y="2205"/>
              <a:ext cx="313" cy="179"/>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4">
              <a:extLst>
                <a:ext uri="{FF2B5EF4-FFF2-40B4-BE49-F238E27FC236}">
                  <a16:creationId xmlns:a16="http://schemas.microsoft.com/office/drawing/2014/main" id="{63423816-9218-12C4-8DB6-E3C135B94D06}"/>
                </a:ext>
              </a:extLst>
            </p:cNvPr>
            <p:cNvSpPr>
              <a:spLocks noChangeShapeType="1"/>
            </p:cNvSpPr>
            <p:nvPr/>
          </p:nvSpPr>
          <p:spPr bwMode="auto">
            <a:xfrm flipV="1">
              <a:off x="3446" y="2295"/>
              <a:ext cx="134" cy="357"/>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5">
              <a:extLst>
                <a:ext uri="{FF2B5EF4-FFF2-40B4-BE49-F238E27FC236}">
                  <a16:creationId xmlns:a16="http://schemas.microsoft.com/office/drawing/2014/main" id="{B55EE9B7-18BF-AB06-597F-3131F57B9311}"/>
                </a:ext>
              </a:extLst>
            </p:cNvPr>
            <p:cNvSpPr>
              <a:spLocks noChangeShapeType="1"/>
            </p:cNvSpPr>
            <p:nvPr/>
          </p:nvSpPr>
          <p:spPr bwMode="auto">
            <a:xfrm flipV="1">
              <a:off x="3267" y="2250"/>
              <a:ext cx="268" cy="223"/>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6">
              <a:extLst>
                <a:ext uri="{FF2B5EF4-FFF2-40B4-BE49-F238E27FC236}">
                  <a16:creationId xmlns:a16="http://schemas.microsoft.com/office/drawing/2014/main" id="{A03EA194-C066-4AEB-1028-795C650CB31D}"/>
                </a:ext>
              </a:extLst>
            </p:cNvPr>
            <p:cNvSpPr>
              <a:spLocks noChangeShapeType="1"/>
            </p:cNvSpPr>
            <p:nvPr/>
          </p:nvSpPr>
          <p:spPr bwMode="auto">
            <a:xfrm flipV="1">
              <a:off x="3312" y="2250"/>
              <a:ext cx="223" cy="313"/>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17">
              <a:extLst>
                <a:ext uri="{FF2B5EF4-FFF2-40B4-BE49-F238E27FC236}">
                  <a16:creationId xmlns:a16="http://schemas.microsoft.com/office/drawing/2014/main" id="{1B8581E2-D637-CFFA-5A53-1F64FCDAB116}"/>
                </a:ext>
              </a:extLst>
            </p:cNvPr>
            <p:cNvSpPr>
              <a:spLocks noChangeShapeType="1"/>
            </p:cNvSpPr>
            <p:nvPr/>
          </p:nvSpPr>
          <p:spPr bwMode="auto">
            <a:xfrm flipV="1">
              <a:off x="3829" y="3321"/>
              <a:ext cx="90" cy="89"/>
            </a:xfrm>
            <a:prstGeom prst="line">
              <a:avLst/>
            </a:prstGeom>
            <a:noFill/>
            <a:ln w="444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18">
              <a:extLst>
                <a:ext uri="{FF2B5EF4-FFF2-40B4-BE49-F238E27FC236}">
                  <a16:creationId xmlns:a16="http://schemas.microsoft.com/office/drawing/2014/main" id="{DBDF4471-BF25-0F6C-225F-AFB875B2EA2C}"/>
                </a:ext>
              </a:extLst>
            </p:cNvPr>
            <p:cNvSpPr>
              <a:spLocks noChangeShapeType="1"/>
            </p:cNvSpPr>
            <p:nvPr/>
          </p:nvSpPr>
          <p:spPr bwMode="auto">
            <a:xfrm flipH="1" flipV="1">
              <a:off x="3740" y="3008"/>
              <a:ext cx="179" cy="313"/>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19">
              <a:extLst>
                <a:ext uri="{FF2B5EF4-FFF2-40B4-BE49-F238E27FC236}">
                  <a16:creationId xmlns:a16="http://schemas.microsoft.com/office/drawing/2014/main" id="{1C6EE2D9-82C9-D6A6-BD99-4852E9FE8A22}"/>
                </a:ext>
              </a:extLst>
            </p:cNvPr>
            <p:cNvSpPr>
              <a:spLocks noChangeShapeType="1"/>
            </p:cNvSpPr>
            <p:nvPr/>
          </p:nvSpPr>
          <p:spPr bwMode="auto">
            <a:xfrm flipH="1" flipV="1">
              <a:off x="3472" y="3276"/>
              <a:ext cx="357" cy="134"/>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20">
              <a:extLst>
                <a:ext uri="{FF2B5EF4-FFF2-40B4-BE49-F238E27FC236}">
                  <a16:creationId xmlns:a16="http://schemas.microsoft.com/office/drawing/2014/main" id="{691FC9D9-7C57-6A1A-CF77-85247B1917B3}"/>
                </a:ext>
              </a:extLst>
            </p:cNvPr>
            <p:cNvSpPr>
              <a:spLocks noChangeShapeType="1"/>
            </p:cNvSpPr>
            <p:nvPr/>
          </p:nvSpPr>
          <p:spPr bwMode="auto">
            <a:xfrm flipH="1" flipV="1">
              <a:off x="3650" y="3098"/>
              <a:ext cx="224" cy="268"/>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1">
              <a:extLst>
                <a:ext uri="{FF2B5EF4-FFF2-40B4-BE49-F238E27FC236}">
                  <a16:creationId xmlns:a16="http://schemas.microsoft.com/office/drawing/2014/main" id="{655C378C-90A9-A43A-C9D5-0BC7A967F92C}"/>
                </a:ext>
              </a:extLst>
            </p:cNvPr>
            <p:cNvSpPr>
              <a:spLocks noChangeShapeType="1"/>
            </p:cNvSpPr>
            <p:nvPr/>
          </p:nvSpPr>
          <p:spPr bwMode="auto">
            <a:xfrm flipH="1" flipV="1">
              <a:off x="3561" y="3187"/>
              <a:ext cx="313" cy="179"/>
            </a:xfrm>
            <a:prstGeom prst="line">
              <a:avLst/>
            </a:prstGeom>
            <a:noFill/>
            <a:ln w="254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AutoShape 24">
            <a:extLst>
              <a:ext uri="{FF2B5EF4-FFF2-40B4-BE49-F238E27FC236}">
                <a16:creationId xmlns:a16="http://schemas.microsoft.com/office/drawing/2014/main" id="{E09331D6-4033-28CD-CAD1-7020B707E46E}"/>
              </a:ext>
            </a:extLst>
          </p:cNvPr>
          <p:cNvSpPr>
            <a:spLocks noChangeArrowheads="1"/>
          </p:cNvSpPr>
          <p:nvPr/>
        </p:nvSpPr>
        <p:spPr bwMode="auto">
          <a:xfrm>
            <a:off x="758706" y="1159448"/>
            <a:ext cx="10674587" cy="783193"/>
          </a:xfrm>
          <a:prstGeom prst="roundRect">
            <a:avLst>
              <a:gd name="adj" fmla="val 16667"/>
            </a:avLst>
          </a:prstGeom>
          <a:noFill/>
          <a:ln>
            <a:noFill/>
          </a:ln>
        </p:spPr>
        <p:txBody>
          <a:bodyPr wrap="square" anchor="ctr">
            <a:spAutoFit/>
          </a:bodyPr>
          <a:lstStyle>
            <a:lvl1pPr>
              <a:spcBef>
                <a:spcPct val="50000"/>
              </a:spcBef>
              <a:defRPr sz="1900" b="1">
                <a:solidFill>
                  <a:schemeClr val="tx1"/>
                </a:solidFill>
                <a:latin typeface="Calibri" panose="020F0502020204030204" pitchFamily="34" charset="0"/>
                <a:ea typeface="ヒラギノ角ゴ Pro W3"/>
                <a:cs typeface="ヒラギノ角ゴ Pro W3"/>
              </a:defRPr>
            </a:lvl1pPr>
            <a:lvl2pPr marL="742950" indent="-285750">
              <a:spcBef>
                <a:spcPct val="50000"/>
              </a:spcBef>
              <a:defRPr sz="1900" b="1">
                <a:solidFill>
                  <a:schemeClr val="tx1"/>
                </a:solidFill>
                <a:latin typeface="Calibri" panose="020F0502020204030204" pitchFamily="34" charset="0"/>
                <a:ea typeface="ヒラギノ角ゴ Pro W3"/>
                <a:cs typeface="ヒラギノ角ゴ Pro W3"/>
              </a:defRPr>
            </a:lvl2pPr>
            <a:lvl3pPr marL="1143000" indent="-228600">
              <a:spcBef>
                <a:spcPct val="50000"/>
              </a:spcBef>
              <a:defRPr sz="1900" b="1">
                <a:solidFill>
                  <a:schemeClr val="tx1"/>
                </a:solidFill>
                <a:latin typeface="Calibri" panose="020F0502020204030204" pitchFamily="34" charset="0"/>
                <a:ea typeface="ヒラギノ角ゴ Pro W3"/>
                <a:cs typeface="ヒラギノ角ゴ Pro W3"/>
              </a:defRPr>
            </a:lvl3pPr>
            <a:lvl4pPr marL="1600200" indent="-228600">
              <a:spcBef>
                <a:spcPct val="50000"/>
              </a:spcBef>
              <a:defRPr sz="1900" b="1">
                <a:solidFill>
                  <a:schemeClr val="tx1"/>
                </a:solidFill>
                <a:latin typeface="Calibri" panose="020F0502020204030204" pitchFamily="34" charset="0"/>
                <a:ea typeface="ヒラギノ角ゴ Pro W3"/>
                <a:cs typeface="ヒラギノ角ゴ Pro W3"/>
              </a:defRPr>
            </a:lvl4pPr>
            <a:lvl5pPr marL="2057400" indent="-228600">
              <a:spcBef>
                <a:spcPct val="50000"/>
              </a:spcBef>
              <a:defRPr sz="1900" b="1">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50000"/>
              </a:spcBef>
              <a:spcAft>
                <a:spcPct val="0"/>
              </a:spcAft>
              <a:defRPr sz="1900" b="1">
                <a:solidFill>
                  <a:schemeClr val="tx1"/>
                </a:solidFill>
                <a:latin typeface="Calibri" panose="020F0502020204030204" pitchFamily="34" charset="0"/>
                <a:ea typeface="ヒラギノ角ゴ Pro W3"/>
                <a:cs typeface="ヒラギノ角ゴ Pro W3"/>
              </a:defRPr>
            </a:lvl9pPr>
          </a:lstStyle>
          <a:p>
            <a:pPr algn="ctr">
              <a:spcBef>
                <a:spcPct val="0"/>
              </a:spcBef>
            </a:pPr>
            <a:r>
              <a:rPr lang="en-US" altLang="en-US" sz="2000" dirty="0">
                <a:latin typeface="Arial" panose="020B0604020202020204" pitchFamily="34" charset="0"/>
                <a:cs typeface="Arial" panose="020B0604020202020204" pitchFamily="34" charset="0"/>
              </a:rPr>
              <a:t>Imaging from multiple different angles obtains the most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comprehensive assessment of right heart size, shape, function, and hemodynamics</a:t>
            </a:r>
          </a:p>
        </p:txBody>
      </p:sp>
      <p:sp>
        <p:nvSpPr>
          <p:cNvPr id="3" name="Rectangle 3">
            <a:extLst>
              <a:ext uri="{FF2B5EF4-FFF2-40B4-BE49-F238E27FC236}">
                <a16:creationId xmlns:a16="http://schemas.microsoft.com/office/drawing/2014/main" id="{2AC89011-4471-D5FD-0C5A-7C8B299CA3E7}"/>
              </a:ext>
            </a:extLst>
          </p:cNvPr>
          <p:cNvSpPr txBox="1">
            <a:spLocks noChangeAspect="1" noChangeArrowheads="1"/>
          </p:cNvSpPr>
          <p:nvPr/>
        </p:nvSpPr>
        <p:spPr>
          <a:xfrm>
            <a:off x="1341469" y="2299939"/>
            <a:ext cx="3800475" cy="3651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Arial" panose="020B0604020202020204" pitchFamily="34" charset="0"/>
                <a:cs typeface="Arial" panose="020B0604020202020204" pitchFamily="34" charset="0"/>
              </a:rPr>
              <a:t>Parasternal Short Axis: </a:t>
            </a:r>
          </a:p>
          <a:p>
            <a:pPr lvl="1"/>
            <a:r>
              <a:rPr lang="en-US" altLang="en-US" dirty="0">
                <a:latin typeface="Arial" panose="020B0604020202020204" pitchFamily="34" charset="0"/>
                <a:cs typeface="Arial" panose="020B0604020202020204" pitchFamily="34" charset="0"/>
              </a:rPr>
              <a:t>RVOT</a:t>
            </a:r>
          </a:p>
          <a:p>
            <a:r>
              <a:rPr lang="en-US" altLang="en-US" sz="2400" dirty="0">
                <a:latin typeface="Arial" panose="020B0604020202020204" pitchFamily="34" charset="0"/>
                <a:cs typeface="Arial" panose="020B0604020202020204" pitchFamily="34" charset="0"/>
              </a:rPr>
              <a:t>Apical 4-Chamber: </a:t>
            </a:r>
          </a:p>
          <a:p>
            <a:pPr lvl="1"/>
            <a:r>
              <a:rPr lang="en-US" altLang="en-US" dirty="0">
                <a:latin typeface="Arial" panose="020B0604020202020204" pitchFamily="34" charset="0"/>
                <a:cs typeface="Arial" panose="020B0604020202020204" pitchFamily="34" charset="0"/>
              </a:rPr>
              <a:t>RV</a:t>
            </a:r>
          </a:p>
          <a:p>
            <a:pPr lvl="1"/>
            <a:r>
              <a:rPr lang="en-US" altLang="en-US" dirty="0">
                <a:latin typeface="Arial" panose="020B0604020202020204" pitchFamily="34" charset="0"/>
                <a:cs typeface="Arial" panose="020B0604020202020204" pitchFamily="34" charset="0"/>
              </a:rPr>
              <a:t>RA</a:t>
            </a:r>
          </a:p>
          <a:p>
            <a:r>
              <a:rPr lang="en-US" altLang="en-US" sz="2400" dirty="0">
                <a:latin typeface="Arial" panose="020B0604020202020204" pitchFamily="34" charset="0"/>
                <a:cs typeface="Arial" panose="020B0604020202020204" pitchFamily="34" charset="0"/>
              </a:rPr>
              <a:t>Subcostal: </a:t>
            </a:r>
          </a:p>
          <a:p>
            <a:pPr lvl="1"/>
            <a:r>
              <a:rPr lang="en-US" altLang="en-US" dirty="0">
                <a:latin typeface="Arial" panose="020B0604020202020204" pitchFamily="34" charset="0"/>
                <a:cs typeface="Arial" panose="020B0604020202020204" pitchFamily="34" charset="0"/>
              </a:rPr>
              <a:t>RV wall thickness </a:t>
            </a:r>
          </a:p>
          <a:p>
            <a:pPr lvl="1"/>
            <a:r>
              <a:rPr lang="en-US" altLang="en-US" dirty="0">
                <a:latin typeface="Arial" panose="020B0604020202020204" pitchFamily="34" charset="0"/>
                <a:cs typeface="Arial" panose="020B0604020202020204" pitchFamily="34" charset="0"/>
              </a:rPr>
              <a:t>IVC dimension and collapsibility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11FC30B-B94A-A657-EB9F-6A90CC9D2EBC}"/>
              </a:ext>
            </a:extLst>
          </p:cNvPr>
          <p:cNvSpPr>
            <a:spLocks noGrp="1" noChangeAspect="1" noChangeArrowheads="1"/>
          </p:cNvSpPr>
          <p:nvPr>
            <p:ph type="title"/>
          </p:nvPr>
        </p:nvSpPr>
        <p:spPr/>
        <p:txBody>
          <a:bodyPr/>
          <a:lstStyle/>
          <a:p>
            <a:r>
              <a:rPr lang="en-US" dirty="0"/>
              <a:t>Measurements Used for Quantification of Right Heart: The ASE Guidelines</a:t>
            </a:r>
            <a:endParaRPr lang="en-US" altLang="en-US" dirty="0"/>
          </a:p>
        </p:txBody>
      </p:sp>
      <p:graphicFrame>
        <p:nvGraphicFramePr>
          <p:cNvPr id="574467" name="Group 3">
            <a:extLst>
              <a:ext uri="{FF2B5EF4-FFF2-40B4-BE49-F238E27FC236}">
                <a16:creationId xmlns:a16="http://schemas.microsoft.com/office/drawing/2014/main" id="{6672CF03-75D9-86F0-FE24-55F428835544}"/>
              </a:ext>
            </a:extLst>
          </p:cNvPr>
          <p:cNvGraphicFramePr>
            <a:graphicFrameLocks noGrp="1"/>
          </p:cNvGraphicFramePr>
          <p:nvPr>
            <p:ph idx="1"/>
            <p:extLst>
              <p:ext uri="{D42A27DB-BD31-4B8C-83A1-F6EECF244321}">
                <p14:modId xmlns:p14="http://schemas.microsoft.com/office/powerpoint/2010/main" val="854627799"/>
              </p:ext>
            </p:extLst>
          </p:nvPr>
        </p:nvGraphicFramePr>
        <p:xfrm>
          <a:off x="560070" y="1653951"/>
          <a:ext cx="11071860" cy="3761141"/>
        </p:xfrm>
        <a:graphic>
          <a:graphicData uri="http://schemas.openxmlformats.org/drawingml/2006/table">
            <a:tbl>
              <a:tblPr/>
              <a:tblGrid>
                <a:gridCol w="2392911">
                  <a:extLst>
                    <a:ext uri="{9D8B030D-6E8A-4147-A177-3AD203B41FA5}">
                      <a16:colId xmlns:a16="http://schemas.microsoft.com/office/drawing/2014/main" val="20000"/>
                    </a:ext>
                  </a:extLst>
                </a:gridCol>
                <a:gridCol w="1735790">
                  <a:extLst>
                    <a:ext uri="{9D8B030D-6E8A-4147-A177-3AD203B41FA5}">
                      <a16:colId xmlns:a16="http://schemas.microsoft.com/office/drawing/2014/main" val="20001"/>
                    </a:ext>
                  </a:extLst>
                </a:gridCol>
                <a:gridCol w="4364272">
                  <a:extLst>
                    <a:ext uri="{9D8B030D-6E8A-4147-A177-3AD203B41FA5}">
                      <a16:colId xmlns:a16="http://schemas.microsoft.com/office/drawing/2014/main" val="20002"/>
                    </a:ext>
                  </a:extLst>
                </a:gridCol>
                <a:gridCol w="2578887">
                  <a:extLst>
                    <a:ext uri="{9D8B030D-6E8A-4147-A177-3AD203B41FA5}">
                      <a16:colId xmlns:a16="http://schemas.microsoft.com/office/drawing/2014/main" val="20003"/>
                    </a:ext>
                  </a:extLst>
                </a:gridCol>
              </a:tblGrid>
              <a:tr h="488073">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pitchFamily="34" charset="0"/>
                          <a:ea typeface="ヒラギノ角ゴ Pro W3"/>
                          <a:cs typeface="ヒラギノ角ゴ Pro W3"/>
                        </a:rPr>
                        <a:t>Parameter </a:t>
                      </a:r>
                    </a:p>
                  </a:txBody>
                  <a:tcPr marL="78654" marR="78654" marT="39316" marB="39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pitchFamily="34" charset="0"/>
                          <a:ea typeface="ヒラギノ角ゴ Pro W3"/>
                          <a:cs typeface="ヒラギノ角ゴ Pro W3"/>
                        </a:rPr>
                        <a:t>View</a:t>
                      </a:r>
                    </a:p>
                  </a:txBody>
                  <a:tcPr marL="78654" marR="78654" marT="39316" marB="39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pitchFamily="34" charset="0"/>
                          <a:ea typeface="ヒラギノ角ゴ Pro W3"/>
                          <a:cs typeface="ヒラギノ角ゴ Pro W3"/>
                        </a:rPr>
                        <a:t>Abnormal  Value</a:t>
                      </a:r>
                    </a:p>
                  </a:txBody>
                  <a:tcPr marL="78654" marR="78654" marT="39316" marB="39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Calibri" pitchFamily="34" charset="0"/>
                          <a:ea typeface="ヒラギノ角ゴ Pro W3"/>
                          <a:cs typeface="ヒラギノ角ゴ Pro W3"/>
                        </a:rPr>
                        <a:t>Significance</a:t>
                      </a:r>
                    </a:p>
                  </a:txBody>
                  <a:tcPr marL="78654" marR="78654" marT="39316" marB="39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8160">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RV dimensions</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t>Apical </a:t>
                      </a:r>
                      <a:b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br>
                      <a: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t>4-chamber</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ヒラギノ角ゴ Pro W3"/>
                          <a:cs typeface="ヒラギノ角ゴ Pro W3"/>
                        </a:rPr>
                        <a:t>Dimension &gt;42 mm (base)</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ヒラギノ角ゴ Pro W3"/>
                          <a:cs typeface="ヒラギノ角ゴ Pro W3"/>
                        </a:rPr>
                        <a:t>RV enlargement</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extLst>
                  <a:ext uri="{0D108BD9-81ED-4DB2-BD59-A6C34878D82A}">
                    <a16:rowId xmlns:a16="http://schemas.microsoft.com/office/drawing/2014/main" val="10001"/>
                  </a:ext>
                </a:extLst>
              </a:tr>
              <a:tr h="41816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Dimension &gt;35 mm (mid level)</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418652">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ヒラギノ角ゴ Pro W3"/>
                          <a:cs typeface="ヒラギノ角ゴ Pro W3"/>
                        </a:rPr>
                        <a:t>Longitudinal dimension &gt;86 mm</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tc vMerge="1">
                  <a:txBody>
                    <a:bodyPr/>
                    <a:lstStyle/>
                    <a:p>
                      <a:endParaRPr lang="en-US"/>
                    </a:p>
                  </a:txBody>
                  <a:tcPr/>
                </a:tc>
                <a:extLst>
                  <a:ext uri="{0D108BD9-81ED-4DB2-BD59-A6C34878D82A}">
                    <a16:rowId xmlns:a16="http://schemas.microsoft.com/office/drawing/2014/main" val="10003"/>
                  </a:ext>
                </a:extLst>
              </a:tr>
              <a:tr h="418160">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RA dimensions</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t>Apical </a:t>
                      </a:r>
                      <a:b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br>
                      <a:r>
                        <a:rPr kumimoji="0" lang="en-US" sz="1800" b="0" i="0" u="none" strike="noStrike" cap="none" normalizeH="0" baseline="0" dirty="0">
                          <a:ln>
                            <a:noFill/>
                          </a:ln>
                          <a:solidFill>
                            <a:schemeClr val="tx1"/>
                          </a:solidFill>
                          <a:effectLst/>
                          <a:latin typeface="Calibri" pitchFamily="34" charset="0"/>
                          <a:ea typeface="ヒラギノ角ゴ Pro W3"/>
                          <a:cs typeface="ヒラギノ角ゴ Pro W3"/>
                        </a:rPr>
                        <a:t>4-chamber</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RA area &gt;18 cm</a:t>
                      </a:r>
                      <a:r>
                        <a:rPr kumimoji="0" lang="en-US" sz="1800" b="0" i="0" u="none" strike="noStrike" cap="none" normalizeH="0" baseline="30000" dirty="0">
                          <a:ln>
                            <a:noFill/>
                          </a:ln>
                          <a:solidFill>
                            <a:srgbClr val="000000"/>
                          </a:solidFill>
                          <a:effectLst/>
                          <a:latin typeface="Calibri" pitchFamily="34" charset="0"/>
                          <a:ea typeface="ヒラギノ角ゴ Pro W3"/>
                          <a:cs typeface="ヒラギノ角ゴ Pro W3"/>
                        </a:rPr>
                        <a:t>2</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RA enlargement</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816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RA length &gt;53 mm</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BCD"/>
                    </a:solidFill>
                  </a:tcPr>
                </a:tc>
                <a:tc vMerge="1">
                  <a:txBody>
                    <a:bodyPr/>
                    <a:lstStyle/>
                    <a:p>
                      <a:endParaRPr lang="en-US"/>
                    </a:p>
                  </a:txBody>
                  <a:tcPr/>
                </a:tc>
                <a:extLst>
                  <a:ext uri="{0D108BD9-81ED-4DB2-BD59-A6C34878D82A}">
                    <a16:rowId xmlns:a16="http://schemas.microsoft.com/office/drawing/2014/main" val="10005"/>
                  </a:ext>
                </a:extLst>
              </a:tr>
              <a:tr h="41816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RA diameter &gt;44 mm</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763616">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RV wall thickness</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Subcostal </a:t>
                      </a:r>
                      <a:b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b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(in diastole)</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Thickness &gt;5 mm</a:t>
                      </a: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ea typeface="ヒラギノ角ゴ Pro W3"/>
                          <a:cs typeface="ヒラギノ角ゴ Pro W3"/>
                        </a:rPr>
                        <a:t>RVH - RV pressure overload</a:t>
                      </a:r>
                      <a:endParaRPr kumimoji="0" lang="en-US" sz="1800" b="0" i="0" u="none" strike="noStrike" cap="none" normalizeH="0" baseline="30000" dirty="0">
                        <a:ln>
                          <a:noFill/>
                        </a:ln>
                        <a:solidFill>
                          <a:srgbClr val="000000"/>
                        </a:solidFill>
                        <a:effectLst/>
                        <a:latin typeface="Calibri" pitchFamily="34" charset="0"/>
                        <a:ea typeface="ヒラギノ角ゴ Pro W3"/>
                        <a:cs typeface="ヒラギノ角ゴ Pro W3"/>
                      </a:endParaRPr>
                    </a:p>
                  </a:txBody>
                  <a:tcPr marL="45720" marR="45720" marT="27424" marB="274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862D3580-05CA-DB5E-BE4D-550E831570EF}"/>
              </a:ext>
            </a:extLst>
          </p:cNvPr>
          <p:cNvSpPr txBox="1"/>
          <p:nvPr/>
        </p:nvSpPr>
        <p:spPr>
          <a:xfrm>
            <a:off x="1380606" y="5597803"/>
            <a:ext cx="9430787" cy="369332"/>
          </a:xfrm>
          <a:prstGeom prst="rect">
            <a:avLst/>
          </a:prstGeom>
          <a:noFill/>
        </p:spPr>
        <p:txBody>
          <a:bodyPr wrap="none" rtlCol="0">
            <a:spAutoFit/>
          </a:bodyPr>
          <a:lstStyle/>
          <a:p>
            <a:r>
              <a:rPr lang="en-US" dirty="0"/>
              <a:t>Abnormal values generally defined as being 2 standard deviations outside population mean</a:t>
            </a:r>
          </a:p>
        </p:txBody>
      </p:sp>
      <p:sp>
        <p:nvSpPr>
          <p:cNvPr id="3" name="Footer Placeholder 2">
            <a:extLst>
              <a:ext uri="{FF2B5EF4-FFF2-40B4-BE49-F238E27FC236}">
                <a16:creationId xmlns:a16="http://schemas.microsoft.com/office/drawing/2014/main" id="{C3CA20C9-6785-B092-39C4-A10F2D4BDFDD}"/>
              </a:ext>
            </a:extLst>
          </p:cNvPr>
          <p:cNvSpPr>
            <a:spLocks noGrp="1"/>
          </p:cNvSpPr>
          <p:nvPr>
            <p:ph type="ftr" sz="quarter" idx="3"/>
          </p:nvPr>
        </p:nvSpPr>
        <p:spPr>
          <a:xfrm>
            <a:off x="0" y="6415869"/>
            <a:ext cx="10744199" cy="442131"/>
          </a:xfrm>
        </p:spPr>
        <p:txBody>
          <a:bodyPr/>
          <a:lstStyle/>
          <a:p>
            <a:r>
              <a:rPr lang="en-US" sz="1000" dirty="0"/>
              <a:t>ASE, American Society of Echocardiography; RVH, right ventricular hypertrophy</a:t>
            </a:r>
          </a:p>
          <a:p>
            <a:r>
              <a:rPr lang="en-US" sz="1000" dirty="0"/>
              <a:t>
</a:t>
            </a:r>
            <a:r>
              <a:rPr lang="en-US" sz="1000" dirty="0" err="1"/>
              <a:t>Rudski</a:t>
            </a:r>
            <a:r>
              <a:rPr lang="en-US" sz="1000" dirty="0"/>
              <a:t> LG, et al. </a:t>
            </a:r>
            <a:r>
              <a:rPr lang="en-US" sz="1000" i="1" dirty="0"/>
              <a:t>J Am Soc </a:t>
            </a:r>
            <a:r>
              <a:rPr lang="en-US" sz="1000" i="1" dirty="0" err="1"/>
              <a:t>Echocardiogr</a:t>
            </a:r>
            <a:r>
              <a:rPr lang="en-US" sz="1000" i="1" dirty="0"/>
              <a:t>. </a:t>
            </a:r>
            <a:r>
              <a:rPr lang="en-US" sz="1000" dirty="0"/>
              <a:t>2010;23:685-713.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690E481-72F5-C9E6-6E78-9C7E931D3C0A}"/>
              </a:ext>
            </a:extLst>
          </p:cNvPr>
          <p:cNvGrpSpPr/>
          <p:nvPr/>
        </p:nvGrpSpPr>
        <p:grpSpPr>
          <a:xfrm>
            <a:off x="1286503" y="1474913"/>
            <a:ext cx="3126433" cy="2124307"/>
            <a:chOff x="1133179" y="1295400"/>
            <a:chExt cx="3213100" cy="2133600"/>
          </a:xfrm>
        </p:grpSpPr>
        <p:pic>
          <p:nvPicPr>
            <p:cNvPr id="9" name="Picture 8">
              <a:extLst>
                <a:ext uri="{FF2B5EF4-FFF2-40B4-BE49-F238E27FC236}">
                  <a16:creationId xmlns:a16="http://schemas.microsoft.com/office/drawing/2014/main" id="{9F708753-4DCD-23EF-19D6-609BD7AAA37F}"/>
                </a:ext>
              </a:extLst>
            </p:cNvPr>
            <p:cNvPicPr>
              <a:picLocks noChangeAspect="1"/>
            </p:cNvPicPr>
            <p:nvPr/>
          </p:nvPicPr>
          <p:blipFill>
            <a:blip r:embed="rId2"/>
            <a:stretch>
              <a:fillRect/>
            </a:stretch>
          </p:blipFill>
          <p:spPr>
            <a:xfrm>
              <a:off x="1133179" y="1295400"/>
              <a:ext cx="3213100" cy="2133600"/>
            </a:xfrm>
            <a:prstGeom prst="rect">
              <a:avLst/>
            </a:prstGeom>
          </p:spPr>
        </p:pic>
        <p:sp>
          <p:nvSpPr>
            <p:cNvPr id="10" name="Rectangle 9">
              <a:extLst>
                <a:ext uri="{FF2B5EF4-FFF2-40B4-BE49-F238E27FC236}">
                  <a16:creationId xmlns:a16="http://schemas.microsoft.com/office/drawing/2014/main" id="{FDF88BC5-3E08-871C-3AA5-B29BFC453FC7}"/>
                </a:ext>
              </a:extLst>
            </p:cNvPr>
            <p:cNvSpPr/>
            <p:nvPr/>
          </p:nvSpPr>
          <p:spPr>
            <a:xfrm>
              <a:off x="1133179" y="1295400"/>
              <a:ext cx="425798" cy="46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6D8F1282-EA87-B498-59C7-F0AF1A270843}"/>
              </a:ext>
            </a:extLst>
          </p:cNvPr>
          <p:cNvGrpSpPr/>
          <p:nvPr/>
        </p:nvGrpSpPr>
        <p:grpSpPr>
          <a:xfrm>
            <a:off x="905184" y="1029118"/>
            <a:ext cx="9690190" cy="5593702"/>
            <a:chOff x="855027" y="1283815"/>
            <a:chExt cx="9770672" cy="5535414"/>
          </a:xfrm>
        </p:grpSpPr>
        <p:sp>
          <p:nvSpPr>
            <p:cNvPr id="5" name="Arrow: Curved Down 17">
              <a:extLst>
                <a:ext uri="{FF2B5EF4-FFF2-40B4-BE49-F238E27FC236}">
                  <a16:creationId xmlns:a16="http://schemas.microsoft.com/office/drawing/2014/main" id="{950456ED-1D54-7A50-8A33-16FD2F496F04}"/>
                </a:ext>
              </a:extLst>
            </p:cNvPr>
            <p:cNvSpPr/>
            <p:nvPr/>
          </p:nvSpPr>
          <p:spPr>
            <a:xfrm rot="18518255">
              <a:off x="4156133" y="2894496"/>
              <a:ext cx="1897864" cy="488642"/>
            </a:xfrm>
            <a:prstGeom prst="curvedDownArrow">
              <a:avLst>
                <a:gd name="adj1" fmla="val 29589"/>
                <a:gd name="adj2" fmla="val 50000"/>
                <a:gd name="adj3" fmla="val 23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ED357E05-7A1D-0475-CA7C-7F6EFFCC7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3706" y="1283815"/>
              <a:ext cx="4651993" cy="3218915"/>
            </a:xfrm>
            <a:prstGeom prst="rect">
              <a:avLst/>
            </a:prstGeom>
          </p:spPr>
        </p:pic>
        <p:pic>
          <p:nvPicPr>
            <p:cNvPr id="7" name="Picture 6">
              <a:extLst>
                <a:ext uri="{FF2B5EF4-FFF2-40B4-BE49-F238E27FC236}">
                  <a16:creationId xmlns:a16="http://schemas.microsoft.com/office/drawing/2014/main" id="{2B0E50C0-0DC5-3DF2-56FE-F55EC71B42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27" y="3836311"/>
              <a:ext cx="4313758" cy="2982918"/>
            </a:xfrm>
            <a:prstGeom prst="rect">
              <a:avLst/>
            </a:prstGeom>
          </p:spPr>
        </p:pic>
      </p:grpSp>
      <p:sp>
        <p:nvSpPr>
          <p:cNvPr id="8" name="Title 1">
            <a:extLst>
              <a:ext uri="{FF2B5EF4-FFF2-40B4-BE49-F238E27FC236}">
                <a16:creationId xmlns:a16="http://schemas.microsoft.com/office/drawing/2014/main" id="{7DC35EDD-6D87-A314-B6D7-EAEC9D52E19E}"/>
              </a:ext>
            </a:extLst>
          </p:cNvPr>
          <p:cNvSpPr>
            <a:spLocks noGrp="1"/>
          </p:cNvSpPr>
          <p:nvPr>
            <p:ph type="title"/>
          </p:nvPr>
        </p:nvSpPr>
        <p:spPr/>
        <p:txBody>
          <a:bodyPr anchor="t">
            <a:normAutofit/>
          </a:bodyPr>
          <a:lstStyle/>
          <a:p>
            <a:r>
              <a:rPr lang="en-US" sz="2900" dirty="0"/>
              <a:t>Structural Assessments of the Right Heart: Fractional Area Change of the Right Ventricle</a:t>
            </a:r>
          </a:p>
        </p:txBody>
      </p:sp>
      <p:sp>
        <p:nvSpPr>
          <p:cNvPr id="12" name="TextBox 11">
            <a:extLst>
              <a:ext uri="{FF2B5EF4-FFF2-40B4-BE49-F238E27FC236}">
                <a16:creationId xmlns:a16="http://schemas.microsoft.com/office/drawing/2014/main" id="{583DF167-4FE0-A8F3-24B1-78CC66F0BEBA}"/>
              </a:ext>
            </a:extLst>
          </p:cNvPr>
          <p:cNvSpPr txBox="1"/>
          <p:nvPr/>
        </p:nvSpPr>
        <p:spPr>
          <a:xfrm>
            <a:off x="5250909" y="4285237"/>
            <a:ext cx="6334298" cy="369332"/>
          </a:xfrm>
          <a:prstGeom prst="rect">
            <a:avLst/>
          </a:prstGeom>
          <a:noFill/>
        </p:spPr>
        <p:txBody>
          <a:bodyPr wrap="none" rtlCol="0">
            <a:spAutoFit/>
          </a:bodyPr>
          <a:lstStyle/>
          <a:p>
            <a:r>
              <a:rPr lang="en-US" dirty="0"/>
              <a:t>FAC = (RVEDA – RVESA)/RVEDA = (35.4-18.3)/35.4 = 48%</a:t>
            </a:r>
          </a:p>
        </p:txBody>
      </p:sp>
      <p:graphicFrame>
        <p:nvGraphicFramePr>
          <p:cNvPr id="14" name="Table 14">
            <a:extLst>
              <a:ext uri="{FF2B5EF4-FFF2-40B4-BE49-F238E27FC236}">
                <a16:creationId xmlns:a16="http://schemas.microsoft.com/office/drawing/2014/main" id="{1F34B6FA-D3AE-BD8A-82CD-EAB73E6478DB}"/>
              </a:ext>
            </a:extLst>
          </p:cNvPr>
          <p:cNvGraphicFramePr>
            <a:graphicFrameLocks noGrp="1"/>
          </p:cNvGraphicFramePr>
          <p:nvPr/>
        </p:nvGraphicFramePr>
        <p:xfrm>
          <a:off x="6741218" y="4648727"/>
          <a:ext cx="3094637" cy="1950720"/>
        </p:xfrm>
        <a:graphic>
          <a:graphicData uri="http://schemas.openxmlformats.org/drawingml/2006/table">
            <a:tbl>
              <a:tblPr firstRow="1" bandRow="1">
                <a:tableStyleId>{5C22544A-7EE6-4342-B048-85BDC9FD1C3A}</a:tableStyleId>
              </a:tblPr>
              <a:tblGrid>
                <a:gridCol w="1258341">
                  <a:extLst>
                    <a:ext uri="{9D8B030D-6E8A-4147-A177-3AD203B41FA5}">
                      <a16:colId xmlns:a16="http://schemas.microsoft.com/office/drawing/2014/main" val="2363859646"/>
                    </a:ext>
                  </a:extLst>
                </a:gridCol>
                <a:gridCol w="1836296">
                  <a:extLst>
                    <a:ext uri="{9D8B030D-6E8A-4147-A177-3AD203B41FA5}">
                      <a16:colId xmlns:a16="http://schemas.microsoft.com/office/drawing/2014/main" val="3984687440"/>
                    </a:ext>
                  </a:extLst>
                </a:gridCol>
              </a:tblGrid>
              <a:tr h="250846">
                <a:tc>
                  <a:txBody>
                    <a:bodyPr/>
                    <a:lstStyle/>
                    <a:p>
                      <a:pPr algn="ctr"/>
                      <a:r>
                        <a:rPr lang="en-US" sz="1400" dirty="0">
                          <a:effectLst>
                            <a:outerShdw blurRad="50800" dist="12700" dir="5400000" algn="ctr" rotWithShape="0">
                              <a:schemeClr val="tx1"/>
                            </a:outerShdw>
                          </a:effectLst>
                        </a:rPr>
                        <a:t>FAC</a:t>
                      </a:r>
                    </a:p>
                  </a:txBody>
                  <a:tcPr/>
                </a:tc>
                <a:tc>
                  <a:txBody>
                    <a:bodyPr/>
                    <a:lstStyle/>
                    <a:p>
                      <a:pPr algn="ctr"/>
                      <a:r>
                        <a:rPr lang="en-US" sz="1400" dirty="0">
                          <a:effectLst>
                            <a:outerShdw blurRad="50800" dist="12700" dir="5400000" algn="ctr" rotWithShape="0">
                              <a:schemeClr val="tx1"/>
                            </a:outerShdw>
                          </a:effectLst>
                        </a:rPr>
                        <a:t>Ejection Fraction</a:t>
                      </a:r>
                    </a:p>
                  </a:txBody>
                  <a:tcPr/>
                </a:tc>
                <a:extLst>
                  <a:ext uri="{0D108BD9-81ED-4DB2-BD59-A6C34878D82A}">
                    <a16:rowId xmlns:a16="http://schemas.microsoft.com/office/drawing/2014/main" val="2469815433"/>
                  </a:ext>
                </a:extLst>
              </a:tr>
              <a:tr h="225761">
                <a:tc>
                  <a:txBody>
                    <a:bodyPr/>
                    <a:lstStyle/>
                    <a:p>
                      <a:pPr algn="ctr"/>
                      <a:r>
                        <a:rPr lang="en-US" sz="1200" dirty="0"/>
                        <a:t>60%</a:t>
                      </a:r>
                    </a:p>
                  </a:txBody>
                  <a:tcPr>
                    <a:noFill/>
                  </a:tcPr>
                </a:tc>
                <a:tc>
                  <a:txBody>
                    <a:bodyPr/>
                    <a:lstStyle/>
                    <a:p>
                      <a:pPr algn="ctr"/>
                      <a:r>
                        <a:rPr lang="en-US" sz="1200" dirty="0"/>
                        <a:t>75%</a:t>
                      </a:r>
                    </a:p>
                  </a:txBody>
                  <a:tcPr>
                    <a:noFill/>
                  </a:tcPr>
                </a:tc>
                <a:extLst>
                  <a:ext uri="{0D108BD9-81ED-4DB2-BD59-A6C34878D82A}">
                    <a16:rowId xmlns:a16="http://schemas.microsoft.com/office/drawing/2014/main" val="280104434"/>
                  </a:ext>
                </a:extLst>
              </a:tr>
              <a:tr h="225761">
                <a:tc>
                  <a:txBody>
                    <a:bodyPr/>
                    <a:lstStyle/>
                    <a:p>
                      <a:pPr algn="ctr"/>
                      <a:r>
                        <a:rPr lang="en-US" sz="1200" dirty="0"/>
                        <a:t>50%</a:t>
                      </a:r>
                    </a:p>
                  </a:txBody>
                  <a:tcPr>
                    <a:noFill/>
                  </a:tcPr>
                </a:tc>
                <a:tc>
                  <a:txBody>
                    <a:bodyPr/>
                    <a:lstStyle/>
                    <a:p>
                      <a:pPr algn="ctr"/>
                      <a:r>
                        <a:rPr lang="en-US" sz="1200" dirty="0"/>
                        <a:t>66%</a:t>
                      </a:r>
                    </a:p>
                  </a:txBody>
                  <a:tcPr>
                    <a:noFill/>
                  </a:tcPr>
                </a:tc>
                <a:extLst>
                  <a:ext uri="{0D108BD9-81ED-4DB2-BD59-A6C34878D82A}">
                    <a16:rowId xmlns:a16="http://schemas.microsoft.com/office/drawing/2014/main" val="4275031163"/>
                  </a:ext>
                </a:extLst>
              </a:tr>
              <a:tr h="225761">
                <a:tc>
                  <a:txBody>
                    <a:bodyPr/>
                    <a:lstStyle/>
                    <a:p>
                      <a:pPr algn="ctr"/>
                      <a:r>
                        <a:rPr lang="en-US" sz="1200" dirty="0"/>
                        <a:t>40%</a:t>
                      </a:r>
                    </a:p>
                  </a:txBody>
                  <a:tcPr>
                    <a:noFill/>
                  </a:tcPr>
                </a:tc>
                <a:tc>
                  <a:txBody>
                    <a:bodyPr/>
                    <a:lstStyle/>
                    <a:p>
                      <a:pPr algn="ctr"/>
                      <a:r>
                        <a:rPr lang="en-US" sz="1200" dirty="0"/>
                        <a:t>54%</a:t>
                      </a:r>
                    </a:p>
                  </a:txBody>
                  <a:tcPr>
                    <a:noFill/>
                  </a:tcPr>
                </a:tc>
                <a:extLst>
                  <a:ext uri="{0D108BD9-81ED-4DB2-BD59-A6C34878D82A}">
                    <a16:rowId xmlns:a16="http://schemas.microsoft.com/office/drawing/2014/main" val="667012281"/>
                  </a:ext>
                </a:extLst>
              </a:tr>
              <a:tr h="225761">
                <a:tc>
                  <a:txBody>
                    <a:bodyPr/>
                    <a:lstStyle/>
                    <a:p>
                      <a:pPr algn="ctr"/>
                      <a:r>
                        <a:rPr lang="en-US" sz="1200" dirty="0"/>
                        <a:t>30%</a:t>
                      </a:r>
                    </a:p>
                  </a:txBody>
                  <a:tcPr>
                    <a:noFill/>
                  </a:tcPr>
                </a:tc>
                <a:tc>
                  <a:txBody>
                    <a:bodyPr/>
                    <a:lstStyle/>
                    <a:p>
                      <a:pPr algn="ctr"/>
                      <a:r>
                        <a:rPr lang="en-US" sz="1200" dirty="0"/>
                        <a:t>42%</a:t>
                      </a:r>
                    </a:p>
                  </a:txBody>
                  <a:tcPr>
                    <a:noFill/>
                  </a:tcPr>
                </a:tc>
                <a:extLst>
                  <a:ext uri="{0D108BD9-81ED-4DB2-BD59-A6C34878D82A}">
                    <a16:rowId xmlns:a16="http://schemas.microsoft.com/office/drawing/2014/main" val="2481243341"/>
                  </a:ext>
                </a:extLst>
              </a:tr>
              <a:tr h="225761">
                <a:tc>
                  <a:txBody>
                    <a:bodyPr/>
                    <a:lstStyle/>
                    <a:p>
                      <a:pPr algn="ctr"/>
                      <a:r>
                        <a:rPr lang="en-US" sz="1200" dirty="0"/>
                        <a:t>20%</a:t>
                      </a:r>
                    </a:p>
                  </a:txBody>
                  <a:tcPr>
                    <a:noFill/>
                  </a:tcPr>
                </a:tc>
                <a:tc>
                  <a:txBody>
                    <a:bodyPr/>
                    <a:lstStyle/>
                    <a:p>
                      <a:pPr algn="ctr"/>
                      <a:r>
                        <a:rPr lang="en-US" sz="1200" dirty="0"/>
                        <a:t>29%</a:t>
                      </a:r>
                    </a:p>
                  </a:txBody>
                  <a:tcPr>
                    <a:noFill/>
                  </a:tcPr>
                </a:tc>
                <a:extLst>
                  <a:ext uri="{0D108BD9-81ED-4DB2-BD59-A6C34878D82A}">
                    <a16:rowId xmlns:a16="http://schemas.microsoft.com/office/drawing/2014/main" val="3699820712"/>
                  </a:ext>
                </a:extLst>
              </a:tr>
              <a:tr h="225761">
                <a:tc>
                  <a:txBody>
                    <a:bodyPr/>
                    <a:lstStyle/>
                    <a:p>
                      <a:pPr algn="ctr"/>
                      <a:r>
                        <a:rPr lang="en-US" sz="1200" dirty="0"/>
                        <a:t>10%</a:t>
                      </a:r>
                    </a:p>
                  </a:txBody>
                  <a:tcPr>
                    <a:noFill/>
                  </a:tcPr>
                </a:tc>
                <a:tc>
                  <a:txBody>
                    <a:bodyPr/>
                    <a:lstStyle/>
                    <a:p>
                      <a:pPr algn="ctr"/>
                      <a:r>
                        <a:rPr lang="en-US" sz="1200" dirty="0"/>
                        <a:t>15%</a:t>
                      </a:r>
                    </a:p>
                  </a:txBody>
                  <a:tcPr>
                    <a:noFill/>
                  </a:tcPr>
                </a:tc>
                <a:extLst>
                  <a:ext uri="{0D108BD9-81ED-4DB2-BD59-A6C34878D82A}">
                    <a16:rowId xmlns:a16="http://schemas.microsoft.com/office/drawing/2014/main" val="895880223"/>
                  </a:ext>
                </a:extLst>
              </a:tr>
            </a:tbl>
          </a:graphicData>
        </a:graphic>
      </p:graphicFrame>
      <p:sp>
        <p:nvSpPr>
          <p:cNvPr id="3" name="Footer Placeholder 2">
            <a:extLst>
              <a:ext uri="{FF2B5EF4-FFF2-40B4-BE49-F238E27FC236}">
                <a16:creationId xmlns:a16="http://schemas.microsoft.com/office/drawing/2014/main" id="{4B9C1422-D075-70F1-913C-61BF61EDDBD5}"/>
              </a:ext>
            </a:extLst>
          </p:cNvPr>
          <p:cNvSpPr>
            <a:spLocks noGrp="1"/>
          </p:cNvSpPr>
          <p:nvPr>
            <p:ph type="ftr" sz="quarter" idx="3"/>
          </p:nvPr>
        </p:nvSpPr>
        <p:spPr>
          <a:xfrm>
            <a:off x="0" y="6437429"/>
            <a:ext cx="10744199" cy="442131"/>
          </a:xfrm>
        </p:spPr>
        <p:txBody>
          <a:bodyPr/>
          <a:lstStyle/>
          <a:p>
            <a:r>
              <a:rPr lang="en-US" sz="1000" dirty="0"/>
              <a:t>FAC, fractional area change; LV, left ventricle; RVEDA, right ventricular end-diastolic area; RVESA, right ventricular end-systolic area. </a:t>
            </a:r>
          </a:p>
        </p:txBody>
      </p:sp>
    </p:spTree>
    <p:extLst>
      <p:ext uri="{BB962C8B-B14F-4D97-AF65-F5344CB8AC3E}">
        <p14:creationId xmlns:p14="http://schemas.microsoft.com/office/powerpoint/2010/main" val="404872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FEF8-5643-564D-D22F-9019322617BF}"/>
              </a:ext>
            </a:extLst>
          </p:cNvPr>
          <p:cNvPicPr>
            <a:picLocks noChangeAspect="1"/>
          </p:cNvPicPr>
          <p:nvPr/>
        </p:nvPicPr>
        <p:blipFill>
          <a:blip r:embed="rId2"/>
          <a:stretch>
            <a:fillRect/>
          </a:stretch>
        </p:blipFill>
        <p:spPr>
          <a:xfrm>
            <a:off x="6187440" y="1596067"/>
            <a:ext cx="4647452" cy="4506231"/>
          </a:xfrm>
          <a:prstGeom prst="rect">
            <a:avLst/>
          </a:prstGeom>
        </p:spPr>
      </p:pic>
      <p:sp>
        <p:nvSpPr>
          <p:cNvPr id="6" name="TextBox 5">
            <a:extLst>
              <a:ext uri="{FF2B5EF4-FFF2-40B4-BE49-F238E27FC236}">
                <a16:creationId xmlns:a16="http://schemas.microsoft.com/office/drawing/2014/main" id="{22CC115F-C1AC-5891-EF1D-5E9E49145F5C}"/>
              </a:ext>
            </a:extLst>
          </p:cNvPr>
          <p:cNvSpPr txBox="1"/>
          <p:nvPr/>
        </p:nvSpPr>
        <p:spPr>
          <a:xfrm>
            <a:off x="1868422" y="1837944"/>
            <a:ext cx="542136" cy="584775"/>
          </a:xfrm>
          <a:prstGeom prst="rect">
            <a:avLst/>
          </a:prstGeom>
          <a:solidFill>
            <a:schemeClr val="bg1"/>
          </a:solidFill>
        </p:spPr>
        <p:txBody>
          <a:bodyPr wrap="none" rtlCol="0">
            <a:spAutoFit/>
          </a:bodyPr>
          <a:lstStyle/>
          <a:p>
            <a:r>
              <a:rPr lang="en-US" sz="3200" dirty="0"/>
              <a:t> </a:t>
            </a:r>
            <a:r>
              <a:rPr lang="en-US" dirty="0"/>
              <a:t>     </a:t>
            </a:r>
          </a:p>
        </p:txBody>
      </p:sp>
      <p:sp>
        <p:nvSpPr>
          <p:cNvPr id="7" name="Title 1">
            <a:extLst>
              <a:ext uri="{FF2B5EF4-FFF2-40B4-BE49-F238E27FC236}">
                <a16:creationId xmlns:a16="http://schemas.microsoft.com/office/drawing/2014/main" id="{5AA8EEBD-928E-F0DB-EBAD-A9CF28AE9825}"/>
              </a:ext>
            </a:extLst>
          </p:cNvPr>
          <p:cNvSpPr>
            <a:spLocks noGrp="1"/>
          </p:cNvSpPr>
          <p:nvPr>
            <p:ph type="title"/>
          </p:nvPr>
        </p:nvSpPr>
        <p:spPr/>
        <p:txBody>
          <a:bodyPr>
            <a:normAutofit/>
          </a:bodyPr>
          <a:lstStyle/>
          <a:p>
            <a:r>
              <a:rPr lang="en-US" dirty="0"/>
              <a:t>Structural Assessments of the Right Heart:</a:t>
            </a:r>
            <a:br>
              <a:rPr lang="en-US" dirty="0"/>
            </a:br>
            <a:r>
              <a:rPr lang="en-US" dirty="0"/>
              <a:t>Right Atrial Area Assessment</a:t>
            </a:r>
          </a:p>
        </p:txBody>
      </p:sp>
      <p:grpSp>
        <p:nvGrpSpPr>
          <p:cNvPr id="9" name="Group 8">
            <a:extLst>
              <a:ext uri="{FF2B5EF4-FFF2-40B4-BE49-F238E27FC236}">
                <a16:creationId xmlns:a16="http://schemas.microsoft.com/office/drawing/2014/main" id="{40B42715-EAE5-2577-A8A4-BA8CC76D087C}"/>
              </a:ext>
            </a:extLst>
          </p:cNvPr>
          <p:cNvGrpSpPr/>
          <p:nvPr/>
        </p:nvGrpSpPr>
        <p:grpSpPr>
          <a:xfrm>
            <a:off x="2016946" y="1775949"/>
            <a:ext cx="3255856" cy="4111220"/>
            <a:chOff x="2016946" y="1775949"/>
            <a:chExt cx="3255856" cy="4111220"/>
          </a:xfrm>
        </p:grpSpPr>
        <p:pic>
          <p:nvPicPr>
            <p:cNvPr id="2" name="Picture 1">
              <a:extLst>
                <a:ext uri="{FF2B5EF4-FFF2-40B4-BE49-F238E27FC236}">
                  <a16:creationId xmlns:a16="http://schemas.microsoft.com/office/drawing/2014/main" id="{83219D96-E548-344C-9F87-1A9625CA86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846" b="92604" l="2672" r="89695">
                          <a14:foregroundMark x1="4962" y1="63314" x2="4962" y2="63314"/>
                          <a14:foregroundMark x1="2672" y1="50000" x2="2672" y2="50000"/>
                          <a14:foregroundMark x1="42748" y1="7101" x2="42748" y2="7101"/>
                          <a14:foregroundMark x1="43893" y1="4142" x2="43893" y2="4142"/>
                          <a14:foregroundMark x1="83969" y1="92604" x2="83969" y2="92604"/>
                          <a14:foregroundMark x1="27481" y1="30769" x2="27481" y2="30769"/>
                          <a14:foregroundMark x1="36260" y1="68639" x2="36260" y2="68639"/>
                        </a14:backgroundRemoval>
                      </a14:imgEffect>
                    </a14:imgLayer>
                  </a14:imgProps>
                </a:ext>
              </a:extLst>
            </a:blip>
            <a:stretch>
              <a:fillRect/>
            </a:stretch>
          </p:blipFill>
          <p:spPr>
            <a:xfrm>
              <a:off x="2016946" y="1775949"/>
              <a:ext cx="2341220" cy="3020353"/>
            </a:xfrm>
            <a:prstGeom prst="rect">
              <a:avLst/>
            </a:prstGeom>
          </p:spPr>
        </p:pic>
        <p:sp>
          <p:nvSpPr>
            <p:cNvPr id="3" name="TextBox 2">
              <a:extLst>
                <a:ext uri="{FF2B5EF4-FFF2-40B4-BE49-F238E27FC236}">
                  <a16:creationId xmlns:a16="http://schemas.microsoft.com/office/drawing/2014/main" id="{A2AC0482-C829-2931-9269-DE080FF48A34}"/>
                </a:ext>
              </a:extLst>
            </p:cNvPr>
            <p:cNvSpPr txBox="1"/>
            <p:nvPr/>
          </p:nvSpPr>
          <p:spPr>
            <a:xfrm>
              <a:off x="3750681" y="4426970"/>
              <a:ext cx="1512017" cy="369332"/>
            </a:xfrm>
            <a:prstGeom prst="rect">
              <a:avLst/>
            </a:prstGeom>
            <a:solidFill>
              <a:schemeClr val="bg1"/>
            </a:solidFill>
          </p:spPr>
          <p:txBody>
            <a:bodyPr wrap="none" rtlCol="0">
              <a:spAutoFit/>
            </a:bodyPr>
            <a:lstStyle/>
            <a:p>
              <a:r>
                <a:rPr lang="en-US" dirty="0"/>
                <a:t>RA &gt; 18 cm</a:t>
              </a:r>
              <a:r>
                <a:rPr lang="en-US" baseline="30000" dirty="0"/>
                <a:t>2</a:t>
              </a:r>
            </a:p>
          </p:txBody>
        </p:sp>
        <p:sp>
          <p:nvSpPr>
            <p:cNvPr id="8" name="TextBox 7">
              <a:extLst>
                <a:ext uri="{FF2B5EF4-FFF2-40B4-BE49-F238E27FC236}">
                  <a16:creationId xmlns:a16="http://schemas.microsoft.com/office/drawing/2014/main" id="{E9C19B02-7913-0E86-17A9-339E3B776268}"/>
                </a:ext>
              </a:extLst>
            </p:cNvPr>
            <p:cNvSpPr txBox="1"/>
            <p:nvPr/>
          </p:nvSpPr>
          <p:spPr>
            <a:xfrm>
              <a:off x="2098859" y="4963839"/>
              <a:ext cx="3173943" cy="923330"/>
            </a:xfrm>
            <a:prstGeom prst="rect">
              <a:avLst/>
            </a:prstGeom>
            <a:noFill/>
          </p:spPr>
          <p:txBody>
            <a:bodyPr wrap="square" rtlCol="0">
              <a:spAutoFit/>
            </a:bodyPr>
            <a:lstStyle/>
            <a:p>
              <a:r>
                <a:rPr lang="en-US" dirty="0"/>
                <a:t>Enlarged right atrial area</a:t>
              </a:r>
            </a:p>
            <a:p>
              <a:r>
                <a:rPr lang="en-US" dirty="0"/>
                <a:t>(&gt; 18 cm</a:t>
              </a:r>
              <a:r>
                <a:rPr lang="en-US" baseline="30000" dirty="0"/>
                <a:t>2</a:t>
              </a:r>
              <a:r>
                <a:rPr lang="en-US" dirty="0"/>
                <a:t>);</a:t>
              </a:r>
            </a:p>
            <a:p>
              <a:r>
                <a:rPr lang="en-US" dirty="0"/>
                <a:t>4-chamber view</a:t>
              </a:r>
            </a:p>
          </p:txBody>
        </p:sp>
      </p:grpSp>
    </p:spTree>
    <p:extLst>
      <p:ext uri="{BB962C8B-B14F-4D97-AF65-F5344CB8AC3E}">
        <p14:creationId xmlns:p14="http://schemas.microsoft.com/office/powerpoint/2010/main" val="120765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804ACE5-CC57-33CF-A63B-AA875BF84898}"/>
              </a:ext>
            </a:extLst>
          </p:cNvPr>
          <p:cNvSpPr>
            <a:spLocks noGrp="1" noChangeAspect="1" noChangeArrowheads="1"/>
          </p:cNvSpPr>
          <p:nvPr>
            <p:ph type="title"/>
          </p:nvPr>
        </p:nvSpPr>
        <p:spPr/>
        <p:txBody>
          <a:bodyPr/>
          <a:lstStyle/>
          <a:p>
            <a:r>
              <a:rPr lang="en-US" altLang="en-US" dirty="0"/>
              <a:t>Assessment for Right Ventricular Hypertrophy</a:t>
            </a:r>
          </a:p>
        </p:txBody>
      </p:sp>
      <p:pic>
        <p:nvPicPr>
          <p:cNvPr id="80901" name="Picture 5">
            <a:extLst>
              <a:ext uri="{FF2B5EF4-FFF2-40B4-BE49-F238E27FC236}">
                <a16:creationId xmlns:a16="http://schemas.microsoft.com/office/drawing/2014/main" id="{DEB407B3-E242-A1AA-7091-57B5335598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6593" y="2857437"/>
            <a:ext cx="80502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C2AE009-E630-51F3-1831-5FCE41A12655}"/>
              </a:ext>
            </a:extLst>
          </p:cNvPr>
          <p:cNvSpPr txBox="1"/>
          <p:nvPr/>
        </p:nvSpPr>
        <p:spPr>
          <a:xfrm>
            <a:off x="1475232" y="1324598"/>
            <a:ext cx="9241536" cy="1323439"/>
          </a:xfrm>
          <a:prstGeom prst="rect">
            <a:avLst/>
          </a:prstGeom>
          <a:noFill/>
        </p:spPr>
        <p:txBody>
          <a:bodyPr wrap="square" rtlCol="0">
            <a:spAutoFit/>
          </a:bodyPr>
          <a:lstStyle/>
          <a:p>
            <a:pPr algn="ctr"/>
            <a:r>
              <a:rPr lang="en-US" sz="1600" b="1" dirty="0">
                <a:effectLst/>
              </a:rPr>
              <a:t>Measurement of End-diastolic Right Ventricular Wall Thickness</a:t>
            </a:r>
          </a:p>
          <a:p>
            <a:pPr marL="342900" indent="-342900">
              <a:buFont typeface="+mj-lt"/>
              <a:buAutoNum type="alphaUcPeriod"/>
            </a:pPr>
            <a:r>
              <a:rPr lang="en-US" sz="1600" dirty="0">
                <a:effectLst/>
              </a:rPr>
              <a:t>Subcostal 2-dimensional image of right ventricular wall</a:t>
            </a:r>
            <a:r>
              <a:rPr lang="en-US" sz="1600" strike="sngStrike" dirty="0">
                <a:effectLst/>
              </a:rPr>
              <a:t>.</a:t>
            </a:r>
          </a:p>
          <a:p>
            <a:pPr marL="342900" indent="-342900">
              <a:buFont typeface="+mj-lt"/>
              <a:buAutoNum type="alphaUcPeriod"/>
            </a:pPr>
            <a:r>
              <a:rPr lang="en-US" sz="1600" dirty="0">
                <a:effectLst/>
              </a:rPr>
              <a:t>Magnified region outlined in (A) with right ventricular wall thickness indicated by arrows</a:t>
            </a:r>
            <a:r>
              <a:rPr lang="en-US" sz="1600" strike="sngStrike" dirty="0">
                <a:effectLst/>
              </a:rPr>
              <a:t>.</a:t>
            </a:r>
            <a:r>
              <a:rPr lang="en-US" sz="1600" dirty="0">
                <a:effectLst/>
              </a:rPr>
              <a:t> </a:t>
            </a:r>
          </a:p>
          <a:p>
            <a:pPr marL="342900" indent="-342900">
              <a:buFont typeface="+mj-lt"/>
              <a:buAutoNum type="alphaUcPeriod"/>
            </a:pPr>
            <a:r>
              <a:rPr lang="en-US" sz="1600" dirty="0">
                <a:effectLst/>
              </a:rPr>
              <a:t>M-mode image corresponding to arrows</a:t>
            </a:r>
          </a:p>
          <a:p>
            <a:pPr marL="342900" indent="-342900">
              <a:buFont typeface="+mj-lt"/>
              <a:buAutoNum type="alphaUcPeriod"/>
            </a:pPr>
            <a:r>
              <a:rPr lang="en-US" sz="1600" dirty="0">
                <a:effectLst/>
              </a:rPr>
              <a:t>Magnified region outlined in (C) with arrows indicating wall thickness at end-diastole</a:t>
            </a:r>
            <a:r>
              <a:rPr lang="en-US" sz="1600" strike="sngStrike" dirty="0">
                <a:solidFill>
                  <a:srgbClr val="FF0000"/>
                </a:solidFill>
                <a:effectLst/>
              </a:rPr>
              <a:t>.</a:t>
            </a:r>
          </a:p>
        </p:txBody>
      </p:sp>
      <p:sp>
        <p:nvSpPr>
          <p:cNvPr id="9" name="Rectangle 3">
            <a:extLst>
              <a:ext uri="{FF2B5EF4-FFF2-40B4-BE49-F238E27FC236}">
                <a16:creationId xmlns:a16="http://schemas.microsoft.com/office/drawing/2014/main" id="{D4A03A4C-10A3-2582-C5E5-8F28BF1EF08E}"/>
              </a:ext>
            </a:extLst>
          </p:cNvPr>
          <p:cNvSpPr txBox="1">
            <a:spLocks noChangeAspect="1" noChangeArrowheads="1"/>
          </p:cNvSpPr>
          <p:nvPr/>
        </p:nvSpPr>
        <p:spPr>
          <a:xfrm>
            <a:off x="1475232" y="5424032"/>
            <a:ext cx="9241536" cy="871576"/>
          </a:xfrm>
          <a:prstGeom prst="rect">
            <a:avLst/>
          </a:prstGeom>
          <a:solidFill>
            <a:schemeClr val="accent4">
              <a:lumMod val="50000"/>
            </a:schemeClr>
          </a:solidFill>
          <a:scene3d>
            <a:camera prst="orthographicFront"/>
            <a:lightRig rig="threePt" dir="t"/>
          </a:scene3d>
          <a:sp3d>
            <a:bevelT w="95250" h="95250"/>
            <a:bevelB w="95250" h="95250"/>
          </a:sp3d>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dirty="0">
                <a:solidFill>
                  <a:schemeClr val="bg1"/>
                </a:solidFill>
              </a:rPr>
              <a:t>Thickness &gt;5 mm indicates RV hypertrophy and may suggest RV pressure overload in the absence of other pathologies.</a:t>
            </a:r>
          </a:p>
        </p:txBody>
      </p:sp>
      <p:sp>
        <p:nvSpPr>
          <p:cNvPr id="7" name="Footer Placeholder 6">
            <a:extLst>
              <a:ext uri="{FF2B5EF4-FFF2-40B4-BE49-F238E27FC236}">
                <a16:creationId xmlns:a16="http://schemas.microsoft.com/office/drawing/2014/main" id="{F3DCF919-B2EA-EEE9-2669-BC8FA3F115E2}"/>
              </a:ext>
            </a:extLst>
          </p:cNvPr>
          <p:cNvSpPr>
            <a:spLocks noGrp="1"/>
          </p:cNvSpPr>
          <p:nvPr>
            <p:ph type="ftr" sz="quarter" idx="3"/>
          </p:nvPr>
        </p:nvSpPr>
        <p:spPr>
          <a:xfrm>
            <a:off x="0" y="6417453"/>
            <a:ext cx="10744199" cy="442131"/>
          </a:xfrm>
        </p:spPr>
        <p:txBody>
          <a:bodyPr/>
          <a:lstStyle/>
          <a:p>
            <a:r>
              <a:rPr lang="en-US" sz="1000" dirty="0" err="1"/>
              <a:t>Rudski</a:t>
            </a:r>
            <a:r>
              <a:rPr lang="en-US" sz="1000" dirty="0"/>
              <a:t> LG, et al. </a:t>
            </a:r>
            <a:r>
              <a:rPr lang="en-US" sz="1000" i="1" dirty="0"/>
              <a:t>J Am Soc </a:t>
            </a:r>
            <a:r>
              <a:rPr lang="en-US" sz="1000" i="1" dirty="0" err="1"/>
              <a:t>Echocardiogr</a:t>
            </a:r>
            <a:r>
              <a:rPr lang="en-US" sz="1000" i="1" dirty="0"/>
              <a:t>. </a:t>
            </a:r>
            <a:r>
              <a:rPr lang="en-US" sz="1000" dirty="0"/>
              <a:t>2010;23:685-713.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236</TotalTime>
  <Words>830</Words>
  <Application>Microsoft Macintosh PowerPoint</Application>
  <PresentationFormat>Widescreen</PresentationFormat>
  <Paragraphs>112</Paragraphs>
  <Slides>9</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Pulm-critical Care Theme</vt:lpstr>
      <vt:lpstr>Neurology2023</vt:lpstr>
      <vt:lpstr>Office Theme</vt:lpstr>
      <vt:lpstr>Areas: A Look at the Importance of Physical Measurements of the Right Heart</vt:lpstr>
      <vt:lpstr>Disclaimer</vt:lpstr>
      <vt:lpstr>PowerPoint Presentation</vt:lpstr>
      <vt:lpstr>The Right Heart - Challenging to Image: Multiple Views Needed</vt:lpstr>
      <vt:lpstr>Measurements Used for Quantification of Right Heart: The ASE Guidelines</vt:lpstr>
      <vt:lpstr>Structural Assessments of the Right Heart: Fractional Area Change of the Right Ventricle</vt:lpstr>
      <vt:lpstr>Structural Assessments of the Right Heart: Right Atrial Area Assessment</vt:lpstr>
      <vt:lpstr>Assessment for Right Ventricular Hypertrophy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55</cp:revision>
  <dcterms:created xsi:type="dcterms:W3CDTF">2019-05-10T15:43:12Z</dcterms:created>
  <dcterms:modified xsi:type="dcterms:W3CDTF">2023-05-24T18:55:13Z</dcterms:modified>
  <cp:category/>
</cp:coreProperties>
</file>