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2" r:id="rId4"/>
    <p:sldMasterId id="2147483845" r:id="rId5"/>
  </p:sldMasterIdLst>
  <p:notesMasterIdLst>
    <p:notesMasterId r:id="rId20"/>
  </p:notesMasterIdLst>
  <p:sldIdLst>
    <p:sldId id="2147471641" r:id="rId6"/>
    <p:sldId id="265" r:id="rId7"/>
    <p:sldId id="269" r:id="rId8"/>
    <p:sldId id="2147471623" r:id="rId9"/>
    <p:sldId id="2147471628" r:id="rId10"/>
    <p:sldId id="2147471629" r:id="rId11"/>
    <p:sldId id="2147471630" r:id="rId12"/>
    <p:sldId id="2147471638" r:id="rId13"/>
    <p:sldId id="2147471639" r:id="rId14"/>
    <p:sldId id="2147471635" r:id="rId15"/>
    <p:sldId id="2147471640" r:id="rId16"/>
    <p:sldId id="2147471632" r:id="rId17"/>
    <p:sldId id="2147471627"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87551934-1EED-109D-8469-49CE7051BEDC}" name="Megan Reimann, PharmD, BCOP" initials="MR" userId="S::mreimann@ushealthconnect.com::551785c5-e18e-4f20-8abf-31b115b8a49a" providerId="AD"/>
  <p188:author id="{FCEEAE9A-29B5-3A11-DC2A-65BC293BB5B9}" name="Amanda Mulder" initials="AM" userId="S::amulder@ushealthconnect.com::2979cb05-1f38-4943-bcba-142be133c0a2" providerId="AD"/>
  <p188:author id="{C46883EE-725C-15F8-4902-2DA766851D30}" name="Klempner, Samuel J.,MD" initials="SK" userId="S::sklempner@mgb.org::2c63f9cd-e38f-41b4-964f-b8cbb45a66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E1E66C-6739-884E-ABA3-123D611535D4}" v="3" dt="2024-02-02T21:23:09.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805" autoAdjust="0"/>
    <p:restoredTop sz="94558"/>
  </p:normalViewPr>
  <p:slideViewPr>
    <p:cSldViewPr snapToGrid="0">
      <p:cViewPr varScale="1">
        <p:scale>
          <a:sx n="76" d="100"/>
          <a:sy n="76" d="100"/>
        </p:scale>
        <p:origin x="200" y="1064"/>
      </p:cViewPr>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37F87-25C9-D345-BEC2-5B5266489D5A}" type="datetimeFigureOut">
              <a:rPr lang="en-US" smtClean="0"/>
              <a:t>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6C238-BF35-BD48-97C0-3370BC14EE0D}" type="slidenum">
              <a:rPr lang="en-US" smtClean="0"/>
              <a:t>‹#›</a:t>
            </a:fld>
            <a:endParaRPr lang="en-US"/>
          </a:p>
        </p:txBody>
      </p:sp>
    </p:spTree>
    <p:extLst>
      <p:ext uri="{BB962C8B-B14F-4D97-AF65-F5344CB8AC3E}">
        <p14:creationId xmlns:p14="http://schemas.microsoft.com/office/powerpoint/2010/main" val="344106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92674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7030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4519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8316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87866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84009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84785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44972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22252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56201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2437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789736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13896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8775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53095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793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1698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457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970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7274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36116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2089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0161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6267021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76583472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2.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34"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69B5-C7AD-00F4-9319-6BC395D99B70}"/>
              </a:ext>
            </a:extLst>
          </p:cNvPr>
          <p:cNvSpPr>
            <a:spLocks noGrp="1"/>
          </p:cNvSpPr>
          <p:nvPr>
            <p:ph type="title"/>
          </p:nvPr>
        </p:nvSpPr>
        <p:spPr>
          <a:xfrm>
            <a:off x="609601" y="1709738"/>
            <a:ext cx="10515600" cy="2852737"/>
          </a:xfrm>
        </p:spPr>
        <p:txBody>
          <a:bodyPr/>
          <a:lstStyle/>
          <a:p>
            <a:r>
              <a:rPr lang="en-US" dirty="0"/>
              <a:t>What Is The Evidence Supporting CLDN18.2 Targeting in Frontline Management </a:t>
            </a:r>
            <a:r>
              <a:rPr lang="en-US"/>
              <a:t>Of G/</a:t>
            </a:r>
            <a:r>
              <a:rPr lang="en-US" dirty="0"/>
              <a:t>GEJ Cancers</a:t>
            </a:r>
            <a:endParaRPr lang="en-US"/>
          </a:p>
        </p:txBody>
      </p:sp>
      <p:sp>
        <p:nvSpPr>
          <p:cNvPr id="3" name="Text Placeholder 2">
            <a:extLst>
              <a:ext uri="{FF2B5EF4-FFF2-40B4-BE49-F238E27FC236}">
                <a16:creationId xmlns:a16="http://schemas.microsoft.com/office/drawing/2014/main" id="{9072C023-470F-DEDF-4FB7-37F528480BDF}"/>
              </a:ext>
            </a:extLst>
          </p:cNvPr>
          <p:cNvSpPr>
            <a:spLocks noGrp="1"/>
          </p:cNvSpPr>
          <p:nvPr>
            <p:ph type="body" idx="1"/>
          </p:nvPr>
        </p:nvSpPr>
        <p:spPr>
          <a:xfrm>
            <a:off x="609601" y="4589463"/>
            <a:ext cx="10515600" cy="1500187"/>
          </a:xfrm>
        </p:spPr>
        <p:txBody>
          <a:bodyPr>
            <a:noAutofit/>
          </a:bodyPr>
          <a:lstStyle/>
          <a:p>
            <a:r>
              <a:rPr lang="en-US" dirty="0"/>
              <a:t>Samuel J. Klempner, MD</a:t>
            </a:r>
          </a:p>
          <a:p>
            <a:r>
              <a:rPr lang="en-US" dirty="0"/>
              <a:t>Gastrointestinal Oncology</a:t>
            </a:r>
          </a:p>
          <a:p>
            <a:r>
              <a:rPr lang="en-US" dirty="0"/>
              <a:t>Massachusetts General Hospital Cancer Center</a:t>
            </a:r>
          </a:p>
          <a:p>
            <a:r>
              <a:rPr lang="en-US" dirty="0"/>
              <a:t>Harvard Medical School</a:t>
            </a:r>
          </a:p>
          <a:p>
            <a:r>
              <a:rPr lang="en-US" dirty="0"/>
              <a:t>Boston, MA</a:t>
            </a:r>
          </a:p>
          <a:p>
            <a:endParaRPr lang="en-US"/>
          </a:p>
        </p:txBody>
      </p:sp>
    </p:spTree>
    <p:extLst>
      <p:ext uri="{BB962C8B-B14F-4D97-AF65-F5344CB8AC3E}">
        <p14:creationId xmlns:p14="http://schemas.microsoft.com/office/powerpoint/2010/main" val="173653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72C233-7402-D1E1-C6E9-11EB6E60AC9E}"/>
              </a:ext>
            </a:extLst>
          </p:cNvPr>
          <p:cNvSpPr>
            <a:spLocks noGrp="1"/>
          </p:cNvSpPr>
          <p:nvPr>
            <p:ph type="title"/>
          </p:nvPr>
        </p:nvSpPr>
        <p:spPr/>
        <p:txBody>
          <a:bodyPr>
            <a:normAutofit/>
          </a:bodyPr>
          <a:lstStyle/>
          <a:p>
            <a:r>
              <a:rPr lang="en-US" dirty="0"/>
              <a:t>Cross Trial Contextualization in GC/GEJ</a:t>
            </a:r>
          </a:p>
        </p:txBody>
      </p:sp>
      <p:graphicFrame>
        <p:nvGraphicFramePr>
          <p:cNvPr id="2" name="Table 1">
            <a:extLst>
              <a:ext uri="{FF2B5EF4-FFF2-40B4-BE49-F238E27FC236}">
                <a16:creationId xmlns:a16="http://schemas.microsoft.com/office/drawing/2014/main" id="{1F9641F8-B99F-5450-59B0-1920B14A6375}"/>
              </a:ext>
            </a:extLst>
          </p:cNvPr>
          <p:cNvGraphicFramePr>
            <a:graphicFrameLocks noGrp="1"/>
          </p:cNvGraphicFramePr>
          <p:nvPr>
            <p:extLst>
              <p:ext uri="{D42A27DB-BD31-4B8C-83A1-F6EECF244321}">
                <p14:modId xmlns:p14="http://schemas.microsoft.com/office/powerpoint/2010/main" val="1038600613"/>
              </p:ext>
            </p:extLst>
          </p:nvPr>
        </p:nvGraphicFramePr>
        <p:xfrm>
          <a:off x="798144" y="1168020"/>
          <a:ext cx="10595712" cy="4521959"/>
        </p:xfrm>
        <a:graphic>
          <a:graphicData uri="http://schemas.openxmlformats.org/drawingml/2006/table">
            <a:tbl>
              <a:tblPr firstRow="1" bandRow="1">
                <a:tableStyleId>{5C22544A-7EE6-4342-B048-85BDC9FD1C3A}</a:tableStyleId>
              </a:tblPr>
              <a:tblGrid>
                <a:gridCol w="1346811">
                  <a:extLst>
                    <a:ext uri="{9D8B030D-6E8A-4147-A177-3AD203B41FA5}">
                      <a16:colId xmlns:a16="http://schemas.microsoft.com/office/drawing/2014/main" val="156387956"/>
                    </a:ext>
                  </a:extLst>
                </a:gridCol>
                <a:gridCol w="1520204">
                  <a:extLst>
                    <a:ext uri="{9D8B030D-6E8A-4147-A177-3AD203B41FA5}">
                      <a16:colId xmlns:a16="http://schemas.microsoft.com/office/drawing/2014/main" val="273036504"/>
                    </a:ext>
                  </a:extLst>
                </a:gridCol>
                <a:gridCol w="1163130">
                  <a:extLst>
                    <a:ext uri="{9D8B030D-6E8A-4147-A177-3AD203B41FA5}">
                      <a16:colId xmlns:a16="http://schemas.microsoft.com/office/drawing/2014/main" val="564128089"/>
                    </a:ext>
                  </a:extLst>
                </a:gridCol>
                <a:gridCol w="1305971">
                  <a:extLst>
                    <a:ext uri="{9D8B030D-6E8A-4147-A177-3AD203B41FA5}">
                      <a16:colId xmlns:a16="http://schemas.microsoft.com/office/drawing/2014/main" val="3906590852"/>
                    </a:ext>
                  </a:extLst>
                </a:gridCol>
                <a:gridCol w="1286204">
                  <a:extLst>
                    <a:ext uri="{9D8B030D-6E8A-4147-A177-3AD203B41FA5}">
                      <a16:colId xmlns:a16="http://schemas.microsoft.com/office/drawing/2014/main" val="3767034873"/>
                    </a:ext>
                  </a:extLst>
                </a:gridCol>
                <a:gridCol w="1324464">
                  <a:extLst>
                    <a:ext uri="{9D8B030D-6E8A-4147-A177-3AD203B41FA5}">
                      <a16:colId xmlns:a16="http://schemas.microsoft.com/office/drawing/2014/main" val="2892521832"/>
                    </a:ext>
                  </a:extLst>
                </a:gridCol>
                <a:gridCol w="1324464">
                  <a:extLst>
                    <a:ext uri="{9D8B030D-6E8A-4147-A177-3AD203B41FA5}">
                      <a16:colId xmlns:a16="http://schemas.microsoft.com/office/drawing/2014/main" val="1459684883"/>
                    </a:ext>
                  </a:extLst>
                </a:gridCol>
                <a:gridCol w="1324464">
                  <a:extLst>
                    <a:ext uri="{9D8B030D-6E8A-4147-A177-3AD203B41FA5}">
                      <a16:colId xmlns:a16="http://schemas.microsoft.com/office/drawing/2014/main" val="1918037426"/>
                    </a:ext>
                  </a:extLst>
                </a:gridCol>
              </a:tblGrid>
              <a:tr h="881235">
                <a:tc>
                  <a:txBody>
                    <a:bodyPr/>
                    <a:lstStyle/>
                    <a:p>
                      <a:pPr algn="ctr"/>
                      <a:r>
                        <a:rPr lang="en-US" sz="1700" b="1" dirty="0">
                          <a:latin typeface="Helvetica" pitchFamily="2" charset="0"/>
                        </a:rPr>
                        <a:t>Trial</a:t>
                      </a:r>
                    </a:p>
                  </a:txBody>
                  <a:tcPr marL="88123" marR="88123" marT="44062" marB="44062" anchor="b"/>
                </a:tc>
                <a:tc>
                  <a:txBody>
                    <a:bodyPr/>
                    <a:lstStyle/>
                    <a:p>
                      <a:pPr algn="ctr"/>
                      <a:r>
                        <a:rPr lang="en-US" sz="1700" b="1" dirty="0">
                          <a:latin typeface="Helvetica" pitchFamily="2" charset="0"/>
                        </a:rPr>
                        <a:t>Approach</a:t>
                      </a:r>
                    </a:p>
                  </a:txBody>
                  <a:tcPr marL="88123" marR="88123" marT="44062" marB="44062" anchor="b"/>
                </a:tc>
                <a:tc>
                  <a:txBody>
                    <a:bodyPr/>
                    <a:lstStyle/>
                    <a:p>
                      <a:pPr algn="ctr"/>
                      <a:r>
                        <a:rPr lang="en-US" sz="1700" b="1" dirty="0" err="1">
                          <a:latin typeface="Helvetica" pitchFamily="2" charset="0"/>
                        </a:rPr>
                        <a:t>mPFS</a:t>
                      </a:r>
                      <a:r>
                        <a:rPr lang="en-US" sz="1700" b="1" dirty="0">
                          <a:latin typeface="Helvetica" pitchFamily="2" charset="0"/>
                        </a:rPr>
                        <a:t> in ITT</a:t>
                      </a:r>
                    </a:p>
                  </a:txBody>
                  <a:tcPr marL="88123" marR="88123" marT="44062" marB="44062" anchor="b"/>
                </a:tc>
                <a:tc>
                  <a:txBody>
                    <a:bodyPr/>
                    <a:lstStyle/>
                    <a:p>
                      <a:pPr algn="ctr"/>
                      <a:r>
                        <a:rPr lang="en-US" sz="1700" b="1" dirty="0">
                          <a:latin typeface="Helvetica" pitchFamily="2" charset="0"/>
                        </a:rPr>
                        <a:t>12-month PFS rate ITT</a:t>
                      </a:r>
                    </a:p>
                  </a:txBody>
                  <a:tcPr marL="88123" marR="88123" marT="44062" marB="44062" anchor="b"/>
                </a:tc>
                <a:tc>
                  <a:txBody>
                    <a:bodyPr/>
                    <a:lstStyle/>
                    <a:p>
                      <a:pPr algn="ctr"/>
                      <a:r>
                        <a:rPr lang="en-US" sz="1700" b="1" dirty="0">
                          <a:latin typeface="Helvetica" pitchFamily="2" charset="0"/>
                        </a:rPr>
                        <a:t>24-month PFS rate ITT</a:t>
                      </a:r>
                    </a:p>
                  </a:txBody>
                  <a:tcPr marL="88123" marR="88123" marT="44062" marB="44062" anchor="b"/>
                </a:tc>
                <a:tc>
                  <a:txBody>
                    <a:bodyPr/>
                    <a:lstStyle/>
                    <a:p>
                      <a:pPr algn="ctr"/>
                      <a:r>
                        <a:rPr lang="en-US" sz="1700" b="1" dirty="0" err="1">
                          <a:latin typeface="Helvetica" pitchFamily="2" charset="0"/>
                        </a:rPr>
                        <a:t>mOS</a:t>
                      </a:r>
                      <a:r>
                        <a:rPr lang="en-US" sz="1700" b="1" dirty="0">
                          <a:latin typeface="Helvetica" pitchFamily="2" charset="0"/>
                        </a:rPr>
                        <a:t> in ITT</a:t>
                      </a:r>
                    </a:p>
                  </a:txBody>
                  <a:tcPr marL="88123" marR="88123" marT="44062" marB="44062" anchor="b"/>
                </a:tc>
                <a:tc>
                  <a:txBody>
                    <a:bodyPr/>
                    <a:lstStyle/>
                    <a:p>
                      <a:pPr algn="ctr"/>
                      <a:r>
                        <a:rPr lang="en-US" sz="1700" b="1" dirty="0">
                          <a:latin typeface="Helvetica" pitchFamily="2" charset="0"/>
                        </a:rPr>
                        <a:t>12-month OS rate in ITT</a:t>
                      </a:r>
                    </a:p>
                  </a:txBody>
                  <a:tcPr marL="88123" marR="88123" marT="44062" marB="44062"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latin typeface="Helvetica" pitchFamily="2" charset="0"/>
                        </a:rPr>
                        <a:t>24-month OS rate in ITT</a:t>
                      </a:r>
                    </a:p>
                  </a:txBody>
                  <a:tcPr marL="88123" marR="88123" marT="44062" marB="44062" anchor="b"/>
                </a:tc>
                <a:extLst>
                  <a:ext uri="{0D108BD9-81ED-4DB2-BD59-A6C34878D82A}">
                    <a16:rowId xmlns:a16="http://schemas.microsoft.com/office/drawing/2014/main" val="1374665351"/>
                  </a:ext>
                </a:extLst>
              </a:tr>
              <a:tr h="1028107">
                <a:tc>
                  <a:txBody>
                    <a:bodyPr/>
                    <a:lstStyle/>
                    <a:p>
                      <a:pPr algn="ctr"/>
                      <a:r>
                        <a:rPr lang="en-US" sz="1500" dirty="0">
                          <a:latin typeface="Helvetica" pitchFamily="2" charset="0"/>
                        </a:rPr>
                        <a:t>KN-811</a:t>
                      </a:r>
                      <a:r>
                        <a:rPr lang="en-US" sz="1500" baseline="30000" dirty="0">
                          <a:latin typeface="Helvetica" pitchFamily="2" charset="0"/>
                        </a:rPr>
                        <a:t>1</a:t>
                      </a:r>
                    </a:p>
                  </a:txBody>
                  <a:tcPr marL="88123" marR="88123" marT="44062" marB="44062" anchor="ctr"/>
                </a:tc>
                <a:tc>
                  <a:txBody>
                    <a:bodyPr/>
                    <a:lstStyle/>
                    <a:p>
                      <a:pPr algn="ctr"/>
                      <a:r>
                        <a:rPr lang="en-US" sz="1500" dirty="0">
                          <a:latin typeface="Helvetica" pitchFamily="2" charset="0"/>
                        </a:rPr>
                        <a:t>5FU/oxaliplatin/trastuzumab +/- pembrolizumab</a:t>
                      </a:r>
                    </a:p>
                  </a:txBody>
                  <a:tcPr marL="88123" marR="88123" marT="44062" marB="44062" anchor="ctr"/>
                </a:tc>
                <a:tc>
                  <a:txBody>
                    <a:bodyPr/>
                    <a:lstStyle/>
                    <a:p>
                      <a:pPr algn="ctr"/>
                      <a:r>
                        <a:rPr lang="en-US" sz="1500" dirty="0">
                          <a:latin typeface="Helvetica" pitchFamily="2" charset="0"/>
                        </a:rPr>
                        <a:t>10.0 vs 8.1</a:t>
                      </a:r>
                    </a:p>
                    <a:p>
                      <a:pPr algn="ctr"/>
                      <a:r>
                        <a:rPr lang="en-US" sz="1500" dirty="0">
                          <a:latin typeface="Helvetica" pitchFamily="2" charset="0"/>
                        </a:rPr>
                        <a:t>(HR 0.73)</a:t>
                      </a:r>
                    </a:p>
                  </a:txBody>
                  <a:tcPr marL="88123" marR="88123" marT="44062" marB="44062" anchor="ctr"/>
                </a:tc>
                <a:tc>
                  <a:txBody>
                    <a:bodyPr/>
                    <a:lstStyle/>
                    <a:p>
                      <a:pPr algn="ctr"/>
                      <a:r>
                        <a:rPr lang="en-US" sz="1500" dirty="0">
                          <a:latin typeface="Helvetica" pitchFamily="2" charset="0"/>
                        </a:rPr>
                        <a:t>NR</a:t>
                      </a:r>
                    </a:p>
                  </a:txBody>
                  <a:tcPr marL="88123" marR="88123" marT="44062" marB="44062" anchor="ctr"/>
                </a:tc>
                <a:tc>
                  <a:txBody>
                    <a:bodyPr/>
                    <a:lstStyle/>
                    <a:p>
                      <a:pPr algn="ctr"/>
                      <a:r>
                        <a:rPr lang="en-US" sz="1500" dirty="0">
                          <a:latin typeface="Helvetica" pitchFamily="2" charset="0"/>
                        </a:rPr>
                        <a:t>25% vs 14%</a:t>
                      </a:r>
                    </a:p>
                  </a:txBody>
                  <a:tcPr marL="88123" marR="88123" marT="44062" marB="44062" anchor="ctr"/>
                </a:tc>
                <a:tc>
                  <a:txBody>
                    <a:bodyPr/>
                    <a:lstStyle/>
                    <a:p>
                      <a:pPr algn="ctr"/>
                      <a:r>
                        <a:rPr lang="en-US" sz="1500" dirty="0">
                          <a:latin typeface="Helvetica" pitchFamily="2" charset="0"/>
                        </a:rPr>
                        <a:t>20.0 vs 16.8</a:t>
                      </a:r>
                    </a:p>
                    <a:p>
                      <a:pPr algn="ctr"/>
                      <a:r>
                        <a:rPr lang="en-US" sz="1500" dirty="0">
                          <a:latin typeface="Helvetica" pitchFamily="2" charset="0"/>
                        </a:rPr>
                        <a:t>(HR 0.84)</a:t>
                      </a:r>
                    </a:p>
                  </a:txBody>
                  <a:tcPr marL="88123" marR="88123" marT="44062" marB="44062" anchor="ctr"/>
                </a:tc>
                <a:tc>
                  <a:txBody>
                    <a:bodyPr/>
                    <a:lstStyle/>
                    <a:p>
                      <a:pPr algn="ctr"/>
                      <a:r>
                        <a:rPr lang="en-US" sz="1500" dirty="0">
                          <a:latin typeface="Helvetica" pitchFamily="2" charset="0"/>
                        </a:rPr>
                        <a:t>NR</a:t>
                      </a:r>
                    </a:p>
                  </a:txBody>
                  <a:tcPr marL="88123" marR="88123" marT="44062" marB="44062" anchor="ctr"/>
                </a:tc>
                <a:tc>
                  <a:txBody>
                    <a:bodyPr/>
                    <a:lstStyle/>
                    <a:p>
                      <a:pPr algn="ctr"/>
                      <a:r>
                        <a:rPr lang="en-US" sz="1500" dirty="0">
                          <a:latin typeface="Helvetica" pitchFamily="2" charset="0"/>
                        </a:rPr>
                        <a:t>NR</a:t>
                      </a:r>
                    </a:p>
                  </a:txBody>
                  <a:tcPr marL="88123" marR="88123" marT="44062" marB="44062" anchor="ctr"/>
                </a:tc>
                <a:extLst>
                  <a:ext uri="{0D108BD9-81ED-4DB2-BD59-A6C34878D82A}">
                    <a16:rowId xmlns:a16="http://schemas.microsoft.com/office/drawing/2014/main" val="2983017827"/>
                  </a:ext>
                </a:extLst>
              </a:tr>
              <a:tr h="606502">
                <a:tc>
                  <a:txBody>
                    <a:bodyPr/>
                    <a:lstStyle/>
                    <a:p>
                      <a:pPr algn="ctr"/>
                      <a:r>
                        <a:rPr lang="en-US" sz="1500" dirty="0">
                          <a:latin typeface="Helvetica" pitchFamily="2" charset="0"/>
                        </a:rPr>
                        <a:t>CM-649</a:t>
                      </a:r>
                      <a:r>
                        <a:rPr lang="en-US" sz="1500" baseline="30000" dirty="0">
                          <a:latin typeface="Helvetica" pitchFamily="2" charset="0"/>
                        </a:rPr>
                        <a:t>2</a:t>
                      </a:r>
                    </a:p>
                  </a:txBody>
                  <a:tcPr marL="88123" marR="88123" marT="44062" marB="44062" anchor="ctr"/>
                </a:tc>
                <a:tc>
                  <a:txBody>
                    <a:bodyPr/>
                    <a:lstStyle/>
                    <a:p>
                      <a:pPr algn="ctr"/>
                      <a:r>
                        <a:rPr lang="en-US" sz="1500" dirty="0">
                          <a:latin typeface="Helvetica" pitchFamily="2" charset="0"/>
                        </a:rPr>
                        <a:t>5FU/oxaliplatin +/- nivolumab</a:t>
                      </a:r>
                    </a:p>
                  </a:txBody>
                  <a:tcPr marL="88123" marR="88123" marT="44062" marB="44062" anchor="ctr"/>
                </a:tc>
                <a:tc>
                  <a:txBody>
                    <a:bodyPr/>
                    <a:lstStyle/>
                    <a:p>
                      <a:pPr algn="ctr"/>
                      <a:r>
                        <a:rPr lang="en-US" sz="1500" dirty="0">
                          <a:latin typeface="Helvetica" pitchFamily="2" charset="0"/>
                        </a:rPr>
                        <a:t>7.7 vs 6.9</a:t>
                      </a:r>
                    </a:p>
                    <a:p>
                      <a:pPr algn="ctr"/>
                      <a:r>
                        <a:rPr lang="en-US" sz="1500" dirty="0">
                          <a:latin typeface="Helvetica" pitchFamily="2" charset="0"/>
                        </a:rPr>
                        <a:t>(HR 0.79)</a:t>
                      </a:r>
                    </a:p>
                  </a:txBody>
                  <a:tcPr marL="88123" marR="88123" marT="44062" marB="44062" anchor="ctr"/>
                </a:tc>
                <a:tc>
                  <a:txBody>
                    <a:bodyPr/>
                    <a:lstStyle/>
                    <a:p>
                      <a:pPr algn="ctr"/>
                      <a:r>
                        <a:rPr lang="en-US" sz="1500" dirty="0">
                          <a:latin typeface="Helvetica" pitchFamily="2" charset="0"/>
                        </a:rPr>
                        <a:t>33% vs 24%</a:t>
                      </a:r>
                    </a:p>
                  </a:txBody>
                  <a:tcPr marL="88123" marR="88123" marT="44062" marB="44062" anchor="ctr"/>
                </a:tc>
                <a:tc>
                  <a:txBody>
                    <a:bodyPr/>
                    <a:lstStyle/>
                    <a:p>
                      <a:pPr algn="ctr"/>
                      <a:r>
                        <a:rPr lang="en-US" sz="1500" dirty="0">
                          <a:latin typeface="Helvetica" pitchFamily="2" charset="0"/>
                        </a:rPr>
                        <a:t>16% vs 10%</a:t>
                      </a:r>
                    </a:p>
                  </a:txBody>
                  <a:tcPr marL="88123" marR="88123" marT="44062" marB="44062" anchor="ctr"/>
                </a:tc>
                <a:tc>
                  <a:txBody>
                    <a:bodyPr/>
                    <a:lstStyle/>
                    <a:p>
                      <a:pPr algn="ctr"/>
                      <a:r>
                        <a:rPr lang="en-US" sz="1500" dirty="0">
                          <a:latin typeface="Helvetica" pitchFamily="2" charset="0"/>
                        </a:rPr>
                        <a:t>13.8 vs 11.6</a:t>
                      </a:r>
                    </a:p>
                    <a:p>
                      <a:pPr algn="ctr"/>
                      <a:r>
                        <a:rPr lang="en-US" sz="1500" dirty="0">
                          <a:latin typeface="Helvetica" pitchFamily="2" charset="0"/>
                        </a:rPr>
                        <a:t>(HR 0.79)</a:t>
                      </a:r>
                    </a:p>
                  </a:txBody>
                  <a:tcPr marL="88123" marR="88123" marT="44062" marB="44062" anchor="ctr"/>
                </a:tc>
                <a:tc>
                  <a:txBody>
                    <a:bodyPr/>
                    <a:lstStyle/>
                    <a:p>
                      <a:pPr algn="ctr"/>
                      <a:r>
                        <a:rPr lang="en-US" sz="1500" dirty="0">
                          <a:latin typeface="Helvetica" pitchFamily="2" charset="0"/>
                        </a:rPr>
                        <a:t>55% vs 48%</a:t>
                      </a:r>
                    </a:p>
                  </a:txBody>
                  <a:tcPr marL="88123" marR="88123" marT="44062" marB="44062" anchor="ctr"/>
                </a:tc>
                <a:tc>
                  <a:txBody>
                    <a:bodyPr/>
                    <a:lstStyle/>
                    <a:p>
                      <a:pPr algn="ctr"/>
                      <a:r>
                        <a:rPr lang="en-US" sz="1500" dirty="0">
                          <a:latin typeface="Helvetica" pitchFamily="2" charset="0"/>
                        </a:rPr>
                        <a:t>28% vs 19%</a:t>
                      </a:r>
                    </a:p>
                  </a:txBody>
                  <a:tcPr marL="88123" marR="88123" marT="44062" marB="44062" anchor="ctr"/>
                </a:tc>
                <a:extLst>
                  <a:ext uri="{0D108BD9-81ED-4DB2-BD59-A6C34878D82A}">
                    <a16:rowId xmlns:a16="http://schemas.microsoft.com/office/drawing/2014/main" val="2094826308"/>
                  </a:ext>
                </a:extLst>
              </a:tr>
              <a:tr h="793111">
                <a:tc>
                  <a:txBody>
                    <a:bodyPr/>
                    <a:lstStyle/>
                    <a:p>
                      <a:pPr algn="ctr"/>
                      <a:r>
                        <a:rPr lang="en-US" sz="1500" dirty="0">
                          <a:latin typeface="Helvetica" pitchFamily="2" charset="0"/>
                        </a:rPr>
                        <a:t>KN-859</a:t>
                      </a:r>
                      <a:r>
                        <a:rPr lang="en-US" sz="1500" baseline="30000" dirty="0">
                          <a:latin typeface="Helvetica" pitchFamily="2" charset="0"/>
                        </a:rPr>
                        <a:t>3</a:t>
                      </a:r>
                    </a:p>
                  </a:txBody>
                  <a:tcPr marL="88123" marR="88123" marT="44062" marB="44062" anchor="ctr"/>
                </a:tc>
                <a:tc>
                  <a:txBody>
                    <a:bodyPr/>
                    <a:lstStyle/>
                    <a:p>
                      <a:pPr algn="ctr"/>
                      <a:r>
                        <a:rPr lang="en-US" sz="1500" dirty="0">
                          <a:latin typeface="Helvetica" pitchFamily="2" charset="0"/>
                        </a:rPr>
                        <a:t>5FU/platinum +/- pembrolizumab</a:t>
                      </a:r>
                    </a:p>
                  </a:txBody>
                  <a:tcPr marL="88123" marR="88123" marT="44062" marB="44062" anchor="ctr"/>
                </a:tc>
                <a:tc>
                  <a:txBody>
                    <a:bodyPr/>
                    <a:lstStyle/>
                    <a:p>
                      <a:pPr algn="ctr"/>
                      <a:r>
                        <a:rPr lang="en-US" sz="1500" dirty="0">
                          <a:latin typeface="Helvetica" pitchFamily="2" charset="0"/>
                        </a:rPr>
                        <a:t>6.9 vs 5.6</a:t>
                      </a:r>
                    </a:p>
                    <a:p>
                      <a:pPr algn="ctr"/>
                      <a:r>
                        <a:rPr lang="en-US" sz="1500" dirty="0">
                          <a:latin typeface="Helvetica" pitchFamily="2" charset="0"/>
                        </a:rPr>
                        <a:t>(HR 0.76)</a:t>
                      </a:r>
                    </a:p>
                  </a:txBody>
                  <a:tcPr marL="88123" marR="88123" marT="44062" marB="44062" anchor="ctr"/>
                </a:tc>
                <a:tc>
                  <a:txBody>
                    <a:bodyPr/>
                    <a:lstStyle/>
                    <a:p>
                      <a:pPr algn="ctr"/>
                      <a:r>
                        <a:rPr lang="en-US" sz="1500" dirty="0">
                          <a:latin typeface="Helvetica" pitchFamily="2" charset="0"/>
                        </a:rPr>
                        <a:t>29% vs 19%</a:t>
                      </a:r>
                    </a:p>
                  </a:txBody>
                  <a:tcPr marL="88123" marR="88123" marT="44062" marB="44062" anchor="ctr"/>
                </a:tc>
                <a:tc>
                  <a:txBody>
                    <a:bodyPr/>
                    <a:lstStyle/>
                    <a:p>
                      <a:pPr algn="ctr"/>
                      <a:r>
                        <a:rPr lang="en-US" sz="1500" dirty="0">
                          <a:latin typeface="Helvetica" pitchFamily="2" charset="0"/>
                        </a:rPr>
                        <a:t>18% vs 9%</a:t>
                      </a:r>
                    </a:p>
                  </a:txBody>
                  <a:tcPr marL="88123" marR="88123" marT="44062" marB="44062" anchor="ctr"/>
                </a:tc>
                <a:tc>
                  <a:txBody>
                    <a:bodyPr/>
                    <a:lstStyle/>
                    <a:p>
                      <a:pPr algn="ctr"/>
                      <a:r>
                        <a:rPr lang="en-US" sz="1500" dirty="0">
                          <a:latin typeface="Helvetica" pitchFamily="2" charset="0"/>
                        </a:rPr>
                        <a:t>12.9 vs 11.5</a:t>
                      </a:r>
                    </a:p>
                    <a:p>
                      <a:pPr algn="ctr"/>
                      <a:r>
                        <a:rPr lang="en-US" sz="1500" dirty="0">
                          <a:latin typeface="Helvetica" pitchFamily="2" charset="0"/>
                        </a:rPr>
                        <a:t>(HR 0.78)</a:t>
                      </a:r>
                    </a:p>
                  </a:txBody>
                  <a:tcPr marL="88123" marR="88123" marT="44062" marB="44062" anchor="ctr"/>
                </a:tc>
                <a:tc>
                  <a:txBody>
                    <a:bodyPr/>
                    <a:lstStyle/>
                    <a:p>
                      <a:pPr algn="ctr"/>
                      <a:r>
                        <a:rPr lang="en-US" sz="1500" dirty="0">
                          <a:latin typeface="Helvetica" pitchFamily="2" charset="0"/>
                        </a:rPr>
                        <a:t>53% vs 47%</a:t>
                      </a:r>
                    </a:p>
                  </a:txBody>
                  <a:tcPr marL="88123" marR="88123" marT="44062" marB="44062" anchor="ctr"/>
                </a:tc>
                <a:tc>
                  <a:txBody>
                    <a:bodyPr/>
                    <a:lstStyle/>
                    <a:p>
                      <a:pPr algn="ctr"/>
                      <a:r>
                        <a:rPr lang="en-US" sz="1500" dirty="0">
                          <a:latin typeface="Helvetica" pitchFamily="2" charset="0"/>
                        </a:rPr>
                        <a:t>28% vs 19%</a:t>
                      </a:r>
                    </a:p>
                  </a:txBody>
                  <a:tcPr marL="88123" marR="88123" marT="44062" marB="44062" anchor="ctr"/>
                </a:tc>
                <a:extLst>
                  <a:ext uri="{0D108BD9-81ED-4DB2-BD59-A6C34878D82A}">
                    <a16:rowId xmlns:a16="http://schemas.microsoft.com/office/drawing/2014/main" val="1710837876"/>
                  </a:ext>
                </a:extLst>
              </a:tr>
              <a:tr h="606502">
                <a:tc>
                  <a:txBody>
                    <a:bodyPr/>
                    <a:lstStyle/>
                    <a:p>
                      <a:pPr algn="ctr"/>
                      <a:r>
                        <a:rPr lang="en-US" sz="1500" dirty="0">
                          <a:latin typeface="Helvetica" pitchFamily="2" charset="0"/>
                        </a:rPr>
                        <a:t>GLOW</a:t>
                      </a:r>
                      <a:r>
                        <a:rPr lang="en-US" sz="1500" baseline="30000" dirty="0">
                          <a:latin typeface="Helvetica" pitchFamily="2" charset="0"/>
                        </a:rPr>
                        <a:t>4</a:t>
                      </a:r>
                    </a:p>
                  </a:txBody>
                  <a:tcPr marL="88123" marR="88123" marT="44062" marB="44062" anchor="ctr"/>
                </a:tc>
                <a:tc>
                  <a:txBody>
                    <a:bodyPr/>
                    <a:lstStyle/>
                    <a:p>
                      <a:pPr algn="ctr"/>
                      <a:r>
                        <a:rPr lang="en-US" sz="1500" dirty="0">
                          <a:latin typeface="Helvetica" pitchFamily="2" charset="0"/>
                        </a:rPr>
                        <a:t>CAPOX +/- Zolbetuximab</a:t>
                      </a:r>
                    </a:p>
                  </a:txBody>
                  <a:tcPr marL="88123" marR="88123" marT="44062" marB="44062" anchor="ctr"/>
                </a:tc>
                <a:tc>
                  <a:txBody>
                    <a:bodyPr/>
                    <a:lstStyle/>
                    <a:p>
                      <a:pPr algn="ctr"/>
                      <a:r>
                        <a:rPr lang="en-US" sz="1500" dirty="0">
                          <a:latin typeface="Helvetica" pitchFamily="2" charset="0"/>
                        </a:rPr>
                        <a:t>8.2 vs 6.8</a:t>
                      </a:r>
                    </a:p>
                    <a:p>
                      <a:pPr algn="ctr"/>
                      <a:r>
                        <a:rPr lang="en-US" sz="1500" dirty="0">
                          <a:latin typeface="Helvetica" pitchFamily="2" charset="0"/>
                        </a:rPr>
                        <a:t>(0.69)</a:t>
                      </a:r>
                    </a:p>
                  </a:txBody>
                  <a:tcPr marL="88123" marR="88123" marT="44062" marB="44062" anchor="ctr"/>
                </a:tc>
                <a:tc>
                  <a:txBody>
                    <a:bodyPr/>
                    <a:lstStyle/>
                    <a:p>
                      <a:pPr algn="ctr"/>
                      <a:r>
                        <a:rPr lang="en-US" sz="1500" dirty="0">
                          <a:latin typeface="Helvetica" pitchFamily="2" charset="0"/>
                        </a:rPr>
                        <a:t>35% vs 19%</a:t>
                      </a:r>
                    </a:p>
                  </a:txBody>
                  <a:tcPr marL="88123" marR="88123" marT="44062" marB="44062" anchor="ctr"/>
                </a:tc>
                <a:tc>
                  <a:txBody>
                    <a:bodyPr/>
                    <a:lstStyle/>
                    <a:p>
                      <a:pPr algn="ctr"/>
                      <a:r>
                        <a:rPr lang="en-US" sz="1500" dirty="0">
                          <a:latin typeface="Helvetica" pitchFamily="2" charset="0"/>
                        </a:rPr>
                        <a:t>17% vs 9%</a:t>
                      </a:r>
                    </a:p>
                  </a:txBody>
                  <a:tcPr marL="88123" marR="88123" marT="44062" marB="44062" anchor="ctr"/>
                </a:tc>
                <a:tc>
                  <a:txBody>
                    <a:bodyPr/>
                    <a:lstStyle/>
                    <a:p>
                      <a:pPr algn="ctr"/>
                      <a:r>
                        <a:rPr lang="en-US" sz="1500" dirty="0">
                          <a:latin typeface="Helvetica" pitchFamily="2" charset="0"/>
                        </a:rPr>
                        <a:t>14.4 vs 12.2</a:t>
                      </a:r>
                    </a:p>
                    <a:p>
                      <a:pPr algn="ctr"/>
                      <a:r>
                        <a:rPr lang="en-US" sz="1500" dirty="0">
                          <a:latin typeface="Helvetica" pitchFamily="2" charset="0"/>
                        </a:rPr>
                        <a:t>(HR 0.77)</a:t>
                      </a:r>
                    </a:p>
                  </a:txBody>
                  <a:tcPr marL="88123" marR="88123" marT="44062" marB="44062" anchor="ctr"/>
                </a:tc>
                <a:tc>
                  <a:txBody>
                    <a:bodyPr/>
                    <a:lstStyle/>
                    <a:p>
                      <a:pPr algn="ctr"/>
                      <a:r>
                        <a:rPr lang="en-US" sz="1500" dirty="0">
                          <a:latin typeface="Helvetica" pitchFamily="2" charset="0"/>
                        </a:rPr>
                        <a:t>57% vs 50%</a:t>
                      </a:r>
                    </a:p>
                  </a:txBody>
                  <a:tcPr marL="88123" marR="88123" marT="44062" marB="44062" anchor="ctr"/>
                </a:tc>
                <a:tc>
                  <a:txBody>
                    <a:bodyPr/>
                    <a:lstStyle/>
                    <a:p>
                      <a:pPr algn="ctr"/>
                      <a:r>
                        <a:rPr lang="en-US" sz="1500" dirty="0">
                          <a:latin typeface="Helvetica" pitchFamily="2" charset="0"/>
                        </a:rPr>
                        <a:t>28% vs 19%</a:t>
                      </a:r>
                    </a:p>
                  </a:txBody>
                  <a:tcPr marL="88123" marR="88123" marT="44062" marB="44062" anchor="ctr"/>
                </a:tc>
                <a:extLst>
                  <a:ext uri="{0D108BD9-81ED-4DB2-BD59-A6C34878D82A}">
                    <a16:rowId xmlns:a16="http://schemas.microsoft.com/office/drawing/2014/main" val="1569287094"/>
                  </a:ext>
                </a:extLst>
              </a:tr>
              <a:tr h="606502">
                <a:tc>
                  <a:txBody>
                    <a:bodyPr/>
                    <a:lstStyle/>
                    <a:p>
                      <a:pPr algn="ctr"/>
                      <a:r>
                        <a:rPr lang="en-US" sz="1500" dirty="0">
                          <a:latin typeface="Helvetica" pitchFamily="2" charset="0"/>
                        </a:rPr>
                        <a:t>SPOTLIGHT</a:t>
                      </a:r>
                      <a:r>
                        <a:rPr lang="en-US" sz="1500" baseline="30000" dirty="0">
                          <a:latin typeface="Helvetica" pitchFamily="2" charset="0"/>
                        </a:rPr>
                        <a:t>5</a:t>
                      </a:r>
                    </a:p>
                  </a:txBody>
                  <a:tcPr marL="88123" marR="88123" marT="44062" marB="44062" anchor="ctr"/>
                </a:tc>
                <a:tc>
                  <a:txBody>
                    <a:bodyPr/>
                    <a:lstStyle/>
                    <a:p>
                      <a:pPr algn="ctr"/>
                      <a:r>
                        <a:rPr lang="en-US" sz="1500" dirty="0">
                          <a:latin typeface="Helvetica" pitchFamily="2" charset="0"/>
                        </a:rPr>
                        <a:t>FOLFOX +/- Zolbetuximab</a:t>
                      </a:r>
                    </a:p>
                  </a:txBody>
                  <a:tcPr marL="88123" marR="88123" marT="44062" marB="44062" anchor="ctr"/>
                </a:tc>
                <a:tc>
                  <a:txBody>
                    <a:bodyPr/>
                    <a:lstStyle/>
                    <a:p>
                      <a:pPr algn="ctr"/>
                      <a:r>
                        <a:rPr lang="en-US" sz="1500" dirty="0">
                          <a:latin typeface="Helvetica" pitchFamily="2" charset="0"/>
                        </a:rPr>
                        <a:t>10.6 vs 8.7</a:t>
                      </a:r>
                    </a:p>
                    <a:p>
                      <a:pPr algn="ctr"/>
                      <a:r>
                        <a:rPr lang="en-US" sz="1500" dirty="0">
                          <a:latin typeface="Helvetica" pitchFamily="2" charset="0"/>
                        </a:rPr>
                        <a:t>(HR 0.75)</a:t>
                      </a:r>
                    </a:p>
                  </a:txBody>
                  <a:tcPr marL="88123" marR="88123" marT="44062" marB="44062" anchor="ctr"/>
                </a:tc>
                <a:tc>
                  <a:txBody>
                    <a:bodyPr/>
                    <a:lstStyle/>
                    <a:p>
                      <a:pPr algn="ctr"/>
                      <a:r>
                        <a:rPr lang="en-US" sz="1500" dirty="0">
                          <a:latin typeface="Helvetica" pitchFamily="2" charset="0"/>
                        </a:rPr>
                        <a:t>49% vs 38%</a:t>
                      </a:r>
                    </a:p>
                  </a:txBody>
                  <a:tcPr marL="88123" marR="88123" marT="44062" marB="44062" anchor="ctr"/>
                </a:tc>
                <a:tc>
                  <a:txBody>
                    <a:bodyPr/>
                    <a:lstStyle/>
                    <a:p>
                      <a:pPr algn="ctr"/>
                      <a:r>
                        <a:rPr lang="en-US" sz="1500" dirty="0">
                          <a:latin typeface="Helvetica" pitchFamily="2" charset="0"/>
                        </a:rPr>
                        <a:t>28% vs 14%</a:t>
                      </a:r>
                    </a:p>
                  </a:txBody>
                  <a:tcPr marL="88123" marR="88123" marT="44062" marB="44062" anchor="ctr"/>
                </a:tc>
                <a:tc>
                  <a:txBody>
                    <a:bodyPr/>
                    <a:lstStyle/>
                    <a:p>
                      <a:pPr algn="ctr"/>
                      <a:r>
                        <a:rPr lang="en-US" sz="1500" dirty="0">
                          <a:latin typeface="Helvetica" pitchFamily="2" charset="0"/>
                        </a:rPr>
                        <a:t>18.2 vs 15.5</a:t>
                      </a:r>
                    </a:p>
                    <a:p>
                      <a:pPr algn="ctr"/>
                      <a:r>
                        <a:rPr lang="en-US" sz="1500" dirty="0">
                          <a:latin typeface="Helvetica" pitchFamily="2" charset="0"/>
                        </a:rPr>
                        <a:t>(HR 0.75)</a:t>
                      </a:r>
                    </a:p>
                  </a:txBody>
                  <a:tcPr marL="88123" marR="88123" marT="44062" marB="44062" anchor="ctr"/>
                </a:tc>
                <a:tc>
                  <a:txBody>
                    <a:bodyPr/>
                    <a:lstStyle/>
                    <a:p>
                      <a:pPr algn="ctr"/>
                      <a:r>
                        <a:rPr lang="en-US" sz="1500" dirty="0">
                          <a:latin typeface="Helvetica" pitchFamily="2" charset="0"/>
                        </a:rPr>
                        <a:t>67% vs 61%</a:t>
                      </a:r>
                    </a:p>
                  </a:txBody>
                  <a:tcPr marL="88123" marR="88123" marT="44062" marB="44062" anchor="ctr"/>
                </a:tc>
                <a:tc>
                  <a:txBody>
                    <a:bodyPr/>
                    <a:lstStyle/>
                    <a:p>
                      <a:pPr algn="ctr"/>
                      <a:r>
                        <a:rPr lang="en-US" sz="1500" dirty="0">
                          <a:latin typeface="Helvetica" pitchFamily="2" charset="0"/>
                        </a:rPr>
                        <a:t>38% vs 29%</a:t>
                      </a:r>
                    </a:p>
                  </a:txBody>
                  <a:tcPr marL="88123" marR="88123" marT="44062" marB="44062" anchor="ctr"/>
                </a:tc>
                <a:extLst>
                  <a:ext uri="{0D108BD9-81ED-4DB2-BD59-A6C34878D82A}">
                    <a16:rowId xmlns:a16="http://schemas.microsoft.com/office/drawing/2014/main" val="880446669"/>
                  </a:ext>
                </a:extLst>
              </a:tr>
            </a:tbl>
          </a:graphicData>
        </a:graphic>
      </p:graphicFrame>
      <p:sp>
        <p:nvSpPr>
          <p:cNvPr id="9" name="Footer Placeholder 8">
            <a:extLst>
              <a:ext uri="{FF2B5EF4-FFF2-40B4-BE49-F238E27FC236}">
                <a16:creationId xmlns:a16="http://schemas.microsoft.com/office/drawing/2014/main" id="{0D454C96-E93D-B1B1-9A4B-0F0F7DF56DAB}"/>
              </a:ext>
            </a:extLst>
          </p:cNvPr>
          <p:cNvSpPr>
            <a:spLocks noGrp="1"/>
          </p:cNvSpPr>
          <p:nvPr>
            <p:ph type="ftr" sz="quarter" idx="3"/>
          </p:nvPr>
        </p:nvSpPr>
        <p:spPr/>
        <p:txBody>
          <a:bodyPr/>
          <a:lstStyle/>
          <a:p>
            <a:pPr marL="228600" indent="-228600">
              <a:buFont typeface="+mj-lt"/>
              <a:buAutoNum type="arabicPeriod"/>
            </a:pPr>
            <a:r>
              <a:rPr lang="en-US" dirty="0" err="1"/>
              <a:t>Janjigian</a:t>
            </a:r>
            <a:r>
              <a:rPr lang="en-US" dirty="0"/>
              <a:t> YY, et al. </a:t>
            </a:r>
            <a:r>
              <a:rPr lang="en-US" i="1" dirty="0"/>
              <a:t>Lancet</a:t>
            </a:r>
            <a:r>
              <a:rPr lang="en-US" dirty="0"/>
              <a:t>. 2023;402(10418):2197-220;
</a:t>
            </a:r>
            <a:r>
              <a:rPr lang="en-US" dirty="0" err="1"/>
              <a:t>Shitara</a:t>
            </a:r>
            <a:r>
              <a:rPr lang="en-US" dirty="0"/>
              <a:t> K, et al. </a:t>
            </a:r>
            <a:r>
              <a:rPr lang="en-US" i="1" dirty="0"/>
              <a:t>Nature</a:t>
            </a:r>
            <a:r>
              <a:rPr lang="en-US" dirty="0"/>
              <a:t>. 2022;603(7903):942-948;
</a:t>
            </a:r>
            <a:r>
              <a:rPr lang="en-US" dirty="0" err="1"/>
              <a:t>Rha</a:t>
            </a:r>
            <a:r>
              <a:rPr lang="en-US" dirty="0"/>
              <a:t> SY, et al. </a:t>
            </a:r>
            <a:r>
              <a:rPr lang="en-US" i="1" dirty="0"/>
              <a:t>Lancet Oncol. </a:t>
            </a:r>
            <a:r>
              <a:rPr lang="en-US" dirty="0"/>
              <a:t>2023;24(11):1181-1195;
</a:t>
            </a:r>
            <a:r>
              <a:rPr lang="en-US" dirty="0" err="1"/>
              <a:t>Lordick</a:t>
            </a:r>
            <a:r>
              <a:rPr lang="en-US" dirty="0"/>
              <a:t>, F. et al. ESMO 2023. Abstract LBA81.
Ajani JA, et al. ESMO 2023. Abstract LBA82.</a:t>
            </a:r>
          </a:p>
        </p:txBody>
      </p:sp>
    </p:spTree>
    <p:extLst>
      <p:ext uri="{BB962C8B-B14F-4D97-AF65-F5344CB8AC3E}">
        <p14:creationId xmlns:p14="http://schemas.microsoft.com/office/powerpoint/2010/main" val="9900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72C233-7402-D1E1-C6E9-11EB6E60AC9E}"/>
              </a:ext>
            </a:extLst>
          </p:cNvPr>
          <p:cNvSpPr>
            <a:spLocks noGrp="1"/>
          </p:cNvSpPr>
          <p:nvPr>
            <p:ph type="title"/>
          </p:nvPr>
        </p:nvSpPr>
        <p:spPr/>
        <p:txBody>
          <a:bodyPr>
            <a:normAutofit/>
          </a:bodyPr>
          <a:lstStyle/>
          <a:p>
            <a:r>
              <a:rPr lang="en-US" dirty="0"/>
              <a:t>CLDN18.2: Adverse Events</a:t>
            </a:r>
          </a:p>
        </p:txBody>
      </p:sp>
      <p:pic>
        <p:nvPicPr>
          <p:cNvPr id="6" name="Picture 5">
            <a:extLst>
              <a:ext uri="{FF2B5EF4-FFF2-40B4-BE49-F238E27FC236}">
                <a16:creationId xmlns:a16="http://schemas.microsoft.com/office/drawing/2014/main" id="{E8BCFA65-B8D0-9BBB-A2DF-46592DF5F0B9}"/>
              </a:ext>
            </a:extLst>
          </p:cNvPr>
          <p:cNvPicPr>
            <a:picLocks noChangeAspect="1"/>
          </p:cNvPicPr>
          <p:nvPr/>
        </p:nvPicPr>
        <p:blipFill>
          <a:blip r:embed="rId2"/>
          <a:stretch>
            <a:fillRect/>
          </a:stretch>
        </p:blipFill>
        <p:spPr>
          <a:xfrm>
            <a:off x="561203" y="1409405"/>
            <a:ext cx="11069595" cy="4229690"/>
          </a:xfrm>
          <a:prstGeom prst="rect">
            <a:avLst/>
          </a:prstGeom>
        </p:spPr>
      </p:pic>
      <p:sp>
        <p:nvSpPr>
          <p:cNvPr id="7" name="TextBox 6">
            <a:extLst>
              <a:ext uri="{FF2B5EF4-FFF2-40B4-BE49-F238E27FC236}">
                <a16:creationId xmlns:a16="http://schemas.microsoft.com/office/drawing/2014/main" id="{0BD635AA-4A23-650A-58AB-FD8D33412AEB}"/>
              </a:ext>
            </a:extLst>
          </p:cNvPr>
          <p:cNvSpPr txBox="1"/>
          <p:nvPr/>
        </p:nvSpPr>
        <p:spPr>
          <a:xfrm>
            <a:off x="475864" y="5925382"/>
            <a:ext cx="11240272" cy="369332"/>
          </a:xfrm>
          <a:prstGeom prst="rect">
            <a:avLst/>
          </a:prstGeom>
          <a:noFill/>
        </p:spPr>
        <p:txBody>
          <a:bodyPr wrap="square" rtlCol="0">
            <a:spAutoFit/>
          </a:bodyPr>
          <a:lstStyle/>
          <a:p>
            <a:r>
              <a:rPr lang="en-US" dirty="0"/>
              <a:t>The most common TRAEs with </a:t>
            </a:r>
            <a:r>
              <a:rPr lang="en-US" dirty="0" err="1"/>
              <a:t>zolebetuximab</a:t>
            </a:r>
            <a:r>
              <a:rPr lang="en-US" dirty="0"/>
              <a:t> + mFOLFOX6 were nausea and vomiting as on-target effects </a:t>
            </a:r>
          </a:p>
        </p:txBody>
      </p:sp>
      <p:sp>
        <p:nvSpPr>
          <p:cNvPr id="10" name="Footer Placeholder 9">
            <a:extLst>
              <a:ext uri="{FF2B5EF4-FFF2-40B4-BE49-F238E27FC236}">
                <a16:creationId xmlns:a16="http://schemas.microsoft.com/office/drawing/2014/main" id="{6EC1C61F-F431-4908-0E85-C1AAE61F1632}"/>
              </a:ext>
            </a:extLst>
          </p:cNvPr>
          <p:cNvSpPr>
            <a:spLocks noGrp="1"/>
          </p:cNvSpPr>
          <p:nvPr>
            <p:ph type="ftr" sz="quarter" idx="3"/>
          </p:nvPr>
        </p:nvSpPr>
        <p:spPr/>
        <p:txBody>
          <a:bodyPr/>
          <a:lstStyle/>
          <a:p>
            <a:r>
              <a:rPr lang="en-US"/>
              <a:t>Ajani JA, et al. ESMO 2023. Abstract LBA82</a:t>
            </a:r>
          </a:p>
        </p:txBody>
      </p:sp>
    </p:spTree>
    <p:extLst>
      <p:ext uri="{BB962C8B-B14F-4D97-AF65-F5344CB8AC3E}">
        <p14:creationId xmlns:p14="http://schemas.microsoft.com/office/powerpoint/2010/main" val="23797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72C233-7402-D1E1-C6E9-11EB6E60AC9E}"/>
              </a:ext>
            </a:extLst>
          </p:cNvPr>
          <p:cNvSpPr>
            <a:spLocks noGrp="1"/>
          </p:cNvSpPr>
          <p:nvPr>
            <p:ph type="title"/>
          </p:nvPr>
        </p:nvSpPr>
        <p:spPr>
          <a:xfrm>
            <a:off x="609600" y="199505"/>
            <a:ext cx="10744200" cy="1185577"/>
          </a:xfrm>
        </p:spPr>
        <p:txBody>
          <a:bodyPr>
            <a:normAutofit/>
          </a:bodyPr>
          <a:lstStyle/>
          <a:p>
            <a:r>
              <a:rPr lang="en-US"/>
              <a:t>CLDN18.2: Other Targeting Strategies</a:t>
            </a:r>
            <a:endParaRPr lang="en-US" dirty="0"/>
          </a:p>
        </p:txBody>
      </p:sp>
      <p:pic>
        <p:nvPicPr>
          <p:cNvPr id="2" name="Picture 1">
            <a:extLst>
              <a:ext uri="{FF2B5EF4-FFF2-40B4-BE49-F238E27FC236}">
                <a16:creationId xmlns:a16="http://schemas.microsoft.com/office/drawing/2014/main" id="{17523D21-F3E9-E268-7C1C-65714D2F1D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1586" y="1828286"/>
            <a:ext cx="11508828" cy="3568000"/>
          </a:xfrm>
          <a:prstGeom prst="rect">
            <a:avLst/>
          </a:prstGeom>
        </p:spPr>
      </p:pic>
      <p:sp>
        <p:nvSpPr>
          <p:cNvPr id="9" name="Footer Placeholder 8">
            <a:extLst>
              <a:ext uri="{FF2B5EF4-FFF2-40B4-BE49-F238E27FC236}">
                <a16:creationId xmlns:a16="http://schemas.microsoft.com/office/drawing/2014/main" id="{9D8E7F75-2C9E-B06F-C0F2-268EC88778A6}"/>
              </a:ext>
            </a:extLst>
          </p:cNvPr>
          <p:cNvSpPr>
            <a:spLocks noGrp="1"/>
          </p:cNvSpPr>
          <p:nvPr>
            <p:ph type="ftr" sz="quarter" idx="3"/>
          </p:nvPr>
        </p:nvSpPr>
        <p:spPr/>
        <p:txBody>
          <a:bodyPr/>
          <a:lstStyle/>
          <a:p>
            <a:pPr marL="228600" indent="-228600">
              <a:buFont typeface="+mj-lt"/>
              <a:buAutoNum type="arabicPeriod"/>
            </a:pPr>
            <a:r>
              <a:rPr lang="en-US" dirty="0"/>
              <a:t>Cao W, et al. </a:t>
            </a:r>
            <a:r>
              <a:rPr lang="en-US" i="1" dirty="0" err="1"/>
              <a:t>Biomark</a:t>
            </a:r>
            <a:r>
              <a:rPr lang="en-US" i="1" dirty="0"/>
              <a:t> Res</a:t>
            </a:r>
            <a:r>
              <a:rPr lang="en-US" dirty="0"/>
              <a:t>. 2022;10:38;
Konno H, et al. AACR 2021. Abstract 1203;
Jiang W, et al. AACR 2020. Abstract 5644.</a:t>
            </a:r>
          </a:p>
        </p:txBody>
      </p:sp>
    </p:spTree>
    <p:extLst>
      <p:ext uri="{BB962C8B-B14F-4D97-AF65-F5344CB8AC3E}">
        <p14:creationId xmlns:p14="http://schemas.microsoft.com/office/powerpoint/2010/main" val="282168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B9891B-BED0-34A4-F044-17D8FFB9F39E}"/>
              </a:ext>
            </a:extLst>
          </p:cNvPr>
          <p:cNvSpPr>
            <a:spLocks noGrp="1"/>
          </p:cNvSpPr>
          <p:nvPr>
            <p:ph type="title"/>
          </p:nvPr>
        </p:nvSpPr>
        <p:spPr>
          <a:xfrm>
            <a:off x="609600" y="199505"/>
            <a:ext cx="10744200" cy="1185577"/>
          </a:xfrm>
        </p:spPr>
        <p:txBody>
          <a:bodyPr/>
          <a:lstStyle/>
          <a:p>
            <a:r>
              <a:rPr lang="en-US" dirty="0"/>
              <a:t>Key Takeaways</a:t>
            </a:r>
            <a:endParaRPr lang="en-US"/>
          </a:p>
        </p:txBody>
      </p:sp>
      <p:sp>
        <p:nvSpPr>
          <p:cNvPr id="12" name="Content Placeholder 11">
            <a:extLst>
              <a:ext uri="{FF2B5EF4-FFF2-40B4-BE49-F238E27FC236}">
                <a16:creationId xmlns:a16="http://schemas.microsoft.com/office/drawing/2014/main" id="{028AF341-5615-2EA8-1DEF-FC871B75D561}"/>
              </a:ext>
            </a:extLst>
          </p:cNvPr>
          <p:cNvSpPr>
            <a:spLocks noGrp="1"/>
          </p:cNvSpPr>
          <p:nvPr>
            <p:ph idx="1"/>
          </p:nvPr>
        </p:nvSpPr>
        <p:spPr>
          <a:xfrm>
            <a:off x="609600" y="1477906"/>
            <a:ext cx="10744200" cy="4722477"/>
          </a:xfrm>
        </p:spPr>
        <p:txBody>
          <a:bodyPr>
            <a:normAutofit/>
          </a:bodyPr>
          <a:lstStyle/>
          <a:p>
            <a:r>
              <a:rPr lang="en-US" dirty="0"/>
              <a:t>CLDN18.2+ is observed in 35-40% of all GC/GEJ adenocarcinomas</a:t>
            </a:r>
          </a:p>
          <a:p>
            <a:endParaRPr lang="en-US" dirty="0"/>
          </a:p>
          <a:p>
            <a:r>
              <a:rPr lang="en-US" dirty="0"/>
              <a:t>CLDN18.2 is a validated target in GC/GEJ adenocarcinomas</a:t>
            </a:r>
          </a:p>
          <a:p>
            <a:endParaRPr lang="en-US" dirty="0"/>
          </a:p>
          <a:p>
            <a:r>
              <a:rPr lang="en-US" dirty="0"/>
              <a:t>Combining the anti-CLDN18.2 </a:t>
            </a:r>
            <a:r>
              <a:rPr lang="en-US" dirty="0" err="1"/>
              <a:t>mAb</a:t>
            </a:r>
            <a:r>
              <a:rPr lang="en-US" dirty="0"/>
              <a:t> zolbetuximab with standard frontline 5FU/oxaliplatin improves PFS and OS in CLDN18.2+ GC/GEJ</a:t>
            </a:r>
          </a:p>
          <a:p>
            <a:endParaRPr lang="en-US" dirty="0"/>
          </a:p>
          <a:p>
            <a:r>
              <a:rPr lang="en-US" dirty="0"/>
              <a:t> There are multiple ongoing CLDN18.2-directed trials and approaches</a:t>
            </a:r>
          </a:p>
        </p:txBody>
      </p:sp>
    </p:spTree>
    <p:extLst>
      <p:ext uri="{BB962C8B-B14F-4D97-AF65-F5344CB8AC3E}">
        <p14:creationId xmlns:p14="http://schemas.microsoft.com/office/powerpoint/2010/main" val="255051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780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Navigating Challenges in Metastatic Gastric/GEJ Cancer Management: Advancements in Biomarker-Directed Therapies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Describe relevant molecular biomarkers and how they relate to clinical characteristics of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the impact molecular biomarkers have on treatment selection in metastatic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clinical data with current and investigational combination regimens for the first-line treatment of advanced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adverse effects associated with individual components of combination regimens and their prophylactic and management strategies in the setting of advanced or metastatic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Implement strategies to provide holistic, multidisciplinary care for patients with advanced or metastatic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to inform treatment strategies for patients with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5E0D-5CE0-A5BC-763B-2FB51FBD61F5}"/>
              </a:ext>
            </a:extLst>
          </p:cNvPr>
          <p:cNvSpPr>
            <a:spLocks noGrp="1"/>
          </p:cNvSpPr>
          <p:nvPr>
            <p:ph type="title"/>
          </p:nvPr>
        </p:nvSpPr>
        <p:spPr/>
        <p:txBody>
          <a:bodyPr>
            <a:normAutofit/>
          </a:bodyPr>
          <a:lstStyle/>
          <a:p>
            <a:r>
              <a:rPr lang="en-US" dirty="0"/>
              <a:t>CLDN18.2: A Common GC/GEJ Biomarker</a:t>
            </a:r>
          </a:p>
        </p:txBody>
      </p:sp>
      <p:pic>
        <p:nvPicPr>
          <p:cNvPr id="5" name="Picture 4" descr="A diagram of a stomach&#10;&#10;Description automatically generated with medium confidence">
            <a:extLst>
              <a:ext uri="{FF2B5EF4-FFF2-40B4-BE49-F238E27FC236}">
                <a16:creationId xmlns:a16="http://schemas.microsoft.com/office/drawing/2014/main" id="{78057205-8595-6B2A-0CEB-DA2992A229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2946" y="1428750"/>
            <a:ext cx="7005917" cy="4925816"/>
          </a:xfrm>
          <a:prstGeom prst="rect">
            <a:avLst/>
          </a:prstGeom>
          <a:solidFill>
            <a:schemeClr val="bg1"/>
          </a:solidFill>
        </p:spPr>
      </p:pic>
      <p:pic>
        <p:nvPicPr>
          <p:cNvPr id="6" name="Picture 5" descr="A screenshot of a medical report&#10;&#10;Description automatically generated with low confidence">
            <a:extLst>
              <a:ext uri="{FF2B5EF4-FFF2-40B4-BE49-F238E27FC236}">
                <a16:creationId xmlns:a16="http://schemas.microsoft.com/office/drawing/2014/main" id="{29E9497B-F976-5A59-24E4-9A354FEA4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9817" y="1428750"/>
            <a:ext cx="4358647" cy="4925815"/>
          </a:xfrm>
          <a:prstGeom prst="rect">
            <a:avLst/>
          </a:prstGeom>
        </p:spPr>
      </p:pic>
      <p:sp>
        <p:nvSpPr>
          <p:cNvPr id="3" name="TextBox 2">
            <a:extLst>
              <a:ext uri="{FF2B5EF4-FFF2-40B4-BE49-F238E27FC236}">
                <a16:creationId xmlns:a16="http://schemas.microsoft.com/office/drawing/2014/main" id="{AF66791C-0C25-821B-0ECA-AF546ADA4F16}"/>
              </a:ext>
            </a:extLst>
          </p:cNvPr>
          <p:cNvSpPr txBox="1"/>
          <p:nvPr/>
        </p:nvSpPr>
        <p:spPr>
          <a:xfrm>
            <a:off x="5713022" y="6108344"/>
            <a:ext cx="1665841" cy="246221"/>
          </a:xfrm>
          <a:prstGeom prst="rect">
            <a:avLst/>
          </a:prstGeom>
          <a:noFill/>
        </p:spPr>
        <p:txBody>
          <a:bodyPr wrap="none" rtlCol="0">
            <a:spAutoFit/>
          </a:bodyPr>
          <a:lstStyle/>
          <a:p>
            <a:r>
              <a:rPr lang="en-US" sz="1000" dirty="0">
                <a:latin typeface="Helvetica" pitchFamily="2" charset="0"/>
              </a:rPr>
              <a:t>Created on </a:t>
            </a:r>
            <a:r>
              <a:rPr lang="en-US" sz="1000" dirty="0" err="1">
                <a:latin typeface="Helvetica" pitchFamily="2" charset="0"/>
              </a:rPr>
              <a:t>biorender.com</a:t>
            </a:r>
            <a:endParaRPr lang="en-US" sz="1000" dirty="0">
              <a:latin typeface="Helvetica" pitchFamily="2" charset="0"/>
            </a:endParaRPr>
          </a:p>
        </p:txBody>
      </p:sp>
      <p:sp>
        <p:nvSpPr>
          <p:cNvPr id="11" name="Footer Placeholder 10">
            <a:extLst>
              <a:ext uri="{FF2B5EF4-FFF2-40B4-BE49-F238E27FC236}">
                <a16:creationId xmlns:a16="http://schemas.microsoft.com/office/drawing/2014/main" id="{95A71348-98C9-B0E6-F460-CC8BD729F345}"/>
              </a:ext>
            </a:extLst>
          </p:cNvPr>
          <p:cNvSpPr>
            <a:spLocks noGrp="1"/>
          </p:cNvSpPr>
          <p:nvPr>
            <p:ph type="ftr" sz="quarter" idx="3"/>
          </p:nvPr>
        </p:nvSpPr>
        <p:spPr/>
        <p:txBody>
          <a:bodyPr/>
          <a:lstStyle/>
          <a:p>
            <a:r>
              <a:rPr lang="en-US"/>
              <a:t>Shitara K, et al. ASCO 2023. Abstract 4035.</a:t>
            </a:r>
          </a:p>
        </p:txBody>
      </p:sp>
      <p:sp>
        <p:nvSpPr>
          <p:cNvPr id="4" name="Rectangle 3">
            <a:extLst>
              <a:ext uri="{FF2B5EF4-FFF2-40B4-BE49-F238E27FC236}">
                <a16:creationId xmlns:a16="http://schemas.microsoft.com/office/drawing/2014/main" id="{7E1D9D8D-451F-6B4F-928F-6580C644EE60}"/>
              </a:ext>
            </a:extLst>
          </p:cNvPr>
          <p:cNvSpPr/>
          <p:nvPr/>
        </p:nvSpPr>
        <p:spPr>
          <a:xfrm>
            <a:off x="7533167" y="2323214"/>
            <a:ext cx="4189228" cy="21265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61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72C233-7402-D1E1-C6E9-11EB6E60AC9E}"/>
              </a:ext>
            </a:extLst>
          </p:cNvPr>
          <p:cNvSpPr>
            <a:spLocks noGrp="1"/>
          </p:cNvSpPr>
          <p:nvPr>
            <p:ph type="title"/>
          </p:nvPr>
        </p:nvSpPr>
        <p:spPr>
          <a:xfrm>
            <a:off x="609600" y="94575"/>
            <a:ext cx="10744200" cy="1185577"/>
          </a:xfrm>
        </p:spPr>
        <p:txBody>
          <a:bodyPr anchor="t">
            <a:normAutofit/>
          </a:bodyPr>
          <a:lstStyle/>
          <a:p>
            <a:r>
              <a:rPr lang="en-US" dirty="0"/>
              <a:t>CLDN18.2: Early Evidence for Targeting</a:t>
            </a:r>
          </a:p>
        </p:txBody>
      </p:sp>
      <p:pic>
        <p:nvPicPr>
          <p:cNvPr id="7" name="Picture 6" descr="A table with numbers and text&#10;&#10;Description automatically generated">
            <a:extLst>
              <a:ext uri="{FF2B5EF4-FFF2-40B4-BE49-F238E27FC236}">
                <a16:creationId xmlns:a16="http://schemas.microsoft.com/office/drawing/2014/main" id="{003C9F31-3EEB-19F0-6141-3C99C758F3F4}"/>
              </a:ext>
            </a:extLst>
          </p:cNvPr>
          <p:cNvPicPr>
            <a:picLocks noChangeAspect="1"/>
          </p:cNvPicPr>
          <p:nvPr/>
        </p:nvPicPr>
        <p:blipFill>
          <a:blip r:embed="rId2"/>
          <a:stretch>
            <a:fillRect/>
          </a:stretch>
        </p:blipFill>
        <p:spPr>
          <a:xfrm>
            <a:off x="722452" y="711012"/>
            <a:ext cx="3467600" cy="5849471"/>
          </a:xfrm>
          <a:prstGeom prst="rect">
            <a:avLst/>
          </a:prstGeom>
        </p:spPr>
      </p:pic>
      <p:pic>
        <p:nvPicPr>
          <p:cNvPr id="9" name="Picture 8" descr="A graph of patients with age-related outcomes&#10;&#10;Description automatically generated with medium confidence">
            <a:extLst>
              <a:ext uri="{FF2B5EF4-FFF2-40B4-BE49-F238E27FC236}">
                <a16:creationId xmlns:a16="http://schemas.microsoft.com/office/drawing/2014/main" id="{A4491E48-B761-0A1B-A462-08C7D1A0C4A2}"/>
              </a:ext>
            </a:extLst>
          </p:cNvPr>
          <p:cNvPicPr>
            <a:picLocks noChangeAspect="1"/>
          </p:cNvPicPr>
          <p:nvPr/>
        </p:nvPicPr>
        <p:blipFill>
          <a:blip r:embed="rId3"/>
          <a:stretch>
            <a:fillRect/>
          </a:stretch>
        </p:blipFill>
        <p:spPr>
          <a:xfrm>
            <a:off x="4523464" y="711012"/>
            <a:ext cx="7088982" cy="5849471"/>
          </a:xfrm>
          <a:prstGeom prst="rect">
            <a:avLst/>
          </a:prstGeom>
        </p:spPr>
      </p:pic>
      <p:sp>
        <p:nvSpPr>
          <p:cNvPr id="8" name="Footer Placeholder 7">
            <a:extLst>
              <a:ext uri="{FF2B5EF4-FFF2-40B4-BE49-F238E27FC236}">
                <a16:creationId xmlns:a16="http://schemas.microsoft.com/office/drawing/2014/main" id="{19B9EC19-7CBE-6E46-2D2B-96101C85A541}"/>
              </a:ext>
            </a:extLst>
          </p:cNvPr>
          <p:cNvSpPr>
            <a:spLocks noGrp="1"/>
          </p:cNvSpPr>
          <p:nvPr>
            <p:ph type="ftr" sz="quarter" idx="3"/>
          </p:nvPr>
        </p:nvSpPr>
        <p:spPr/>
        <p:txBody>
          <a:bodyPr/>
          <a:lstStyle/>
          <a:p>
            <a:r>
              <a:rPr lang="en-US"/>
              <a:t>Sahin U, et al. </a:t>
            </a:r>
            <a:r>
              <a:rPr lang="en-US" i="1"/>
              <a:t>Ann Oncol</a:t>
            </a:r>
            <a:r>
              <a:rPr lang="en-US"/>
              <a:t>. 2021 May;32(5):609-619.</a:t>
            </a:r>
          </a:p>
        </p:txBody>
      </p:sp>
    </p:spTree>
    <p:extLst>
      <p:ext uri="{BB962C8B-B14F-4D97-AF65-F5344CB8AC3E}">
        <p14:creationId xmlns:p14="http://schemas.microsoft.com/office/powerpoint/2010/main" val="313219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72C233-7402-D1E1-C6E9-11EB6E60AC9E}"/>
              </a:ext>
            </a:extLst>
          </p:cNvPr>
          <p:cNvSpPr>
            <a:spLocks noGrp="1"/>
          </p:cNvSpPr>
          <p:nvPr>
            <p:ph type="title"/>
          </p:nvPr>
        </p:nvSpPr>
        <p:spPr>
          <a:xfrm>
            <a:off x="609600" y="199505"/>
            <a:ext cx="10744200" cy="1185577"/>
          </a:xfrm>
        </p:spPr>
        <p:txBody>
          <a:bodyPr>
            <a:normAutofit/>
          </a:bodyPr>
          <a:lstStyle/>
          <a:p>
            <a:r>
              <a:rPr lang="en-US" dirty="0"/>
              <a:t>CLDN18.2: Validation in Phase III</a:t>
            </a:r>
          </a:p>
        </p:txBody>
      </p:sp>
      <p:sp>
        <p:nvSpPr>
          <p:cNvPr id="11" name="Content Placeholder 10">
            <a:extLst>
              <a:ext uri="{FF2B5EF4-FFF2-40B4-BE49-F238E27FC236}">
                <a16:creationId xmlns:a16="http://schemas.microsoft.com/office/drawing/2014/main" id="{E4A1BCD9-A1E4-A0BB-2FD8-0DC8CC3F4B8D}"/>
              </a:ext>
            </a:extLst>
          </p:cNvPr>
          <p:cNvSpPr>
            <a:spLocks noGrp="1"/>
          </p:cNvSpPr>
          <p:nvPr>
            <p:ph sz="half" idx="2"/>
          </p:nvPr>
        </p:nvSpPr>
        <p:spPr>
          <a:xfrm>
            <a:off x="7407858" y="1496291"/>
            <a:ext cx="4490691" cy="4680672"/>
          </a:xfrm>
        </p:spPr>
        <p:txBody>
          <a:bodyPr>
            <a:normAutofit lnSpcReduction="10000"/>
          </a:bodyPr>
          <a:lstStyle/>
          <a:p>
            <a:pPr marL="285750" indent="-285750">
              <a:buFont typeface="Arial" panose="020B0604020202020204" pitchFamily="34" charset="0"/>
              <a:buChar char="•"/>
            </a:pPr>
            <a:r>
              <a:rPr lang="en-US" sz="2400" dirty="0">
                <a:latin typeface="Helvetica" pitchFamily="2" charset="0"/>
              </a:rPr>
              <a:t>Parallel phase III trials</a:t>
            </a:r>
          </a:p>
          <a:p>
            <a:endParaRPr lang="en-US" sz="2400" dirty="0">
              <a:latin typeface="Helvetica" pitchFamily="2" charset="0"/>
            </a:endParaRPr>
          </a:p>
          <a:p>
            <a:pPr marL="285750" indent="-285750">
              <a:buFont typeface="Arial" panose="020B0604020202020204" pitchFamily="34" charset="0"/>
              <a:buChar char="•"/>
            </a:pPr>
            <a:r>
              <a:rPr lang="en-US" sz="2400" dirty="0">
                <a:latin typeface="Helvetica" pitchFamily="2" charset="0"/>
              </a:rPr>
              <a:t>Differ by the chemotherapy backbone</a:t>
            </a:r>
          </a:p>
          <a:p>
            <a:pPr marL="285750" indent="-285750">
              <a:buFont typeface="Arial" panose="020B0604020202020204" pitchFamily="34" charset="0"/>
              <a:buChar char="•"/>
            </a:pPr>
            <a:endParaRPr lang="en-US" sz="2400" dirty="0">
              <a:latin typeface="Helvetica" pitchFamily="2" charset="0"/>
            </a:endParaRPr>
          </a:p>
          <a:p>
            <a:pPr marL="285750" indent="-285750">
              <a:buFont typeface="Arial" panose="020B0604020202020204" pitchFamily="34" charset="0"/>
              <a:buChar char="•"/>
            </a:pPr>
            <a:r>
              <a:rPr lang="en-US" sz="2400" dirty="0">
                <a:latin typeface="Helvetica" pitchFamily="2" charset="0"/>
              </a:rPr>
              <a:t>Central CLDN18.2 testing</a:t>
            </a:r>
          </a:p>
          <a:p>
            <a:pPr marL="285750" indent="-285750">
              <a:buFont typeface="Arial" panose="020B0604020202020204" pitchFamily="34" charset="0"/>
              <a:buChar char="•"/>
            </a:pPr>
            <a:endParaRPr lang="en-US" sz="2400" dirty="0">
              <a:latin typeface="Helvetica" pitchFamily="2" charset="0"/>
            </a:endParaRPr>
          </a:p>
          <a:p>
            <a:pPr marL="285750" indent="-285750">
              <a:buFont typeface="Arial" panose="020B0604020202020204" pitchFamily="34" charset="0"/>
              <a:buChar char="•"/>
            </a:pPr>
            <a:r>
              <a:rPr lang="en-US" sz="2400" dirty="0">
                <a:latin typeface="Helvetica" pitchFamily="2" charset="0"/>
              </a:rPr>
              <a:t>PFS = Primary endpoint</a:t>
            </a:r>
          </a:p>
          <a:p>
            <a:pPr marL="285750" indent="-285750">
              <a:buFont typeface="Arial" panose="020B0604020202020204" pitchFamily="34" charset="0"/>
              <a:buChar char="•"/>
            </a:pPr>
            <a:endParaRPr lang="en-US" sz="2400" dirty="0">
              <a:latin typeface="Helvetica" pitchFamily="2" charset="0"/>
            </a:endParaRPr>
          </a:p>
          <a:p>
            <a:pPr marL="285750" indent="-285750">
              <a:buFont typeface="Arial" panose="020B0604020202020204" pitchFamily="34" charset="0"/>
              <a:buChar char="•"/>
            </a:pPr>
            <a:r>
              <a:rPr lang="en-US" sz="2400" dirty="0">
                <a:latin typeface="Helvetica" pitchFamily="2" charset="0"/>
              </a:rPr>
              <a:t>OS = Secondary endpoint</a:t>
            </a:r>
          </a:p>
        </p:txBody>
      </p:sp>
      <p:pic>
        <p:nvPicPr>
          <p:cNvPr id="2" name="Picture 2">
            <a:extLst>
              <a:ext uri="{FF2B5EF4-FFF2-40B4-BE49-F238E27FC236}">
                <a16:creationId xmlns:a16="http://schemas.microsoft.com/office/drawing/2014/main" id="{4CC149B9-0F5E-C701-581F-F03AE801898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93451" y="1210005"/>
            <a:ext cx="6944707" cy="25203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D44B9F9-99F9-1354-562C-DC69BC147E4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3450" y="3866552"/>
            <a:ext cx="6944707" cy="258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F1633F05-4CF9-A489-ADCD-99ED3847169B}"/>
              </a:ext>
            </a:extLst>
          </p:cNvPr>
          <p:cNvSpPr txBox="1"/>
          <p:nvPr/>
        </p:nvSpPr>
        <p:spPr>
          <a:xfrm>
            <a:off x="3126269" y="1179463"/>
            <a:ext cx="1317540" cy="369332"/>
          </a:xfrm>
          <a:prstGeom prst="rect">
            <a:avLst/>
          </a:prstGeom>
          <a:noFill/>
        </p:spPr>
        <p:txBody>
          <a:bodyPr wrap="none" rtlCol="0">
            <a:spAutoFit/>
          </a:bodyPr>
          <a:lstStyle/>
          <a:p>
            <a:r>
              <a:rPr lang="en-US" b="1" dirty="0"/>
              <a:t>SPOTLIGHT</a:t>
            </a:r>
          </a:p>
        </p:txBody>
      </p:sp>
      <p:sp>
        <p:nvSpPr>
          <p:cNvPr id="7" name="TextBox 6">
            <a:extLst>
              <a:ext uri="{FF2B5EF4-FFF2-40B4-BE49-F238E27FC236}">
                <a16:creationId xmlns:a16="http://schemas.microsoft.com/office/drawing/2014/main" id="{3CFF6E5A-7AD0-A93C-840A-EE58BC977235}"/>
              </a:ext>
            </a:extLst>
          </p:cNvPr>
          <p:cNvSpPr txBox="1"/>
          <p:nvPr/>
        </p:nvSpPr>
        <p:spPr>
          <a:xfrm>
            <a:off x="3370213" y="3798931"/>
            <a:ext cx="791179" cy="369332"/>
          </a:xfrm>
          <a:prstGeom prst="rect">
            <a:avLst/>
          </a:prstGeom>
          <a:noFill/>
        </p:spPr>
        <p:txBody>
          <a:bodyPr wrap="none" rtlCol="0">
            <a:spAutoFit/>
          </a:bodyPr>
          <a:lstStyle/>
          <a:p>
            <a:r>
              <a:rPr lang="en-US" b="1" dirty="0"/>
              <a:t>GLOW</a:t>
            </a:r>
          </a:p>
        </p:txBody>
      </p:sp>
      <p:sp>
        <p:nvSpPr>
          <p:cNvPr id="12" name="Footer Placeholder 11">
            <a:extLst>
              <a:ext uri="{FF2B5EF4-FFF2-40B4-BE49-F238E27FC236}">
                <a16:creationId xmlns:a16="http://schemas.microsoft.com/office/drawing/2014/main" id="{47D092BC-B1CF-B0A5-5FD9-392C48758D84}"/>
              </a:ext>
            </a:extLst>
          </p:cNvPr>
          <p:cNvSpPr>
            <a:spLocks noGrp="1"/>
          </p:cNvSpPr>
          <p:nvPr>
            <p:ph type="ftr" sz="quarter" idx="3"/>
          </p:nvPr>
        </p:nvSpPr>
        <p:spPr/>
        <p:txBody>
          <a:bodyPr/>
          <a:lstStyle/>
          <a:p>
            <a:r>
              <a:rPr lang="en-US"/>
              <a:t>Ajani JA, et al. ESMO 2023. Abstract LBA82;
Lordick F, et al. ESMO 2023. Abstract LBA81.</a:t>
            </a:r>
          </a:p>
        </p:txBody>
      </p:sp>
    </p:spTree>
    <p:extLst>
      <p:ext uri="{BB962C8B-B14F-4D97-AF65-F5344CB8AC3E}">
        <p14:creationId xmlns:p14="http://schemas.microsoft.com/office/powerpoint/2010/main" val="46826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72C233-7402-D1E1-C6E9-11EB6E60AC9E}"/>
              </a:ext>
            </a:extLst>
          </p:cNvPr>
          <p:cNvSpPr>
            <a:spLocks noGrp="1"/>
          </p:cNvSpPr>
          <p:nvPr>
            <p:ph type="title"/>
          </p:nvPr>
        </p:nvSpPr>
        <p:spPr/>
        <p:txBody>
          <a:bodyPr>
            <a:normAutofit/>
          </a:bodyPr>
          <a:lstStyle/>
          <a:p>
            <a:r>
              <a:rPr lang="en-US" dirty="0"/>
              <a:t>CLDN18.2 Validation in Phase III: SPOTLIGHT</a:t>
            </a:r>
          </a:p>
        </p:txBody>
      </p:sp>
      <p:pic>
        <p:nvPicPr>
          <p:cNvPr id="7" name="Picture 6">
            <a:extLst>
              <a:ext uri="{FF2B5EF4-FFF2-40B4-BE49-F238E27FC236}">
                <a16:creationId xmlns:a16="http://schemas.microsoft.com/office/drawing/2014/main" id="{F1D20CEC-B8C1-0F30-23AA-80687AB6814B}"/>
              </a:ext>
            </a:extLst>
          </p:cNvPr>
          <p:cNvPicPr>
            <a:picLocks noChangeAspect="1"/>
          </p:cNvPicPr>
          <p:nvPr/>
        </p:nvPicPr>
        <p:blipFill>
          <a:blip r:embed="rId2"/>
          <a:stretch>
            <a:fillRect/>
          </a:stretch>
        </p:blipFill>
        <p:spPr>
          <a:xfrm>
            <a:off x="561203" y="1347497"/>
            <a:ext cx="11069595" cy="4163006"/>
          </a:xfrm>
          <a:prstGeom prst="rect">
            <a:avLst/>
          </a:prstGeom>
        </p:spPr>
      </p:pic>
      <p:sp>
        <p:nvSpPr>
          <p:cNvPr id="9" name="Footer Placeholder 8">
            <a:extLst>
              <a:ext uri="{FF2B5EF4-FFF2-40B4-BE49-F238E27FC236}">
                <a16:creationId xmlns:a16="http://schemas.microsoft.com/office/drawing/2014/main" id="{DBB31585-AD12-455E-4B59-14723FEF5F05}"/>
              </a:ext>
            </a:extLst>
          </p:cNvPr>
          <p:cNvSpPr>
            <a:spLocks noGrp="1"/>
          </p:cNvSpPr>
          <p:nvPr>
            <p:ph type="ftr" sz="quarter" idx="3"/>
          </p:nvPr>
        </p:nvSpPr>
        <p:spPr/>
        <p:txBody>
          <a:bodyPr/>
          <a:lstStyle/>
          <a:p>
            <a:r>
              <a:rPr lang="en-US"/>
              <a:t>Ajani JA, et al. ESMO 2023. Abstract LBA82.</a:t>
            </a:r>
          </a:p>
        </p:txBody>
      </p:sp>
    </p:spTree>
    <p:extLst>
      <p:ext uri="{BB962C8B-B14F-4D97-AF65-F5344CB8AC3E}">
        <p14:creationId xmlns:p14="http://schemas.microsoft.com/office/powerpoint/2010/main" val="321515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72C233-7402-D1E1-C6E9-11EB6E60AC9E}"/>
              </a:ext>
            </a:extLst>
          </p:cNvPr>
          <p:cNvSpPr>
            <a:spLocks noGrp="1"/>
          </p:cNvSpPr>
          <p:nvPr>
            <p:ph type="title"/>
          </p:nvPr>
        </p:nvSpPr>
        <p:spPr/>
        <p:txBody>
          <a:bodyPr>
            <a:normAutofit/>
          </a:bodyPr>
          <a:lstStyle/>
          <a:p>
            <a:r>
              <a:rPr lang="en-US" dirty="0"/>
              <a:t>CLDN18.2 Validation in Phase III: GLOW</a:t>
            </a:r>
          </a:p>
        </p:txBody>
      </p:sp>
      <p:pic>
        <p:nvPicPr>
          <p:cNvPr id="6" name="Picture 5">
            <a:extLst>
              <a:ext uri="{FF2B5EF4-FFF2-40B4-BE49-F238E27FC236}">
                <a16:creationId xmlns:a16="http://schemas.microsoft.com/office/drawing/2014/main" id="{B70E8104-FE23-ADA9-45A8-ACCBF35D2C4F}"/>
              </a:ext>
            </a:extLst>
          </p:cNvPr>
          <p:cNvPicPr>
            <a:picLocks noChangeAspect="1"/>
          </p:cNvPicPr>
          <p:nvPr/>
        </p:nvPicPr>
        <p:blipFill>
          <a:blip r:embed="rId2"/>
          <a:stretch>
            <a:fillRect/>
          </a:stretch>
        </p:blipFill>
        <p:spPr>
          <a:xfrm>
            <a:off x="656466" y="1295102"/>
            <a:ext cx="10879068" cy="4267796"/>
          </a:xfrm>
          <a:prstGeom prst="rect">
            <a:avLst/>
          </a:prstGeom>
        </p:spPr>
      </p:pic>
      <p:sp>
        <p:nvSpPr>
          <p:cNvPr id="2" name="Footer Placeholder 1">
            <a:extLst>
              <a:ext uri="{FF2B5EF4-FFF2-40B4-BE49-F238E27FC236}">
                <a16:creationId xmlns:a16="http://schemas.microsoft.com/office/drawing/2014/main" id="{E1B9A4C4-B090-FA43-19D0-EB97751DFDF8}"/>
              </a:ext>
            </a:extLst>
          </p:cNvPr>
          <p:cNvSpPr>
            <a:spLocks noGrp="1"/>
          </p:cNvSpPr>
          <p:nvPr>
            <p:ph type="ftr" sz="quarter" idx="3"/>
          </p:nvPr>
        </p:nvSpPr>
        <p:spPr/>
        <p:txBody>
          <a:bodyPr/>
          <a:lstStyle/>
          <a:p>
            <a:r>
              <a:rPr lang="en-US"/>
              <a:t>Lordick, F. et al. ESMO 2023. Abstract LBA81.</a:t>
            </a:r>
          </a:p>
        </p:txBody>
      </p:sp>
    </p:spTree>
    <p:extLst>
      <p:ext uri="{BB962C8B-B14F-4D97-AF65-F5344CB8AC3E}">
        <p14:creationId xmlns:p14="http://schemas.microsoft.com/office/powerpoint/2010/main" val="3205189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72C233-7402-D1E1-C6E9-11EB6E60AC9E}"/>
              </a:ext>
            </a:extLst>
          </p:cNvPr>
          <p:cNvSpPr>
            <a:spLocks noGrp="1"/>
          </p:cNvSpPr>
          <p:nvPr>
            <p:ph type="title"/>
          </p:nvPr>
        </p:nvSpPr>
        <p:spPr/>
        <p:txBody>
          <a:bodyPr anchor="t">
            <a:normAutofit/>
          </a:bodyPr>
          <a:lstStyle/>
          <a:p>
            <a:r>
              <a:rPr lang="en-US" dirty="0"/>
              <a:t>Overall Survival in SPOTLIGHT and GLOW</a:t>
            </a:r>
          </a:p>
        </p:txBody>
      </p:sp>
      <p:sp>
        <p:nvSpPr>
          <p:cNvPr id="6" name="TextBox 5">
            <a:extLst>
              <a:ext uri="{FF2B5EF4-FFF2-40B4-BE49-F238E27FC236}">
                <a16:creationId xmlns:a16="http://schemas.microsoft.com/office/drawing/2014/main" id="{108714D7-5174-7155-4224-538F4F6E7205}"/>
              </a:ext>
            </a:extLst>
          </p:cNvPr>
          <p:cNvSpPr txBox="1"/>
          <p:nvPr/>
        </p:nvSpPr>
        <p:spPr>
          <a:xfrm>
            <a:off x="1072462" y="786320"/>
            <a:ext cx="1279068" cy="369332"/>
          </a:xfrm>
          <a:prstGeom prst="rect">
            <a:avLst/>
          </a:prstGeom>
          <a:noFill/>
        </p:spPr>
        <p:txBody>
          <a:bodyPr wrap="none" rtlCol="0">
            <a:spAutoFit/>
          </a:bodyPr>
          <a:lstStyle/>
          <a:p>
            <a:r>
              <a:rPr lang="en-US" b="1" dirty="0"/>
              <a:t>SPOTLIGHT</a:t>
            </a:r>
          </a:p>
        </p:txBody>
      </p:sp>
      <p:sp>
        <p:nvSpPr>
          <p:cNvPr id="7" name="TextBox 6">
            <a:extLst>
              <a:ext uri="{FF2B5EF4-FFF2-40B4-BE49-F238E27FC236}">
                <a16:creationId xmlns:a16="http://schemas.microsoft.com/office/drawing/2014/main" id="{71D1B13A-0E5E-B175-B761-549A4A285DAA}"/>
              </a:ext>
            </a:extLst>
          </p:cNvPr>
          <p:cNvSpPr txBox="1"/>
          <p:nvPr/>
        </p:nvSpPr>
        <p:spPr>
          <a:xfrm>
            <a:off x="1577985" y="3659826"/>
            <a:ext cx="773545" cy="369332"/>
          </a:xfrm>
          <a:prstGeom prst="rect">
            <a:avLst/>
          </a:prstGeom>
          <a:noFill/>
        </p:spPr>
        <p:txBody>
          <a:bodyPr wrap="none" rtlCol="0">
            <a:spAutoFit/>
          </a:bodyPr>
          <a:lstStyle/>
          <a:p>
            <a:r>
              <a:rPr lang="en-US" b="1" dirty="0"/>
              <a:t>GLOW</a:t>
            </a:r>
          </a:p>
        </p:txBody>
      </p:sp>
      <p:pic>
        <p:nvPicPr>
          <p:cNvPr id="11" name="Picture 10">
            <a:extLst>
              <a:ext uri="{FF2B5EF4-FFF2-40B4-BE49-F238E27FC236}">
                <a16:creationId xmlns:a16="http://schemas.microsoft.com/office/drawing/2014/main" id="{37B6F93C-EDEC-C865-50C5-3CC9C0564B92}"/>
              </a:ext>
            </a:extLst>
          </p:cNvPr>
          <p:cNvPicPr>
            <a:picLocks noChangeAspect="1"/>
          </p:cNvPicPr>
          <p:nvPr/>
        </p:nvPicPr>
        <p:blipFill>
          <a:blip r:embed="rId2"/>
          <a:stretch>
            <a:fillRect/>
          </a:stretch>
        </p:blipFill>
        <p:spPr>
          <a:xfrm>
            <a:off x="2568021" y="799819"/>
            <a:ext cx="7580397" cy="2743200"/>
          </a:xfrm>
          <a:prstGeom prst="rect">
            <a:avLst/>
          </a:prstGeom>
        </p:spPr>
      </p:pic>
      <p:pic>
        <p:nvPicPr>
          <p:cNvPr id="13" name="Picture 12">
            <a:extLst>
              <a:ext uri="{FF2B5EF4-FFF2-40B4-BE49-F238E27FC236}">
                <a16:creationId xmlns:a16="http://schemas.microsoft.com/office/drawing/2014/main" id="{6B324649-67B5-24D3-36B0-0159DFE1C18F}"/>
              </a:ext>
            </a:extLst>
          </p:cNvPr>
          <p:cNvPicPr>
            <a:picLocks noChangeAspect="1"/>
          </p:cNvPicPr>
          <p:nvPr/>
        </p:nvPicPr>
        <p:blipFill>
          <a:blip r:embed="rId3"/>
          <a:stretch>
            <a:fillRect/>
          </a:stretch>
        </p:blipFill>
        <p:spPr>
          <a:xfrm>
            <a:off x="2568021" y="3591008"/>
            <a:ext cx="7580376" cy="2802828"/>
          </a:xfrm>
          <a:prstGeom prst="rect">
            <a:avLst/>
          </a:prstGeom>
        </p:spPr>
      </p:pic>
      <p:sp>
        <p:nvSpPr>
          <p:cNvPr id="12" name="Footer Placeholder 11">
            <a:extLst>
              <a:ext uri="{FF2B5EF4-FFF2-40B4-BE49-F238E27FC236}">
                <a16:creationId xmlns:a16="http://schemas.microsoft.com/office/drawing/2014/main" id="{AB4E82A5-3776-9BDE-B230-27027C0FA4B0}"/>
              </a:ext>
            </a:extLst>
          </p:cNvPr>
          <p:cNvSpPr>
            <a:spLocks noGrp="1"/>
          </p:cNvSpPr>
          <p:nvPr>
            <p:ph type="ftr" sz="quarter" idx="3"/>
          </p:nvPr>
        </p:nvSpPr>
        <p:spPr>
          <a:xfrm>
            <a:off x="609600" y="6413500"/>
            <a:ext cx="10744199" cy="442131"/>
          </a:xfrm>
        </p:spPr>
        <p:txBody>
          <a:bodyPr/>
          <a:lstStyle/>
          <a:p>
            <a:r>
              <a:rPr lang="en-US"/>
              <a:t>Ajani JA, et al. ESMO 2023. Abstract LBA82.
Lordick, F. et al. ESMO 2023. Abstract LBA81.</a:t>
            </a:r>
          </a:p>
        </p:txBody>
      </p:sp>
    </p:spTree>
    <p:extLst>
      <p:ext uri="{BB962C8B-B14F-4D97-AF65-F5344CB8AC3E}">
        <p14:creationId xmlns:p14="http://schemas.microsoft.com/office/powerpoint/2010/main" val="3443319705"/>
      </p:ext>
    </p:extLst>
  </p:cSld>
  <p:clrMapOvr>
    <a:masterClrMapping/>
  </p:clrMapOvr>
</p:sld>
</file>

<file path=ppt/theme/theme1.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5D55FA-A090-4E20-83EA-251551DA53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14ECBA-738E-4D6C-9EDE-532108A0C92F}">
  <ds:schemaRefs>
    <ds:schemaRef ds:uri="http://schemas.microsoft.com/sharepoint/v3/contenttype/forms"/>
  </ds:schemaRefs>
</ds:datastoreItem>
</file>

<file path=customXml/itemProps3.xml><?xml version="1.0" encoding="utf-8"?>
<ds:datastoreItem xmlns:ds="http://schemas.openxmlformats.org/officeDocument/2006/customXml" ds:itemID="{5FE5FCC1-61B0-420A-87D5-9E34E4E13F2C}">
  <ds:schemaRefs>
    <ds:schemaRef ds:uri="http://purl.org/dc/elements/1.1/"/>
    <ds:schemaRef ds:uri="http://schemas.microsoft.com/office/2006/metadata/properties"/>
    <ds:schemaRef ds:uri="http://schemas.microsoft.com/office/2006/documentManagement/types"/>
    <ds:schemaRef ds:uri="a9d8bbac-cce3-475c-b9fe-65ecbcec7edd"/>
    <ds:schemaRef ds:uri="f55e9ad1-4522-4e5b-8d2e-6f450f6d945f"/>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{5E1BAB04-7292-7B44-9187-03967AD4D056}tf10001072</Template>
  <TotalTime>4164</TotalTime>
  <Words>1018</Words>
  <Application>Microsoft Macintosh PowerPoint</Application>
  <PresentationFormat>Widescreen</PresentationFormat>
  <Paragraphs>135</Paragraphs>
  <Slides>14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Century Gothic</vt:lpstr>
      <vt:lpstr>Helvetica</vt:lpstr>
      <vt:lpstr>Trebuchet MS</vt:lpstr>
      <vt:lpstr>HemOnc22_TCME</vt:lpstr>
      <vt:lpstr>Office Theme</vt:lpstr>
      <vt:lpstr>What Is The Evidence Supporting CLDN18.2 Targeting in Frontline Management Of G/GEJ Cancers</vt:lpstr>
      <vt:lpstr>PowerPoint Presentation</vt:lpstr>
      <vt:lpstr>Disclaimer</vt:lpstr>
      <vt:lpstr>CLDN18.2: A Common GC/GEJ Biomarker</vt:lpstr>
      <vt:lpstr>CLDN18.2: Early Evidence for Targeting</vt:lpstr>
      <vt:lpstr>CLDN18.2: Validation in Phase III</vt:lpstr>
      <vt:lpstr>CLDN18.2 Validation in Phase III: SPOTLIGHT</vt:lpstr>
      <vt:lpstr>CLDN18.2 Validation in Phase III: GLOW</vt:lpstr>
      <vt:lpstr>Overall Survival in SPOTLIGHT and GLOW</vt:lpstr>
      <vt:lpstr>Cross Trial Contextualization in GC/GEJ</vt:lpstr>
      <vt:lpstr>CLDN18.2: Adverse Events</vt:lpstr>
      <vt:lpstr>CLDN18.2: Other Targeting Strategies</vt:lpstr>
      <vt:lpstr>Key Takeaways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Evidence Supporting CLDN18.2 Targeting in Frontline Management Of G/GEJ Cancers</dc:title>
  <dc:subject/>
  <dc:creator>MedEd On The Go</dc:creator>
  <cp:keywords/>
  <dc:description/>
  <cp:lastModifiedBy>Harley Kidner</cp:lastModifiedBy>
  <cp:revision>34</cp:revision>
  <dcterms:created xsi:type="dcterms:W3CDTF">2023-08-22T17:20:38Z</dcterms:created>
  <dcterms:modified xsi:type="dcterms:W3CDTF">2024-02-02T21:23:20Z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