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88" r:id="rId5"/>
  </p:sldMasterIdLst>
  <p:notesMasterIdLst>
    <p:notesMasterId r:id="rId17"/>
  </p:notesMasterIdLst>
  <p:sldIdLst>
    <p:sldId id="256" r:id="rId6"/>
    <p:sldId id="265" r:id="rId7"/>
    <p:sldId id="297" r:id="rId8"/>
    <p:sldId id="1129" r:id="rId9"/>
    <p:sldId id="1130" r:id="rId10"/>
    <p:sldId id="1131" r:id="rId11"/>
    <p:sldId id="1063" r:id="rId12"/>
    <p:sldId id="261" r:id="rId13"/>
    <p:sldId id="1125" r:id="rId14"/>
    <p:sldId id="1126"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C2C9A8-9AAE-D6DF-3CF7-B2793E33894C}" name="Lee Harrington" initials="LH" userId="S::lharrington@ushealthconnect.com::09ae970a-6481-4433-93a7-0e35f117f141"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A469F-D08D-5A4A-8B2B-5EFC60D7FAD2}" v="6" dt="2024-01-11T21:51:41.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13584247393624E-2"/>
          <c:y val="0.18746087598425196"/>
          <c:w val="0.91262297066786602"/>
          <c:h val="0.6191744586614172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006A-4376-BEFD-A923E342F47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3-006A-4376-BEFD-A923E342F479}"/>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5-006A-4376-BEFD-A923E342F479}"/>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7-006A-4376-BEFD-A923E342F479}"/>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Cohen 2018</c:v>
                </c:pt>
                <c:pt idx="1">
                  <c:v>Black 2017</c:v>
                </c:pt>
                <c:pt idx="3">
                  <c:v>Ohayon 2013</c:v>
                </c:pt>
                <c:pt idx="5">
                  <c:v>Black 2017</c:v>
                </c:pt>
                <c:pt idx="6">
                  <c:v>Jennum 2013</c:v>
                </c:pt>
                <c:pt idx="8">
                  <c:v>Ohayon 2014</c:v>
                </c:pt>
              </c:strCache>
            </c:strRef>
          </c:cat>
          <c:val>
            <c:numRef>
              <c:f>Sheet1!$B$2:$B$10</c:f>
              <c:numCache>
                <c:formatCode>General</c:formatCode>
                <c:ptCount val="9"/>
                <c:pt idx="0">
                  <c:v>2.1</c:v>
                </c:pt>
                <c:pt idx="1">
                  <c:v>2.2999999999999998</c:v>
                </c:pt>
                <c:pt idx="3">
                  <c:v>1.3</c:v>
                </c:pt>
                <c:pt idx="5">
                  <c:v>1.8</c:v>
                </c:pt>
                <c:pt idx="6">
                  <c:v>2.4</c:v>
                </c:pt>
                <c:pt idx="8">
                  <c:v>1.5</c:v>
                </c:pt>
              </c:numCache>
            </c:numRef>
          </c:val>
          <c:extLst>
            <c:ext xmlns:c16="http://schemas.microsoft.com/office/drawing/2014/chart" uri="{C3380CC4-5D6E-409C-BE32-E72D297353CC}">
              <c16:uniqueId val="{00000008-006A-4376-BEFD-A923E342F479}"/>
            </c:ext>
          </c:extLst>
        </c:ser>
        <c:dLbls>
          <c:showLegendKey val="0"/>
          <c:showVal val="0"/>
          <c:showCatName val="0"/>
          <c:showSerName val="0"/>
          <c:showPercent val="0"/>
          <c:showBubbleSize val="0"/>
        </c:dLbls>
        <c:gapWidth val="50"/>
        <c:axId val="148910848"/>
        <c:axId val="148912384"/>
      </c:barChart>
      <c:catAx>
        <c:axId val="14891084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8912384"/>
        <c:crosses val="autoZero"/>
        <c:auto val="1"/>
        <c:lblAlgn val="ctr"/>
        <c:lblOffset val="100"/>
        <c:noMultiLvlLbl val="0"/>
      </c:catAx>
      <c:valAx>
        <c:axId val="148912384"/>
        <c:scaling>
          <c:orientation val="minMax"/>
        </c:scaling>
        <c:delete val="0"/>
        <c:axPos val="l"/>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8910848"/>
        <c:crosses val="autoZero"/>
        <c:crossBetween val="between"/>
        <c:majorUnit val="1"/>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13584247393624E-2"/>
          <c:y val="0.18746087598425196"/>
          <c:w val="0.91262297066786602"/>
          <c:h val="0.61917445866141729"/>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0-5D77-5947-86B2-FC3FA594CD01}"/>
              </c:ext>
            </c:extLst>
          </c:dPt>
          <c:dPt>
            <c:idx val="2"/>
            <c:invertIfNegative val="0"/>
            <c:bubble3D val="0"/>
            <c:spPr>
              <a:solidFill>
                <a:schemeClr val="accent2"/>
              </a:solidFill>
            </c:spPr>
            <c:extLst>
              <c:ext xmlns:c16="http://schemas.microsoft.com/office/drawing/2014/chart" uri="{C3380CC4-5D6E-409C-BE32-E72D297353CC}">
                <c16:uniqueId val="{00000001-3E5F-4FB1-8201-371189971A1A}"/>
              </c:ext>
            </c:extLst>
          </c:dPt>
          <c:dPt>
            <c:idx val="3"/>
            <c:invertIfNegative val="0"/>
            <c:bubble3D val="0"/>
            <c:spPr>
              <a:solidFill>
                <a:srgbClr val="FF0000"/>
              </a:solidFill>
            </c:spPr>
            <c:extLst>
              <c:ext xmlns:c16="http://schemas.microsoft.com/office/drawing/2014/chart" uri="{C3380CC4-5D6E-409C-BE32-E72D297353CC}">
                <c16:uniqueId val="{00000003-3E5F-4FB1-8201-371189971A1A}"/>
              </c:ext>
            </c:extLst>
          </c:dPt>
          <c:dPt>
            <c:idx val="4"/>
            <c:invertIfNegative val="0"/>
            <c:bubble3D val="0"/>
            <c:spPr>
              <a:solidFill>
                <a:schemeClr val="accent3"/>
              </a:solidFill>
            </c:spPr>
            <c:extLst>
              <c:ext xmlns:c16="http://schemas.microsoft.com/office/drawing/2014/chart" uri="{C3380CC4-5D6E-409C-BE32-E72D297353CC}">
                <c16:uniqueId val="{00000005-3E5F-4FB1-8201-371189971A1A}"/>
              </c:ext>
            </c:extLst>
          </c:dPt>
          <c:dPt>
            <c:idx val="5"/>
            <c:invertIfNegative val="0"/>
            <c:bubble3D val="0"/>
            <c:spPr>
              <a:solidFill>
                <a:srgbClr val="00B050"/>
              </a:solidFill>
            </c:spPr>
            <c:extLst>
              <c:ext xmlns:c16="http://schemas.microsoft.com/office/drawing/2014/chart" uri="{C3380CC4-5D6E-409C-BE32-E72D297353CC}">
                <c16:uniqueId val="{00000007-3E5F-4FB1-8201-371189971A1A}"/>
              </c:ext>
            </c:extLst>
          </c:dPt>
          <c:dPt>
            <c:idx val="6"/>
            <c:invertIfNegative val="0"/>
            <c:bubble3D val="0"/>
            <c:spPr>
              <a:solidFill>
                <a:schemeClr val="accent4"/>
              </a:solidFill>
            </c:spPr>
            <c:extLst>
              <c:ext xmlns:c16="http://schemas.microsoft.com/office/drawing/2014/chart" uri="{C3380CC4-5D6E-409C-BE32-E72D297353CC}">
                <c16:uniqueId val="{00000009-3E5F-4FB1-8201-371189971A1A}"/>
              </c:ext>
            </c:extLst>
          </c:dPt>
          <c:dPt>
            <c:idx val="8"/>
            <c:invertIfNegative val="0"/>
            <c:bubble3D val="0"/>
            <c:spPr>
              <a:solidFill>
                <a:schemeClr val="accent5"/>
              </a:solidFill>
            </c:spPr>
            <c:extLst>
              <c:ext xmlns:c16="http://schemas.microsoft.com/office/drawing/2014/chart" uri="{C3380CC4-5D6E-409C-BE32-E72D297353CC}">
                <c16:uniqueId val="{0000000B-3E5F-4FB1-8201-371189971A1A}"/>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Stroke</c:v>
                </c:pt>
                <c:pt idx="2">
                  <c:v>Myocardial 
infarction</c:v>
                </c:pt>
                <c:pt idx="4">
                  <c:v>Coronary 
revascularization</c:v>
                </c:pt>
                <c:pt idx="6">
                  <c:v>Heart 
failure</c:v>
                </c:pt>
                <c:pt idx="8">
                  <c:v>Cardiac 
arrest</c:v>
                </c:pt>
              </c:strCache>
            </c:strRef>
          </c:cat>
          <c:val>
            <c:numRef>
              <c:f>Sheet1!$B$2:$B$10</c:f>
              <c:numCache>
                <c:formatCode>General</c:formatCode>
                <c:ptCount val="9"/>
                <c:pt idx="0">
                  <c:v>2.5</c:v>
                </c:pt>
                <c:pt idx="2">
                  <c:v>1.6</c:v>
                </c:pt>
                <c:pt idx="4">
                  <c:v>1.7</c:v>
                </c:pt>
                <c:pt idx="6">
                  <c:v>2.6</c:v>
                </c:pt>
                <c:pt idx="8">
                  <c:v>1.6</c:v>
                </c:pt>
              </c:numCache>
            </c:numRef>
          </c:val>
          <c:extLst>
            <c:ext xmlns:c16="http://schemas.microsoft.com/office/drawing/2014/chart" uri="{C3380CC4-5D6E-409C-BE32-E72D297353CC}">
              <c16:uniqueId val="{0000000C-3E5F-4FB1-8201-371189971A1A}"/>
            </c:ext>
          </c:extLst>
        </c:ser>
        <c:dLbls>
          <c:showLegendKey val="0"/>
          <c:showVal val="0"/>
          <c:showCatName val="0"/>
          <c:showSerName val="0"/>
          <c:showPercent val="0"/>
          <c:showBubbleSize val="0"/>
        </c:dLbls>
        <c:gapWidth val="26"/>
        <c:axId val="149148416"/>
        <c:axId val="149149952"/>
      </c:barChart>
      <c:catAx>
        <c:axId val="149148416"/>
        <c:scaling>
          <c:orientation val="minMax"/>
        </c:scaling>
        <c:delete val="0"/>
        <c:axPos val="b"/>
        <c:numFmt formatCode="General" sourceLinked="0"/>
        <c:majorTickMark val="out"/>
        <c:minorTickMark val="none"/>
        <c:tickLblPos val="nextTo"/>
        <c:txPr>
          <a:bodyPr/>
          <a:lstStyle/>
          <a:p>
            <a:pPr>
              <a:defRPr sz="1800"/>
            </a:pPr>
            <a:endParaRPr lang="en-US"/>
          </a:p>
        </c:txPr>
        <c:crossAx val="149149952"/>
        <c:crosses val="autoZero"/>
        <c:auto val="1"/>
        <c:lblAlgn val="ctr"/>
        <c:lblOffset val="100"/>
        <c:noMultiLvlLbl val="0"/>
      </c:catAx>
      <c:valAx>
        <c:axId val="149149952"/>
        <c:scaling>
          <c:orientation val="minMax"/>
        </c:scaling>
        <c:delete val="0"/>
        <c:axPos val="l"/>
        <c:numFmt formatCode="General" sourceLinked="1"/>
        <c:majorTickMark val="out"/>
        <c:minorTickMark val="none"/>
        <c:tickLblPos val="nextTo"/>
        <c:txPr>
          <a:bodyPr/>
          <a:lstStyle/>
          <a:p>
            <a:pPr>
              <a:defRPr sz="1600"/>
            </a:pPr>
            <a:endParaRPr lang="en-US"/>
          </a:p>
        </c:txPr>
        <c:crossAx val="14914841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DA4BA-D2D4-3D44-B429-187B9CF2F81F}" type="datetimeFigureOut">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0CE90-A7E6-2440-B3B9-B30C8FE0A245}" type="slidenum">
              <a:t>‹#›</a:t>
            </a:fld>
            <a:endParaRPr lang="en-US"/>
          </a:p>
        </p:txBody>
      </p:sp>
    </p:spTree>
    <p:extLst>
      <p:ext uri="{BB962C8B-B14F-4D97-AF65-F5344CB8AC3E}">
        <p14:creationId xmlns:p14="http://schemas.microsoft.com/office/powerpoint/2010/main" val="389104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3314D-76EC-4B70-B24A-533DAA7922A9}" type="slidenum">
              <a:rPr lang="en-US" smtClean="0"/>
              <a:t>4</a:t>
            </a:fld>
            <a:endParaRPr lang="en-US"/>
          </a:p>
        </p:txBody>
      </p:sp>
    </p:spTree>
    <p:extLst>
      <p:ext uri="{BB962C8B-B14F-4D97-AF65-F5344CB8AC3E}">
        <p14:creationId xmlns:p14="http://schemas.microsoft.com/office/powerpoint/2010/main" val="101281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F3309A-DF36-49B1-AF1F-F7ED9E7DDD36}" type="slidenum">
              <a:rPr lang="en-US" altLang="en-US" sz="1200"/>
              <a:t>8</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EF7F20-741E-4F7D-B709-E92B4DC184E6}" type="slidenum">
              <a:rPr lang="en-US" altLang="en-US" sz="1200"/>
              <a:t>10</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310D86-DAE2-47F5-982E-9204C947313C}" type="datetime1">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9E7D1-1AAD-4D8C-8EA6-90126D1D2652}" type="slidenum">
              <a:rPr lang="en-US" smtClean="0"/>
              <a:t>‹#›</a:t>
            </a:fld>
            <a:endParaRPr lang="en-US"/>
          </a:p>
        </p:txBody>
      </p:sp>
      <p:sp>
        <p:nvSpPr>
          <p:cNvPr id="7" name="Title Placeholder 1"/>
          <p:cNvSpPr txBox="1">
            <a:spLocks/>
          </p:cNvSpPr>
          <p:nvPr userDrawn="1"/>
        </p:nvSpPr>
        <p:spPr>
          <a:xfrm>
            <a:off x="616858" y="555171"/>
            <a:ext cx="10744201" cy="371928"/>
          </a:xfrm>
          <a:prstGeom prst="rect">
            <a:avLst/>
          </a:prstGeom>
        </p:spPr>
        <p:txBody>
          <a:bodyPr vert="horz" lIns="108852" tIns="54425" rIns="108852" bIns="54425" rtlCol="0" anchor="ctr">
            <a:normAutofit fontScale="92500" lnSpcReduction="20000"/>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endParaRPr lang="en-US" sz="2400" dirty="0"/>
          </a:p>
        </p:txBody>
      </p:sp>
    </p:spTree>
    <p:extLst>
      <p:ext uri="{BB962C8B-B14F-4D97-AF65-F5344CB8AC3E}">
        <p14:creationId xmlns:p14="http://schemas.microsoft.com/office/powerpoint/2010/main" val="3814981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310D86-DAE2-47F5-982E-9204C947313C}" type="datetime1">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9E7D1-1AAD-4D8C-8EA6-90126D1D2652}" type="slidenum">
              <a:rPr lang="en-US" smtClean="0"/>
              <a:t>‹#›</a:t>
            </a:fld>
            <a:endParaRPr lang="en-US"/>
          </a:p>
        </p:txBody>
      </p:sp>
      <p:sp>
        <p:nvSpPr>
          <p:cNvPr id="7" name="Title Placeholder 1"/>
          <p:cNvSpPr txBox="1">
            <a:spLocks/>
          </p:cNvSpPr>
          <p:nvPr userDrawn="1"/>
        </p:nvSpPr>
        <p:spPr>
          <a:xfrm>
            <a:off x="616858" y="555171"/>
            <a:ext cx="10744201" cy="371928"/>
          </a:xfrm>
          <a:prstGeom prst="rect">
            <a:avLst/>
          </a:prstGeom>
        </p:spPr>
        <p:txBody>
          <a:bodyPr vert="horz" lIns="108852" tIns="54425" rIns="108852" bIns="54425" rtlCol="0" anchor="ctr">
            <a:normAutofit fontScale="92500" lnSpcReduction="20000"/>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endParaRPr lang="en-US" sz="2400" dirty="0"/>
          </a:p>
        </p:txBody>
      </p:sp>
    </p:spTree>
    <p:extLst>
      <p:ext uri="{BB962C8B-B14F-4D97-AF65-F5344CB8AC3E}">
        <p14:creationId xmlns:p14="http://schemas.microsoft.com/office/powerpoint/2010/main" val="2579964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310D86-DAE2-47F5-982E-9204C947313C}" type="datetime1">
              <a:rPr lang="en-US" smtClean="0"/>
              <a:t>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9E7D1-1AAD-4D8C-8EA6-90126D1D2652}" type="slidenum">
              <a:rPr lang="en-US" smtClean="0"/>
              <a:t>‹#›</a:t>
            </a:fld>
            <a:endParaRPr lang="en-US"/>
          </a:p>
        </p:txBody>
      </p:sp>
      <p:sp>
        <p:nvSpPr>
          <p:cNvPr id="7" name="Title Placeholder 1"/>
          <p:cNvSpPr txBox="1">
            <a:spLocks/>
          </p:cNvSpPr>
          <p:nvPr userDrawn="1"/>
        </p:nvSpPr>
        <p:spPr>
          <a:xfrm>
            <a:off x="616858" y="555171"/>
            <a:ext cx="10744201" cy="371928"/>
          </a:xfrm>
          <a:prstGeom prst="rect">
            <a:avLst/>
          </a:prstGeom>
        </p:spPr>
        <p:txBody>
          <a:bodyPr vert="horz" lIns="108852" tIns="54425" rIns="108852" bIns="54425" rtlCol="0" anchor="ctr">
            <a:normAutofit fontScale="92500" lnSpcReduction="20000"/>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endParaRPr lang="en-US" sz="2400" dirty="0"/>
          </a:p>
        </p:txBody>
      </p:sp>
    </p:spTree>
    <p:extLst>
      <p:ext uri="{BB962C8B-B14F-4D97-AF65-F5344CB8AC3E}">
        <p14:creationId xmlns:p14="http://schemas.microsoft.com/office/powerpoint/2010/main" val="1884416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09600" y="274639"/>
            <a:ext cx="10972800" cy="1143000"/>
          </a:xfrm>
          <a:prstGeom prst="rect">
            <a:avLst/>
          </a:prstGeom>
        </p:spPr>
        <p:txBody>
          <a:bodyPr vert="horz" lIns="81639" tIns="40819" rIns="81639" bIns="40819" rtlCol="0" anchor="t">
            <a:normAutofit/>
          </a:bodyPr>
          <a:lstStyle>
            <a:lvl1pPr algn="l">
              <a:defRPr sz="4267">
                <a:solidFill>
                  <a:schemeClr val="accent6"/>
                </a:solidFill>
                <a:latin typeface="Helvetica"/>
                <a:cs typeface="Helvetica"/>
              </a:defRPr>
            </a:lvl1pPr>
          </a:lstStyle>
          <a:p>
            <a:r>
              <a:rPr lang="en-US" dirty="0"/>
              <a:t>Click to edit Master title style</a:t>
            </a:r>
          </a:p>
        </p:txBody>
      </p:sp>
      <p:sp>
        <p:nvSpPr>
          <p:cNvPr id="6" name="Text Placeholder 2"/>
          <p:cNvSpPr>
            <a:spLocks noGrp="1"/>
          </p:cNvSpPr>
          <p:nvPr>
            <p:ph idx="1"/>
          </p:nvPr>
        </p:nvSpPr>
        <p:spPr>
          <a:xfrm>
            <a:off x="924397" y="1600201"/>
            <a:ext cx="10658004" cy="4525964"/>
          </a:xfrm>
          <a:prstGeom prst="rect">
            <a:avLst/>
          </a:prstGeom>
        </p:spPr>
        <p:txBody>
          <a:bodyPr vert="horz" lIns="81639" tIns="40819" rIns="81639" bIns="40819" rtlCol="0">
            <a:normAutofit/>
          </a:bodyPr>
          <a:lstStyle>
            <a:lvl1pPr marL="408184" indent="-408184">
              <a:buClr>
                <a:schemeClr val="accent6"/>
              </a:buClr>
              <a:buFont typeface="Wingdings" charset="2"/>
              <a:buChar char="§"/>
              <a:defRPr>
                <a:latin typeface="Helvetica"/>
                <a:cs typeface="Helvetica"/>
              </a:defRPr>
            </a:lvl1pPr>
            <a:lvl2pPr marL="884398" indent="-340153">
              <a:buClr>
                <a:schemeClr val="accent6"/>
              </a:buClr>
              <a:buFont typeface="Arial"/>
              <a:buChar char="•"/>
              <a:defRPr>
                <a:solidFill>
                  <a:schemeClr val="accent5"/>
                </a:solidFill>
                <a:latin typeface="Helvetica"/>
                <a:cs typeface="Helvetica"/>
              </a:defRPr>
            </a:lvl2pPr>
            <a:lvl3pPr marL="1360613" indent="-272123">
              <a:buClr>
                <a:schemeClr val="accent6"/>
              </a:buClr>
              <a:buFont typeface="Lucida Grande"/>
              <a:buChar char="–"/>
              <a:defRPr>
                <a:solidFill>
                  <a:schemeClr val="accent5"/>
                </a:solidFill>
                <a:latin typeface="Helvetica"/>
                <a:cs typeface="Helvetica"/>
              </a:defRPr>
            </a:lvl3pPr>
            <a:lvl4pPr marL="1904858" indent="-272123">
              <a:buClr>
                <a:schemeClr val="accent6"/>
              </a:buClr>
              <a:buFont typeface="Wingdings" charset="2"/>
              <a:buChar char="§"/>
              <a:defRPr>
                <a:solidFill>
                  <a:schemeClr val="accent5"/>
                </a:solidFill>
                <a:latin typeface="Helvetica"/>
                <a:cs typeface="Helvetica"/>
              </a:defRPr>
            </a:lvl4pPr>
            <a:lvl5pPr marL="2721224" indent="-544245">
              <a:buClr>
                <a:schemeClr val="accent6"/>
              </a:buClr>
              <a:buFont typeface="Lucida Grande"/>
              <a:buChar char="-"/>
              <a:defRPr>
                <a:solidFill>
                  <a:schemeClr val="accent5"/>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624823" y="6356351"/>
            <a:ext cx="10549572" cy="365125"/>
          </a:xfrm>
          <a:prstGeom prst="rect">
            <a:avLst/>
          </a:prstGeom>
          <a:ln w="0">
            <a:noFill/>
          </a:ln>
          <a:effectLst/>
        </p:spPr>
        <p:txBody>
          <a:bodyPr vert="horz" lIns="81639" tIns="40819" rIns="81639" bIns="40819" rtlCol="0" anchor="ctr"/>
          <a:lstStyle>
            <a:lvl1pPr algn="l">
              <a:defRPr sz="1467">
                <a:solidFill>
                  <a:schemeClr val="accent5">
                    <a:lumMod val="60000"/>
                    <a:lumOff val="40000"/>
                  </a:schemeClr>
                </a:solidFill>
              </a:defRPr>
            </a:lvl1pPr>
          </a:lstStyle>
          <a:p>
            <a:endParaRPr lang="en-US" dirty="0"/>
          </a:p>
        </p:txBody>
      </p:sp>
    </p:spTree>
    <p:extLst>
      <p:ext uri="{BB962C8B-B14F-4D97-AF65-F5344CB8AC3E}">
        <p14:creationId xmlns:p14="http://schemas.microsoft.com/office/powerpoint/2010/main" val="369300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8381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2811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548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27484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4919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8754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9480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70354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72211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55834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56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9390312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18"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4C7E-33EE-AB4F-A8C8-03C72C2C7EC1}"/>
              </a:ext>
            </a:extLst>
          </p:cNvPr>
          <p:cNvSpPr>
            <a:spLocks noGrp="1"/>
          </p:cNvSpPr>
          <p:nvPr>
            <p:ph type="title"/>
          </p:nvPr>
        </p:nvSpPr>
        <p:spPr>
          <a:xfrm>
            <a:off x="609601" y="1709738"/>
            <a:ext cx="10515600" cy="2852737"/>
          </a:xfrm>
        </p:spPr>
        <p:txBody>
          <a:bodyPr/>
          <a:lstStyle/>
          <a:p>
            <a:r>
              <a:rPr lang="en-US" dirty="0"/>
              <a:t>Epidemiology of Cardiovascular Disease in Narcolepsy</a:t>
            </a:r>
          </a:p>
        </p:txBody>
      </p:sp>
      <p:sp>
        <p:nvSpPr>
          <p:cNvPr id="3" name="Subtitle 2">
            <a:extLst>
              <a:ext uri="{FF2B5EF4-FFF2-40B4-BE49-F238E27FC236}">
                <a16:creationId xmlns:a16="http://schemas.microsoft.com/office/drawing/2014/main" id="{EE98039E-495D-D677-1BBD-D4E87D1074F5}"/>
              </a:ext>
            </a:extLst>
          </p:cNvPr>
          <p:cNvSpPr>
            <a:spLocks noGrp="1"/>
          </p:cNvSpPr>
          <p:nvPr>
            <p:ph type="body" idx="1"/>
          </p:nvPr>
        </p:nvSpPr>
        <p:spPr>
          <a:xfrm>
            <a:off x="609600" y="4229868"/>
            <a:ext cx="10515600" cy="1500187"/>
          </a:xfrm>
        </p:spPr>
        <p:txBody>
          <a:bodyPr>
            <a:noAutofit/>
          </a:bodyPr>
          <a:lstStyle/>
          <a:p>
            <a:r>
              <a:rPr lang="en-US" dirty="0"/>
              <a:t>Lee A. Surkin, MD, FACC, FCCP, FASNC, FAASM</a:t>
            </a:r>
          </a:p>
          <a:p>
            <a:r>
              <a:rPr lang="en-US" dirty="0"/>
              <a:t>Founder, American Academy of Cardiovascular Sleep Medicine</a:t>
            </a:r>
          </a:p>
          <a:p>
            <a:r>
              <a:rPr lang="en-US" dirty="0"/>
              <a:t>President, Empire Sleep Medicine</a:t>
            </a:r>
          </a:p>
          <a:p>
            <a:r>
              <a:rPr lang="en-US" dirty="0"/>
              <a:t>Chief Medical Officer, VirtuOx Inc.</a:t>
            </a:r>
          </a:p>
          <a:p>
            <a:r>
              <a:rPr lang="en-US" dirty="0"/>
              <a:t>Chief Medical Officer, Nexus Dental Systems</a:t>
            </a:r>
          </a:p>
          <a:p>
            <a:r>
              <a:rPr lang="en-US" dirty="0"/>
              <a:t>Greenville, NC</a:t>
            </a:r>
          </a:p>
        </p:txBody>
      </p:sp>
    </p:spTree>
    <p:extLst>
      <p:ext uri="{BB962C8B-B14F-4D97-AF65-F5344CB8AC3E}">
        <p14:creationId xmlns:p14="http://schemas.microsoft.com/office/powerpoint/2010/main" val="346721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1873916" y="566128"/>
            <a:ext cx="6108700"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dirty="0"/>
              <a:t>CV BOND: Unadjusted incidence rates for new-onset cardiovascular events in patients with narcolepsy and matched </a:t>
            </a:r>
            <a:br>
              <a:rPr lang="en-US" altLang="en-US" b="0" dirty="0"/>
            </a:br>
            <a:r>
              <a:rPr lang="en-US" altLang="en-US" b="0" dirty="0"/>
              <a:t>non-narcolepsy controls</a:t>
            </a:r>
          </a:p>
        </p:txBody>
      </p:sp>
      <p:pic>
        <p:nvPicPr>
          <p:cNvPr id="5125" name="New picture"/>
          <p:cNvPicPr/>
          <p:nvPr/>
        </p:nvPicPr>
        <p:blipFill>
          <a:blip r:embed="rId3"/>
          <a:stretch>
            <a:fillRect/>
          </a:stretch>
        </p:blipFill>
        <p:spPr>
          <a:xfrm>
            <a:off x="489527" y="1512277"/>
            <a:ext cx="11212945" cy="4622800"/>
          </a:xfrm>
          <a:prstGeom prst="rect">
            <a:avLst/>
          </a:prstGeom>
        </p:spPr>
      </p:pic>
      <p:sp>
        <p:nvSpPr>
          <p:cNvPr id="3" name="Footer Placeholder 2">
            <a:extLst>
              <a:ext uri="{FF2B5EF4-FFF2-40B4-BE49-F238E27FC236}">
                <a16:creationId xmlns:a16="http://schemas.microsoft.com/office/drawing/2014/main" id="{3A4B2CB5-D550-BA43-9495-53A6295E3953}"/>
              </a:ext>
            </a:extLst>
          </p:cNvPr>
          <p:cNvSpPr>
            <a:spLocks noGrp="1"/>
          </p:cNvSpPr>
          <p:nvPr>
            <p:ph type="ftr" sz="quarter" idx="3"/>
          </p:nvPr>
        </p:nvSpPr>
        <p:spPr/>
        <p:txBody>
          <a:bodyPr/>
          <a:lstStyle/>
          <a:p>
            <a:r>
              <a:rPr lang="en-US"/>
              <a:t>Ben-Joseph RH, Saad R, Black J,  et al. </a:t>
            </a:r>
            <a:r>
              <a:rPr lang="en-US" i="1"/>
              <a:t>Sleep</a:t>
            </a:r>
            <a:r>
              <a:rPr lang="en-US"/>
              <a:t>. Volume 46, Issue 10, October 2023, zsad161.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855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Narcolepsy: The Life Essential 8 Connection</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Improve the accuracy and timing when diagnosing patients suffering from narcolepsy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Educate HCPs on how narcolepsy increases cardiovascular risk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Address how treatment of narcolepsy can improve sleep, which is a pillar of the AHA Life Essential 8, albeit with the caveat of a potentially high salt 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1EE937B-6D82-979B-6DAF-78DABFC3E39F}"/>
              </a:ext>
            </a:extLst>
          </p:cNvPr>
          <p:cNvSpPr>
            <a:spLocks noGrp="1"/>
          </p:cNvSpPr>
          <p:nvPr>
            <p:ph type="title"/>
          </p:nvPr>
        </p:nvSpPr>
        <p:spPr>
          <a:xfrm>
            <a:off x="609600" y="199505"/>
            <a:ext cx="10744200" cy="1185577"/>
          </a:xfrm>
        </p:spPr>
        <p:txBody>
          <a:bodyPr/>
          <a:lstStyle/>
          <a:p>
            <a:r>
              <a:rPr lang="en-US" dirty="0"/>
              <a:t>Narcolepsy – Clinical Characteristics</a:t>
            </a:r>
            <a:endParaRPr lang="en-US"/>
          </a:p>
        </p:txBody>
      </p:sp>
      <p:sp>
        <p:nvSpPr>
          <p:cNvPr id="28" name="Content Placeholder 27">
            <a:extLst>
              <a:ext uri="{FF2B5EF4-FFF2-40B4-BE49-F238E27FC236}">
                <a16:creationId xmlns:a16="http://schemas.microsoft.com/office/drawing/2014/main" id="{877CFA20-E74E-8032-D6F4-B3C43B2050F9}"/>
              </a:ext>
            </a:extLst>
          </p:cNvPr>
          <p:cNvSpPr>
            <a:spLocks noGrp="1"/>
          </p:cNvSpPr>
          <p:nvPr>
            <p:ph idx="1"/>
          </p:nvPr>
        </p:nvSpPr>
        <p:spPr>
          <a:xfrm>
            <a:off x="609600" y="1477906"/>
            <a:ext cx="10744200" cy="4722477"/>
          </a:xfrm>
        </p:spPr>
        <p:txBody>
          <a:bodyPr vert="horz" lIns="91440" tIns="45720" rIns="91440" bIns="45720" rtlCol="0" anchor="t">
            <a:normAutofit/>
          </a:bodyPr>
          <a:lstStyle/>
          <a:p>
            <a:r>
              <a:rPr lang="en-US" sz="2800" dirty="0"/>
              <a:t>Narcolepsy is a chronic neurologic sleep disorder</a:t>
            </a:r>
            <a:endParaRPr lang="en-US" sz="2800" dirty="0">
              <a:cs typeface="Arial"/>
            </a:endParaRPr>
          </a:p>
          <a:p>
            <a:r>
              <a:rPr lang="en-US" sz="2800" dirty="0"/>
              <a:t>Five predominant symptoms – excessive daytime sleepiness; cataplexy; disrupted nighttime sleep; sleep related hallucinations; and sleep paralysis</a:t>
            </a:r>
            <a:endParaRPr lang="en-US" sz="2800" dirty="0">
              <a:cs typeface="Arial"/>
            </a:endParaRPr>
          </a:p>
          <a:p>
            <a:r>
              <a:rPr lang="en-US" sz="2800" dirty="0"/>
              <a:t>Onset of symptoms typically in childhood or adolescence</a:t>
            </a:r>
            <a:endParaRPr lang="en-US" sz="2800" dirty="0">
              <a:cs typeface="Arial"/>
            </a:endParaRPr>
          </a:p>
        </p:txBody>
      </p:sp>
    </p:spTree>
    <p:extLst>
      <p:ext uri="{BB962C8B-B14F-4D97-AF65-F5344CB8AC3E}">
        <p14:creationId xmlns:p14="http://schemas.microsoft.com/office/powerpoint/2010/main" val="152053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14A2-CAA0-33AA-8FCE-29607B79B019}"/>
              </a:ext>
            </a:extLst>
          </p:cNvPr>
          <p:cNvSpPr>
            <a:spLocks noGrp="1"/>
          </p:cNvSpPr>
          <p:nvPr>
            <p:ph type="title"/>
          </p:nvPr>
        </p:nvSpPr>
        <p:spPr>
          <a:xfrm>
            <a:off x="609600" y="199505"/>
            <a:ext cx="10744200" cy="1185577"/>
          </a:xfrm>
        </p:spPr>
        <p:txBody>
          <a:bodyPr/>
          <a:lstStyle/>
          <a:p>
            <a:r>
              <a:rPr lang="en-US" dirty="0"/>
              <a:t>Blunted Nocturnal BP Dipping </a:t>
            </a:r>
            <a:endParaRPr lang="en-US"/>
          </a:p>
        </p:txBody>
      </p:sp>
      <p:sp>
        <p:nvSpPr>
          <p:cNvPr id="3" name="Content Placeholder 2">
            <a:extLst>
              <a:ext uri="{FF2B5EF4-FFF2-40B4-BE49-F238E27FC236}">
                <a16:creationId xmlns:a16="http://schemas.microsoft.com/office/drawing/2014/main" id="{934A8403-7DAB-7949-AFBA-3F90C84DE081}"/>
              </a:ext>
            </a:extLst>
          </p:cNvPr>
          <p:cNvSpPr>
            <a:spLocks noGrp="1"/>
          </p:cNvSpPr>
          <p:nvPr>
            <p:ph idx="1"/>
          </p:nvPr>
        </p:nvSpPr>
        <p:spPr>
          <a:xfrm>
            <a:off x="609600" y="1477906"/>
            <a:ext cx="10744200" cy="4722477"/>
          </a:xfrm>
        </p:spPr>
        <p:txBody>
          <a:bodyPr/>
          <a:lstStyle/>
          <a:p>
            <a:r>
              <a:rPr lang="en-US" dirty="0"/>
              <a:t>Defined as a &lt;10% decrease in BP during sleep</a:t>
            </a:r>
          </a:p>
          <a:p>
            <a:r>
              <a:rPr lang="en-US" dirty="0"/>
              <a:t>Associated with increased CV mortality and morbidity, independent of BP and CV risk factors1 and CHF</a:t>
            </a:r>
            <a:r>
              <a:rPr lang="en-US" baseline="30000" dirty="0"/>
              <a:t>2</a:t>
            </a:r>
          </a:p>
          <a:p>
            <a:r>
              <a:rPr lang="en-US" dirty="0"/>
              <a:t>More common in narcolepsy vs. controls</a:t>
            </a:r>
          </a:p>
          <a:p>
            <a:pPr lvl="1"/>
            <a:r>
              <a:rPr lang="en-US" dirty="0"/>
              <a:t>31% vs 3% (p=0.002)</a:t>
            </a:r>
            <a:r>
              <a:rPr lang="en-US" baseline="30000" dirty="0"/>
              <a:t>3</a:t>
            </a:r>
          </a:p>
          <a:p>
            <a:pPr lvl="1"/>
            <a:r>
              <a:rPr lang="en-US" dirty="0"/>
              <a:t>Consistent when controlling for sympathetic activity in NREM sleep</a:t>
            </a:r>
            <a:r>
              <a:rPr lang="en-US" i="1" dirty="0"/>
              <a:t>4</a:t>
            </a:r>
          </a:p>
          <a:p>
            <a:pPr lvl="1"/>
            <a:r>
              <a:rPr lang="en-US" dirty="0"/>
              <a:t>Associated with increased sleep fragmentation,  arousals, PLMS and PLMS with arousals</a:t>
            </a:r>
            <a:r>
              <a:rPr lang="en-US" baseline="30000" dirty="0"/>
              <a:t>5</a:t>
            </a:r>
          </a:p>
        </p:txBody>
      </p:sp>
      <p:sp>
        <p:nvSpPr>
          <p:cNvPr id="6" name="Footer Placeholder 5">
            <a:extLst>
              <a:ext uri="{FF2B5EF4-FFF2-40B4-BE49-F238E27FC236}">
                <a16:creationId xmlns:a16="http://schemas.microsoft.com/office/drawing/2014/main" id="{ECB94546-8D9D-D831-70B4-29612F3E1FD1}"/>
              </a:ext>
            </a:extLst>
          </p:cNvPr>
          <p:cNvSpPr>
            <a:spLocks noGrp="1"/>
          </p:cNvSpPr>
          <p:nvPr>
            <p:ph type="ftr" sz="quarter" idx="3"/>
          </p:nvPr>
        </p:nvSpPr>
        <p:spPr/>
        <p:txBody>
          <a:bodyPr/>
          <a:lstStyle/>
          <a:p>
            <a:pPr marL="228600" indent="-228600" fontAlgn="base">
              <a:buAutoNum type="arabicPeriod"/>
            </a:pPr>
            <a:r>
              <a:rPr lang="en-US" sz="1200" dirty="0">
                <a:latin typeface="Arial" panose="020B0604020202020204" pitchFamily="34" charset="0"/>
                <a:cs typeface="Arial" panose="020B0604020202020204" pitchFamily="34" charset="0"/>
              </a:rPr>
              <a:t>Sega R. et al.</a:t>
            </a:r>
            <a:r>
              <a:rPr lang="en-US" sz="1200" i="1" dirty="0">
                <a:latin typeface="Arial" panose="020B0604020202020204" pitchFamily="34" charset="0"/>
                <a:cs typeface="Arial" panose="020B0604020202020204" pitchFamily="34" charset="0"/>
              </a:rPr>
              <a:t> Circulation </a:t>
            </a:r>
            <a:r>
              <a:rPr lang="en-US" sz="1200" dirty="0">
                <a:latin typeface="Arial" panose="020B0604020202020204" pitchFamily="34" charset="0"/>
                <a:cs typeface="Arial" panose="020B0604020202020204" pitchFamily="34" charset="0"/>
              </a:rPr>
              <a:t>2005;111:1777-83.</a:t>
            </a:r>
          </a:p>
          <a:p>
            <a:pPr marL="228600" indent="-228600" fontAlgn="base">
              <a:buAutoNum type="arabicPeriod"/>
            </a:pPr>
            <a:r>
              <a:rPr lang="en-US" sz="1200" dirty="0" err="1">
                <a:latin typeface="Arial" panose="020B0604020202020204" pitchFamily="34" charset="0"/>
                <a:cs typeface="Arial" panose="020B0604020202020204" pitchFamily="34" charset="0"/>
              </a:rPr>
              <a:t>Ingelsson</a:t>
            </a:r>
            <a:r>
              <a:rPr lang="en-US" sz="1200" dirty="0">
                <a:latin typeface="Arial" panose="020B0604020202020204" pitchFamily="34" charset="0"/>
                <a:cs typeface="Arial" panose="020B0604020202020204" pitchFamily="34" charset="0"/>
              </a:rPr>
              <a:t> E et al. </a:t>
            </a:r>
            <a:r>
              <a:rPr lang="en-US" sz="1200" i="1" dirty="0">
                <a:latin typeface="Arial" panose="020B0604020202020204" pitchFamily="34" charset="0"/>
                <a:cs typeface="Arial" panose="020B0604020202020204" pitchFamily="34" charset="0"/>
              </a:rPr>
              <a:t>JAMA </a:t>
            </a:r>
            <a:r>
              <a:rPr lang="en-US" sz="1200" dirty="0">
                <a:latin typeface="Arial" panose="020B0604020202020204" pitchFamily="34" charset="0"/>
                <a:cs typeface="Arial" panose="020B0604020202020204" pitchFamily="34" charset="0"/>
              </a:rPr>
              <a:t>2006;295:2859-66.</a:t>
            </a:r>
          </a:p>
          <a:p>
            <a:pPr marL="228600" indent="-228600" fontAlgn="base">
              <a:buAutoNum type="arabicPeriod"/>
            </a:pPr>
            <a:r>
              <a:rPr lang="en-US" sz="1200" dirty="0" err="1">
                <a:latin typeface="Arial" panose="020B0604020202020204" pitchFamily="34" charset="0"/>
                <a:cs typeface="Arial" panose="020B0604020202020204" pitchFamily="34" charset="0"/>
              </a:rPr>
              <a:t>Dauvilliers</a:t>
            </a:r>
            <a:r>
              <a:rPr lang="en-US" sz="1200" dirty="0">
                <a:latin typeface="Arial" panose="020B0604020202020204" pitchFamily="34" charset="0"/>
                <a:cs typeface="Arial" panose="020B0604020202020204" pitchFamily="34" charset="0"/>
              </a:rPr>
              <a:t> Y et al</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PLoS</a:t>
            </a:r>
            <a:r>
              <a:rPr lang="en-US" sz="1200" i="1" dirty="0">
                <a:latin typeface="Arial" panose="020B0604020202020204" pitchFamily="34" charset="0"/>
                <a:cs typeface="Arial" panose="020B0604020202020204" pitchFamily="34" charset="0"/>
              </a:rPr>
              <a:t> One </a:t>
            </a:r>
            <a:r>
              <a:rPr lang="en-US" sz="1200" dirty="0">
                <a:latin typeface="Arial" panose="020B0604020202020204" pitchFamily="34" charset="0"/>
                <a:cs typeface="Arial" panose="020B0604020202020204" pitchFamily="34" charset="0"/>
              </a:rPr>
              <a:t>2012;7(6):e38977</a:t>
            </a:r>
          </a:p>
          <a:p>
            <a:pPr marL="228600" indent="-228600" fontAlgn="base">
              <a:buAutoNum type="arabicPeriod"/>
            </a:pPr>
            <a:r>
              <a:rPr lang="en-US" sz="1200" dirty="0" err="1">
                <a:latin typeface="Arial" panose="020B0604020202020204" pitchFamily="34" charset="0"/>
                <a:cs typeface="Arial" panose="020B0604020202020204" pitchFamily="34" charset="0"/>
              </a:rPr>
              <a:t>Donadio</a:t>
            </a:r>
            <a:r>
              <a:rPr lang="en-US" sz="1200" dirty="0">
                <a:latin typeface="Arial" panose="020B0604020202020204" pitchFamily="34" charset="0"/>
                <a:cs typeface="Arial" panose="020B0604020202020204" pitchFamily="34" charset="0"/>
              </a:rPr>
              <a:t> V et al. Sleep Med 2014;15(3):315-21.</a:t>
            </a:r>
          </a:p>
          <a:p>
            <a:pPr marL="228600" indent="-228600" fontAlgn="base">
              <a:buAutoNum type="arabicPeriod"/>
            </a:pPr>
            <a:r>
              <a:rPr lang="en-US" sz="1200" dirty="0">
                <a:latin typeface="Arial" panose="020B0604020202020204" pitchFamily="34" charset="0"/>
                <a:cs typeface="Arial" panose="020B0604020202020204" pitchFamily="34" charset="0"/>
              </a:rPr>
              <a:t>Grimaldi D et al. </a:t>
            </a:r>
            <a:r>
              <a:rPr lang="en-US" sz="1200" i="1" dirty="0">
                <a:latin typeface="Arial" panose="020B0604020202020204" pitchFamily="34" charset="0"/>
                <a:cs typeface="Arial" panose="020B0604020202020204" pitchFamily="34" charset="0"/>
              </a:rPr>
              <a:t>Sleep </a:t>
            </a:r>
            <a:r>
              <a:rPr lang="en-US" sz="1200" dirty="0">
                <a:latin typeface="Arial" panose="020B0604020202020204" pitchFamily="34" charset="0"/>
                <a:cs typeface="Arial" panose="020B0604020202020204" pitchFamily="34" charset="0"/>
              </a:rPr>
              <a:t>2012;35(4):519-28.</a:t>
            </a:r>
          </a:p>
        </p:txBody>
      </p:sp>
    </p:spTree>
    <p:extLst>
      <p:ext uri="{BB962C8B-B14F-4D97-AF65-F5344CB8AC3E}">
        <p14:creationId xmlns:p14="http://schemas.microsoft.com/office/powerpoint/2010/main" val="367036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169219118"/>
              </p:ext>
            </p:extLst>
          </p:nvPr>
        </p:nvGraphicFramePr>
        <p:xfrm>
          <a:off x="403929" y="834691"/>
          <a:ext cx="11045588"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591395" y="3169654"/>
            <a:ext cx="2220035" cy="502766"/>
          </a:xfrm>
          <a:prstGeom prst="rect">
            <a:avLst/>
          </a:prstGeom>
          <a:noFill/>
        </p:spPr>
        <p:txBody>
          <a:bodyPr wrap="square" rtlCol="0">
            <a:spAutoFit/>
          </a:bodyPr>
          <a:lstStyle/>
          <a:p>
            <a:pPr algn="ctr"/>
            <a:r>
              <a:rPr lang="en-US" sz="2667" dirty="0"/>
              <a:t>Odds Ratio</a:t>
            </a:r>
          </a:p>
        </p:txBody>
      </p:sp>
      <p:sp>
        <p:nvSpPr>
          <p:cNvPr id="5" name="TextBox 4"/>
          <p:cNvSpPr txBox="1"/>
          <p:nvPr/>
        </p:nvSpPr>
        <p:spPr>
          <a:xfrm>
            <a:off x="1420886" y="6001975"/>
            <a:ext cx="1765111" cy="502766"/>
          </a:xfrm>
          <a:prstGeom prst="rect">
            <a:avLst/>
          </a:prstGeom>
          <a:noFill/>
        </p:spPr>
        <p:txBody>
          <a:bodyPr wrap="square" rtlCol="0">
            <a:spAutoFit/>
          </a:bodyPr>
          <a:lstStyle/>
          <a:p>
            <a:pPr algn="ctr"/>
            <a:r>
              <a:rPr lang="en-US" sz="2667" dirty="0"/>
              <a:t>Obesity</a:t>
            </a:r>
          </a:p>
        </p:txBody>
      </p:sp>
      <p:sp>
        <p:nvSpPr>
          <p:cNvPr id="6" name="TextBox 5"/>
          <p:cNvSpPr txBox="1"/>
          <p:nvPr/>
        </p:nvSpPr>
        <p:spPr>
          <a:xfrm>
            <a:off x="4049649" y="6046515"/>
            <a:ext cx="2238232" cy="502766"/>
          </a:xfrm>
          <a:prstGeom prst="rect">
            <a:avLst/>
          </a:prstGeom>
          <a:noFill/>
        </p:spPr>
        <p:txBody>
          <a:bodyPr wrap="square" rtlCol="0">
            <a:spAutoFit/>
          </a:bodyPr>
          <a:lstStyle/>
          <a:p>
            <a:pPr algn="ctr"/>
            <a:r>
              <a:rPr lang="en-US" sz="2667" dirty="0"/>
              <a:t>Hypertension</a:t>
            </a:r>
          </a:p>
        </p:txBody>
      </p:sp>
      <p:sp>
        <p:nvSpPr>
          <p:cNvPr id="7" name="TextBox 6"/>
          <p:cNvSpPr txBox="1"/>
          <p:nvPr/>
        </p:nvSpPr>
        <p:spPr>
          <a:xfrm>
            <a:off x="6712465" y="6001975"/>
            <a:ext cx="2238232" cy="502766"/>
          </a:xfrm>
          <a:prstGeom prst="rect">
            <a:avLst/>
          </a:prstGeom>
          <a:noFill/>
        </p:spPr>
        <p:txBody>
          <a:bodyPr wrap="square" rtlCol="0">
            <a:spAutoFit/>
          </a:bodyPr>
          <a:lstStyle/>
          <a:p>
            <a:pPr algn="ctr"/>
            <a:r>
              <a:rPr lang="en-US" sz="2667" dirty="0"/>
              <a:t>Diabetes</a:t>
            </a:r>
          </a:p>
        </p:txBody>
      </p:sp>
      <p:sp>
        <p:nvSpPr>
          <p:cNvPr id="8" name="TextBox 7"/>
          <p:cNvSpPr txBox="1"/>
          <p:nvPr/>
        </p:nvSpPr>
        <p:spPr>
          <a:xfrm>
            <a:off x="9596731" y="6001975"/>
            <a:ext cx="2238232" cy="502766"/>
          </a:xfrm>
          <a:prstGeom prst="rect">
            <a:avLst/>
          </a:prstGeom>
          <a:noFill/>
        </p:spPr>
        <p:txBody>
          <a:bodyPr wrap="square" rtlCol="0">
            <a:spAutoFit/>
          </a:bodyPr>
          <a:lstStyle/>
          <a:p>
            <a:pPr algn="ctr"/>
            <a:r>
              <a:rPr lang="en-US" sz="2667" dirty="0"/>
              <a:t>Dyslipidemia</a:t>
            </a:r>
          </a:p>
        </p:txBody>
      </p:sp>
      <p:sp>
        <p:nvSpPr>
          <p:cNvPr id="13" name="Title 12">
            <a:extLst>
              <a:ext uri="{FF2B5EF4-FFF2-40B4-BE49-F238E27FC236}">
                <a16:creationId xmlns:a16="http://schemas.microsoft.com/office/drawing/2014/main" id="{536A531A-F262-F8A1-D4F7-929FA41356D2}"/>
              </a:ext>
            </a:extLst>
          </p:cNvPr>
          <p:cNvSpPr>
            <a:spLocks noGrp="1"/>
          </p:cNvSpPr>
          <p:nvPr>
            <p:ph type="title"/>
          </p:nvPr>
        </p:nvSpPr>
        <p:spPr>
          <a:xfrm>
            <a:off x="609600" y="199505"/>
            <a:ext cx="10744200" cy="1185577"/>
          </a:xfrm>
        </p:spPr>
        <p:txBody>
          <a:bodyPr>
            <a:normAutofit/>
          </a:bodyPr>
          <a:lstStyle/>
          <a:p>
            <a:r>
              <a:rPr lang="en-US" dirty="0"/>
              <a:t>Cardiovascular and </a:t>
            </a:r>
            <a:r>
              <a:rPr lang="en-US" dirty="0" err="1"/>
              <a:t>Cardiometabolic</a:t>
            </a:r>
            <a:r>
              <a:rPr lang="en-US" dirty="0"/>
              <a:t> Comorbidities Associated With Narcolepsy</a:t>
            </a:r>
            <a:endParaRPr lang="en-US"/>
          </a:p>
        </p:txBody>
      </p:sp>
    </p:spTree>
    <p:extLst>
      <p:ext uri="{BB962C8B-B14F-4D97-AF65-F5344CB8AC3E}">
        <p14:creationId xmlns:p14="http://schemas.microsoft.com/office/powerpoint/2010/main" val="150400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747301957"/>
              </p:ext>
            </p:extLst>
          </p:nvPr>
        </p:nvGraphicFramePr>
        <p:xfrm>
          <a:off x="458905" y="1193156"/>
          <a:ext cx="11045588"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651112" y="3746679"/>
            <a:ext cx="2220035" cy="502766"/>
          </a:xfrm>
          <a:prstGeom prst="rect">
            <a:avLst/>
          </a:prstGeom>
          <a:noFill/>
        </p:spPr>
        <p:txBody>
          <a:bodyPr wrap="square" rtlCol="0">
            <a:spAutoFit/>
          </a:bodyPr>
          <a:lstStyle/>
          <a:p>
            <a:pPr algn="ctr" defTabSz="1088463"/>
            <a:r>
              <a:rPr lang="en-US" sz="2667" dirty="0">
                <a:solidFill>
                  <a:prstClr val="black"/>
                </a:solidFill>
                <a:latin typeface="Calibri"/>
              </a:rPr>
              <a:t>Odds Ratio</a:t>
            </a:r>
          </a:p>
        </p:txBody>
      </p:sp>
      <p:sp>
        <p:nvSpPr>
          <p:cNvPr id="9" name="TextBox 8"/>
          <p:cNvSpPr txBox="1"/>
          <p:nvPr/>
        </p:nvSpPr>
        <p:spPr>
          <a:xfrm>
            <a:off x="4786794" y="1391906"/>
            <a:ext cx="2389811" cy="461665"/>
          </a:xfrm>
          <a:prstGeom prst="rect">
            <a:avLst/>
          </a:prstGeom>
          <a:noFill/>
        </p:spPr>
        <p:txBody>
          <a:bodyPr wrap="square" rtlCol="0">
            <a:spAutoFit/>
          </a:bodyPr>
          <a:lstStyle/>
          <a:p>
            <a:pPr defTabSz="1088463"/>
            <a:r>
              <a:rPr lang="en-US" sz="2400" dirty="0">
                <a:solidFill>
                  <a:prstClr val="black"/>
                </a:solidFill>
                <a:latin typeface="Calibri"/>
              </a:rPr>
              <a:t>BOND study 2017</a:t>
            </a:r>
          </a:p>
        </p:txBody>
      </p:sp>
      <p:sp>
        <p:nvSpPr>
          <p:cNvPr id="5" name="TextBox 4">
            <a:extLst>
              <a:ext uri="{FF2B5EF4-FFF2-40B4-BE49-F238E27FC236}">
                <a16:creationId xmlns:a16="http://schemas.microsoft.com/office/drawing/2014/main" id="{42144782-22E7-DB6C-2BD1-3C1BDB7EB1B0}"/>
              </a:ext>
            </a:extLst>
          </p:cNvPr>
          <p:cNvSpPr txBox="1"/>
          <p:nvPr/>
        </p:nvSpPr>
        <p:spPr>
          <a:xfrm>
            <a:off x="3955029" y="6420678"/>
            <a:ext cx="4281941" cy="276999"/>
          </a:xfrm>
          <a:prstGeom prst="rect">
            <a:avLst/>
          </a:prstGeom>
          <a:noFill/>
        </p:spPr>
        <p:txBody>
          <a:bodyPr wrap="none" rtlCol="0">
            <a:spAutoFit/>
          </a:bodyPr>
          <a:lstStyle/>
          <a:p>
            <a:r>
              <a:rPr lang="en-US" sz="1200" b="0" i="0" dirty="0">
                <a:solidFill>
                  <a:srgbClr val="212121"/>
                </a:solidFill>
                <a:effectLst/>
                <a:latin typeface="BlinkMacSystemFont"/>
              </a:rPr>
              <a:t>Black J, </a:t>
            </a:r>
            <a:r>
              <a:rPr lang="en-US" sz="1200" b="0" i="0" dirty="0" err="1">
                <a:solidFill>
                  <a:srgbClr val="212121"/>
                </a:solidFill>
                <a:effectLst/>
                <a:latin typeface="BlinkMacSystemFont"/>
              </a:rPr>
              <a:t>Reaven</a:t>
            </a:r>
            <a:r>
              <a:rPr lang="en-US" sz="1200" b="0" i="0" dirty="0">
                <a:solidFill>
                  <a:srgbClr val="212121"/>
                </a:solidFill>
                <a:effectLst/>
                <a:latin typeface="BlinkMacSystemFont"/>
              </a:rPr>
              <a:t> NL, Funk SE, </a:t>
            </a:r>
            <a:r>
              <a:rPr lang="en-US" sz="1200" dirty="0">
                <a:solidFill>
                  <a:srgbClr val="212121"/>
                </a:solidFill>
                <a:latin typeface="BlinkMacSystemFont"/>
              </a:rPr>
              <a:t>et al. </a:t>
            </a:r>
            <a:r>
              <a:rPr lang="en-US" sz="1200" b="0" i="1" dirty="0">
                <a:solidFill>
                  <a:srgbClr val="212121"/>
                </a:solidFill>
                <a:effectLst/>
                <a:latin typeface="BlinkMacSystemFont"/>
              </a:rPr>
              <a:t>Sleep Med</a:t>
            </a:r>
            <a:r>
              <a:rPr lang="en-US" sz="1200" b="0" i="0" dirty="0">
                <a:solidFill>
                  <a:srgbClr val="212121"/>
                </a:solidFill>
                <a:effectLst/>
                <a:latin typeface="BlinkMacSystemFont"/>
              </a:rPr>
              <a:t>. 2017 May;33:13-18.</a:t>
            </a:r>
            <a:endParaRPr lang="en-US" sz="1200" dirty="0"/>
          </a:p>
        </p:txBody>
      </p:sp>
      <p:sp>
        <p:nvSpPr>
          <p:cNvPr id="10" name="Title 9">
            <a:extLst>
              <a:ext uri="{FF2B5EF4-FFF2-40B4-BE49-F238E27FC236}">
                <a16:creationId xmlns:a16="http://schemas.microsoft.com/office/drawing/2014/main" id="{BEB9AEEB-E19E-A407-7872-47EC0CFAFB64}"/>
              </a:ext>
            </a:extLst>
          </p:cNvPr>
          <p:cNvSpPr>
            <a:spLocks noGrp="1"/>
          </p:cNvSpPr>
          <p:nvPr>
            <p:ph type="title"/>
          </p:nvPr>
        </p:nvSpPr>
        <p:spPr>
          <a:xfrm>
            <a:off x="609600" y="199505"/>
            <a:ext cx="10744200" cy="1185577"/>
          </a:xfrm>
        </p:spPr>
        <p:txBody>
          <a:bodyPr>
            <a:normAutofit/>
          </a:bodyPr>
          <a:lstStyle/>
          <a:p>
            <a:r>
              <a:rPr lang="en-US" dirty="0">
                <a:ea typeface="+mj-lt"/>
                <a:cs typeface="+mj-lt"/>
              </a:rPr>
              <a:t>Narcolepsy and Cardiovascular Disease</a:t>
            </a:r>
          </a:p>
        </p:txBody>
      </p:sp>
    </p:spTree>
    <p:extLst>
      <p:ext uri="{BB962C8B-B14F-4D97-AF65-F5344CB8AC3E}">
        <p14:creationId xmlns:p14="http://schemas.microsoft.com/office/powerpoint/2010/main" val="91314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AEF43596-B13D-5867-4374-C660B413ABAB}"/>
              </a:ext>
            </a:extLst>
          </p:cNvPr>
          <p:cNvPicPr/>
          <p:nvPr/>
        </p:nvPicPr>
        <p:blipFill>
          <a:blip r:embed="rId3"/>
          <a:stretch>
            <a:fillRect/>
          </a:stretch>
        </p:blipFill>
        <p:spPr>
          <a:xfrm>
            <a:off x="82059" y="668214"/>
            <a:ext cx="11945017" cy="4765432"/>
          </a:xfrm>
          <a:prstGeom prst="rect">
            <a:avLst/>
          </a:prstGeom>
        </p:spPr>
      </p:pic>
      <p:sp>
        <p:nvSpPr>
          <p:cNvPr id="5" name="Footer Placeholder 4">
            <a:extLst>
              <a:ext uri="{FF2B5EF4-FFF2-40B4-BE49-F238E27FC236}">
                <a16:creationId xmlns:a16="http://schemas.microsoft.com/office/drawing/2014/main" id="{8984E04C-80D1-DCBE-DFB9-114E3F57BC80}"/>
              </a:ext>
            </a:extLst>
          </p:cNvPr>
          <p:cNvSpPr>
            <a:spLocks noGrp="1"/>
          </p:cNvSpPr>
          <p:nvPr>
            <p:ph type="ftr" sz="quarter" idx="3"/>
          </p:nvPr>
        </p:nvSpPr>
        <p:spPr/>
        <p:txBody>
          <a:bodyPr/>
          <a:lstStyle/>
          <a:p>
            <a:r>
              <a:rPr lang="en-US">
                <a:solidFill>
                  <a:srgbClr val="929292"/>
                </a:solidFill>
              </a:rPr>
              <a:t>Ben-Joseph RH, Saad R, Black J,  et al. </a:t>
            </a:r>
            <a:r>
              <a:rPr lang="en-US" i="1">
                <a:solidFill>
                  <a:srgbClr val="929292"/>
                </a:solidFill>
              </a:rPr>
              <a:t>Sleep</a:t>
            </a:r>
            <a:r>
              <a:rPr lang="en-US">
                <a:solidFill>
                  <a:srgbClr val="929292"/>
                </a:solidFill>
              </a:rPr>
              <a:t>. Volume 46, Issue 10, October 2023, zsad161.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989496C1-4BE5-1549-4587-F7116C72033B}"/>
              </a:ext>
            </a:extLst>
          </p:cNvPr>
          <p:cNvSpPr>
            <a:spLocks noGrp="1"/>
          </p:cNvSpPr>
          <p:nvPr>
            <p:ph type="title"/>
          </p:nvPr>
        </p:nvSpPr>
        <p:spPr/>
        <p:txBody>
          <a:bodyPr/>
          <a:lstStyle/>
          <a:p>
            <a:r>
              <a:rPr lang="en-US" dirty="0"/>
              <a:t>CV-BOND Study</a:t>
            </a:r>
            <a:endParaRPr lang="en-US"/>
          </a:p>
        </p:txBody>
      </p:sp>
      <p:sp>
        <p:nvSpPr>
          <p:cNvPr id="8" name="Content Placeholder 7">
            <a:extLst>
              <a:ext uri="{FF2B5EF4-FFF2-40B4-BE49-F238E27FC236}">
                <a16:creationId xmlns:a16="http://schemas.microsoft.com/office/drawing/2014/main" id="{94F532CC-BAE4-FBDF-E340-6C3716728A8D}"/>
              </a:ext>
            </a:extLst>
          </p:cNvPr>
          <p:cNvSpPr>
            <a:spLocks noGrp="1"/>
          </p:cNvSpPr>
          <p:nvPr>
            <p:ph idx="1"/>
          </p:nvPr>
        </p:nvSpPr>
        <p:spPr>
          <a:xfrm>
            <a:off x="609600" y="1477906"/>
            <a:ext cx="3399692" cy="4722477"/>
          </a:xfrm>
        </p:spPr>
        <p:txBody>
          <a:bodyPr/>
          <a:lstStyle/>
          <a:p>
            <a:r>
              <a:rPr lang="en-US" dirty="0"/>
              <a:t>Adjusted Hazard Ratios for Incidence of Newly-Diagnosed Cardiovascular/Renal Conditions in Patients with Narcolepsy </a:t>
            </a:r>
            <a:br>
              <a:rPr lang="en-US" dirty="0"/>
            </a:br>
            <a:r>
              <a:rPr lang="en-US" dirty="0"/>
              <a:t>and Matched </a:t>
            </a:r>
            <a:br>
              <a:rPr lang="en-US" dirty="0"/>
            </a:br>
            <a:r>
              <a:rPr lang="en-US" dirty="0"/>
              <a:t>Non-Narcolepsy Controls</a:t>
            </a:r>
            <a:endParaRPr lang="en-GB" dirty="0"/>
          </a:p>
          <a:p>
            <a:endParaRPr lang="en-US"/>
          </a:p>
        </p:txBody>
      </p:sp>
      <p:pic>
        <p:nvPicPr>
          <p:cNvPr id="24" name="Picture 23" descr="A white sheet with black text and purple dots&#10;&#10;Description automatically generated">
            <a:extLst>
              <a:ext uri="{FF2B5EF4-FFF2-40B4-BE49-F238E27FC236}">
                <a16:creationId xmlns:a16="http://schemas.microsoft.com/office/drawing/2014/main" id="{7EF7909E-E917-4EC8-94AD-96BB9D0961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762" r="4620"/>
          <a:stretch/>
        </p:blipFill>
        <p:spPr>
          <a:xfrm>
            <a:off x="4009292" y="856408"/>
            <a:ext cx="7886001" cy="5802087"/>
          </a:xfrm>
          <a:prstGeom prst="rect">
            <a:avLst/>
          </a:prstGeom>
        </p:spPr>
      </p:pic>
      <p:sp>
        <p:nvSpPr>
          <p:cNvPr id="39" name="Footer Placeholder 4">
            <a:extLst>
              <a:ext uri="{FF2B5EF4-FFF2-40B4-BE49-F238E27FC236}">
                <a16:creationId xmlns:a16="http://schemas.microsoft.com/office/drawing/2014/main" id="{F0EEF5B1-48E1-3641-B454-5A06B42583AC}"/>
              </a:ext>
            </a:extLst>
          </p:cNvPr>
          <p:cNvSpPr>
            <a:spLocks noGrp="1"/>
          </p:cNvSpPr>
          <p:nvPr>
            <p:ph type="ftr" sz="quarter" idx="3"/>
          </p:nvPr>
        </p:nvSpPr>
        <p:spPr>
          <a:xfrm>
            <a:off x="609600" y="6356350"/>
            <a:ext cx="10744199" cy="442131"/>
          </a:xfrm>
        </p:spPr>
        <p:txBody>
          <a:bodyPr/>
          <a:lstStyle/>
          <a:p>
            <a:pPr marL="0" indent="0" eaLnBrk="1" hangingPunct="1">
              <a:spcBef>
                <a:spcPct val="0"/>
              </a:spcBef>
              <a:spcAft>
                <a:spcPts val="600"/>
              </a:spcAft>
              <a:buFont typeface="Arial" pitchFamily="34" charset="0"/>
              <a:buNone/>
            </a:pPr>
            <a:r>
              <a:rPr lang="en-US" sz="1400" dirty="0">
                <a:solidFill>
                  <a:srgbClr val="929292"/>
                </a:solidFill>
                <a:latin typeface="BlinkMacSystemFont"/>
              </a:rPr>
              <a:t>Ben-Joseph RH, Saad R, Black J,  et al. </a:t>
            </a:r>
            <a:r>
              <a:rPr lang="en-US" sz="1200" i="1" dirty="0">
                <a:solidFill>
                  <a:srgbClr val="929292"/>
                </a:solidFill>
              </a:rPr>
              <a:t>Sleep.</a:t>
            </a:r>
            <a:r>
              <a:rPr lang="en-US" sz="1200" dirty="0">
                <a:solidFill>
                  <a:srgbClr val="929292"/>
                </a:solidFill>
              </a:rPr>
              <a:t> Volume 46, Issue 10, October 2023, zsad161.</a:t>
            </a:r>
          </a:p>
        </p:txBody>
      </p:sp>
    </p:spTree>
    <p:extLst>
      <p:ext uri="{BB962C8B-B14F-4D97-AF65-F5344CB8AC3E}">
        <p14:creationId xmlns:p14="http://schemas.microsoft.com/office/powerpoint/2010/main" val="2616656468"/>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2765D5-C6BD-4BF9-80B0-EFB9B3A9176C}">
  <ds:schemaRefs>
    <ds:schemaRef ds:uri="http://schemas.microsoft.com/office/2006/documentManagement/types"/>
    <ds:schemaRef ds:uri="a9d8bbac-cce3-475c-b9fe-65ecbcec7edd"/>
    <ds:schemaRef ds:uri="http://purl.org/dc/term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f55e9ad1-4522-4e5b-8d2e-6f450f6d945f"/>
    <ds:schemaRef ds:uri="http://www.w3.org/XML/1998/namespace"/>
  </ds:schemaRefs>
</ds:datastoreItem>
</file>

<file path=customXml/itemProps2.xml><?xml version="1.0" encoding="utf-8"?>
<ds:datastoreItem xmlns:ds="http://schemas.openxmlformats.org/officeDocument/2006/customXml" ds:itemID="{EA67AA1C-0527-456B-B6CC-9144F7CFB03C}"/>
</file>

<file path=customXml/itemProps3.xml><?xml version="1.0" encoding="utf-8"?>
<ds:datastoreItem xmlns:ds="http://schemas.openxmlformats.org/officeDocument/2006/customXml" ds:itemID="{544BD2EF-C72D-40E1-9966-D8E9608CE5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Neurology2023</Template>
  <TotalTime>782</TotalTime>
  <Words>702</Words>
  <Application>Microsoft Macintosh PowerPoint</Application>
  <PresentationFormat>Widescreen</PresentationFormat>
  <Paragraphs>70</Paragraphs>
  <Slides>11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BlinkMacSystemFont</vt:lpstr>
      <vt:lpstr>Calibri</vt:lpstr>
      <vt:lpstr>Calibri Light</vt:lpstr>
      <vt:lpstr>Century Gothic</vt:lpstr>
      <vt:lpstr>Helvetica</vt:lpstr>
      <vt:lpstr>Lucida Grande</vt:lpstr>
      <vt:lpstr>Trebuchet MS</vt:lpstr>
      <vt:lpstr>Wingdings</vt:lpstr>
      <vt:lpstr>Neurology2023</vt:lpstr>
      <vt:lpstr>Office Theme</vt:lpstr>
      <vt:lpstr>Epidemiology of Cardiovascular Disease in Narcolepsy</vt:lpstr>
      <vt:lpstr>PowerPoint Presentation</vt:lpstr>
      <vt:lpstr>Disclaimer</vt:lpstr>
      <vt:lpstr>Narcolepsy – Clinical Characteristics</vt:lpstr>
      <vt:lpstr>Blunted Nocturnal BP Dipping </vt:lpstr>
      <vt:lpstr>Cardiovascular and Cardiometabolic Comorbidities Associated With Narcolepsy</vt:lpstr>
      <vt:lpstr>Narcolepsy and Cardiovascular Disease</vt:lpstr>
      <vt:lpstr>PowerPoint Presentation</vt:lpstr>
      <vt:lpstr>CV-BOND Study</vt:lpstr>
      <vt:lpstr>CV BOND: Unadjusted incidence rates for new-onset cardiovascular events in patients with narcolepsy and matched  non-narcolepsy controls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of Cardiovascular Disease in Narcolepsy</dc:title>
  <dc:subject/>
  <dc:creator>MedEd On The Go</dc:creator>
  <cp:keywords/>
  <dc:description/>
  <cp:lastModifiedBy>Harley Kidner</cp:lastModifiedBy>
  <cp:revision>12</cp:revision>
  <cp:lastPrinted>2023-02-11T00:53:38Z</cp:lastPrinted>
  <dcterms:created xsi:type="dcterms:W3CDTF">2023-02-11T00:50:27Z</dcterms:created>
  <dcterms:modified xsi:type="dcterms:W3CDTF">2024-01-11T21:51:42Z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