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257" r:id="rId2"/>
    <p:sldId id="256" r:id="rId3"/>
    <p:sldId id="258" r:id="rId4"/>
    <p:sldId id="259" r:id="rId5"/>
    <p:sldId id="260" r:id="rId6"/>
    <p:sldId id="261" r:id="rId7"/>
    <p:sldId id="262" r:id="rId8"/>
    <p:sldId id="263" r:id="rId9"/>
    <p:sldId id="264" r:id="rId10"/>
    <p:sldId id="266"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2395" userDrawn="1">
          <p15:clr>
            <a:srgbClr val="A4A3A4"/>
          </p15:clr>
        </p15:guide>
        <p15:guide id="4" orient="horz" pos="1194" userDrawn="1">
          <p15:clr>
            <a:srgbClr val="A4A3A4"/>
          </p15:clr>
        </p15:guide>
        <p15:guide id="5" pos="379" userDrawn="1">
          <p15:clr>
            <a:srgbClr val="A4A3A4"/>
          </p15:clr>
        </p15:guide>
        <p15:guide id="6" orient="horz" pos="49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5A65102-597A-C4D6-4A5A-EC0FC2E22EFC}" name="Susan Diaz" initials="SD" userId="S::sdiaz@ushealthconnect.com::0160f941-b42d-4e94-b274-ad4158d91f49" providerId="AD"/>
  <p188:author id="{6B64995C-E072-9DA3-19B7-ED29A8D66C2A}" name="Susan Diaz" initials="SD" userId="Susan Diaz" providerId="None"/>
  <p188:author id="{05341193-EDEB-15BA-A04D-1C19DAE92384}" name="William Uptegraph" initials="WU" userId="S::wuptegraph@ushealthconnect.com::b7ecc398-b3fc-407a-aa03-a771d983fb2c" providerId="AD"/>
  <p188:author id="{6EB12EAF-BC4E-6B6B-0102-503011D8EEE7}" name="Emily Jebing" initials="EJ" userId="Emily Jebing" providerId="None"/>
  <p188:author id="{975E81B0-4460-122B-82D8-43C79F3F0177}" name="Prerna Poojary" initials="PP" userId="Prerna Poojary" providerId="None"/>
  <p188:author id="{8272BCF0-5B8A-72AD-226E-7E3B96A21176}" name="DENNIS MURRAY" initials="DM" userId="e1df0c69fcb7b33a" providerId="Windows Live"/>
  <p188:author id="{587B9DF8-07B2-1036-2560-F7CDD8CC9D9E}" name="Prerna Poojary" initials="PP" userId="S::ppoojary@ushealthconnect.com::784d81cb-4d8e-4a43-8c2e-8d8d9a5cf0bd"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E0EEF8"/>
    <a:srgbClr val="000000"/>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241" autoAdjust="0"/>
    <p:restoredTop sz="92517"/>
  </p:normalViewPr>
  <p:slideViewPr>
    <p:cSldViewPr snapToGrid="0">
      <p:cViewPr varScale="1">
        <p:scale>
          <a:sx n="114" d="100"/>
          <a:sy n="114" d="100"/>
        </p:scale>
        <p:origin x="816" y="168"/>
      </p:cViewPr>
      <p:guideLst>
        <p:guide orient="horz" pos="2160"/>
        <p:guide pos="3840"/>
        <p:guide pos="2395"/>
        <p:guide orient="horz" pos="1194"/>
        <p:guide pos="379"/>
        <p:guide orient="horz" pos="493"/>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9/30/22</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6DF31B-3BF9-4347-A078-98596F7B54CA}" type="datetimeFigureOut">
              <a:rPr lang="en-US" smtClean="0"/>
              <a:t>9/30/22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6AE03D-90B3-4B13-B7FE-773611E03D50}" type="slidenum">
              <a:rPr lang="en-US" smtClean="0"/>
              <a:t>‹#›</a:t>
            </a:fld>
            <a:endParaRPr lang="en-US"/>
          </a:p>
        </p:txBody>
      </p:sp>
    </p:spTree>
    <p:extLst>
      <p:ext uri="{BB962C8B-B14F-4D97-AF65-F5344CB8AC3E}">
        <p14:creationId xmlns:p14="http://schemas.microsoft.com/office/powerpoint/2010/main" val="2012868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8" name="Picture 7">
            <a:extLst>
              <a:ext uri="{FF2B5EF4-FFF2-40B4-BE49-F238E27FC236}">
                <a16:creationId xmlns:a16="http://schemas.microsoft.com/office/drawing/2014/main" id="{46147BEB-DBFC-41AF-8A4B-718D90B9AB6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0" name="Picture 9">
            <a:extLst>
              <a:ext uri="{FF2B5EF4-FFF2-40B4-BE49-F238E27FC236}">
                <a16:creationId xmlns:a16="http://schemas.microsoft.com/office/drawing/2014/main" id="{1AA4465C-7E8E-47D9-93EC-E2ADB99327A9}"/>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030551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DF5F5FB5-B40D-470D-8C41-B7CE27E5193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7" name="Picture 6">
            <a:extLst>
              <a:ext uri="{FF2B5EF4-FFF2-40B4-BE49-F238E27FC236}">
                <a16:creationId xmlns:a16="http://schemas.microsoft.com/office/drawing/2014/main" id="{9F979B0B-4A4D-4553-BE93-A1959FB58E0D}"/>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6" name="Rectangle 5">
            <a:extLst>
              <a:ext uri="{FF2B5EF4-FFF2-40B4-BE49-F238E27FC236}">
                <a16:creationId xmlns:a16="http://schemas.microsoft.com/office/drawing/2014/main" id="{4B5D83E7-F2B7-417F-9348-222F18A74341}"/>
              </a:ext>
            </a:extLst>
          </p:cNvPr>
          <p:cNvSpPr/>
          <p:nvPr userDrawn="1"/>
        </p:nvSpPr>
        <p:spPr>
          <a:xfrm>
            <a:off x="0" y="-1"/>
            <a:ext cx="12192000" cy="106681"/>
          </a:xfrm>
          <a:prstGeom prst="rect">
            <a:avLst/>
          </a:prstGeom>
          <a:gradFill flip="none" rotWithShape="1">
            <a:gsLst>
              <a:gs pos="0">
                <a:srgbClr val="54284B"/>
              </a:gs>
              <a:gs pos="56733">
                <a:srgbClr val="6F2147"/>
              </a:gs>
              <a:gs pos="100000">
                <a:srgbClr val="4D528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76935-3F1F-FFE9-7A32-AF21CC28F59A}"/>
              </a:ext>
            </a:extLst>
          </p:cNvPr>
          <p:cNvSpPr>
            <a:spLocks noGrp="1"/>
          </p:cNvSpPr>
          <p:nvPr>
            <p:ph type="title"/>
          </p:nvPr>
        </p:nvSpPr>
        <p:spPr>
          <a:xfrm>
            <a:off x="609601" y="1709738"/>
            <a:ext cx="10892588" cy="2852737"/>
          </a:xfrm>
        </p:spPr>
        <p:txBody>
          <a:bodyPr>
            <a:normAutofit/>
          </a:bodyPr>
          <a:lstStyle/>
          <a:p>
            <a:r>
              <a:rPr lang="en-US" sz="4000" dirty="0"/>
              <a:t>Benefits of an Established Chronic Cough Clinic in Providing Quality Care to Patients </a:t>
            </a:r>
          </a:p>
        </p:txBody>
      </p:sp>
      <p:sp>
        <p:nvSpPr>
          <p:cNvPr id="3" name="Subtitle 2">
            <a:extLst>
              <a:ext uri="{FF2B5EF4-FFF2-40B4-BE49-F238E27FC236}">
                <a16:creationId xmlns:a16="http://schemas.microsoft.com/office/drawing/2014/main" id="{FFF94346-F1BC-4835-F824-320ABD83B9FF}"/>
              </a:ext>
            </a:extLst>
          </p:cNvPr>
          <p:cNvSpPr>
            <a:spLocks noGrp="1"/>
          </p:cNvSpPr>
          <p:nvPr>
            <p:ph type="body" idx="1"/>
          </p:nvPr>
        </p:nvSpPr>
        <p:spPr/>
        <p:txBody>
          <a:bodyPr>
            <a:normAutofit lnSpcReduction="10000"/>
          </a:bodyPr>
          <a:lstStyle/>
          <a:p>
            <a:r>
              <a:rPr lang="en-US" dirty="0"/>
              <a:t>Michael S. </a:t>
            </a:r>
            <a:r>
              <a:rPr lang="en-US" dirty="0" err="1"/>
              <a:t>Blaiss</a:t>
            </a:r>
            <a:r>
              <a:rPr lang="en-US" dirty="0"/>
              <a:t>, MD</a:t>
            </a:r>
          </a:p>
          <a:p>
            <a:r>
              <a:rPr lang="en-US" dirty="0"/>
              <a:t>Clinical Professor</a:t>
            </a:r>
          </a:p>
          <a:p>
            <a:r>
              <a:rPr lang="en-US" dirty="0"/>
              <a:t>Medical College of Georgia at Augusta University</a:t>
            </a:r>
          </a:p>
          <a:p>
            <a:r>
              <a:rPr lang="en-US" dirty="0"/>
              <a:t>Augusta, GA</a:t>
            </a:r>
          </a:p>
        </p:txBody>
      </p:sp>
    </p:spTree>
    <p:extLst>
      <p:ext uri="{BB962C8B-B14F-4D97-AF65-F5344CB8AC3E}">
        <p14:creationId xmlns:p14="http://schemas.microsoft.com/office/powerpoint/2010/main" val="40660760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74A7A-CAA1-3414-1748-47ACBD56897D}"/>
              </a:ext>
            </a:extLst>
          </p:cNvPr>
          <p:cNvSpPr>
            <a:spLocks noGrp="1"/>
          </p:cNvSpPr>
          <p:nvPr>
            <p:ph type="title"/>
          </p:nvPr>
        </p:nvSpPr>
        <p:spPr/>
        <p:txBody>
          <a:bodyPr/>
          <a:lstStyle/>
          <a:p>
            <a:r>
              <a:rPr lang="en-US" dirty="0"/>
              <a:t>What if No Cause Is Found for Chronic Cough?</a:t>
            </a:r>
          </a:p>
        </p:txBody>
      </p:sp>
      <p:sp>
        <p:nvSpPr>
          <p:cNvPr id="3" name="Content Placeholder 2">
            <a:extLst>
              <a:ext uri="{FF2B5EF4-FFF2-40B4-BE49-F238E27FC236}">
                <a16:creationId xmlns:a16="http://schemas.microsoft.com/office/drawing/2014/main" id="{4F70AB6D-B6C9-E805-33EE-6EAF7A15472A}"/>
              </a:ext>
            </a:extLst>
          </p:cNvPr>
          <p:cNvSpPr>
            <a:spLocks noGrp="1"/>
          </p:cNvSpPr>
          <p:nvPr>
            <p:ph idx="1"/>
          </p:nvPr>
        </p:nvSpPr>
        <p:spPr/>
        <p:txBody>
          <a:bodyPr>
            <a:normAutofit/>
          </a:bodyPr>
          <a:lstStyle/>
          <a:p>
            <a:pPr>
              <a:spcBef>
                <a:spcPts val="2400"/>
              </a:spcBef>
            </a:pPr>
            <a:r>
              <a:rPr lang="en-US" sz="3200" dirty="0"/>
              <a:t>Refractory or unexplained chronic cough</a:t>
            </a:r>
          </a:p>
          <a:p>
            <a:pPr lvl="1">
              <a:spcBef>
                <a:spcPts val="2400"/>
              </a:spcBef>
            </a:pPr>
            <a:r>
              <a:rPr lang="en-US" sz="2800" dirty="0"/>
              <a:t>Management may include:</a:t>
            </a:r>
          </a:p>
          <a:p>
            <a:pPr lvl="2">
              <a:spcBef>
                <a:spcPts val="2400"/>
              </a:spcBef>
            </a:pPr>
            <a:r>
              <a:rPr lang="en-US" sz="2400" dirty="0"/>
              <a:t>Speech and language evaluation</a:t>
            </a:r>
          </a:p>
          <a:p>
            <a:pPr lvl="2">
              <a:spcBef>
                <a:spcPts val="2400"/>
              </a:spcBef>
            </a:pPr>
            <a:r>
              <a:rPr lang="en-US" sz="2400" dirty="0"/>
              <a:t>Treatment of neuronal pathways</a:t>
            </a:r>
          </a:p>
        </p:txBody>
      </p:sp>
    </p:spTree>
    <p:extLst>
      <p:ext uri="{BB962C8B-B14F-4D97-AF65-F5344CB8AC3E}">
        <p14:creationId xmlns:p14="http://schemas.microsoft.com/office/powerpoint/2010/main" val="3258978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564A9-29FF-2346-B256-EBA85716C81B}"/>
              </a:ext>
            </a:extLst>
          </p:cNvPr>
          <p:cNvSpPr>
            <a:spLocks noGrp="1"/>
          </p:cNvSpPr>
          <p:nvPr>
            <p:ph type="title"/>
          </p:nvPr>
        </p:nvSpPr>
        <p:spPr/>
        <p:txBody>
          <a:bodyPr/>
          <a:lstStyle/>
          <a:p>
            <a:r>
              <a:rPr lang="en-US" dirty="0"/>
              <a:t>Another Benefit of Chronic Cough Clinics</a:t>
            </a:r>
          </a:p>
        </p:txBody>
      </p:sp>
      <p:sp>
        <p:nvSpPr>
          <p:cNvPr id="3" name="Content Placeholder 2">
            <a:extLst>
              <a:ext uri="{FF2B5EF4-FFF2-40B4-BE49-F238E27FC236}">
                <a16:creationId xmlns:a16="http://schemas.microsoft.com/office/drawing/2014/main" id="{E953408B-439B-AEE5-E1B3-C21CC3193ABD}"/>
              </a:ext>
            </a:extLst>
          </p:cNvPr>
          <p:cNvSpPr>
            <a:spLocks noGrp="1"/>
          </p:cNvSpPr>
          <p:nvPr>
            <p:ph idx="1"/>
          </p:nvPr>
        </p:nvSpPr>
        <p:spPr/>
        <p:txBody>
          <a:bodyPr>
            <a:normAutofit/>
          </a:bodyPr>
          <a:lstStyle/>
          <a:p>
            <a:pPr>
              <a:spcBef>
                <a:spcPts val="4200"/>
              </a:spcBef>
            </a:pPr>
            <a:r>
              <a:rPr lang="en-US" sz="2800" dirty="0"/>
              <a:t>These clinics are usually involved in clinical studies for new chronic cough treatments</a:t>
            </a:r>
          </a:p>
          <a:p>
            <a:pPr>
              <a:spcBef>
                <a:spcPts val="4200"/>
              </a:spcBef>
            </a:pPr>
            <a:r>
              <a:rPr lang="en-US" sz="2800" dirty="0"/>
              <a:t>Many of the patients may qualify for studies which may improve their cough and lead to new approved treatments for all patients</a:t>
            </a:r>
          </a:p>
        </p:txBody>
      </p:sp>
    </p:spTree>
    <p:extLst>
      <p:ext uri="{BB962C8B-B14F-4D97-AF65-F5344CB8AC3E}">
        <p14:creationId xmlns:p14="http://schemas.microsoft.com/office/powerpoint/2010/main" val="13297845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983EA-DEC5-7C05-7F5E-D7F503453BEC}"/>
              </a:ext>
            </a:extLst>
          </p:cNvPr>
          <p:cNvSpPr>
            <a:spLocks noGrp="1"/>
          </p:cNvSpPr>
          <p:nvPr>
            <p:ph type="title"/>
          </p:nvPr>
        </p:nvSpPr>
        <p:spPr/>
        <p:txBody>
          <a:bodyPr/>
          <a:lstStyle/>
          <a:p>
            <a:r>
              <a:rPr lang="en-US" dirty="0"/>
              <a:t>Conclusions</a:t>
            </a:r>
          </a:p>
        </p:txBody>
      </p:sp>
      <p:sp>
        <p:nvSpPr>
          <p:cNvPr id="3" name="Content Placeholder 2">
            <a:extLst>
              <a:ext uri="{FF2B5EF4-FFF2-40B4-BE49-F238E27FC236}">
                <a16:creationId xmlns:a16="http://schemas.microsoft.com/office/drawing/2014/main" id="{7E77A458-5A3D-7E50-C6E0-C523821E3679}"/>
              </a:ext>
            </a:extLst>
          </p:cNvPr>
          <p:cNvSpPr>
            <a:spLocks noGrp="1"/>
          </p:cNvSpPr>
          <p:nvPr>
            <p:ph idx="1"/>
          </p:nvPr>
        </p:nvSpPr>
        <p:spPr/>
        <p:txBody>
          <a:bodyPr>
            <a:normAutofit/>
          </a:bodyPr>
          <a:lstStyle/>
          <a:p>
            <a:pPr>
              <a:spcBef>
                <a:spcPts val="2400"/>
              </a:spcBef>
            </a:pPr>
            <a:r>
              <a:rPr lang="en-US" sz="2800" dirty="0"/>
              <a:t>Chronic cough can lead to frustration, irritability, and anger for the patient</a:t>
            </a:r>
          </a:p>
          <a:p>
            <a:pPr>
              <a:spcBef>
                <a:spcPts val="2400"/>
              </a:spcBef>
            </a:pPr>
            <a:r>
              <a:rPr lang="en-US" sz="2800" dirty="0"/>
              <a:t>Chronic cough clinics, with their multidisciplinary approach, allow for comprehensive evaluation and work-up to identify treatable causes and improve symptom management</a:t>
            </a:r>
          </a:p>
          <a:p>
            <a:pPr>
              <a:spcBef>
                <a:spcPts val="2400"/>
              </a:spcBef>
            </a:pPr>
            <a:r>
              <a:rPr lang="en-US" sz="2800" dirty="0"/>
              <a:t>Very importantly, the patient receives validation for their medical condition from an empathic group of clinicians whose singular goal is care for chronic cough patients</a:t>
            </a:r>
          </a:p>
        </p:txBody>
      </p:sp>
    </p:spTree>
    <p:extLst>
      <p:ext uri="{BB962C8B-B14F-4D97-AF65-F5344CB8AC3E}">
        <p14:creationId xmlns:p14="http://schemas.microsoft.com/office/powerpoint/2010/main" val="3960042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C4640-C984-D66E-305F-A9EFEDC7CD2B}"/>
              </a:ext>
            </a:extLst>
          </p:cNvPr>
          <p:cNvSpPr>
            <a:spLocks noGrp="1"/>
          </p:cNvSpPr>
          <p:nvPr>
            <p:ph type="title"/>
          </p:nvPr>
        </p:nvSpPr>
        <p:spPr/>
        <p:txBody>
          <a:bodyPr/>
          <a:lstStyle/>
          <a:p>
            <a:r>
              <a:rPr lang="en-US" dirty="0"/>
              <a:t>The Need for a Chronic Cough Clinic </a:t>
            </a:r>
          </a:p>
        </p:txBody>
      </p:sp>
      <p:sp>
        <p:nvSpPr>
          <p:cNvPr id="3" name="Content Placeholder 2">
            <a:extLst>
              <a:ext uri="{FF2B5EF4-FFF2-40B4-BE49-F238E27FC236}">
                <a16:creationId xmlns:a16="http://schemas.microsoft.com/office/drawing/2014/main" id="{16EAAEA6-7584-61F8-A56B-0E24C61F53AC}"/>
              </a:ext>
            </a:extLst>
          </p:cNvPr>
          <p:cNvSpPr>
            <a:spLocks noGrp="1"/>
          </p:cNvSpPr>
          <p:nvPr>
            <p:ph idx="1"/>
          </p:nvPr>
        </p:nvSpPr>
        <p:spPr/>
        <p:txBody>
          <a:bodyPr>
            <a:normAutofit/>
          </a:bodyPr>
          <a:lstStyle/>
          <a:p>
            <a:pPr>
              <a:spcBef>
                <a:spcPts val="1800"/>
              </a:spcBef>
            </a:pPr>
            <a:r>
              <a:rPr lang="en-US" sz="2600" dirty="0"/>
              <a:t>Acute cough is one of the most common causes for seeing a clinician</a:t>
            </a:r>
          </a:p>
          <a:p>
            <a:pPr>
              <a:spcBef>
                <a:spcPts val="1800"/>
              </a:spcBef>
            </a:pPr>
            <a:r>
              <a:rPr lang="en-US" sz="2600" dirty="0"/>
              <a:t>Cough that lasts for greater than 8 weeks </a:t>
            </a:r>
          </a:p>
          <a:p>
            <a:pPr>
              <a:spcBef>
                <a:spcPts val="1800"/>
              </a:spcBef>
            </a:pPr>
            <a:r>
              <a:rPr lang="en-US" sz="2600" dirty="0"/>
              <a:t>Many patients have symptoms of cough for months or years which impacts their quality of life. It leads to sleep loss and can interrupt a patient’s family and social life </a:t>
            </a:r>
          </a:p>
          <a:p>
            <a:pPr>
              <a:spcBef>
                <a:spcPts val="1800"/>
              </a:spcBef>
            </a:pPr>
            <a:r>
              <a:rPr lang="en-US" sz="2600" dirty="0"/>
              <a:t>Because of the numerous causes of chronic cough, a standalone chronic cough clinic may be the best approach for work-up and management of these patients</a:t>
            </a:r>
          </a:p>
        </p:txBody>
      </p:sp>
    </p:spTree>
    <p:extLst>
      <p:ext uri="{BB962C8B-B14F-4D97-AF65-F5344CB8AC3E}">
        <p14:creationId xmlns:p14="http://schemas.microsoft.com/office/powerpoint/2010/main" val="2074536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C7E65-2FAC-28CD-CF25-95B5751FA9E5}"/>
              </a:ext>
            </a:extLst>
          </p:cNvPr>
          <p:cNvSpPr>
            <a:spLocks noGrp="1"/>
          </p:cNvSpPr>
          <p:nvPr>
            <p:ph type="title"/>
          </p:nvPr>
        </p:nvSpPr>
        <p:spPr/>
        <p:txBody>
          <a:bodyPr/>
          <a:lstStyle/>
          <a:p>
            <a:r>
              <a:rPr lang="en-US" dirty="0"/>
              <a:t>Common Causes of Chronic Cough</a:t>
            </a:r>
          </a:p>
        </p:txBody>
      </p:sp>
      <p:sp>
        <p:nvSpPr>
          <p:cNvPr id="3" name="Content Placeholder 2">
            <a:extLst>
              <a:ext uri="{FF2B5EF4-FFF2-40B4-BE49-F238E27FC236}">
                <a16:creationId xmlns:a16="http://schemas.microsoft.com/office/drawing/2014/main" id="{60AFB02C-6CA5-CDBD-7384-10A75F724D48}"/>
              </a:ext>
            </a:extLst>
          </p:cNvPr>
          <p:cNvSpPr>
            <a:spLocks noGrp="1"/>
          </p:cNvSpPr>
          <p:nvPr>
            <p:ph idx="1"/>
          </p:nvPr>
        </p:nvSpPr>
        <p:spPr/>
        <p:txBody>
          <a:bodyPr>
            <a:normAutofit fontScale="92500" lnSpcReduction="20000"/>
          </a:bodyPr>
          <a:lstStyle/>
          <a:p>
            <a:r>
              <a:rPr lang="en-US" dirty="0"/>
              <a:t>Allergic and Non-Allergic Rhinitis</a:t>
            </a:r>
          </a:p>
          <a:p>
            <a:r>
              <a:rPr lang="en-US" dirty="0"/>
              <a:t>Sinusitis</a:t>
            </a:r>
          </a:p>
          <a:p>
            <a:r>
              <a:rPr lang="en-US" dirty="0"/>
              <a:t>Asthma, COPD, Non-Asthmatic Eosinophilic Bronchitis</a:t>
            </a:r>
          </a:p>
          <a:p>
            <a:r>
              <a:rPr lang="en-US" dirty="0"/>
              <a:t>GERD</a:t>
            </a:r>
          </a:p>
          <a:p>
            <a:r>
              <a:rPr lang="en-US" dirty="0"/>
              <a:t>Upper Respiratory Tract Infections and Pneumonia</a:t>
            </a:r>
          </a:p>
          <a:p>
            <a:r>
              <a:rPr lang="en-US" dirty="0"/>
              <a:t>Smoking</a:t>
            </a:r>
          </a:p>
          <a:p>
            <a:r>
              <a:rPr lang="en-US" dirty="0"/>
              <a:t>Medications like ACE inhibitors</a:t>
            </a:r>
          </a:p>
          <a:p>
            <a:r>
              <a:rPr lang="en-US" dirty="0"/>
              <a:t>Congestive Heart Failure</a:t>
            </a:r>
          </a:p>
          <a:p>
            <a:r>
              <a:rPr lang="en-US" dirty="0"/>
              <a:t>Laryngeal Sensory Neuropathy</a:t>
            </a:r>
          </a:p>
          <a:p>
            <a:r>
              <a:rPr lang="en-US" dirty="0"/>
              <a:t>Lung Cancer</a:t>
            </a:r>
          </a:p>
          <a:p>
            <a:r>
              <a:rPr lang="en-US" dirty="0"/>
              <a:t>Interstitial Lung Disease</a:t>
            </a:r>
          </a:p>
          <a:p>
            <a:r>
              <a:rPr lang="en-US" dirty="0"/>
              <a:t>Refractory and Unexplained Chronic Cough</a:t>
            </a:r>
          </a:p>
        </p:txBody>
      </p:sp>
      <p:sp>
        <p:nvSpPr>
          <p:cNvPr id="7" name="Footer Placeholder 6">
            <a:extLst>
              <a:ext uri="{FF2B5EF4-FFF2-40B4-BE49-F238E27FC236}">
                <a16:creationId xmlns:a16="http://schemas.microsoft.com/office/drawing/2014/main" id="{6BBB2EE6-7AE7-ABD9-8C23-35F7D86459DE}"/>
              </a:ext>
            </a:extLst>
          </p:cNvPr>
          <p:cNvSpPr>
            <a:spLocks noGrp="1"/>
          </p:cNvSpPr>
          <p:nvPr>
            <p:ph type="ftr" sz="quarter" idx="3"/>
          </p:nvPr>
        </p:nvSpPr>
        <p:spPr/>
        <p:txBody>
          <a:bodyPr/>
          <a:lstStyle/>
          <a:p>
            <a:r>
              <a:rPr lang="en-US" sz="1000" dirty="0"/>
              <a:t>ACE, angiotensin converting enzyme; COPD, chronic obstructive pulmonary disease; GERD, gastroesophageal reflux disease.</a:t>
            </a:r>
          </a:p>
        </p:txBody>
      </p:sp>
    </p:spTree>
    <p:extLst>
      <p:ext uri="{BB962C8B-B14F-4D97-AF65-F5344CB8AC3E}">
        <p14:creationId xmlns:p14="http://schemas.microsoft.com/office/powerpoint/2010/main" val="1373800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0D9B0-3733-D251-C624-4135D2DAD150}"/>
              </a:ext>
            </a:extLst>
          </p:cNvPr>
          <p:cNvSpPr>
            <a:spLocks noGrp="1"/>
          </p:cNvSpPr>
          <p:nvPr>
            <p:ph type="title"/>
          </p:nvPr>
        </p:nvSpPr>
        <p:spPr/>
        <p:txBody>
          <a:bodyPr/>
          <a:lstStyle/>
          <a:p>
            <a:r>
              <a:rPr lang="en-US" dirty="0"/>
              <a:t>Experience of Patients with Chronic Cough</a:t>
            </a:r>
          </a:p>
        </p:txBody>
      </p:sp>
      <p:sp>
        <p:nvSpPr>
          <p:cNvPr id="3" name="Content Placeholder 2">
            <a:extLst>
              <a:ext uri="{FF2B5EF4-FFF2-40B4-BE49-F238E27FC236}">
                <a16:creationId xmlns:a16="http://schemas.microsoft.com/office/drawing/2014/main" id="{7DB8D881-06E1-E5F1-E6C8-A0F90AB41AC3}"/>
              </a:ext>
            </a:extLst>
          </p:cNvPr>
          <p:cNvSpPr>
            <a:spLocks noGrp="1"/>
          </p:cNvSpPr>
          <p:nvPr>
            <p:ph idx="1"/>
          </p:nvPr>
        </p:nvSpPr>
        <p:spPr/>
        <p:txBody>
          <a:bodyPr>
            <a:normAutofit/>
          </a:bodyPr>
          <a:lstStyle/>
          <a:p>
            <a:pPr>
              <a:spcBef>
                <a:spcPts val="3000"/>
              </a:spcBef>
            </a:pPr>
            <a:r>
              <a:rPr lang="en-US" sz="2600" dirty="0"/>
              <a:t>With the the number of conditions that can lead to chronic cough, it is not uncommon for these patients to go from one speciality doctor to the next with numerous testing and no diagnosis</a:t>
            </a:r>
          </a:p>
          <a:p>
            <a:pPr>
              <a:spcBef>
                <a:spcPts val="3000"/>
              </a:spcBef>
            </a:pPr>
            <a:r>
              <a:rPr lang="en-US" sz="2600" dirty="0"/>
              <a:t>This leads to patient frustration, irritability, anger, and may lead to a general mistrust of the medical profession</a:t>
            </a:r>
          </a:p>
        </p:txBody>
      </p:sp>
    </p:spTree>
    <p:extLst>
      <p:ext uri="{BB962C8B-B14F-4D97-AF65-F5344CB8AC3E}">
        <p14:creationId xmlns:p14="http://schemas.microsoft.com/office/powerpoint/2010/main" val="659466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0B1D8-6B35-567C-3EC9-3AD60AE79DC5}"/>
              </a:ext>
            </a:extLst>
          </p:cNvPr>
          <p:cNvSpPr>
            <a:spLocks noGrp="1"/>
          </p:cNvSpPr>
          <p:nvPr>
            <p:ph type="title"/>
          </p:nvPr>
        </p:nvSpPr>
        <p:spPr/>
        <p:txBody>
          <a:bodyPr/>
          <a:lstStyle/>
          <a:p>
            <a:r>
              <a:rPr lang="en-US" dirty="0"/>
              <a:t>Benefits of a Chronic Cough Clinic</a:t>
            </a:r>
          </a:p>
        </p:txBody>
      </p:sp>
      <p:sp>
        <p:nvSpPr>
          <p:cNvPr id="3" name="Content Placeholder 2">
            <a:extLst>
              <a:ext uri="{FF2B5EF4-FFF2-40B4-BE49-F238E27FC236}">
                <a16:creationId xmlns:a16="http://schemas.microsoft.com/office/drawing/2014/main" id="{959572E5-FF77-C93B-83F2-0EF7F4CAF19C}"/>
              </a:ext>
            </a:extLst>
          </p:cNvPr>
          <p:cNvSpPr>
            <a:spLocks noGrp="1"/>
          </p:cNvSpPr>
          <p:nvPr>
            <p:ph idx="1"/>
          </p:nvPr>
        </p:nvSpPr>
        <p:spPr/>
        <p:txBody>
          <a:bodyPr>
            <a:normAutofit/>
          </a:bodyPr>
          <a:lstStyle/>
          <a:p>
            <a:pPr>
              <a:spcBef>
                <a:spcPts val="3000"/>
              </a:spcBef>
            </a:pPr>
            <a:r>
              <a:rPr lang="en-US" sz="2600" dirty="0"/>
              <a:t>By having a chronic cough clinic to refer these patients, one can have a single location for extensive evaluation with all the needed specialists and ancillary staff </a:t>
            </a:r>
          </a:p>
          <a:p>
            <a:pPr>
              <a:spcBef>
                <a:spcPts val="3000"/>
              </a:spcBef>
            </a:pPr>
            <a:r>
              <a:rPr lang="en-US" sz="2600" dirty="0"/>
              <a:t>This type of clinic may lead to a quicker diagnosis and appropriate management for the chronic cough sufferer</a:t>
            </a:r>
          </a:p>
          <a:p>
            <a:pPr>
              <a:spcBef>
                <a:spcPts val="3000"/>
              </a:spcBef>
            </a:pPr>
            <a:r>
              <a:rPr lang="en-US" sz="2600" dirty="0"/>
              <a:t>Many times, chronic cough patients aren’t taken seriously, but in a chronic cough clinic, they will hear an empathic voice and receive the support needed to cure or control their condition</a:t>
            </a:r>
          </a:p>
        </p:txBody>
      </p:sp>
    </p:spTree>
    <p:extLst>
      <p:ext uri="{BB962C8B-B14F-4D97-AF65-F5344CB8AC3E}">
        <p14:creationId xmlns:p14="http://schemas.microsoft.com/office/powerpoint/2010/main" val="2672859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13205-3524-69C2-A0D6-1361AF2F9210}"/>
              </a:ext>
            </a:extLst>
          </p:cNvPr>
          <p:cNvSpPr>
            <a:spLocks noGrp="1"/>
          </p:cNvSpPr>
          <p:nvPr>
            <p:ph type="title"/>
          </p:nvPr>
        </p:nvSpPr>
        <p:spPr/>
        <p:txBody>
          <a:bodyPr/>
          <a:lstStyle/>
          <a:p>
            <a:r>
              <a:rPr lang="en-US" dirty="0"/>
              <a:t>What is Unique About a Chronic Cough Clinic? </a:t>
            </a:r>
          </a:p>
        </p:txBody>
      </p:sp>
      <p:sp>
        <p:nvSpPr>
          <p:cNvPr id="3" name="Content Placeholder 2">
            <a:extLst>
              <a:ext uri="{FF2B5EF4-FFF2-40B4-BE49-F238E27FC236}">
                <a16:creationId xmlns:a16="http://schemas.microsoft.com/office/drawing/2014/main" id="{9FE0431E-A8EF-D909-01B5-42E94F1506CB}"/>
              </a:ext>
            </a:extLst>
          </p:cNvPr>
          <p:cNvSpPr>
            <a:spLocks noGrp="1"/>
          </p:cNvSpPr>
          <p:nvPr>
            <p:ph idx="1"/>
          </p:nvPr>
        </p:nvSpPr>
        <p:spPr/>
        <p:txBody>
          <a:bodyPr>
            <a:normAutofit/>
          </a:bodyPr>
          <a:lstStyle/>
          <a:p>
            <a:pPr marL="0" indent="0">
              <a:spcBef>
                <a:spcPts val="2400"/>
              </a:spcBef>
              <a:buNone/>
            </a:pPr>
            <a:r>
              <a:rPr lang="en-US" sz="2800" dirty="0"/>
              <a:t>A multidisciplinary approach</a:t>
            </a:r>
          </a:p>
          <a:p>
            <a:pPr>
              <a:spcBef>
                <a:spcPts val="2400"/>
              </a:spcBef>
            </a:pPr>
            <a:r>
              <a:rPr lang="en-US" sz="2800" dirty="0"/>
              <a:t>Allergists</a:t>
            </a:r>
          </a:p>
          <a:p>
            <a:pPr>
              <a:spcBef>
                <a:spcPts val="2400"/>
              </a:spcBef>
            </a:pPr>
            <a:r>
              <a:rPr lang="en-US" sz="2800" dirty="0"/>
              <a:t>Pulmonologists</a:t>
            </a:r>
          </a:p>
          <a:p>
            <a:pPr>
              <a:spcBef>
                <a:spcPts val="2400"/>
              </a:spcBef>
            </a:pPr>
            <a:r>
              <a:rPr lang="en-US" sz="2800" dirty="0"/>
              <a:t>Gastroenterologists</a:t>
            </a:r>
          </a:p>
          <a:p>
            <a:pPr>
              <a:spcBef>
                <a:spcPts val="2400"/>
              </a:spcBef>
            </a:pPr>
            <a:r>
              <a:rPr lang="en-US" sz="2800" dirty="0"/>
              <a:t>Otolaryngologists</a:t>
            </a:r>
          </a:p>
          <a:p>
            <a:pPr>
              <a:spcBef>
                <a:spcPts val="2400"/>
              </a:spcBef>
            </a:pPr>
            <a:r>
              <a:rPr lang="en-US" sz="2800" dirty="0"/>
              <a:t>Speech and Language Pathologists </a:t>
            </a:r>
          </a:p>
          <a:p>
            <a:pPr>
              <a:spcBef>
                <a:spcPts val="2400"/>
              </a:spcBef>
            </a:pPr>
            <a:endParaRPr lang="en-US" sz="2800" dirty="0"/>
          </a:p>
        </p:txBody>
      </p:sp>
    </p:spTree>
    <p:extLst>
      <p:ext uri="{BB962C8B-B14F-4D97-AF65-F5344CB8AC3E}">
        <p14:creationId xmlns:p14="http://schemas.microsoft.com/office/powerpoint/2010/main" val="1182597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C8C46-BB00-BE8D-67AD-3F14F4423145}"/>
              </a:ext>
            </a:extLst>
          </p:cNvPr>
          <p:cNvSpPr>
            <a:spLocks noGrp="1"/>
          </p:cNvSpPr>
          <p:nvPr>
            <p:ph type="title"/>
          </p:nvPr>
        </p:nvSpPr>
        <p:spPr/>
        <p:txBody>
          <a:bodyPr/>
          <a:lstStyle/>
          <a:p>
            <a:r>
              <a:rPr lang="en-US" dirty="0"/>
              <a:t>Work-up and Management in a Chronic Cough Clinic</a:t>
            </a:r>
          </a:p>
        </p:txBody>
      </p:sp>
      <p:sp>
        <p:nvSpPr>
          <p:cNvPr id="3" name="Content Placeholder 2">
            <a:extLst>
              <a:ext uri="{FF2B5EF4-FFF2-40B4-BE49-F238E27FC236}">
                <a16:creationId xmlns:a16="http://schemas.microsoft.com/office/drawing/2014/main" id="{582319F5-4ACA-3020-FBB1-F3F5DC12536E}"/>
              </a:ext>
            </a:extLst>
          </p:cNvPr>
          <p:cNvSpPr>
            <a:spLocks noGrp="1"/>
          </p:cNvSpPr>
          <p:nvPr>
            <p:ph idx="1"/>
          </p:nvPr>
        </p:nvSpPr>
        <p:spPr>
          <a:xfrm>
            <a:off x="609600" y="1327868"/>
            <a:ext cx="10744200" cy="4872515"/>
          </a:xfrm>
        </p:spPr>
        <p:txBody>
          <a:bodyPr>
            <a:normAutofit fontScale="92500" lnSpcReduction="20000"/>
          </a:bodyPr>
          <a:lstStyle/>
          <a:p>
            <a:r>
              <a:rPr lang="en-US" dirty="0"/>
              <a:t>Diagnosis of chronic cough</a:t>
            </a:r>
          </a:p>
          <a:p>
            <a:r>
              <a:rPr lang="en-US" dirty="0"/>
              <a:t>Extensive history: </a:t>
            </a:r>
          </a:p>
          <a:p>
            <a:pPr lvl="1"/>
            <a:r>
              <a:rPr lang="en-US" sz="1800" dirty="0"/>
              <a:t>Cough duration</a:t>
            </a:r>
          </a:p>
          <a:p>
            <a:pPr lvl="1"/>
            <a:r>
              <a:rPr lang="en-US" sz="1800" dirty="0"/>
              <a:t>Impact</a:t>
            </a:r>
          </a:p>
          <a:p>
            <a:pPr lvl="1"/>
            <a:r>
              <a:rPr lang="en-US" sz="1800" dirty="0"/>
              <a:t>Triggers</a:t>
            </a:r>
          </a:p>
          <a:p>
            <a:pPr lvl="1"/>
            <a:r>
              <a:rPr lang="en-US" sz="1800" dirty="0"/>
              <a:t>Family history</a:t>
            </a:r>
          </a:p>
          <a:p>
            <a:r>
              <a:rPr lang="en-US" dirty="0"/>
              <a:t>Look for issues like malignancy and infection</a:t>
            </a:r>
          </a:p>
          <a:p>
            <a:r>
              <a:rPr lang="en-US" dirty="0"/>
              <a:t>Additional history of </a:t>
            </a:r>
          </a:p>
          <a:p>
            <a:pPr lvl="1"/>
            <a:r>
              <a:rPr lang="en-US" sz="1800" dirty="0"/>
              <a:t>Medications</a:t>
            </a:r>
          </a:p>
          <a:p>
            <a:pPr lvl="1"/>
            <a:r>
              <a:rPr lang="en-US" sz="1800" dirty="0"/>
              <a:t>Smoking patterns</a:t>
            </a:r>
          </a:p>
          <a:p>
            <a:r>
              <a:rPr lang="en-US" dirty="0"/>
              <a:t>Assess cough severity and quality of life</a:t>
            </a:r>
          </a:p>
          <a:p>
            <a:pPr lvl="1"/>
            <a:r>
              <a:rPr lang="en-US" sz="1800" dirty="0"/>
              <a:t>VAS and Leicester Cough Questionnaire</a:t>
            </a:r>
          </a:p>
          <a:p>
            <a:r>
              <a:rPr lang="en-US" dirty="0"/>
              <a:t>Comprehensive physical examination</a:t>
            </a:r>
          </a:p>
          <a:p>
            <a:r>
              <a:rPr lang="en-US" dirty="0"/>
              <a:t>Initial evaluation to include chest x-ray and spirometry</a:t>
            </a:r>
          </a:p>
          <a:p>
            <a:endParaRPr lang="en-US" dirty="0"/>
          </a:p>
        </p:txBody>
      </p:sp>
      <p:sp>
        <p:nvSpPr>
          <p:cNvPr id="7" name="Footer Placeholder 6">
            <a:extLst>
              <a:ext uri="{FF2B5EF4-FFF2-40B4-BE49-F238E27FC236}">
                <a16:creationId xmlns:a16="http://schemas.microsoft.com/office/drawing/2014/main" id="{91FCF260-7B57-4538-F016-932F1BAA2BA7}"/>
              </a:ext>
            </a:extLst>
          </p:cNvPr>
          <p:cNvSpPr>
            <a:spLocks noGrp="1"/>
          </p:cNvSpPr>
          <p:nvPr>
            <p:ph type="ftr" sz="quarter" idx="3"/>
          </p:nvPr>
        </p:nvSpPr>
        <p:spPr/>
        <p:txBody>
          <a:bodyPr/>
          <a:lstStyle/>
          <a:p>
            <a:r>
              <a:rPr lang="en-US" sz="1000" dirty="0"/>
              <a:t>VAS, visual analogue scale.</a:t>
            </a:r>
          </a:p>
        </p:txBody>
      </p:sp>
    </p:spTree>
    <p:extLst>
      <p:ext uri="{BB962C8B-B14F-4D97-AF65-F5344CB8AC3E}">
        <p14:creationId xmlns:p14="http://schemas.microsoft.com/office/powerpoint/2010/main" val="1521357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DD666-4787-A4B6-790D-00D0C7B83DBB}"/>
              </a:ext>
            </a:extLst>
          </p:cNvPr>
          <p:cNvSpPr>
            <a:spLocks noGrp="1"/>
          </p:cNvSpPr>
          <p:nvPr>
            <p:ph type="title"/>
          </p:nvPr>
        </p:nvSpPr>
        <p:spPr>
          <a:xfrm>
            <a:off x="919851" y="411778"/>
            <a:ext cx="4516192" cy="1185577"/>
          </a:xfrm>
        </p:spPr>
        <p:txBody>
          <a:bodyPr/>
          <a:lstStyle/>
          <a:p>
            <a:r>
              <a:rPr lang="en-US" dirty="0"/>
              <a:t>Further Evaluation May Be Needed</a:t>
            </a:r>
          </a:p>
        </p:txBody>
      </p:sp>
      <p:sp>
        <p:nvSpPr>
          <p:cNvPr id="3" name="Content Placeholder 2">
            <a:extLst>
              <a:ext uri="{FF2B5EF4-FFF2-40B4-BE49-F238E27FC236}">
                <a16:creationId xmlns:a16="http://schemas.microsoft.com/office/drawing/2014/main" id="{EEFCF188-B7CF-8AFD-3786-67E9F4CA548C}"/>
              </a:ext>
            </a:extLst>
          </p:cNvPr>
          <p:cNvSpPr>
            <a:spLocks noGrp="1"/>
          </p:cNvSpPr>
          <p:nvPr>
            <p:ph sz="half" idx="1"/>
          </p:nvPr>
        </p:nvSpPr>
        <p:spPr>
          <a:xfrm>
            <a:off x="919851" y="1708564"/>
            <a:ext cx="5181600" cy="4680672"/>
          </a:xfrm>
        </p:spPr>
        <p:txBody>
          <a:bodyPr/>
          <a:lstStyle/>
          <a:p>
            <a:pPr>
              <a:spcBef>
                <a:spcPts val="1800"/>
              </a:spcBef>
            </a:pPr>
            <a:r>
              <a:rPr lang="en-US" sz="2800" dirty="0"/>
              <a:t>Big 4</a:t>
            </a:r>
          </a:p>
          <a:p>
            <a:pPr lvl="1">
              <a:spcBef>
                <a:spcPts val="1800"/>
              </a:spcBef>
            </a:pPr>
            <a:r>
              <a:rPr lang="en-US" sz="2400" dirty="0"/>
              <a:t>Upper airway cough syndrome</a:t>
            </a:r>
          </a:p>
          <a:p>
            <a:pPr lvl="1">
              <a:spcBef>
                <a:spcPts val="1800"/>
              </a:spcBef>
            </a:pPr>
            <a:r>
              <a:rPr lang="en-US" sz="2400" dirty="0"/>
              <a:t>Asthma</a:t>
            </a:r>
          </a:p>
          <a:p>
            <a:pPr lvl="1">
              <a:spcBef>
                <a:spcPts val="1800"/>
              </a:spcBef>
            </a:pPr>
            <a:r>
              <a:rPr lang="en-US" sz="2400" dirty="0"/>
              <a:t>Non-asthmatic eosinophilic bronchitis</a:t>
            </a:r>
          </a:p>
          <a:p>
            <a:pPr lvl="1">
              <a:spcBef>
                <a:spcPts val="1800"/>
              </a:spcBef>
            </a:pPr>
            <a:r>
              <a:rPr lang="en-US" sz="2400" dirty="0"/>
              <a:t>GERD</a:t>
            </a:r>
          </a:p>
          <a:p>
            <a:pPr>
              <a:spcBef>
                <a:spcPts val="1800"/>
              </a:spcBef>
            </a:pPr>
            <a:endParaRPr lang="en-US" sz="2800" dirty="0"/>
          </a:p>
        </p:txBody>
      </p:sp>
      <p:sp>
        <p:nvSpPr>
          <p:cNvPr id="10" name="Content Placeholder 9">
            <a:extLst>
              <a:ext uri="{FF2B5EF4-FFF2-40B4-BE49-F238E27FC236}">
                <a16:creationId xmlns:a16="http://schemas.microsoft.com/office/drawing/2014/main" id="{73F6C1FE-BF82-76A0-DA14-A3A4423D88D8}"/>
              </a:ext>
            </a:extLst>
          </p:cNvPr>
          <p:cNvSpPr>
            <a:spLocks noGrp="1"/>
          </p:cNvSpPr>
          <p:nvPr>
            <p:ph sz="half" idx="2"/>
          </p:nvPr>
        </p:nvSpPr>
        <p:spPr>
          <a:xfrm>
            <a:off x="6746001" y="1708564"/>
            <a:ext cx="5181600" cy="4680672"/>
          </a:xfrm>
        </p:spPr>
        <p:txBody>
          <a:bodyPr>
            <a:normAutofit/>
          </a:bodyPr>
          <a:lstStyle/>
          <a:p>
            <a:r>
              <a:rPr lang="en-US" sz="2800" dirty="0"/>
              <a:t>Allergy testing</a:t>
            </a:r>
          </a:p>
          <a:p>
            <a:r>
              <a:rPr lang="en-US" sz="2800" dirty="0"/>
              <a:t>CT - sinuses, chest</a:t>
            </a:r>
          </a:p>
          <a:p>
            <a:r>
              <a:rPr lang="en-US" sz="2800" dirty="0"/>
              <a:t>Bronchoscopy</a:t>
            </a:r>
          </a:p>
          <a:p>
            <a:r>
              <a:rPr lang="en-US" sz="2800" dirty="0"/>
              <a:t>Rhinoscopy</a:t>
            </a:r>
          </a:p>
          <a:p>
            <a:r>
              <a:rPr lang="en-US" sz="2800" dirty="0"/>
              <a:t>Laryngoscopy</a:t>
            </a:r>
          </a:p>
          <a:p>
            <a:r>
              <a:rPr lang="en-US" sz="2800" dirty="0"/>
              <a:t>Sputum eosinophils</a:t>
            </a:r>
          </a:p>
          <a:p>
            <a:r>
              <a:rPr lang="en-US" sz="2800" dirty="0"/>
              <a:t>Acid reflux/pH/impedance testing</a:t>
            </a:r>
          </a:p>
          <a:p>
            <a:endParaRPr lang="en-US" sz="2800" dirty="0"/>
          </a:p>
        </p:txBody>
      </p:sp>
      <p:sp>
        <p:nvSpPr>
          <p:cNvPr id="14" name="Title 1">
            <a:extLst>
              <a:ext uri="{FF2B5EF4-FFF2-40B4-BE49-F238E27FC236}">
                <a16:creationId xmlns:a16="http://schemas.microsoft.com/office/drawing/2014/main" id="{36128C76-A1D8-5050-4CD6-CE7789A2A0B3}"/>
              </a:ext>
            </a:extLst>
          </p:cNvPr>
          <p:cNvSpPr txBox="1">
            <a:spLocks/>
          </p:cNvSpPr>
          <p:nvPr/>
        </p:nvSpPr>
        <p:spPr>
          <a:xfrm>
            <a:off x="6572520" y="416674"/>
            <a:ext cx="4516192" cy="1185577"/>
          </a:xfrm>
          <a:prstGeom prst="rect">
            <a:avLst/>
          </a:prstGeom>
        </p:spPr>
        <p:txBody>
          <a:bodyPr vert="horz" lIns="91440" tIns="45720" rIns="91440" bIns="45720" rtlCol="0" anchor="ctr" anchorCtr="0">
            <a:normAutofit/>
          </a:bodyPr>
          <a:lst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a:lstStyle>
          <a:p>
            <a:r>
              <a:rPr lang="en-US" dirty="0"/>
              <a:t>Need For Additional</a:t>
            </a:r>
          </a:p>
          <a:p>
            <a:r>
              <a:rPr lang="en-US" dirty="0"/>
              <a:t>Testing</a:t>
            </a:r>
          </a:p>
        </p:txBody>
      </p:sp>
      <p:sp>
        <p:nvSpPr>
          <p:cNvPr id="15" name="Footer Placeholder 14">
            <a:extLst>
              <a:ext uri="{FF2B5EF4-FFF2-40B4-BE49-F238E27FC236}">
                <a16:creationId xmlns:a16="http://schemas.microsoft.com/office/drawing/2014/main" id="{ED26A84D-88A5-12D9-37A4-B4609D6D6872}"/>
              </a:ext>
            </a:extLst>
          </p:cNvPr>
          <p:cNvSpPr>
            <a:spLocks noGrp="1"/>
          </p:cNvSpPr>
          <p:nvPr>
            <p:ph type="ftr" sz="quarter" idx="3"/>
          </p:nvPr>
        </p:nvSpPr>
        <p:spPr/>
        <p:txBody>
          <a:bodyPr/>
          <a:lstStyle/>
          <a:p>
            <a:r>
              <a:rPr lang="en-US" sz="1000" dirty="0"/>
              <a:t>CT, computed tomography. </a:t>
            </a:r>
          </a:p>
        </p:txBody>
      </p:sp>
    </p:spTree>
    <p:extLst>
      <p:ext uri="{BB962C8B-B14F-4D97-AF65-F5344CB8AC3E}">
        <p14:creationId xmlns:p14="http://schemas.microsoft.com/office/powerpoint/2010/main" val="3717165385"/>
      </p:ext>
    </p:extLst>
  </p:cSld>
  <p:clrMapOvr>
    <a:masterClrMapping/>
  </p:clrMapOvr>
</p:sld>
</file>

<file path=ppt/theme/theme1.xml><?xml version="1.0" encoding="utf-8"?>
<a:theme xmlns:a="http://schemas.openxmlformats.org/drawingml/2006/main" name="Onc-2019">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262</TotalTime>
  <Words>735</Words>
  <Application>Microsoft Macintosh PowerPoint</Application>
  <PresentationFormat>Widescreen</PresentationFormat>
  <Paragraphs>84</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Onc-2019</vt:lpstr>
      <vt:lpstr>Benefits of an Established Chronic Cough Clinic in Providing Quality Care to Patients </vt:lpstr>
      <vt:lpstr>Disclaimer</vt:lpstr>
      <vt:lpstr>The Need for a Chronic Cough Clinic </vt:lpstr>
      <vt:lpstr>Common Causes of Chronic Cough</vt:lpstr>
      <vt:lpstr>Experience of Patients with Chronic Cough</vt:lpstr>
      <vt:lpstr>Benefits of a Chronic Cough Clinic</vt:lpstr>
      <vt:lpstr>What is Unique About a Chronic Cough Clinic? </vt:lpstr>
      <vt:lpstr>Work-up and Management in a Chronic Cough Clinic</vt:lpstr>
      <vt:lpstr>Further Evaluation May Be Needed</vt:lpstr>
      <vt:lpstr>What if No Cause Is Found for Chronic Cough?</vt:lpstr>
      <vt:lpstr>Another Benefit of Chronic Cough Clinics</vt:lpstr>
      <vt:lpstr>Conclusions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
  <cp:keywords/>
  <dc:description/>
  <cp:lastModifiedBy>Microsoft Office User</cp:lastModifiedBy>
  <cp:revision>50</cp:revision>
  <dcterms:created xsi:type="dcterms:W3CDTF">2019-05-10T15:43:12Z</dcterms:created>
  <dcterms:modified xsi:type="dcterms:W3CDTF">2022-09-30T12:26:15Z</dcterms:modified>
  <cp:category/>
</cp:coreProperties>
</file>