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62" r:id="rId2"/>
    <p:sldId id="256" r:id="rId3"/>
    <p:sldId id="268" r:id="rId4"/>
    <p:sldId id="270" r:id="rId5"/>
    <p:sldId id="272" r:id="rId6"/>
    <p:sldId id="274" r:id="rId7"/>
    <p:sldId id="276" r:id="rId8"/>
    <p:sldId id="278" r:id="rId9"/>
    <p:sldId id="280" r:id="rId10"/>
    <p:sldId id="282" r:id="rId11"/>
    <p:sldId id="284" r:id="rId12"/>
    <p:sldId id="28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5784" userDrawn="1">
          <p15:clr>
            <a:srgbClr val="A4A3A4"/>
          </p15:clr>
        </p15:guide>
        <p15:guide id="4" pos="2268" userDrawn="1">
          <p15:clr>
            <a:srgbClr val="A4A3A4"/>
          </p15:clr>
        </p15:guide>
        <p15:guide id="5" orient="horz" pos="410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64995C-E072-9DA3-19B7-ED29A8D66C2A}" name="Susan Diaz" initials="SD" userId="Susan Diaz" providerId="None"/>
  <p188:author id="{975E81B0-4460-122B-82D8-43C79F3F0177}" name="Prerna Poojary" initials="PP" userId="Prerna Poojary" providerId="None"/>
  <p188:author id="{8272BCF0-5B8A-72AD-226E-7E3B96A21176}" name="DENNIS MURRAY" initials="DM" userId="e1df0c69fcb7b33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35C65"/>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63" autoAdjust="0"/>
    <p:restoredTop sz="90272"/>
  </p:normalViewPr>
  <p:slideViewPr>
    <p:cSldViewPr snapToGrid="0">
      <p:cViewPr varScale="1">
        <p:scale>
          <a:sx n="110" d="100"/>
          <a:sy n="110" d="100"/>
        </p:scale>
        <p:origin x="1224" y="184"/>
      </p:cViewPr>
      <p:guideLst>
        <p:guide orient="horz" pos="2160"/>
        <p:guide pos="3840"/>
        <p:guide pos="5784"/>
        <p:guide pos="2268"/>
        <p:guide orient="horz" pos="410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9/29/22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DF31B-3BF9-4347-A078-98596F7B54CA}" type="datetimeFigureOut">
              <a:rPr lang="en-US" smtClean="0"/>
              <a:t>9/29/22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6AE03D-90B3-4B13-B7FE-773611E03D50}" type="slidenum">
              <a:rPr lang="en-US" smtClean="0"/>
              <a:t>‹#›</a:t>
            </a:fld>
            <a:endParaRPr lang="en-US"/>
          </a:p>
        </p:txBody>
      </p:sp>
    </p:spTree>
    <p:extLst>
      <p:ext uri="{BB962C8B-B14F-4D97-AF65-F5344CB8AC3E}">
        <p14:creationId xmlns:p14="http://schemas.microsoft.com/office/powerpoint/2010/main" val="2012868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801818-596A-4E76-8A1C-BDC0CF6580C9}" type="slidenum">
              <a:rPr lang="en-US" smtClean="0"/>
              <a:t>6</a:t>
            </a:fld>
            <a:endParaRPr lang="en-US" dirty="0"/>
          </a:p>
        </p:txBody>
      </p:sp>
    </p:spTree>
    <p:extLst>
      <p:ext uri="{BB962C8B-B14F-4D97-AF65-F5344CB8AC3E}">
        <p14:creationId xmlns:p14="http://schemas.microsoft.com/office/powerpoint/2010/main" val="248740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971681-D4D9-4D44-82E4-16759EDF6B45}" type="slidenum">
              <a:rPr lang="en-US" smtClean="0"/>
              <a:t>7</a:t>
            </a:fld>
            <a:endParaRPr lang="en-US" dirty="0"/>
          </a:p>
        </p:txBody>
      </p:sp>
    </p:spTree>
    <p:extLst>
      <p:ext uri="{BB962C8B-B14F-4D97-AF65-F5344CB8AC3E}">
        <p14:creationId xmlns:p14="http://schemas.microsoft.com/office/powerpoint/2010/main" val="3689262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801818-596A-4E76-8A1C-BDC0CF6580C9}" type="slidenum">
              <a:rPr lang="en-US" smtClean="0"/>
              <a:t>9</a:t>
            </a:fld>
            <a:endParaRPr lang="en-US" dirty="0"/>
          </a:p>
        </p:txBody>
      </p:sp>
    </p:spTree>
    <p:extLst>
      <p:ext uri="{BB962C8B-B14F-4D97-AF65-F5344CB8AC3E}">
        <p14:creationId xmlns:p14="http://schemas.microsoft.com/office/powerpoint/2010/main" val="3010934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801818-596A-4E76-8A1C-BDC0CF6580C9}" type="slidenum">
              <a:rPr lang="en-US" smtClean="0"/>
              <a:t>11</a:t>
            </a:fld>
            <a:endParaRPr lang="en-US" dirty="0"/>
          </a:p>
        </p:txBody>
      </p:sp>
    </p:spTree>
    <p:extLst>
      <p:ext uri="{BB962C8B-B14F-4D97-AF65-F5344CB8AC3E}">
        <p14:creationId xmlns:p14="http://schemas.microsoft.com/office/powerpoint/2010/main" val="17962379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microsoft.com/office/2007/relationships/hdphoto" Target="../media/hdphoto5.wdp"/><Relationship Id="rId5" Type="http://schemas.openxmlformats.org/officeDocument/2006/relationships/image" Target="../media/image8.png"/><Relationship Id="rId4" Type="http://schemas.microsoft.com/office/2007/relationships/hdphoto" Target="../media/hdphoto4.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microsoft.com/office/2007/relationships/hdphoto" Target="../media/hdphoto2.wdp"/><Relationship Id="rId5" Type="http://schemas.openxmlformats.org/officeDocument/2006/relationships/image" Target="../media/image5.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82B13-E282-9AC0-92F8-81E5E049A657}"/>
              </a:ext>
            </a:extLst>
          </p:cNvPr>
          <p:cNvSpPr>
            <a:spLocks noGrp="1"/>
          </p:cNvSpPr>
          <p:nvPr>
            <p:ph type="title"/>
          </p:nvPr>
        </p:nvSpPr>
        <p:spPr/>
        <p:txBody>
          <a:bodyPr>
            <a:normAutofit/>
          </a:bodyPr>
          <a:lstStyle/>
          <a:p>
            <a:r>
              <a:rPr lang="en-US" sz="3600" dirty="0"/>
              <a:t>Management of Chronic Cough: Pharmacological and Nonpharmacological Modalities to Enhance the Patient Experience</a:t>
            </a:r>
          </a:p>
        </p:txBody>
      </p:sp>
      <p:sp>
        <p:nvSpPr>
          <p:cNvPr id="8" name="Text Placeholder 7">
            <a:extLst>
              <a:ext uri="{FF2B5EF4-FFF2-40B4-BE49-F238E27FC236}">
                <a16:creationId xmlns:a16="http://schemas.microsoft.com/office/drawing/2014/main" id="{86F2F203-E1C0-6A4F-F947-BC1BDD509124}"/>
              </a:ext>
            </a:extLst>
          </p:cNvPr>
          <p:cNvSpPr>
            <a:spLocks noGrp="1"/>
          </p:cNvSpPr>
          <p:nvPr>
            <p:ph type="body" idx="1"/>
          </p:nvPr>
        </p:nvSpPr>
        <p:spPr/>
        <p:txBody>
          <a:bodyPr>
            <a:normAutofit lnSpcReduction="10000"/>
          </a:bodyPr>
          <a:lstStyle/>
          <a:p>
            <a:r>
              <a:rPr lang="en-US" dirty="0"/>
              <a:t>Peter </a:t>
            </a:r>
            <a:r>
              <a:rPr lang="en-US" dirty="0" err="1"/>
              <a:t>Dicpinigaitis</a:t>
            </a:r>
            <a:r>
              <a:rPr lang="en-US" dirty="0"/>
              <a:t>, MD</a:t>
            </a:r>
          </a:p>
          <a:p>
            <a:r>
              <a:rPr lang="en-US" dirty="0"/>
              <a:t>Professor of Medicine, Albert Einstein College of Medicine</a:t>
            </a:r>
          </a:p>
          <a:p>
            <a:r>
              <a:rPr lang="en-US" dirty="0"/>
              <a:t>Director, Cough Center, Montefiore Medical Center</a:t>
            </a:r>
          </a:p>
          <a:p>
            <a:r>
              <a:rPr lang="en-US" dirty="0"/>
              <a:t>Bronx, NY</a:t>
            </a:r>
          </a:p>
          <a:p>
            <a:endParaRPr lang="en-US" dirty="0"/>
          </a:p>
        </p:txBody>
      </p:sp>
    </p:spTree>
    <p:extLst>
      <p:ext uri="{BB962C8B-B14F-4D97-AF65-F5344CB8AC3E}">
        <p14:creationId xmlns:p14="http://schemas.microsoft.com/office/powerpoint/2010/main" val="129209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A71EE63-0902-D549-A1C9-6EE0AF102684}"/>
              </a:ext>
            </a:extLst>
          </p:cNvPr>
          <p:cNvSpPr>
            <a:spLocks noGrp="1"/>
          </p:cNvSpPr>
          <p:nvPr>
            <p:ph type="title"/>
          </p:nvPr>
        </p:nvSpPr>
        <p:spPr/>
        <p:txBody>
          <a:bodyPr/>
          <a:lstStyle/>
          <a:p>
            <a:r>
              <a:rPr lang="en-US" dirty="0"/>
              <a:t>Gabapentin for RCC</a:t>
            </a:r>
          </a:p>
        </p:txBody>
      </p:sp>
      <p:sp>
        <p:nvSpPr>
          <p:cNvPr id="3" name="Content Placeholder 2"/>
          <p:cNvSpPr>
            <a:spLocks noGrp="1"/>
          </p:cNvSpPr>
          <p:nvPr>
            <p:ph idx="1"/>
          </p:nvPr>
        </p:nvSpPr>
        <p:spPr/>
        <p:txBody>
          <a:bodyPr>
            <a:normAutofit/>
          </a:bodyPr>
          <a:lstStyle/>
          <a:p>
            <a:pPr>
              <a:spcBef>
                <a:spcPts val="1200"/>
              </a:spcBef>
              <a:spcAft>
                <a:spcPts val="600"/>
              </a:spcAft>
            </a:pPr>
            <a:r>
              <a:rPr lang="en-US" sz="3200" dirty="0"/>
              <a:t>Lancet study: titration goal to 600 mg TID</a:t>
            </a:r>
          </a:p>
          <a:p>
            <a:pPr marL="0" indent="0">
              <a:spcBef>
                <a:spcPts val="1200"/>
              </a:spcBef>
              <a:spcAft>
                <a:spcPts val="600"/>
              </a:spcAft>
              <a:buNone/>
            </a:pPr>
            <a:endParaRPr lang="en-US" sz="3200" dirty="0"/>
          </a:p>
          <a:p>
            <a:pPr>
              <a:spcBef>
                <a:spcPts val="1200"/>
              </a:spcBef>
              <a:spcAft>
                <a:spcPts val="600"/>
              </a:spcAft>
            </a:pPr>
            <a:r>
              <a:rPr lang="en-US" sz="3200" dirty="0"/>
              <a:t>My goal: 300 mg TID </a:t>
            </a:r>
            <a:br>
              <a:rPr lang="en-US" sz="3200" dirty="0"/>
            </a:br>
            <a:r>
              <a:rPr lang="en-US" sz="3200" dirty="0"/>
              <a:t>Begin 300 mg nightly as tolerated </a:t>
            </a:r>
            <a:br>
              <a:rPr lang="en-US" sz="3200" dirty="0"/>
            </a:br>
            <a:r>
              <a:rPr lang="en-US" sz="3200" dirty="0"/>
              <a:t>Every few days, titrate up to bid, then TID </a:t>
            </a:r>
            <a:br>
              <a:rPr lang="en-US" sz="3200" dirty="0"/>
            </a:br>
            <a:r>
              <a:rPr lang="en-US" sz="3200" dirty="0"/>
              <a:t>If 300 mg dose is not tolerated, attempt 100 mg TID titration</a:t>
            </a:r>
          </a:p>
        </p:txBody>
      </p:sp>
    </p:spTree>
    <p:extLst>
      <p:ext uri="{BB962C8B-B14F-4D97-AF65-F5344CB8AC3E}">
        <p14:creationId xmlns:p14="http://schemas.microsoft.com/office/powerpoint/2010/main" val="66798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2E75182-55EE-35AB-7A03-F287BF761DF6}"/>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Lst>
          </a:blip>
          <a:stretch>
            <a:fillRect/>
          </a:stretch>
        </p:blipFill>
        <p:spPr>
          <a:xfrm>
            <a:off x="708456" y="1448990"/>
            <a:ext cx="5735800" cy="2657263"/>
          </a:xfrm>
          <a:prstGeom prst="rect">
            <a:avLst/>
          </a:prstGeom>
          <a:ln w="6350">
            <a:solidFill>
              <a:schemeClr val="bg1">
                <a:lumMod val="65000"/>
              </a:schemeClr>
            </a:solidFill>
          </a:ln>
          <a:effectLst>
            <a:outerShdw blurRad="50800" dist="38100" dir="5400000" algn="t" rotWithShape="0">
              <a:prstClr val="black">
                <a:alpha val="16000"/>
              </a:prstClr>
            </a:outerShdw>
          </a:effectLst>
        </p:spPr>
      </p:pic>
      <p:pic>
        <p:nvPicPr>
          <p:cNvPr id="10" name="Picture 9">
            <a:extLst>
              <a:ext uri="{FF2B5EF4-FFF2-40B4-BE49-F238E27FC236}">
                <a16:creationId xmlns:a16="http://schemas.microsoft.com/office/drawing/2014/main" id="{87C0DE3A-6185-32DC-4891-2D85E0459B6B}"/>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Layer>
                </a14:imgProps>
              </a:ext>
            </a:extLst>
          </a:blip>
          <a:stretch>
            <a:fillRect/>
          </a:stretch>
        </p:blipFill>
        <p:spPr>
          <a:xfrm>
            <a:off x="4709464" y="3845598"/>
            <a:ext cx="6743191" cy="2091307"/>
          </a:xfrm>
          <a:prstGeom prst="rect">
            <a:avLst/>
          </a:prstGeom>
          <a:ln w="6350">
            <a:solidFill>
              <a:schemeClr val="bg1">
                <a:lumMod val="65000"/>
              </a:schemeClr>
            </a:solidFill>
          </a:ln>
          <a:effectLst>
            <a:outerShdw blurRad="50800" dist="38100" dir="5400000" algn="t" rotWithShape="0">
              <a:prstClr val="black">
                <a:alpha val="16000"/>
              </a:prstClr>
            </a:outerShdw>
          </a:effectLst>
        </p:spPr>
      </p:pic>
      <p:sp>
        <p:nvSpPr>
          <p:cNvPr id="2" name="Title 1">
            <a:extLst>
              <a:ext uri="{FF2B5EF4-FFF2-40B4-BE49-F238E27FC236}">
                <a16:creationId xmlns:a16="http://schemas.microsoft.com/office/drawing/2014/main" id="{F316A3BA-900F-242E-48D5-9369E126C492}"/>
              </a:ext>
            </a:extLst>
          </p:cNvPr>
          <p:cNvSpPr>
            <a:spLocks noGrp="1"/>
          </p:cNvSpPr>
          <p:nvPr>
            <p:ph type="title"/>
          </p:nvPr>
        </p:nvSpPr>
        <p:spPr>
          <a:xfrm>
            <a:off x="609600" y="100649"/>
            <a:ext cx="10744200" cy="1185577"/>
          </a:xfrm>
        </p:spPr>
        <p:txBody>
          <a:bodyPr/>
          <a:lstStyle/>
          <a:p>
            <a:r>
              <a:rPr lang="en-US" dirty="0"/>
              <a:t>Speech/Language Therapy for </a:t>
            </a:r>
            <a:r>
              <a:rPr lang="en-US" dirty="0" err="1"/>
              <a:t>RCC</a:t>
            </a:r>
            <a:endParaRPr lang="en-US" dirty="0"/>
          </a:p>
        </p:txBody>
      </p:sp>
      <p:sp>
        <p:nvSpPr>
          <p:cNvPr id="5" name="Footer Placeholder 4">
            <a:extLst>
              <a:ext uri="{FF2B5EF4-FFF2-40B4-BE49-F238E27FC236}">
                <a16:creationId xmlns:a16="http://schemas.microsoft.com/office/drawing/2014/main" id="{31B92D04-E450-FAE0-EC97-966318B42386}"/>
              </a:ext>
            </a:extLst>
          </p:cNvPr>
          <p:cNvSpPr>
            <a:spLocks noGrp="1"/>
          </p:cNvSpPr>
          <p:nvPr>
            <p:ph type="ftr" sz="quarter" idx="3"/>
          </p:nvPr>
        </p:nvSpPr>
        <p:spPr/>
        <p:txBody>
          <a:bodyPr/>
          <a:lstStyle/>
          <a:p>
            <a:r>
              <a:rPr lang="da-DK" sz="1000" dirty="0"/>
              <a:t>Vertigan AE, et al. </a:t>
            </a:r>
            <a:r>
              <a:rPr lang="da-DK" sz="1000" i="1" dirty="0"/>
              <a:t>Lung. </a:t>
            </a:r>
            <a:r>
              <a:rPr lang="da-DK" sz="1000" dirty="0"/>
              <a:t>2012;190(1):35-40. </a:t>
            </a:r>
          </a:p>
          <a:p>
            <a:r>
              <a:rPr lang="da-DK" sz="1000" dirty="0"/>
              <a:t>Vertigan AE, et al. </a:t>
            </a:r>
            <a:r>
              <a:rPr lang="da-DK" sz="1000" i="1" dirty="0"/>
              <a:t>Thorax. </a:t>
            </a:r>
            <a:r>
              <a:rPr lang="da-DK" sz="1000" dirty="0"/>
              <a:t>2006;61(12):1065-1069. </a:t>
            </a:r>
          </a:p>
        </p:txBody>
      </p:sp>
    </p:spTree>
    <p:extLst>
      <p:ext uri="{BB962C8B-B14F-4D97-AF65-F5344CB8AC3E}">
        <p14:creationId xmlns:p14="http://schemas.microsoft.com/office/powerpoint/2010/main" val="3713083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05FC43-569F-DA4B-81DE-804A62EBE843}"/>
              </a:ext>
            </a:extLst>
          </p:cNvPr>
          <p:cNvSpPr/>
          <p:nvPr/>
        </p:nvSpPr>
        <p:spPr>
          <a:xfrm>
            <a:off x="7030995" y="2824053"/>
            <a:ext cx="4322805" cy="2859316"/>
          </a:xfrm>
          <a:prstGeom prst="rect">
            <a:avLst/>
          </a:prstGeom>
          <a:solidFill>
            <a:schemeClr val="accent5">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Therapeutic Options for RCC: Relevance to Current Clinical Practice</a:t>
            </a:r>
          </a:p>
        </p:txBody>
      </p:sp>
      <p:sp>
        <p:nvSpPr>
          <p:cNvPr id="3" name="Content Placeholder 2"/>
          <p:cNvSpPr>
            <a:spLocks noGrp="1"/>
          </p:cNvSpPr>
          <p:nvPr>
            <p:ph idx="1"/>
          </p:nvPr>
        </p:nvSpPr>
        <p:spPr>
          <a:xfrm>
            <a:off x="609600" y="1725044"/>
            <a:ext cx="8089557" cy="4722477"/>
          </a:xfrm>
        </p:spPr>
        <p:txBody>
          <a:bodyPr>
            <a:normAutofit/>
          </a:bodyPr>
          <a:lstStyle/>
          <a:p>
            <a:r>
              <a:rPr lang="en-US" sz="2800" dirty="0"/>
              <a:t>Narcotics (hydrocodone, codeine, morphine)</a:t>
            </a:r>
          </a:p>
          <a:p>
            <a:r>
              <a:rPr lang="en-US" sz="2800" dirty="0"/>
              <a:t>Amitriptyline</a:t>
            </a:r>
          </a:p>
          <a:p>
            <a:r>
              <a:rPr lang="en-US" sz="2800" dirty="0"/>
              <a:t>Gabapentin</a:t>
            </a:r>
          </a:p>
          <a:p>
            <a:r>
              <a:rPr lang="en-US" sz="2800" dirty="0"/>
              <a:t>Speech-language therapy</a:t>
            </a:r>
          </a:p>
        </p:txBody>
      </p:sp>
      <p:sp>
        <p:nvSpPr>
          <p:cNvPr id="7" name="TextBox 6"/>
          <p:cNvSpPr txBox="1"/>
          <p:nvPr/>
        </p:nvSpPr>
        <p:spPr>
          <a:xfrm>
            <a:off x="643897" y="4348916"/>
            <a:ext cx="5790368" cy="1402563"/>
          </a:xfrm>
          <a:prstGeom prst="rect">
            <a:avLst/>
          </a:prstGeom>
          <a:noFill/>
        </p:spPr>
        <p:txBody>
          <a:bodyPr wrap="none" rtlCol="0">
            <a:spAutoFit/>
          </a:bodyPr>
          <a:lstStyle/>
          <a:p>
            <a:pPr>
              <a:lnSpc>
                <a:spcPts val="3500"/>
              </a:lnSpc>
            </a:pPr>
            <a:r>
              <a:rPr lang="en-US" sz="2600" dirty="0">
                <a:solidFill>
                  <a:srgbClr val="FF0000"/>
                </a:solidFill>
              </a:rPr>
              <a:t>Therefore, it is </a:t>
            </a:r>
            <a:r>
              <a:rPr lang="en-US" sz="2600" u="sng" dirty="0">
                <a:solidFill>
                  <a:srgbClr val="FF0000"/>
                </a:solidFill>
              </a:rPr>
              <a:t>essential</a:t>
            </a:r>
            <a:r>
              <a:rPr lang="en-US" sz="2600" dirty="0">
                <a:solidFill>
                  <a:srgbClr val="FF0000"/>
                </a:solidFill>
              </a:rPr>
              <a:t> to rule out</a:t>
            </a:r>
          </a:p>
          <a:p>
            <a:pPr>
              <a:lnSpc>
                <a:spcPts val="3500"/>
              </a:lnSpc>
            </a:pPr>
            <a:r>
              <a:rPr lang="en-US" sz="2600" dirty="0">
                <a:solidFill>
                  <a:srgbClr val="FF0000"/>
                </a:solidFill>
              </a:rPr>
              <a:t>a reversible cause of chronic cough</a:t>
            </a:r>
          </a:p>
          <a:p>
            <a:pPr>
              <a:lnSpc>
                <a:spcPts val="3500"/>
              </a:lnSpc>
            </a:pPr>
            <a:r>
              <a:rPr lang="en-US" sz="2600" dirty="0">
                <a:solidFill>
                  <a:srgbClr val="FF0000"/>
                </a:solidFill>
              </a:rPr>
              <a:t>before assigning a diagnosis of RCC! </a:t>
            </a:r>
          </a:p>
        </p:txBody>
      </p:sp>
      <p:sp>
        <p:nvSpPr>
          <p:cNvPr id="11" name="TextBox 10">
            <a:extLst>
              <a:ext uri="{FF2B5EF4-FFF2-40B4-BE49-F238E27FC236}">
                <a16:creationId xmlns:a16="http://schemas.microsoft.com/office/drawing/2014/main" id="{764B86F3-CA5F-CA81-04F9-BEE9FDB8281B}"/>
              </a:ext>
            </a:extLst>
          </p:cNvPr>
          <p:cNvSpPr txBox="1"/>
          <p:nvPr/>
        </p:nvSpPr>
        <p:spPr>
          <a:xfrm>
            <a:off x="7304702" y="3196934"/>
            <a:ext cx="3759363" cy="2554545"/>
          </a:xfrm>
          <a:prstGeom prst="rect">
            <a:avLst/>
          </a:prstGeom>
          <a:noFill/>
        </p:spPr>
        <p:txBody>
          <a:bodyPr wrap="none" rtlCol="0">
            <a:spAutoFit/>
          </a:bodyPr>
          <a:lstStyle/>
          <a:p>
            <a:pPr algn="ctr"/>
            <a:r>
              <a:rPr lang="en-US" sz="3200" b="1" i="1" dirty="0"/>
              <a:t>Some</a:t>
            </a:r>
            <a:r>
              <a:rPr lang="en-US" sz="3200" dirty="0"/>
              <a:t> of these </a:t>
            </a:r>
            <a:br>
              <a:rPr lang="en-US" sz="3200" dirty="0"/>
            </a:br>
            <a:r>
              <a:rPr lang="en-US" sz="3200" dirty="0"/>
              <a:t>therapeutic options </a:t>
            </a:r>
            <a:br>
              <a:rPr lang="en-US" sz="3200" dirty="0"/>
            </a:br>
            <a:r>
              <a:rPr lang="en-US" sz="3200" dirty="0"/>
              <a:t>will work for</a:t>
            </a:r>
            <a:br>
              <a:rPr lang="en-US" sz="3200" dirty="0"/>
            </a:br>
            <a:r>
              <a:rPr lang="en-US" sz="3200" b="1" i="1" dirty="0"/>
              <a:t>some</a:t>
            </a:r>
            <a:r>
              <a:rPr lang="en-US" sz="3200" dirty="0"/>
              <a:t> patients</a:t>
            </a:r>
          </a:p>
          <a:p>
            <a:pPr algn="ctr"/>
            <a:endParaRPr lang="en-US" sz="3200" dirty="0"/>
          </a:p>
        </p:txBody>
      </p:sp>
    </p:spTree>
    <p:extLst>
      <p:ext uri="{BB962C8B-B14F-4D97-AF65-F5344CB8AC3E}">
        <p14:creationId xmlns:p14="http://schemas.microsoft.com/office/powerpoint/2010/main" val="4263149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Definitions:</a:t>
            </a:r>
            <a:br>
              <a:rPr lang="en-US" dirty="0"/>
            </a:br>
            <a:r>
              <a:rPr lang="en-US" dirty="0"/>
              <a:t>Chronic Cough and Refractory Chronic Cough</a:t>
            </a:r>
          </a:p>
        </p:txBody>
      </p:sp>
      <p:sp>
        <p:nvSpPr>
          <p:cNvPr id="3" name="Content Placeholder 2"/>
          <p:cNvSpPr>
            <a:spLocks noGrp="1"/>
          </p:cNvSpPr>
          <p:nvPr>
            <p:ph idx="1"/>
          </p:nvPr>
        </p:nvSpPr>
        <p:spPr/>
        <p:txBody>
          <a:bodyPr>
            <a:normAutofit/>
          </a:bodyPr>
          <a:lstStyle/>
          <a:p>
            <a:endParaRPr lang="en-US" sz="3200" dirty="0"/>
          </a:p>
          <a:p>
            <a:r>
              <a:rPr lang="en-US" sz="3200" dirty="0"/>
              <a:t>Chronic cough – cough that has been present &gt; 8 weeks</a:t>
            </a:r>
          </a:p>
          <a:p>
            <a:endParaRPr lang="en-US" sz="3200" dirty="0"/>
          </a:p>
          <a:p>
            <a:r>
              <a:rPr lang="en-US" sz="3200" dirty="0"/>
              <a:t>Refractory chronic cough – chronic cough that persists despite </a:t>
            </a:r>
            <a:r>
              <a:rPr lang="en-US" sz="3200" i="1" u="sng" dirty="0"/>
              <a:t>appropriate</a:t>
            </a:r>
            <a:r>
              <a:rPr lang="en-US" sz="3200" dirty="0"/>
              <a:t> therapeutic trials aimed at known underlying causes of chronic cough</a:t>
            </a:r>
          </a:p>
        </p:txBody>
      </p:sp>
    </p:spTree>
    <p:extLst>
      <p:ext uri="{BB962C8B-B14F-4D97-AF65-F5344CB8AC3E}">
        <p14:creationId xmlns:p14="http://schemas.microsoft.com/office/powerpoint/2010/main" val="1313613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59A36D-C127-7E70-9A9C-C0DC3A506CA6}"/>
              </a:ext>
            </a:extLst>
          </p:cNvPr>
          <p:cNvSpPr>
            <a:spLocks noGrp="1"/>
          </p:cNvSpPr>
          <p:nvPr>
            <p:ph type="title"/>
          </p:nvPr>
        </p:nvSpPr>
        <p:spPr>
          <a:xfrm>
            <a:off x="609600" y="199505"/>
            <a:ext cx="10946524" cy="1185577"/>
          </a:xfrm>
        </p:spPr>
        <p:txBody>
          <a:bodyPr>
            <a:normAutofit/>
          </a:bodyPr>
          <a:lstStyle/>
          <a:p>
            <a:r>
              <a:rPr lang="en-US" sz="3000" dirty="0"/>
              <a:t>Treatment of Chronic Cough: Diagnostic-Therapeutic Trials</a:t>
            </a:r>
          </a:p>
        </p:txBody>
      </p:sp>
      <p:sp>
        <p:nvSpPr>
          <p:cNvPr id="26627" name="Rectangle 3"/>
          <p:cNvSpPr>
            <a:spLocks noGrp="1" noChangeArrowheads="1"/>
          </p:cNvSpPr>
          <p:nvPr>
            <p:ph idx="1"/>
          </p:nvPr>
        </p:nvSpPr>
        <p:spPr>
          <a:xfrm>
            <a:off x="609600" y="1261242"/>
            <a:ext cx="10744200" cy="5207798"/>
          </a:xfrm>
        </p:spPr>
        <p:txBody>
          <a:bodyPr>
            <a:normAutofit/>
          </a:bodyPr>
          <a:lstStyle/>
          <a:p>
            <a:pPr>
              <a:spcBef>
                <a:spcPts val="300"/>
              </a:spcBef>
            </a:pPr>
            <a:r>
              <a:rPr lang="en-US" dirty="0"/>
              <a:t>Upper Airway Cough Syndrome; PNDS; rhinitis	</a:t>
            </a:r>
          </a:p>
          <a:p>
            <a:pPr lvl="1">
              <a:spcBef>
                <a:spcPts val="300"/>
              </a:spcBef>
            </a:pPr>
            <a:r>
              <a:rPr lang="en-US" dirty="0"/>
              <a:t>Oral First-Generation Antihistamine </a:t>
            </a:r>
          </a:p>
          <a:p>
            <a:pPr lvl="1">
              <a:spcBef>
                <a:spcPts val="300"/>
              </a:spcBef>
            </a:pPr>
            <a:r>
              <a:rPr lang="en-US" dirty="0"/>
              <a:t>Inhaled Corticosteroids </a:t>
            </a:r>
          </a:p>
          <a:p>
            <a:pPr lvl="1">
              <a:spcBef>
                <a:spcPts val="300"/>
              </a:spcBef>
            </a:pPr>
            <a:r>
              <a:rPr lang="en-US" dirty="0"/>
              <a:t>Inhaled Ipratropium</a:t>
            </a:r>
          </a:p>
          <a:p>
            <a:pPr lvl="1">
              <a:spcBef>
                <a:spcPts val="300"/>
              </a:spcBef>
            </a:pPr>
            <a:endParaRPr lang="en-US" sz="1200" dirty="0"/>
          </a:p>
          <a:p>
            <a:pPr>
              <a:spcBef>
                <a:spcPts val="300"/>
              </a:spcBef>
            </a:pPr>
            <a:r>
              <a:rPr lang="en-US" dirty="0"/>
              <a:t>Asthma; non-asthmatic eosinophilic bronchitis </a:t>
            </a:r>
          </a:p>
          <a:p>
            <a:pPr lvl="1">
              <a:spcBef>
                <a:spcPts val="300"/>
              </a:spcBef>
            </a:pPr>
            <a:r>
              <a:rPr lang="en-US" dirty="0"/>
              <a:t>Oral Steroids </a:t>
            </a:r>
          </a:p>
          <a:p>
            <a:pPr lvl="1">
              <a:spcBef>
                <a:spcPts val="300"/>
              </a:spcBef>
            </a:pPr>
            <a:r>
              <a:rPr lang="en-US" dirty="0"/>
              <a:t>Inhaled Steroids </a:t>
            </a:r>
          </a:p>
          <a:p>
            <a:pPr lvl="1">
              <a:spcBef>
                <a:spcPts val="300"/>
              </a:spcBef>
            </a:pPr>
            <a:r>
              <a:rPr lang="en-US" dirty="0" err="1"/>
              <a:t>LTRAs</a:t>
            </a:r>
            <a:endParaRPr lang="en-US" dirty="0"/>
          </a:p>
          <a:p>
            <a:pPr lvl="1">
              <a:spcBef>
                <a:spcPts val="300"/>
              </a:spcBef>
            </a:pPr>
            <a:endParaRPr lang="en-US" sz="1200" dirty="0"/>
          </a:p>
          <a:p>
            <a:pPr>
              <a:spcBef>
                <a:spcPts val="300"/>
              </a:spcBef>
            </a:pPr>
            <a:r>
              <a:rPr lang="en-US" dirty="0"/>
              <a:t>GERD (acid- and non-acid; liquid/gaseous components) </a:t>
            </a:r>
          </a:p>
          <a:p>
            <a:pPr lvl="1">
              <a:spcBef>
                <a:spcPts val="300"/>
              </a:spcBef>
            </a:pPr>
            <a:r>
              <a:rPr lang="en-US" dirty="0"/>
              <a:t>Acid-Suppression Therapy (high-dose PPI) </a:t>
            </a:r>
          </a:p>
          <a:p>
            <a:pPr lvl="1">
              <a:spcBef>
                <a:spcPts val="300"/>
              </a:spcBef>
            </a:pPr>
            <a:r>
              <a:rPr lang="en-US" dirty="0"/>
              <a:t>Anti-Reflux Lifestyle Measures </a:t>
            </a:r>
          </a:p>
          <a:p>
            <a:pPr lvl="1">
              <a:spcBef>
                <a:spcPts val="300"/>
              </a:spcBef>
            </a:pPr>
            <a:r>
              <a:rPr lang="en-US" dirty="0"/>
              <a:t>Prokinetic Agents (Metoclopramide)</a:t>
            </a:r>
          </a:p>
        </p:txBody>
      </p:sp>
      <p:sp>
        <p:nvSpPr>
          <p:cNvPr id="7" name="Footer Placeholder 6">
            <a:extLst>
              <a:ext uri="{FF2B5EF4-FFF2-40B4-BE49-F238E27FC236}">
                <a16:creationId xmlns:a16="http://schemas.microsoft.com/office/drawing/2014/main" id="{5351E9EE-9B0B-6CBD-7415-B254E5DF42C4}"/>
              </a:ext>
            </a:extLst>
          </p:cNvPr>
          <p:cNvSpPr>
            <a:spLocks noGrp="1"/>
          </p:cNvSpPr>
          <p:nvPr>
            <p:ph type="ftr" sz="quarter" idx="3"/>
          </p:nvPr>
        </p:nvSpPr>
        <p:spPr/>
        <p:txBody>
          <a:bodyPr/>
          <a:lstStyle/>
          <a:p>
            <a:r>
              <a:rPr lang="en-US" sz="1000" dirty="0"/>
              <a:t>Abbreviations: </a:t>
            </a:r>
            <a:r>
              <a:rPr lang="en-US" sz="1000" dirty="0" err="1"/>
              <a:t>LTRA</a:t>
            </a:r>
            <a:r>
              <a:rPr lang="en-US" sz="1000" dirty="0"/>
              <a:t>, leukotriene receptor antagonists; PNDS, postnasal drip syndrome; PPI, proton pump inhibitor</a:t>
            </a:r>
          </a:p>
        </p:txBody>
      </p:sp>
    </p:spTree>
    <p:extLst>
      <p:ext uri="{BB962C8B-B14F-4D97-AF65-F5344CB8AC3E}">
        <p14:creationId xmlns:p14="http://schemas.microsoft.com/office/powerpoint/2010/main" val="516634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Therapeutic Options for </a:t>
            </a:r>
            <a:r>
              <a:rPr lang="en-US" dirty="0" err="1"/>
              <a:t>RCC</a:t>
            </a:r>
            <a:r>
              <a:rPr lang="en-US" dirty="0"/>
              <a:t> (All Off-Label)</a:t>
            </a:r>
          </a:p>
        </p:txBody>
      </p:sp>
      <p:sp>
        <p:nvSpPr>
          <p:cNvPr id="3" name="Content Placeholder 2"/>
          <p:cNvSpPr>
            <a:spLocks noGrp="1"/>
          </p:cNvSpPr>
          <p:nvPr>
            <p:ph idx="1"/>
          </p:nvPr>
        </p:nvSpPr>
        <p:spPr/>
        <p:txBody>
          <a:bodyPr>
            <a:normAutofit/>
          </a:bodyPr>
          <a:lstStyle/>
          <a:p>
            <a:pPr>
              <a:lnSpc>
                <a:spcPct val="150000"/>
              </a:lnSpc>
            </a:pPr>
            <a:r>
              <a:rPr lang="en-US" sz="3200" dirty="0"/>
              <a:t>Narcotics (Hydrocodone, Codeine, Morphine)</a:t>
            </a:r>
          </a:p>
          <a:p>
            <a:pPr>
              <a:lnSpc>
                <a:spcPct val="150000"/>
              </a:lnSpc>
            </a:pPr>
            <a:r>
              <a:rPr lang="en-US" sz="3200" dirty="0"/>
              <a:t>Amitriptyline</a:t>
            </a:r>
          </a:p>
          <a:p>
            <a:pPr>
              <a:lnSpc>
                <a:spcPct val="150000"/>
              </a:lnSpc>
            </a:pPr>
            <a:r>
              <a:rPr lang="en-US" sz="3200" dirty="0"/>
              <a:t>Gabapentin</a:t>
            </a:r>
          </a:p>
          <a:p>
            <a:pPr>
              <a:lnSpc>
                <a:spcPct val="150000"/>
              </a:lnSpc>
            </a:pPr>
            <a:r>
              <a:rPr lang="en-US" sz="3200" dirty="0"/>
              <a:t>Speech-language therapy</a:t>
            </a:r>
          </a:p>
        </p:txBody>
      </p:sp>
    </p:spTree>
    <p:extLst>
      <p:ext uri="{BB962C8B-B14F-4D97-AF65-F5344CB8AC3E}">
        <p14:creationId xmlns:p14="http://schemas.microsoft.com/office/powerpoint/2010/main" val="2365347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54A615-7DD4-44A1-BC1E-06B3EC0A5790}"/>
              </a:ext>
            </a:extLst>
          </p:cNvPr>
          <p:cNvSpPr>
            <a:spLocks noGrp="1"/>
          </p:cNvSpPr>
          <p:nvPr>
            <p:ph type="title"/>
          </p:nvPr>
        </p:nvSpPr>
        <p:spPr/>
        <p:txBody>
          <a:bodyPr/>
          <a:lstStyle/>
          <a:p>
            <a:r>
              <a:rPr lang="en-US" dirty="0"/>
              <a:t>Opiate Therapy for </a:t>
            </a:r>
            <a:r>
              <a:rPr lang="en-US" dirty="0" err="1"/>
              <a:t>RCC</a:t>
            </a:r>
            <a:endParaRPr lang="en-US" dirty="0"/>
          </a:p>
        </p:txBody>
      </p:sp>
      <p:sp>
        <p:nvSpPr>
          <p:cNvPr id="3" name="TextBox 2">
            <a:extLst>
              <a:ext uri="{FF2B5EF4-FFF2-40B4-BE49-F238E27FC236}">
                <a16:creationId xmlns:a16="http://schemas.microsoft.com/office/drawing/2014/main" id="{76686AC6-D276-C844-B472-8135E93886B6}"/>
              </a:ext>
            </a:extLst>
          </p:cNvPr>
          <p:cNvSpPr txBox="1"/>
          <p:nvPr/>
        </p:nvSpPr>
        <p:spPr>
          <a:xfrm>
            <a:off x="1124270" y="1621076"/>
            <a:ext cx="9452134"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Mean of daily diary cough scores</a:t>
            </a:r>
          </a:p>
        </p:txBody>
      </p:sp>
      <p:pic>
        <p:nvPicPr>
          <p:cNvPr id="11" name="Picture 10" descr="Chart, line chart&#10;&#10;Description automatically generated">
            <a:extLst>
              <a:ext uri="{FF2B5EF4-FFF2-40B4-BE49-F238E27FC236}">
                <a16:creationId xmlns:a16="http://schemas.microsoft.com/office/drawing/2014/main" id="{C5B29DB8-3CF9-214A-96C2-4BC344CEF04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03651" y="2327178"/>
            <a:ext cx="9250148" cy="3784735"/>
          </a:xfrm>
          <a:prstGeom prst="rect">
            <a:avLst/>
          </a:prstGeom>
        </p:spPr>
      </p:pic>
      <p:sp>
        <p:nvSpPr>
          <p:cNvPr id="7" name="Footer Placeholder 6">
            <a:extLst>
              <a:ext uri="{FF2B5EF4-FFF2-40B4-BE49-F238E27FC236}">
                <a16:creationId xmlns:a16="http://schemas.microsoft.com/office/drawing/2014/main" id="{571B5358-8102-8218-8BCC-F7223ABA994D}"/>
              </a:ext>
            </a:extLst>
          </p:cNvPr>
          <p:cNvSpPr>
            <a:spLocks noGrp="1"/>
          </p:cNvSpPr>
          <p:nvPr>
            <p:ph type="ftr" sz="quarter" idx="3"/>
          </p:nvPr>
        </p:nvSpPr>
        <p:spPr/>
        <p:txBody>
          <a:bodyPr/>
          <a:lstStyle/>
          <a:p>
            <a:r>
              <a:rPr lang="en-US" sz="1000" dirty="0" err="1"/>
              <a:t>Morice</a:t>
            </a:r>
            <a:r>
              <a:rPr lang="en-US" sz="1000" dirty="0"/>
              <a:t> AH, et al. </a:t>
            </a:r>
            <a:r>
              <a:rPr lang="en-US" sz="1000" i="1" dirty="0"/>
              <a:t>Am J Respir Crit Care Med</a:t>
            </a:r>
            <a:r>
              <a:rPr lang="en-US" sz="1000" dirty="0"/>
              <a:t>. 2007;175(4):312-315. </a:t>
            </a:r>
          </a:p>
        </p:txBody>
      </p:sp>
    </p:spTree>
    <p:extLst>
      <p:ext uri="{BB962C8B-B14F-4D97-AF65-F5344CB8AC3E}">
        <p14:creationId xmlns:p14="http://schemas.microsoft.com/office/powerpoint/2010/main" val="1986272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F792A5-2505-5B2C-9AAA-9136DD4FF15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6000"/>
                    </a14:imgEffect>
                  </a14:imgLayer>
                </a14:imgProps>
              </a:ext>
            </a:extLst>
          </a:blip>
          <a:stretch>
            <a:fillRect/>
          </a:stretch>
        </p:blipFill>
        <p:spPr>
          <a:xfrm>
            <a:off x="3658906" y="1860986"/>
            <a:ext cx="4889427" cy="1829321"/>
          </a:xfrm>
          <a:prstGeom prst="rect">
            <a:avLst/>
          </a:prstGeom>
          <a:ln w="635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a:extLst>
              <a:ext uri="{FF2B5EF4-FFF2-40B4-BE49-F238E27FC236}">
                <a16:creationId xmlns:a16="http://schemas.microsoft.com/office/drawing/2014/main" id="{AE2BEC1E-1238-8EF4-1BE1-1F71CFF9E65D}"/>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16000"/>
                    </a14:imgEffect>
                  </a14:imgLayer>
                </a14:imgProps>
              </a:ext>
            </a:extLst>
          </a:blip>
          <a:stretch>
            <a:fillRect/>
          </a:stretch>
        </p:blipFill>
        <p:spPr>
          <a:xfrm>
            <a:off x="2685160" y="4191632"/>
            <a:ext cx="6821680" cy="831696"/>
          </a:xfrm>
          <a:prstGeom prst="rect">
            <a:avLst/>
          </a:prstGeom>
          <a:ln w="6350" cap="sq">
            <a:solidFill>
              <a:srgbClr val="000000"/>
            </a:solidFill>
            <a:prstDash val="solid"/>
            <a:miter lim="800000"/>
          </a:ln>
          <a:effectLst>
            <a:outerShdw blurRad="50800" dist="38100" dir="2700000" algn="tl" rotWithShape="0">
              <a:srgbClr val="000000">
                <a:alpha val="43000"/>
              </a:srgbClr>
            </a:outerShdw>
          </a:effectLst>
        </p:spPr>
      </p:pic>
      <p:sp>
        <p:nvSpPr>
          <p:cNvPr id="3" name="Title 2">
            <a:extLst>
              <a:ext uri="{FF2B5EF4-FFF2-40B4-BE49-F238E27FC236}">
                <a16:creationId xmlns:a16="http://schemas.microsoft.com/office/drawing/2014/main" id="{3081C0EE-582C-7E45-5288-EB8CF782AF26}"/>
              </a:ext>
            </a:extLst>
          </p:cNvPr>
          <p:cNvSpPr>
            <a:spLocks noGrp="1"/>
          </p:cNvSpPr>
          <p:nvPr>
            <p:ph type="title"/>
          </p:nvPr>
        </p:nvSpPr>
        <p:spPr/>
        <p:txBody>
          <a:bodyPr/>
          <a:lstStyle/>
          <a:p>
            <a:r>
              <a:rPr lang="en-US" dirty="0"/>
              <a:t>Amitriptyline for </a:t>
            </a:r>
            <a:r>
              <a:rPr lang="en-US" dirty="0" err="1"/>
              <a:t>RCC</a:t>
            </a:r>
            <a:endParaRPr lang="en-US" dirty="0"/>
          </a:p>
        </p:txBody>
      </p:sp>
      <p:sp>
        <p:nvSpPr>
          <p:cNvPr id="5" name="Footer Placeholder 4">
            <a:extLst>
              <a:ext uri="{FF2B5EF4-FFF2-40B4-BE49-F238E27FC236}">
                <a16:creationId xmlns:a16="http://schemas.microsoft.com/office/drawing/2014/main" id="{69262673-DA11-E1BE-C2B1-9809ADC29271}"/>
              </a:ext>
            </a:extLst>
          </p:cNvPr>
          <p:cNvSpPr>
            <a:spLocks noGrp="1"/>
          </p:cNvSpPr>
          <p:nvPr>
            <p:ph type="ftr" sz="quarter" idx="3"/>
          </p:nvPr>
        </p:nvSpPr>
        <p:spPr/>
        <p:txBody>
          <a:bodyPr/>
          <a:lstStyle/>
          <a:p>
            <a:r>
              <a:rPr lang="en-US" sz="1000" dirty="0" err="1"/>
              <a:t>Jeyakumar</a:t>
            </a:r>
            <a:r>
              <a:rPr lang="en-US" sz="1000" dirty="0"/>
              <a:t> A, et al. </a:t>
            </a:r>
            <a:r>
              <a:rPr lang="en-US" sz="1000" i="1" dirty="0"/>
              <a:t>Laryngoscope. </a:t>
            </a:r>
            <a:r>
              <a:rPr lang="en-US" sz="1000" dirty="0"/>
              <a:t>2006;116(12):2108-2112.</a:t>
            </a:r>
          </a:p>
          <a:p>
            <a:r>
              <a:rPr lang="en-US" sz="1000" dirty="0"/>
              <a:t>Bastian </a:t>
            </a:r>
            <a:r>
              <a:rPr lang="en-US" sz="1000" dirty="0" err="1"/>
              <a:t>RW</a:t>
            </a:r>
            <a:r>
              <a:rPr lang="en-US" sz="1000" dirty="0"/>
              <a:t>, et al. </a:t>
            </a:r>
            <a:r>
              <a:rPr lang="en-US" sz="1000" i="1" dirty="0" err="1"/>
              <a:t>Otolaryngol</a:t>
            </a:r>
            <a:r>
              <a:rPr lang="en-US" sz="1000" i="1" dirty="0"/>
              <a:t> Head Neck Surg. </a:t>
            </a:r>
            <a:r>
              <a:rPr lang="en-US" sz="1000" dirty="0"/>
              <a:t>2006;135(1):17-21.</a:t>
            </a:r>
          </a:p>
        </p:txBody>
      </p:sp>
    </p:spTree>
    <p:extLst>
      <p:ext uri="{BB962C8B-B14F-4D97-AF65-F5344CB8AC3E}">
        <p14:creationId xmlns:p14="http://schemas.microsoft.com/office/powerpoint/2010/main" val="3557989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Amitriptyline for RCC</a:t>
            </a:r>
          </a:p>
        </p:txBody>
      </p:sp>
      <p:sp>
        <p:nvSpPr>
          <p:cNvPr id="3" name="Content Placeholder 2"/>
          <p:cNvSpPr>
            <a:spLocks noGrp="1"/>
          </p:cNvSpPr>
          <p:nvPr>
            <p:ph idx="1"/>
          </p:nvPr>
        </p:nvSpPr>
        <p:spPr/>
        <p:txBody>
          <a:bodyPr>
            <a:normAutofit/>
          </a:bodyPr>
          <a:lstStyle/>
          <a:p>
            <a:pPr>
              <a:lnSpc>
                <a:spcPct val="150000"/>
              </a:lnSpc>
            </a:pPr>
            <a:r>
              <a:rPr lang="en-US" sz="3200" dirty="0"/>
              <a:t>Begin with 10 mg qhs dose for 1 month</a:t>
            </a:r>
          </a:p>
          <a:p>
            <a:pPr>
              <a:lnSpc>
                <a:spcPct val="150000"/>
              </a:lnSpc>
            </a:pPr>
            <a:r>
              <a:rPr lang="en-US" sz="3200" dirty="0"/>
              <a:t>Increase dose to ≥ 25 mg nightly</a:t>
            </a:r>
          </a:p>
          <a:p>
            <a:pPr>
              <a:lnSpc>
                <a:spcPct val="150000"/>
              </a:lnSpc>
            </a:pPr>
            <a:r>
              <a:rPr lang="en-US" sz="3200" dirty="0"/>
              <a:t>Limiting side effects: sedation, dry mouth</a:t>
            </a:r>
          </a:p>
          <a:p>
            <a:pPr>
              <a:lnSpc>
                <a:spcPct val="150000"/>
              </a:lnSpc>
            </a:pPr>
            <a:r>
              <a:rPr lang="en-US" sz="3200" dirty="0"/>
              <a:t>No RCTs evaluating amitriptyline in cough</a:t>
            </a:r>
          </a:p>
        </p:txBody>
      </p:sp>
    </p:spTree>
    <p:extLst>
      <p:ext uri="{BB962C8B-B14F-4D97-AF65-F5344CB8AC3E}">
        <p14:creationId xmlns:p14="http://schemas.microsoft.com/office/powerpoint/2010/main" val="3530241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39040A-CD0A-0E5D-EFF7-405165925B7F}"/>
              </a:ext>
            </a:extLst>
          </p:cNvPr>
          <p:cNvSpPr>
            <a:spLocks noGrp="1"/>
          </p:cNvSpPr>
          <p:nvPr>
            <p:ph type="title"/>
          </p:nvPr>
        </p:nvSpPr>
        <p:spPr>
          <a:xfrm>
            <a:off x="609600" y="8433"/>
            <a:ext cx="10744200" cy="1185577"/>
          </a:xfrm>
        </p:spPr>
        <p:txBody>
          <a:bodyPr/>
          <a:lstStyle/>
          <a:p>
            <a:r>
              <a:rPr lang="en-US" dirty="0"/>
              <a:t>Gabapentin for </a:t>
            </a:r>
            <a:r>
              <a:rPr lang="en-US" dirty="0" err="1"/>
              <a:t>RCC</a:t>
            </a:r>
            <a:endParaRPr lang="en-US" dirty="0"/>
          </a:p>
        </p:txBody>
      </p:sp>
      <p:sp>
        <p:nvSpPr>
          <p:cNvPr id="6" name="Footer Placeholder 5">
            <a:extLst>
              <a:ext uri="{FF2B5EF4-FFF2-40B4-BE49-F238E27FC236}">
                <a16:creationId xmlns:a16="http://schemas.microsoft.com/office/drawing/2014/main" id="{1123E1A5-16BE-B799-65E9-DCF21D477DCB}"/>
              </a:ext>
            </a:extLst>
          </p:cNvPr>
          <p:cNvSpPr>
            <a:spLocks noGrp="1"/>
          </p:cNvSpPr>
          <p:nvPr>
            <p:ph type="ftr" sz="quarter" idx="3"/>
          </p:nvPr>
        </p:nvSpPr>
        <p:spPr/>
        <p:txBody>
          <a:bodyPr/>
          <a:lstStyle/>
          <a:p>
            <a:r>
              <a:rPr lang="da-DK" sz="1000" dirty="0"/>
              <a:t>Ryan NM, et al. </a:t>
            </a:r>
            <a:r>
              <a:rPr lang="da-DK" sz="1000" i="1" dirty="0"/>
              <a:t>Lancet. </a:t>
            </a:r>
            <a:r>
              <a:rPr lang="da-DK" sz="1000" dirty="0"/>
              <a:t>2012;380(9853):1583-1589. </a:t>
            </a:r>
          </a:p>
        </p:txBody>
      </p:sp>
      <p:grpSp>
        <p:nvGrpSpPr>
          <p:cNvPr id="10" name="Group 9">
            <a:extLst>
              <a:ext uri="{FF2B5EF4-FFF2-40B4-BE49-F238E27FC236}">
                <a16:creationId xmlns:a16="http://schemas.microsoft.com/office/drawing/2014/main" id="{708EEE77-0263-4CE2-AB9B-7E4CF01CDF8F}"/>
              </a:ext>
            </a:extLst>
          </p:cNvPr>
          <p:cNvGrpSpPr/>
          <p:nvPr/>
        </p:nvGrpSpPr>
        <p:grpSpPr>
          <a:xfrm>
            <a:off x="3599520" y="986022"/>
            <a:ext cx="5000301" cy="5414291"/>
            <a:chOff x="3599520" y="1119372"/>
            <a:chExt cx="5000301" cy="5414291"/>
          </a:xfrm>
        </p:grpSpPr>
        <p:pic>
          <p:nvPicPr>
            <p:cNvPr id="7" name="Picture 6">
              <a:extLst>
                <a:ext uri="{FF2B5EF4-FFF2-40B4-BE49-F238E27FC236}">
                  <a16:creationId xmlns:a16="http://schemas.microsoft.com/office/drawing/2014/main" id="{24F8B644-2134-446F-5CDA-B0851B6155FA}"/>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6000"/>
                      </a14:imgEffect>
                    </a14:imgLayer>
                  </a14:imgProps>
                </a:ext>
              </a:extLst>
            </a:blip>
            <a:stretch>
              <a:fillRect/>
            </a:stretch>
          </p:blipFill>
          <p:spPr>
            <a:xfrm>
              <a:off x="3606134" y="1119372"/>
              <a:ext cx="4992960" cy="1320799"/>
            </a:xfrm>
            <a:prstGeom prst="rect">
              <a:avLst/>
            </a:prstGeom>
          </p:spPr>
        </p:pic>
        <p:sp>
          <p:nvSpPr>
            <p:cNvPr id="8" name="TextBox 7">
              <a:extLst>
                <a:ext uri="{FF2B5EF4-FFF2-40B4-BE49-F238E27FC236}">
                  <a16:creationId xmlns:a16="http://schemas.microsoft.com/office/drawing/2014/main" id="{74619866-95BD-0DBA-ECF1-16F66696297C}"/>
                </a:ext>
              </a:extLst>
            </p:cNvPr>
            <p:cNvSpPr txBox="1"/>
            <p:nvPr/>
          </p:nvSpPr>
          <p:spPr>
            <a:xfrm>
              <a:off x="3599520" y="2501790"/>
              <a:ext cx="4992960" cy="4031873"/>
            </a:xfrm>
            <a:prstGeom prst="rect">
              <a:avLst/>
            </a:prstGeom>
            <a:noFill/>
          </p:spPr>
          <p:txBody>
            <a:bodyPr wrap="square" rtlCol="0">
              <a:spAutoFit/>
            </a:bodyPr>
            <a:lstStyle/>
            <a:p>
              <a:r>
                <a:rPr lang="en-US" sz="1100" dirty="0">
                  <a:solidFill>
                    <a:srgbClr val="435C65"/>
                  </a:solidFill>
                </a:rPr>
                <a:t>Summary</a:t>
              </a:r>
              <a:r>
                <a:rPr lang="en-US" sz="900" dirty="0">
                  <a:solidFill>
                    <a:srgbClr val="435C65"/>
                  </a:solidFill>
                </a:rPr>
                <a:t> </a:t>
              </a:r>
            </a:p>
            <a:p>
              <a:endParaRPr lang="en-US" sz="700" dirty="0"/>
            </a:p>
            <a:p>
              <a:r>
                <a:rPr lang="en-US" sz="800" dirty="0">
                  <a:solidFill>
                    <a:srgbClr val="435C65"/>
                  </a:solidFill>
                </a:rPr>
                <a:t>Background</a:t>
              </a:r>
            </a:p>
            <a:p>
              <a:endParaRPr lang="en-US" sz="700" dirty="0"/>
            </a:p>
            <a:p>
              <a:r>
                <a:rPr lang="en-US" sz="700" dirty="0"/>
                <a:t>Refractory chronic cough causes substantial symptoms and quality-of-life impairment. Similarities between central reflex </a:t>
              </a:r>
              <a:r>
                <a:rPr lang="en-US" sz="700" dirty="0" err="1"/>
                <a:t>sensitisation</a:t>
              </a:r>
              <a:r>
                <a:rPr lang="en-US" sz="700" dirty="0"/>
                <a:t> in refractory chronic cough and neuropathic pain suggest that neuromodulators such as gabapentin might be effective for refractory chronic cough. We established the efficacy of gabapentin in patients with refractory chronic cough. </a:t>
              </a:r>
            </a:p>
            <a:p>
              <a:endParaRPr lang="en-US" sz="700" dirty="0"/>
            </a:p>
            <a:p>
              <a:r>
                <a:rPr lang="en-US" sz="800" dirty="0">
                  <a:solidFill>
                    <a:srgbClr val="435C65"/>
                  </a:solidFill>
                </a:rPr>
                <a:t>Methods </a:t>
              </a:r>
            </a:p>
            <a:p>
              <a:endParaRPr lang="en-US" sz="700" dirty="0"/>
            </a:p>
            <a:p>
              <a:r>
                <a:rPr lang="en-US" sz="700" dirty="0"/>
                <a:t>This </a:t>
              </a:r>
              <a:r>
                <a:rPr lang="en-US" sz="700" dirty="0" err="1"/>
                <a:t>randomised</a:t>
              </a:r>
              <a:r>
                <a:rPr lang="en-US" sz="700" dirty="0"/>
                <a:t>, double-blind, placebo-controlled trial was undertaken at an outpatient clinic in Australia. Adults with refractory chronic cough (&gt;8 weeks' duration) without active respiratory disease or infection were randomly assigned to receive gabapentin (maximum tolerable daily dose of 1800 mg) or matching placebo for 10 weeks. Block </a:t>
              </a:r>
              <a:r>
                <a:rPr lang="en-US" sz="700" dirty="0" err="1"/>
                <a:t>randomisation</a:t>
              </a:r>
              <a:r>
                <a:rPr lang="en-US" sz="700" dirty="0"/>
                <a:t> was done with </a:t>
              </a:r>
              <a:r>
                <a:rPr lang="en-US" sz="700" dirty="0" err="1"/>
                <a:t>randomisation</a:t>
              </a:r>
              <a:r>
                <a:rPr lang="en-US" sz="700" dirty="0"/>
                <a:t> generator software, stratified by sex. Patients and investigators were masked to assigned treatment. The primary endpoint was change in cough-specific quality of life (Leicester cough questionnaire (</a:t>
              </a:r>
              <a:r>
                <a:rPr lang="en-US" sz="700" dirty="0" err="1"/>
                <a:t>LCQ</a:t>
              </a:r>
              <a:r>
                <a:rPr lang="en-US" sz="700" dirty="0"/>
                <a:t>) score) from baseline to 8 weeks of treatment, </a:t>
              </a:r>
              <a:r>
                <a:rPr lang="en-US" sz="700" dirty="0" err="1"/>
                <a:t>analysed</a:t>
              </a:r>
              <a:r>
                <a:rPr lang="en-US" sz="700" dirty="0"/>
                <a:t> by intention to treat. This study is registered with the Australian New Zealand Clinical Trials Registry, number ACTRN12608000248369. </a:t>
              </a:r>
            </a:p>
            <a:p>
              <a:endParaRPr lang="en-US" sz="700" dirty="0"/>
            </a:p>
            <a:p>
              <a:r>
                <a:rPr lang="en-US" sz="800" dirty="0">
                  <a:solidFill>
                    <a:srgbClr val="435C65"/>
                  </a:solidFill>
                </a:rPr>
                <a:t>Findings</a:t>
              </a:r>
            </a:p>
            <a:p>
              <a:endParaRPr lang="en-US" sz="700" dirty="0"/>
            </a:p>
            <a:p>
              <a:r>
                <a:rPr lang="en-US" sz="700" dirty="0"/>
                <a:t>62 patients were randomly assigned to </a:t>
              </a:r>
              <a:r>
                <a:rPr lang="en-US" sz="700" dirty="0" err="1"/>
                <a:t>gabepentin</a:t>
              </a:r>
              <a:r>
                <a:rPr lang="en-US" sz="700" dirty="0"/>
                <a:t> (n=32) or placebo (n=30) and ten patients withdrew before the study end. Gabapentin significantly improved cough-specific quality of life compared with placebo (between-group difference in </a:t>
              </a:r>
              <a:r>
                <a:rPr lang="en-US" sz="700" dirty="0" err="1"/>
                <a:t>LCQ</a:t>
              </a:r>
              <a:r>
                <a:rPr lang="en-US" sz="700" dirty="0"/>
                <a:t> score during treatment period 1.80, 95% CI 0.56-104; p=0.004; number needed to treat of 3·58). Side-effects occurred in ten patients (31%) given gabapentin (the most common being nausea and fatigue) and three (10%) given placebo. </a:t>
              </a:r>
            </a:p>
            <a:p>
              <a:endParaRPr lang="en-US" sz="700" dirty="0"/>
            </a:p>
            <a:p>
              <a:r>
                <a:rPr lang="en-US" sz="800" dirty="0">
                  <a:solidFill>
                    <a:srgbClr val="435C65"/>
                  </a:solidFill>
                </a:rPr>
                <a:t>Interpretation</a:t>
              </a:r>
            </a:p>
            <a:p>
              <a:r>
                <a:rPr lang="en-US" sz="700" dirty="0"/>
                <a:t> </a:t>
              </a:r>
            </a:p>
            <a:p>
              <a:r>
                <a:rPr lang="en-US" sz="700" dirty="0"/>
                <a:t>The treatment of refractory chronic cough with gabapentin is both effective and well tolerated. These positive effects suggest that central reflex </a:t>
              </a:r>
              <a:r>
                <a:rPr lang="en-US" sz="700" dirty="0" err="1"/>
                <a:t>sensitisation</a:t>
              </a:r>
              <a:r>
                <a:rPr lang="en-US" sz="700" dirty="0"/>
                <a:t> is a relevant mechanism in refractory chronic cough. </a:t>
              </a:r>
            </a:p>
            <a:p>
              <a:endParaRPr lang="en-US" sz="700" dirty="0"/>
            </a:p>
            <a:p>
              <a:r>
                <a:rPr lang="en-US" sz="800" dirty="0">
                  <a:solidFill>
                    <a:srgbClr val="435C65"/>
                  </a:solidFill>
                </a:rPr>
                <a:t>Funding</a:t>
              </a:r>
            </a:p>
            <a:p>
              <a:endParaRPr lang="en-US" sz="700" dirty="0"/>
            </a:p>
            <a:p>
              <a:r>
                <a:rPr lang="en-US" sz="700" dirty="0"/>
                <a:t>National Health and Medical Research Council of Australia and Hunter Medical Research Institute, Newcastle, Australia. </a:t>
              </a:r>
            </a:p>
            <a:p>
              <a:endParaRPr lang="en-US" sz="900" dirty="0"/>
            </a:p>
          </p:txBody>
        </p:sp>
        <p:sp>
          <p:nvSpPr>
            <p:cNvPr id="9" name="Rectangle 8">
              <a:extLst>
                <a:ext uri="{FF2B5EF4-FFF2-40B4-BE49-F238E27FC236}">
                  <a16:creationId xmlns:a16="http://schemas.microsoft.com/office/drawing/2014/main" id="{4255B676-6790-2966-4B83-251229CE4CAB}"/>
                </a:ext>
              </a:extLst>
            </p:cNvPr>
            <p:cNvSpPr/>
            <p:nvPr/>
          </p:nvSpPr>
          <p:spPr>
            <a:xfrm>
              <a:off x="3600451" y="1119372"/>
              <a:ext cx="4999370" cy="5395728"/>
            </a:xfrm>
            <a:prstGeom prst="rect">
              <a:avLst/>
            </a:prstGeom>
            <a:noFill/>
            <a:ln w="6350">
              <a:solidFill>
                <a:srgbClr val="435C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80999697"/>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258</TotalTime>
  <Words>893</Words>
  <Application>Microsoft Macintosh PowerPoint</Application>
  <PresentationFormat>Widescreen</PresentationFormat>
  <Paragraphs>87</Paragraphs>
  <Slides>12</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Onc-2019</vt:lpstr>
      <vt:lpstr>Management of Chronic Cough: Pharmacological and Nonpharmacological Modalities to Enhance the Patient Experience</vt:lpstr>
      <vt:lpstr>Disclaimer</vt:lpstr>
      <vt:lpstr>Definitions: Chronic Cough and Refractory Chronic Cough</vt:lpstr>
      <vt:lpstr>Treatment of Chronic Cough: Diagnostic-Therapeutic Trials</vt:lpstr>
      <vt:lpstr>Therapeutic Options for RCC (All Off-Label)</vt:lpstr>
      <vt:lpstr>Opiate Therapy for RCC</vt:lpstr>
      <vt:lpstr>Amitriptyline for RCC</vt:lpstr>
      <vt:lpstr>Amitriptyline for RCC</vt:lpstr>
      <vt:lpstr>Gabapentin for RCC</vt:lpstr>
      <vt:lpstr>Gabapentin for RCC</vt:lpstr>
      <vt:lpstr>Speech/Language Therapy for RCC</vt:lpstr>
      <vt:lpstr>Therapeutic Options for RCC: Relevance to Current Clinical Practice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Moriah</cp:lastModifiedBy>
  <cp:revision>22</cp:revision>
  <dcterms:created xsi:type="dcterms:W3CDTF">2019-05-10T15:43:12Z</dcterms:created>
  <dcterms:modified xsi:type="dcterms:W3CDTF">2022-09-29T15:22:34Z</dcterms:modified>
  <cp:category/>
</cp:coreProperties>
</file>