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5601" r:id="rId3"/>
    <p:sldId id="260" r:id="rId4"/>
    <p:sldId id="5600" r:id="rId5"/>
    <p:sldId id="913" r:id="rId6"/>
    <p:sldId id="914" r:id="rId7"/>
    <p:sldId id="352" r:id="rId8"/>
    <p:sldId id="5599" r:id="rId9"/>
    <p:sldId id="69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5552" userDrawn="1">
          <p15:clr>
            <a:srgbClr val="A4A3A4"/>
          </p15:clr>
        </p15:guide>
        <p15:guide id="4" pos="2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 Diaz" initials="SD" lastIdx="2" clrIdx="0">
    <p:extLst>
      <p:ext uri="{19B8F6BF-5375-455C-9EA6-DF929625EA0E}">
        <p15:presenceInfo xmlns:p15="http://schemas.microsoft.com/office/powerpoint/2012/main" userId="Susan Diaz" providerId="None"/>
      </p:ext>
    </p:extLst>
  </p:cmAuthor>
  <p:cmAuthor id="2" name="Prerna Poojary" initials="PP" lastIdx="5" clrIdx="1">
    <p:extLst>
      <p:ext uri="{19B8F6BF-5375-455C-9EA6-DF929625EA0E}">
        <p15:presenceInfo xmlns:p15="http://schemas.microsoft.com/office/powerpoint/2012/main" userId="Prerna Poojary" providerId="None"/>
      </p:ext>
    </p:extLst>
  </p:cmAuthor>
  <p:cmAuthor id="3" name="Betti Bandura" initials="BB" lastIdx="1" clrIdx="2">
    <p:extLst>
      <p:ext uri="{19B8F6BF-5375-455C-9EA6-DF929625EA0E}">
        <p15:presenceInfo xmlns:p15="http://schemas.microsoft.com/office/powerpoint/2012/main" userId="Betti Bandura" providerId="None"/>
      </p:ext>
    </p:extLst>
  </p:cmAuthor>
  <p:cmAuthor id="4" name="Susan Diaz" initials="SD [2]" lastIdx="2" clrIdx="3">
    <p:extLst>
      <p:ext uri="{19B8F6BF-5375-455C-9EA6-DF929625EA0E}">
        <p15:presenceInfo xmlns:p15="http://schemas.microsoft.com/office/powerpoint/2012/main" userId="S::sdiaz@ushealthconnect.com::0160f941-b42d-4e94-b274-ad4158d91f49" providerId="AD"/>
      </p:ext>
    </p:extLst>
  </p:cmAuthor>
  <p:cmAuthor id="5" name="DENNIS MURRAY" initials="DM" lastIdx="1" clrIdx="4">
    <p:extLst>
      <p:ext uri="{19B8F6BF-5375-455C-9EA6-DF929625EA0E}">
        <p15:presenceInfo xmlns:p15="http://schemas.microsoft.com/office/powerpoint/2012/main" userId="e1df0c69fcb7b3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4" autoAdjust="0"/>
    <p:restoredTop sz="89864"/>
  </p:normalViewPr>
  <p:slideViewPr>
    <p:cSldViewPr snapToGrid="0">
      <p:cViewPr varScale="1">
        <p:scale>
          <a:sx n="98" d="100"/>
          <a:sy n="98" d="100"/>
        </p:scale>
        <p:origin x="200" y="448"/>
      </p:cViewPr>
      <p:guideLst>
        <p:guide orient="horz" pos="2160"/>
        <p:guide pos="3840"/>
        <p:guide pos="5552"/>
        <p:guide pos="212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9/29/22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DF31B-3BF9-4347-A078-98596F7B54CA}" type="datetimeFigureOut">
              <a:rPr lang="en-US" smtClean="0"/>
              <a:t>9/29/22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6AE03D-90B3-4B13-B7FE-773611E03D50}" type="slidenum">
              <a:rPr lang="en-US" smtClean="0"/>
              <a:t>‹#›</a:t>
            </a:fld>
            <a:endParaRPr lang="en-US"/>
          </a:p>
        </p:txBody>
      </p:sp>
    </p:spTree>
    <p:extLst>
      <p:ext uri="{BB962C8B-B14F-4D97-AF65-F5344CB8AC3E}">
        <p14:creationId xmlns:p14="http://schemas.microsoft.com/office/powerpoint/2010/main" val="2012868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noRot="1" noChangeAspect="1"/>
          </p:cNvSpPr>
          <p:nvPr>
            <p:ph type="sldImg"/>
          </p:nvPr>
        </p:nvSpPr>
        <p:spPr>
          <a:prstGeom prst="rect">
            <a:avLst/>
          </a:prstGeom>
        </p:spPr>
        <p:txBody>
          <a:bodyPr/>
          <a:lstStyle/>
          <a:p>
            <a:endParaRPr dirty="0"/>
          </a:p>
        </p:txBody>
      </p:sp>
      <p:sp>
        <p:nvSpPr>
          <p:cNvPr id="152" name="Shape 152"/>
          <p:cNvSpPr>
            <a:spLocks noGrp="1"/>
          </p:cNvSpPr>
          <p:nvPr>
            <p:ph type="body" sz="quarter" idx="1"/>
          </p:nvPr>
        </p:nvSpPr>
        <p:spPr>
          <a:prstGeom prst="rect">
            <a:avLst/>
          </a:prstGeom>
        </p:spPr>
        <p:txBody>
          <a:bodyPr/>
          <a:lstStyle/>
          <a:p>
            <a:pPr>
              <a:lnSpc>
                <a:spcPct val="80000"/>
              </a:lnSpc>
              <a:defRPr sz="1100">
                <a:solidFill>
                  <a:srgbClr val="008000"/>
                </a:solidFill>
                <a:latin typeface="Arial Rounded MT Bold"/>
                <a:ea typeface="Arial Rounded MT Bold"/>
                <a:cs typeface="Arial Rounded MT Bold"/>
                <a:sym typeface="Arial Rounded MT Bold"/>
              </a:defRPr>
            </a:pPr>
            <a:endParaRPr sz="1200" dirty="0">
              <a:latin typeface="Arial Narrow"/>
              <a:ea typeface="Arial Narrow"/>
              <a:cs typeface="Arial Narrow"/>
              <a:sym typeface="Arial Narrow"/>
            </a:endParaRPr>
          </a:p>
        </p:txBody>
      </p:sp>
    </p:spTree>
    <p:extLst>
      <p:ext uri="{BB962C8B-B14F-4D97-AF65-F5344CB8AC3E}">
        <p14:creationId xmlns:p14="http://schemas.microsoft.com/office/powerpoint/2010/main" val="3415580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28D681-7867-E949-A3D2-41DDE609BE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5554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FFE4CD-A125-480B-9D33-550C32EDD9E1}" type="slidenum">
              <a:rPr lang="en-US" smtClean="0"/>
              <a:t>6</a:t>
            </a:fld>
            <a:endParaRPr lang="en-US" dirty="0"/>
          </a:p>
        </p:txBody>
      </p:sp>
    </p:spTree>
    <p:extLst>
      <p:ext uri="{BB962C8B-B14F-4D97-AF65-F5344CB8AC3E}">
        <p14:creationId xmlns:p14="http://schemas.microsoft.com/office/powerpoint/2010/main" val="3632849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AA11F0-28B3-C347-AA63-9DF439D0597D}" type="slidenum">
              <a:rPr lang="en-US" smtClean="0"/>
              <a:t>7</a:t>
            </a:fld>
            <a:endParaRPr lang="en-US" dirty="0"/>
          </a:p>
        </p:txBody>
      </p:sp>
    </p:spTree>
    <p:extLst>
      <p:ext uri="{BB962C8B-B14F-4D97-AF65-F5344CB8AC3E}">
        <p14:creationId xmlns:p14="http://schemas.microsoft.com/office/powerpoint/2010/main" val="3931467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AA11F0-28B3-C347-AA63-9DF439D0597D}" type="slidenum">
              <a:rPr lang="en-US" smtClean="0"/>
              <a:t>9</a:t>
            </a:fld>
            <a:endParaRPr lang="en-US" dirty="0"/>
          </a:p>
        </p:txBody>
      </p:sp>
    </p:spTree>
    <p:extLst>
      <p:ext uri="{BB962C8B-B14F-4D97-AF65-F5344CB8AC3E}">
        <p14:creationId xmlns:p14="http://schemas.microsoft.com/office/powerpoint/2010/main" val="1290979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2D612-7F6F-084B-8431-082A33FACB32}"/>
              </a:ext>
            </a:extLst>
          </p:cNvPr>
          <p:cNvSpPr>
            <a:spLocks noGrp="1"/>
          </p:cNvSpPr>
          <p:nvPr>
            <p:ph type="title"/>
          </p:nvPr>
        </p:nvSpPr>
        <p:spPr>
          <a:xfrm>
            <a:off x="609601" y="1709738"/>
            <a:ext cx="10515600" cy="2852737"/>
          </a:xfrm>
        </p:spPr>
        <p:txBody>
          <a:bodyPr>
            <a:noAutofit/>
          </a:bodyPr>
          <a:lstStyle/>
          <a:p>
            <a:r>
              <a:rPr lang="en-US" sz="4400" dirty="0"/>
              <a:t>Key Components of the Evaluation</a:t>
            </a:r>
            <a:br>
              <a:rPr lang="en-US" sz="4400" dirty="0"/>
            </a:br>
            <a:r>
              <a:rPr lang="en-US" sz="4400" dirty="0"/>
              <a:t>of a Patient With Chronic Cough – Diagnostic/Therapeutic Algorithm</a:t>
            </a:r>
            <a:br>
              <a:rPr lang="en-US" sz="4400" dirty="0"/>
            </a:br>
            <a:endParaRPr lang="en-US" sz="4400" dirty="0"/>
          </a:p>
        </p:txBody>
      </p:sp>
      <p:sp>
        <p:nvSpPr>
          <p:cNvPr id="3" name="Subtitle 2">
            <a:extLst>
              <a:ext uri="{FF2B5EF4-FFF2-40B4-BE49-F238E27FC236}">
                <a16:creationId xmlns:a16="http://schemas.microsoft.com/office/drawing/2014/main" id="{3D4D2668-432F-3442-88C8-329639E40F90}"/>
              </a:ext>
            </a:extLst>
          </p:cNvPr>
          <p:cNvSpPr>
            <a:spLocks noGrp="1"/>
          </p:cNvSpPr>
          <p:nvPr>
            <p:ph type="body" idx="1"/>
          </p:nvPr>
        </p:nvSpPr>
        <p:spPr>
          <a:xfrm>
            <a:off x="609601" y="4589463"/>
            <a:ext cx="10515600" cy="2268537"/>
          </a:xfrm>
        </p:spPr>
        <p:txBody>
          <a:bodyPr/>
          <a:lstStyle/>
          <a:p>
            <a:r>
              <a:rPr lang="en-US" dirty="0"/>
              <a:t>Michael S. Blaiss, MD</a:t>
            </a:r>
          </a:p>
          <a:p>
            <a:r>
              <a:rPr lang="en-US" dirty="0"/>
              <a:t>Clinical Professor</a:t>
            </a:r>
          </a:p>
          <a:p>
            <a:r>
              <a:rPr lang="en-US" dirty="0"/>
              <a:t>Medical College of Georgia at Augusta University</a:t>
            </a:r>
          </a:p>
          <a:p>
            <a:r>
              <a:rPr lang="en-US" dirty="0"/>
              <a:t>Augusta, GA</a:t>
            </a:r>
          </a:p>
        </p:txBody>
      </p:sp>
    </p:spTree>
    <p:extLst>
      <p:ext uri="{BB962C8B-B14F-4D97-AF65-F5344CB8AC3E}">
        <p14:creationId xmlns:p14="http://schemas.microsoft.com/office/powerpoint/2010/main" val="386652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itle 1"/>
          <p:cNvSpPr txBox="1">
            <a:spLocks noGrp="1"/>
          </p:cNvSpPr>
          <p:nvPr>
            <p:ph type="title"/>
          </p:nvPr>
        </p:nvSpPr>
        <p:spPr/>
        <p:txBody>
          <a:bodyPr/>
          <a:lstStyle/>
          <a:p>
            <a:r>
              <a:rPr lang="en-US" dirty="0"/>
              <a:t>Classification</a:t>
            </a:r>
          </a:p>
        </p:txBody>
      </p:sp>
      <p:grpSp>
        <p:nvGrpSpPr>
          <p:cNvPr id="149" name="Content Placeholder 5"/>
          <p:cNvGrpSpPr/>
          <p:nvPr/>
        </p:nvGrpSpPr>
        <p:grpSpPr>
          <a:xfrm>
            <a:off x="2032304" y="1181100"/>
            <a:ext cx="8152792" cy="4495800"/>
            <a:chOff x="0" y="0"/>
            <a:chExt cx="8152790" cy="4495800"/>
          </a:xfrm>
        </p:grpSpPr>
        <p:sp>
          <p:nvSpPr>
            <p:cNvPr id="139" name="Arrow"/>
            <p:cNvSpPr/>
            <p:nvPr/>
          </p:nvSpPr>
          <p:spPr>
            <a:xfrm>
              <a:off x="611198" y="0"/>
              <a:ext cx="6930392" cy="4495800"/>
            </a:xfrm>
            <a:prstGeom prst="rightArrow">
              <a:avLst>
                <a:gd name="adj1" fmla="val 50000"/>
                <a:gd name="adj2" fmla="val 50000"/>
              </a:avLst>
            </a:prstGeom>
            <a:solidFill>
              <a:srgbClr val="E8CFCF"/>
            </a:solidFill>
            <a:ln w="6350" cap="flat">
              <a:solidFill>
                <a:schemeClr val="tx1">
                  <a:lumMod val="40000"/>
                  <a:lumOff val="60000"/>
                </a:schemeClr>
              </a:solidFill>
              <a:prstDash val="solid"/>
              <a:round/>
            </a:ln>
            <a:effectLst>
              <a:outerShdw blurRad="215900" dist="165100" dir="5400000" algn="ctr" rotWithShape="0">
                <a:schemeClr val="tx1">
                  <a:alpha val="36000"/>
                </a:schemeClr>
              </a:outerShdw>
            </a:effectLst>
          </p:spPr>
          <p:txBody>
            <a:bodyPr wrap="square" lIns="45719" tIns="45719" rIns="45719" bIns="45719" numCol="1" anchor="t">
              <a:noAutofit/>
            </a:bodyPr>
            <a:lstStyle/>
            <a:p>
              <a:pPr marL="0" marR="0" lvl="0" indent="0" algn="l" defTabSz="914400" rtl="0" eaLnBrk="1" fontAlgn="auto" latinLnBrk="0" hangingPunct="1">
                <a:lnSpc>
                  <a:spcPct val="100000"/>
                </a:lnSpc>
                <a:spcBef>
                  <a:spcPts val="700"/>
                </a:spcBef>
                <a:spcAft>
                  <a:spcPts val="0"/>
                </a:spcAft>
                <a:buClrTx/>
                <a:buSzTx/>
                <a:buFontTx/>
                <a:buNone/>
                <a:tabLst/>
                <a:defRPr sz="3200"/>
              </a:pPr>
              <a:endParaRPr kumimoji="0" sz="3200" b="0" i="0" u="none" strike="noStrike" kern="1200" cap="none" spc="0" normalizeH="0" baseline="0" noProof="0" dirty="0">
                <a:ln>
                  <a:noFill/>
                </a:ln>
                <a:solidFill>
                  <a:srgbClr val="262626"/>
                </a:solidFill>
                <a:effectLst/>
                <a:uLnTx/>
                <a:uFillTx/>
                <a:latin typeface="Arial" panose="020B0604020202020204"/>
                <a:ea typeface="+mn-ea"/>
                <a:cs typeface="+mn-cs"/>
              </a:endParaRPr>
            </a:p>
          </p:txBody>
        </p:sp>
        <p:grpSp>
          <p:nvGrpSpPr>
            <p:cNvPr id="142" name="Group"/>
            <p:cNvGrpSpPr/>
            <p:nvPr/>
          </p:nvGrpSpPr>
          <p:grpSpPr>
            <a:xfrm>
              <a:off x="0" y="1310721"/>
              <a:ext cx="2501289" cy="1874359"/>
              <a:chOff x="0" y="30815"/>
              <a:chExt cx="2501288" cy="1874358"/>
            </a:xfrm>
          </p:grpSpPr>
          <p:sp>
            <p:nvSpPr>
              <p:cNvPr id="140" name="Rounded Rectangle"/>
              <p:cNvSpPr/>
              <p:nvPr/>
            </p:nvSpPr>
            <p:spPr>
              <a:xfrm>
                <a:off x="0" y="68833"/>
                <a:ext cx="2501288" cy="1798321"/>
              </a:xfrm>
              <a:prstGeom prst="roundRect">
                <a:avLst>
                  <a:gd name="adj" fmla="val 16667"/>
                </a:avLst>
              </a:prstGeom>
              <a:solidFill>
                <a:schemeClr val="accent2"/>
              </a:solidFill>
              <a:ln w="12700" cap="flat">
                <a:noFill/>
                <a:miter lim="400000"/>
              </a:ln>
              <a:effectLst>
                <a:outerShdw blurRad="38100" dist="23000" dir="5400000" rotWithShape="0">
                  <a:srgbClr val="000000">
                    <a:alpha val="35000"/>
                  </a:srgbClr>
                </a:outerShdw>
              </a:effectLst>
            </p:spPr>
            <p:txBody>
              <a:bodyPr wrap="square" lIns="45719" tIns="45719" rIns="45719" bIns="45719" numCol="1" anchor="ctr">
                <a:noAutofit/>
              </a:bodyPr>
              <a:lstStyle/>
              <a:p>
                <a:pPr marL="0" marR="0" lvl="0" indent="0" algn="ctr" defTabSz="1422400" rtl="0" eaLnBrk="1" fontAlgn="auto" latinLnBrk="0" hangingPunct="1">
                  <a:lnSpc>
                    <a:spcPct val="90000"/>
                  </a:lnSpc>
                  <a:spcBef>
                    <a:spcPts val="1300"/>
                  </a:spcBef>
                  <a:spcAft>
                    <a:spcPts val="0"/>
                  </a:spcAft>
                  <a:buClrTx/>
                  <a:buSzTx/>
                  <a:buFontTx/>
                  <a:buNone/>
                  <a:tabLst/>
                  <a:defRPr sz="3200">
                    <a:solidFill>
                      <a:srgbClr val="FFFFFF"/>
                    </a:solidFill>
                  </a:defRPr>
                </a:pPr>
                <a:endParaRPr kumimoji="0" sz="32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41" name="Acute cough…"/>
              <p:cNvSpPr txBox="1"/>
              <p:nvPr/>
            </p:nvSpPr>
            <p:spPr>
              <a:xfrm>
                <a:off x="87786" y="30815"/>
                <a:ext cx="2325715" cy="18743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21920" tIns="121920" rIns="121920" bIns="121920" numCol="1" anchor="ctr">
                <a:spAutoFit/>
              </a:bodyPr>
              <a:lstStyle/>
              <a:p>
                <a:pPr marL="0" marR="0" lvl="0" indent="0" algn="ctr" defTabSz="1422400" rtl="0" eaLnBrk="1" fontAlgn="auto" latinLnBrk="0" hangingPunct="1">
                  <a:lnSpc>
                    <a:spcPct val="90000"/>
                  </a:lnSpc>
                  <a:spcBef>
                    <a:spcPts val="300"/>
                  </a:spcBef>
                  <a:spcAft>
                    <a:spcPts val="0"/>
                  </a:spcAft>
                  <a:buClrTx/>
                  <a:buSzTx/>
                  <a:buFontTx/>
                  <a:buNone/>
                  <a:tabLst/>
                  <a:defRPr sz="3200" b="1">
                    <a:solidFill>
                      <a:srgbClr val="FFFFFF"/>
                    </a:solidFill>
                  </a:defRPr>
                </a:pPr>
                <a:r>
                  <a:rPr kumimoji="0" sz="3200" b="1" i="0" u="none" strike="noStrike" kern="1200" cap="none" spc="0" normalizeH="0" baseline="0" noProof="0" dirty="0">
                    <a:ln>
                      <a:noFill/>
                    </a:ln>
                    <a:solidFill>
                      <a:srgbClr val="FFFFFF"/>
                    </a:solidFill>
                    <a:effectLst/>
                    <a:uLnTx/>
                    <a:uFillTx/>
                    <a:latin typeface="Arial" panose="020B0604020202020204"/>
                    <a:ea typeface="+mn-ea"/>
                    <a:cs typeface="+mn-cs"/>
                  </a:rPr>
                  <a:t>Acute cough</a:t>
                </a:r>
              </a:p>
              <a:p>
                <a:pPr marL="0" marR="0" lvl="0" indent="0" algn="ctr" defTabSz="1422400" rtl="0" eaLnBrk="1" fontAlgn="auto" latinLnBrk="0" hangingPunct="1">
                  <a:lnSpc>
                    <a:spcPct val="90000"/>
                  </a:lnSpc>
                  <a:spcBef>
                    <a:spcPts val="300"/>
                  </a:spcBef>
                  <a:spcAft>
                    <a:spcPts val="0"/>
                  </a:spcAft>
                  <a:buClrTx/>
                  <a:buSzTx/>
                  <a:buFontTx/>
                  <a:buNone/>
                  <a:tabLst/>
                  <a:defRPr sz="2400">
                    <a:solidFill>
                      <a:srgbClr val="FFFFFF"/>
                    </a:solidFill>
                  </a:defRPr>
                </a:pPr>
                <a:r>
                  <a:rPr kumimoji="0" sz="2400" b="0" i="0" u="none" strike="noStrike" kern="1200" cap="none" spc="0" normalizeH="0" baseline="0" noProof="0" dirty="0">
                    <a:ln>
                      <a:noFill/>
                    </a:ln>
                    <a:solidFill>
                      <a:srgbClr val="FFFFFF"/>
                    </a:solidFill>
                    <a:effectLst/>
                    <a:uLnTx/>
                    <a:uFillTx/>
                    <a:latin typeface="Arial" panose="020B0604020202020204"/>
                    <a:ea typeface="+mn-ea"/>
                    <a:cs typeface="+mn-cs"/>
                  </a:rPr>
                  <a:t>~ maximum of 3 weeks</a:t>
                </a:r>
              </a:p>
            </p:txBody>
          </p:sp>
        </p:grpSp>
        <p:grpSp>
          <p:nvGrpSpPr>
            <p:cNvPr id="145" name="Group"/>
            <p:cNvGrpSpPr/>
            <p:nvPr/>
          </p:nvGrpSpPr>
          <p:grpSpPr>
            <a:xfrm>
              <a:off x="2825750" y="1283022"/>
              <a:ext cx="2501290" cy="1929759"/>
              <a:chOff x="0" y="27246"/>
              <a:chExt cx="2501288" cy="1929757"/>
            </a:xfrm>
          </p:grpSpPr>
          <p:sp>
            <p:nvSpPr>
              <p:cNvPr id="143" name="Rounded Rectangle"/>
              <p:cNvSpPr/>
              <p:nvPr/>
            </p:nvSpPr>
            <p:spPr>
              <a:xfrm>
                <a:off x="0" y="92963"/>
                <a:ext cx="2501288" cy="1798321"/>
              </a:xfrm>
              <a:prstGeom prst="roundRect">
                <a:avLst>
                  <a:gd name="adj" fmla="val 16667"/>
                </a:avLst>
              </a:prstGeom>
              <a:solidFill>
                <a:schemeClr val="accent3"/>
              </a:solidFill>
              <a:ln w="12700" cap="flat">
                <a:noFill/>
                <a:miter lim="400000"/>
              </a:ln>
              <a:effectLst>
                <a:outerShdw blurRad="38100" dist="23000" dir="5400000" rotWithShape="0">
                  <a:srgbClr val="000000">
                    <a:alpha val="35000"/>
                  </a:srgbClr>
                </a:outerShdw>
              </a:effectLst>
            </p:spPr>
            <p:txBody>
              <a:bodyPr wrap="square" lIns="45719" tIns="45719" rIns="45719" bIns="45719" numCol="1" anchor="ctr">
                <a:noAutofit/>
              </a:bodyPr>
              <a:lstStyle/>
              <a:p>
                <a:pPr marL="0" marR="0" lvl="0" indent="0" algn="ctr" defTabSz="1422400" rtl="0" eaLnBrk="1" fontAlgn="auto" latinLnBrk="0" hangingPunct="1">
                  <a:lnSpc>
                    <a:spcPct val="90000"/>
                  </a:lnSpc>
                  <a:spcBef>
                    <a:spcPts val="1300"/>
                  </a:spcBef>
                  <a:spcAft>
                    <a:spcPts val="0"/>
                  </a:spcAft>
                  <a:buClrTx/>
                  <a:buSzTx/>
                  <a:buFontTx/>
                  <a:buNone/>
                  <a:tabLst/>
                  <a:defRPr sz="3200">
                    <a:solidFill>
                      <a:srgbClr val="FFFFFF"/>
                    </a:solidFill>
                  </a:defRPr>
                </a:pPr>
                <a:endParaRPr kumimoji="0" sz="32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44" name="Subacute cough…"/>
              <p:cNvSpPr txBox="1"/>
              <p:nvPr/>
            </p:nvSpPr>
            <p:spPr>
              <a:xfrm>
                <a:off x="87787" y="27246"/>
                <a:ext cx="2325714" cy="19297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21920" tIns="121920" rIns="121920" bIns="121920" numCol="1" anchor="ctr">
                <a:spAutoFit/>
              </a:bodyPr>
              <a:lstStyle/>
              <a:p>
                <a:pPr marL="0" marR="0" lvl="0" indent="0" algn="ctr" defTabSz="1422400" rtl="0" eaLnBrk="1" fontAlgn="auto" latinLnBrk="0" hangingPunct="1">
                  <a:lnSpc>
                    <a:spcPct val="90000"/>
                  </a:lnSpc>
                  <a:spcBef>
                    <a:spcPts val="300"/>
                  </a:spcBef>
                  <a:spcAft>
                    <a:spcPts val="0"/>
                  </a:spcAft>
                  <a:buClrTx/>
                  <a:buSzTx/>
                  <a:buFontTx/>
                  <a:buNone/>
                  <a:tabLst/>
                  <a:defRPr sz="3200" b="1">
                    <a:solidFill>
                      <a:srgbClr val="FFFFFF"/>
                    </a:solidFill>
                  </a:defRPr>
                </a:pPr>
                <a:r>
                  <a:rPr kumimoji="0" sz="3200" b="1" i="0" u="none" strike="noStrike" kern="1200" cap="none" spc="0" normalizeH="0" baseline="0" noProof="0" dirty="0">
                    <a:ln>
                      <a:noFill/>
                    </a:ln>
                    <a:solidFill>
                      <a:srgbClr val="FFFFFF"/>
                    </a:solidFill>
                    <a:effectLst/>
                    <a:uLnTx/>
                    <a:uFillTx/>
                    <a:latin typeface="Arial" panose="020B0604020202020204"/>
                    <a:ea typeface="+mn-ea"/>
                    <a:cs typeface="+mn-cs"/>
                  </a:rPr>
                  <a:t>Subacute cough</a:t>
                </a:r>
              </a:p>
              <a:p>
                <a:pPr marL="0" marR="0" lvl="0" indent="0" algn="ctr" defTabSz="1422400" rtl="0" eaLnBrk="1" fontAlgn="auto" latinLnBrk="0" hangingPunct="1">
                  <a:lnSpc>
                    <a:spcPct val="90000"/>
                  </a:lnSpc>
                  <a:spcBef>
                    <a:spcPts val="300"/>
                  </a:spcBef>
                  <a:spcAft>
                    <a:spcPts val="0"/>
                  </a:spcAft>
                  <a:buClrTx/>
                  <a:buSzTx/>
                  <a:buFontTx/>
                  <a:buNone/>
                  <a:tabLst/>
                  <a:defRPr sz="2600">
                    <a:solidFill>
                      <a:srgbClr val="FFFFFF"/>
                    </a:solidFill>
                  </a:defRPr>
                </a:pPr>
                <a:r>
                  <a:rPr kumimoji="0" sz="2600" b="0" i="0" u="none" strike="noStrike" kern="1200" cap="none" spc="0" normalizeH="0" baseline="0" noProof="0" dirty="0">
                    <a:ln>
                      <a:noFill/>
                    </a:ln>
                    <a:solidFill>
                      <a:srgbClr val="FFFFFF"/>
                    </a:solidFill>
                    <a:effectLst/>
                    <a:uLnTx/>
                    <a:uFillTx/>
                    <a:latin typeface="Arial" panose="020B0604020202020204"/>
                    <a:ea typeface="+mn-ea"/>
                    <a:cs typeface="+mn-cs"/>
                  </a:rPr>
                  <a:t>~ 3 to 8 weeks</a:t>
                </a:r>
              </a:p>
            </p:txBody>
          </p:sp>
        </p:grpSp>
        <p:grpSp>
          <p:nvGrpSpPr>
            <p:cNvPr id="148" name="Group"/>
            <p:cNvGrpSpPr/>
            <p:nvPr/>
          </p:nvGrpSpPr>
          <p:grpSpPr>
            <a:xfrm>
              <a:off x="5651501" y="1329957"/>
              <a:ext cx="2501289" cy="1835887"/>
              <a:chOff x="0" y="50051"/>
              <a:chExt cx="2501288" cy="1835886"/>
            </a:xfrm>
          </p:grpSpPr>
          <p:sp>
            <p:nvSpPr>
              <p:cNvPr id="146" name="Rounded Rectangle"/>
              <p:cNvSpPr/>
              <p:nvPr/>
            </p:nvSpPr>
            <p:spPr>
              <a:xfrm>
                <a:off x="0" y="68833"/>
                <a:ext cx="2501288" cy="1798321"/>
              </a:xfrm>
              <a:prstGeom prst="roundRect">
                <a:avLst>
                  <a:gd name="adj" fmla="val 16667"/>
                </a:avLst>
              </a:prstGeom>
              <a:solidFill>
                <a:schemeClr val="accent4"/>
              </a:solidFill>
              <a:ln w="12700" cap="flat">
                <a:noFill/>
                <a:miter lim="400000"/>
              </a:ln>
              <a:effectLst>
                <a:outerShdw blurRad="38100" dist="23000" dir="5400000" rotWithShape="0">
                  <a:srgbClr val="000000">
                    <a:alpha val="35000"/>
                  </a:srgbClr>
                </a:outerShdw>
              </a:effectLst>
            </p:spPr>
            <p:txBody>
              <a:bodyPr wrap="square" lIns="45719" tIns="45719" rIns="45719" bIns="45719" numCol="1" anchor="ctr">
                <a:noAutofit/>
              </a:bodyPr>
              <a:lstStyle/>
              <a:p>
                <a:pPr marL="0" marR="0" lvl="0" indent="0" algn="ctr" defTabSz="1422400" rtl="0" eaLnBrk="1" fontAlgn="auto" latinLnBrk="0" hangingPunct="1">
                  <a:lnSpc>
                    <a:spcPct val="90000"/>
                  </a:lnSpc>
                  <a:spcBef>
                    <a:spcPts val="1300"/>
                  </a:spcBef>
                  <a:spcAft>
                    <a:spcPts val="0"/>
                  </a:spcAft>
                  <a:buClrTx/>
                  <a:buSzTx/>
                  <a:buFontTx/>
                  <a:buNone/>
                  <a:tabLst/>
                  <a:defRPr sz="3200">
                    <a:solidFill>
                      <a:srgbClr val="FFFFFF"/>
                    </a:solidFill>
                  </a:defRPr>
                </a:pPr>
                <a:endParaRPr kumimoji="0" sz="32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47" name="Chronic Cough…"/>
              <p:cNvSpPr txBox="1"/>
              <p:nvPr/>
            </p:nvSpPr>
            <p:spPr>
              <a:xfrm>
                <a:off x="87786" y="50051"/>
                <a:ext cx="2325714" cy="1835886"/>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21920" tIns="121920" rIns="121920" bIns="121920" numCol="1" anchor="ctr">
                <a:spAutoFit/>
              </a:bodyPr>
              <a:lstStyle/>
              <a:p>
                <a:pPr marL="0" marR="0" lvl="0" indent="0" algn="ctr" defTabSz="1422400" rtl="0" eaLnBrk="1" fontAlgn="auto" latinLnBrk="0" hangingPunct="1">
                  <a:lnSpc>
                    <a:spcPct val="90000"/>
                  </a:lnSpc>
                  <a:spcBef>
                    <a:spcPts val="300"/>
                  </a:spcBef>
                  <a:spcAft>
                    <a:spcPts val="0"/>
                  </a:spcAft>
                  <a:buClrTx/>
                  <a:buSzTx/>
                  <a:buFontTx/>
                  <a:buNone/>
                  <a:tabLst/>
                  <a:defRPr sz="3200" b="1">
                    <a:solidFill>
                      <a:srgbClr val="FFFFFF"/>
                    </a:solidFill>
                  </a:defRPr>
                </a:pPr>
                <a:r>
                  <a:rPr kumimoji="0" sz="3200" b="1" i="0" u="none" strike="noStrike" kern="1200" cap="none" spc="0" normalizeH="0" baseline="0" noProof="0" dirty="0">
                    <a:ln>
                      <a:noFill/>
                    </a:ln>
                    <a:solidFill>
                      <a:srgbClr val="FFFFFF"/>
                    </a:solidFill>
                    <a:effectLst/>
                    <a:uLnTx/>
                    <a:uFillTx/>
                    <a:latin typeface="Arial" panose="020B0604020202020204"/>
                    <a:ea typeface="+mn-ea"/>
                    <a:cs typeface="+mn-cs"/>
                  </a:rPr>
                  <a:t>Chronic </a:t>
                </a:r>
                <a:r>
                  <a:rPr kumimoji="0" lang="en-US" sz="3200" b="1" i="0" u="none" strike="noStrike" kern="1200" cap="none" spc="0" normalizeH="0" baseline="0" noProof="0" dirty="0">
                    <a:ln>
                      <a:noFill/>
                    </a:ln>
                    <a:solidFill>
                      <a:srgbClr val="FFFFFF"/>
                    </a:solidFill>
                    <a:effectLst/>
                    <a:uLnTx/>
                    <a:uFillTx/>
                    <a:latin typeface="Arial" panose="020B0604020202020204"/>
                    <a:ea typeface="+mn-ea"/>
                    <a:cs typeface="+mn-cs"/>
                  </a:rPr>
                  <a:t>c</a:t>
                </a:r>
                <a:r>
                  <a:rPr kumimoji="0" sz="3200" b="1" i="0" u="none" strike="noStrike" kern="1200" cap="none" spc="0" normalizeH="0" baseline="0" noProof="0" dirty="0">
                    <a:ln>
                      <a:noFill/>
                    </a:ln>
                    <a:solidFill>
                      <a:srgbClr val="FFFFFF"/>
                    </a:solidFill>
                    <a:effectLst/>
                    <a:uLnTx/>
                    <a:uFillTx/>
                    <a:latin typeface="Arial" panose="020B0604020202020204"/>
                    <a:ea typeface="+mn-ea"/>
                    <a:cs typeface="+mn-cs"/>
                  </a:rPr>
                  <a:t>ough</a:t>
                </a:r>
              </a:p>
              <a:p>
                <a:pPr marL="0" marR="0" lvl="0" indent="0" algn="ctr" defTabSz="1422400" rtl="0" eaLnBrk="1" fontAlgn="auto" latinLnBrk="0" hangingPunct="1">
                  <a:lnSpc>
                    <a:spcPct val="90000"/>
                  </a:lnSpc>
                  <a:spcBef>
                    <a:spcPts val="300"/>
                  </a:spcBef>
                  <a:spcAft>
                    <a:spcPts val="0"/>
                  </a:spcAft>
                  <a:buClrTx/>
                  <a:buSzTx/>
                  <a:buFontTx/>
                  <a:buNone/>
                  <a:tabLst/>
                  <a:defRPr sz="2400">
                    <a:solidFill>
                      <a:srgbClr val="FFFFFF"/>
                    </a:solidFill>
                  </a:defRPr>
                </a:pPr>
                <a:r>
                  <a:rPr kumimoji="0" sz="2400" b="0" i="0" u="none" strike="noStrike" kern="1200" cap="none" spc="0" normalizeH="0" baseline="0" noProof="0" dirty="0">
                    <a:ln>
                      <a:noFill/>
                    </a:ln>
                    <a:solidFill>
                      <a:srgbClr val="FFFFFF"/>
                    </a:solidFill>
                    <a:effectLst/>
                    <a:uLnTx/>
                    <a:uFillTx/>
                    <a:latin typeface="Arial" panose="020B0604020202020204"/>
                    <a:ea typeface="+mn-ea"/>
                    <a:cs typeface="+mn-cs"/>
                  </a:rPr>
                  <a:t>~ more than 8 weeks</a:t>
                </a:r>
              </a:p>
            </p:txBody>
          </p:sp>
        </p:grpSp>
      </p:grpSp>
      <p:sp>
        <p:nvSpPr>
          <p:cNvPr id="3" name="Footer Placeholder 2">
            <a:extLst>
              <a:ext uri="{FF2B5EF4-FFF2-40B4-BE49-F238E27FC236}">
                <a16:creationId xmlns:a16="http://schemas.microsoft.com/office/drawing/2014/main" id="{D49C91F6-FBBE-8946-29B5-AB20A90DF442}"/>
              </a:ext>
            </a:extLst>
          </p:cNvPr>
          <p:cNvSpPr>
            <a:spLocks noGrp="1"/>
          </p:cNvSpPr>
          <p:nvPr>
            <p:ph type="ftr" sz="quarter" idx="3"/>
          </p:nvPr>
        </p:nvSpPr>
        <p:spPr/>
        <p:txBody>
          <a:bodyPr/>
          <a:lstStyle/>
          <a:p>
            <a:r>
              <a:rPr lang="fr-FR" sz="1000" dirty="0"/>
              <a:t>De </a:t>
            </a:r>
            <a:r>
              <a:rPr lang="fr-FR" sz="1000" dirty="0" err="1"/>
              <a:t>Blasio</a:t>
            </a:r>
            <a:r>
              <a:rPr lang="fr-FR" sz="1000" dirty="0"/>
              <a:t> F, et al. </a:t>
            </a:r>
            <a:r>
              <a:rPr lang="fr-FR" sz="1000" i="1" dirty="0" err="1"/>
              <a:t>Cough</a:t>
            </a:r>
            <a:r>
              <a:rPr lang="fr-FR" sz="1000" i="1" dirty="0"/>
              <a:t>. </a:t>
            </a:r>
            <a:r>
              <a:rPr lang="fr-FR" sz="1000" dirty="0"/>
              <a:t>2011;7(1):7. </a:t>
            </a:r>
          </a:p>
        </p:txBody>
      </p:sp>
    </p:spTree>
    <p:extLst>
      <p:ext uri="{BB962C8B-B14F-4D97-AF65-F5344CB8AC3E}">
        <p14:creationId xmlns:p14="http://schemas.microsoft.com/office/powerpoint/2010/main" val="326260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p:cNvSpPr>
            <a:spLocks noGrp="1"/>
          </p:cNvSpPr>
          <p:nvPr>
            <p:ph type="title"/>
          </p:nvPr>
        </p:nvSpPr>
        <p:spPr/>
        <p:txBody>
          <a:bodyPr/>
          <a:lstStyle/>
          <a:p>
            <a:r>
              <a:rPr lang="nl-BE" dirty="0"/>
              <a:t>CHEST Guidelines</a:t>
            </a:r>
          </a:p>
        </p:txBody>
      </p:sp>
      <p:pic>
        <p:nvPicPr>
          <p:cNvPr id="5" name="Picture 4">
            <a:extLst>
              <a:ext uri="{FF2B5EF4-FFF2-40B4-BE49-F238E27FC236}">
                <a16:creationId xmlns:a16="http://schemas.microsoft.com/office/drawing/2014/main" id="{3FCBBE0E-EB0A-78A3-5EFE-2DFE21125FC3}"/>
              </a:ext>
            </a:extLst>
          </p:cNvPr>
          <p:cNvPicPr>
            <a:picLocks noChangeAspect="1"/>
          </p:cNvPicPr>
          <p:nvPr/>
        </p:nvPicPr>
        <p:blipFill>
          <a:blip r:embed="rId3"/>
          <a:stretch>
            <a:fillRect/>
          </a:stretch>
        </p:blipFill>
        <p:spPr>
          <a:xfrm>
            <a:off x="506444" y="2244664"/>
            <a:ext cx="6267772" cy="2368672"/>
          </a:xfrm>
          <a:prstGeom prst="rect">
            <a:avLst/>
          </a:prstGeom>
          <a:ln w="6350">
            <a:solidFill>
              <a:schemeClr val="bg1">
                <a:lumMod val="75000"/>
              </a:schemeClr>
            </a:solidFill>
          </a:ln>
          <a:effectLst>
            <a:outerShdw blurRad="50800" dist="38100" dir="5400000" algn="t" rotWithShape="0">
              <a:prstClr val="black">
                <a:alpha val="8000"/>
              </a:prstClr>
            </a:outerShdw>
          </a:effectLst>
        </p:spPr>
      </p:pic>
      <p:pic>
        <p:nvPicPr>
          <p:cNvPr id="4" name="Picture 3" descr="A diagram of a flowchart&#10;&#10;Description automatically generated with low confidence">
            <a:extLst>
              <a:ext uri="{FF2B5EF4-FFF2-40B4-BE49-F238E27FC236}">
                <a16:creationId xmlns:a16="http://schemas.microsoft.com/office/drawing/2014/main" id="{905BE09E-8906-7BB0-DABB-81468321AF03}"/>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078825" y="224906"/>
            <a:ext cx="4735067" cy="6477520"/>
          </a:xfrm>
          <a:prstGeom prst="rect">
            <a:avLst/>
          </a:prstGeom>
        </p:spPr>
      </p:pic>
      <p:sp>
        <p:nvSpPr>
          <p:cNvPr id="7" name="Footer Placeholder 6">
            <a:extLst>
              <a:ext uri="{FF2B5EF4-FFF2-40B4-BE49-F238E27FC236}">
                <a16:creationId xmlns:a16="http://schemas.microsoft.com/office/drawing/2014/main" id="{C676D9DF-565E-0F83-5A95-A91805559FBB}"/>
              </a:ext>
            </a:extLst>
          </p:cNvPr>
          <p:cNvSpPr>
            <a:spLocks noGrp="1"/>
          </p:cNvSpPr>
          <p:nvPr>
            <p:ph type="ftr" sz="quarter" idx="3"/>
          </p:nvPr>
        </p:nvSpPr>
        <p:spPr/>
        <p:txBody>
          <a:bodyPr/>
          <a:lstStyle/>
          <a:p>
            <a:r>
              <a:rPr lang="fr-FR" sz="1000" dirty="0"/>
              <a:t>Irwin RS, et al. </a:t>
            </a:r>
            <a:r>
              <a:rPr lang="fr-FR" sz="1000" i="1" dirty="0" err="1"/>
              <a:t>Chest</a:t>
            </a:r>
            <a:r>
              <a:rPr lang="fr-FR" sz="1000" i="1" dirty="0"/>
              <a:t>. </a:t>
            </a:r>
            <a:r>
              <a:rPr lang="fr-FR" sz="1000" dirty="0"/>
              <a:t>2018;153(1):196-209. </a:t>
            </a:r>
          </a:p>
        </p:txBody>
      </p:sp>
    </p:spTree>
    <p:extLst>
      <p:ext uri="{BB962C8B-B14F-4D97-AF65-F5344CB8AC3E}">
        <p14:creationId xmlns:p14="http://schemas.microsoft.com/office/powerpoint/2010/main" val="98263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23917-DBE5-6F48-B777-334D99C04E38}"/>
              </a:ext>
            </a:extLst>
          </p:cNvPr>
          <p:cNvSpPr>
            <a:spLocks noGrp="1"/>
          </p:cNvSpPr>
          <p:nvPr>
            <p:ph type="title"/>
          </p:nvPr>
        </p:nvSpPr>
        <p:spPr/>
        <p:txBody>
          <a:bodyPr/>
          <a:lstStyle/>
          <a:p>
            <a:r>
              <a:rPr lang="en-US" dirty="0"/>
              <a:t>Initial Assessment of Chronic Cough</a:t>
            </a:r>
          </a:p>
        </p:txBody>
      </p:sp>
      <p:sp>
        <p:nvSpPr>
          <p:cNvPr id="3" name="Content Placeholder 2">
            <a:extLst>
              <a:ext uri="{FF2B5EF4-FFF2-40B4-BE49-F238E27FC236}">
                <a16:creationId xmlns:a16="http://schemas.microsoft.com/office/drawing/2014/main" id="{162556A5-49A2-C245-A680-19F3FBAC0044}"/>
              </a:ext>
            </a:extLst>
          </p:cNvPr>
          <p:cNvSpPr>
            <a:spLocks noGrp="1"/>
          </p:cNvSpPr>
          <p:nvPr>
            <p:ph idx="1"/>
          </p:nvPr>
        </p:nvSpPr>
        <p:spPr/>
        <p:txBody>
          <a:bodyPr>
            <a:noAutofit/>
          </a:bodyPr>
          <a:lstStyle/>
          <a:p>
            <a:pPr>
              <a:lnSpc>
                <a:spcPct val="100000"/>
              </a:lnSpc>
              <a:spcBef>
                <a:spcPts val="600"/>
              </a:spcBef>
            </a:pPr>
            <a:r>
              <a:rPr lang="en-US" sz="3200" dirty="0"/>
              <a:t>History: Important details to uncover</a:t>
            </a:r>
          </a:p>
          <a:p>
            <a:pPr lvl="1">
              <a:lnSpc>
                <a:spcPct val="100000"/>
              </a:lnSpc>
              <a:spcBef>
                <a:spcPts val="600"/>
              </a:spcBef>
            </a:pPr>
            <a:r>
              <a:rPr lang="en-US" sz="2800" dirty="0"/>
              <a:t>Duration of cough</a:t>
            </a:r>
          </a:p>
          <a:p>
            <a:pPr lvl="1">
              <a:lnSpc>
                <a:spcPct val="100000"/>
              </a:lnSpc>
              <a:spcBef>
                <a:spcPts val="600"/>
              </a:spcBef>
            </a:pPr>
            <a:r>
              <a:rPr lang="en-US" sz="2800" dirty="0"/>
              <a:t>Triggers of cough (environmental exposures, occupational exposures, travel exposures)</a:t>
            </a:r>
          </a:p>
          <a:p>
            <a:pPr lvl="1">
              <a:lnSpc>
                <a:spcPct val="100000"/>
              </a:lnSpc>
              <a:spcBef>
                <a:spcPts val="600"/>
              </a:spcBef>
            </a:pPr>
            <a:r>
              <a:rPr lang="en-US" sz="2800" dirty="0"/>
              <a:t>Smoking history</a:t>
            </a:r>
          </a:p>
          <a:p>
            <a:pPr lvl="1">
              <a:lnSpc>
                <a:spcPct val="100000"/>
              </a:lnSpc>
              <a:spcBef>
                <a:spcPts val="600"/>
              </a:spcBef>
            </a:pPr>
            <a:r>
              <a:rPr lang="en-US" sz="2800" dirty="0"/>
              <a:t>Previous evaluations and treatments</a:t>
            </a:r>
          </a:p>
          <a:p>
            <a:pPr>
              <a:spcBef>
                <a:spcPts val="600"/>
              </a:spcBef>
            </a:pPr>
            <a:r>
              <a:rPr lang="en-US" sz="3200" dirty="0"/>
              <a:t>Medications that can cause chronic cough</a:t>
            </a:r>
          </a:p>
          <a:p>
            <a:pPr lvl="1">
              <a:spcBef>
                <a:spcPts val="600"/>
              </a:spcBef>
            </a:pPr>
            <a:r>
              <a:rPr lang="en-US" sz="2400" dirty="0"/>
              <a:t>ACE inhibitors </a:t>
            </a:r>
          </a:p>
          <a:p>
            <a:pPr>
              <a:spcBef>
                <a:spcPts val="600"/>
              </a:spcBef>
            </a:pPr>
            <a:r>
              <a:rPr lang="en-US" sz="2800" dirty="0"/>
              <a:t>Physical examination and chest x-ray</a:t>
            </a:r>
            <a:endParaRPr lang="en-US" sz="3000" dirty="0"/>
          </a:p>
        </p:txBody>
      </p:sp>
      <p:sp>
        <p:nvSpPr>
          <p:cNvPr id="4" name="Footer Placeholder 3">
            <a:extLst>
              <a:ext uri="{FF2B5EF4-FFF2-40B4-BE49-F238E27FC236}">
                <a16:creationId xmlns:a16="http://schemas.microsoft.com/office/drawing/2014/main" id="{1FCBFB52-8847-A1BE-ED4E-9E3E8E0521E3}"/>
              </a:ext>
            </a:extLst>
          </p:cNvPr>
          <p:cNvSpPr>
            <a:spLocks noGrp="1"/>
          </p:cNvSpPr>
          <p:nvPr>
            <p:ph type="ftr" sz="quarter" idx="3"/>
          </p:nvPr>
        </p:nvSpPr>
        <p:spPr/>
        <p:txBody>
          <a:bodyPr/>
          <a:lstStyle/>
          <a:p>
            <a:r>
              <a:rPr lang="fr-FR" sz="1000" dirty="0"/>
              <a:t>Irwin RS, et al. </a:t>
            </a:r>
            <a:r>
              <a:rPr lang="fr-FR" sz="1000" i="1" dirty="0" err="1"/>
              <a:t>Chest</a:t>
            </a:r>
            <a:r>
              <a:rPr lang="fr-FR" sz="1000" i="1" dirty="0"/>
              <a:t>. </a:t>
            </a:r>
            <a:r>
              <a:rPr lang="fr-FR" sz="1000" dirty="0"/>
              <a:t>2018;153(1):196-209. </a:t>
            </a:r>
          </a:p>
        </p:txBody>
      </p:sp>
    </p:spTree>
    <p:extLst>
      <p:ext uri="{BB962C8B-B14F-4D97-AF65-F5344CB8AC3E}">
        <p14:creationId xmlns:p14="http://schemas.microsoft.com/office/powerpoint/2010/main" val="1445219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7A65459-88B6-430D-B9A8-24A8A21BED83}"/>
              </a:ext>
            </a:extLst>
          </p:cNvPr>
          <p:cNvSpPr>
            <a:spLocks noGrp="1"/>
          </p:cNvSpPr>
          <p:nvPr>
            <p:ph type="title"/>
          </p:nvPr>
        </p:nvSpPr>
        <p:spPr>
          <a:xfrm>
            <a:off x="609600" y="224906"/>
            <a:ext cx="10744200" cy="812514"/>
          </a:xfrm>
        </p:spPr>
        <p:txBody>
          <a:bodyPr/>
          <a:lstStyle/>
          <a:p>
            <a:r>
              <a:rPr lang="en-US" dirty="0"/>
              <a:t>Red Flags in Chronic Cough</a:t>
            </a:r>
          </a:p>
        </p:txBody>
      </p:sp>
      <p:sp>
        <p:nvSpPr>
          <p:cNvPr id="8" name="Content Placeholder 7">
            <a:extLst>
              <a:ext uri="{FF2B5EF4-FFF2-40B4-BE49-F238E27FC236}">
                <a16:creationId xmlns:a16="http://schemas.microsoft.com/office/drawing/2014/main" id="{C1D20C76-404B-6571-C27E-998A8ED1C193}"/>
              </a:ext>
            </a:extLst>
          </p:cNvPr>
          <p:cNvSpPr>
            <a:spLocks noGrp="1"/>
          </p:cNvSpPr>
          <p:nvPr>
            <p:ph idx="1"/>
          </p:nvPr>
        </p:nvSpPr>
        <p:spPr>
          <a:xfrm>
            <a:off x="609600" y="1037420"/>
            <a:ext cx="10744200" cy="5585630"/>
          </a:xfrm>
        </p:spPr>
        <p:txBody>
          <a:bodyPr>
            <a:normAutofit lnSpcReduction="10000"/>
          </a:bodyPr>
          <a:lstStyle/>
          <a:p>
            <a:pPr>
              <a:spcBef>
                <a:spcPts val="600"/>
              </a:spcBef>
            </a:pPr>
            <a:r>
              <a:rPr lang="en-US" sz="2000" dirty="0"/>
              <a:t>Hemoptysis</a:t>
            </a:r>
          </a:p>
          <a:p>
            <a:pPr>
              <a:spcBef>
                <a:spcPts val="600"/>
              </a:spcBef>
            </a:pPr>
            <a:r>
              <a:rPr lang="en-US" sz="2000" dirty="0"/>
              <a:t>Smoker &gt; 45 years of age with a new cough, change in cough, or coexisting voice disturbance</a:t>
            </a:r>
          </a:p>
          <a:p>
            <a:pPr>
              <a:spcBef>
                <a:spcPts val="600"/>
              </a:spcBef>
            </a:pPr>
            <a:r>
              <a:rPr lang="en-US" sz="2000" dirty="0"/>
              <a:t>Adults aged 55-80 years who have a 30 pack-year smoking history and currently smoke or who have quit within the past 15 years</a:t>
            </a:r>
          </a:p>
          <a:p>
            <a:pPr>
              <a:spcBef>
                <a:spcPts val="600"/>
              </a:spcBef>
            </a:pPr>
            <a:r>
              <a:rPr lang="en-US" sz="2000" dirty="0"/>
              <a:t>Prominent dyspnea, especially at rest or at night</a:t>
            </a:r>
          </a:p>
          <a:p>
            <a:pPr>
              <a:spcBef>
                <a:spcPts val="600"/>
              </a:spcBef>
            </a:pPr>
            <a:r>
              <a:rPr lang="en-US" sz="2000" dirty="0"/>
              <a:t>Hoarseness</a:t>
            </a:r>
          </a:p>
          <a:p>
            <a:pPr>
              <a:spcBef>
                <a:spcPts val="600"/>
              </a:spcBef>
            </a:pPr>
            <a:r>
              <a:rPr lang="en-US" sz="2000" dirty="0"/>
              <a:t>Systemic symptoms</a:t>
            </a:r>
          </a:p>
          <a:p>
            <a:pPr lvl="1">
              <a:spcBef>
                <a:spcPts val="600"/>
              </a:spcBef>
            </a:pPr>
            <a:r>
              <a:rPr lang="en-US" sz="1800" dirty="0"/>
              <a:t>Fever</a:t>
            </a:r>
          </a:p>
          <a:p>
            <a:pPr lvl="1">
              <a:spcBef>
                <a:spcPts val="600"/>
              </a:spcBef>
            </a:pPr>
            <a:r>
              <a:rPr lang="en-US" sz="1800" dirty="0"/>
              <a:t>Weight loss</a:t>
            </a:r>
          </a:p>
          <a:p>
            <a:pPr lvl="1">
              <a:spcBef>
                <a:spcPts val="600"/>
              </a:spcBef>
            </a:pPr>
            <a:r>
              <a:rPr lang="en-US" sz="1800" dirty="0"/>
              <a:t>Peripheral Edema with weight gain</a:t>
            </a:r>
          </a:p>
          <a:p>
            <a:pPr>
              <a:spcBef>
                <a:spcPts val="600"/>
              </a:spcBef>
            </a:pPr>
            <a:r>
              <a:rPr lang="en-US" sz="2000" dirty="0"/>
              <a:t>Trouble swallowing when eating or drinking</a:t>
            </a:r>
          </a:p>
          <a:p>
            <a:pPr>
              <a:spcBef>
                <a:spcPts val="600"/>
              </a:spcBef>
            </a:pPr>
            <a:r>
              <a:rPr lang="en-US" sz="2000" dirty="0"/>
              <a:t>Vomiting</a:t>
            </a:r>
          </a:p>
          <a:p>
            <a:pPr>
              <a:spcBef>
                <a:spcPts val="600"/>
              </a:spcBef>
            </a:pPr>
            <a:r>
              <a:rPr lang="en-US" sz="2000" dirty="0"/>
              <a:t>Recurrent pneumonia</a:t>
            </a:r>
          </a:p>
          <a:p>
            <a:pPr>
              <a:spcBef>
                <a:spcPts val="600"/>
              </a:spcBef>
            </a:pPr>
            <a:r>
              <a:rPr lang="en-US" sz="2000" dirty="0"/>
              <a:t>Abnormal respiratory exam and/or abnormal chest radiograph coinciding with duration of cough</a:t>
            </a:r>
          </a:p>
          <a:p>
            <a:pPr>
              <a:spcBef>
                <a:spcPts val="600"/>
              </a:spcBef>
            </a:pPr>
            <a:endParaRPr lang="en-US" sz="2000" dirty="0"/>
          </a:p>
        </p:txBody>
      </p:sp>
      <p:sp>
        <p:nvSpPr>
          <p:cNvPr id="18" name="Footer Placeholder 17">
            <a:extLst>
              <a:ext uri="{FF2B5EF4-FFF2-40B4-BE49-F238E27FC236}">
                <a16:creationId xmlns:a16="http://schemas.microsoft.com/office/drawing/2014/main" id="{AFA1C392-B21F-DCCA-4F91-0D42B57FC583}"/>
              </a:ext>
            </a:extLst>
          </p:cNvPr>
          <p:cNvSpPr>
            <a:spLocks noGrp="1"/>
          </p:cNvSpPr>
          <p:nvPr>
            <p:ph type="ftr" sz="quarter" idx="3"/>
          </p:nvPr>
        </p:nvSpPr>
        <p:spPr/>
        <p:txBody>
          <a:bodyPr/>
          <a:lstStyle/>
          <a:p>
            <a:r>
              <a:rPr lang="en-US" noProof="0" dirty="0"/>
              <a:t>Recreated from </a:t>
            </a:r>
            <a:r>
              <a:rPr lang="en-US" dirty="0"/>
              <a:t>Irwin RS, et al. </a:t>
            </a:r>
            <a:r>
              <a:rPr lang="en-US" i="1" dirty="0"/>
              <a:t>Chest. </a:t>
            </a:r>
            <a:r>
              <a:rPr lang="en-US" dirty="0"/>
              <a:t>2018;153(1):196-209. </a:t>
            </a:r>
            <a:endParaRPr lang="en-US" noProof="0" dirty="0"/>
          </a:p>
          <a:p>
            <a:pPr lvl="0"/>
            <a:r>
              <a:rPr lang="en-US" dirty="0"/>
              <a:t>Copyright 2018, with permission from Elsevier.</a:t>
            </a:r>
            <a:endParaRPr lang="en-US" noProof="0" dirty="0"/>
          </a:p>
        </p:txBody>
      </p:sp>
    </p:spTree>
    <p:extLst>
      <p:ext uri="{BB962C8B-B14F-4D97-AF65-F5344CB8AC3E}">
        <p14:creationId xmlns:p14="http://schemas.microsoft.com/office/powerpoint/2010/main" val="264235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9361D0-3867-5858-8DC9-C3D57D44DE5C}"/>
              </a:ext>
            </a:extLst>
          </p:cNvPr>
          <p:cNvSpPr txBox="1"/>
          <p:nvPr/>
        </p:nvSpPr>
        <p:spPr>
          <a:xfrm>
            <a:off x="3523785" y="559935"/>
            <a:ext cx="5606022" cy="523220"/>
          </a:xfrm>
          <a:prstGeom prst="rect">
            <a:avLst/>
          </a:prstGeom>
          <a:noFill/>
        </p:spPr>
        <p:txBody>
          <a:bodyPr wrap="none" rtlCol="0">
            <a:spAutoFit/>
          </a:bodyPr>
          <a:lstStyle/>
          <a:p>
            <a:r>
              <a:rPr lang="en-US" sz="2800" dirty="0">
                <a:solidFill>
                  <a:schemeClr val="bg1"/>
                </a:solidFill>
              </a:rPr>
              <a:t>Considerations for Chronic Cough</a:t>
            </a:r>
          </a:p>
        </p:txBody>
      </p:sp>
      <p:sp>
        <p:nvSpPr>
          <p:cNvPr id="5" name="Title 4">
            <a:extLst>
              <a:ext uri="{FF2B5EF4-FFF2-40B4-BE49-F238E27FC236}">
                <a16:creationId xmlns:a16="http://schemas.microsoft.com/office/drawing/2014/main" id="{02803D66-0166-7669-B70A-115D6DD8165C}"/>
              </a:ext>
            </a:extLst>
          </p:cNvPr>
          <p:cNvSpPr>
            <a:spLocks noGrp="1"/>
          </p:cNvSpPr>
          <p:nvPr>
            <p:ph type="title"/>
          </p:nvPr>
        </p:nvSpPr>
        <p:spPr>
          <a:xfrm>
            <a:off x="609600" y="110605"/>
            <a:ext cx="10744200" cy="1185577"/>
          </a:xfrm>
        </p:spPr>
        <p:txBody>
          <a:bodyPr/>
          <a:lstStyle/>
          <a:p>
            <a:r>
              <a:rPr lang="en-US" dirty="0"/>
              <a:t>Considerations for Chronic Cough</a:t>
            </a:r>
            <a:br>
              <a:rPr lang="en-US" dirty="0"/>
            </a:br>
            <a:r>
              <a:rPr lang="en-US" sz="2800" b="0" dirty="0"/>
              <a:t>4 Most Common Causes to Consider:</a:t>
            </a:r>
            <a:endParaRPr lang="en-US" b="0" dirty="0"/>
          </a:p>
        </p:txBody>
      </p:sp>
      <p:sp>
        <p:nvSpPr>
          <p:cNvPr id="6" name="Content Placeholder 5">
            <a:extLst>
              <a:ext uri="{FF2B5EF4-FFF2-40B4-BE49-F238E27FC236}">
                <a16:creationId xmlns:a16="http://schemas.microsoft.com/office/drawing/2014/main" id="{03C98105-E7A1-3B44-4DD4-FB4E6D268391}"/>
              </a:ext>
            </a:extLst>
          </p:cNvPr>
          <p:cNvSpPr>
            <a:spLocks noGrp="1"/>
          </p:cNvSpPr>
          <p:nvPr>
            <p:ph idx="1"/>
          </p:nvPr>
        </p:nvSpPr>
        <p:spPr>
          <a:xfrm>
            <a:off x="609600" y="1295400"/>
            <a:ext cx="10744200" cy="5245101"/>
          </a:xfrm>
        </p:spPr>
        <p:txBody>
          <a:bodyPr>
            <a:normAutofit fontScale="85000" lnSpcReduction="20000"/>
          </a:bodyPr>
          <a:lstStyle/>
          <a:p>
            <a:pPr marL="0" indent="0">
              <a:spcBef>
                <a:spcPts val="400"/>
              </a:spcBef>
              <a:buNone/>
            </a:pPr>
            <a:r>
              <a:rPr lang="en-US" b="1" dirty="0"/>
              <a:t>Upper Airway Cough Syndrome (UACS) secondary to </a:t>
            </a:r>
            <a:r>
              <a:rPr lang="en-US" b="1" dirty="0" err="1"/>
              <a:t>rhinosinus</a:t>
            </a:r>
            <a:r>
              <a:rPr lang="en-US" b="1" dirty="0"/>
              <a:t> diseases</a:t>
            </a:r>
          </a:p>
          <a:p>
            <a:pPr marL="0" indent="0">
              <a:spcBef>
                <a:spcPts val="400"/>
              </a:spcBef>
              <a:buNone/>
            </a:pPr>
            <a:r>
              <a:rPr lang="en-US" dirty="0"/>
              <a:t>Consider:</a:t>
            </a:r>
          </a:p>
          <a:p>
            <a:pPr lvl="1">
              <a:spcBef>
                <a:spcPts val="400"/>
              </a:spcBef>
            </a:pPr>
            <a:r>
              <a:rPr lang="en-US" dirty="0"/>
              <a:t>Sinus imaging</a:t>
            </a:r>
          </a:p>
          <a:p>
            <a:pPr lvl="1">
              <a:spcBef>
                <a:spcPts val="400"/>
              </a:spcBef>
            </a:pPr>
            <a:r>
              <a:rPr lang="en-US" dirty="0"/>
              <a:t>Nasopharyngoscopy</a:t>
            </a:r>
          </a:p>
          <a:p>
            <a:pPr lvl="1">
              <a:spcBef>
                <a:spcPts val="400"/>
              </a:spcBef>
            </a:pPr>
            <a:r>
              <a:rPr lang="en-US" dirty="0"/>
              <a:t>Allergy evaluation or empiric treatment</a:t>
            </a:r>
          </a:p>
          <a:p>
            <a:pPr marL="0" indent="0">
              <a:spcBef>
                <a:spcPts val="400"/>
              </a:spcBef>
              <a:buNone/>
            </a:pPr>
            <a:r>
              <a:rPr lang="en-US" b="1" dirty="0"/>
              <a:t>Asthma</a:t>
            </a:r>
          </a:p>
          <a:p>
            <a:pPr marL="0" indent="0">
              <a:spcBef>
                <a:spcPts val="400"/>
              </a:spcBef>
              <a:buNone/>
            </a:pPr>
            <a:r>
              <a:rPr lang="en-US" dirty="0"/>
              <a:t>Ideally evaluate:</a:t>
            </a:r>
          </a:p>
          <a:p>
            <a:pPr lvl="1">
              <a:spcBef>
                <a:spcPts val="400"/>
              </a:spcBef>
            </a:pPr>
            <a:r>
              <a:rPr lang="en-US" dirty="0"/>
              <a:t>Spirometry</a:t>
            </a:r>
          </a:p>
          <a:p>
            <a:pPr lvl="1">
              <a:spcBef>
                <a:spcPts val="400"/>
              </a:spcBef>
            </a:pPr>
            <a:r>
              <a:rPr lang="en-US" dirty="0"/>
              <a:t>Bronchodilator reversibility</a:t>
            </a:r>
          </a:p>
          <a:p>
            <a:pPr lvl="1">
              <a:spcBef>
                <a:spcPts val="400"/>
              </a:spcBef>
            </a:pPr>
            <a:r>
              <a:rPr lang="en-US" dirty="0"/>
              <a:t>Bronchoprovocation challenge</a:t>
            </a:r>
          </a:p>
          <a:p>
            <a:pPr lvl="1">
              <a:spcBef>
                <a:spcPts val="400"/>
              </a:spcBef>
            </a:pPr>
            <a:r>
              <a:rPr lang="en-US" dirty="0"/>
              <a:t>Allergy evaluation or empiric treatment</a:t>
            </a:r>
          </a:p>
          <a:p>
            <a:pPr marL="0" indent="0">
              <a:spcBef>
                <a:spcPts val="400"/>
              </a:spcBef>
              <a:buNone/>
            </a:pPr>
            <a:r>
              <a:rPr lang="en-US" b="1" dirty="0"/>
              <a:t>Non-asthmatic Eosinophilic Bronchitis (</a:t>
            </a:r>
            <a:r>
              <a:rPr lang="en-US" b="1" dirty="0" err="1"/>
              <a:t>NAEB</a:t>
            </a:r>
            <a:r>
              <a:rPr lang="en-US" b="1" dirty="0"/>
              <a:t>)</a:t>
            </a:r>
          </a:p>
          <a:p>
            <a:pPr marL="0" indent="0">
              <a:spcBef>
                <a:spcPts val="400"/>
              </a:spcBef>
              <a:buNone/>
            </a:pPr>
            <a:r>
              <a:rPr lang="en-US" dirty="0"/>
              <a:t>Ideally evaluate:</a:t>
            </a:r>
          </a:p>
          <a:p>
            <a:pPr lvl="1">
              <a:spcBef>
                <a:spcPts val="400"/>
              </a:spcBef>
            </a:pPr>
            <a:r>
              <a:rPr lang="en-US" dirty="0"/>
              <a:t>Sputum eosinophilia</a:t>
            </a:r>
          </a:p>
          <a:p>
            <a:pPr lvl="1">
              <a:spcBef>
                <a:spcPts val="400"/>
              </a:spcBef>
            </a:pPr>
            <a:r>
              <a:rPr lang="en-US" dirty="0"/>
              <a:t>Fraction exhaled nitric oxide (FENO)</a:t>
            </a:r>
          </a:p>
          <a:p>
            <a:pPr lvl="1">
              <a:spcBef>
                <a:spcPts val="400"/>
              </a:spcBef>
            </a:pPr>
            <a:r>
              <a:rPr lang="en-US" dirty="0"/>
              <a:t>Allergy evaluation or empiric treatment</a:t>
            </a:r>
          </a:p>
          <a:p>
            <a:pPr marL="0" indent="0">
              <a:spcBef>
                <a:spcPts val="400"/>
              </a:spcBef>
              <a:buNone/>
            </a:pPr>
            <a:r>
              <a:rPr lang="en-US" b="1" dirty="0"/>
              <a:t>Gastroesophageal Reflux Disease (GERD)</a:t>
            </a:r>
          </a:p>
          <a:p>
            <a:pPr marL="0" indent="0">
              <a:spcBef>
                <a:spcPts val="400"/>
              </a:spcBef>
              <a:buNone/>
            </a:pPr>
            <a:r>
              <a:rPr lang="en-US" dirty="0"/>
              <a:t>Physiologic testing for refractory patients. Initial treatment to include:</a:t>
            </a:r>
          </a:p>
          <a:p>
            <a:pPr lvl="1">
              <a:spcBef>
                <a:spcPts val="400"/>
              </a:spcBef>
            </a:pPr>
            <a:r>
              <a:rPr lang="en-US" dirty="0"/>
              <a:t>More than acid suppression</a:t>
            </a:r>
          </a:p>
          <a:p>
            <a:pPr>
              <a:spcBef>
                <a:spcPts val="400"/>
              </a:spcBef>
            </a:pPr>
            <a:endParaRPr lang="en-US" dirty="0"/>
          </a:p>
        </p:txBody>
      </p:sp>
      <p:sp>
        <p:nvSpPr>
          <p:cNvPr id="10" name="Footer Placeholder 9">
            <a:extLst>
              <a:ext uri="{FF2B5EF4-FFF2-40B4-BE49-F238E27FC236}">
                <a16:creationId xmlns:a16="http://schemas.microsoft.com/office/drawing/2014/main" id="{C5E4DCC6-3712-81C4-31B8-AA984AD60A90}"/>
              </a:ext>
            </a:extLst>
          </p:cNvPr>
          <p:cNvSpPr>
            <a:spLocks noGrp="1"/>
          </p:cNvSpPr>
          <p:nvPr>
            <p:ph type="ftr" sz="quarter" idx="3"/>
          </p:nvPr>
        </p:nvSpPr>
        <p:spPr/>
        <p:txBody>
          <a:bodyPr/>
          <a:lstStyle/>
          <a:p>
            <a:r>
              <a:rPr lang="fr-FR" sz="1000" dirty="0"/>
              <a:t>Irwin RS, et al. </a:t>
            </a:r>
            <a:r>
              <a:rPr lang="fr-FR" sz="1000" i="1" dirty="0" err="1"/>
              <a:t>Chest</a:t>
            </a:r>
            <a:r>
              <a:rPr lang="fr-FR" sz="1000" i="1" dirty="0"/>
              <a:t>. </a:t>
            </a:r>
            <a:r>
              <a:rPr lang="fr-FR" sz="1000" dirty="0"/>
              <a:t>2018;153(1):196-209. </a:t>
            </a:r>
          </a:p>
        </p:txBody>
      </p:sp>
    </p:spTree>
    <p:extLst>
      <p:ext uri="{BB962C8B-B14F-4D97-AF65-F5344CB8AC3E}">
        <p14:creationId xmlns:p14="http://schemas.microsoft.com/office/powerpoint/2010/main" val="818488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B0FFEAAF-89A1-9938-5019-CF70EFB10A6C}"/>
              </a:ext>
            </a:extLst>
          </p:cNvPr>
          <p:cNvSpPr>
            <a:spLocks noGrp="1"/>
          </p:cNvSpPr>
          <p:nvPr>
            <p:ph type="ftr" sz="quarter" idx="3"/>
          </p:nvPr>
        </p:nvSpPr>
        <p:spPr/>
        <p:txBody>
          <a:bodyPr/>
          <a:lstStyle/>
          <a:p>
            <a:r>
              <a:rPr lang="fr-FR" dirty="0"/>
              <a:t>Irwin RS, et al. </a:t>
            </a:r>
            <a:r>
              <a:rPr lang="fr-FR" i="1" dirty="0" err="1"/>
              <a:t>Chest</a:t>
            </a:r>
            <a:r>
              <a:rPr lang="fr-FR" i="1" dirty="0"/>
              <a:t>. </a:t>
            </a:r>
            <a:r>
              <a:rPr lang="fr-FR" dirty="0"/>
              <a:t>2018;153(1):196-209. </a:t>
            </a:r>
          </a:p>
        </p:txBody>
      </p:sp>
      <p:sp>
        <p:nvSpPr>
          <p:cNvPr id="4" name="Title 3">
            <a:extLst>
              <a:ext uri="{FF2B5EF4-FFF2-40B4-BE49-F238E27FC236}">
                <a16:creationId xmlns:a16="http://schemas.microsoft.com/office/drawing/2014/main" id="{26C84E0A-7DCB-5FC9-0E45-4604FEC1C903}"/>
              </a:ext>
            </a:extLst>
          </p:cNvPr>
          <p:cNvSpPr>
            <a:spLocks noGrp="1"/>
          </p:cNvSpPr>
          <p:nvPr>
            <p:ph type="title"/>
          </p:nvPr>
        </p:nvSpPr>
        <p:spPr/>
        <p:txBody>
          <a:bodyPr/>
          <a:lstStyle/>
          <a:p>
            <a:r>
              <a:rPr lang="en-US" dirty="0"/>
              <a:t>Further Investigations to Consider</a:t>
            </a:r>
          </a:p>
        </p:txBody>
      </p:sp>
      <p:sp>
        <p:nvSpPr>
          <p:cNvPr id="7" name="Content Placeholder 6">
            <a:extLst>
              <a:ext uri="{FF2B5EF4-FFF2-40B4-BE49-F238E27FC236}">
                <a16:creationId xmlns:a16="http://schemas.microsoft.com/office/drawing/2014/main" id="{2A1709CC-B6AF-EBD9-6325-354934CD0A8E}"/>
              </a:ext>
            </a:extLst>
          </p:cNvPr>
          <p:cNvSpPr>
            <a:spLocks noGrp="1"/>
          </p:cNvSpPr>
          <p:nvPr>
            <p:ph idx="1"/>
          </p:nvPr>
        </p:nvSpPr>
        <p:spPr/>
        <p:txBody>
          <a:bodyPr/>
          <a:lstStyle/>
          <a:p>
            <a:r>
              <a:rPr lang="en-US" dirty="0"/>
              <a:t>24h esophageal pH / impedance monitoring</a:t>
            </a:r>
          </a:p>
          <a:p>
            <a:r>
              <a:rPr lang="en-US" dirty="0"/>
              <a:t>Endoscopic and/or </a:t>
            </a:r>
            <a:r>
              <a:rPr lang="en-US" dirty="0" err="1"/>
              <a:t>videofluoroscopic</a:t>
            </a:r>
            <a:r>
              <a:rPr lang="en-US" dirty="0"/>
              <a:t> swallow evaluation</a:t>
            </a:r>
          </a:p>
          <a:p>
            <a:r>
              <a:rPr lang="en-US" dirty="0"/>
              <a:t>Barium </a:t>
            </a:r>
            <a:r>
              <a:rPr lang="en-US" dirty="0" err="1"/>
              <a:t>esophagram</a:t>
            </a:r>
            <a:r>
              <a:rPr lang="en-US" dirty="0"/>
              <a:t> / modified barium swallow</a:t>
            </a:r>
          </a:p>
          <a:p>
            <a:r>
              <a:rPr lang="en-US" dirty="0"/>
              <a:t>Sinus imaging</a:t>
            </a:r>
          </a:p>
          <a:p>
            <a:r>
              <a:rPr lang="en-US" dirty="0"/>
              <a:t>HRCT</a:t>
            </a:r>
          </a:p>
          <a:p>
            <a:r>
              <a:rPr lang="en-US" dirty="0"/>
              <a:t>Bronchoscopy</a:t>
            </a:r>
          </a:p>
          <a:p>
            <a:r>
              <a:rPr lang="en-US" dirty="0"/>
              <a:t>Cardiac work-up (ECG, Holter Monitoring, Echo)</a:t>
            </a:r>
          </a:p>
          <a:p>
            <a:r>
              <a:rPr lang="en-US" dirty="0"/>
              <a:t>Environmental / occupational assessment</a:t>
            </a:r>
          </a:p>
          <a:p>
            <a:r>
              <a:rPr lang="en-US" dirty="0"/>
              <a:t>Consider uncommon causes</a:t>
            </a:r>
          </a:p>
          <a:p>
            <a:endParaRPr lang="en-US" dirty="0"/>
          </a:p>
        </p:txBody>
      </p:sp>
    </p:spTree>
    <p:extLst>
      <p:ext uri="{BB962C8B-B14F-4D97-AF65-F5344CB8AC3E}">
        <p14:creationId xmlns:p14="http://schemas.microsoft.com/office/powerpoint/2010/main" val="3016713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A409C833-D94E-EFDB-6834-C8DF3AD75D5D}"/>
              </a:ext>
            </a:extLst>
          </p:cNvPr>
          <p:cNvCxnSpPr>
            <a:cxnSpLocks/>
          </p:cNvCxnSpPr>
          <p:nvPr/>
        </p:nvCxnSpPr>
        <p:spPr>
          <a:xfrm>
            <a:off x="3366343" y="1918901"/>
            <a:ext cx="0" cy="1814957"/>
          </a:xfrm>
          <a:prstGeom prst="straightConnector1">
            <a:avLst/>
          </a:prstGeom>
          <a:ln w="57150">
            <a:solidFill>
              <a:schemeClr val="tx1">
                <a:lumMod val="75000"/>
              </a:schemeClr>
            </a:solidFill>
            <a:headEnd type="none" w="med" len="med"/>
            <a:tailEnd type="triangle"/>
          </a:ln>
        </p:spPr>
        <p:style>
          <a:lnRef idx="3">
            <a:schemeClr val="accent1"/>
          </a:lnRef>
          <a:fillRef idx="0">
            <a:schemeClr val="accent1"/>
          </a:fillRef>
          <a:effectRef idx="2">
            <a:schemeClr val="accent1"/>
          </a:effectRef>
          <a:fontRef idx="minor">
            <a:schemeClr val="tx1"/>
          </a:fontRef>
        </p:style>
      </p:cxnSp>
      <p:sp>
        <p:nvSpPr>
          <p:cNvPr id="6" name="Rectangle 5">
            <a:extLst>
              <a:ext uri="{FF2B5EF4-FFF2-40B4-BE49-F238E27FC236}">
                <a16:creationId xmlns:a16="http://schemas.microsoft.com/office/drawing/2014/main" id="{8E0D5C9D-8773-BF4B-80A7-B13E8EC00207}"/>
              </a:ext>
            </a:extLst>
          </p:cNvPr>
          <p:cNvSpPr/>
          <p:nvPr/>
        </p:nvSpPr>
        <p:spPr bwMode="auto">
          <a:xfrm>
            <a:off x="4481186" y="736688"/>
            <a:ext cx="3229627" cy="927778"/>
          </a:xfrm>
          <a:prstGeom prst="rect">
            <a:avLst/>
          </a:prstGeom>
          <a:solidFill>
            <a:schemeClr val="bg1">
              <a:lumMod val="95000"/>
            </a:schemeClr>
          </a:solidFill>
          <a:ln>
            <a:solidFill>
              <a:schemeClr val="accent1"/>
            </a:solidFill>
          </a:ln>
          <a:effectLst/>
        </p:spPr>
        <p:txBody>
          <a:bodyPr vert="horz" wrap="none" lIns="91392" tIns="45696" rIns="91392" bIns="45696" numCol="1" rtlCol="0" anchor="ctr" anchorCtr="0" compatLnSpc="1">
            <a:prstTxWarp prst="textNoShape">
              <a:avLst/>
            </a:prstTxWarp>
          </a:bodyPr>
          <a:lstStyle/>
          <a:p>
            <a:pPr algn="ctr" defTabSz="456926" fontAlgn="base">
              <a:spcBef>
                <a:spcPct val="0"/>
              </a:spcBef>
              <a:spcAft>
                <a:spcPct val="0"/>
              </a:spcAft>
              <a:defRPr/>
            </a:pPr>
            <a:r>
              <a:rPr lang="en-US" sz="2399" b="1" dirty="0">
                <a:solidFill>
                  <a:schemeClr val="accent1"/>
                </a:solidFill>
                <a:latin typeface="Arial" panose="020B0604020202020204" pitchFamily="34" charset="0"/>
                <a:cs typeface="Arial" panose="020B0604020202020204" pitchFamily="34" charset="0"/>
              </a:rPr>
              <a:t>Chronic Cough (CC)</a:t>
            </a:r>
          </a:p>
          <a:p>
            <a:pPr algn="ctr" defTabSz="456926" fontAlgn="base">
              <a:spcBef>
                <a:spcPct val="0"/>
              </a:spcBef>
              <a:spcAft>
                <a:spcPct val="0"/>
              </a:spcAft>
              <a:defRPr/>
            </a:pPr>
            <a:r>
              <a:rPr lang="en-US" sz="2399" u="sng" dirty="0">
                <a:solidFill>
                  <a:schemeClr val="accent1"/>
                </a:solidFill>
                <a:latin typeface="Arial" panose="020B0604020202020204" pitchFamily="34" charset="0"/>
                <a:cs typeface="Arial" panose="020B0604020202020204" pitchFamily="34" charset="0"/>
              </a:rPr>
              <a:t>&gt;8 weeks</a:t>
            </a:r>
            <a:r>
              <a:rPr lang="en-US" sz="2399" dirty="0">
                <a:solidFill>
                  <a:schemeClr val="accent1"/>
                </a:solidFill>
                <a:latin typeface="Arial" panose="020B0604020202020204" pitchFamily="34" charset="0"/>
                <a:cs typeface="Arial" panose="020B0604020202020204" pitchFamily="34" charset="0"/>
              </a:rPr>
              <a:t> with cough</a:t>
            </a:r>
            <a:endParaRPr lang="en-US" sz="3199" dirty="0">
              <a:solidFill>
                <a:schemeClr val="accent1"/>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65DE5449-9239-D24D-BEC6-3F63FFF51EE8}"/>
              </a:ext>
            </a:extLst>
          </p:cNvPr>
          <p:cNvSpPr/>
          <p:nvPr/>
        </p:nvSpPr>
        <p:spPr bwMode="auto">
          <a:xfrm>
            <a:off x="906453" y="2215054"/>
            <a:ext cx="4918093" cy="1075875"/>
          </a:xfrm>
          <a:prstGeom prst="rect">
            <a:avLst/>
          </a:prstGeom>
          <a:solidFill>
            <a:schemeClr val="accent5">
              <a:lumMod val="20000"/>
              <a:lumOff val="80000"/>
            </a:schemeClr>
          </a:solidFill>
          <a:ln>
            <a:solidFill>
              <a:schemeClr val="accent2">
                <a:lumMod val="60000"/>
                <a:lumOff val="40000"/>
              </a:schemeClr>
            </a:solidFill>
          </a:ln>
          <a:effectLst/>
          <a:scene3d>
            <a:camera prst="orthographicFront">
              <a:rot lat="0" lon="0" rev="0"/>
            </a:camera>
            <a:lightRig rig="contrasting" dir="t">
              <a:rot lat="0" lon="0" rev="7800000"/>
            </a:lightRig>
          </a:scene3d>
          <a:sp3d>
            <a:bevelT w="139700" h="139700"/>
          </a:sp3d>
        </p:spPr>
        <p:txBody>
          <a:bodyPr vert="horz" wrap="none" lIns="91392" tIns="45696" rIns="91392" bIns="45696" numCol="1" rtlCol="0" anchor="ctr" anchorCtr="0" compatLnSpc="1">
            <a:prstTxWarp prst="textNoShape">
              <a:avLst/>
            </a:prstTxWarp>
          </a:bodyPr>
          <a:lstStyle/>
          <a:p>
            <a:pPr algn="ctr" defTabSz="913638">
              <a:defRPr/>
            </a:pPr>
            <a:r>
              <a:rPr lang="en-US" sz="1999" b="1" dirty="0">
                <a:solidFill>
                  <a:srgbClr val="37424A"/>
                </a:solidFill>
                <a:latin typeface="Arial Narrow"/>
              </a:rPr>
              <a:t>Associated / underlying medical conditions </a:t>
            </a:r>
            <a:br>
              <a:rPr lang="en-US" sz="1999" b="1" dirty="0">
                <a:solidFill>
                  <a:srgbClr val="37424A"/>
                </a:solidFill>
                <a:latin typeface="Arial Narrow"/>
              </a:rPr>
            </a:br>
            <a:r>
              <a:rPr lang="en-US" sz="1999" b="1" dirty="0">
                <a:solidFill>
                  <a:srgbClr val="37424A"/>
                </a:solidFill>
                <a:latin typeface="Arial Narrow"/>
              </a:rPr>
              <a:t>are identified and treated per guidelines, </a:t>
            </a:r>
          </a:p>
          <a:p>
            <a:pPr algn="ctr" defTabSz="913638">
              <a:defRPr/>
            </a:pPr>
            <a:r>
              <a:rPr lang="en-US" sz="1999" b="1" u="sng" dirty="0">
                <a:solidFill>
                  <a:srgbClr val="37424A"/>
                </a:solidFill>
                <a:latin typeface="Arial Narrow"/>
              </a:rPr>
              <a:t>but</a:t>
            </a:r>
            <a:r>
              <a:rPr lang="en-US" sz="1999" b="1" dirty="0">
                <a:solidFill>
                  <a:srgbClr val="37424A"/>
                </a:solidFill>
                <a:latin typeface="Arial Narrow"/>
              </a:rPr>
              <a:t> cough persists</a:t>
            </a:r>
          </a:p>
        </p:txBody>
      </p:sp>
      <p:sp>
        <p:nvSpPr>
          <p:cNvPr id="8" name="Rectangle 7">
            <a:extLst>
              <a:ext uri="{FF2B5EF4-FFF2-40B4-BE49-F238E27FC236}">
                <a16:creationId xmlns:a16="http://schemas.microsoft.com/office/drawing/2014/main" id="{35CD1CEB-3DC0-A24F-90CB-E729AFD98550}"/>
              </a:ext>
            </a:extLst>
          </p:cNvPr>
          <p:cNvSpPr/>
          <p:nvPr/>
        </p:nvSpPr>
        <p:spPr bwMode="auto">
          <a:xfrm>
            <a:off x="6184580" y="3733858"/>
            <a:ext cx="5260126" cy="761604"/>
          </a:xfrm>
          <a:prstGeom prst="rect">
            <a:avLst/>
          </a:prstGeom>
          <a:solidFill>
            <a:schemeClr val="accent2">
              <a:lumMod val="75000"/>
            </a:schemeClr>
          </a:solidFill>
          <a:ln>
            <a:noFill/>
          </a:ln>
          <a:effectLst/>
        </p:spPr>
        <p:style>
          <a:lnRef idx="0">
            <a:scrgbClr r="0" g="0" b="0"/>
          </a:lnRef>
          <a:fillRef idx="0">
            <a:scrgbClr r="0" g="0" b="0"/>
          </a:fillRef>
          <a:effectRef idx="0">
            <a:scrgbClr r="0" g="0" b="0"/>
          </a:effectRef>
          <a:fontRef idx="minor">
            <a:schemeClr val="lt1"/>
          </a:fontRef>
        </p:style>
        <p:txBody>
          <a:bodyPr vert="horz" wrap="none" lIns="91392" tIns="45696" rIns="91392" bIns="45696" numCol="1" rtlCol="0" anchor="ctr" anchorCtr="0" compatLnSpc="1">
            <a:prstTxWarp prst="textNoShape">
              <a:avLst/>
            </a:prstTxWarp>
          </a:bodyPr>
          <a:lstStyle/>
          <a:p>
            <a:pPr algn="ctr" defTabSz="913638">
              <a:defRPr/>
            </a:pPr>
            <a:r>
              <a:rPr lang="en-US" sz="2799" b="1" dirty="0">
                <a:solidFill>
                  <a:prstClr val="white"/>
                </a:solidFill>
                <a:latin typeface="Arial Narrow"/>
              </a:rPr>
              <a:t>Unexplained Chronic Cough (UCC)</a:t>
            </a:r>
          </a:p>
        </p:txBody>
      </p:sp>
      <p:sp>
        <p:nvSpPr>
          <p:cNvPr id="9" name="Rectangle 8">
            <a:extLst>
              <a:ext uri="{FF2B5EF4-FFF2-40B4-BE49-F238E27FC236}">
                <a16:creationId xmlns:a16="http://schemas.microsoft.com/office/drawing/2014/main" id="{CC404532-0FEC-1748-9E24-131B627DAC8E}"/>
              </a:ext>
            </a:extLst>
          </p:cNvPr>
          <p:cNvSpPr/>
          <p:nvPr/>
        </p:nvSpPr>
        <p:spPr bwMode="auto">
          <a:xfrm>
            <a:off x="735437" y="3733858"/>
            <a:ext cx="5260126" cy="761604"/>
          </a:xfrm>
          <a:prstGeom prst="rect">
            <a:avLst/>
          </a:prstGeom>
          <a:solidFill>
            <a:schemeClr val="accent2">
              <a:lumMod val="75000"/>
            </a:schemeClr>
          </a:solidFill>
          <a:ln>
            <a:noFill/>
          </a:ln>
          <a:effectLst/>
        </p:spPr>
        <p:style>
          <a:lnRef idx="0">
            <a:scrgbClr r="0" g="0" b="0"/>
          </a:lnRef>
          <a:fillRef idx="0">
            <a:scrgbClr r="0" g="0" b="0"/>
          </a:fillRef>
          <a:effectRef idx="0">
            <a:scrgbClr r="0" g="0" b="0"/>
          </a:effectRef>
          <a:fontRef idx="minor">
            <a:schemeClr val="lt1"/>
          </a:fontRef>
        </p:style>
        <p:txBody>
          <a:bodyPr vert="horz" wrap="none" lIns="91392" tIns="45696" rIns="91392" bIns="45696" numCol="1" rtlCol="0" anchor="ctr" anchorCtr="0" compatLnSpc="1">
            <a:prstTxWarp prst="textNoShape">
              <a:avLst/>
            </a:prstTxWarp>
          </a:bodyPr>
          <a:lstStyle/>
          <a:p>
            <a:pPr algn="ctr" defTabSz="913638">
              <a:defRPr/>
            </a:pPr>
            <a:r>
              <a:rPr lang="en-US" sz="2799" b="1" dirty="0">
                <a:solidFill>
                  <a:prstClr val="white"/>
                </a:solidFill>
                <a:latin typeface="Arial Narrow"/>
              </a:rPr>
              <a:t>Refractory Chronic Cough (RCC)</a:t>
            </a:r>
          </a:p>
        </p:txBody>
      </p:sp>
      <p:cxnSp>
        <p:nvCxnSpPr>
          <p:cNvPr id="10" name="Straight Connector 9">
            <a:extLst>
              <a:ext uri="{FF2B5EF4-FFF2-40B4-BE49-F238E27FC236}">
                <a16:creationId xmlns:a16="http://schemas.microsoft.com/office/drawing/2014/main" id="{ADC7904A-20E2-5046-98B2-D7A8ABC3BC87}"/>
              </a:ext>
            </a:extLst>
          </p:cNvPr>
          <p:cNvCxnSpPr>
            <a:cxnSpLocks/>
            <a:stCxn id="6" idx="2"/>
          </p:cNvCxnSpPr>
          <p:nvPr/>
        </p:nvCxnSpPr>
        <p:spPr>
          <a:xfrm>
            <a:off x="6095999" y="1664466"/>
            <a:ext cx="0" cy="255749"/>
          </a:xfrm>
          <a:prstGeom prst="line">
            <a:avLst/>
          </a:prstGeom>
          <a:ln w="57150">
            <a:solidFill>
              <a:schemeClr val="tx1">
                <a:lumMod val="75000"/>
              </a:schemeClr>
            </a:solidFill>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13" name="Straight Arrow Connector 12">
            <a:extLst>
              <a:ext uri="{FF2B5EF4-FFF2-40B4-BE49-F238E27FC236}">
                <a16:creationId xmlns:a16="http://schemas.microsoft.com/office/drawing/2014/main" id="{1A9A8C46-C065-A04D-BCB6-77A0F74B4A23}"/>
              </a:ext>
            </a:extLst>
          </p:cNvPr>
          <p:cNvCxnSpPr>
            <a:cxnSpLocks/>
            <a:endCxn id="8" idx="0"/>
          </p:cNvCxnSpPr>
          <p:nvPr/>
        </p:nvCxnSpPr>
        <p:spPr>
          <a:xfrm>
            <a:off x="8814643" y="1918901"/>
            <a:ext cx="0" cy="1814957"/>
          </a:xfrm>
          <a:prstGeom prst="straightConnector1">
            <a:avLst/>
          </a:prstGeom>
          <a:ln w="57150">
            <a:solidFill>
              <a:schemeClr val="tx1">
                <a:lumMod val="75000"/>
              </a:schemeClr>
            </a:solidFill>
            <a:headEnd type="none" w="med" len="med"/>
            <a:tailEnd type="triangle"/>
          </a:ln>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id="{497809CF-7F53-114D-8241-AD79BA07E855}"/>
              </a:ext>
            </a:extLst>
          </p:cNvPr>
          <p:cNvCxnSpPr>
            <a:cxnSpLocks/>
          </p:cNvCxnSpPr>
          <p:nvPr/>
        </p:nvCxnSpPr>
        <p:spPr>
          <a:xfrm>
            <a:off x="3365500" y="1942706"/>
            <a:ext cx="5449143" cy="0"/>
          </a:xfrm>
          <a:prstGeom prst="line">
            <a:avLst/>
          </a:prstGeom>
          <a:ln w="57150">
            <a:solidFill>
              <a:schemeClr val="tx1">
                <a:lumMod val="75000"/>
              </a:schemeClr>
            </a:solidFill>
            <a:headEnd type="none" w="med" len="med"/>
            <a:tailEnd type="none" w="med" len="med"/>
          </a:ln>
        </p:spPr>
        <p:style>
          <a:lnRef idx="3">
            <a:schemeClr val="accent1"/>
          </a:lnRef>
          <a:fillRef idx="0">
            <a:schemeClr val="accent1"/>
          </a:fillRef>
          <a:effectRef idx="2">
            <a:schemeClr val="accent1"/>
          </a:effectRef>
          <a:fontRef idx="minor">
            <a:schemeClr val="tx1"/>
          </a:fontRef>
        </p:style>
      </p:cxnSp>
      <p:sp>
        <p:nvSpPr>
          <p:cNvPr id="15" name="Rectangle 14">
            <a:extLst>
              <a:ext uri="{FF2B5EF4-FFF2-40B4-BE49-F238E27FC236}">
                <a16:creationId xmlns:a16="http://schemas.microsoft.com/office/drawing/2014/main" id="{5232FC90-C678-FC42-A632-FD76DA79FAA7}"/>
              </a:ext>
            </a:extLst>
          </p:cNvPr>
          <p:cNvSpPr/>
          <p:nvPr/>
        </p:nvSpPr>
        <p:spPr bwMode="auto">
          <a:xfrm>
            <a:off x="6367456" y="2213103"/>
            <a:ext cx="4894374" cy="1075875"/>
          </a:xfrm>
          <a:prstGeom prst="rect">
            <a:avLst/>
          </a:prstGeom>
          <a:solidFill>
            <a:schemeClr val="accent5">
              <a:lumMod val="20000"/>
              <a:lumOff val="80000"/>
            </a:schemeClr>
          </a:solidFill>
          <a:ln>
            <a:solidFill>
              <a:schemeClr val="accent2">
                <a:lumMod val="60000"/>
                <a:lumOff val="40000"/>
              </a:schemeClr>
            </a:solidFill>
          </a:ln>
          <a:effectLst/>
          <a:scene3d>
            <a:camera prst="orthographicFront">
              <a:rot lat="0" lon="0" rev="0"/>
            </a:camera>
            <a:lightRig rig="contrasting" dir="t">
              <a:rot lat="0" lon="0" rev="7800000"/>
            </a:lightRig>
          </a:scene3d>
          <a:sp3d>
            <a:bevelT w="139700" h="139700"/>
          </a:sp3d>
        </p:spPr>
        <p:txBody>
          <a:bodyPr vert="horz" wrap="none" lIns="91392" tIns="45696" rIns="91392" bIns="45696" numCol="1" rtlCol="0" anchor="ctr" anchorCtr="0" compatLnSpc="1">
            <a:prstTxWarp prst="textNoShape">
              <a:avLst/>
            </a:prstTxWarp>
            <a:normAutofit/>
          </a:bodyPr>
          <a:lstStyle/>
          <a:p>
            <a:pPr algn="ctr" defTabSz="913638">
              <a:defRPr/>
            </a:pPr>
            <a:r>
              <a:rPr lang="en-US" sz="1999" b="1" dirty="0">
                <a:solidFill>
                  <a:srgbClr val="37424A"/>
                </a:solidFill>
                <a:latin typeface="Arial Narrow"/>
              </a:rPr>
              <a:t>Associated / underlying medical conditions</a:t>
            </a:r>
          </a:p>
          <a:p>
            <a:pPr algn="ctr" defTabSz="913638">
              <a:defRPr/>
            </a:pPr>
            <a:r>
              <a:rPr lang="en-US" sz="1999" b="1" dirty="0">
                <a:solidFill>
                  <a:srgbClr val="37424A"/>
                </a:solidFill>
                <a:latin typeface="Arial Narrow"/>
              </a:rPr>
              <a:t>are </a:t>
            </a:r>
            <a:r>
              <a:rPr lang="en-US" sz="1999" b="1" u="sng" dirty="0">
                <a:solidFill>
                  <a:srgbClr val="37424A"/>
                </a:solidFill>
                <a:latin typeface="Arial Narrow"/>
              </a:rPr>
              <a:t>not</a:t>
            </a:r>
            <a:r>
              <a:rPr lang="en-US" sz="1999" b="1" dirty="0">
                <a:solidFill>
                  <a:srgbClr val="37424A"/>
                </a:solidFill>
                <a:latin typeface="Arial Narrow"/>
              </a:rPr>
              <a:t> identified by the investigator</a:t>
            </a:r>
          </a:p>
        </p:txBody>
      </p:sp>
      <p:sp>
        <p:nvSpPr>
          <p:cNvPr id="2" name="TextBox 1">
            <a:extLst>
              <a:ext uri="{FF2B5EF4-FFF2-40B4-BE49-F238E27FC236}">
                <a16:creationId xmlns:a16="http://schemas.microsoft.com/office/drawing/2014/main" id="{1EDBE6BC-B041-6245-9E24-C49E7A8C6C97}"/>
              </a:ext>
            </a:extLst>
          </p:cNvPr>
          <p:cNvSpPr txBox="1"/>
          <p:nvPr/>
        </p:nvSpPr>
        <p:spPr>
          <a:xfrm>
            <a:off x="2951230" y="4940434"/>
            <a:ext cx="6289540" cy="13926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algn="ctr"/>
            <a:r>
              <a:rPr lang="en-US" sz="2800" dirty="0">
                <a:solidFill>
                  <a:schemeClr val="tx1">
                    <a:lumMod val="75000"/>
                  </a:schemeClr>
                </a:solidFill>
              </a:rPr>
              <a:t>Occurs more often in women than men</a:t>
            </a:r>
          </a:p>
          <a:p>
            <a:pPr algn="ctr"/>
            <a:endParaRPr lang="en-US" sz="1050" dirty="0">
              <a:solidFill>
                <a:schemeClr val="tx1">
                  <a:lumMod val="75000"/>
                </a:schemeClr>
              </a:solidFill>
            </a:endParaRPr>
          </a:p>
          <a:p>
            <a:pPr algn="ctr"/>
            <a:r>
              <a:rPr lang="en-US" sz="2800" dirty="0">
                <a:solidFill>
                  <a:schemeClr val="tx1">
                    <a:lumMod val="75000"/>
                  </a:schemeClr>
                </a:solidFill>
              </a:rPr>
              <a:t>Peaks in fifth and sixth decades of life</a:t>
            </a:r>
          </a:p>
          <a:p>
            <a:pPr marL="0" marR="0" indent="0" algn="ctr"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chemeClr val="tx1">
                  <a:lumMod val="75000"/>
                </a:schemeClr>
              </a:solidFill>
              <a:effectLst/>
              <a:uFillTx/>
              <a:latin typeface="+mn-lt"/>
              <a:ea typeface="+mn-ea"/>
              <a:cs typeface="+mn-cs"/>
              <a:sym typeface="Calibri"/>
            </a:endParaRPr>
          </a:p>
        </p:txBody>
      </p:sp>
      <p:sp>
        <p:nvSpPr>
          <p:cNvPr id="4" name="Footer Placeholder 3">
            <a:extLst>
              <a:ext uri="{FF2B5EF4-FFF2-40B4-BE49-F238E27FC236}">
                <a16:creationId xmlns:a16="http://schemas.microsoft.com/office/drawing/2014/main" id="{86624B2A-E5B9-E3F1-5C5C-7A06DBB44D23}"/>
              </a:ext>
            </a:extLst>
          </p:cNvPr>
          <p:cNvSpPr>
            <a:spLocks noGrp="1"/>
          </p:cNvSpPr>
          <p:nvPr>
            <p:ph type="ftr" sz="quarter" idx="3"/>
          </p:nvPr>
        </p:nvSpPr>
        <p:spPr/>
        <p:txBody>
          <a:bodyPr/>
          <a:lstStyle/>
          <a:p>
            <a:r>
              <a:rPr lang="da-DK" sz="1000" dirty="0"/>
              <a:t>Gibson P, et al. </a:t>
            </a:r>
            <a:r>
              <a:rPr lang="da-DK" sz="1000" i="1" dirty="0"/>
              <a:t>Chest. </a:t>
            </a:r>
            <a:r>
              <a:rPr lang="da-DK" sz="1000" dirty="0"/>
              <a:t>2016;149(1):27-44. </a:t>
            </a:r>
          </a:p>
          <a:p>
            <a:r>
              <a:rPr lang="da-DK" sz="1000" dirty="0"/>
              <a:t>Smith JA, et al. </a:t>
            </a:r>
            <a:r>
              <a:rPr lang="da-DK" sz="1000" i="1" dirty="0"/>
              <a:t>N Engl J Med. </a:t>
            </a:r>
            <a:r>
              <a:rPr lang="da-DK" sz="1000" dirty="0"/>
              <a:t>2016;375(16):1544-1551. </a:t>
            </a:r>
          </a:p>
        </p:txBody>
      </p:sp>
    </p:spTree>
    <p:extLst>
      <p:ext uri="{BB962C8B-B14F-4D97-AF65-F5344CB8AC3E}">
        <p14:creationId xmlns:p14="http://schemas.microsoft.com/office/powerpoint/2010/main" val="1147055405"/>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145</TotalTime>
  <Words>663</Words>
  <Application>Microsoft Macintosh PowerPoint</Application>
  <PresentationFormat>Widescreen</PresentationFormat>
  <Paragraphs>93</Paragraphs>
  <Slides>9</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Narrow</vt:lpstr>
      <vt:lpstr>Calibri</vt:lpstr>
      <vt:lpstr>Onc-2019</vt:lpstr>
      <vt:lpstr>Key Components of the Evaluation of a Patient With Chronic Cough – Diagnostic/Therapeutic Algorithm </vt:lpstr>
      <vt:lpstr>Disclaimer</vt:lpstr>
      <vt:lpstr>Classification</vt:lpstr>
      <vt:lpstr>CHEST Guidelines</vt:lpstr>
      <vt:lpstr>Initial Assessment of Chronic Cough</vt:lpstr>
      <vt:lpstr>Red Flags in Chronic Cough</vt:lpstr>
      <vt:lpstr>Considerations for Chronic Cough 4 Most Common Causes to Consider:</vt:lpstr>
      <vt:lpstr>Further Investigations to Consider</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Moriah</cp:lastModifiedBy>
  <cp:revision>26</cp:revision>
  <dcterms:created xsi:type="dcterms:W3CDTF">2019-05-10T15:43:12Z</dcterms:created>
  <dcterms:modified xsi:type="dcterms:W3CDTF">2022-09-29T15:29:14Z</dcterms:modified>
  <cp:category/>
</cp:coreProperties>
</file>