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6" r:id="rId3"/>
    <p:sldId id="265" r:id="rId4"/>
    <p:sldId id="258" r:id="rId5"/>
    <p:sldId id="259" r:id="rId6"/>
    <p:sldId id="266" r:id="rId7"/>
    <p:sldId id="267" r:id="rId8"/>
    <p:sldId id="275"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395" userDrawn="1">
          <p15:clr>
            <a:srgbClr val="A4A3A4"/>
          </p15:clr>
        </p15:guide>
        <p15:guide id="4" orient="horz" pos="1194" userDrawn="1">
          <p15:clr>
            <a:srgbClr val="A4A3A4"/>
          </p15:clr>
        </p15:guide>
        <p15:guide id="5" pos="379" userDrawn="1">
          <p15:clr>
            <a:srgbClr val="A4A3A4"/>
          </p15:clr>
        </p15:guide>
        <p15:guide id="6" orient="horz" pos="4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6B64995C-E072-9DA3-19B7-ED29A8D66C2A}" name="Susan Diaz" initials="SD" userId="Susan Diaz" providerId="None"/>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975E81B0-4460-122B-82D8-43C79F3F0177}" name="Prerna Poojary" initials="PP" userId="Prerna Poojary" providerId="None"/>
  <p188:author id="{8272BCF0-5B8A-72AD-226E-7E3B96A21176}" name="DENNIS MURRAY" initials="DM" userId="e1df0c69fcb7b33a" providerId="Windows Liv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EF8"/>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8" d="100"/>
          <a:sy n="98" d="100"/>
        </p:scale>
        <p:origin x="200" y="744"/>
      </p:cViewPr>
      <p:guideLst>
        <p:guide orient="horz" pos="2160"/>
        <p:guide pos="3840"/>
        <p:guide pos="2395"/>
        <p:guide orient="horz" pos="1194"/>
        <p:guide pos="379"/>
        <p:guide orient="horz" pos="49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9/29/22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DF31B-3BF9-4347-A078-98596F7B54CA}"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E03D-90B3-4B13-B7FE-773611E03D50}" type="slidenum">
              <a:rPr lang="en-US" smtClean="0"/>
              <a:t>‹#›</a:t>
            </a:fld>
            <a:endParaRPr lang="en-US"/>
          </a:p>
        </p:txBody>
      </p:sp>
    </p:spTree>
    <p:extLst>
      <p:ext uri="{BB962C8B-B14F-4D97-AF65-F5344CB8AC3E}">
        <p14:creationId xmlns:p14="http://schemas.microsoft.com/office/powerpoint/2010/main" val="201286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56CD-5D00-BC10-A47E-6B631E9CF1F1}"/>
              </a:ext>
            </a:extLst>
          </p:cNvPr>
          <p:cNvSpPr>
            <a:spLocks noGrp="1"/>
          </p:cNvSpPr>
          <p:nvPr>
            <p:ph type="title"/>
          </p:nvPr>
        </p:nvSpPr>
        <p:spPr>
          <a:xfrm>
            <a:off x="609600" y="1709738"/>
            <a:ext cx="11145519" cy="2852737"/>
          </a:xfrm>
        </p:spPr>
        <p:txBody>
          <a:bodyPr>
            <a:normAutofit/>
          </a:bodyPr>
          <a:lstStyle/>
          <a:p>
            <a:r>
              <a:rPr lang="en-US" sz="4000" dirty="0"/>
              <a:t>Guideline Implementation and Referral Management of Patients with Chronic Cough</a:t>
            </a:r>
          </a:p>
        </p:txBody>
      </p:sp>
      <p:sp>
        <p:nvSpPr>
          <p:cNvPr id="3" name="Subtitle 2">
            <a:extLst>
              <a:ext uri="{FF2B5EF4-FFF2-40B4-BE49-F238E27FC236}">
                <a16:creationId xmlns:a16="http://schemas.microsoft.com/office/drawing/2014/main" id="{5651FC77-504A-C209-F630-4D0F97EAACFB}"/>
              </a:ext>
            </a:extLst>
          </p:cNvPr>
          <p:cNvSpPr>
            <a:spLocks noGrp="1"/>
          </p:cNvSpPr>
          <p:nvPr>
            <p:ph type="body" idx="1"/>
          </p:nvPr>
        </p:nvSpPr>
        <p:spPr>
          <a:xfrm>
            <a:off x="609601" y="4132263"/>
            <a:ext cx="10515600" cy="2268537"/>
          </a:xfrm>
        </p:spPr>
        <p:txBody>
          <a:bodyPr>
            <a:normAutofit fontScale="92500" lnSpcReduction="10000"/>
          </a:bodyPr>
          <a:lstStyle/>
          <a:p>
            <a:r>
              <a:rPr lang="en-US" dirty="0"/>
              <a:t>Rachel M. </a:t>
            </a:r>
            <a:r>
              <a:rPr lang="en-US" dirty="0" err="1"/>
              <a:t>Taliercio</a:t>
            </a:r>
            <a:r>
              <a:rPr lang="en-US" dirty="0"/>
              <a:t>, DO</a:t>
            </a:r>
          </a:p>
          <a:p>
            <a:r>
              <a:rPr lang="en-US" dirty="0"/>
              <a:t>Vice Chair, Department of Pulmonary Medicine</a:t>
            </a:r>
          </a:p>
          <a:p>
            <a:r>
              <a:rPr lang="en-US" dirty="0"/>
              <a:t>Institute Experience Officer, Respiratory Institute</a:t>
            </a:r>
          </a:p>
          <a:p>
            <a:r>
              <a:rPr lang="en-US" dirty="0"/>
              <a:t>Assistant Professor of Medicine, Lerner College of Medicine</a:t>
            </a:r>
          </a:p>
          <a:p>
            <a:r>
              <a:rPr lang="en-US" dirty="0"/>
              <a:t>Cleveland Clinic</a:t>
            </a:r>
          </a:p>
          <a:p>
            <a:r>
              <a:rPr lang="en-US" dirty="0"/>
              <a:t>Cleveland, OH </a:t>
            </a:r>
          </a:p>
        </p:txBody>
      </p:sp>
    </p:spTree>
    <p:extLst>
      <p:ext uri="{BB962C8B-B14F-4D97-AF65-F5344CB8AC3E}">
        <p14:creationId xmlns:p14="http://schemas.microsoft.com/office/powerpoint/2010/main" val="283264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1002-6F41-9310-4928-59763A6A7922}"/>
              </a:ext>
            </a:extLst>
          </p:cNvPr>
          <p:cNvSpPr>
            <a:spLocks noGrp="1"/>
          </p:cNvSpPr>
          <p:nvPr>
            <p:ph type="title"/>
          </p:nvPr>
        </p:nvSpPr>
        <p:spPr/>
        <p:txBody>
          <a:bodyPr/>
          <a:lstStyle/>
          <a:p>
            <a:r>
              <a:rPr lang="en-US" dirty="0"/>
              <a:t>The Patient Experience</a:t>
            </a:r>
          </a:p>
        </p:txBody>
      </p:sp>
      <p:sp>
        <p:nvSpPr>
          <p:cNvPr id="3" name="Content Placeholder 2">
            <a:extLst>
              <a:ext uri="{FF2B5EF4-FFF2-40B4-BE49-F238E27FC236}">
                <a16:creationId xmlns:a16="http://schemas.microsoft.com/office/drawing/2014/main" id="{777F3099-7695-E227-0AD4-0254281835CD}"/>
              </a:ext>
            </a:extLst>
          </p:cNvPr>
          <p:cNvSpPr>
            <a:spLocks noGrp="1"/>
          </p:cNvSpPr>
          <p:nvPr>
            <p:ph idx="1"/>
          </p:nvPr>
        </p:nvSpPr>
        <p:spPr>
          <a:xfrm>
            <a:off x="609600" y="1477906"/>
            <a:ext cx="6522720" cy="4722477"/>
          </a:xfrm>
        </p:spPr>
        <p:txBody>
          <a:bodyPr>
            <a:normAutofit lnSpcReduction="10000"/>
          </a:bodyPr>
          <a:lstStyle/>
          <a:p>
            <a:r>
              <a:rPr lang="en-US" dirty="0">
                <a:solidFill>
                  <a:schemeClr val="tx1">
                    <a:lumMod val="50000"/>
                  </a:schemeClr>
                </a:solidFill>
              </a:rPr>
              <a:t>Median Cough Duration: 8 weeks to 10 years </a:t>
            </a:r>
          </a:p>
          <a:p>
            <a:r>
              <a:rPr lang="en-US" dirty="0">
                <a:solidFill>
                  <a:schemeClr val="tx1">
                    <a:lumMod val="50000"/>
                  </a:schemeClr>
                </a:solidFill>
              </a:rPr>
              <a:t>Patients’ symptoms and the impact they face are minimized</a:t>
            </a:r>
          </a:p>
          <a:p>
            <a:r>
              <a:rPr lang="en-US" dirty="0">
                <a:solidFill>
                  <a:schemeClr val="tx1">
                    <a:lumMod val="50000"/>
                  </a:schemeClr>
                </a:solidFill>
              </a:rPr>
              <a:t>Stuck in the system</a:t>
            </a:r>
          </a:p>
          <a:p>
            <a:pPr lvl="1"/>
            <a:r>
              <a:rPr lang="en-US" dirty="0">
                <a:solidFill>
                  <a:schemeClr val="tx1">
                    <a:lumMod val="50000"/>
                  </a:schemeClr>
                </a:solidFill>
              </a:rPr>
              <a:t>Most patients see 10 or more specialists to get relief </a:t>
            </a:r>
          </a:p>
          <a:p>
            <a:r>
              <a:rPr lang="en-US" dirty="0">
                <a:solidFill>
                  <a:schemeClr val="tx1">
                    <a:lumMod val="50000"/>
                  </a:schemeClr>
                </a:solidFill>
              </a:rPr>
              <a:t>Social isolation, economic impact, and emotional impact of the diagnoses </a:t>
            </a:r>
          </a:p>
          <a:p>
            <a:pPr lvl="1"/>
            <a:r>
              <a:rPr lang="en-US" dirty="0">
                <a:solidFill>
                  <a:schemeClr val="tx1">
                    <a:lumMod val="50000"/>
                  </a:schemeClr>
                </a:solidFill>
              </a:rPr>
              <a:t>Patients are unable to comfortably attend social outings (i.e., going to the movie theater)</a:t>
            </a:r>
          </a:p>
          <a:p>
            <a:pPr lvl="1"/>
            <a:r>
              <a:rPr lang="en-US" dirty="0">
                <a:solidFill>
                  <a:schemeClr val="tx1">
                    <a:lumMod val="50000"/>
                  </a:schemeClr>
                </a:solidFill>
              </a:rPr>
              <a:t>Social awkwardness from going to work with a cough (especially during the COVID-19 pandemic)</a:t>
            </a:r>
          </a:p>
          <a:p>
            <a:pPr lvl="1"/>
            <a:endParaRPr lang="en-US" dirty="0">
              <a:solidFill>
                <a:schemeClr val="tx1">
                  <a:lumMod val="50000"/>
                </a:schemeClr>
              </a:solidFill>
            </a:endParaRPr>
          </a:p>
        </p:txBody>
      </p:sp>
      <p:pic>
        <p:nvPicPr>
          <p:cNvPr id="1026" name="Picture 2">
            <a:extLst>
              <a:ext uri="{FF2B5EF4-FFF2-40B4-BE49-F238E27FC236}">
                <a16:creationId xmlns:a16="http://schemas.microsoft.com/office/drawing/2014/main" id="{4CACD3B6-8640-7CD7-7BDB-3B33EA157E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59931" y="1247922"/>
            <a:ext cx="4093868" cy="418592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5FD92D7E-6F47-79FA-DBE4-BC1A2E05104D}"/>
              </a:ext>
            </a:extLst>
          </p:cNvPr>
          <p:cNvSpPr>
            <a:spLocks noGrp="1"/>
          </p:cNvSpPr>
          <p:nvPr>
            <p:ph type="ftr" sz="quarter" idx="3"/>
          </p:nvPr>
        </p:nvSpPr>
        <p:spPr/>
        <p:txBody>
          <a:bodyPr/>
          <a:lstStyle/>
          <a:p>
            <a:r>
              <a:rPr lang="en-US" sz="1000" dirty="0"/>
              <a:t>Image from: Won HK, &amp; Song </a:t>
            </a:r>
            <a:r>
              <a:rPr lang="en-US" sz="1000" dirty="0" err="1"/>
              <a:t>WJ</a:t>
            </a:r>
            <a:r>
              <a:rPr lang="en-US" sz="1000" dirty="0"/>
              <a:t>. Asia Pac Allergy. 2021;11(2):e22.</a:t>
            </a:r>
          </a:p>
          <a:p>
            <a:r>
              <a:rPr lang="en-US" sz="1000" dirty="0"/>
              <a:t>French CL, et al. </a:t>
            </a:r>
            <a:r>
              <a:rPr lang="en-US" sz="1000" i="1" dirty="0"/>
              <a:t>Arch Intern Med. </a:t>
            </a:r>
            <a:r>
              <a:rPr lang="en-US" sz="1000" dirty="0"/>
              <a:t>1998;158(15):1657-61. </a:t>
            </a:r>
          </a:p>
        </p:txBody>
      </p:sp>
    </p:spTree>
    <p:extLst>
      <p:ext uri="{BB962C8B-B14F-4D97-AF65-F5344CB8AC3E}">
        <p14:creationId xmlns:p14="http://schemas.microsoft.com/office/powerpoint/2010/main" val="212301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B2DC-8747-EFC2-4110-08B2066A426F}"/>
              </a:ext>
            </a:extLst>
          </p:cNvPr>
          <p:cNvSpPr>
            <a:spLocks noGrp="1"/>
          </p:cNvSpPr>
          <p:nvPr>
            <p:ph type="title"/>
          </p:nvPr>
        </p:nvSpPr>
        <p:spPr/>
        <p:txBody>
          <a:bodyPr/>
          <a:lstStyle/>
          <a:p>
            <a:r>
              <a:rPr lang="en-US" dirty="0"/>
              <a:t>Time to Formal Diagnosis </a:t>
            </a:r>
          </a:p>
        </p:txBody>
      </p:sp>
      <p:sp>
        <p:nvSpPr>
          <p:cNvPr id="3" name="Content Placeholder 2">
            <a:extLst>
              <a:ext uri="{FF2B5EF4-FFF2-40B4-BE49-F238E27FC236}">
                <a16:creationId xmlns:a16="http://schemas.microsoft.com/office/drawing/2014/main" id="{BA4A1D5B-CBF8-C5EB-4C96-790FE50C1193}"/>
              </a:ext>
            </a:extLst>
          </p:cNvPr>
          <p:cNvSpPr>
            <a:spLocks noGrp="1"/>
          </p:cNvSpPr>
          <p:nvPr>
            <p:ph idx="1"/>
          </p:nvPr>
        </p:nvSpPr>
        <p:spPr>
          <a:xfrm>
            <a:off x="609600" y="1477906"/>
            <a:ext cx="5831840" cy="4722477"/>
          </a:xfrm>
        </p:spPr>
        <p:txBody>
          <a:bodyPr>
            <a:normAutofit fontScale="92500"/>
          </a:bodyPr>
          <a:lstStyle/>
          <a:p>
            <a:r>
              <a:rPr lang="en-US" dirty="0"/>
              <a:t>Primary Care Providers handle cough as a primary complaint </a:t>
            </a:r>
          </a:p>
          <a:p>
            <a:r>
              <a:rPr lang="en-US" dirty="0"/>
              <a:t>Assumption that a certain course of medication “fixes” the cough without </a:t>
            </a:r>
            <a:r>
              <a:rPr lang="en-US" strike="sngStrike" dirty="0"/>
              <a:t> </a:t>
            </a:r>
            <a:r>
              <a:rPr lang="en-US" dirty="0"/>
              <a:t>follow-up </a:t>
            </a:r>
          </a:p>
          <a:p>
            <a:r>
              <a:rPr lang="en-US" b="1" dirty="0"/>
              <a:t>Sometimes patients see up to 10 specialists for chronic cough resolution </a:t>
            </a:r>
          </a:p>
          <a:p>
            <a:pPr lvl="1"/>
            <a:r>
              <a:rPr lang="en-US" dirty="0"/>
              <a:t>Patients are referred to a gynecologist for secondary concerns like stress incontinence </a:t>
            </a:r>
          </a:p>
          <a:p>
            <a:r>
              <a:rPr lang="en-US" dirty="0"/>
              <a:t>Importance not </a:t>
            </a:r>
            <a:r>
              <a:rPr lang="en-US" dirty="0" err="1"/>
              <a:t>overtesting</a:t>
            </a:r>
            <a:r>
              <a:rPr lang="en-US" dirty="0"/>
              <a:t> </a:t>
            </a:r>
          </a:p>
          <a:p>
            <a:pPr lvl="1"/>
            <a:r>
              <a:rPr lang="en-US" b="1" dirty="0"/>
              <a:t>Avoid patient fatigue </a:t>
            </a:r>
          </a:p>
          <a:p>
            <a:pPr lvl="1"/>
            <a:r>
              <a:rPr lang="en-US" b="1" dirty="0"/>
              <a:t>Consider psychosocial and time impacts </a:t>
            </a:r>
          </a:p>
        </p:txBody>
      </p:sp>
      <p:pic>
        <p:nvPicPr>
          <p:cNvPr id="3074" name="Picture 2" descr="figure 3">
            <a:extLst>
              <a:ext uri="{FF2B5EF4-FFF2-40B4-BE49-F238E27FC236}">
                <a16:creationId xmlns:a16="http://schemas.microsoft.com/office/drawing/2014/main" id="{39610F32-03C8-8EA6-DDDB-28CA6CEA73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3045" y="2121218"/>
            <a:ext cx="5400675" cy="29813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A15166BD-F974-F5CC-826D-22E9A470585A}"/>
              </a:ext>
            </a:extLst>
          </p:cNvPr>
          <p:cNvSpPr>
            <a:spLocks noGrp="1"/>
          </p:cNvSpPr>
          <p:nvPr>
            <p:ph type="ftr" sz="quarter" idx="3"/>
          </p:nvPr>
        </p:nvSpPr>
        <p:spPr/>
        <p:txBody>
          <a:bodyPr/>
          <a:lstStyle/>
          <a:p>
            <a:r>
              <a:rPr lang="fr-FR" sz="1000" dirty="0"/>
              <a:t>Chamberlain SA, et al. </a:t>
            </a:r>
            <a:r>
              <a:rPr lang="fr-FR" sz="1000" i="1" dirty="0"/>
              <a:t>Lung. </a:t>
            </a:r>
            <a:r>
              <a:rPr lang="fr-FR" sz="1000" dirty="0"/>
              <a:t>2015 Jun;193(3):401-8. </a:t>
            </a:r>
          </a:p>
        </p:txBody>
      </p:sp>
    </p:spTree>
    <p:extLst>
      <p:ext uri="{BB962C8B-B14F-4D97-AF65-F5344CB8AC3E}">
        <p14:creationId xmlns:p14="http://schemas.microsoft.com/office/powerpoint/2010/main" val="130099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24B937-7807-2B44-8794-8B794D058E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1075" y="280834"/>
            <a:ext cx="4589849" cy="6377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B206E4-88DF-4A55-81F8-2A9F48E004EC}"/>
              </a:ext>
            </a:extLst>
          </p:cNvPr>
          <p:cNvSpPr>
            <a:spLocks noGrp="1"/>
          </p:cNvSpPr>
          <p:nvPr>
            <p:ph type="title"/>
          </p:nvPr>
        </p:nvSpPr>
        <p:spPr>
          <a:xfrm>
            <a:off x="609600" y="199505"/>
            <a:ext cx="4414787" cy="1185577"/>
          </a:xfrm>
        </p:spPr>
        <p:txBody>
          <a:bodyPr/>
          <a:lstStyle/>
          <a:p>
            <a:r>
              <a:rPr lang="en-US" dirty="0"/>
              <a:t>Chronic Cough CHEST Guidelines </a:t>
            </a:r>
          </a:p>
        </p:txBody>
      </p:sp>
      <p:sp>
        <p:nvSpPr>
          <p:cNvPr id="6" name="Footer Placeholder 5">
            <a:extLst>
              <a:ext uri="{FF2B5EF4-FFF2-40B4-BE49-F238E27FC236}">
                <a16:creationId xmlns:a16="http://schemas.microsoft.com/office/drawing/2014/main" id="{73149585-A399-7AC1-7949-DF830D4ACCC7}"/>
              </a:ext>
            </a:extLst>
          </p:cNvPr>
          <p:cNvSpPr>
            <a:spLocks noGrp="1"/>
          </p:cNvSpPr>
          <p:nvPr>
            <p:ph type="ftr" sz="quarter" idx="3"/>
          </p:nvPr>
        </p:nvSpPr>
        <p:spPr/>
        <p:txBody>
          <a:bodyPr/>
          <a:lstStyle/>
          <a:p>
            <a:r>
              <a:rPr lang="fr-FR" sz="1000" dirty="0"/>
              <a:t>Irwin RS, et al. </a:t>
            </a:r>
            <a:r>
              <a:rPr lang="fr-FR" sz="1000" i="1" dirty="0" err="1"/>
              <a:t>Chest</a:t>
            </a:r>
            <a:r>
              <a:rPr lang="fr-FR" sz="1000" i="1" dirty="0"/>
              <a:t>. </a:t>
            </a:r>
            <a:r>
              <a:rPr lang="fr-FR" sz="1000" dirty="0"/>
              <a:t>2018;153(1):196-209. </a:t>
            </a:r>
          </a:p>
        </p:txBody>
      </p:sp>
    </p:spTree>
    <p:extLst>
      <p:ext uri="{BB962C8B-B14F-4D97-AF65-F5344CB8AC3E}">
        <p14:creationId xmlns:p14="http://schemas.microsoft.com/office/powerpoint/2010/main" val="268079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D8ADEB5B-5BC1-0DAB-0D29-F21536A7ACB5}"/>
              </a:ext>
            </a:extLst>
          </p:cNvPr>
          <p:cNvCxnSpPr/>
          <p:nvPr/>
        </p:nvCxnSpPr>
        <p:spPr>
          <a:xfrm>
            <a:off x="4088503" y="2233722"/>
            <a:ext cx="0" cy="341323"/>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DFA1A0-04E6-CA80-24C2-21DFD0B96A4E}"/>
              </a:ext>
            </a:extLst>
          </p:cNvPr>
          <p:cNvCxnSpPr>
            <a:cxnSpLocks/>
          </p:cNvCxnSpPr>
          <p:nvPr/>
        </p:nvCxnSpPr>
        <p:spPr>
          <a:xfrm flipH="1">
            <a:off x="2994435" y="3833482"/>
            <a:ext cx="392354" cy="0"/>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FE9E0C2-BE53-23F5-CCA2-7DB0F20468A1}"/>
              </a:ext>
            </a:extLst>
          </p:cNvPr>
          <p:cNvCxnSpPr>
            <a:cxnSpLocks/>
          </p:cNvCxnSpPr>
          <p:nvPr/>
        </p:nvCxnSpPr>
        <p:spPr>
          <a:xfrm flipH="1">
            <a:off x="1589648" y="4042494"/>
            <a:ext cx="420084" cy="0"/>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340244-5C26-6BDC-D6BB-7AAE1827B0CE}"/>
              </a:ext>
            </a:extLst>
          </p:cNvPr>
          <p:cNvCxnSpPr>
            <a:cxnSpLocks/>
          </p:cNvCxnSpPr>
          <p:nvPr/>
        </p:nvCxnSpPr>
        <p:spPr>
          <a:xfrm>
            <a:off x="4761419" y="3824706"/>
            <a:ext cx="419052" cy="0"/>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6C15E7-AB56-1648-E169-F9CB991C2DCA}"/>
              </a:ext>
            </a:extLst>
          </p:cNvPr>
          <p:cNvCxnSpPr>
            <a:cxnSpLocks/>
          </p:cNvCxnSpPr>
          <p:nvPr/>
        </p:nvCxnSpPr>
        <p:spPr>
          <a:xfrm>
            <a:off x="6155795" y="4042869"/>
            <a:ext cx="422865" cy="0"/>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AD24B937-7807-2B44-8794-8B794D058E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01617" y="1112681"/>
            <a:ext cx="3212332" cy="44635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DB03279-7FBD-CA5E-4339-D3484AF302EE}"/>
              </a:ext>
            </a:extLst>
          </p:cNvPr>
          <p:cNvSpPr/>
          <p:nvPr/>
        </p:nvSpPr>
        <p:spPr>
          <a:xfrm>
            <a:off x="3339882" y="1910841"/>
            <a:ext cx="1498963" cy="481591"/>
          </a:xfrm>
          <a:prstGeom prst="roundRect">
            <a:avLst>
              <a:gd name="adj" fmla="val 9278"/>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8E37F3-FB9B-4793-6136-46330F7A676C}"/>
              </a:ext>
            </a:extLst>
          </p:cNvPr>
          <p:cNvSpPr txBox="1"/>
          <p:nvPr/>
        </p:nvSpPr>
        <p:spPr>
          <a:xfrm>
            <a:off x="3443126" y="2010365"/>
            <a:ext cx="1298753" cy="276999"/>
          </a:xfrm>
          <a:prstGeom prst="rect">
            <a:avLst/>
          </a:prstGeom>
          <a:noFill/>
        </p:spPr>
        <p:txBody>
          <a:bodyPr wrap="none" rtlCol="0">
            <a:spAutoFit/>
          </a:bodyPr>
          <a:lstStyle/>
          <a:p>
            <a:pPr algn="ctr"/>
            <a:r>
              <a:rPr lang="en-US" sz="1200" b="1" dirty="0">
                <a:solidFill>
                  <a:srgbClr val="000000"/>
                </a:solidFill>
              </a:rPr>
              <a:t>Chronic Cough</a:t>
            </a:r>
          </a:p>
        </p:txBody>
      </p:sp>
      <p:sp>
        <p:nvSpPr>
          <p:cNvPr id="7" name="Rectangle: Rounded Corners 6">
            <a:extLst>
              <a:ext uri="{FF2B5EF4-FFF2-40B4-BE49-F238E27FC236}">
                <a16:creationId xmlns:a16="http://schemas.microsoft.com/office/drawing/2014/main" id="{39F54038-18A7-A7E9-D372-6F6564A6FBF2}"/>
              </a:ext>
            </a:extLst>
          </p:cNvPr>
          <p:cNvSpPr/>
          <p:nvPr/>
        </p:nvSpPr>
        <p:spPr>
          <a:xfrm>
            <a:off x="3386789" y="2595256"/>
            <a:ext cx="1405150" cy="1432112"/>
          </a:xfrm>
          <a:prstGeom prst="roundRect">
            <a:avLst>
              <a:gd name="adj" fmla="val 3362"/>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9" name="Content Placeholder 8">
            <a:extLst>
              <a:ext uri="{FF2B5EF4-FFF2-40B4-BE49-F238E27FC236}">
                <a16:creationId xmlns:a16="http://schemas.microsoft.com/office/drawing/2014/main" id="{066D34B3-B9A5-7118-3567-E3D8BD946D69}"/>
              </a:ext>
            </a:extLst>
          </p:cNvPr>
          <p:cNvSpPr>
            <a:spLocks noGrp="1"/>
          </p:cNvSpPr>
          <p:nvPr>
            <p:ph idx="1"/>
          </p:nvPr>
        </p:nvSpPr>
        <p:spPr>
          <a:xfrm>
            <a:off x="3646938" y="2830274"/>
            <a:ext cx="1109231" cy="1332569"/>
          </a:xfrm>
        </p:spPr>
        <p:txBody>
          <a:bodyPr>
            <a:normAutofit/>
          </a:bodyPr>
          <a:lstStyle/>
          <a:p>
            <a:pPr marL="0" indent="0">
              <a:lnSpc>
                <a:spcPts val="950"/>
              </a:lnSpc>
              <a:spcBef>
                <a:spcPts val="0"/>
              </a:spcBef>
              <a:buNone/>
            </a:pPr>
            <a:r>
              <a:rPr lang="en-US" sz="800" b="1" dirty="0">
                <a:solidFill>
                  <a:schemeClr val="accent2"/>
                </a:solidFill>
              </a:rPr>
              <a:t>   Red Flags</a:t>
            </a:r>
          </a:p>
          <a:p>
            <a:pPr marL="0" indent="0">
              <a:lnSpc>
                <a:spcPts val="950"/>
              </a:lnSpc>
              <a:spcBef>
                <a:spcPts val="0"/>
              </a:spcBef>
              <a:buNone/>
            </a:pPr>
            <a:r>
              <a:rPr lang="en-US" sz="800" dirty="0"/>
              <a:t>   Occupational /</a:t>
            </a:r>
            <a:br>
              <a:rPr lang="en-US" sz="800" dirty="0"/>
            </a:br>
            <a:r>
              <a:rPr lang="en-US" sz="800" dirty="0"/>
              <a:t>   Environmental</a:t>
            </a:r>
            <a:br>
              <a:rPr lang="en-US" sz="800" dirty="0"/>
            </a:br>
            <a:r>
              <a:rPr lang="en-US" sz="800" dirty="0"/>
              <a:t>   Issues</a:t>
            </a:r>
          </a:p>
          <a:p>
            <a:pPr marL="0" indent="0">
              <a:lnSpc>
                <a:spcPts val="950"/>
              </a:lnSpc>
              <a:spcBef>
                <a:spcPts val="0"/>
              </a:spcBef>
              <a:buNone/>
            </a:pPr>
            <a:r>
              <a:rPr lang="en-US" sz="800" dirty="0"/>
              <a:t>   Travel</a:t>
            </a:r>
            <a:br>
              <a:rPr lang="en-US" sz="800" dirty="0"/>
            </a:br>
            <a:r>
              <a:rPr lang="en-US" sz="800" dirty="0"/>
              <a:t>   Exposures</a:t>
            </a:r>
          </a:p>
          <a:p>
            <a:pPr marL="0" indent="0">
              <a:lnSpc>
                <a:spcPts val="950"/>
              </a:lnSpc>
              <a:spcBef>
                <a:spcPts val="0"/>
              </a:spcBef>
              <a:buNone/>
            </a:pPr>
            <a:r>
              <a:rPr lang="en-US" sz="800" dirty="0"/>
              <a:t>Physical Exam</a:t>
            </a:r>
          </a:p>
          <a:p>
            <a:pPr marL="0" indent="0">
              <a:lnSpc>
                <a:spcPts val="950"/>
              </a:lnSpc>
              <a:spcBef>
                <a:spcPts val="0"/>
              </a:spcBef>
              <a:buNone/>
            </a:pPr>
            <a:r>
              <a:rPr lang="en-US" sz="800" dirty="0"/>
              <a:t>Chest radiograph</a:t>
            </a:r>
          </a:p>
        </p:txBody>
      </p:sp>
      <p:sp>
        <p:nvSpPr>
          <p:cNvPr id="10" name="TextBox 9">
            <a:extLst>
              <a:ext uri="{FF2B5EF4-FFF2-40B4-BE49-F238E27FC236}">
                <a16:creationId xmlns:a16="http://schemas.microsoft.com/office/drawing/2014/main" id="{99D16E6E-6239-2C59-B125-0743910EB363}"/>
              </a:ext>
            </a:extLst>
          </p:cNvPr>
          <p:cNvSpPr txBox="1"/>
          <p:nvPr/>
        </p:nvSpPr>
        <p:spPr>
          <a:xfrm>
            <a:off x="3546100" y="2703980"/>
            <a:ext cx="1087157" cy="215444"/>
          </a:xfrm>
          <a:prstGeom prst="rect">
            <a:avLst/>
          </a:prstGeom>
          <a:noFill/>
        </p:spPr>
        <p:txBody>
          <a:bodyPr wrap="none" rtlCol="0">
            <a:spAutoFit/>
          </a:bodyPr>
          <a:lstStyle/>
          <a:p>
            <a:pPr algn="ctr"/>
            <a:r>
              <a:rPr lang="en-US" sz="800" b="1" dirty="0">
                <a:solidFill>
                  <a:srgbClr val="000000"/>
                </a:solidFill>
              </a:rPr>
              <a:t>History to include:</a:t>
            </a:r>
          </a:p>
        </p:txBody>
      </p:sp>
      <p:sp>
        <p:nvSpPr>
          <p:cNvPr id="11" name="Oval 10">
            <a:extLst>
              <a:ext uri="{FF2B5EF4-FFF2-40B4-BE49-F238E27FC236}">
                <a16:creationId xmlns:a16="http://schemas.microsoft.com/office/drawing/2014/main" id="{7D7427AB-ED78-FF98-FECE-A549C23D36F4}"/>
              </a:ext>
            </a:extLst>
          </p:cNvPr>
          <p:cNvSpPr/>
          <p:nvPr/>
        </p:nvSpPr>
        <p:spPr>
          <a:xfrm>
            <a:off x="3753063" y="291382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152CA5-9917-E651-A3F6-7743258EFF76}"/>
              </a:ext>
            </a:extLst>
          </p:cNvPr>
          <p:cNvSpPr/>
          <p:nvPr/>
        </p:nvSpPr>
        <p:spPr>
          <a:xfrm>
            <a:off x="3753063" y="3040027"/>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FC889C-8E41-48C0-7480-785B9DD81E5C}"/>
              </a:ext>
            </a:extLst>
          </p:cNvPr>
          <p:cNvSpPr/>
          <p:nvPr/>
        </p:nvSpPr>
        <p:spPr>
          <a:xfrm>
            <a:off x="3748089" y="3423410"/>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BA95927-8DFE-B384-1EF9-3C7FDF88B0A9}"/>
              </a:ext>
            </a:extLst>
          </p:cNvPr>
          <p:cNvSpPr/>
          <p:nvPr/>
        </p:nvSpPr>
        <p:spPr>
          <a:xfrm>
            <a:off x="1982002" y="3032884"/>
            <a:ext cx="1000013" cy="1129959"/>
          </a:xfrm>
          <a:prstGeom prst="roundRect">
            <a:avLst>
              <a:gd name="adj" fmla="val 3362"/>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15" name="TextBox 14">
            <a:extLst>
              <a:ext uri="{FF2B5EF4-FFF2-40B4-BE49-F238E27FC236}">
                <a16:creationId xmlns:a16="http://schemas.microsoft.com/office/drawing/2014/main" id="{6DC69A4C-D08A-5C4E-2B31-A58E0DFF0A4C}"/>
              </a:ext>
            </a:extLst>
          </p:cNvPr>
          <p:cNvSpPr txBox="1"/>
          <p:nvPr/>
        </p:nvSpPr>
        <p:spPr>
          <a:xfrm>
            <a:off x="2090714" y="3120809"/>
            <a:ext cx="782587" cy="954107"/>
          </a:xfrm>
          <a:prstGeom prst="rect">
            <a:avLst/>
          </a:prstGeom>
          <a:noFill/>
        </p:spPr>
        <p:txBody>
          <a:bodyPr wrap="none" rtlCol="0">
            <a:spAutoFit/>
          </a:bodyPr>
          <a:lstStyle/>
          <a:p>
            <a:pPr algn="ctr"/>
            <a:r>
              <a:rPr lang="en-US" sz="800" dirty="0">
                <a:solidFill>
                  <a:srgbClr val="000000"/>
                </a:solidFill>
              </a:rPr>
              <a:t>A cause of</a:t>
            </a:r>
          </a:p>
          <a:p>
            <a:pPr algn="ctr"/>
            <a:r>
              <a:rPr lang="en-US" sz="800" dirty="0">
                <a:solidFill>
                  <a:srgbClr val="000000"/>
                </a:solidFill>
              </a:rPr>
              <a:t>cough is</a:t>
            </a:r>
          </a:p>
          <a:p>
            <a:pPr algn="ctr"/>
            <a:r>
              <a:rPr lang="en-US" sz="800" dirty="0">
                <a:solidFill>
                  <a:srgbClr val="000000"/>
                </a:solidFill>
              </a:rPr>
              <a:t>suggested or</a:t>
            </a:r>
          </a:p>
          <a:p>
            <a:pPr algn="ctr"/>
            <a:r>
              <a:rPr lang="en-US" sz="800" dirty="0">
                <a:solidFill>
                  <a:srgbClr val="000000"/>
                </a:solidFill>
              </a:rPr>
              <a:t>Concern for</a:t>
            </a:r>
          </a:p>
          <a:p>
            <a:pPr algn="ctr"/>
            <a:r>
              <a:rPr lang="en-US" sz="800" b="1" dirty="0">
                <a:solidFill>
                  <a:schemeClr val="accent2"/>
                </a:solidFill>
              </a:rPr>
              <a:t>Life-</a:t>
            </a:r>
          </a:p>
          <a:p>
            <a:pPr algn="ctr"/>
            <a:r>
              <a:rPr lang="en-US" sz="800" b="1" dirty="0">
                <a:solidFill>
                  <a:schemeClr val="accent2"/>
                </a:solidFill>
              </a:rPr>
              <a:t>threatening</a:t>
            </a:r>
          </a:p>
          <a:p>
            <a:pPr algn="ctr"/>
            <a:r>
              <a:rPr lang="en-US" sz="800" b="1" dirty="0">
                <a:solidFill>
                  <a:schemeClr val="accent2"/>
                </a:solidFill>
              </a:rPr>
              <a:t>condition</a:t>
            </a:r>
          </a:p>
        </p:txBody>
      </p:sp>
      <p:sp>
        <p:nvSpPr>
          <p:cNvPr id="16" name="Rectangle: Rounded Corners 15">
            <a:extLst>
              <a:ext uri="{FF2B5EF4-FFF2-40B4-BE49-F238E27FC236}">
                <a16:creationId xmlns:a16="http://schemas.microsoft.com/office/drawing/2014/main" id="{AF12D7FF-25C3-D7B7-08E2-6FEBBF5D27A5}"/>
              </a:ext>
            </a:extLst>
          </p:cNvPr>
          <p:cNvSpPr/>
          <p:nvPr/>
        </p:nvSpPr>
        <p:spPr>
          <a:xfrm>
            <a:off x="581012" y="3744879"/>
            <a:ext cx="1000013" cy="612750"/>
          </a:xfrm>
          <a:prstGeom prst="roundRect">
            <a:avLst>
              <a:gd name="adj" fmla="val 3362"/>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17" name="TextBox 16">
            <a:extLst>
              <a:ext uri="{FF2B5EF4-FFF2-40B4-BE49-F238E27FC236}">
                <a16:creationId xmlns:a16="http://schemas.microsoft.com/office/drawing/2014/main" id="{3E2C1B9A-D87D-7B2E-AFB6-C88E8B265472}"/>
              </a:ext>
            </a:extLst>
          </p:cNvPr>
          <p:cNvSpPr txBox="1"/>
          <p:nvPr/>
        </p:nvSpPr>
        <p:spPr>
          <a:xfrm>
            <a:off x="738618" y="3875055"/>
            <a:ext cx="684803" cy="338554"/>
          </a:xfrm>
          <a:prstGeom prst="rect">
            <a:avLst/>
          </a:prstGeom>
          <a:noFill/>
        </p:spPr>
        <p:txBody>
          <a:bodyPr wrap="none" rtlCol="0">
            <a:spAutoFit/>
          </a:bodyPr>
          <a:lstStyle/>
          <a:p>
            <a:pPr algn="ctr"/>
            <a:r>
              <a:rPr lang="en-US" sz="800" dirty="0">
                <a:solidFill>
                  <a:srgbClr val="000000"/>
                </a:solidFill>
              </a:rPr>
              <a:t>Investigate</a:t>
            </a:r>
          </a:p>
          <a:p>
            <a:pPr algn="ctr"/>
            <a:r>
              <a:rPr lang="en-US" sz="800">
                <a:solidFill>
                  <a:srgbClr val="000000"/>
                </a:solidFill>
              </a:rPr>
              <a:t>and </a:t>
            </a:r>
            <a:r>
              <a:rPr lang="en-US" sz="800" dirty="0">
                <a:solidFill>
                  <a:srgbClr val="000000"/>
                </a:solidFill>
              </a:rPr>
              <a:t>treat</a:t>
            </a:r>
            <a:endParaRPr lang="en-US" sz="800" dirty="0">
              <a:solidFill>
                <a:schemeClr val="accent2"/>
              </a:solidFill>
            </a:endParaRPr>
          </a:p>
        </p:txBody>
      </p:sp>
      <p:sp>
        <p:nvSpPr>
          <p:cNvPr id="18" name="Rectangle: Rounded Corners 17">
            <a:extLst>
              <a:ext uri="{FF2B5EF4-FFF2-40B4-BE49-F238E27FC236}">
                <a16:creationId xmlns:a16="http://schemas.microsoft.com/office/drawing/2014/main" id="{0ED1B4F4-B82F-A5D3-F01C-C069C843265E}"/>
              </a:ext>
            </a:extLst>
          </p:cNvPr>
          <p:cNvSpPr/>
          <p:nvPr/>
        </p:nvSpPr>
        <p:spPr>
          <a:xfrm>
            <a:off x="5196166" y="3032884"/>
            <a:ext cx="1000013" cy="1129959"/>
          </a:xfrm>
          <a:prstGeom prst="roundRect">
            <a:avLst>
              <a:gd name="adj" fmla="val 3362"/>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19" name="TextBox 18">
            <a:extLst>
              <a:ext uri="{FF2B5EF4-FFF2-40B4-BE49-F238E27FC236}">
                <a16:creationId xmlns:a16="http://schemas.microsoft.com/office/drawing/2014/main" id="{53184522-10EA-0AB7-DE4E-844EC7C179BB}"/>
              </a:ext>
            </a:extLst>
          </p:cNvPr>
          <p:cNvSpPr txBox="1"/>
          <p:nvPr/>
        </p:nvSpPr>
        <p:spPr>
          <a:xfrm>
            <a:off x="5380222" y="3371817"/>
            <a:ext cx="631904" cy="461665"/>
          </a:xfrm>
          <a:prstGeom prst="rect">
            <a:avLst/>
          </a:prstGeom>
          <a:noFill/>
        </p:spPr>
        <p:txBody>
          <a:bodyPr wrap="none" rtlCol="0">
            <a:spAutoFit/>
          </a:bodyPr>
          <a:lstStyle/>
          <a:p>
            <a:pPr algn="ctr"/>
            <a:r>
              <a:rPr lang="en-US" sz="800" dirty="0">
                <a:solidFill>
                  <a:srgbClr val="000000"/>
                </a:solidFill>
              </a:rPr>
              <a:t>Smoking</a:t>
            </a:r>
          </a:p>
          <a:p>
            <a:pPr algn="ctr"/>
            <a:r>
              <a:rPr lang="en-US" sz="800" dirty="0">
                <a:solidFill>
                  <a:srgbClr val="000000"/>
                </a:solidFill>
              </a:rPr>
              <a:t>ACEI</a:t>
            </a:r>
          </a:p>
          <a:p>
            <a:pPr algn="ctr"/>
            <a:r>
              <a:rPr lang="en-US" sz="800" dirty="0">
                <a:solidFill>
                  <a:srgbClr val="000000"/>
                </a:solidFill>
              </a:rPr>
              <a:t>Sitagliptin</a:t>
            </a:r>
          </a:p>
        </p:txBody>
      </p:sp>
      <p:sp>
        <p:nvSpPr>
          <p:cNvPr id="20" name="Rectangle: Rounded Corners 19">
            <a:extLst>
              <a:ext uri="{FF2B5EF4-FFF2-40B4-BE49-F238E27FC236}">
                <a16:creationId xmlns:a16="http://schemas.microsoft.com/office/drawing/2014/main" id="{2CF95FE7-9818-7D5B-D553-235FFC75F7FC}"/>
              </a:ext>
            </a:extLst>
          </p:cNvPr>
          <p:cNvSpPr/>
          <p:nvPr/>
        </p:nvSpPr>
        <p:spPr>
          <a:xfrm>
            <a:off x="6596344" y="3747873"/>
            <a:ext cx="1000013" cy="612750"/>
          </a:xfrm>
          <a:prstGeom prst="roundRect">
            <a:avLst>
              <a:gd name="adj" fmla="val 3362"/>
            </a:avLst>
          </a:prstGeom>
          <a:solidFill>
            <a:srgbClr val="E0EEF8"/>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21" name="TextBox 20">
            <a:extLst>
              <a:ext uri="{FF2B5EF4-FFF2-40B4-BE49-F238E27FC236}">
                <a16:creationId xmlns:a16="http://schemas.microsoft.com/office/drawing/2014/main" id="{68522914-055F-693B-D21E-56C02DA51EE5}"/>
              </a:ext>
            </a:extLst>
          </p:cNvPr>
          <p:cNvSpPr txBox="1"/>
          <p:nvPr/>
        </p:nvSpPr>
        <p:spPr>
          <a:xfrm>
            <a:off x="6702655" y="3806333"/>
            <a:ext cx="787395" cy="461665"/>
          </a:xfrm>
          <a:prstGeom prst="rect">
            <a:avLst/>
          </a:prstGeom>
          <a:noFill/>
        </p:spPr>
        <p:txBody>
          <a:bodyPr wrap="none" rtlCol="0">
            <a:spAutoFit/>
          </a:bodyPr>
          <a:lstStyle/>
          <a:p>
            <a:pPr algn="ctr"/>
            <a:r>
              <a:rPr lang="en-US" sz="800" dirty="0">
                <a:solidFill>
                  <a:srgbClr val="000000"/>
                </a:solidFill>
              </a:rPr>
              <a:t>Discontinue</a:t>
            </a:r>
          </a:p>
          <a:p>
            <a:pPr algn="ctr"/>
            <a:r>
              <a:rPr lang="en-US" sz="800" dirty="0">
                <a:solidFill>
                  <a:srgbClr val="000000"/>
                </a:solidFill>
              </a:rPr>
              <a:t>For at least 4</a:t>
            </a:r>
          </a:p>
          <a:p>
            <a:pPr algn="ctr"/>
            <a:r>
              <a:rPr lang="en-US" sz="800" dirty="0">
                <a:solidFill>
                  <a:srgbClr val="000000"/>
                </a:solidFill>
              </a:rPr>
              <a:t>weeks</a:t>
            </a:r>
            <a:endParaRPr lang="en-US" sz="800" dirty="0">
              <a:solidFill>
                <a:schemeClr val="accent2"/>
              </a:solidFill>
            </a:endParaRPr>
          </a:p>
        </p:txBody>
      </p:sp>
      <p:sp>
        <p:nvSpPr>
          <p:cNvPr id="33" name="Footer Placeholder 32">
            <a:extLst>
              <a:ext uri="{FF2B5EF4-FFF2-40B4-BE49-F238E27FC236}">
                <a16:creationId xmlns:a16="http://schemas.microsoft.com/office/drawing/2014/main" id="{6354990B-5997-7088-75DD-5207FCE346B5}"/>
              </a:ext>
            </a:extLst>
          </p:cNvPr>
          <p:cNvSpPr>
            <a:spLocks noGrp="1"/>
          </p:cNvSpPr>
          <p:nvPr>
            <p:ph type="ftr" sz="quarter" idx="3"/>
          </p:nvPr>
        </p:nvSpPr>
        <p:spPr/>
        <p:txBody>
          <a:bodyPr/>
          <a:lstStyle/>
          <a:p>
            <a:r>
              <a:rPr lang="fr-FR" sz="1000" dirty="0"/>
              <a:t>Irwin RS, et al. </a:t>
            </a:r>
            <a:r>
              <a:rPr lang="fr-FR" sz="1000" i="1" dirty="0" err="1"/>
              <a:t>Chest</a:t>
            </a:r>
            <a:r>
              <a:rPr lang="fr-FR" sz="1000" i="1" dirty="0"/>
              <a:t>. </a:t>
            </a:r>
            <a:r>
              <a:rPr lang="fr-FR" sz="1000" dirty="0"/>
              <a:t>2018;153(1):196-209. </a:t>
            </a:r>
          </a:p>
        </p:txBody>
      </p:sp>
      <p:sp>
        <p:nvSpPr>
          <p:cNvPr id="36" name="Title 1">
            <a:extLst>
              <a:ext uri="{FF2B5EF4-FFF2-40B4-BE49-F238E27FC236}">
                <a16:creationId xmlns:a16="http://schemas.microsoft.com/office/drawing/2014/main" id="{FD14E925-5AD8-C1EF-1AD4-A099BB9CFD83}"/>
              </a:ext>
            </a:extLst>
          </p:cNvPr>
          <p:cNvSpPr>
            <a:spLocks noGrp="1"/>
          </p:cNvSpPr>
          <p:nvPr>
            <p:ph type="title"/>
          </p:nvPr>
        </p:nvSpPr>
        <p:spPr>
          <a:xfrm>
            <a:off x="609600" y="199505"/>
            <a:ext cx="4414787" cy="1185577"/>
          </a:xfrm>
        </p:spPr>
        <p:txBody>
          <a:bodyPr/>
          <a:lstStyle/>
          <a:p>
            <a:r>
              <a:rPr lang="en-US" dirty="0"/>
              <a:t>Chronic Cough CHEST Guidelines </a:t>
            </a:r>
          </a:p>
        </p:txBody>
      </p:sp>
      <p:cxnSp>
        <p:nvCxnSpPr>
          <p:cNvPr id="39" name="Straight Connector 38">
            <a:extLst>
              <a:ext uri="{FF2B5EF4-FFF2-40B4-BE49-F238E27FC236}">
                <a16:creationId xmlns:a16="http://schemas.microsoft.com/office/drawing/2014/main" id="{E407FF71-74DF-E442-11A1-976CEE3ED17D}"/>
              </a:ext>
            </a:extLst>
          </p:cNvPr>
          <p:cNvCxnSpPr>
            <a:cxnSpLocks/>
          </p:cNvCxnSpPr>
          <p:nvPr/>
        </p:nvCxnSpPr>
        <p:spPr>
          <a:xfrm>
            <a:off x="4341846" y="2901833"/>
            <a:ext cx="0" cy="77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Wave 36">
            <a:extLst>
              <a:ext uri="{FF2B5EF4-FFF2-40B4-BE49-F238E27FC236}">
                <a16:creationId xmlns:a16="http://schemas.microsoft.com/office/drawing/2014/main" id="{55E9922D-519B-8FD4-BAAD-7401A9DE6BB5}"/>
              </a:ext>
            </a:extLst>
          </p:cNvPr>
          <p:cNvSpPr/>
          <p:nvPr/>
        </p:nvSpPr>
        <p:spPr>
          <a:xfrm>
            <a:off x="4341369" y="2894876"/>
            <a:ext cx="82239" cy="5511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F84D39F1-654A-0248-872D-5C11896F1210}"/>
              </a:ext>
            </a:extLst>
          </p:cNvPr>
          <p:cNvCxnSpPr>
            <a:cxnSpLocks/>
          </p:cNvCxnSpPr>
          <p:nvPr/>
        </p:nvCxnSpPr>
        <p:spPr>
          <a:xfrm>
            <a:off x="2739237" y="3928166"/>
            <a:ext cx="0" cy="77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Wave 43">
            <a:extLst>
              <a:ext uri="{FF2B5EF4-FFF2-40B4-BE49-F238E27FC236}">
                <a16:creationId xmlns:a16="http://schemas.microsoft.com/office/drawing/2014/main" id="{62216FF3-FBA7-EA75-BAF3-D76FAD93146A}"/>
              </a:ext>
            </a:extLst>
          </p:cNvPr>
          <p:cNvSpPr/>
          <p:nvPr/>
        </p:nvSpPr>
        <p:spPr>
          <a:xfrm>
            <a:off x="2738760" y="3921209"/>
            <a:ext cx="82239" cy="5511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09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C1340244-5C26-6BDC-D6BB-7AAE1827B0CE}"/>
              </a:ext>
            </a:extLst>
          </p:cNvPr>
          <p:cNvCxnSpPr>
            <a:cxnSpLocks/>
          </p:cNvCxnSpPr>
          <p:nvPr/>
        </p:nvCxnSpPr>
        <p:spPr>
          <a:xfrm>
            <a:off x="4320003" y="4827541"/>
            <a:ext cx="1179226" cy="0"/>
          </a:xfrm>
          <a:prstGeom prst="straightConnector1">
            <a:avLst/>
          </a:prstGeom>
          <a:ln w="190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AD24B937-7807-2B44-8794-8B794D058E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01617" y="1112681"/>
            <a:ext cx="3212332" cy="4463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9F54038-18A7-A7E9-D372-6F6564A6FBF2}"/>
              </a:ext>
            </a:extLst>
          </p:cNvPr>
          <p:cNvSpPr/>
          <p:nvPr/>
        </p:nvSpPr>
        <p:spPr>
          <a:xfrm>
            <a:off x="549476" y="1566960"/>
            <a:ext cx="3889174" cy="4548090"/>
          </a:xfrm>
          <a:prstGeom prst="roundRect">
            <a:avLst>
              <a:gd name="adj" fmla="val 1648"/>
            </a:avLst>
          </a:prstGeom>
          <a:solidFill>
            <a:srgbClr val="E0EEF8"/>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10" name="TextBox 9">
            <a:extLst>
              <a:ext uri="{FF2B5EF4-FFF2-40B4-BE49-F238E27FC236}">
                <a16:creationId xmlns:a16="http://schemas.microsoft.com/office/drawing/2014/main" id="{99D16E6E-6239-2C59-B125-0743910EB363}"/>
              </a:ext>
            </a:extLst>
          </p:cNvPr>
          <p:cNvSpPr txBox="1"/>
          <p:nvPr/>
        </p:nvSpPr>
        <p:spPr>
          <a:xfrm>
            <a:off x="1063116" y="1679659"/>
            <a:ext cx="2920992" cy="276999"/>
          </a:xfrm>
          <a:prstGeom prst="rect">
            <a:avLst/>
          </a:prstGeom>
          <a:noFill/>
        </p:spPr>
        <p:txBody>
          <a:bodyPr wrap="none" rtlCol="0">
            <a:spAutoFit/>
          </a:bodyPr>
          <a:lstStyle/>
          <a:p>
            <a:pPr algn="ctr"/>
            <a:r>
              <a:rPr lang="en-US" sz="1200" b="1" i="1" u="sng" dirty="0">
                <a:solidFill>
                  <a:srgbClr val="000000"/>
                </a:solidFill>
              </a:rPr>
              <a:t>4 Most Common Causes to Consider:</a:t>
            </a:r>
          </a:p>
        </p:txBody>
      </p:sp>
      <p:sp>
        <p:nvSpPr>
          <p:cNvPr id="33" name="Footer Placeholder 32">
            <a:extLst>
              <a:ext uri="{FF2B5EF4-FFF2-40B4-BE49-F238E27FC236}">
                <a16:creationId xmlns:a16="http://schemas.microsoft.com/office/drawing/2014/main" id="{6354990B-5997-7088-75DD-5207FCE346B5}"/>
              </a:ext>
            </a:extLst>
          </p:cNvPr>
          <p:cNvSpPr>
            <a:spLocks noGrp="1"/>
          </p:cNvSpPr>
          <p:nvPr>
            <p:ph type="ftr" sz="quarter" idx="3"/>
          </p:nvPr>
        </p:nvSpPr>
        <p:spPr/>
        <p:txBody>
          <a:bodyPr/>
          <a:lstStyle/>
          <a:p>
            <a:r>
              <a:rPr lang="fr-FR" sz="1000" dirty="0"/>
              <a:t>Irwin RS, et al. </a:t>
            </a:r>
            <a:r>
              <a:rPr lang="fr-FR" sz="1000" i="1" dirty="0" err="1"/>
              <a:t>Chest</a:t>
            </a:r>
            <a:r>
              <a:rPr lang="fr-FR" sz="1000" i="1" dirty="0"/>
              <a:t>. </a:t>
            </a:r>
            <a:r>
              <a:rPr lang="fr-FR" sz="1000" dirty="0"/>
              <a:t>2018;153(1):196-209. </a:t>
            </a:r>
          </a:p>
        </p:txBody>
      </p:sp>
      <p:sp>
        <p:nvSpPr>
          <p:cNvPr id="36" name="Title 1">
            <a:extLst>
              <a:ext uri="{FF2B5EF4-FFF2-40B4-BE49-F238E27FC236}">
                <a16:creationId xmlns:a16="http://schemas.microsoft.com/office/drawing/2014/main" id="{FD14E925-5AD8-C1EF-1AD4-A099BB9CFD83}"/>
              </a:ext>
            </a:extLst>
          </p:cNvPr>
          <p:cNvSpPr>
            <a:spLocks noGrp="1"/>
          </p:cNvSpPr>
          <p:nvPr>
            <p:ph type="title"/>
          </p:nvPr>
        </p:nvSpPr>
        <p:spPr>
          <a:xfrm>
            <a:off x="609600" y="199505"/>
            <a:ext cx="4414787" cy="1185577"/>
          </a:xfrm>
        </p:spPr>
        <p:txBody>
          <a:bodyPr/>
          <a:lstStyle/>
          <a:p>
            <a:r>
              <a:rPr lang="en-US" dirty="0"/>
              <a:t>Chronic Cough CHEST Guidelines </a:t>
            </a:r>
          </a:p>
        </p:txBody>
      </p:sp>
      <p:sp>
        <p:nvSpPr>
          <p:cNvPr id="5" name="Rectangle: Rounded Corners 4">
            <a:extLst>
              <a:ext uri="{FF2B5EF4-FFF2-40B4-BE49-F238E27FC236}">
                <a16:creationId xmlns:a16="http://schemas.microsoft.com/office/drawing/2014/main" id="{15FE8283-6FC8-B602-9798-2E6716A8CBD9}"/>
              </a:ext>
            </a:extLst>
          </p:cNvPr>
          <p:cNvSpPr/>
          <p:nvPr/>
        </p:nvSpPr>
        <p:spPr>
          <a:xfrm>
            <a:off x="5535664" y="3629024"/>
            <a:ext cx="1973160" cy="2507033"/>
          </a:xfrm>
          <a:prstGeom prst="roundRect">
            <a:avLst>
              <a:gd name="adj" fmla="val 1648"/>
            </a:avLst>
          </a:prstGeom>
          <a:solidFill>
            <a:srgbClr val="E0EEF8"/>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
              <a:solidFill>
                <a:srgbClr val="000000"/>
              </a:solidFill>
            </a:endParaRPr>
          </a:p>
        </p:txBody>
      </p:sp>
      <p:sp>
        <p:nvSpPr>
          <p:cNvPr id="8" name="TextBox 7">
            <a:extLst>
              <a:ext uri="{FF2B5EF4-FFF2-40B4-BE49-F238E27FC236}">
                <a16:creationId xmlns:a16="http://schemas.microsoft.com/office/drawing/2014/main" id="{96E9DD5D-3403-5139-1EF4-D97795819C97}"/>
              </a:ext>
            </a:extLst>
          </p:cNvPr>
          <p:cNvSpPr txBox="1"/>
          <p:nvPr/>
        </p:nvSpPr>
        <p:spPr>
          <a:xfrm>
            <a:off x="890497" y="1941852"/>
            <a:ext cx="3153748" cy="4154984"/>
          </a:xfrm>
          <a:prstGeom prst="rect">
            <a:avLst/>
          </a:prstGeom>
          <a:noFill/>
        </p:spPr>
        <p:txBody>
          <a:bodyPr wrap="none" rtlCol="0">
            <a:spAutoFit/>
          </a:bodyPr>
          <a:lstStyle/>
          <a:p>
            <a:r>
              <a:rPr lang="en-US" sz="1200" b="1" spc="-20" dirty="0">
                <a:solidFill>
                  <a:srgbClr val="000000"/>
                </a:solidFill>
              </a:rPr>
              <a:t>Upper Airway Cough Syndrome (UACS)</a:t>
            </a:r>
          </a:p>
          <a:p>
            <a:r>
              <a:rPr lang="en-US" sz="1200" b="1" spc="-20" dirty="0">
                <a:solidFill>
                  <a:srgbClr val="000000"/>
                </a:solidFill>
              </a:rPr>
              <a:t>Secondary to </a:t>
            </a:r>
            <a:r>
              <a:rPr lang="en-US" sz="1200" b="1" spc="-20" dirty="0" err="1">
                <a:solidFill>
                  <a:srgbClr val="000000"/>
                </a:solidFill>
              </a:rPr>
              <a:t>rhinosinus</a:t>
            </a:r>
            <a:r>
              <a:rPr lang="en-US" sz="1200" b="1" spc="-20" dirty="0">
                <a:solidFill>
                  <a:srgbClr val="000000"/>
                </a:solidFill>
              </a:rPr>
              <a:t> diseases</a:t>
            </a:r>
          </a:p>
          <a:p>
            <a:r>
              <a:rPr lang="en-US" sz="1200" spc="-20" dirty="0">
                <a:solidFill>
                  <a:srgbClr val="000000"/>
                </a:solidFill>
              </a:rPr>
              <a:t>Consider:</a:t>
            </a:r>
          </a:p>
          <a:p>
            <a:r>
              <a:rPr lang="en-US" sz="1200" spc="-20" dirty="0">
                <a:solidFill>
                  <a:srgbClr val="000000"/>
                </a:solidFill>
              </a:rPr>
              <a:t>       Sinus imaging</a:t>
            </a:r>
          </a:p>
          <a:p>
            <a:r>
              <a:rPr lang="en-US" sz="1200" spc="-20" dirty="0">
                <a:solidFill>
                  <a:srgbClr val="000000"/>
                </a:solidFill>
              </a:rPr>
              <a:t>       Nasopharyngoscopy</a:t>
            </a:r>
          </a:p>
          <a:p>
            <a:r>
              <a:rPr lang="en-US" sz="1200" spc="-20" dirty="0">
                <a:solidFill>
                  <a:srgbClr val="000000"/>
                </a:solidFill>
              </a:rPr>
              <a:t>       Allergy evaluation or empiric treatment</a:t>
            </a:r>
          </a:p>
          <a:p>
            <a:r>
              <a:rPr lang="en-US" sz="1200" b="1" spc="-20" dirty="0">
                <a:solidFill>
                  <a:srgbClr val="000000"/>
                </a:solidFill>
              </a:rPr>
              <a:t>Asthma</a:t>
            </a:r>
          </a:p>
          <a:p>
            <a:r>
              <a:rPr lang="en-US" sz="1200" spc="-20" dirty="0">
                <a:solidFill>
                  <a:srgbClr val="000000"/>
                </a:solidFill>
              </a:rPr>
              <a:t>Ideally evaluate</a:t>
            </a:r>
            <a:br>
              <a:rPr lang="en-US" sz="1200" spc="-20" dirty="0">
                <a:solidFill>
                  <a:srgbClr val="000000"/>
                </a:solidFill>
              </a:rPr>
            </a:br>
            <a:r>
              <a:rPr lang="en-US" sz="1200" spc="-20" dirty="0">
                <a:solidFill>
                  <a:srgbClr val="000000"/>
                </a:solidFill>
              </a:rPr>
              <a:t>       Spirometry</a:t>
            </a:r>
          </a:p>
          <a:p>
            <a:r>
              <a:rPr lang="en-US" sz="1200" spc="-20" dirty="0">
                <a:solidFill>
                  <a:srgbClr val="000000"/>
                </a:solidFill>
              </a:rPr>
              <a:t>       Bronchodilator reversibility</a:t>
            </a:r>
          </a:p>
          <a:p>
            <a:r>
              <a:rPr lang="en-US" sz="1200" spc="-20" dirty="0">
                <a:solidFill>
                  <a:srgbClr val="000000"/>
                </a:solidFill>
              </a:rPr>
              <a:t>       Bronchoprovocation challenge</a:t>
            </a:r>
          </a:p>
          <a:p>
            <a:r>
              <a:rPr lang="en-US" sz="1200" spc="-20" dirty="0">
                <a:solidFill>
                  <a:srgbClr val="000000"/>
                </a:solidFill>
              </a:rPr>
              <a:t>       Allergy evaluation or empiric treatment</a:t>
            </a:r>
          </a:p>
          <a:p>
            <a:r>
              <a:rPr lang="en-US" sz="1200" b="1" spc="-20" dirty="0">
                <a:solidFill>
                  <a:srgbClr val="000000"/>
                </a:solidFill>
              </a:rPr>
              <a:t>Non-asthmatic Eosinophilic Bronchitis</a:t>
            </a:r>
          </a:p>
          <a:p>
            <a:r>
              <a:rPr lang="en-US" sz="1200" b="1" spc="-20" dirty="0">
                <a:solidFill>
                  <a:srgbClr val="000000"/>
                </a:solidFill>
              </a:rPr>
              <a:t>(</a:t>
            </a:r>
            <a:r>
              <a:rPr lang="en-US" sz="1200" b="1" spc="-20" dirty="0" err="1">
                <a:solidFill>
                  <a:srgbClr val="000000"/>
                </a:solidFill>
              </a:rPr>
              <a:t>NAEB</a:t>
            </a:r>
            <a:r>
              <a:rPr lang="en-US" sz="1200" b="1" spc="-20" dirty="0">
                <a:solidFill>
                  <a:srgbClr val="000000"/>
                </a:solidFill>
              </a:rPr>
              <a:t>)</a:t>
            </a:r>
          </a:p>
          <a:p>
            <a:r>
              <a:rPr lang="en-US" sz="1200" spc="-20" dirty="0">
                <a:solidFill>
                  <a:srgbClr val="000000"/>
                </a:solidFill>
              </a:rPr>
              <a:t>Ideally evaluate:</a:t>
            </a:r>
          </a:p>
          <a:p>
            <a:r>
              <a:rPr lang="en-US" sz="1200" spc="-20" dirty="0">
                <a:solidFill>
                  <a:srgbClr val="000000"/>
                </a:solidFill>
              </a:rPr>
              <a:t>       Sputum eosinophilia</a:t>
            </a:r>
          </a:p>
          <a:p>
            <a:r>
              <a:rPr lang="en-US" sz="1200" spc="-20" dirty="0">
                <a:solidFill>
                  <a:srgbClr val="000000"/>
                </a:solidFill>
              </a:rPr>
              <a:t>       Fraction exhaled nitric oxide (FENO)</a:t>
            </a:r>
          </a:p>
          <a:p>
            <a:r>
              <a:rPr lang="en-US" sz="1200" spc="-20" dirty="0">
                <a:solidFill>
                  <a:srgbClr val="000000"/>
                </a:solidFill>
              </a:rPr>
              <a:t>       Allergy evaluation or empiric treatment</a:t>
            </a:r>
          </a:p>
          <a:p>
            <a:r>
              <a:rPr lang="en-US" sz="1200" b="1" spc="-20" dirty="0">
                <a:solidFill>
                  <a:srgbClr val="000000"/>
                </a:solidFill>
              </a:rPr>
              <a:t>Gastroesophageal Reflux Disease (GERD)</a:t>
            </a:r>
          </a:p>
          <a:p>
            <a:r>
              <a:rPr lang="en-US" sz="1200" spc="-20" dirty="0">
                <a:solidFill>
                  <a:srgbClr val="000000"/>
                </a:solidFill>
              </a:rPr>
              <a:t>Physiologic testing for refractory patients</a:t>
            </a:r>
          </a:p>
          <a:p>
            <a:r>
              <a:rPr lang="en-US" sz="1200" spc="-20" dirty="0">
                <a:solidFill>
                  <a:srgbClr val="000000"/>
                </a:solidFill>
              </a:rPr>
              <a:t>Initial treatment to include:</a:t>
            </a:r>
          </a:p>
          <a:p>
            <a:r>
              <a:rPr lang="en-US" sz="1200" spc="-20" dirty="0">
                <a:solidFill>
                  <a:srgbClr val="000000"/>
                </a:solidFill>
              </a:rPr>
              <a:t>       More than acid </a:t>
            </a:r>
            <a:r>
              <a:rPr lang="en-US" sz="1200" spc="-20" dirty="0" err="1">
                <a:solidFill>
                  <a:srgbClr val="000000"/>
                </a:solidFill>
              </a:rPr>
              <a:t>suppresion</a:t>
            </a:r>
            <a:endParaRPr lang="en-US" sz="1200" spc="-20" dirty="0">
              <a:solidFill>
                <a:srgbClr val="000000"/>
              </a:solidFill>
            </a:endParaRPr>
          </a:p>
        </p:txBody>
      </p:sp>
      <p:sp>
        <p:nvSpPr>
          <p:cNvPr id="22" name="Oval 21">
            <a:extLst>
              <a:ext uri="{FF2B5EF4-FFF2-40B4-BE49-F238E27FC236}">
                <a16:creationId xmlns:a16="http://schemas.microsoft.com/office/drawing/2014/main" id="{0436E00F-DDA3-60BB-DAD4-AEAF25A8D287}"/>
              </a:ext>
            </a:extLst>
          </p:cNvPr>
          <p:cNvSpPr/>
          <p:nvPr/>
        </p:nvSpPr>
        <p:spPr>
          <a:xfrm>
            <a:off x="1164817" y="2605228"/>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EB9FAAF-50AB-4D60-4081-3E2D7E4D59B9}"/>
              </a:ext>
            </a:extLst>
          </p:cNvPr>
          <p:cNvSpPr/>
          <p:nvPr/>
        </p:nvSpPr>
        <p:spPr>
          <a:xfrm>
            <a:off x="1164816" y="2786363"/>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3F08C4B-D2DA-A9E6-ADB1-45CA0CB5B52A}"/>
              </a:ext>
            </a:extLst>
          </p:cNvPr>
          <p:cNvSpPr/>
          <p:nvPr/>
        </p:nvSpPr>
        <p:spPr>
          <a:xfrm>
            <a:off x="1164815" y="2967570"/>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084E05-EAA2-F345-6666-FBEC42D5E637}"/>
              </a:ext>
            </a:extLst>
          </p:cNvPr>
          <p:cNvSpPr/>
          <p:nvPr/>
        </p:nvSpPr>
        <p:spPr>
          <a:xfrm>
            <a:off x="1164815" y="3520873"/>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348C219-06AA-1831-DAE7-BA0C9C9E0F9D}"/>
              </a:ext>
            </a:extLst>
          </p:cNvPr>
          <p:cNvSpPr/>
          <p:nvPr/>
        </p:nvSpPr>
        <p:spPr>
          <a:xfrm>
            <a:off x="1164814" y="3702008"/>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DE9F270-2D71-FCCC-1589-22C5A7696179}"/>
              </a:ext>
            </a:extLst>
          </p:cNvPr>
          <p:cNvSpPr/>
          <p:nvPr/>
        </p:nvSpPr>
        <p:spPr>
          <a:xfrm>
            <a:off x="1164813" y="3883215"/>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CF90068-A347-FDF3-B2AE-D4192F4FCA17}"/>
              </a:ext>
            </a:extLst>
          </p:cNvPr>
          <p:cNvSpPr/>
          <p:nvPr/>
        </p:nvSpPr>
        <p:spPr>
          <a:xfrm>
            <a:off x="1164813" y="4064589"/>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303888C-B05B-4941-EA1F-A184EFC44838}"/>
              </a:ext>
            </a:extLst>
          </p:cNvPr>
          <p:cNvSpPr/>
          <p:nvPr/>
        </p:nvSpPr>
        <p:spPr>
          <a:xfrm>
            <a:off x="1164815" y="4803856"/>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BA80F43-5839-FB2D-18A0-918619CDC068}"/>
              </a:ext>
            </a:extLst>
          </p:cNvPr>
          <p:cNvSpPr/>
          <p:nvPr/>
        </p:nvSpPr>
        <p:spPr>
          <a:xfrm>
            <a:off x="1164814" y="4984991"/>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862BE52-6993-0EF0-19EC-96CA2ED9DD44}"/>
              </a:ext>
            </a:extLst>
          </p:cNvPr>
          <p:cNvSpPr/>
          <p:nvPr/>
        </p:nvSpPr>
        <p:spPr>
          <a:xfrm>
            <a:off x="1164813" y="5166198"/>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25AA371-9413-2ECB-159A-1E6C98D45E2D}"/>
              </a:ext>
            </a:extLst>
          </p:cNvPr>
          <p:cNvSpPr/>
          <p:nvPr/>
        </p:nvSpPr>
        <p:spPr>
          <a:xfrm>
            <a:off x="1164812" y="5900636"/>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CBD95D2-1F92-F722-E5CC-BA64C635C75C}"/>
              </a:ext>
            </a:extLst>
          </p:cNvPr>
          <p:cNvSpPr/>
          <p:nvPr/>
        </p:nvSpPr>
        <p:spPr>
          <a:xfrm>
            <a:off x="5760081" y="4065030"/>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99657BD-793F-49C5-B04C-663AC1043FB0}"/>
              </a:ext>
            </a:extLst>
          </p:cNvPr>
          <p:cNvSpPr/>
          <p:nvPr/>
        </p:nvSpPr>
        <p:spPr>
          <a:xfrm>
            <a:off x="5760080" y="4246165"/>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01D0F0-87B3-063F-EA27-F7A9888999A0}"/>
              </a:ext>
            </a:extLst>
          </p:cNvPr>
          <p:cNvSpPr/>
          <p:nvPr/>
        </p:nvSpPr>
        <p:spPr>
          <a:xfrm>
            <a:off x="5755248" y="4786814"/>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D1A10C8-0E0E-4D6F-D2DD-2BD6B5010234}"/>
              </a:ext>
            </a:extLst>
          </p:cNvPr>
          <p:cNvSpPr/>
          <p:nvPr/>
        </p:nvSpPr>
        <p:spPr>
          <a:xfrm>
            <a:off x="5760080" y="5156673"/>
            <a:ext cx="45719" cy="4571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578B2C1-6E79-5665-A652-198720235078}"/>
              </a:ext>
            </a:extLst>
          </p:cNvPr>
          <p:cNvSpPr txBox="1"/>
          <p:nvPr/>
        </p:nvSpPr>
        <p:spPr>
          <a:xfrm>
            <a:off x="5752950" y="3718769"/>
            <a:ext cx="1456296" cy="276999"/>
          </a:xfrm>
          <a:prstGeom prst="rect">
            <a:avLst/>
          </a:prstGeom>
          <a:noFill/>
        </p:spPr>
        <p:txBody>
          <a:bodyPr wrap="none" rtlCol="0">
            <a:spAutoFit/>
          </a:bodyPr>
          <a:lstStyle/>
          <a:p>
            <a:pPr algn="ctr"/>
            <a:r>
              <a:rPr lang="en-US" sz="1200" b="1" i="1" u="sng" dirty="0">
                <a:solidFill>
                  <a:srgbClr val="000000"/>
                </a:solidFill>
              </a:rPr>
              <a:t>Initial Treatments</a:t>
            </a:r>
          </a:p>
        </p:txBody>
      </p:sp>
      <p:sp>
        <p:nvSpPr>
          <p:cNvPr id="55" name="TextBox 54">
            <a:extLst>
              <a:ext uri="{FF2B5EF4-FFF2-40B4-BE49-F238E27FC236}">
                <a16:creationId xmlns:a16="http://schemas.microsoft.com/office/drawing/2014/main" id="{14A16429-63B2-BB84-3134-6FD7A646EE4C}"/>
              </a:ext>
            </a:extLst>
          </p:cNvPr>
          <p:cNvSpPr txBox="1"/>
          <p:nvPr/>
        </p:nvSpPr>
        <p:spPr>
          <a:xfrm>
            <a:off x="5771205" y="3945601"/>
            <a:ext cx="1611018" cy="2123658"/>
          </a:xfrm>
          <a:prstGeom prst="rect">
            <a:avLst/>
          </a:prstGeom>
          <a:noFill/>
        </p:spPr>
        <p:txBody>
          <a:bodyPr wrap="none" rtlCol="0">
            <a:spAutoFit/>
          </a:bodyPr>
          <a:lstStyle/>
          <a:p>
            <a:r>
              <a:rPr lang="en-US" sz="1200" b="1" spc="-20" dirty="0">
                <a:solidFill>
                  <a:srgbClr val="000000"/>
                </a:solidFill>
              </a:rPr>
              <a:t>UACS</a:t>
            </a:r>
            <a:r>
              <a:rPr lang="en-US" sz="1200" spc="-20" dirty="0">
                <a:solidFill>
                  <a:srgbClr val="000000"/>
                </a:solidFill>
              </a:rPr>
              <a:t> – A/D</a:t>
            </a:r>
          </a:p>
          <a:p>
            <a:r>
              <a:rPr lang="en-US" sz="1200" b="1" spc="-20" dirty="0">
                <a:solidFill>
                  <a:srgbClr val="000000"/>
                </a:solidFill>
              </a:rPr>
              <a:t>Asthma</a:t>
            </a:r>
            <a:r>
              <a:rPr lang="en-US" sz="1200" spc="-20" dirty="0">
                <a:solidFill>
                  <a:srgbClr val="000000"/>
                </a:solidFill>
              </a:rPr>
              <a:t> – ICS, BD,</a:t>
            </a:r>
          </a:p>
          <a:p>
            <a:r>
              <a:rPr lang="en-US" sz="1200" spc="-20" dirty="0" err="1">
                <a:solidFill>
                  <a:srgbClr val="000000"/>
                </a:solidFill>
              </a:rPr>
              <a:t>LTRA</a:t>
            </a:r>
            <a:r>
              <a:rPr lang="en-US" sz="1200" spc="-20" dirty="0">
                <a:solidFill>
                  <a:srgbClr val="000000"/>
                </a:solidFill>
              </a:rPr>
              <a:t>, Trigger</a:t>
            </a:r>
            <a:br>
              <a:rPr lang="en-US" sz="1200" spc="-20" dirty="0">
                <a:solidFill>
                  <a:srgbClr val="000000"/>
                </a:solidFill>
              </a:rPr>
            </a:br>
            <a:r>
              <a:rPr lang="en-US" sz="1200" spc="-20" dirty="0">
                <a:solidFill>
                  <a:srgbClr val="000000"/>
                </a:solidFill>
              </a:rPr>
              <a:t>avoidance</a:t>
            </a:r>
          </a:p>
          <a:p>
            <a:r>
              <a:rPr lang="en-US" sz="1200" b="1" spc="-20" dirty="0" err="1">
                <a:solidFill>
                  <a:srgbClr val="000000"/>
                </a:solidFill>
              </a:rPr>
              <a:t>NAEB</a:t>
            </a:r>
            <a:r>
              <a:rPr lang="en-US" sz="1200" spc="-20" dirty="0">
                <a:solidFill>
                  <a:srgbClr val="000000"/>
                </a:solidFill>
              </a:rPr>
              <a:t> – ICS, Trigger</a:t>
            </a:r>
            <a:br>
              <a:rPr lang="en-US" sz="1200" spc="-20" dirty="0">
                <a:solidFill>
                  <a:srgbClr val="000000"/>
                </a:solidFill>
              </a:rPr>
            </a:br>
            <a:r>
              <a:rPr lang="en-US" sz="1200" spc="-20" dirty="0">
                <a:solidFill>
                  <a:srgbClr val="000000"/>
                </a:solidFill>
              </a:rPr>
              <a:t>avoidance</a:t>
            </a:r>
          </a:p>
          <a:p>
            <a:r>
              <a:rPr lang="en-US" sz="1200" b="1" spc="-20" dirty="0">
                <a:solidFill>
                  <a:srgbClr val="000000"/>
                </a:solidFill>
              </a:rPr>
              <a:t>GERD</a:t>
            </a:r>
            <a:r>
              <a:rPr lang="en-US" sz="1200" spc="-20" dirty="0">
                <a:solidFill>
                  <a:srgbClr val="000000"/>
                </a:solidFill>
              </a:rPr>
              <a:t> – PPI,</a:t>
            </a:r>
          </a:p>
          <a:p>
            <a:r>
              <a:rPr lang="en-US" sz="1200" spc="-20" dirty="0">
                <a:solidFill>
                  <a:srgbClr val="000000"/>
                </a:solidFill>
              </a:rPr>
              <a:t>Dies/lifestyle changes</a:t>
            </a:r>
          </a:p>
          <a:p>
            <a:r>
              <a:rPr lang="en-US" sz="1200" spc="-20" dirty="0">
                <a:solidFill>
                  <a:srgbClr val="000000"/>
                </a:solidFill>
              </a:rPr>
              <a:t>(Treatment of GERD</a:t>
            </a:r>
          </a:p>
          <a:p>
            <a:r>
              <a:rPr lang="en-US" sz="1200" spc="-20">
                <a:solidFill>
                  <a:srgbClr val="000000"/>
                </a:solidFill>
              </a:rPr>
              <a:t>should </a:t>
            </a:r>
            <a:r>
              <a:rPr lang="en-US" sz="1200" spc="-20" dirty="0">
                <a:solidFill>
                  <a:srgbClr val="000000"/>
                </a:solidFill>
              </a:rPr>
              <a:t>not be limited</a:t>
            </a:r>
          </a:p>
          <a:p>
            <a:r>
              <a:rPr lang="en-US" sz="1200" spc="-20">
                <a:solidFill>
                  <a:srgbClr val="000000"/>
                </a:solidFill>
              </a:rPr>
              <a:t>to </a:t>
            </a:r>
            <a:r>
              <a:rPr lang="en-US" sz="1200" spc="-20" dirty="0">
                <a:solidFill>
                  <a:srgbClr val="000000"/>
                </a:solidFill>
              </a:rPr>
              <a:t>acid suppression)</a:t>
            </a:r>
          </a:p>
        </p:txBody>
      </p:sp>
    </p:spTree>
    <p:extLst>
      <p:ext uri="{BB962C8B-B14F-4D97-AF65-F5344CB8AC3E}">
        <p14:creationId xmlns:p14="http://schemas.microsoft.com/office/powerpoint/2010/main" val="349711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4233BD0-4664-F781-DD52-14D27CB4B85C}"/>
              </a:ext>
            </a:extLst>
          </p:cNvPr>
          <p:cNvGrpSpPr/>
          <p:nvPr/>
        </p:nvGrpSpPr>
        <p:grpSpPr>
          <a:xfrm>
            <a:off x="2674496" y="805780"/>
            <a:ext cx="7155304" cy="5574700"/>
            <a:chOff x="2674496" y="805780"/>
            <a:chExt cx="7155304" cy="5574700"/>
          </a:xfrm>
        </p:grpSpPr>
        <p:pic>
          <p:nvPicPr>
            <p:cNvPr id="6" name="Picture 5">
              <a:extLst>
                <a:ext uri="{FF2B5EF4-FFF2-40B4-BE49-F238E27FC236}">
                  <a16:creationId xmlns:a16="http://schemas.microsoft.com/office/drawing/2014/main" id="{2EE039E4-FCA9-5D42-8C13-B75B40F0BC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2674496" y="805780"/>
              <a:ext cx="7155304" cy="5574700"/>
            </a:xfrm>
            <a:prstGeom prst="rect">
              <a:avLst/>
            </a:prstGeom>
          </p:spPr>
        </p:pic>
        <p:sp>
          <p:nvSpPr>
            <p:cNvPr id="10" name="Rectangle 9">
              <a:extLst>
                <a:ext uri="{FF2B5EF4-FFF2-40B4-BE49-F238E27FC236}">
                  <a16:creationId xmlns:a16="http://schemas.microsoft.com/office/drawing/2014/main" id="{28D8202B-BF36-9B24-CD7F-72D518B8876B}"/>
                </a:ext>
              </a:extLst>
            </p:cNvPr>
            <p:cNvSpPr/>
            <p:nvPr/>
          </p:nvSpPr>
          <p:spPr>
            <a:xfrm>
              <a:off x="7647709" y="1745672"/>
              <a:ext cx="89522"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BD1BED-B02E-7649-DA62-75F17853DD1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16000"/>
                      </a14:imgEffect>
                    </a14:imgLayer>
                  </a14:imgProps>
                </a:ext>
                <a:ext uri="{28A0092B-C50C-407E-A947-70E740481C1C}">
                  <a14:useLocalDpi xmlns:a14="http://schemas.microsoft.com/office/drawing/2010/main"/>
                </a:ext>
              </a:extLst>
            </a:blip>
            <a:srcRect/>
            <a:stretch/>
          </p:blipFill>
          <p:spPr>
            <a:xfrm>
              <a:off x="6247386" y="2446794"/>
              <a:ext cx="239151" cy="120037"/>
            </a:xfrm>
            <a:prstGeom prst="rect">
              <a:avLst/>
            </a:prstGeom>
          </p:spPr>
        </p:pic>
      </p:grpSp>
      <p:sp>
        <p:nvSpPr>
          <p:cNvPr id="3" name="Title 2">
            <a:extLst>
              <a:ext uri="{FF2B5EF4-FFF2-40B4-BE49-F238E27FC236}">
                <a16:creationId xmlns:a16="http://schemas.microsoft.com/office/drawing/2014/main" id="{8A4C94E0-CBFD-25B1-8C03-03EF9EB2EE45}"/>
              </a:ext>
            </a:extLst>
          </p:cNvPr>
          <p:cNvSpPr>
            <a:spLocks noGrp="1"/>
          </p:cNvSpPr>
          <p:nvPr>
            <p:ph type="title"/>
          </p:nvPr>
        </p:nvSpPr>
        <p:spPr/>
        <p:txBody>
          <a:bodyPr/>
          <a:lstStyle/>
          <a:p>
            <a:r>
              <a:rPr lang="en-US" dirty="0"/>
              <a:t>Process Timeline for Chronic Cough </a:t>
            </a:r>
          </a:p>
        </p:txBody>
      </p:sp>
      <p:sp>
        <p:nvSpPr>
          <p:cNvPr id="5" name="Footer Placeholder 4">
            <a:extLst>
              <a:ext uri="{FF2B5EF4-FFF2-40B4-BE49-F238E27FC236}">
                <a16:creationId xmlns:a16="http://schemas.microsoft.com/office/drawing/2014/main" id="{EC2125BA-C38F-D98F-FF21-5B056C8C94D1}"/>
              </a:ext>
            </a:extLst>
          </p:cNvPr>
          <p:cNvSpPr>
            <a:spLocks noGrp="1"/>
          </p:cNvSpPr>
          <p:nvPr>
            <p:ph type="ftr" sz="quarter" idx="3"/>
          </p:nvPr>
        </p:nvSpPr>
        <p:spPr/>
        <p:txBody>
          <a:bodyPr/>
          <a:lstStyle/>
          <a:p>
            <a:r>
              <a:rPr lang="en-US" dirty="0"/>
              <a:t>AFB, acid-fast bacilli; ACE, angiotensin-converting enzyme; </a:t>
            </a:r>
            <a:r>
              <a:rPr lang="en-US" dirty="0" err="1"/>
              <a:t>HARQ</a:t>
            </a:r>
            <a:r>
              <a:rPr lang="en-US" dirty="0"/>
              <a:t>, Hull Airway Reflux Questionnaire, </a:t>
            </a:r>
            <a:r>
              <a:rPr lang="en-US" dirty="0" err="1"/>
              <a:t>LTRA</a:t>
            </a:r>
            <a:r>
              <a:rPr lang="en-US" dirty="0"/>
              <a:t>, leukotriene receptor antagonist therapy; PPI, proton pump inhibitor.</a:t>
            </a:r>
          </a:p>
          <a:p>
            <a:r>
              <a:rPr lang="en-US" dirty="0" err="1"/>
              <a:t>Morice</a:t>
            </a:r>
            <a:r>
              <a:rPr lang="en-US" dirty="0"/>
              <a:t>, A, et al. </a:t>
            </a:r>
            <a:r>
              <a:rPr lang="en-US" i="1" dirty="0" err="1"/>
              <a:t>Eur</a:t>
            </a:r>
            <a:r>
              <a:rPr lang="en-US" i="1" dirty="0"/>
              <a:t> Respir J. </a:t>
            </a:r>
            <a:r>
              <a:rPr lang="en-US" dirty="0"/>
              <a:t>2020; 55: 1901136. </a:t>
            </a:r>
          </a:p>
        </p:txBody>
      </p:sp>
      <p:sp>
        <p:nvSpPr>
          <p:cNvPr id="2" name="Rectangle 1">
            <a:extLst>
              <a:ext uri="{FF2B5EF4-FFF2-40B4-BE49-F238E27FC236}">
                <a16:creationId xmlns:a16="http://schemas.microsoft.com/office/drawing/2014/main" id="{047FE738-9101-6F11-0576-AE3863CDDE6B}"/>
              </a:ext>
            </a:extLst>
          </p:cNvPr>
          <p:cNvSpPr/>
          <p:nvPr/>
        </p:nvSpPr>
        <p:spPr>
          <a:xfrm>
            <a:off x="3554858" y="3996647"/>
            <a:ext cx="2219218" cy="770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19AAC6-2B49-479C-53CF-C60ECD287074}"/>
              </a:ext>
            </a:extLst>
          </p:cNvPr>
          <p:cNvSpPr/>
          <p:nvPr/>
        </p:nvSpPr>
        <p:spPr>
          <a:xfrm>
            <a:off x="6719297" y="3996646"/>
            <a:ext cx="2743201" cy="1500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2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60D67B-CBDA-E9B1-3B2F-83954F4FD318}"/>
              </a:ext>
            </a:extLst>
          </p:cNvPr>
          <p:cNvSpPr txBox="1"/>
          <p:nvPr/>
        </p:nvSpPr>
        <p:spPr>
          <a:xfrm>
            <a:off x="6685280" y="6176963"/>
            <a:ext cx="1320800"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7252F99-836A-6F8E-FF37-52BDE54C9D96}"/>
              </a:ext>
            </a:extLst>
          </p:cNvPr>
          <p:cNvSpPr txBox="1"/>
          <p:nvPr/>
        </p:nvSpPr>
        <p:spPr>
          <a:xfrm>
            <a:off x="5659120" y="5618480"/>
            <a:ext cx="3718560" cy="558483"/>
          </a:xfrm>
          <a:prstGeom prst="rect">
            <a:avLst/>
          </a:prstGeom>
          <a:noFill/>
        </p:spPr>
        <p:txBody>
          <a:bodyPr wrap="square" rtlCol="0">
            <a:spAutoFit/>
          </a:bodyPr>
          <a:lstStyle/>
          <a:p>
            <a:endParaRPr lang="en-US" dirty="0"/>
          </a:p>
        </p:txBody>
      </p:sp>
      <p:sp>
        <p:nvSpPr>
          <p:cNvPr id="2" name="Title 1">
            <a:extLst>
              <a:ext uri="{FF2B5EF4-FFF2-40B4-BE49-F238E27FC236}">
                <a16:creationId xmlns:a16="http://schemas.microsoft.com/office/drawing/2014/main" id="{2D0D47F6-D42C-AB7D-29B0-5EBB72C0DC1E}"/>
              </a:ext>
            </a:extLst>
          </p:cNvPr>
          <p:cNvSpPr>
            <a:spLocks noGrp="1"/>
          </p:cNvSpPr>
          <p:nvPr>
            <p:ph type="title"/>
          </p:nvPr>
        </p:nvSpPr>
        <p:spPr>
          <a:xfrm>
            <a:off x="613695" y="189849"/>
            <a:ext cx="10744200" cy="1185577"/>
          </a:xfrm>
        </p:spPr>
        <p:txBody>
          <a:bodyPr/>
          <a:lstStyle/>
          <a:p>
            <a:r>
              <a:rPr lang="en-US" sz="3200" dirty="0"/>
              <a:t>Steps in Chronic Cough Management</a:t>
            </a:r>
            <a:endParaRPr lang="en-US" dirty="0"/>
          </a:p>
        </p:txBody>
      </p:sp>
      <p:sp>
        <p:nvSpPr>
          <p:cNvPr id="7" name="Footer Placeholder 6">
            <a:extLst>
              <a:ext uri="{FF2B5EF4-FFF2-40B4-BE49-F238E27FC236}">
                <a16:creationId xmlns:a16="http://schemas.microsoft.com/office/drawing/2014/main" id="{A9D42401-D4A2-7D30-B74B-BA1CB7A28D57}"/>
              </a:ext>
            </a:extLst>
          </p:cNvPr>
          <p:cNvSpPr>
            <a:spLocks noGrp="1"/>
          </p:cNvSpPr>
          <p:nvPr>
            <p:ph type="ftr" sz="quarter" idx="3"/>
          </p:nvPr>
        </p:nvSpPr>
        <p:spPr/>
        <p:txBody>
          <a:bodyPr/>
          <a:lstStyle/>
          <a:p>
            <a:r>
              <a:rPr lang="en-US" sz="1000" dirty="0" err="1"/>
              <a:t>Perotin</a:t>
            </a:r>
            <a:r>
              <a:rPr lang="en-US" sz="1000" dirty="0"/>
              <a:t> JM, et al. </a:t>
            </a:r>
            <a:r>
              <a:rPr lang="en-US" sz="1000" i="1" dirty="0" err="1"/>
              <a:t>Ther</a:t>
            </a:r>
            <a:r>
              <a:rPr lang="en-US" sz="1000" i="1" dirty="0"/>
              <a:t> Clin Risk </a:t>
            </a:r>
            <a:r>
              <a:rPr lang="en-US" sz="1000" i="1" dirty="0" err="1"/>
              <a:t>Manag</a:t>
            </a:r>
            <a:r>
              <a:rPr lang="en-US" sz="1000" i="1" dirty="0"/>
              <a:t>. </a:t>
            </a:r>
            <a:r>
              <a:rPr lang="en-US" sz="1000" dirty="0"/>
              <a:t>2018;14:1041-1051. </a:t>
            </a:r>
          </a:p>
        </p:txBody>
      </p:sp>
      <p:sp>
        <p:nvSpPr>
          <p:cNvPr id="11" name="Content Placeholder 10">
            <a:extLst>
              <a:ext uri="{FF2B5EF4-FFF2-40B4-BE49-F238E27FC236}">
                <a16:creationId xmlns:a16="http://schemas.microsoft.com/office/drawing/2014/main" id="{0C74F1DD-8909-04E4-28B0-FE006B0BF7D2}"/>
              </a:ext>
            </a:extLst>
          </p:cNvPr>
          <p:cNvSpPr>
            <a:spLocks noGrp="1"/>
          </p:cNvSpPr>
          <p:nvPr>
            <p:ph idx="1"/>
          </p:nvPr>
        </p:nvSpPr>
        <p:spPr>
          <a:xfrm>
            <a:off x="609600" y="1275352"/>
            <a:ext cx="10744200" cy="5201318"/>
          </a:xfrm>
        </p:spPr>
        <p:txBody>
          <a:bodyPr>
            <a:normAutofit fontScale="92500" lnSpcReduction="10000"/>
          </a:bodyPr>
          <a:lstStyle/>
          <a:p>
            <a:pPr marL="457200" indent="-457200">
              <a:buFont typeface="+mj-lt"/>
              <a:buAutoNum type="arabicPeriod"/>
            </a:pPr>
            <a:r>
              <a:rPr lang="en-US" dirty="0"/>
              <a:t>Initial clinical evaluation</a:t>
            </a:r>
          </a:p>
          <a:p>
            <a:pPr lvl="1"/>
            <a:r>
              <a:rPr lang="en-US" sz="1800" dirty="0"/>
              <a:t>Checking for warning signs</a:t>
            </a:r>
          </a:p>
          <a:p>
            <a:pPr lvl="1"/>
            <a:r>
              <a:rPr lang="en-US" sz="1800" dirty="0"/>
              <a:t>Environmental and occupational assessment</a:t>
            </a:r>
          </a:p>
          <a:p>
            <a:pPr lvl="1"/>
            <a:r>
              <a:rPr lang="en-US" sz="1800" dirty="0"/>
              <a:t>Drugs intake (ACE inhibitor)</a:t>
            </a:r>
          </a:p>
          <a:p>
            <a:pPr marL="457200" indent="-457200">
              <a:buFont typeface="+mj-lt"/>
              <a:buAutoNum type="arabicPeriod" startAt="2"/>
            </a:pPr>
            <a:r>
              <a:rPr lang="en-US" dirty="0"/>
              <a:t>Most frequent causes assessment and treatment</a:t>
            </a:r>
          </a:p>
          <a:p>
            <a:pPr lvl="1"/>
            <a:r>
              <a:rPr lang="en-US" sz="1800" dirty="0"/>
              <a:t>Asthma and cough-variant asthma</a:t>
            </a:r>
          </a:p>
          <a:p>
            <a:pPr lvl="1"/>
            <a:r>
              <a:rPr lang="en-US" sz="1800" dirty="0"/>
              <a:t>Non-asthmatic eosinophilic bronchitis</a:t>
            </a:r>
          </a:p>
          <a:p>
            <a:pPr lvl="1"/>
            <a:r>
              <a:rPr lang="en-US" sz="1800" dirty="0"/>
              <a:t>Gastroesophageal reflux disease</a:t>
            </a:r>
          </a:p>
          <a:p>
            <a:pPr lvl="1"/>
            <a:r>
              <a:rPr lang="en-US" sz="1800" dirty="0"/>
              <a:t>Upper airway cough syndrome</a:t>
            </a:r>
          </a:p>
          <a:p>
            <a:pPr marL="457200" indent="-457200">
              <a:buFont typeface="+mj-lt"/>
              <a:buAutoNum type="arabicPeriod" startAt="3"/>
            </a:pPr>
            <a:r>
              <a:rPr lang="en-US" dirty="0"/>
              <a:t>Consider other causes in case of inadequate response to treatment</a:t>
            </a:r>
          </a:p>
          <a:p>
            <a:pPr lvl="1"/>
            <a:r>
              <a:rPr lang="en-US" sz="1800" dirty="0"/>
              <a:t>Non-asthmatic pulmonary diseases</a:t>
            </a:r>
          </a:p>
          <a:p>
            <a:pPr lvl="1"/>
            <a:r>
              <a:rPr lang="en-US" sz="1800" dirty="0"/>
              <a:t>Obstructive sleep apnea</a:t>
            </a:r>
          </a:p>
          <a:p>
            <a:pPr lvl="1"/>
            <a:r>
              <a:rPr lang="en-US" sz="1800" dirty="0"/>
              <a:t>Cardiac arrythmias</a:t>
            </a:r>
          </a:p>
          <a:p>
            <a:pPr lvl="1"/>
            <a:r>
              <a:rPr lang="en-US" sz="1800" dirty="0"/>
              <a:t>Somatic cough syndrome</a:t>
            </a:r>
          </a:p>
          <a:p>
            <a:pPr marL="457200" indent="-457200">
              <a:buFont typeface="+mj-lt"/>
              <a:buAutoNum type="arabicPeriod" startAt="4"/>
            </a:pPr>
            <a:r>
              <a:rPr lang="en-US" dirty="0"/>
              <a:t>Consider refractory chronic cough</a:t>
            </a:r>
          </a:p>
          <a:p>
            <a:endParaRPr lang="en-US" sz="2000" dirty="0"/>
          </a:p>
        </p:txBody>
      </p:sp>
    </p:spTree>
    <p:extLst>
      <p:ext uri="{BB962C8B-B14F-4D97-AF65-F5344CB8AC3E}">
        <p14:creationId xmlns:p14="http://schemas.microsoft.com/office/powerpoint/2010/main" val="835179744"/>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279</TotalTime>
  <Words>754</Words>
  <Application>Microsoft Macintosh PowerPoint</Application>
  <PresentationFormat>Widescreen</PresentationFormat>
  <Paragraphs>108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Onc-2019</vt:lpstr>
      <vt:lpstr>Guideline Implementation and Referral Management of Patients with Chronic Cough</vt:lpstr>
      <vt:lpstr>Disclaimer</vt:lpstr>
      <vt:lpstr>The Patient Experience</vt:lpstr>
      <vt:lpstr>Time to Formal Diagnosis </vt:lpstr>
      <vt:lpstr>Chronic Cough CHEST Guidelines </vt:lpstr>
      <vt:lpstr>Chronic Cough CHEST Guidelines </vt:lpstr>
      <vt:lpstr>Chronic Cough CHEST Guidelines </vt:lpstr>
      <vt:lpstr>Process Timeline for Chronic Cough </vt:lpstr>
      <vt:lpstr>Steps in Chronic Cough Management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cp:lastModifiedBy>
  <cp:revision>39</cp:revision>
  <dcterms:created xsi:type="dcterms:W3CDTF">2019-05-10T15:43:12Z</dcterms:created>
  <dcterms:modified xsi:type="dcterms:W3CDTF">2022-09-29T15:20:44Z</dcterms:modified>
  <cp:category/>
</cp:coreProperties>
</file>