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62" r:id="rId2"/>
    <p:sldId id="256" r:id="rId3"/>
    <p:sldId id="270" r:id="rId4"/>
    <p:sldId id="285" r:id="rId5"/>
    <p:sldId id="288" r:id="rId6"/>
    <p:sldId id="275" r:id="rId7"/>
    <p:sldId id="291" r:id="rId8"/>
    <p:sldId id="292" r:id="rId9"/>
    <p:sldId id="278" r:id="rId10"/>
    <p:sldId id="293"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45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F0B1141-878B-484F-231E-77C729305D92}" name="Emily Jebing" initials="EJ" userId="9a5a294af1682ae3" providerId="Windows Live"/>
  <p188:author id="{587B9DF8-07B2-1036-2560-F7CDD8CC9D9E}" name="Prerna Poojary" initials="PP" userId="S::ppoojary@ushealthconnect.com::784d81cb-4d8e-4a43-8c2e-8d8d9a5cf0b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4" autoAdjust="0"/>
    <p:restoredTop sz="89864"/>
  </p:normalViewPr>
  <p:slideViewPr>
    <p:cSldViewPr snapToGrid="0">
      <p:cViewPr varScale="1">
        <p:scale>
          <a:sx n="110" d="100"/>
          <a:sy n="110" d="100"/>
        </p:scale>
        <p:origin x="928" y="176"/>
      </p:cViewPr>
      <p:guideLst>
        <p:guide orient="horz" pos="2160"/>
        <p:guide pos="3840"/>
        <p:guide pos="45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9/29/22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6DF31B-3BF9-4347-A078-98596F7B54CA}" type="datetimeFigureOut">
              <a:rPr lang="en-US" smtClean="0"/>
              <a:t>9/29/22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6AE03D-90B3-4B13-B7FE-773611E03D50}" type="slidenum">
              <a:rPr lang="en-US" smtClean="0"/>
              <a:t>‹#›</a:t>
            </a:fld>
            <a:endParaRPr lang="en-US"/>
          </a:p>
        </p:txBody>
      </p:sp>
    </p:spTree>
    <p:extLst>
      <p:ext uri="{BB962C8B-B14F-4D97-AF65-F5344CB8AC3E}">
        <p14:creationId xmlns:p14="http://schemas.microsoft.com/office/powerpoint/2010/main" val="2012868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8" name="Picture 7">
            <a:extLst>
              <a:ext uri="{FF2B5EF4-FFF2-40B4-BE49-F238E27FC236}">
                <a16:creationId xmlns:a16="http://schemas.microsoft.com/office/drawing/2014/main" id="{46147BEB-DBFC-41AF-8A4B-718D90B9AB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71"/>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5EDDF7DB-50D1-4733-87B6-63038A737D23}"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69047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Rectangle 5">
            <a:extLst>
              <a:ext uri="{FF2B5EF4-FFF2-40B4-BE49-F238E27FC236}">
                <a16:creationId xmlns:a16="http://schemas.microsoft.com/office/drawing/2014/main" id="{4B5D83E7-F2B7-417F-9348-222F18A74341}"/>
              </a:ext>
            </a:extLst>
          </p:cNvPr>
          <p:cNvSpPr/>
          <p:nvPr userDrawn="1"/>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29B2D-7727-AADC-0C30-3E2BF110FC63}"/>
              </a:ext>
            </a:extLst>
          </p:cNvPr>
          <p:cNvSpPr>
            <a:spLocks noGrp="1"/>
          </p:cNvSpPr>
          <p:nvPr>
            <p:ph type="title"/>
          </p:nvPr>
        </p:nvSpPr>
        <p:spPr/>
        <p:txBody>
          <a:bodyPr>
            <a:normAutofit/>
          </a:bodyPr>
          <a:lstStyle/>
          <a:p>
            <a:r>
              <a:rPr lang="en-US" sz="4000" dirty="0"/>
              <a:t>Understanding the Etiology and Pathophysiology of Chronic Cough and its Impact on Patient’s Quality of Life</a:t>
            </a:r>
          </a:p>
        </p:txBody>
      </p:sp>
      <p:sp>
        <p:nvSpPr>
          <p:cNvPr id="6" name="Text Placeholder 5">
            <a:extLst>
              <a:ext uri="{FF2B5EF4-FFF2-40B4-BE49-F238E27FC236}">
                <a16:creationId xmlns:a16="http://schemas.microsoft.com/office/drawing/2014/main" id="{2412EBED-A517-DB93-9C85-CD1792D3E98D}"/>
              </a:ext>
            </a:extLst>
          </p:cNvPr>
          <p:cNvSpPr>
            <a:spLocks noGrp="1"/>
          </p:cNvSpPr>
          <p:nvPr>
            <p:ph type="body" idx="1"/>
          </p:nvPr>
        </p:nvSpPr>
        <p:spPr/>
        <p:txBody>
          <a:bodyPr>
            <a:normAutofit lnSpcReduction="10000"/>
          </a:bodyPr>
          <a:lstStyle/>
          <a:p>
            <a:r>
              <a:rPr lang="en-US" dirty="0"/>
              <a:t>Peter </a:t>
            </a:r>
            <a:r>
              <a:rPr lang="en-US" dirty="0" err="1"/>
              <a:t>Dicpinigaitis</a:t>
            </a:r>
            <a:r>
              <a:rPr lang="en-US" dirty="0"/>
              <a:t>, MD</a:t>
            </a:r>
          </a:p>
          <a:p>
            <a:r>
              <a:rPr lang="en-US" dirty="0"/>
              <a:t>Professor of Medicine, Albert Einstein College of Medicine</a:t>
            </a:r>
          </a:p>
          <a:p>
            <a:r>
              <a:rPr lang="en-US" dirty="0"/>
              <a:t>Director, Cough Center, Montefiore Medical Center</a:t>
            </a:r>
          </a:p>
          <a:p>
            <a:r>
              <a:rPr lang="en-US" dirty="0"/>
              <a:t>Bronx, NY</a:t>
            </a:r>
          </a:p>
          <a:p>
            <a:endParaRPr lang="en-US" dirty="0"/>
          </a:p>
        </p:txBody>
      </p:sp>
    </p:spTree>
    <p:extLst>
      <p:ext uri="{BB962C8B-B14F-4D97-AF65-F5344CB8AC3E}">
        <p14:creationId xmlns:p14="http://schemas.microsoft.com/office/powerpoint/2010/main" val="129209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12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5961" y="476140"/>
            <a:ext cx="8239125" cy="2358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12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16243"/>
          <a:stretch/>
        </p:blipFill>
        <p:spPr bwMode="auto">
          <a:xfrm>
            <a:off x="2539772" y="3102233"/>
            <a:ext cx="7112455" cy="32209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a:extLst>
              <a:ext uri="{FF2B5EF4-FFF2-40B4-BE49-F238E27FC236}">
                <a16:creationId xmlns:a16="http://schemas.microsoft.com/office/drawing/2014/main" id="{704CA286-409A-0205-4BE6-EC6908D3C2F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9960" t="442" b="94344"/>
          <a:stretch/>
        </p:blipFill>
        <p:spPr bwMode="auto">
          <a:xfrm>
            <a:off x="6200775" y="2841521"/>
            <a:ext cx="3381375"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ooter Placeholder 1">
            <a:extLst>
              <a:ext uri="{FF2B5EF4-FFF2-40B4-BE49-F238E27FC236}">
                <a16:creationId xmlns:a16="http://schemas.microsoft.com/office/drawing/2014/main" id="{61E3349D-1409-A327-D4BE-5B97C9B33C68}"/>
              </a:ext>
            </a:extLst>
          </p:cNvPr>
          <p:cNvSpPr>
            <a:spLocks noGrp="1"/>
          </p:cNvSpPr>
          <p:nvPr>
            <p:ph type="ftr" sz="quarter" idx="3"/>
          </p:nvPr>
        </p:nvSpPr>
        <p:spPr/>
        <p:txBody>
          <a:bodyPr/>
          <a:lstStyle/>
          <a:p>
            <a:r>
              <a:rPr lang="en-US" sz="1000" dirty="0" err="1"/>
              <a:t>Dicpinigaitis</a:t>
            </a:r>
            <a:r>
              <a:rPr lang="en-US" sz="1000" dirty="0"/>
              <a:t> PV. </a:t>
            </a:r>
            <a:r>
              <a:rPr lang="en-US" sz="1000" i="1" dirty="0" err="1"/>
              <a:t>ERJ</a:t>
            </a:r>
            <a:r>
              <a:rPr lang="en-US" sz="1000" i="1" dirty="0"/>
              <a:t> Open Res. </a:t>
            </a:r>
            <a:r>
              <a:rPr lang="en-US" sz="1000" dirty="0"/>
              <a:t>2021;7(1):00012-2021. </a:t>
            </a:r>
          </a:p>
        </p:txBody>
      </p:sp>
      <p:sp>
        <p:nvSpPr>
          <p:cNvPr id="3" name="Rectangle: Rounded Corners 2">
            <a:extLst>
              <a:ext uri="{FF2B5EF4-FFF2-40B4-BE49-F238E27FC236}">
                <a16:creationId xmlns:a16="http://schemas.microsoft.com/office/drawing/2014/main" id="{8BEF03A1-5D5F-2747-D762-5367BD9DEB17}"/>
              </a:ext>
            </a:extLst>
          </p:cNvPr>
          <p:cNvSpPr/>
          <p:nvPr/>
        </p:nvSpPr>
        <p:spPr>
          <a:xfrm>
            <a:off x="4572000" y="3571875"/>
            <a:ext cx="2447925" cy="1228725"/>
          </a:xfrm>
          <a:prstGeom prst="roundRect">
            <a:avLst/>
          </a:prstGeom>
          <a:noFill/>
          <a:ln w="38100">
            <a:solidFill>
              <a:schemeClr val="accent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1846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Conclusion </a:t>
            </a:r>
          </a:p>
        </p:txBody>
      </p:sp>
      <p:sp>
        <p:nvSpPr>
          <p:cNvPr id="3" name="Content Placeholder 2"/>
          <p:cNvSpPr>
            <a:spLocks noGrp="1"/>
          </p:cNvSpPr>
          <p:nvPr>
            <p:ph idx="1"/>
          </p:nvPr>
        </p:nvSpPr>
        <p:spPr/>
        <p:txBody>
          <a:bodyPr>
            <a:normAutofit/>
          </a:bodyPr>
          <a:lstStyle/>
          <a:p>
            <a:r>
              <a:rPr lang="en-US" sz="2800" dirty="0"/>
              <a:t>Chronic cough is a common symptom that may be treated after identifying reversible causes</a:t>
            </a:r>
          </a:p>
          <a:p>
            <a:pPr marL="0" indent="0">
              <a:buNone/>
            </a:pPr>
            <a:endParaRPr lang="en-US" sz="2800" strike="sngStrike" dirty="0">
              <a:solidFill>
                <a:srgbClr val="FF0000"/>
              </a:solidFill>
            </a:endParaRPr>
          </a:p>
          <a:p>
            <a:r>
              <a:rPr lang="en-US" sz="2800" dirty="0"/>
              <a:t>RCC persists despite all appropriate therapeutic</a:t>
            </a:r>
            <a:r>
              <a:rPr lang="en-US" sz="2800" dirty="0">
                <a:solidFill>
                  <a:srgbClr val="FF0000"/>
                </a:solidFill>
              </a:rPr>
              <a:t> </a:t>
            </a:r>
            <a:r>
              <a:rPr lang="en-US" sz="2800" dirty="0"/>
              <a:t>trials</a:t>
            </a:r>
          </a:p>
          <a:p>
            <a:endParaRPr lang="en-US" sz="2800" dirty="0"/>
          </a:p>
          <a:p>
            <a:r>
              <a:rPr lang="en-US" sz="2800" dirty="0"/>
              <a:t>RCC can take a tremendous toll in terms of quality of life</a:t>
            </a:r>
            <a:br>
              <a:rPr lang="en-US" sz="2800" dirty="0"/>
            </a:br>
            <a:r>
              <a:rPr lang="en-US" sz="2800" u="sng" dirty="0"/>
              <a:t>not only</a:t>
            </a:r>
            <a:r>
              <a:rPr lang="en-US" sz="2800" dirty="0"/>
              <a:t> for the patient, but also for spouses, family members, and co-workers</a:t>
            </a:r>
          </a:p>
          <a:p>
            <a:endParaRPr lang="en-US" sz="2800" u="sng" dirty="0"/>
          </a:p>
          <a:p>
            <a:endParaRPr lang="en-US" sz="2800" dirty="0">
              <a:solidFill>
                <a:srgbClr val="FF0000"/>
              </a:solidFill>
            </a:endParaRPr>
          </a:p>
        </p:txBody>
      </p:sp>
    </p:spTree>
    <p:extLst>
      <p:ext uri="{BB962C8B-B14F-4D97-AF65-F5344CB8AC3E}">
        <p14:creationId xmlns:p14="http://schemas.microsoft.com/office/powerpoint/2010/main" val="370395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22" name="Content Placeholder 2"/>
          <p:cNvPicPr>
            <a:picLocks noGrp="1" noChangeAspect="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2260600" y="300038"/>
            <a:ext cx="7670800" cy="6557962"/>
          </a:xfrm>
        </p:spPr>
      </p:pic>
      <p:sp>
        <p:nvSpPr>
          <p:cNvPr id="2" name="Footer Placeholder 1">
            <a:extLst>
              <a:ext uri="{FF2B5EF4-FFF2-40B4-BE49-F238E27FC236}">
                <a16:creationId xmlns:a16="http://schemas.microsoft.com/office/drawing/2014/main" id="{1D0A5A98-DB54-C02C-C239-075C3B870CEE}"/>
              </a:ext>
            </a:extLst>
          </p:cNvPr>
          <p:cNvSpPr>
            <a:spLocks noGrp="1"/>
          </p:cNvSpPr>
          <p:nvPr>
            <p:ph type="ftr" sz="quarter" idx="3"/>
          </p:nvPr>
        </p:nvSpPr>
        <p:spPr/>
        <p:txBody>
          <a:bodyPr/>
          <a:lstStyle/>
          <a:p>
            <a:r>
              <a:rPr lang="da-DK" sz="1000" dirty="0"/>
              <a:t>Keller JA, et al. </a:t>
            </a:r>
            <a:r>
              <a:rPr lang="da-DK" sz="1000" i="1" dirty="0"/>
              <a:t>Chest. </a:t>
            </a:r>
            <a:r>
              <a:rPr lang="da-DK" sz="1000" dirty="0"/>
              <a:t>2017;152(4):833-841. </a:t>
            </a:r>
          </a:p>
        </p:txBody>
      </p:sp>
    </p:spTree>
    <p:extLst>
      <p:ext uri="{BB962C8B-B14F-4D97-AF65-F5344CB8AC3E}">
        <p14:creationId xmlns:p14="http://schemas.microsoft.com/office/powerpoint/2010/main" val="1541097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rrowheads="1"/>
          </p:cNvSpPr>
          <p:nvPr>
            <p:ph type="title"/>
          </p:nvPr>
        </p:nvSpPr>
        <p:spPr/>
        <p:txBody>
          <a:bodyPr/>
          <a:lstStyle/>
          <a:p>
            <a:r>
              <a:rPr lang="en-US"/>
              <a:t>Etiologies of Chronic Cough</a:t>
            </a:r>
          </a:p>
        </p:txBody>
      </p:sp>
      <p:sp>
        <p:nvSpPr>
          <p:cNvPr id="77827" name="Rectangle 3"/>
          <p:cNvSpPr>
            <a:spLocks noGrp="1" noChangeArrowheads="1"/>
          </p:cNvSpPr>
          <p:nvPr>
            <p:ph idx="1"/>
          </p:nvPr>
        </p:nvSpPr>
        <p:spPr/>
        <p:txBody>
          <a:bodyPr>
            <a:normAutofit/>
          </a:bodyPr>
          <a:lstStyle/>
          <a:p>
            <a:pPr marL="0" indent="0">
              <a:spcBef>
                <a:spcPts val="2400"/>
              </a:spcBef>
              <a:buNone/>
            </a:pPr>
            <a:r>
              <a:rPr lang="en-US" sz="2800" dirty="0">
                <a:solidFill>
                  <a:schemeClr val="tx1">
                    <a:lumMod val="50000"/>
                  </a:schemeClr>
                </a:solidFill>
              </a:rPr>
              <a:t>Nonsmoker; not on ACE inhibitor; normal/stable CXR</a:t>
            </a:r>
          </a:p>
          <a:p>
            <a:pPr>
              <a:spcBef>
                <a:spcPts val="2400"/>
              </a:spcBef>
            </a:pPr>
            <a:r>
              <a:rPr lang="en-US" sz="2800" dirty="0">
                <a:solidFill>
                  <a:schemeClr val="tx1">
                    <a:lumMod val="50000"/>
                  </a:schemeClr>
                </a:solidFill>
              </a:rPr>
              <a:t>Upper Airway Cough Syndrome (PNDS, rhinitis)</a:t>
            </a:r>
          </a:p>
          <a:p>
            <a:pPr>
              <a:spcBef>
                <a:spcPts val="2400"/>
              </a:spcBef>
            </a:pPr>
            <a:r>
              <a:rPr lang="en-US" sz="2800" dirty="0">
                <a:solidFill>
                  <a:schemeClr val="tx1">
                    <a:lumMod val="50000"/>
                  </a:schemeClr>
                </a:solidFill>
              </a:rPr>
              <a:t>Asthma</a:t>
            </a:r>
          </a:p>
          <a:p>
            <a:pPr>
              <a:spcBef>
                <a:spcPts val="2400"/>
              </a:spcBef>
            </a:pPr>
            <a:r>
              <a:rPr lang="en-US" sz="2800" dirty="0">
                <a:solidFill>
                  <a:schemeClr val="tx1">
                    <a:lumMod val="50000"/>
                  </a:schemeClr>
                </a:solidFill>
              </a:rPr>
              <a:t>GERD (LPR)</a:t>
            </a:r>
          </a:p>
          <a:p>
            <a:pPr>
              <a:spcBef>
                <a:spcPts val="2400"/>
              </a:spcBef>
            </a:pPr>
            <a:r>
              <a:rPr lang="en-US" sz="2800" dirty="0">
                <a:solidFill>
                  <a:schemeClr val="tx1">
                    <a:lumMod val="50000"/>
                  </a:schemeClr>
                </a:solidFill>
              </a:rPr>
              <a:t>Non-asthmatic eosinophilic bronchitis																					</a:t>
            </a:r>
          </a:p>
        </p:txBody>
      </p:sp>
      <p:sp>
        <p:nvSpPr>
          <p:cNvPr id="5" name="Footer Placeholder 4">
            <a:extLst>
              <a:ext uri="{FF2B5EF4-FFF2-40B4-BE49-F238E27FC236}">
                <a16:creationId xmlns:a16="http://schemas.microsoft.com/office/drawing/2014/main" id="{B2618FBA-CB5C-ECD4-A8D3-B62A66CB72DF}"/>
              </a:ext>
            </a:extLst>
          </p:cNvPr>
          <p:cNvSpPr>
            <a:spLocks noGrp="1"/>
          </p:cNvSpPr>
          <p:nvPr>
            <p:ph type="ftr" sz="quarter" idx="3"/>
          </p:nvPr>
        </p:nvSpPr>
        <p:spPr/>
        <p:txBody>
          <a:bodyPr/>
          <a:lstStyle/>
          <a:p>
            <a:r>
              <a:rPr lang="en-US" sz="1000" dirty="0"/>
              <a:t>ACE, angiotensin-converting enzyme; </a:t>
            </a:r>
          </a:p>
          <a:p>
            <a:r>
              <a:rPr lang="en-US" sz="1000" dirty="0" err="1"/>
              <a:t>CXR</a:t>
            </a:r>
            <a:r>
              <a:rPr lang="en-US" sz="1000" dirty="0"/>
              <a:t>, chest x-ray; </a:t>
            </a:r>
          </a:p>
          <a:p>
            <a:r>
              <a:rPr lang="en-US" sz="1000" dirty="0"/>
              <a:t>GERD, gastroesophageal reflux disease; </a:t>
            </a:r>
          </a:p>
          <a:p>
            <a:r>
              <a:rPr lang="en-US" sz="1000" dirty="0"/>
              <a:t>LPR,- laryngopharyngeal reflux; </a:t>
            </a:r>
          </a:p>
          <a:p>
            <a:r>
              <a:rPr lang="en-US" sz="1000" dirty="0"/>
              <a:t>PNDS, postnasal drip</a:t>
            </a:r>
          </a:p>
        </p:txBody>
      </p:sp>
      <p:cxnSp>
        <p:nvCxnSpPr>
          <p:cNvPr id="7" name="Straight Connector 6">
            <a:extLst>
              <a:ext uri="{FF2B5EF4-FFF2-40B4-BE49-F238E27FC236}">
                <a16:creationId xmlns:a16="http://schemas.microsoft.com/office/drawing/2014/main" id="{5C49C7A7-877B-B881-3D6B-31C03AD66591}"/>
              </a:ext>
            </a:extLst>
          </p:cNvPr>
          <p:cNvCxnSpPr/>
          <p:nvPr/>
        </p:nvCxnSpPr>
        <p:spPr>
          <a:xfrm>
            <a:off x="720436" y="1995055"/>
            <a:ext cx="8326582"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073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r>
              <a:rPr lang="en-US" dirty="0"/>
              <a:t>Treatment of Chronic Cough</a:t>
            </a:r>
            <a:br>
              <a:rPr lang="en-US" dirty="0"/>
            </a:br>
            <a:r>
              <a:rPr lang="en-US" sz="2000" b="0" i="1" dirty="0"/>
              <a:t>Diagnostic-Therapeutic Trials</a:t>
            </a:r>
            <a:endParaRPr lang="en-US" b="0" i="1" dirty="0"/>
          </a:p>
        </p:txBody>
      </p:sp>
      <p:sp>
        <p:nvSpPr>
          <p:cNvPr id="26627" name="Rectangle 3"/>
          <p:cNvSpPr>
            <a:spLocks noGrp="1" noChangeArrowheads="1"/>
          </p:cNvSpPr>
          <p:nvPr>
            <p:ph idx="1"/>
          </p:nvPr>
        </p:nvSpPr>
        <p:spPr/>
        <p:txBody>
          <a:bodyPr>
            <a:normAutofit fontScale="70000" lnSpcReduction="20000"/>
          </a:bodyPr>
          <a:lstStyle/>
          <a:p>
            <a:pPr marL="0" indent="0">
              <a:buNone/>
            </a:pPr>
            <a:r>
              <a:rPr lang="en-US" dirty="0"/>
              <a:t>Upper Airway Cough Syndrome; PNDS; rhinitis</a:t>
            </a:r>
          </a:p>
          <a:p>
            <a:r>
              <a:rPr lang="en-US" dirty="0">
                <a:solidFill>
                  <a:schemeClr val="accent1"/>
                </a:solidFill>
              </a:rPr>
              <a:t>Oral 1st generation antihistamine</a:t>
            </a:r>
          </a:p>
          <a:p>
            <a:r>
              <a:rPr lang="en-US" dirty="0"/>
              <a:t>Inhaled corticosteroids</a:t>
            </a:r>
          </a:p>
          <a:p>
            <a:r>
              <a:rPr lang="en-US" dirty="0"/>
              <a:t>Inhaled ipratropium</a:t>
            </a:r>
          </a:p>
          <a:p>
            <a:endParaRPr lang="en-US" dirty="0"/>
          </a:p>
          <a:p>
            <a:pPr marL="0" indent="0">
              <a:buNone/>
            </a:pPr>
            <a:r>
              <a:rPr lang="en-US" dirty="0"/>
              <a:t>Asthma; non-asthmatic eosinophilic bronchitis</a:t>
            </a:r>
          </a:p>
          <a:p>
            <a:r>
              <a:rPr lang="en-US" dirty="0">
                <a:solidFill>
                  <a:schemeClr val="accent1"/>
                </a:solidFill>
              </a:rPr>
              <a:t>Oral steroids</a:t>
            </a:r>
          </a:p>
          <a:p>
            <a:r>
              <a:rPr lang="en-US" dirty="0">
                <a:solidFill>
                  <a:schemeClr val="accent1"/>
                </a:solidFill>
              </a:rPr>
              <a:t>Inhaled steroids</a:t>
            </a:r>
          </a:p>
          <a:p>
            <a:r>
              <a:rPr lang="en-US" dirty="0"/>
              <a:t>LTRAs</a:t>
            </a:r>
          </a:p>
          <a:p>
            <a:endParaRPr lang="en-US" dirty="0"/>
          </a:p>
          <a:p>
            <a:pPr marL="0" indent="0">
              <a:buNone/>
            </a:pPr>
            <a:r>
              <a:rPr lang="en-US" dirty="0"/>
              <a:t>GERD (acid- and non-acid; liquid/gaseous components)</a:t>
            </a:r>
          </a:p>
          <a:p>
            <a:r>
              <a:rPr lang="en-US" dirty="0">
                <a:solidFill>
                  <a:schemeClr val="accent1"/>
                </a:solidFill>
              </a:rPr>
              <a:t>Acid-suppression therapy (high-dose PPI)</a:t>
            </a:r>
          </a:p>
          <a:p>
            <a:r>
              <a:rPr lang="en-US" dirty="0">
                <a:solidFill>
                  <a:schemeClr val="accent1"/>
                </a:solidFill>
              </a:rPr>
              <a:t>Anti-reflux lifestyle measures</a:t>
            </a:r>
          </a:p>
          <a:p>
            <a:r>
              <a:rPr lang="en-US" dirty="0"/>
              <a:t>Pro-kinetic agent (metoclopramide)		</a:t>
            </a:r>
          </a:p>
        </p:txBody>
      </p:sp>
      <p:sp>
        <p:nvSpPr>
          <p:cNvPr id="5" name="Footer Placeholder 4">
            <a:extLst>
              <a:ext uri="{FF2B5EF4-FFF2-40B4-BE49-F238E27FC236}">
                <a16:creationId xmlns:a16="http://schemas.microsoft.com/office/drawing/2014/main" id="{DD71F0BB-CCA3-470C-3CBB-552765732324}"/>
              </a:ext>
            </a:extLst>
          </p:cNvPr>
          <p:cNvSpPr>
            <a:spLocks noGrp="1"/>
          </p:cNvSpPr>
          <p:nvPr>
            <p:ph type="ftr" sz="quarter" idx="3"/>
          </p:nvPr>
        </p:nvSpPr>
        <p:spPr/>
        <p:txBody>
          <a:bodyPr/>
          <a:lstStyle/>
          <a:p>
            <a:r>
              <a:rPr lang="en-US" dirty="0" err="1"/>
              <a:t>LTRA</a:t>
            </a:r>
            <a:r>
              <a:rPr lang="en-US" dirty="0"/>
              <a:t>, leukotriene receptor antagonist;</a:t>
            </a:r>
          </a:p>
          <a:p>
            <a:r>
              <a:rPr lang="en-US" dirty="0"/>
              <a:t>PPI, proton pump inhibitor.</a:t>
            </a:r>
          </a:p>
        </p:txBody>
      </p:sp>
      <p:cxnSp>
        <p:nvCxnSpPr>
          <p:cNvPr id="8" name="Straight Connector 7">
            <a:extLst>
              <a:ext uri="{FF2B5EF4-FFF2-40B4-BE49-F238E27FC236}">
                <a16:creationId xmlns:a16="http://schemas.microsoft.com/office/drawing/2014/main" id="{4DB6128F-9CCD-158C-7214-06E9A4F677BB}"/>
              </a:ext>
            </a:extLst>
          </p:cNvPr>
          <p:cNvCxnSpPr>
            <a:cxnSpLocks/>
          </p:cNvCxnSpPr>
          <p:nvPr/>
        </p:nvCxnSpPr>
        <p:spPr>
          <a:xfrm>
            <a:off x="710911" y="1747405"/>
            <a:ext cx="44706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D4F312E-66AF-E9B0-112A-66669ED07055}"/>
              </a:ext>
            </a:extLst>
          </p:cNvPr>
          <p:cNvCxnSpPr>
            <a:cxnSpLocks/>
          </p:cNvCxnSpPr>
          <p:nvPr/>
        </p:nvCxnSpPr>
        <p:spPr>
          <a:xfrm>
            <a:off x="714375" y="3409950"/>
            <a:ext cx="43624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4BAB26F-5661-E3E7-749B-FF3383A1B973}"/>
              </a:ext>
            </a:extLst>
          </p:cNvPr>
          <p:cNvCxnSpPr>
            <a:cxnSpLocks/>
          </p:cNvCxnSpPr>
          <p:nvPr/>
        </p:nvCxnSpPr>
        <p:spPr>
          <a:xfrm>
            <a:off x="714375" y="5109730"/>
            <a:ext cx="5381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11C01D0-C482-160B-6227-72EE37005A68}"/>
              </a:ext>
            </a:extLst>
          </p:cNvPr>
          <p:cNvSpPr/>
          <p:nvPr/>
        </p:nvSpPr>
        <p:spPr>
          <a:xfrm>
            <a:off x="5648325" y="3528827"/>
            <a:ext cx="5000625" cy="980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9853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94905"/>
            <a:ext cx="10744200" cy="1185577"/>
          </a:xfrm>
        </p:spPr>
        <p:txBody>
          <a:bodyPr/>
          <a:lstStyle/>
          <a:p>
            <a:r>
              <a:rPr lang="en-US" dirty="0"/>
              <a:t>Refractory Chronic Cough (RCC)</a:t>
            </a:r>
          </a:p>
        </p:txBody>
      </p:sp>
      <p:sp>
        <p:nvSpPr>
          <p:cNvPr id="3" name="Content Placeholder 2"/>
          <p:cNvSpPr>
            <a:spLocks noGrp="1"/>
          </p:cNvSpPr>
          <p:nvPr>
            <p:ph idx="1"/>
          </p:nvPr>
        </p:nvSpPr>
        <p:spPr>
          <a:xfrm>
            <a:off x="609600" y="2735701"/>
            <a:ext cx="10744200" cy="3432517"/>
          </a:xfrm>
        </p:spPr>
        <p:txBody>
          <a:bodyPr>
            <a:normAutofit/>
          </a:bodyPr>
          <a:lstStyle/>
          <a:p>
            <a:pPr>
              <a:lnSpc>
                <a:spcPts val="3700"/>
              </a:lnSpc>
            </a:pPr>
            <a:r>
              <a:rPr lang="en-US" dirty="0"/>
              <a:t>Chronic cough that persists despite </a:t>
            </a:r>
            <a:r>
              <a:rPr lang="en-US" i="1" dirty="0"/>
              <a:t>appropriate</a:t>
            </a:r>
            <a:r>
              <a:rPr lang="en-US" dirty="0"/>
              <a:t> therapeutic trials for UACS/PNDS, asthma/NAEB, and GERD																												</a:t>
            </a:r>
          </a:p>
        </p:txBody>
      </p:sp>
      <p:sp>
        <p:nvSpPr>
          <p:cNvPr id="5" name="Footer Placeholder 4">
            <a:extLst>
              <a:ext uri="{FF2B5EF4-FFF2-40B4-BE49-F238E27FC236}">
                <a16:creationId xmlns:a16="http://schemas.microsoft.com/office/drawing/2014/main" id="{E349500B-7CA6-09FE-9631-A7B22160946B}"/>
              </a:ext>
            </a:extLst>
          </p:cNvPr>
          <p:cNvSpPr>
            <a:spLocks noGrp="1"/>
          </p:cNvSpPr>
          <p:nvPr>
            <p:ph type="ftr" sz="quarter" idx="3"/>
          </p:nvPr>
        </p:nvSpPr>
        <p:spPr/>
        <p:txBody>
          <a:bodyPr/>
          <a:lstStyle/>
          <a:p>
            <a:r>
              <a:rPr lang="en-US" dirty="0" err="1"/>
              <a:t>NAEB</a:t>
            </a:r>
            <a:r>
              <a:rPr lang="en-US" dirty="0"/>
              <a:t>, non-</a:t>
            </a:r>
            <a:r>
              <a:rPr lang="en-US" dirty="0" err="1"/>
              <a:t>asthamatic</a:t>
            </a:r>
            <a:r>
              <a:rPr lang="en-US" dirty="0"/>
              <a:t> eosinophilic bronchitis; </a:t>
            </a:r>
          </a:p>
          <a:p>
            <a:r>
              <a:rPr lang="en-US" dirty="0"/>
              <a:t>UACS, upper airway cough syndrome.</a:t>
            </a:r>
          </a:p>
        </p:txBody>
      </p:sp>
    </p:spTree>
    <p:extLst>
      <p:ext uri="{BB962C8B-B14F-4D97-AF65-F5344CB8AC3E}">
        <p14:creationId xmlns:p14="http://schemas.microsoft.com/office/powerpoint/2010/main" val="83631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Refractory Chronic Cough Can Have a Tremendous Effect on Quality of Life</a:t>
            </a:r>
          </a:p>
        </p:txBody>
      </p:sp>
      <p:sp>
        <p:nvSpPr>
          <p:cNvPr id="3" name="Content Placeholder 2"/>
          <p:cNvSpPr>
            <a:spLocks noGrp="1"/>
          </p:cNvSpPr>
          <p:nvPr>
            <p:ph idx="1"/>
          </p:nvPr>
        </p:nvSpPr>
        <p:spPr>
          <a:xfrm>
            <a:off x="609600" y="1754131"/>
            <a:ext cx="10744200" cy="4722477"/>
          </a:xfrm>
        </p:spPr>
        <p:txBody>
          <a:bodyPr>
            <a:normAutofit lnSpcReduction="10000"/>
          </a:bodyPr>
          <a:lstStyle/>
          <a:p>
            <a:pPr>
              <a:spcBef>
                <a:spcPts val="2400"/>
              </a:spcBef>
            </a:pPr>
            <a:r>
              <a:rPr lang="en-US" sz="2800" dirty="0">
                <a:solidFill>
                  <a:schemeClr val="tx1">
                    <a:lumMod val="50000"/>
                  </a:schemeClr>
                </a:solidFill>
              </a:rPr>
              <a:t>Anxiety</a:t>
            </a:r>
          </a:p>
          <a:p>
            <a:pPr>
              <a:spcBef>
                <a:spcPts val="2400"/>
              </a:spcBef>
            </a:pPr>
            <a:r>
              <a:rPr lang="en-US" sz="2800" dirty="0">
                <a:solidFill>
                  <a:schemeClr val="tx1">
                    <a:lumMod val="50000"/>
                  </a:schemeClr>
                </a:solidFill>
              </a:rPr>
              <a:t>Depression</a:t>
            </a:r>
          </a:p>
          <a:p>
            <a:pPr>
              <a:spcBef>
                <a:spcPts val="2400"/>
              </a:spcBef>
            </a:pPr>
            <a:r>
              <a:rPr lang="en-US" sz="2800" dirty="0">
                <a:solidFill>
                  <a:schemeClr val="tx1">
                    <a:lumMod val="50000"/>
                  </a:schemeClr>
                </a:solidFill>
              </a:rPr>
              <a:t>Physical Discomfort</a:t>
            </a:r>
          </a:p>
          <a:p>
            <a:pPr lvl="1">
              <a:spcBef>
                <a:spcPts val="2400"/>
              </a:spcBef>
            </a:pPr>
            <a:r>
              <a:rPr lang="en-US" sz="2400" dirty="0">
                <a:solidFill>
                  <a:schemeClr val="tx1">
                    <a:lumMod val="50000"/>
                  </a:schemeClr>
                </a:solidFill>
              </a:rPr>
              <a:t>Chest/throat discomfort</a:t>
            </a:r>
          </a:p>
          <a:p>
            <a:pPr lvl="1">
              <a:spcBef>
                <a:spcPts val="2400"/>
              </a:spcBef>
            </a:pPr>
            <a:r>
              <a:rPr lang="en-US" sz="2400" dirty="0">
                <a:solidFill>
                  <a:schemeClr val="tx1">
                    <a:lumMod val="50000"/>
                  </a:schemeClr>
                </a:solidFill>
              </a:rPr>
              <a:t>Interference with sleep</a:t>
            </a:r>
          </a:p>
          <a:p>
            <a:pPr lvl="1">
              <a:spcBef>
                <a:spcPts val="2400"/>
              </a:spcBef>
            </a:pPr>
            <a:r>
              <a:rPr lang="en-US" sz="2400" dirty="0">
                <a:solidFill>
                  <a:schemeClr val="tx1">
                    <a:lumMod val="50000"/>
                  </a:schemeClr>
                </a:solidFill>
              </a:rPr>
              <a:t>Urinary incontinence (in women)																												</a:t>
            </a:r>
          </a:p>
        </p:txBody>
      </p:sp>
    </p:spTree>
    <p:extLst>
      <p:ext uri="{BB962C8B-B14F-4D97-AF65-F5344CB8AC3E}">
        <p14:creationId xmlns:p14="http://schemas.microsoft.com/office/powerpoint/2010/main" val="3066629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22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9383" y="799782"/>
            <a:ext cx="6653234" cy="52584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ooter Placeholder 2">
            <a:extLst>
              <a:ext uri="{FF2B5EF4-FFF2-40B4-BE49-F238E27FC236}">
                <a16:creationId xmlns:a16="http://schemas.microsoft.com/office/drawing/2014/main" id="{D46BBA33-DF1C-749A-AF72-FDA9EB24961A}"/>
              </a:ext>
            </a:extLst>
          </p:cNvPr>
          <p:cNvSpPr>
            <a:spLocks noGrp="1"/>
          </p:cNvSpPr>
          <p:nvPr>
            <p:ph type="ftr" sz="quarter" idx="3"/>
          </p:nvPr>
        </p:nvSpPr>
        <p:spPr/>
        <p:txBody>
          <a:bodyPr/>
          <a:lstStyle/>
          <a:p>
            <a:r>
              <a:rPr lang="en-US" sz="1000" dirty="0" err="1"/>
              <a:t>Dicpinigaitis</a:t>
            </a:r>
            <a:r>
              <a:rPr lang="en-US" sz="1000" dirty="0"/>
              <a:t> PV, &amp; Tso R, </a:t>
            </a:r>
            <a:r>
              <a:rPr lang="en-US" sz="1000" dirty="0" err="1"/>
              <a:t>Banauch</a:t>
            </a:r>
            <a:r>
              <a:rPr lang="en-US" sz="1000" dirty="0"/>
              <a:t> G. </a:t>
            </a:r>
            <a:r>
              <a:rPr lang="en-US" sz="1000" i="1" dirty="0"/>
              <a:t>Chest. </a:t>
            </a:r>
            <a:r>
              <a:rPr lang="en-US" sz="1000" dirty="0"/>
              <a:t>2006;130(6):1839-43. </a:t>
            </a:r>
          </a:p>
        </p:txBody>
      </p:sp>
    </p:spTree>
    <p:extLst>
      <p:ext uri="{BB962C8B-B14F-4D97-AF65-F5344CB8AC3E}">
        <p14:creationId xmlns:p14="http://schemas.microsoft.com/office/powerpoint/2010/main" val="176075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22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69383" y="799782"/>
            <a:ext cx="6653234" cy="52584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Footer Placeholder 2">
            <a:extLst>
              <a:ext uri="{FF2B5EF4-FFF2-40B4-BE49-F238E27FC236}">
                <a16:creationId xmlns:a16="http://schemas.microsoft.com/office/drawing/2014/main" id="{D46BBA33-DF1C-749A-AF72-FDA9EB24961A}"/>
              </a:ext>
            </a:extLst>
          </p:cNvPr>
          <p:cNvSpPr>
            <a:spLocks noGrp="1"/>
          </p:cNvSpPr>
          <p:nvPr>
            <p:ph type="ftr" sz="quarter" idx="3"/>
          </p:nvPr>
        </p:nvSpPr>
        <p:spPr/>
        <p:txBody>
          <a:bodyPr/>
          <a:lstStyle/>
          <a:p>
            <a:r>
              <a:rPr lang="en-US" sz="1000" dirty="0" err="1"/>
              <a:t>Dicpinigaitis</a:t>
            </a:r>
            <a:r>
              <a:rPr lang="en-US" sz="1000" dirty="0"/>
              <a:t> PV, &amp; Tso R, </a:t>
            </a:r>
            <a:r>
              <a:rPr lang="en-US" sz="1000" dirty="0" err="1"/>
              <a:t>Banauch</a:t>
            </a:r>
            <a:r>
              <a:rPr lang="en-US" sz="1000" dirty="0"/>
              <a:t> G. </a:t>
            </a:r>
            <a:r>
              <a:rPr lang="en-US" sz="1000" i="1" dirty="0"/>
              <a:t>Chest. </a:t>
            </a:r>
            <a:r>
              <a:rPr lang="en-US" sz="1000" dirty="0"/>
              <a:t>2006;130(6):1839-43. </a:t>
            </a:r>
          </a:p>
        </p:txBody>
      </p:sp>
      <p:sp>
        <p:nvSpPr>
          <p:cNvPr id="5" name="Rectangle 4">
            <a:extLst>
              <a:ext uri="{FF2B5EF4-FFF2-40B4-BE49-F238E27FC236}">
                <a16:creationId xmlns:a16="http://schemas.microsoft.com/office/drawing/2014/main" id="{EC81D4CF-F420-5F06-044B-6C3F176D69EC}"/>
              </a:ext>
            </a:extLst>
          </p:cNvPr>
          <p:cNvSpPr/>
          <p:nvPr/>
        </p:nvSpPr>
        <p:spPr>
          <a:xfrm>
            <a:off x="2371725" y="495300"/>
            <a:ext cx="7496175" cy="5743575"/>
          </a:xfrm>
          <a:prstGeom prst="rect">
            <a:avLst/>
          </a:prstGeom>
          <a:solidFill>
            <a:schemeClr val="bg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C0424AA-D81F-FE33-790A-4E25F573AF3A}"/>
              </a:ext>
            </a:extLst>
          </p:cNvPr>
          <p:cNvSpPr txBox="1"/>
          <p:nvPr/>
        </p:nvSpPr>
        <p:spPr>
          <a:xfrm>
            <a:off x="963764" y="3228975"/>
            <a:ext cx="10283521" cy="954107"/>
          </a:xfrm>
          <a:prstGeom prst="rect">
            <a:avLst/>
          </a:prstGeom>
          <a:solidFill>
            <a:schemeClr val="bg1"/>
          </a:solidFill>
          <a:ln w="12700">
            <a:solidFill>
              <a:srgbClr val="000000"/>
            </a:solidFill>
          </a:ln>
          <a:effectLst>
            <a:outerShdw blurRad="279400" dist="114300" dir="5400000" sx="102000" sy="102000" algn="ctr" rotWithShape="0">
              <a:schemeClr val="tx1">
                <a:alpha val="84000"/>
              </a:schemeClr>
            </a:outerShdw>
          </a:effectLst>
        </p:spPr>
        <p:txBody>
          <a:bodyPr wrap="none" rtlCol="0">
            <a:spAutoFit/>
          </a:bodyPr>
          <a:lstStyle/>
          <a:p>
            <a:pPr algn="ctr"/>
            <a:r>
              <a:rPr lang="en-US" sz="2800" b="1" dirty="0">
                <a:solidFill>
                  <a:srgbClr val="000000"/>
                </a:solidFill>
                <a:latin typeface="Times New Roman" panose="02020603050405020304" pitchFamily="18" charset="0"/>
                <a:cs typeface="Times New Roman" panose="02020603050405020304" pitchFamily="18" charset="0"/>
              </a:rPr>
              <a:t>Of 100 patients undergoing initial evaluation, </a:t>
            </a:r>
            <a:r>
              <a:rPr lang="en-US" sz="2800" b="1" dirty="0">
                <a:solidFill>
                  <a:schemeClr val="accent1"/>
                </a:solidFill>
                <a:latin typeface="Times New Roman" panose="02020603050405020304" pitchFamily="18" charset="0"/>
                <a:cs typeface="Times New Roman" panose="02020603050405020304" pitchFamily="18" charset="0"/>
              </a:rPr>
              <a:t>53% scored positive</a:t>
            </a:r>
          </a:p>
          <a:p>
            <a:pPr algn="ctr"/>
            <a:r>
              <a:rPr lang="en-US" sz="2800" b="1" dirty="0">
                <a:solidFill>
                  <a:schemeClr val="accent1"/>
                </a:solidFill>
                <a:latin typeface="Times New Roman" panose="02020603050405020304" pitchFamily="18" charset="0"/>
                <a:cs typeface="Times New Roman" panose="02020603050405020304" pitchFamily="18" charset="0"/>
              </a:rPr>
              <a:t>(≥ 16) on the CES-D.</a:t>
            </a:r>
            <a:r>
              <a:rPr lang="en-US" sz="2800" b="1" dirty="0">
                <a:solidFill>
                  <a:srgbClr val="000000"/>
                </a:solidFill>
                <a:latin typeface="Times New Roman" panose="02020603050405020304" pitchFamily="18" charset="0"/>
                <a:cs typeface="Times New Roman" panose="02020603050405020304" pitchFamily="18" charset="0"/>
              </a:rPr>
              <a:t> Mean CES-D score was 18.8 ± 13.2 (± SD)</a:t>
            </a:r>
          </a:p>
        </p:txBody>
      </p:sp>
    </p:spTree>
    <p:extLst>
      <p:ext uri="{BB962C8B-B14F-4D97-AF65-F5344CB8AC3E}">
        <p14:creationId xmlns:p14="http://schemas.microsoft.com/office/powerpoint/2010/main" val="3414744686"/>
      </p:ext>
    </p:extLst>
  </p:cSld>
  <p:clrMapOvr>
    <a:masterClrMapping/>
  </p:clrMapOvr>
</p:sld>
</file>

<file path=ppt/theme/theme1.xml><?xml version="1.0" encoding="utf-8"?>
<a:theme xmlns:a="http://schemas.openxmlformats.org/drawingml/2006/main" name="Onc-2019">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132</TotalTime>
  <Words>596</Words>
  <Application>Microsoft Macintosh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Onc-2019</vt:lpstr>
      <vt:lpstr>Understanding the Etiology and Pathophysiology of Chronic Cough and its Impact on Patient’s Quality of Life</vt:lpstr>
      <vt:lpstr>Disclaimer</vt:lpstr>
      <vt:lpstr>PowerPoint Presentation</vt:lpstr>
      <vt:lpstr>Etiologies of Chronic Cough</vt:lpstr>
      <vt:lpstr>Treatment of Chronic Cough Diagnostic-Therapeutic Trials</vt:lpstr>
      <vt:lpstr>Refractory Chronic Cough (RCC)</vt:lpstr>
      <vt:lpstr>Refractory Chronic Cough Can Have a Tremendous Effect on Quality of Life</vt:lpstr>
      <vt:lpstr>PowerPoint Presentation</vt:lpstr>
      <vt:lpstr>PowerPoint Presentation</vt:lpstr>
      <vt:lpstr>PowerPoint Presentation</vt:lpstr>
      <vt:lpstr>Conclusion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Moriah</cp:lastModifiedBy>
  <cp:revision>17</cp:revision>
  <dcterms:created xsi:type="dcterms:W3CDTF">2019-05-10T15:43:12Z</dcterms:created>
  <dcterms:modified xsi:type="dcterms:W3CDTF">2022-09-29T15:16:35Z</dcterms:modified>
  <cp:category/>
</cp:coreProperties>
</file>