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141411963" r:id="rId3"/>
    <p:sldId id="265" r:id="rId4"/>
    <p:sldId id="256" r:id="rId5"/>
    <p:sldId id="2147375300" r:id="rId6"/>
    <p:sldId id="706" r:id="rId7"/>
    <p:sldId id="781" r:id="rId8"/>
    <p:sldId id="907" r:id="rId9"/>
    <p:sldId id="908" r:id="rId10"/>
    <p:sldId id="897" r:id="rId11"/>
    <p:sldId id="712" r:id="rId12"/>
    <p:sldId id="906" r:id="rId13"/>
    <p:sldId id="899" r:id="rId14"/>
    <p:sldId id="931" r:id="rId15"/>
    <p:sldId id="926" r:id="rId16"/>
    <p:sldId id="927" r:id="rId17"/>
    <p:sldId id="911" r:id="rId18"/>
    <p:sldId id="910" r:id="rId19"/>
    <p:sldId id="901" r:id="rId20"/>
    <p:sldId id="905" r:id="rId21"/>
    <p:sldId id="915" r:id="rId22"/>
    <p:sldId id="914" r:id="rId23"/>
    <p:sldId id="930" r:id="rId24"/>
    <p:sldId id="918" r:id="rId25"/>
    <p:sldId id="929"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0"/>
    <p:restoredTop sz="96327"/>
  </p:normalViewPr>
  <p:slideViewPr>
    <p:cSldViewPr snapToGrid="0">
      <p:cViewPr varScale="1">
        <p:scale>
          <a:sx n="124" d="100"/>
          <a:sy n="124" d="100"/>
        </p:scale>
        <p:origin x="2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72703-34A6-A542-A3F1-68C36F9F4A28}"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BFEC8-33E7-6D44-AC7D-2C033509C061}" type="slidenum">
              <a:rPr lang="en-US" smtClean="0"/>
              <a:t>‹#›</a:t>
            </a:fld>
            <a:endParaRPr lang="en-US"/>
          </a:p>
        </p:txBody>
      </p:sp>
    </p:spTree>
    <p:extLst>
      <p:ext uri="{BB962C8B-B14F-4D97-AF65-F5344CB8AC3E}">
        <p14:creationId xmlns:p14="http://schemas.microsoft.com/office/powerpoint/2010/main" val="267903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9C3E9A-0043-4638-A361-5AA418932215}"/>
              </a:ext>
            </a:extLst>
          </p:cNvPr>
          <p:cNvSpPr>
            <a:spLocks noGrp="1" noRot="1" noChangeAspect="1" noChangeArrowheads="1" noTextEdit="1"/>
          </p:cNvSpPr>
          <p:nvPr>
            <p:ph type="sldImg"/>
          </p:nvPr>
        </p:nvSpPr>
        <p:spPr>
          <a:xfrm>
            <a:off x="457200" y="719138"/>
            <a:ext cx="6400800" cy="3600450"/>
          </a:xfrm>
          <a:ln/>
        </p:spPr>
      </p:sp>
      <p:sp>
        <p:nvSpPr>
          <p:cNvPr id="14339" name="Rectangle 3">
            <a:extLst>
              <a:ext uri="{FF2B5EF4-FFF2-40B4-BE49-F238E27FC236}">
                <a16:creationId xmlns:a16="http://schemas.microsoft.com/office/drawing/2014/main" id="{BA04B7A6-A3D2-4041-9EF9-1F6498C59720}"/>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D5622-BEE2-6D48-B81E-6611F32FF0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05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46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C998D-CE66-4093-84B4-66FD1202A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51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marL="742950" indent="-285750" defTabSz="966788">
              <a:defRPr sz="2400">
                <a:solidFill>
                  <a:schemeClr val="tx1"/>
                </a:solidFill>
                <a:latin typeface="Times New Roman" panose="02020603050405020304" pitchFamily="18" charset="0"/>
                <a:ea typeface="MS PGothic" panose="020B0600070205080204" pitchFamily="34" charset="-128"/>
              </a:defRPr>
            </a:lvl2pPr>
            <a:lvl3pPr marL="1143000" indent="-228600" defTabSz="966788">
              <a:defRPr sz="2400">
                <a:solidFill>
                  <a:schemeClr val="tx1"/>
                </a:solidFill>
                <a:latin typeface="Times New Roman" panose="02020603050405020304" pitchFamily="18" charset="0"/>
                <a:ea typeface="MS PGothic" panose="020B0600070205080204" pitchFamily="34" charset="-128"/>
              </a:defRPr>
            </a:lvl3pPr>
            <a:lvl4pPr marL="1600200" indent="-228600" defTabSz="966788">
              <a:defRPr sz="2400">
                <a:solidFill>
                  <a:schemeClr val="tx1"/>
                </a:solidFill>
                <a:latin typeface="Times New Roman" panose="02020603050405020304" pitchFamily="18" charset="0"/>
                <a:ea typeface="MS PGothic" panose="020B0600070205080204" pitchFamily="34" charset="-128"/>
              </a:defRPr>
            </a:lvl4pPr>
            <a:lvl5pPr marL="2057400" indent="-228600" defTabSz="966788">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00684551-86FA-427F-9F8D-B9C5CC74B96E}"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346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dirty="0">
              <a:ea typeface="ＭＳ Ｐゴシック" charset="0"/>
              <a:cs typeface="+mn-cs"/>
            </a:endParaRPr>
          </a:p>
        </p:txBody>
      </p:sp>
    </p:spTree>
    <p:extLst>
      <p:ext uri="{BB962C8B-B14F-4D97-AF65-F5344CB8AC3E}">
        <p14:creationId xmlns:p14="http://schemas.microsoft.com/office/powerpoint/2010/main" val="337106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9D52-8D44-C1B2-E3C1-6FEA192F4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922410-A43E-473F-64D8-C4C50481F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5FFB0-3A23-A270-C303-B7B47877C9AA}"/>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5" name="Footer Placeholder 4">
            <a:extLst>
              <a:ext uri="{FF2B5EF4-FFF2-40B4-BE49-F238E27FC236}">
                <a16:creationId xmlns:a16="http://schemas.microsoft.com/office/drawing/2014/main" id="{840E5DCE-FB9A-26E7-46EE-D0161D657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4EF37-2868-EDA2-C97F-08A88E3835A6}"/>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76793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3D17-F2E4-2B94-B703-69975EBB16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19AFC-B038-61BB-019A-55929ABBFB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55A7A-473E-6AA0-8DBC-17C1474D23BC}"/>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5" name="Footer Placeholder 4">
            <a:extLst>
              <a:ext uri="{FF2B5EF4-FFF2-40B4-BE49-F238E27FC236}">
                <a16:creationId xmlns:a16="http://schemas.microsoft.com/office/drawing/2014/main" id="{052919AC-47D4-6327-0753-9EE4D1264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7B414-39B7-B29F-4D48-6A0A9A0836A7}"/>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339837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56D9F-FC08-BAB6-8020-22E2B8491A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3E3DEC-2855-029B-5823-07513648CC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6DB10-E0F4-3DD3-EBD0-4205D0DB4283}"/>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5" name="Footer Placeholder 4">
            <a:extLst>
              <a:ext uri="{FF2B5EF4-FFF2-40B4-BE49-F238E27FC236}">
                <a16:creationId xmlns:a16="http://schemas.microsoft.com/office/drawing/2014/main" id="{BAC8137E-9B66-C4E6-7AF9-E94140146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1C962-6DBE-9AA6-8DCC-F675C563BC46}"/>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274021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84372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3777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0409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424638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62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1214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924033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3243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6975-BCC7-7C97-DD12-5050154E8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FE94A-829C-1730-583F-B30960431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E9AE5-B369-D360-21BB-F91145687FFA}"/>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5" name="Footer Placeholder 4">
            <a:extLst>
              <a:ext uri="{FF2B5EF4-FFF2-40B4-BE49-F238E27FC236}">
                <a16:creationId xmlns:a16="http://schemas.microsoft.com/office/drawing/2014/main" id="{8EC1DCC2-DCDC-0065-2328-B42008536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605D9-6AF9-9223-44FF-1E80395AC336}"/>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397157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3743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242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61025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0500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221476085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2" name="Content Placeholder 15"/>
          <p:cNvSpPr>
            <a:spLocks noGrp="1"/>
          </p:cNvSpPr>
          <p:nvPr>
            <p:ph sz="quarter" idx="12" hasCustomPrompt="1"/>
          </p:nvPr>
        </p:nvSpPr>
        <p:spPr>
          <a:xfrm>
            <a:off x="527381" y="1124745"/>
            <a:ext cx="11216640" cy="4658549"/>
          </a:xfrm>
          <a:prstGeom prst="rect">
            <a:avLst/>
          </a:prstGeom>
        </p:spPr>
        <p:txBody>
          <a:bodyPr/>
          <a:lstStyle>
            <a:lvl1pPr>
              <a:defRPr sz="1800" i="0">
                <a:solidFill>
                  <a:srgbClr val="000000"/>
                </a:solidFill>
                <a:latin typeface="Calibri" pitchFamily="34" charset="0"/>
                <a:cs typeface="Calibri" pitchFamily="34" charset="0"/>
              </a:defRPr>
            </a:lvl1pPr>
            <a:lvl2pPr>
              <a:defRPr sz="1600">
                <a:solidFill>
                  <a:srgbClr val="000000"/>
                </a:solidFill>
                <a:latin typeface="Calibri" pitchFamily="34" charset="0"/>
                <a:cs typeface="Calibri" pitchFamily="34" charset="0"/>
              </a:defRPr>
            </a:lvl2pPr>
            <a:lvl3pPr>
              <a:defRPr>
                <a:solidFill>
                  <a:srgbClr val="000000"/>
                </a:solidFill>
                <a:latin typeface="Calibri" pitchFamily="34" charset="0"/>
                <a:cs typeface="Calibri" pitchFamily="34" charset="0"/>
              </a:defRPr>
            </a:lvl3pPr>
            <a:lvl4pPr>
              <a:defRPr>
                <a:solidFill>
                  <a:srgbClr val="000000"/>
                </a:solidFill>
                <a:latin typeface="Calibri" pitchFamily="34" charset="0"/>
                <a:cs typeface="Calibri" pitchFamily="34" charset="0"/>
              </a:defRPr>
            </a:lvl4pPr>
            <a:lvl5pPr>
              <a:defRPr>
                <a:solidFill>
                  <a:srgbClr val="000000"/>
                </a:solidFill>
                <a:latin typeface="Calibri" pitchFamily="34" charset="0"/>
                <a:cs typeface="Calibri" pitchFamily="34" charset="0"/>
              </a:defRPr>
            </a:lvl5pPr>
          </a:lstStyle>
          <a:p>
            <a:pPr lvl="0"/>
            <a:r>
              <a:rPr lang="en-US" noProof="0" dirty="0"/>
              <a:t>Click to edit Master text styles</a:t>
            </a:r>
          </a:p>
          <a:p>
            <a:pPr lvl="1"/>
            <a:endParaRPr lang="en-US" noProof="0" dirty="0"/>
          </a:p>
        </p:txBody>
      </p:sp>
      <p:sp>
        <p:nvSpPr>
          <p:cNvPr id="18" name="Title 17"/>
          <p:cNvSpPr>
            <a:spLocks noGrp="1"/>
          </p:cNvSpPr>
          <p:nvPr>
            <p:ph type="title"/>
          </p:nvPr>
        </p:nvSpPr>
        <p:spPr>
          <a:xfrm>
            <a:off x="485962" y="134048"/>
            <a:ext cx="11274667" cy="414632"/>
          </a:xfrm>
          <a:prstGeom prst="rect">
            <a:avLst/>
          </a:prstGeom>
        </p:spPr>
        <p:txBody>
          <a:bodyPr/>
          <a:lstStyle>
            <a:lvl1pPr algn="l">
              <a:defRPr sz="2800">
                <a:solidFill>
                  <a:srgbClr val="536895"/>
                </a:solidFill>
              </a:defRPr>
            </a:lvl1pPr>
          </a:lstStyle>
          <a:p>
            <a:r>
              <a:rPr lang="en-US" dirty="0"/>
              <a:t>Click to edit Master title style</a:t>
            </a:r>
            <a:endParaRPr lang="en-GB" dirty="0"/>
          </a:p>
        </p:txBody>
      </p:sp>
      <p:sp>
        <p:nvSpPr>
          <p:cNvPr id="7" name="Text Placeholder 6"/>
          <p:cNvSpPr>
            <a:spLocks noGrp="1"/>
          </p:cNvSpPr>
          <p:nvPr>
            <p:ph type="body" sz="quarter" idx="13"/>
          </p:nvPr>
        </p:nvSpPr>
        <p:spPr>
          <a:xfrm>
            <a:off x="527051" y="733640"/>
            <a:ext cx="11233149" cy="305448"/>
          </a:xfrm>
          <a:prstGeom prst="rect">
            <a:avLst/>
          </a:prstGeom>
        </p:spPr>
        <p:txBody>
          <a:bodyPr/>
          <a:lstStyle>
            <a:lvl1pPr>
              <a:buNone/>
              <a:defRPr sz="2000" i="1"/>
            </a:lvl1pPr>
          </a:lstStyle>
          <a:p>
            <a:pPr lvl="0"/>
            <a:r>
              <a:rPr lang="en-US" dirty="0"/>
              <a:t>Click to edit Master text styles</a:t>
            </a:r>
          </a:p>
        </p:txBody>
      </p:sp>
      <p:sp>
        <p:nvSpPr>
          <p:cNvPr id="9" name="Text Placeholder 8"/>
          <p:cNvSpPr>
            <a:spLocks noGrp="1"/>
          </p:cNvSpPr>
          <p:nvPr>
            <p:ph type="body" sz="quarter" idx="14"/>
          </p:nvPr>
        </p:nvSpPr>
        <p:spPr>
          <a:xfrm>
            <a:off x="3888317" y="6169048"/>
            <a:ext cx="7584016" cy="620712"/>
          </a:xfrm>
          <a:prstGeom prst="rect">
            <a:avLst/>
          </a:prstGeom>
        </p:spPr>
        <p:txBody>
          <a:bodyPr/>
          <a:lstStyle>
            <a:lvl1pPr algn="r">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3217907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8" name="Title 17"/>
          <p:cNvSpPr>
            <a:spLocks noGrp="1"/>
          </p:cNvSpPr>
          <p:nvPr>
            <p:ph type="title"/>
          </p:nvPr>
        </p:nvSpPr>
        <p:spPr>
          <a:xfrm>
            <a:off x="485962" y="134048"/>
            <a:ext cx="11274667" cy="414632"/>
          </a:xfrm>
          <a:prstGeom prst="rect">
            <a:avLst/>
          </a:prstGeom>
        </p:spPr>
        <p:txBody>
          <a:bodyPr/>
          <a:lstStyle>
            <a:lvl1pPr algn="l">
              <a:defRPr sz="2800">
                <a:solidFill>
                  <a:srgbClr val="536895"/>
                </a:solidFill>
              </a:defRPr>
            </a:lvl1pPr>
          </a:lstStyle>
          <a:p>
            <a:r>
              <a:rPr lang="en-US" dirty="0"/>
              <a:t>Click to edit Master title style</a:t>
            </a:r>
            <a:endParaRPr lang="en-GB" dirty="0"/>
          </a:p>
        </p:txBody>
      </p:sp>
      <p:sp>
        <p:nvSpPr>
          <p:cNvPr id="11" name="Content Placeholder 10"/>
          <p:cNvSpPr>
            <a:spLocks noGrp="1"/>
          </p:cNvSpPr>
          <p:nvPr>
            <p:ph sz="quarter" idx="10"/>
          </p:nvPr>
        </p:nvSpPr>
        <p:spPr>
          <a:xfrm>
            <a:off x="527051" y="1196975"/>
            <a:ext cx="5568949" cy="4679950"/>
          </a:xfrm>
          <a:prstGeom prst="rect">
            <a:avLst/>
          </a:prstGeom>
        </p:spPr>
        <p:txBody>
          <a:bodyPr/>
          <a:lstStyle>
            <a:lvl1pPr>
              <a:defRPr sz="18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p:txBody>
      </p:sp>
      <p:sp>
        <p:nvSpPr>
          <p:cNvPr id="12" name="Content Placeholder 10"/>
          <p:cNvSpPr>
            <a:spLocks noGrp="1"/>
          </p:cNvSpPr>
          <p:nvPr>
            <p:ph sz="quarter" idx="11"/>
          </p:nvPr>
        </p:nvSpPr>
        <p:spPr>
          <a:xfrm>
            <a:off x="6288022" y="1196752"/>
            <a:ext cx="5568949" cy="4679950"/>
          </a:xfrm>
          <a:prstGeom prst="rect">
            <a:avLst/>
          </a:prstGeom>
        </p:spPr>
        <p:txBody>
          <a:bodyPr/>
          <a:lstStyle>
            <a:lvl1pPr>
              <a:defRPr sz="1800"/>
            </a:lvl1pPr>
            <a:lvl2pPr>
              <a:defRPr sz="2000"/>
            </a:lvl2pPr>
            <a:lvl3pPr>
              <a:defRPr sz="1800"/>
            </a:lvl3pPr>
            <a:lvl4pPr>
              <a:defRPr sz="1600"/>
            </a:lvl4pPr>
            <a:lvl5pPr>
              <a:defRPr sz="1600"/>
            </a:lvl5pPr>
          </a:lstStyle>
          <a:p>
            <a:pPr lvl="0"/>
            <a:r>
              <a:rPr lang="en-US" dirty="0"/>
              <a:t>Click to edit Master text styles</a:t>
            </a:r>
          </a:p>
        </p:txBody>
      </p:sp>
      <p:sp>
        <p:nvSpPr>
          <p:cNvPr id="10" name="Text Placeholder 6"/>
          <p:cNvSpPr>
            <a:spLocks noGrp="1"/>
          </p:cNvSpPr>
          <p:nvPr>
            <p:ph type="body" sz="quarter" idx="13"/>
          </p:nvPr>
        </p:nvSpPr>
        <p:spPr>
          <a:xfrm>
            <a:off x="527051" y="733640"/>
            <a:ext cx="11233149" cy="305448"/>
          </a:xfrm>
          <a:prstGeom prst="rect">
            <a:avLst/>
          </a:prstGeom>
        </p:spPr>
        <p:txBody>
          <a:bodyPr/>
          <a:lstStyle>
            <a:lvl1pPr>
              <a:buNone/>
              <a:defRPr sz="2000" i="1"/>
            </a:lvl1pPr>
          </a:lstStyle>
          <a:p>
            <a:pPr lvl="0"/>
            <a:r>
              <a:rPr lang="en-US" dirty="0"/>
              <a:t>Click to edit Master text styles</a:t>
            </a:r>
          </a:p>
        </p:txBody>
      </p:sp>
      <p:sp>
        <p:nvSpPr>
          <p:cNvPr id="13" name="Text Placeholder 8"/>
          <p:cNvSpPr>
            <a:spLocks noGrp="1"/>
          </p:cNvSpPr>
          <p:nvPr>
            <p:ph type="body" sz="quarter" idx="14"/>
          </p:nvPr>
        </p:nvSpPr>
        <p:spPr>
          <a:xfrm>
            <a:off x="3888317" y="6169048"/>
            <a:ext cx="7584016" cy="620712"/>
          </a:xfrm>
          <a:prstGeom prst="rect">
            <a:avLst/>
          </a:prstGeom>
        </p:spPr>
        <p:txBody>
          <a:bodyPr/>
          <a:lstStyle>
            <a:lvl1pPr algn="r">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299902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93E3-886B-D559-37E1-BDE490FE7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79C470-1B9C-398E-94FD-1EA0EBF11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60340-5666-DBF9-8458-6168B2EB6BB6}"/>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5" name="Footer Placeholder 4">
            <a:extLst>
              <a:ext uri="{FF2B5EF4-FFF2-40B4-BE49-F238E27FC236}">
                <a16:creationId xmlns:a16="http://schemas.microsoft.com/office/drawing/2014/main" id="{747417AE-E202-54BE-EEBF-C62E09804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3B68E-EA6B-1C3C-DE1E-5378213675C2}"/>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62485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F871-3D4F-085A-9C9D-DE594ED0A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660C0-5F8C-5A15-226C-FD4A67B15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3CE99C-B59F-4A1D-9D6D-6BDA9E9857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26DB5A-3E6D-ED96-C279-E4391DAA0F59}"/>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6" name="Footer Placeholder 5">
            <a:extLst>
              <a:ext uri="{FF2B5EF4-FFF2-40B4-BE49-F238E27FC236}">
                <a16:creationId xmlns:a16="http://schemas.microsoft.com/office/drawing/2014/main" id="{DC75A5AE-17FF-B1FC-E478-453C8D747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EA375-7CB2-7633-4E81-38507BAC32B7}"/>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288915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423C-4532-0879-A702-1B99AE1813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E38FF-536D-96B5-FF78-7191CE767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F5924-8C91-EA7F-96D6-1D0180B0A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116EE-5C94-2BD4-CB42-1D50013F1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F8EAB-B3B5-3359-6417-C71CCDF0F5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0492EE-22D7-4AB2-CAA8-77C6055481FF}"/>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8" name="Footer Placeholder 7">
            <a:extLst>
              <a:ext uri="{FF2B5EF4-FFF2-40B4-BE49-F238E27FC236}">
                <a16:creationId xmlns:a16="http://schemas.microsoft.com/office/drawing/2014/main" id="{262CCFB3-8233-A557-45D6-694A15496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DF2E3-D8E4-B304-17C9-FE615CEC48E4}"/>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220793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B259-6824-2FEA-A6F4-BF8B19188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4F2B3-7FD8-7605-B2E2-1C3C9049C9DB}"/>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4" name="Footer Placeholder 3">
            <a:extLst>
              <a:ext uri="{FF2B5EF4-FFF2-40B4-BE49-F238E27FC236}">
                <a16:creationId xmlns:a16="http://schemas.microsoft.com/office/drawing/2014/main" id="{C9B64579-B7BE-C880-35C3-F600E7C66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B47E66-BA21-B760-7B0B-D94392E37A2F}"/>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182633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60060-936D-AF8C-CC22-E4D7144E7735}"/>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3" name="Footer Placeholder 2">
            <a:extLst>
              <a:ext uri="{FF2B5EF4-FFF2-40B4-BE49-F238E27FC236}">
                <a16:creationId xmlns:a16="http://schemas.microsoft.com/office/drawing/2014/main" id="{B859129C-5E73-C619-D3D3-48B7887A1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0BBF4D-F019-B704-BEB1-CF86B996C4DA}"/>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344334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944A-418D-C3C2-9F37-CEAD47C46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6983E4-3902-D793-8201-E84A28AA6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818B51-FE03-0AB7-4E5A-6C6DCDFB1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94E9A-DBDB-477E-3A6E-D7EF11D2E45B}"/>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6" name="Footer Placeholder 5">
            <a:extLst>
              <a:ext uri="{FF2B5EF4-FFF2-40B4-BE49-F238E27FC236}">
                <a16:creationId xmlns:a16="http://schemas.microsoft.com/office/drawing/2014/main" id="{62BB8391-0DD0-651C-712A-39090EF47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0E24D-AA2D-2089-26EE-D455677836B2}"/>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40244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2F96-F0C3-D3A0-C27F-585905939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BA588-ED8C-0346-4215-C76DFD53B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9EC78E-ED8C-091A-30A5-F0C454DCB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11E5A-9CFF-E784-BE42-1CCD90AA3BB7}"/>
              </a:ext>
            </a:extLst>
          </p:cNvPr>
          <p:cNvSpPr>
            <a:spLocks noGrp="1"/>
          </p:cNvSpPr>
          <p:nvPr>
            <p:ph type="dt" sz="half" idx="10"/>
          </p:nvPr>
        </p:nvSpPr>
        <p:spPr/>
        <p:txBody>
          <a:bodyPr/>
          <a:lstStyle/>
          <a:p>
            <a:fld id="{0E5D5666-1804-034B-91EC-E0DC7351190D}" type="datetimeFigureOut">
              <a:rPr lang="en-US" smtClean="0"/>
              <a:t>10/16/23</a:t>
            </a:fld>
            <a:endParaRPr lang="en-US"/>
          </a:p>
        </p:txBody>
      </p:sp>
      <p:sp>
        <p:nvSpPr>
          <p:cNvPr id="6" name="Footer Placeholder 5">
            <a:extLst>
              <a:ext uri="{FF2B5EF4-FFF2-40B4-BE49-F238E27FC236}">
                <a16:creationId xmlns:a16="http://schemas.microsoft.com/office/drawing/2014/main" id="{C6030B84-43C0-E654-DF25-69746E834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F25BE-B0D6-D520-6E78-4515E30867F4}"/>
              </a:ext>
            </a:extLst>
          </p:cNvPr>
          <p:cNvSpPr>
            <a:spLocks noGrp="1"/>
          </p:cNvSpPr>
          <p:nvPr>
            <p:ph type="sldNum" sz="quarter" idx="12"/>
          </p:nvPr>
        </p:nvSpPr>
        <p:spPr/>
        <p:txBody>
          <a:bodyPr/>
          <a:lstStyle/>
          <a:p>
            <a:fld id="{77A54927-F08A-B341-A594-5D30F9E361E2}" type="slidenum">
              <a:rPr lang="en-US" smtClean="0"/>
              <a:t>‹#›</a:t>
            </a:fld>
            <a:endParaRPr lang="en-US"/>
          </a:p>
        </p:txBody>
      </p:sp>
    </p:spTree>
    <p:extLst>
      <p:ext uri="{BB962C8B-B14F-4D97-AF65-F5344CB8AC3E}">
        <p14:creationId xmlns:p14="http://schemas.microsoft.com/office/powerpoint/2010/main" val="140001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0434C-104A-E9AA-5C39-078755D24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13296-C917-2754-9CBA-909949766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5A17A-7ED4-FC4F-9ABF-DFA7F51BD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D5666-1804-034B-91EC-E0DC7351190D}" type="datetimeFigureOut">
              <a:rPr lang="en-US" smtClean="0"/>
              <a:t>10/16/23</a:t>
            </a:fld>
            <a:endParaRPr lang="en-US"/>
          </a:p>
        </p:txBody>
      </p:sp>
      <p:sp>
        <p:nvSpPr>
          <p:cNvPr id="5" name="Footer Placeholder 4">
            <a:extLst>
              <a:ext uri="{FF2B5EF4-FFF2-40B4-BE49-F238E27FC236}">
                <a16:creationId xmlns:a16="http://schemas.microsoft.com/office/drawing/2014/main" id="{FCF8022D-903B-ACF7-1B64-15F57B939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2C902-FA60-2F5D-B974-80F9A1138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54927-F08A-B341-A594-5D30F9E361E2}" type="slidenum">
              <a:rPr lang="en-US" smtClean="0"/>
              <a:t>‹#›</a:t>
            </a:fld>
            <a:endParaRPr lang="en-US"/>
          </a:p>
        </p:txBody>
      </p:sp>
    </p:spTree>
    <p:extLst>
      <p:ext uri="{BB962C8B-B14F-4D97-AF65-F5344CB8AC3E}">
        <p14:creationId xmlns:p14="http://schemas.microsoft.com/office/powerpoint/2010/main" val="3908987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6BDED04C-FE5F-1EF9-72F3-B04F4A6ED0F6}"/>
              </a:ext>
            </a:extLst>
          </p:cNvPr>
          <p:cNvSpPr/>
          <p:nvPr userDrawn="1"/>
        </p:nvSpPr>
        <p:spPr>
          <a:xfrm>
            <a:off x="0" y="0"/>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466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9.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15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 Id="rId5" Type="http://schemas.openxmlformats.org/officeDocument/2006/relationships/image" Target="../media/image160.png"/><Relationship Id="rId4" Type="http://schemas.openxmlformats.org/officeDocument/2006/relationships/image" Target="../media/image211.png"/></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7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180.png"/><Relationship Id="rId4" Type="http://schemas.openxmlformats.org/officeDocument/2006/relationships/image" Target="../media/image17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0.png"/><Relationship Id="rId5" Type="http://schemas.openxmlformats.org/officeDocument/2006/relationships/image" Target="../media/image20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mededonthego.com/Video/program/968" TargetMode="External"/><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hyperlink" Target="mailto:support@MedEdOTG.com" TargetMode="External"/><Relationship Id="rId10" Type="http://schemas.openxmlformats.org/officeDocument/2006/relationships/image" Target="../media/image14.png"/><Relationship Id="rId4" Type="http://schemas.openxmlformats.org/officeDocument/2006/relationships/hyperlink" Target="http://www.mededonthego.com/" TargetMode="External"/><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7.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6.xml"/><Relationship Id="rId5" Type="http://schemas.openxmlformats.org/officeDocument/2006/relationships/image" Target="../media/image100.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9350" y="569898"/>
            <a:ext cx="5473299" cy="2747135"/>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9"/>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9"/>
          <a:srcRect r="42134" b="60995"/>
          <a:stretch/>
        </p:blipFill>
        <p:spPr>
          <a:xfrm>
            <a:off x="7688482" y="5357788"/>
            <a:ext cx="4503517" cy="1500212"/>
          </a:xfrm>
          <a:prstGeom prst="rect">
            <a:avLst/>
          </a:prstGeom>
        </p:spPr>
      </p:pic>
    </p:spTree>
    <p:extLst>
      <p:ext uri="{BB962C8B-B14F-4D97-AF65-F5344CB8AC3E}">
        <p14:creationId xmlns:p14="http://schemas.microsoft.com/office/powerpoint/2010/main" val="14825279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C9BF-1F11-428F-94A4-8439A5122F57}"/>
              </a:ext>
            </a:extLst>
          </p:cNvPr>
          <p:cNvSpPr>
            <a:spLocks noGrp="1"/>
          </p:cNvSpPr>
          <p:nvPr>
            <p:ph type="title"/>
          </p:nvPr>
        </p:nvSpPr>
        <p:spPr/>
        <p:txBody>
          <a:bodyPr>
            <a:normAutofit/>
          </a:bodyPr>
          <a:lstStyle/>
          <a:p>
            <a:r>
              <a:rPr lang="en-US" dirty="0"/>
              <a:t>Step 2: Evaluate Aerobic Performance</a:t>
            </a:r>
          </a:p>
        </p:txBody>
      </p:sp>
      <p:pic>
        <p:nvPicPr>
          <p:cNvPr id="8" name="Content Placeholder 10">
            <a:extLst>
              <a:ext uri="{FF2B5EF4-FFF2-40B4-BE49-F238E27FC236}">
                <a16:creationId xmlns:a16="http://schemas.microsoft.com/office/drawing/2014/main" id="{8E89E8C5-DE64-235D-A488-7D7B1427CE1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95774" y="2133725"/>
            <a:ext cx="3999706" cy="352730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32B47C6-68D8-F1FF-11AA-18098EDF1C19}"/>
                  </a:ext>
                </a:extLst>
              </p:cNvPr>
              <p:cNvSpPr txBox="1">
                <a:spLocks/>
              </p:cNvSpPr>
              <p:nvPr/>
            </p:nvSpPr>
            <p:spPr>
              <a:xfrm>
                <a:off x="5233987" y="1631372"/>
                <a:ext cx="6521011" cy="472497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if aerobic capacity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0"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0"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𝑚𝑎𝑥</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in L/min) is normal, decreased or increased?</a:t>
                </a:r>
                <a:r>
                  <a:rPr kumimoji="0" lang="en-US" sz="2400" b="0" i="0" u="none" strike="noStrike" kern="1200" cap="none" spc="0" normalizeH="0" baseline="30000" noProof="0" dirty="0">
                    <a:ln>
                      <a:noFill/>
                    </a:ln>
                    <a:solidFill>
                      <a:srgbClr val="3F3F3F">
                        <a:lumMod val="75000"/>
                      </a:srgbClr>
                    </a:solidFill>
                    <a:effectLst/>
                    <a:uLnTx/>
                    <a:uFillTx/>
                    <a:latin typeface="Arial" panose="020B0604020202020204"/>
                    <a:ea typeface="+mn-ea"/>
                    <a:cs typeface="+mn-cs"/>
                  </a:rPr>
                  <a:t> 1</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p>
              <a:p>
                <a:pPr marL="228600" marR="0" lvl="0" indent="-22860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if functional capacity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0"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0"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𝑚𝑎𝑥</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in ml/kg/min) is normal or is there functional impairment? </a:t>
                </a:r>
                <a:r>
                  <a:rPr kumimoji="0" lang="en-US" sz="2400" b="0" i="0" u="none" strike="noStrike" kern="1200" cap="none" spc="0" normalizeH="0" baseline="30000" noProof="0" dirty="0">
                    <a:ln>
                      <a:noFill/>
                    </a:ln>
                    <a:solidFill>
                      <a:srgbClr val="3F3F3F">
                        <a:lumMod val="75000"/>
                      </a:srgbClr>
                    </a:solidFill>
                    <a:effectLst/>
                    <a:uLnTx/>
                    <a:uFillTx/>
                    <a:latin typeface="Arial" panose="020B0604020202020204"/>
                    <a:ea typeface="+mn-ea"/>
                    <a:cs typeface="+mn-cs"/>
                  </a:rPr>
                  <a:t>2</a:t>
                </a:r>
              </a:p>
              <a:p>
                <a:pPr marL="228600" marR="0" lvl="0" indent="-22860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If there is functional impairment, determine if it is it due to:</a:t>
                </a:r>
              </a:p>
              <a:p>
                <a:pPr marL="685800" marR="0" lvl="1" indent="-228600" algn="l" defTabSz="914400" rtl="0" eaLnBrk="1" fontAlgn="auto" latinLnBrk="0" hangingPunct="1">
                  <a:lnSpc>
                    <a:spcPct val="120000"/>
                  </a:lnSpc>
                  <a:spcBef>
                    <a:spcPts val="500"/>
                  </a:spcBef>
                  <a:spcAft>
                    <a:spcPts val="0"/>
                  </a:spcAft>
                  <a:buClr>
                    <a:srgbClr val="0075C9"/>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reduced aerobic capacity</a:t>
                </a:r>
              </a:p>
              <a:p>
                <a:pPr marL="685800" marR="0" lvl="1" indent="-228600" algn="l" defTabSz="914400" rtl="0" eaLnBrk="1" fontAlgn="auto" latinLnBrk="0" hangingPunct="1">
                  <a:lnSpc>
                    <a:spcPct val="120000"/>
                  </a:lnSpc>
                  <a:spcBef>
                    <a:spcPts val="500"/>
                  </a:spcBef>
                  <a:spcAft>
                    <a:spcPts val="0"/>
                  </a:spcAft>
                  <a:buClr>
                    <a:srgbClr val="0075C9"/>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age</a:t>
                </a:r>
              </a:p>
              <a:p>
                <a:pPr marL="685800" marR="0" lvl="1" indent="-228600" algn="l" defTabSz="914400" rtl="0" eaLnBrk="1" fontAlgn="auto" latinLnBrk="0" hangingPunct="1">
                  <a:lnSpc>
                    <a:spcPct val="120000"/>
                  </a:lnSpc>
                  <a:spcBef>
                    <a:spcPts val="500"/>
                  </a:spcBef>
                  <a:spcAft>
                    <a:spcPts val="0"/>
                  </a:spcAft>
                  <a:buClr>
                    <a:srgbClr val="0075C9"/>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obesity</a:t>
                </a:r>
              </a:p>
              <a:p>
                <a:pPr marL="228600" marR="0" lvl="0" indent="-22860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if there was </a:t>
                </a:r>
                <a:r>
                  <a:rPr kumimoji="0" lang="en-US" sz="2400" b="0" i="0" u="none" strike="noStrike" kern="1200" cap="none" spc="0" normalizeH="0" baseline="0" noProof="0" dirty="0" err="1">
                    <a:ln>
                      <a:noFill/>
                    </a:ln>
                    <a:solidFill>
                      <a:srgbClr val="3F3F3F">
                        <a:lumMod val="75000"/>
                      </a:srgbClr>
                    </a:solidFill>
                    <a:effectLst/>
                    <a:uLnTx/>
                    <a:uFillTx/>
                    <a:latin typeface="Arial" panose="020B0604020202020204"/>
                    <a:ea typeface="+mn-ea"/>
                    <a:cs typeface="+mn-cs"/>
                  </a:rPr>
                  <a:t>anaerobiasis</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by examining whether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𝐶</m:t>
                    </m:r>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increased more steeply than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 i.e. was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𝐶</m:t>
                    </m:r>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less than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the beginning of test and greater than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end test</a:t>
                </a:r>
              </a:p>
            </p:txBody>
          </p:sp>
        </mc:Choice>
        <mc:Fallback xmlns="">
          <p:sp>
            <p:nvSpPr>
              <p:cNvPr id="9" name="Content Placeholder 2">
                <a:extLst>
                  <a:ext uri="{FF2B5EF4-FFF2-40B4-BE49-F238E27FC236}">
                    <a16:creationId xmlns:a16="http://schemas.microsoft.com/office/drawing/2014/main" id="{D32B47C6-68D8-F1FF-11AA-18098EDF1C19}"/>
                  </a:ext>
                </a:extLst>
              </p:cNvPr>
              <p:cNvSpPr txBox="1">
                <a:spLocks noRot="1" noChangeAspect="1" noMove="1" noResize="1" noEditPoints="1" noAdjustHandles="1" noChangeArrowheads="1" noChangeShapeType="1" noTextEdit="1"/>
              </p:cNvSpPr>
              <p:nvPr/>
            </p:nvSpPr>
            <p:spPr>
              <a:xfrm>
                <a:off x="5233987" y="1631372"/>
                <a:ext cx="6521011" cy="4724977"/>
              </a:xfrm>
              <a:prstGeom prst="rect">
                <a:avLst/>
              </a:prstGeom>
              <a:blipFill>
                <a:blip r:embed="rId6"/>
                <a:stretch>
                  <a:fillRect l="-778" t="-536" r="-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F3068FF4-C693-CD26-2797-9C6FFE1C0B84}"/>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Plot 1: Variables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𝑚𝑎𝑥</m:t>
                        </m:r>
                      </m:sub>
                    </m:sSub>
                  </m:oMath>
                </a14:m>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14:m>
                  <m:oMath xmlns:m="http://schemas.openxmlformats.org/officeDocument/2006/math">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 </m:t>
                    </m:r>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 </m:t>
                    </m:r>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𝑎𝑛𝑑</m:t>
                    </m:r>
                  </m:oMath>
                </a14:m>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14:m>
                  <m:oMath xmlns:m="http://schemas.openxmlformats.org/officeDocument/2006/math">
                    <m:acc>
                      <m:accPr>
                        <m:chr m:val="̇"/>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𝑉</m:t>
                        </m:r>
                      </m:e>
                    </m:acc>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𝐶</m:t>
                    </m:r>
                    <m:sSub>
                      <m:sSubPr>
                        <m:ctrlP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dirty="0">
                            <a:ln>
                              <a:noFill/>
                            </a:ln>
                            <a:solidFill>
                              <a:srgbClr val="3F3F3F">
                                <a:lumMod val="75000"/>
                              </a:srgbClr>
                            </a:solidFill>
                            <a:effectLst/>
                            <a:uLnTx/>
                            <a:uFillTx/>
                            <a:latin typeface="Cambria Math" panose="02040503050406030204" pitchFamily="18" charset="0"/>
                            <a:ea typeface="+mn-ea"/>
                            <a:cs typeface="+mn-cs"/>
                          </a:rPr>
                          <m:t>2</m:t>
                        </m:r>
                      </m:sub>
                    </m:sSub>
                  </m:oMath>
                </a14:m>
                <a:endPar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mc:Choice>
        <mc:Fallback xmlns="">
          <p:sp>
            <p:nvSpPr>
              <p:cNvPr id="10" name="Text Placeholder 9">
                <a:extLst>
                  <a:ext uri="{FF2B5EF4-FFF2-40B4-BE49-F238E27FC236}">
                    <a16:creationId xmlns:a16="http://schemas.microsoft.com/office/drawing/2014/main" id="{F3068FF4-C693-CD26-2797-9C6FFE1C0B84}"/>
                  </a:ext>
                </a:extLst>
              </p:cNvPr>
              <p:cNvSpPr txBox="1">
                <a:spLocks noRot="1" noChangeAspect="1" noMove="1" noResize="1" noEditPoints="1" noAdjustHandles="1" noChangeArrowheads="1" noChangeShapeType="1" noTextEdit="1"/>
              </p:cNvSpPr>
              <p:nvPr/>
            </p:nvSpPr>
            <p:spPr>
              <a:xfrm>
                <a:off x="619991" y="1183020"/>
                <a:ext cx="11233150" cy="306388"/>
              </a:xfrm>
              <a:prstGeom prst="rect">
                <a:avLst/>
              </a:prstGeom>
              <a:blipFill>
                <a:blip r:embed="rId7"/>
                <a:stretch>
                  <a:fillRect l="-339" t="-24000" b="-24000"/>
                </a:stretch>
              </a:blipFill>
            </p:spPr>
            <p:txBody>
              <a:bodyPr/>
              <a:lstStyle/>
              <a:p>
                <a:r>
                  <a:rPr lang="en-US">
                    <a:noFill/>
                  </a:rPr>
                  <a:t> </a:t>
                </a:r>
              </a:p>
            </p:txBody>
          </p:sp>
        </mc:Fallback>
      </mc:AlternateContent>
      <p:sp>
        <p:nvSpPr>
          <p:cNvPr id="12" name="Footer Placeholder 10">
            <a:extLst>
              <a:ext uri="{FF2B5EF4-FFF2-40B4-BE49-F238E27FC236}">
                <a16:creationId xmlns:a16="http://schemas.microsoft.com/office/drawing/2014/main" id="{00809213-4683-2A4B-DB3F-02573092AB5A}"/>
              </a:ext>
            </a:extLst>
          </p:cNvPr>
          <p:cNvSpPr>
            <a:spLocks noGrp="1"/>
          </p:cNvSpPr>
          <p:nvPr>
            <p:ph type="ftr" sz="quarter" idx="3"/>
          </p:nvPr>
        </p:nvSpPr>
        <p:spPr>
          <a:xfrm>
            <a:off x="609600" y="6356350"/>
            <a:ext cx="8482445"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1. Cooper CB, Storer TW. Exercise testing and interpretation. A practical approach. Cambridge University Press, 2001. 2. Riley M,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Porszasz</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J, Stanford CF, Nicholls DP. Br Heart J 1994; 72: 150-155.</a:t>
            </a:r>
          </a:p>
        </p:txBody>
      </p:sp>
    </p:spTree>
    <p:extLst>
      <p:ext uri="{BB962C8B-B14F-4D97-AF65-F5344CB8AC3E}">
        <p14:creationId xmlns:p14="http://schemas.microsoft.com/office/powerpoint/2010/main" val="33635431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38AC8FEC-FEFC-B080-35DB-65C1212AD3F7}"/>
              </a:ext>
            </a:extLst>
          </p:cNvPr>
          <p:cNvSpPr>
            <a:spLocks noGrp="1" noChangeArrowheads="1"/>
          </p:cNvSpPr>
          <p:nvPr>
            <p:ph type="title"/>
          </p:nvPr>
        </p:nvSpPr>
        <p:spPr>
          <a:xfrm>
            <a:off x="609599" y="199505"/>
            <a:ext cx="10873839" cy="1185577"/>
          </a:xfrm>
        </p:spPr>
        <p:txBody>
          <a:bodyPr>
            <a:normAutofit/>
          </a:bodyPr>
          <a:lstStyle/>
          <a:p>
            <a:r>
              <a:rPr lang="en-US" dirty="0"/>
              <a:t>Stepwise Approach for Interpretation of Graphical Data</a:t>
            </a:r>
          </a:p>
        </p:txBody>
      </p:sp>
      <p:pic>
        <p:nvPicPr>
          <p:cNvPr id="15" name="Content Placeholder 2">
            <a:extLst>
              <a:ext uri="{FF2B5EF4-FFF2-40B4-BE49-F238E27FC236}">
                <a16:creationId xmlns:a16="http://schemas.microsoft.com/office/drawing/2014/main" id="{E1A8F52D-8F2D-D840-8C4A-19199780266F}"/>
              </a:ext>
            </a:extLst>
          </p:cNvPr>
          <p:cNvPicPr>
            <a:picLocks noChangeAspect="1"/>
          </p:cNvPicPr>
          <p:nvPr/>
        </p:nvPicPr>
        <p:blipFill>
          <a:blip r:embed="rId2"/>
          <a:stretch>
            <a:fillRect/>
          </a:stretch>
        </p:blipFill>
        <p:spPr>
          <a:xfrm>
            <a:off x="2146300" y="1540669"/>
            <a:ext cx="7670800" cy="4597400"/>
          </a:xfrm>
          <a:prstGeom prst="rect">
            <a:avLst/>
          </a:prstGeom>
        </p:spPr>
      </p:pic>
      <p:sp>
        <p:nvSpPr>
          <p:cNvPr id="16" name="Text Placeholder 8">
            <a:extLst>
              <a:ext uri="{FF2B5EF4-FFF2-40B4-BE49-F238E27FC236}">
                <a16:creationId xmlns:a16="http://schemas.microsoft.com/office/drawing/2014/main" id="{197D4CE0-0F7B-ECE6-124C-508169074474}"/>
              </a:ext>
            </a:extLst>
          </p:cNvPr>
          <p:cNvSpPr txBox="1">
            <a:spLocks/>
          </p:cNvSpPr>
          <p:nvPr/>
        </p:nvSpPr>
        <p:spPr>
          <a:xfrm>
            <a:off x="2313853" y="6133723"/>
            <a:ext cx="7585075" cy="620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1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 UCLA Technology Development Group 2023</a:t>
            </a:r>
            <a:endPar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
        <p:nvSpPr>
          <p:cNvPr id="17" name="Rectangle 6">
            <a:extLst>
              <a:ext uri="{FF2B5EF4-FFF2-40B4-BE49-F238E27FC236}">
                <a16:creationId xmlns:a16="http://schemas.microsoft.com/office/drawing/2014/main" id="{DA3205F1-384F-0BA1-C709-68A3CA77346C}"/>
              </a:ext>
            </a:extLst>
          </p:cNvPr>
          <p:cNvSpPr>
            <a:spLocks noChangeArrowheads="1"/>
          </p:cNvSpPr>
          <p:nvPr/>
        </p:nvSpPr>
        <p:spPr bwMode="auto">
          <a:xfrm>
            <a:off x="7706591" y="2908533"/>
            <a:ext cx="1620949" cy="1462532"/>
          </a:xfrm>
          <a:prstGeom prst="rect">
            <a:avLst/>
          </a:prstGeom>
          <a:noFill/>
          <a:ln w="25400">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8" name="Text Placeholder 9">
            <a:extLst>
              <a:ext uri="{FF2B5EF4-FFF2-40B4-BE49-F238E27FC236}">
                <a16:creationId xmlns:a16="http://schemas.microsoft.com/office/drawing/2014/main" id="{6E39A6BD-98ED-4F6D-570B-93DDFBE0E338}"/>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Step 3: Evaluate anaerobic metabolism</a:t>
            </a:r>
          </a:p>
        </p:txBody>
      </p:sp>
    </p:spTree>
    <p:extLst>
      <p:ext uri="{BB962C8B-B14F-4D97-AF65-F5344CB8AC3E}">
        <p14:creationId xmlns:p14="http://schemas.microsoft.com/office/powerpoint/2010/main" val="32576666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88A4-F4ED-4BE5-BC69-083611D3C331}"/>
              </a:ext>
            </a:extLst>
          </p:cNvPr>
          <p:cNvSpPr>
            <a:spLocks noGrp="1"/>
          </p:cNvSpPr>
          <p:nvPr>
            <p:ph type="title"/>
          </p:nvPr>
        </p:nvSpPr>
        <p:spPr/>
        <p:txBody>
          <a:bodyPr>
            <a:normAutofit/>
          </a:bodyPr>
          <a:lstStyle/>
          <a:p>
            <a:r>
              <a:rPr lang="en-US" dirty="0"/>
              <a:t>Step 3: Evaluate Anaerobic Metabolism</a:t>
            </a:r>
          </a:p>
        </p:txBody>
      </p:sp>
      <p:pic>
        <p:nvPicPr>
          <p:cNvPr id="11" name="Content Placeholder 10">
            <a:extLst>
              <a:ext uri="{FF2B5EF4-FFF2-40B4-BE49-F238E27FC236}">
                <a16:creationId xmlns:a16="http://schemas.microsoft.com/office/drawing/2014/main" id="{D62371FC-A9FF-4E58-9598-1F62D211B3D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62708" y="1865982"/>
            <a:ext cx="3987780" cy="3731880"/>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F4DDE14-689A-1507-81BD-25DD245EE18D}"/>
                  </a:ext>
                </a:extLst>
              </p:cNvPr>
              <p:cNvSpPr txBox="1">
                <a:spLocks/>
              </p:cNvSpPr>
              <p:nvPr/>
            </p:nvSpPr>
            <p:spPr>
              <a:xfrm>
                <a:off x="5730874" y="1489409"/>
                <a:ext cx="6119812" cy="49885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if</a:t>
                </a:r>
                <a14:m>
                  <m:oMath xmlns:m="http://schemas.openxmlformats.org/officeDocument/2006/math">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 </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𝜃</m:t>
                    </m:r>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the point at which lactate began to accumulate was normal or below the lower limit of normal</a:t>
                </a:r>
              </a:p>
              <a:p>
                <a:pPr marL="228600" marR="0" lvl="0" indent="-228600" algn="l" defTabSz="914400" rtl="0" eaLnBrk="1" fontAlgn="auto" latinLnBrk="0" hangingPunct="1">
                  <a:lnSpc>
                    <a:spcPct val="11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If low normal, was this due to:</a:t>
                </a:r>
              </a:p>
              <a:p>
                <a:pPr marL="685800" marR="0" lvl="1" indent="-228600" algn="l" defTabSz="914400" rtl="0" eaLnBrk="1" fontAlgn="auto" latinLnBrk="0" hangingPunct="1">
                  <a:lnSpc>
                    <a:spcPct val="11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deconditioning</a:t>
                </a:r>
              </a:p>
              <a:p>
                <a:pPr marL="685800" marR="0" lvl="1" indent="-228600" algn="l" defTabSz="914400" rtl="0" eaLnBrk="1" fontAlgn="auto" latinLnBrk="0" hangingPunct="1">
                  <a:lnSpc>
                    <a:spcPct val="11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early cardiovascular disease</a:t>
                </a:r>
              </a:p>
              <a:p>
                <a:pPr marL="228600" marR="0" lvl="0" indent="-228600" algn="l" defTabSz="914400" rtl="0" eaLnBrk="1" fontAlgn="auto" latinLnBrk="0" hangingPunct="1">
                  <a:lnSpc>
                    <a:spcPct val="11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If below normal was this due to:</a:t>
                </a:r>
              </a:p>
              <a:p>
                <a:pPr marL="685800" marR="0" lvl="1" indent="-228600" algn="l" defTabSz="914400" rtl="0" eaLnBrk="1" fontAlgn="auto" latinLnBrk="0" hangingPunct="1">
                  <a:lnSpc>
                    <a:spcPct val="11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cardiovascular disease</a:t>
                </a:r>
              </a:p>
              <a:p>
                <a:pPr marL="685800" marR="0" lvl="1" indent="-228600" algn="l" defTabSz="914400" rtl="0" eaLnBrk="1" fontAlgn="auto" latinLnBrk="0" hangingPunct="1">
                  <a:lnSpc>
                    <a:spcPct val="11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muscle disease</a:t>
                </a:r>
              </a:p>
              <a:p>
                <a:pPr marL="228600" marR="0" lvl="0" indent="-228600" algn="l" defTabSz="914400" rtl="0" eaLnBrk="1" fontAlgn="auto" latinLnBrk="0" hangingPunct="1">
                  <a:lnSpc>
                    <a:spcPct val="11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a:t>
                </a: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Muscle RQ </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(lower slope) which reflects aerobic muscle metabolism. A value close to 1.00 is expected confirming that the metabolic substrate is predominantly glucose</a:t>
                </a:r>
              </a:p>
            </p:txBody>
          </p:sp>
        </mc:Choice>
        <mc:Fallback xmlns="">
          <p:sp>
            <p:nvSpPr>
              <p:cNvPr id="4" name="Content Placeholder 2">
                <a:extLst>
                  <a:ext uri="{FF2B5EF4-FFF2-40B4-BE49-F238E27FC236}">
                    <a16:creationId xmlns:a16="http://schemas.microsoft.com/office/drawing/2014/main" id="{9F4DDE14-689A-1507-81BD-25DD245EE18D}"/>
                  </a:ext>
                </a:extLst>
              </p:cNvPr>
              <p:cNvSpPr txBox="1">
                <a:spLocks noRot="1" noChangeAspect="1" noMove="1" noResize="1" noEditPoints="1" noAdjustHandles="1" noChangeArrowheads="1" noChangeShapeType="1" noTextEdit="1"/>
              </p:cNvSpPr>
              <p:nvPr/>
            </p:nvSpPr>
            <p:spPr>
              <a:xfrm>
                <a:off x="5730874" y="1489409"/>
                <a:ext cx="6119812" cy="4988510"/>
              </a:xfrm>
              <a:prstGeom prst="rect">
                <a:avLst/>
              </a:prstGeom>
              <a:blipFill>
                <a:blip r:embed="rId4"/>
                <a:stretch>
                  <a:fillRect l="-1242" t="-508" r="-2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9">
                <a:extLst>
                  <a:ext uri="{FF2B5EF4-FFF2-40B4-BE49-F238E27FC236}">
                    <a16:creationId xmlns:a16="http://schemas.microsoft.com/office/drawing/2014/main" id="{65A1B298-5125-7ED4-E700-DFA8217E1A81}"/>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Plot 2: Variable </a:t>
                </a:r>
                <a14:m>
                  <m:oMath xmlns:m="http://schemas.openxmlformats.org/officeDocument/2006/math">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𝜃</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𝑎𝑛𝑑</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𝑀𝑢𝑠𝑐𝑙𝑒</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𝑅𝑄</m:t>
                    </m:r>
                  </m:oMath>
                </a14:m>
                <a:endPar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mc:Choice>
        <mc:Fallback xmlns="">
          <p:sp>
            <p:nvSpPr>
              <p:cNvPr id="5" name="Text Placeholder 9">
                <a:extLst>
                  <a:ext uri="{FF2B5EF4-FFF2-40B4-BE49-F238E27FC236}">
                    <a16:creationId xmlns:a16="http://schemas.microsoft.com/office/drawing/2014/main" id="{65A1B298-5125-7ED4-E700-DFA8217E1A81}"/>
                  </a:ext>
                </a:extLst>
              </p:cNvPr>
              <p:cNvSpPr txBox="1">
                <a:spLocks noRot="1" noChangeAspect="1" noMove="1" noResize="1" noEditPoints="1" noAdjustHandles="1" noChangeArrowheads="1" noChangeShapeType="1" noTextEdit="1"/>
              </p:cNvSpPr>
              <p:nvPr/>
            </p:nvSpPr>
            <p:spPr>
              <a:xfrm>
                <a:off x="619991" y="1183020"/>
                <a:ext cx="11233150" cy="306388"/>
              </a:xfrm>
              <a:prstGeom prst="rect">
                <a:avLst/>
              </a:prstGeom>
              <a:blipFill>
                <a:blip r:embed="rId5"/>
                <a:stretch>
                  <a:fillRect l="-339" t="-24000" b="-24000"/>
                </a:stretch>
              </a:blipFill>
            </p:spPr>
            <p:txBody>
              <a:bodyPr/>
              <a:lstStyle/>
              <a:p>
                <a:r>
                  <a:rPr lang="en-US">
                    <a:noFill/>
                  </a:rPr>
                  <a:t> </a:t>
                </a:r>
              </a:p>
            </p:txBody>
          </p:sp>
        </mc:Fallback>
      </mc:AlternateContent>
    </p:spTree>
    <p:extLst>
      <p:ext uri="{BB962C8B-B14F-4D97-AF65-F5344CB8AC3E}">
        <p14:creationId xmlns:p14="http://schemas.microsoft.com/office/powerpoint/2010/main" val="3435745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41567DF-24D1-E89F-C700-E01C52A6C22C}"/>
              </a:ext>
            </a:extLst>
          </p:cNvPr>
          <p:cNvSpPr>
            <a:spLocks noGrp="1" noChangeArrowheads="1"/>
          </p:cNvSpPr>
          <p:nvPr>
            <p:ph type="title"/>
          </p:nvPr>
        </p:nvSpPr>
        <p:spPr>
          <a:xfrm>
            <a:off x="609599" y="199505"/>
            <a:ext cx="10873839" cy="1185577"/>
          </a:xfrm>
        </p:spPr>
        <p:txBody>
          <a:bodyPr>
            <a:normAutofit/>
          </a:bodyPr>
          <a:lstStyle/>
          <a:p>
            <a:r>
              <a:rPr lang="en-US" dirty="0"/>
              <a:t>Stepwise Approach for Interpretation of Graphical Data</a:t>
            </a:r>
          </a:p>
        </p:txBody>
      </p:sp>
      <p:pic>
        <p:nvPicPr>
          <p:cNvPr id="7" name="Content Placeholder 2">
            <a:extLst>
              <a:ext uri="{FF2B5EF4-FFF2-40B4-BE49-F238E27FC236}">
                <a16:creationId xmlns:a16="http://schemas.microsoft.com/office/drawing/2014/main" id="{42A6CE02-5B5D-DBB4-216A-BAD111956566}"/>
              </a:ext>
            </a:extLst>
          </p:cNvPr>
          <p:cNvPicPr>
            <a:picLocks noChangeAspect="1"/>
          </p:cNvPicPr>
          <p:nvPr/>
        </p:nvPicPr>
        <p:blipFill>
          <a:blip r:embed="rId2"/>
          <a:stretch>
            <a:fillRect/>
          </a:stretch>
        </p:blipFill>
        <p:spPr>
          <a:xfrm>
            <a:off x="2146300" y="1540669"/>
            <a:ext cx="7670800" cy="4597400"/>
          </a:xfrm>
          <a:prstGeom prst="rect">
            <a:avLst/>
          </a:prstGeom>
        </p:spPr>
      </p:pic>
      <p:sp>
        <p:nvSpPr>
          <p:cNvPr id="12" name="Text Placeholder 8">
            <a:extLst>
              <a:ext uri="{FF2B5EF4-FFF2-40B4-BE49-F238E27FC236}">
                <a16:creationId xmlns:a16="http://schemas.microsoft.com/office/drawing/2014/main" id="{66D7F6BE-1482-4078-A667-FA088B6EAAE6}"/>
              </a:ext>
            </a:extLst>
          </p:cNvPr>
          <p:cNvSpPr txBox="1">
            <a:spLocks/>
          </p:cNvSpPr>
          <p:nvPr/>
        </p:nvSpPr>
        <p:spPr>
          <a:xfrm>
            <a:off x="2313853" y="6133723"/>
            <a:ext cx="7585075" cy="620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1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 UCLA Technology Development Group 2023</a:t>
            </a:r>
            <a:endPar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
        <p:nvSpPr>
          <p:cNvPr id="13" name="Rectangle 6">
            <a:extLst>
              <a:ext uri="{FF2B5EF4-FFF2-40B4-BE49-F238E27FC236}">
                <a16:creationId xmlns:a16="http://schemas.microsoft.com/office/drawing/2014/main" id="{5638C401-DA30-7F30-5966-45BF990079E1}"/>
              </a:ext>
            </a:extLst>
          </p:cNvPr>
          <p:cNvSpPr>
            <a:spLocks noChangeArrowheads="1"/>
          </p:cNvSpPr>
          <p:nvPr/>
        </p:nvSpPr>
        <p:spPr bwMode="auto">
          <a:xfrm>
            <a:off x="6064827" y="4352870"/>
            <a:ext cx="1620949" cy="1462532"/>
          </a:xfrm>
          <a:prstGeom prst="rect">
            <a:avLst/>
          </a:prstGeom>
          <a:noFill/>
          <a:ln w="25400">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4" name="Text Placeholder 9">
            <a:extLst>
              <a:ext uri="{FF2B5EF4-FFF2-40B4-BE49-F238E27FC236}">
                <a16:creationId xmlns:a16="http://schemas.microsoft.com/office/drawing/2014/main" id="{753470C2-E8A7-29A7-B631-08078D858171}"/>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Step 4: Evaluate the ventilatory response</a:t>
            </a:r>
          </a:p>
        </p:txBody>
      </p:sp>
    </p:spTree>
    <p:extLst>
      <p:ext uri="{BB962C8B-B14F-4D97-AF65-F5344CB8AC3E}">
        <p14:creationId xmlns:p14="http://schemas.microsoft.com/office/powerpoint/2010/main" val="37950292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C239-6CFC-48D2-8F17-38EB0558F7B0}"/>
              </a:ext>
            </a:extLst>
          </p:cNvPr>
          <p:cNvSpPr>
            <a:spLocks noGrp="1"/>
          </p:cNvSpPr>
          <p:nvPr>
            <p:ph type="title"/>
          </p:nvPr>
        </p:nvSpPr>
        <p:spPr/>
        <p:txBody>
          <a:bodyPr>
            <a:noAutofit/>
          </a:bodyPr>
          <a:lstStyle/>
          <a:p>
            <a:r>
              <a:rPr lang="en-US" sz="3200" dirty="0">
                <a:solidFill>
                  <a:schemeClr val="tx1"/>
                </a:solidFill>
              </a:rPr>
              <a:t>Step 4: Evaluate the ventilatory response</a:t>
            </a:r>
          </a:p>
        </p:txBody>
      </p:sp>
      <p:pic>
        <p:nvPicPr>
          <p:cNvPr id="14" name="Content Placeholder 13">
            <a:extLst>
              <a:ext uri="{FF2B5EF4-FFF2-40B4-BE49-F238E27FC236}">
                <a16:creationId xmlns:a16="http://schemas.microsoft.com/office/drawing/2014/main" id="{4BB33CE7-97AB-4B3F-90C6-306F10FC246D}"/>
              </a:ext>
            </a:extLst>
          </p:cNvPr>
          <p:cNvPicPr>
            <a:picLocks noGrp="1" noChangeAspect="1"/>
          </p:cNvPicPr>
          <p:nvPr>
            <p:ph sz="quarter" idx="10"/>
          </p:nvPr>
        </p:nvPicPr>
        <p:blipFill>
          <a:blip r:embed="rId2"/>
          <a:stretch>
            <a:fillRect/>
          </a:stretch>
        </p:blipFill>
        <p:spPr>
          <a:xfrm>
            <a:off x="1919288" y="1704085"/>
            <a:ext cx="4176712" cy="3665731"/>
          </a:xfrm>
          <a:prstGeom prst="rect">
            <a:avLst/>
          </a:prstGeom>
        </p:spPr>
      </p:pic>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BEA93E4-EB88-4D33-BEDA-7D154F052335}"/>
                  </a:ext>
                </a:extLst>
              </p:cNvPr>
              <p:cNvSpPr>
                <a:spLocks noGrp="1"/>
              </p:cNvSpPr>
              <p:nvPr>
                <p:ph sz="quarter" idx="11"/>
              </p:nvPr>
            </p:nvSpPr>
            <p:spPr/>
            <p:txBody>
              <a:bodyPr/>
              <a:lstStyle/>
              <a:p>
                <a:r>
                  <a:rPr lang="en-US" dirty="0"/>
                  <a:t>Determine if there was ventilatory limitation, i.e. was </a:t>
                </a:r>
                <a14:m>
                  <m:oMath xmlns:m="http://schemas.openxmlformats.org/officeDocument/2006/math">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e>
                          <m:sub>
                            <m:r>
                              <a:rPr lang="en-US" b="0" i="1" smtClean="0">
                                <a:latin typeface="Cambria Math" panose="02040503050406030204" pitchFamily="18" charset="0"/>
                              </a:rPr>
                              <m:t>𝐸</m:t>
                            </m:r>
                          </m:sub>
                        </m:sSub>
                      </m:e>
                      <m:sub>
                        <m:r>
                          <a:rPr lang="en-US" i="1">
                            <a:latin typeface="Cambria Math" panose="02040503050406030204" pitchFamily="18" charset="0"/>
                          </a:rPr>
                          <m:t>𝑚𝑎𝑥</m:t>
                        </m:r>
                      </m:sub>
                    </m:sSub>
                  </m:oMath>
                </a14:m>
                <a:r>
                  <a:rPr lang="en-US" dirty="0"/>
                  <a:t> above 85% and within 15 L/min of ventilatory capacity, either measured as MVV or calculated from predicted FEV</a:t>
                </a:r>
                <a:r>
                  <a:rPr lang="en-US" baseline="-25000" dirty="0"/>
                  <a:t>1</a:t>
                </a:r>
                <a:r>
                  <a:rPr lang="en-US" dirty="0"/>
                  <a:t> * 40 </a:t>
                </a:r>
                <a:r>
                  <a:rPr lang="en-US" baseline="30000" dirty="0"/>
                  <a:t>1</a:t>
                </a:r>
              </a:p>
              <a:p>
                <a:r>
                  <a:rPr lang="en-US" dirty="0"/>
                  <a:t>Determine if there was an inflection point (true ventilatory threshold) above which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𝑉</m:t>
                            </m:r>
                          </m:e>
                        </m:acc>
                      </m:e>
                      <m:sub>
                        <m:r>
                          <a:rPr lang="en-US" b="0" i="1" dirty="0" smtClean="0">
                            <a:latin typeface="Cambria Math" panose="02040503050406030204" pitchFamily="18" charset="0"/>
                          </a:rPr>
                          <m:t>𝐸</m:t>
                        </m:r>
                      </m:sub>
                    </m:sSub>
                  </m:oMath>
                </a14:m>
                <a:r>
                  <a:rPr lang="en-US" dirty="0"/>
                  <a:t> was uncoupled from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sSub>
                      <m:sSubPr>
                        <m:ctrlPr>
                          <a:rPr lang="en-US" i="1" smtClean="0">
                            <a:latin typeface="Cambria Math" panose="02040503050406030204" pitchFamily="18" charset="0"/>
                          </a:rPr>
                        </m:ctrlPr>
                      </m:sSubPr>
                      <m:e>
                        <m:r>
                          <a:rPr lang="en-US" b="0" i="1" smtClean="0">
                            <a:latin typeface="Cambria Math" panose="02040503050406030204" pitchFamily="18" charset="0"/>
                          </a:rPr>
                          <m:t>𝐶𝑂</m:t>
                        </m:r>
                      </m:e>
                      <m:sub>
                        <m:r>
                          <a:rPr lang="en-US" b="0" i="1" smtClean="0">
                            <a:latin typeface="Cambria Math" panose="02040503050406030204" pitchFamily="18" charset="0"/>
                          </a:rPr>
                          <m:t>2</m:t>
                        </m:r>
                      </m:sub>
                    </m:sSub>
                  </m:oMath>
                </a14:m>
                <a:r>
                  <a:rPr lang="en-US" dirty="0"/>
                  <a:t> due carotid body stimulation by unbuffered H</a:t>
                </a:r>
                <a:r>
                  <a:rPr lang="en-US" baseline="30000" dirty="0"/>
                  <a:t>+</a:t>
                </a:r>
                <a:r>
                  <a:rPr lang="en-US" dirty="0"/>
                  <a:t> in the peripheral blood</a:t>
                </a:r>
              </a:p>
            </p:txBody>
          </p:sp>
        </mc:Choice>
        <mc:Fallback xmlns="">
          <p:sp>
            <p:nvSpPr>
              <p:cNvPr id="8" name="Content Placeholder 7">
                <a:extLst>
                  <a:ext uri="{FF2B5EF4-FFF2-40B4-BE49-F238E27FC236}">
                    <a16:creationId xmlns:a16="http://schemas.microsoft.com/office/drawing/2014/main" id="{8BEA93E4-EB88-4D33-BEDA-7D154F052335}"/>
                  </a:ext>
                </a:extLst>
              </p:cNvPr>
              <p:cNvSpPr>
                <a:spLocks noGrp="1" noRot="1" noChangeAspect="1" noMove="1" noResize="1" noEditPoints="1" noAdjustHandles="1" noChangeArrowheads="1" noChangeShapeType="1" noTextEdit="1"/>
              </p:cNvSpPr>
              <p:nvPr>
                <p:ph sz="quarter" idx="11"/>
              </p:nvPr>
            </p:nvSpPr>
            <p:spPr>
              <a:blipFill>
                <a:blip r:embed="rId4"/>
                <a:stretch>
                  <a:fillRect l="-1022" t="-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0">
                <a:extLst>
                  <a:ext uri="{FF2B5EF4-FFF2-40B4-BE49-F238E27FC236}">
                    <a16:creationId xmlns:a16="http://schemas.microsoft.com/office/drawing/2014/main" id="{511C112A-3740-4A54-9888-F59F5C1EC14A}"/>
                  </a:ext>
                </a:extLst>
              </p:cNvPr>
              <p:cNvSpPr>
                <a:spLocks noGrp="1"/>
              </p:cNvSpPr>
              <p:nvPr>
                <p:ph type="body" sz="quarter" idx="13"/>
              </p:nvPr>
            </p:nvSpPr>
            <p:spPr/>
            <p:txBody>
              <a:bodyPr>
                <a:normAutofit fontScale="85000" lnSpcReduction="20000"/>
              </a:bodyPr>
              <a:lstStyle/>
              <a:p>
                <a:r>
                  <a:rPr lang="en-US" dirty="0"/>
                  <a:t>Plot 4: Variables VE (slope) and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r>
                      <a:rPr lang="en-US" b="0" i="1" smtClean="0">
                        <a:latin typeface="Cambria Math" panose="02040503050406030204" pitchFamily="18" charset="0"/>
                      </a:rPr>
                      <m:t>𝐶</m:t>
                    </m:r>
                    <m:sSub>
                      <m:sSubPr>
                        <m:ctrlPr>
                          <a:rPr lang="en-US"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𝜃</m:t>
                    </m:r>
                  </m:oMath>
                </a14:m>
                <a:endParaRPr lang="en-US" dirty="0"/>
              </a:p>
            </p:txBody>
          </p:sp>
        </mc:Choice>
        <mc:Fallback xmlns="">
          <p:sp>
            <p:nvSpPr>
              <p:cNvPr id="11" name="Text Placeholder 10">
                <a:extLst>
                  <a:ext uri="{FF2B5EF4-FFF2-40B4-BE49-F238E27FC236}">
                    <a16:creationId xmlns:a16="http://schemas.microsoft.com/office/drawing/2014/main" id="{511C112A-3740-4A54-9888-F59F5C1EC14A}"/>
                  </a:ext>
                </a:extLst>
              </p:cNvPr>
              <p:cNvSpPr>
                <a:spLocks noGrp="1" noRot="1" noChangeAspect="1" noMove="1" noResize="1" noEditPoints="1" noAdjustHandles="1" noChangeArrowheads="1" noChangeShapeType="1" noTextEdit="1"/>
              </p:cNvSpPr>
              <p:nvPr>
                <p:ph type="body" sz="quarter" idx="13"/>
              </p:nvPr>
            </p:nvSpPr>
            <p:spPr>
              <a:blipFill>
                <a:blip r:embed="rId5"/>
                <a:stretch>
                  <a:fillRect l="-326" t="-20000" b="-28000"/>
                </a:stretch>
              </a:blipFill>
            </p:spPr>
            <p:txBody>
              <a:bodyPr/>
              <a:lstStyle/>
              <a:p>
                <a:r>
                  <a:rPr lang="en-US">
                    <a:noFill/>
                  </a:rPr>
                  <a:t> </a:t>
                </a:r>
              </a:p>
            </p:txBody>
          </p:sp>
        </mc:Fallback>
      </mc:AlternateContent>
      <p:sp>
        <p:nvSpPr>
          <p:cNvPr id="12" name="Text Placeholder 11">
            <a:extLst>
              <a:ext uri="{FF2B5EF4-FFF2-40B4-BE49-F238E27FC236}">
                <a16:creationId xmlns:a16="http://schemas.microsoft.com/office/drawing/2014/main" id="{9BEEF5AC-CA86-4F46-96B9-8C0991E3B872}"/>
              </a:ext>
            </a:extLst>
          </p:cNvPr>
          <p:cNvSpPr>
            <a:spLocks noGrp="1"/>
          </p:cNvSpPr>
          <p:nvPr>
            <p:ph type="body" sz="quarter" idx="14"/>
          </p:nvPr>
        </p:nvSpPr>
        <p:spPr/>
        <p:txBody>
          <a:bodyPr/>
          <a:lstStyle/>
          <a:p>
            <a:r>
              <a:rPr lang="en-US" dirty="0"/>
              <a:t>Cooper CB, Storer TW. Exercise testing and interpretation. A practical approach. Cambridge University Press, 2001.</a:t>
            </a:r>
          </a:p>
        </p:txBody>
      </p:sp>
    </p:spTree>
    <p:extLst>
      <p:ext uri="{BB962C8B-B14F-4D97-AF65-F5344CB8AC3E}">
        <p14:creationId xmlns:p14="http://schemas.microsoft.com/office/powerpoint/2010/main" val="17529680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C239-6CFC-48D2-8F17-38EB0558F7B0}"/>
              </a:ext>
            </a:extLst>
          </p:cNvPr>
          <p:cNvSpPr>
            <a:spLocks noGrp="1"/>
          </p:cNvSpPr>
          <p:nvPr>
            <p:ph type="title"/>
          </p:nvPr>
        </p:nvSpPr>
        <p:spPr/>
        <p:txBody>
          <a:bodyPr>
            <a:noAutofit/>
          </a:bodyPr>
          <a:lstStyle/>
          <a:p>
            <a:r>
              <a:rPr lang="en-US" sz="3200" dirty="0">
                <a:solidFill>
                  <a:schemeClr val="tx1"/>
                </a:solidFill>
              </a:rPr>
              <a:t>Step 4: Evaluate the ventilatory response</a:t>
            </a:r>
          </a:p>
        </p:txBody>
      </p:sp>
      <p:pic>
        <p:nvPicPr>
          <p:cNvPr id="16" name="Content Placeholder 15">
            <a:extLst>
              <a:ext uri="{FF2B5EF4-FFF2-40B4-BE49-F238E27FC236}">
                <a16:creationId xmlns:a16="http://schemas.microsoft.com/office/drawing/2014/main" id="{98104E95-66DF-4920-AB2C-7044EEAB1BF2}"/>
              </a:ext>
            </a:extLst>
          </p:cNvPr>
          <p:cNvPicPr>
            <a:picLocks noGrp="1" noChangeAspect="1"/>
          </p:cNvPicPr>
          <p:nvPr>
            <p:ph sz="quarter" idx="10"/>
          </p:nvPr>
        </p:nvPicPr>
        <p:blipFill>
          <a:blip r:embed="rId2"/>
          <a:stretch>
            <a:fillRect/>
          </a:stretch>
        </p:blipFill>
        <p:spPr>
          <a:xfrm>
            <a:off x="1919288" y="1704085"/>
            <a:ext cx="4176712" cy="3665731"/>
          </a:xfrm>
          <a:prstGeom prst="rect">
            <a:avLst/>
          </a:prstGeom>
        </p:spPr>
      </p:pic>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CAF6C83F-F803-4025-A152-65FCF15D8C1A}"/>
                  </a:ext>
                </a:extLst>
              </p:cNvPr>
              <p:cNvSpPr>
                <a:spLocks noGrp="1"/>
              </p:cNvSpPr>
              <p:nvPr>
                <p:ph sz="quarter" idx="11"/>
              </p:nvPr>
            </p:nvSpPr>
            <p:spPr/>
            <p:txBody>
              <a:bodyPr/>
              <a:lstStyle/>
              <a:p>
                <a:r>
                  <a:rPr lang="en-US" dirty="0"/>
                  <a:t>Determine if ventilatory efficiency (</a:t>
                </a:r>
                <a:r>
                  <a:rPr lang="en-US" i="1" dirty="0"/>
                  <a:t>VE</a:t>
                </a:r>
                <a:r>
                  <a:rPr lang="en-US" dirty="0"/>
                  <a:t>), the slope of </a:t>
                </a:r>
                <a14:m>
                  <m:oMath xmlns:m="http://schemas.openxmlformats.org/officeDocument/2006/math">
                    <m:f>
                      <m:fPr>
                        <m:type m:val="lin"/>
                        <m:ctrlPr>
                          <a:rPr lang="en-US" i="1">
                            <a:latin typeface="Cambria Math" panose="02040503050406030204" pitchFamily="18" charset="0"/>
                          </a:rPr>
                        </m:ctrlPr>
                      </m:fPr>
                      <m:num>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e>
                          <m:sub>
                            <m:r>
                              <a:rPr lang="en-US" b="0" i="1" smtClean="0">
                                <a:latin typeface="Cambria Math" panose="02040503050406030204" pitchFamily="18" charset="0"/>
                              </a:rPr>
                              <m:t>𝐸</m:t>
                            </m:r>
                          </m:sub>
                        </m:sSub>
                      </m:num>
                      <m:den>
                        <m:acc>
                          <m:accPr>
                            <m:chr m:val="̇"/>
                            <m:ctrlPr>
                              <a:rPr lang="en-US" i="1">
                                <a:latin typeface="Cambria Math" panose="02040503050406030204" pitchFamily="18" charset="0"/>
                              </a:rPr>
                            </m:ctrlPr>
                          </m:accPr>
                          <m:e>
                            <m:r>
                              <a:rPr lang="en-US" i="1">
                                <a:latin typeface="Cambria Math" panose="02040503050406030204" pitchFamily="18" charset="0"/>
                              </a:rPr>
                              <m:t>𝑉</m:t>
                            </m:r>
                          </m:e>
                        </m:acc>
                        <m:sSub>
                          <m:sSubPr>
                            <m:ctrlPr>
                              <a:rPr lang="en-US" i="1">
                                <a:latin typeface="Cambria Math" panose="02040503050406030204" pitchFamily="18" charset="0"/>
                              </a:rPr>
                            </m:ctrlPr>
                          </m:sSubPr>
                          <m:e>
                            <m:r>
                              <a:rPr lang="en-US" b="0" i="1" smtClean="0">
                                <a:latin typeface="Cambria Math" panose="02040503050406030204" pitchFamily="18" charset="0"/>
                              </a:rPr>
                              <m:t>𝐶</m:t>
                            </m:r>
                            <m:r>
                              <a:rPr lang="en-US" i="1">
                                <a:latin typeface="Cambria Math" panose="02040503050406030204" pitchFamily="18" charset="0"/>
                              </a:rPr>
                              <m:t>𝑂</m:t>
                            </m:r>
                          </m:e>
                          <m:sub>
                            <m:r>
                              <a:rPr lang="en-US" i="1">
                                <a:latin typeface="Cambria Math" panose="02040503050406030204" pitchFamily="18" charset="0"/>
                              </a:rPr>
                              <m:t>2</m:t>
                            </m:r>
                          </m:sub>
                        </m:sSub>
                      </m:den>
                    </m:f>
                  </m:oMath>
                </a14:m>
                <a:r>
                  <a:rPr lang="en-US" dirty="0"/>
                  <a:t>, was normal, low or high </a:t>
                </a:r>
                <a:r>
                  <a:rPr lang="en-US" baseline="30000" dirty="0"/>
                  <a:t>1</a:t>
                </a:r>
              </a:p>
              <a:p>
                <a:r>
                  <a:rPr lang="en-US" dirty="0"/>
                  <a:t>Remember that </a:t>
                </a:r>
                <a:r>
                  <a:rPr lang="en-US" i="1" dirty="0"/>
                  <a:t>VE</a:t>
                </a:r>
                <a:r>
                  <a:rPr lang="en-US" dirty="0"/>
                  <a:t> is represented in the Bohr equation:</a:t>
                </a:r>
                <a:br>
                  <a:rPr lang="en-US" dirty="0"/>
                </a:b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e>
                      <m:sub>
                        <m:r>
                          <a:rPr lang="en-US" b="0" i="1" smtClean="0">
                            <a:latin typeface="Cambria Math" panose="02040503050406030204" pitchFamily="18" charset="0"/>
                          </a:rPr>
                          <m:t>𝐸</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sSub>
                      <m:sSubPr>
                        <m:ctrlPr>
                          <a:rPr lang="en-US" i="1">
                            <a:latin typeface="Cambria Math" panose="02040503050406030204" pitchFamily="18" charset="0"/>
                          </a:rPr>
                        </m:ctrlPr>
                      </m:sSubPr>
                      <m:e>
                        <m:r>
                          <a:rPr lang="en-US" b="0" i="1" smtClean="0">
                            <a:latin typeface="Cambria Math" panose="02040503050406030204" pitchFamily="18" charset="0"/>
                          </a:rPr>
                          <m:t>𝐶</m:t>
                        </m:r>
                        <m:r>
                          <a:rPr lang="en-US" i="1">
                            <a:latin typeface="Cambria Math" panose="02040503050406030204" pitchFamily="18" charset="0"/>
                          </a:rPr>
                          <m:t>𝑂</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863</m:t>
                        </m:r>
                      </m:num>
                      <m:den>
                        <m:r>
                          <a:rPr lang="en-US" b="0" i="1" smtClean="0">
                            <a:latin typeface="Cambria Math" panose="02040503050406030204" pitchFamily="18" charset="0"/>
                            <a:ea typeface="Cambria Math" panose="02040503050406030204" pitchFamily="18" charset="0"/>
                          </a:rPr>
                          <m:t>𝑃𝑎𝐶</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∙(1−</m:t>
                        </m:r>
                        <m:f>
                          <m:fPr>
                            <m:type m:val="lin"/>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𝐷</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den>
                        </m:f>
                      </m:den>
                    </m:f>
                  </m:oMath>
                </a14:m>
                <a:endParaRPr lang="en-US" dirty="0"/>
              </a:p>
              <a:p>
                <a:r>
                  <a:rPr lang="en-US" dirty="0"/>
                  <a:t>If </a:t>
                </a:r>
                <a:r>
                  <a:rPr lang="en-US" i="1" dirty="0"/>
                  <a:t>VE </a:t>
                </a:r>
                <a:r>
                  <a:rPr lang="en-US" dirty="0"/>
                  <a:t>was high, was this due:</a:t>
                </a:r>
              </a:p>
              <a:p>
                <a:pPr lvl="1"/>
                <a:r>
                  <a:rPr lang="en-US" sz="1600" dirty="0"/>
                  <a:t>low </a:t>
                </a:r>
                <a:r>
                  <a:rPr lang="en-US" sz="1600" i="1" dirty="0"/>
                  <a:t>PaCO</a:t>
                </a:r>
                <a:r>
                  <a:rPr lang="en-US" sz="1600" i="1" baseline="-25000" dirty="0"/>
                  <a:t>2</a:t>
                </a:r>
                <a:r>
                  <a:rPr lang="en-US" sz="1600" i="1" dirty="0"/>
                  <a:t>, </a:t>
                </a:r>
                <a:r>
                  <a:rPr lang="en-US" sz="1600" dirty="0"/>
                  <a:t>i.e. hyperventilation</a:t>
                </a:r>
              </a:p>
              <a:p>
                <a:pPr lvl="1"/>
                <a:r>
                  <a:rPr lang="en-US" sz="1600" dirty="0"/>
                  <a:t>high </a:t>
                </a:r>
                <a14:m>
                  <m:oMath xmlns:m="http://schemas.openxmlformats.org/officeDocument/2006/math">
                    <m:f>
                      <m:fPr>
                        <m:type m:val="lin"/>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𝐷</m:t>
                            </m:r>
                          </m:sub>
                        </m:sSub>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𝑇</m:t>
                            </m:r>
                          </m:sub>
                        </m:sSub>
                      </m:den>
                    </m:f>
                  </m:oMath>
                </a14:m>
                <a:r>
                  <a:rPr lang="en-US" sz="1600" dirty="0"/>
                  <a:t>, i.e. ventilatory inefficiency</a:t>
                </a:r>
              </a:p>
              <a:p>
                <a:r>
                  <a:rPr lang="en-US" dirty="0"/>
                  <a:t>If </a:t>
                </a:r>
                <a:r>
                  <a:rPr lang="en-US" i="1" dirty="0"/>
                  <a:t>VE </a:t>
                </a:r>
                <a:r>
                  <a:rPr lang="en-US" dirty="0"/>
                  <a:t>was low, was this due:</a:t>
                </a:r>
              </a:p>
              <a:p>
                <a:pPr lvl="1"/>
                <a:r>
                  <a:rPr lang="en-US" sz="1600" dirty="0"/>
                  <a:t>high </a:t>
                </a:r>
                <a:r>
                  <a:rPr lang="en-US" sz="1600" i="1" dirty="0"/>
                  <a:t>PaCO</a:t>
                </a:r>
                <a:r>
                  <a:rPr lang="en-US" sz="1600" i="1" baseline="-25000" dirty="0"/>
                  <a:t>2</a:t>
                </a:r>
                <a:r>
                  <a:rPr lang="en-US" sz="1600" i="1" dirty="0"/>
                  <a:t>, </a:t>
                </a:r>
                <a:r>
                  <a:rPr lang="en-US" sz="1600" dirty="0"/>
                  <a:t>i.e. ventilatory failure</a:t>
                </a:r>
              </a:p>
              <a:p>
                <a:pPr lvl="1"/>
                <a:r>
                  <a:rPr lang="en-US" sz="1600" dirty="0"/>
                  <a:t>low </a:t>
                </a:r>
                <a14:m>
                  <m:oMath xmlns:m="http://schemas.openxmlformats.org/officeDocument/2006/math">
                    <m:f>
                      <m:fPr>
                        <m:type m:val="lin"/>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𝐷</m:t>
                            </m:r>
                          </m:sub>
                        </m:sSub>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𝑇</m:t>
                            </m:r>
                          </m:sub>
                        </m:sSub>
                      </m:den>
                    </m:f>
                  </m:oMath>
                </a14:m>
                <a:r>
                  <a:rPr lang="en-US" sz="1600" dirty="0"/>
                  <a:t>, i.e. hypoventilation</a:t>
                </a:r>
              </a:p>
            </p:txBody>
          </p:sp>
        </mc:Choice>
        <mc:Fallback xmlns="">
          <p:sp>
            <p:nvSpPr>
              <p:cNvPr id="10" name="Content Placeholder 9">
                <a:extLst>
                  <a:ext uri="{FF2B5EF4-FFF2-40B4-BE49-F238E27FC236}">
                    <a16:creationId xmlns:a16="http://schemas.microsoft.com/office/drawing/2014/main" id="{CAF6C83F-F803-4025-A152-65FCF15D8C1A}"/>
                  </a:ext>
                </a:extLst>
              </p:cNvPr>
              <p:cNvSpPr>
                <a:spLocks noGrp="1" noRot="1" noChangeAspect="1" noMove="1" noResize="1" noEditPoints="1" noAdjustHandles="1" noChangeArrowheads="1" noChangeShapeType="1" noTextEdit="1"/>
              </p:cNvSpPr>
              <p:nvPr>
                <p:ph sz="quarter" idx="11"/>
              </p:nvPr>
            </p:nvSpPr>
            <p:spPr>
              <a:blipFill>
                <a:blip r:embed="rId3"/>
                <a:stretch>
                  <a:fillRect l="-1022" t="-3125" r="-2044"/>
                </a:stretch>
              </a:blipFill>
            </p:spPr>
            <p:txBody>
              <a:bodyPr/>
              <a:lstStyle/>
              <a:p>
                <a:r>
                  <a:rPr lang="en-US">
                    <a:noFill/>
                  </a:rPr>
                  <a:t> </a:t>
                </a:r>
              </a:p>
            </p:txBody>
          </p:sp>
        </mc:Fallback>
      </mc:AlternateContent>
      <p:sp>
        <p:nvSpPr>
          <p:cNvPr id="14" name="Text Placeholder 13">
            <a:extLst>
              <a:ext uri="{FF2B5EF4-FFF2-40B4-BE49-F238E27FC236}">
                <a16:creationId xmlns:a16="http://schemas.microsoft.com/office/drawing/2014/main" id="{24883404-FDAE-4BB3-873C-1FCED0D11627}"/>
              </a:ext>
            </a:extLst>
          </p:cNvPr>
          <p:cNvSpPr>
            <a:spLocks noGrp="1"/>
          </p:cNvSpPr>
          <p:nvPr>
            <p:ph type="body" sz="quarter" idx="13"/>
          </p:nvPr>
        </p:nvSpPr>
        <p:spPr/>
        <p:txBody>
          <a:bodyPr>
            <a:normAutofit fontScale="85000" lnSpcReduction="20000"/>
          </a:bodyPr>
          <a:lstStyle/>
          <a:p>
            <a:r>
              <a:rPr lang="en-US" dirty="0"/>
              <a:t>Plot 4: Variables VE (slope), PaCO</a:t>
            </a:r>
            <a:r>
              <a:rPr lang="en-US" baseline="-25000" dirty="0"/>
              <a:t>2</a:t>
            </a:r>
            <a:r>
              <a:rPr lang="en-US" dirty="0"/>
              <a:t> and V</a:t>
            </a:r>
            <a:r>
              <a:rPr lang="en-US" sz="1400" dirty="0"/>
              <a:t>D</a:t>
            </a:r>
            <a:r>
              <a:rPr lang="en-US" dirty="0"/>
              <a:t>/V</a:t>
            </a:r>
            <a:r>
              <a:rPr lang="en-US" sz="1400" dirty="0"/>
              <a:t>T</a:t>
            </a:r>
            <a:endParaRPr lang="en-US" dirty="0"/>
          </a:p>
        </p:txBody>
      </p:sp>
      <p:sp>
        <p:nvSpPr>
          <p:cNvPr id="15" name="Text Placeholder 14">
            <a:extLst>
              <a:ext uri="{FF2B5EF4-FFF2-40B4-BE49-F238E27FC236}">
                <a16:creationId xmlns:a16="http://schemas.microsoft.com/office/drawing/2014/main" id="{C301DE37-8D95-4BCB-A50E-E12365817F49}"/>
              </a:ext>
            </a:extLst>
          </p:cNvPr>
          <p:cNvSpPr>
            <a:spLocks noGrp="1"/>
          </p:cNvSpPr>
          <p:nvPr>
            <p:ph type="body" sz="quarter" idx="14"/>
          </p:nvPr>
        </p:nvSpPr>
        <p:spPr/>
        <p:txBody>
          <a:bodyPr/>
          <a:lstStyle/>
          <a:p>
            <a:r>
              <a:rPr lang="en-US" dirty="0"/>
              <a:t>Cooper CB, Storer TW. Exercise testing and interpretation. A practical approach. Cambridge University Press, 2001.</a:t>
            </a:r>
          </a:p>
        </p:txBody>
      </p:sp>
    </p:spTree>
    <p:extLst>
      <p:ext uri="{BB962C8B-B14F-4D97-AF65-F5344CB8AC3E}">
        <p14:creationId xmlns:p14="http://schemas.microsoft.com/office/powerpoint/2010/main" val="37377821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7247-75B5-483B-8F41-E126AB4BAB2F}"/>
              </a:ext>
            </a:extLst>
          </p:cNvPr>
          <p:cNvSpPr>
            <a:spLocks noGrp="1"/>
          </p:cNvSpPr>
          <p:nvPr>
            <p:ph type="title"/>
          </p:nvPr>
        </p:nvSpPr>
        <p:spPr>
          <a:xfrm>
            <a:off x="609599" y="199505"/>
            <a:ext cx="10915403" cy="1185577"/>
          </a:xfrm>
        </p:spPr>
        <p:txBody>
          <a:bodyPr>
            <a:normAutofit/>
          </a:bodyPr>
          <a:lstStyle/>
          <a:p>
            <a:r>
              <a:rPr lang="en-US" sz="3000" dirty="0"/>
              <a:t>Supplementary Breathing Pattern and Gas Exchange Plots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AE0EA3-6503-4D0C-BB19-5DEA6B248D44}"/>
                  </a:ext>
                </a:extLst>
              </p:cNvPr>
              <p:cNvSpPr>
                <a:spLocks noGrp="1"/>
              </p:cNvSpPr>
              <p:nvPr>
                <p:ph sz="quarter" idx="4294967295"/>
              </p:nvPr>
            </p:nvSpPr>
            <p:spPr>
              <a:xfrm>
                <a:off x="6623050" y="1623754"/>
                <a:ext cx="4730750" cy="4878645"/>
              </a:xfrm>
            </p:spPr>
            <p:txBody>
              <a:bodyPr>
                <a:normAutofit/>
              </a:bodyPr>
              <a:lstStyle/>
              <a:p>
                <a:r>
                  <a:rPr lang="en-US" sz="1800" dirty="0"/>
                  <a:t>Hay plot (top left) of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n-US" sz="1800" i="1" dirty="0" smtClean="0">
                                <a:latin typeface="Cambria Math" panose="02040503050406030204" pitchFamily="18" charset="0"/>
                              </a:rPr>
                            </m:ctrlPr>
                          </m:accPr>
                          <m:e>
                            <m:r>
                              <a:rPr lang="en-US" sz="1800" b="0" i="1" dirty="0" smtClean="0">
                                <a:latin typeface="Cambria Math" panose="02040503050406030204" pitchFamily="18" charset="0"/>
                              </a:rPr>
                              <m:t>𝑉</m:t>
                            </m:r>
                          </m:e>
                        </m:acc>
                      </m:e>
                      <m:sub>
                        <m:r>
                          <a:rPr lang="en-US" sz="1800" b="0" i="1" dirty="0" smtClean="0">
                            <a:latin typeface="Cambria Math" panose="02040503050406030204" pitchFamily="18" charset="0"/>
                          </a:rPr>
                          <m:t>𝐸</m:t>
                        </m:r>
                      </m:sub>
                    </m:sSub>
                  </m:oMath>
                </a14:m>
                <a:r>
                  <a:rPr lang="en-US" sz="1800" dirty="0"/>
                  <a:t> versus </a:t>
                </a:r>
                <a:r>
                  <a:rPr lang="en-US" sz="1800" i="1" dirty="0"/>
                  <a:t>VT </a:t>
                </a:r>
                <a:r>
                  <a:rPr lang="en-US" sz="1800" dirty="0"/>
                  <a:t>to evaluate breathing pattern</a:t>
                </a:r>
              </a:p>
              <a:p>
                <a:r>
                  <a:rPr lang="en-US" sz="1800" dirty="0"/>
                  <a:t>Plot (bottom left) of respiratory exchange ratio (</a:t>
                </a:r>
                <a:r>
                  <a:rPr lang="en-US" sz="1800" i="1" dirty="0"/>
                  <a:t>R</a:t>
                </a:r>
                <a:r>
                  <a:rPr lang="en-US" sz="1800" dirty="0"/>
                  <a:t>) versus W to help distinguish acute from chronic hyperventilation</a:t>
                </a:r>
              </a:p>
              <a:p>
                <a:r>
                  <a:rPr lang="en-US" sz="1800" dirty="0"/>
                  <a:t>Plots of ventilatory equivalents (top right) and end-tidal gas tensions versus W (bottom right) to verify gas exchange threshold detection using dual criteria</a:t>
                </a:r>
              </a:p>
              <a:p>
                <a:r>
                  <a:rPr lang="en-US" sz="1800" dirty="0"/>
                  <a:t>Note that the x-axes in the right-hand plots are matched so that inflections in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n-US" sz="1800" i="1" dirty="0" smtClean="0">
                                <a:latin typeface="Cambria Math" panose="02040503050406030204" pitchFamily="18" charset="0"/>
                              </a:rPr>
                            </m:ctrlPr>
                          </m:accPr>
                          <m:e>
                            <m:r>
                              <a:rPr lang="en-US" sz="1800" b="0" i="1" dirty="0" smtClean="0">
                                <a:latin typeface="Cambria Math" panose="02040503050406030204" pitchFamily="18" charset="0"/>
                              </a:rPr>
                              <m:t>𝑉</m:t>
                            </m:r>
                          </m:e>
                        </m:acc>
                      </m:e>
                      <m:sub>
                        <m:r>
                          <a:rPr lang="en-US" sz="1800" b="0" i="1" dirty="0" smtClean="0">
                            <a:latin typeface="Cambria Math" panose="02040503050406030204" pitchFamily="18" charset="0"/>
                          </a:rPr>
                          <m:t>𝐸𝑄</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𝑂</m:t>
                        </m:r>
                      </m:e>
                      <m:sub>
                        <m:r>
                          <a:rPr lang="en-US" sz="1800" b="0" i="1" dirty="0" smtClean="0">
                            <a:latin typeface="Cambria Math" panose="02040503050406030204" pitchFamily="18" charset="0"/>
                          </a:rPr>
                          <m:t>2</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𝐸𝑇</m:t>
                            </m:r>
                          </m:sub>
                        </m:sSub>
                        <m:r>
                          <a:rPr lang="en-US" sz="1800" i="1" dirty="0">
                            <a:latin typeface="Cambria Math" panose="02040503050406030204" pitchFamily="18" charset="0"/>
                          </a:rPr>
                          <m:t>𝑂</m:t>
                        </m:r>
                      </m:e>
                      <m:sub>
                        <m:r>
                          <a:rPr lang="en-US" sz="1800" i="1" dirty="0">
                            <a:latin typeface="Cambria Math" panose="02040503050406030204" pitchFamily="18" charset="0"/>
                          </a:rPr>
                          <m:t>2</m:t>
                        </m:r>
                      </m:sub>
                    </m:sSub>
                  </m:oMath>
                </a14:m>
                <a:r>
                  <a:rPr lang="en-US" sz="1800" dirty="0"/>
                  <a:t> can be vertically aligned</a:t>
                </a:r>
              </a:p>
            </p:txBody>
          </p:sp>
        </mc:Choice>
        <mc:Fallback xmlns="">
          <p:sp>
            <p:nvSpPr>
              <p:cNvPr id="4" name="Content Placeholder 3">
                <a:extLst>
                  <a:ext uri="{FF2B5EF4-FFF2-40B4-BE49-F238E27FC236}">
                    <a16:creationId xmlns:a16="http://schemas.microsoft.com/office/drawing/2014/main" id="{2CAE0EA3-6503-4D0C-BB19-5DEA6B248D44}"/>
                  </a:ext>
                </a:extLst>
              </p:cNvPr>
              <p:cNvSpPr>
                <a:spLocks noGrp="1" noRot="1" noChangeAspect="1" noMove="1" noResize="1" noEditPoints="1" noAdjustHandles="1" noChangeArrowheads="1" noChangeShapeType="1" noTextEdit="1"/>
              </p:cNvSpPr>
              <p:nvPr>
                <p:ph sz="quarter" idx="4294967295"/>
              </p:nvPr>
            </p:nvSpPr>
            <p:spPr>
              <a:xfrm>
                <a:off x="6623050" y="1623754"/>
                <a:ext cx="4730750" cy="4878645"/>
              </a:xfrm>
              <a:blipFill>
                <a:blip r:embed="rId2"/>
                <a:stretch>
                  <a:fillRect l="-802" t="-518" r="-1872"/>
                </a:stretch>
              </a:blipFill>
            </p:spPr>
            <p:txBody>
              <a:bodyPr/>
              <a:lstStyle/>
              <a:p>
                <a:r>
                  <a:rPr lang="en-US">
                    <a:noFill/>
                  </a:rPr>
                  <a:t> </a:t>
                </a:r>
              </a:p>
            </p:txBody>
          </p:sp>
        </mc:Fallback>
      </mc:AlternateContent>
      <p:sp>
        <p:nvSpPr>
          <p:cNvPr id="3" name="Text Placeholder 9">
            <a:extLst>
              <a:ext uri="{FF2B5EF4-FFF2-40B4-BE49-F238E27FC236}">
                <a16:creationId xmlns:a16="http://schemas.microsoft.com/office/drawing/2014/main" id="{0AA0D34E-2BD0-2B21-F6D3-E28F40247298}"/>
              </a:ext>
            </a:extLst>
          </p:cNvPr>
          <p:cNvSpPr txBox="1">
            <a:spLocks/>
          </p:cNvSpPr>
          <p:nvPr/>
        </p:nvSpPr>
        <p:spPr>
          <a:xfrm>
            <a:off x="619991" y="1128756"/>
            <a:ext cx="11233150" cy="3063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8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Shows breathing pattern, gas exchange and allows threshold verification</a:t>
            </a:r>
          </a:p>
        </p:txBody>
      </p:sp>
      <p:pic>
        <p:nvPicPr>
          <p:cNvPr id="10" name="Content Placeholder 6">
            <a:extLst>
              <a:ext uri="{FF2B5EF4-FFF2-40B4-BE49-F238E27FC236}">
                <a16:creationId xmlns:a16="http://schemas.microsoft.com/office/drawing/2014/main" id="{A8C8890A-DAA2-01A3-2B87-967CE199C3EA}"/>
              </a:ext>
            </a:extLst>
          </p:cNvPr>
          <p:cNvPicPr>
            <a:picLocks noChangeAspect="1"/>
          </p:cNvPicPr>
          <p:nvPr/>
        </p:nvPicPr>
        <p:blipFill>
          <a:blip r:embed="rId3"/>
          <a:stretch>
            <a:fillRect/>
          </a:stretch>
        </p:blipFill>
        <p:spPr>
          <a:xfrm>
            <a:off x="619991" y="1552314"/>
            <a:ext cx="5823672" cy="5143335"/>
          </a:xfrm>
          <a:prstGeom prst="rect">
            <a:avLst/>
          </a:prstGeom>
        </p:spPr>
      </p:pic>
    </p:spTree>
    <p:extLst>
      <p:ext uri="{BB962C8B-B14F-4D97-AF65-F5344CB8AC3E}">
        <p14:creationId xmlns:p14="http://schemas.microsoft.com/office/powerpoint/2010/main" val="16469710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41567DF-24D1-E89F-C700-E01C52A6C22C}"/>
              </a:ext>
            </a:extLst>
          </p:cNvPr>
          <p:cNvSpPr>
            <a:spLocks noGrp="1" noChangeArrowheads="1"/>
          </p:cNvSpPr>
          <p:nvPr>
            <p:ph type="title"/>
          </p:nvPr>
        </p:nvSpPr>
        <p:spPr>
          <a:xfrm>
            <a:off x="609599" y="199505"/>
            <a:ext cx="10873839" cy="1185577"/>
          </a:xfrm>
        </p:spPr>
        <p:txBody>
          <a:bodyPr>
            <a:normAutofit/>
          </a:bodyPr>
          <a:lstStyle/>
          <a:p>
            <a:r>
              <a:rPr lang="en-US" dirty="0"/>
              <a:t>Stepwise Approach for Interpretation of Graphical Data</a:t>
            </a:r>
          </a:p>
        </p:txBody>
      </p:sp>
      <p:pic>
        <p:nvPicPr>
          <p:cNvPr id="7" name="Content Placeholder 2">
            <a:extLst>
              <a:ext uri="{FF2B5EF4-FFF2-40B4-BE49-F238E27FC236}">
                <a16:creationId xmlns:a16="http://schemas.microsoft.com/office/drawing/2014/main" id="{42A6CE02-5B5D-DBB4-216A-BAD111956566}"/>
              </a:ext>
            </a:extLst>
          </p:cNvPr>
          <p:cNvPicPr>
            <a:picLocks noChangeAspect="1"/>
          </p:cNvPicPr>
          <p:nvPr/>
        </p:nvPicPr>
        <p:blipFill>
          <a:blip r:embed="rId2"/>
          <a:stretch>
            <a:fillRect/>
          </a:stretch>
        </p:blipFill>
        <p:spPr>
          <a:xfrm>
            <a:off x="2146300" y="1540669"/>
            <a:ext cx="7670800" cy="4597400"/>
          </a:xfrm>
          <a:prstGeom prst="rect">
            <a:avLst/>
          </a:prstGeom>
        </p:spPr>
      </p:pic>
      <p:sp>
        <p:nvSpPr>
          <p:cNvPr id="12" name="Text Placeholder 8">
            <a:extLst>
              <a:ext uri="{FF2B5EF4-FFF2-40B4-BE49-F238E27FC236}">
                <a16:creationId xmlns:a16="http://schemas.microsoft.com/office/drawing/2014/main" id="{66D7F6BE-1482-4078-A667-FA088B6EAAE6}"/>
              </a:ext>
            </a:extLst>
          </p:cNvPr>
          <p:cNvSpPr txBox="1">
            <a:spLocks/>
          </p:cNvSpPr>
          <p:nvPr/>
        </p:nvSpPr>
        <p:spPr>
          <a:xfrm>
            <a:off x="2313853" y="6133723"/>
            <a:ext cx="7585075" cy="620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1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 UCLA Technology Development Group 2023</a:t>
            </a:r>
            <a:endPar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
        <p:nvSpPr>
          <p:cNvPr id="13" name="Rectangle 6">
            <a:extLst>
              <a:ext uri="{FF2B5EF4-FFF2-40B4-BE49-F238E27FC236}">
                <a16:creationId xmlns:a16="http://schemas.microsoft.com/office/drawing/2014/main" id="{5638C401-DA30-7F30-5966-45BF990079E1}"/>
              </a:ext>
            </a:extLst>
          </p:cNvPr>
          <p:cNvSpPr>
            <a:spLocks noChangeArrowheads="1"/>
          </p:cNvSpPr>
          <p:nvPr/>
        </p:nvSpPr>
        <p:spPr bwMode="auto">
          <a:xfrm>
            <a:off x="6064827" y="4352870"/>
            <a:ext cx="1620949" cy="1462532"/>
          </a:xfrm>
          <a:prstGeom prst="rect">
            <a:avLst/>
          </a:prstGeom>
          <a:noFill/>
          <a:ln w="25400">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4" name="Text Placeholder 9">
            <a:extLst>
              <a:ext uri="{FF2B5EF4-FFF2-40B4-BE49-F238E27FC236}">
                <a16:creationId xmlns:a16="http://schemas.microsoft.com/office/drawing/2014/main" id="{753470C2-E8A7-29A7-B631-08078D858171}"/>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Step 5: </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Evaluate the Cardiovascular Response</a:t>
            </a:r>
            <a:endPar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39833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A519-D918-41C8-9D88-4AAA29BE8005}"/>
              </a:ext>
            </a:extLst>
          </p:cNvPr>
          <p:cNvSpPr>
            <a:spLocks noGrp="1"/>
          </p:cNvSpPr>
          <p:nvPr>
            <p:ph type="title"/>
          </p:nvPr>
        </p:nvSpPr>
        <p:spPr/>
        <p:txBody>
          <a:bodyPr>
            <a:normAutofit/>
          </a:bodyPr>
          <a:lstStyle/>
          <a:p>
            <a:r>
              <a:rPr lang="en-US" dirty="0"/>
              <a:t>Step 5: Evaluate the Cardiovascular Response</a:t>
            </a:r>
          </a:p>
        </p:txBody>
      </p:sp>
      <p:pic>
        <p:nvPicPr>
          <p:cNvPr id="12" name="Content Placeholder 11">
            <a:extLst>
              <a:ext uri="{FF2B5EF4-FFF2-40B4-BE49-F238E27FC236}">
                <a16:creationId xmlns:a16="http://schemas.microsoft.com/office/drawing/2014/main" id="{8385146D-A4FA-4B66-B9CE-67CB0A59624B}"/>
              </a:ext>
            </a:extLst>
          </p:cNvPr>
          <p:cNvPicPr>
            <a:picLocks noGrp="1" noChangeAspect="1"/>
          </p:cNvPicPr>
          <p:nvPr>
            <p:ph idx="1"/>
          </p:nvPr>
        </p:nvPicPr>
        <p:blipFill>
          <a:blip r:embed="rId2"/>
          <a:stretch>
            <a:fillRect/>
          </a:stretch>
        </p:blipFill>
        <p:spPr>
          <a:xfrm>
            <a:off x="1713302" y="1885505"/>
            <a:ext cx="3957079" cy="3731879"/>
          </a:xfrm>
          <a:prstGeom prst="rect">
            <a:avLst/>
          </a:prstGeom>
        </p:spPr>
      </p:pic>
      <mc:AlternateContent xmlns:mc="http://schemas.openxmlformats.org/markup-compatibility/2006" xmlns:a14="http://schemas.microsoft.com/office/drawing/2010/main">
        <mc:Choice Requires="a14">
          <p:sp>
            <p:nvSpPr>
              <p:cNvPr id="3" name="Text Placeholder 9">
                <a:extLst>
                  <a:ext uri="{FF2B5EF4-FFF2-40B4-BE49-F238E27FC236}">
                    <a16:creationId xmlns:a16="http://schemas.microsoft.com/office/drawing/2014/main" id="{7F451A3E-F942-3EFB-1B01-6B2E5F81EA84}"/>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Plot 3: Variables </a:t>
                </a:r>
                <a14:m>
                  <m:oMath xmlns:m="http://schemas.openxmlformats.org/officeDocument/2006/math">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𝑓</m:t>
                    </m:r>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𝐶</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𝑚𝑎𝑥</m:t>
                        </m:r>
                      </m:sub>
                    </m:sSub>
                  </m:oMath>
                </a14:m>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and </a:t>
                </a:r>
                <a14:m>
                  <m:oMath xmlns:m="http://schemas.openxmlformats.org/officeDocument/2006/math">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𝑚𝑎𝑥</m:t>
                        </m:r>
                      </m:sub>
                    </m:sSub>
                  </m:oMath>
                </a14:m>
                <a:endPar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mc:Choice>
        <mc:Fallback xmlns="">
          <p:sp>
            <p:nvSpPr>
              <p:cNvPr id="3" name="Text Placeholder 9">
                <a:extLst>
                  <a:ext uri="{FF2B5EF4-FFF2-40B4-BE49-F238E27FC236}">
                    <a16:creationId xmlns:a16="http://schemas.microsoft.com/office/drawing/2014/main" id="{7F451A3E-F942-3EFB-1B01-6B2E5F81EA84}"/>
                  </a:ext>
                </a:extLst>
              </p:cNvPr>
              <p:cNvSpPr txBox="1">
                <a:spLocks noRot="1" noChangeAspect="1" noMove="1" noResize="1" noEditPoints="1" noAdjustHandles="1" noChangeArrowheads="1" noChangeShapeType="1" noTextEdit="1"/>
              </p:cNvSpPr>
              <p:nvPr/>
            </p:nvSpPr>
            <p:spPr>
              <a:xfrm>
                <a:off x="619991" y="1183020"/>
                <a:ext cx="11233150" cy="306388"/>
              </a:xfrm>
              <a:prstGeom prst="rect">
                <a:avLst/>
              </a:prstGeom>
              <a:blipFill>
                <a:blip r:embed="rId4"/>
                <a:stretch>
                  <a:fillRect l="-339" t="-24000"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D95D862-18FE-7872-6A78-DE8A93BE160D}"/>
                  </a:ext>
                </a:extLst>
              </p:cNvPr>
              <p:cNvSpPr txBox="1">
                <a:spLocks/>
              </p:cNvSpPr>
              <p:nvPr/>
            </p:nvSpPr>
            <p:spPr>
              <a:xfrm>
                <a:off x="5730874" y="2178401"/>
                <a:ext cx="3957079" cy="38415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if there was cardiovascular limitation, i.e. was </a:t>
                </a:r>
                <a14:m>
                  <m:oMath xmlns:m="http://schemas.openxmlformats.org/officeDocument/2006/math">
                    <m:r>
                      <a:rPr kumimoji="0" lang="en-US" sz="20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𝑓</m:t>
                    </m:r>
                    <m:sSub>
                      <m:sSubPr>
                        <m:ctrlPr>
                          <a:rPr kumimoji="0" lang="en-US" sz="20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𝐶</m:t>
                        </m:r>
                      </m:e>
                      <m:sub>
                        <m:r>
                          <a:rPr kumimoji="0" lang="en-US" sz="20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𝑚𝑎𝑥</m:t>
                        </m:r>
                      </m:sub>
                    </m:sSub>
                  </m:oMath>
                </a14:m>
                <a:r>
                  <a:rPr kumimoji="0" lang="en-US" sz="20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greater than the lower limit of normal, i.e. within 16/min of the age-predicted maximum heart rate</a:t>
                </a:r>
                <a:endParaRPr kumimoji="0" lang="en-US" sz="2000" b="0" i="0" u="none" strike="sng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mc:Choice>
        <mc:Fallback xmlns="">
          <p:sp>
            <p:nvSpPr>
              <p:cNvPr id="5" name="Content Placeholder 2">
                <a:extLst>
                  <a:ext uri="{FF2B5EF4-FFF2-40B4-BE49-F238E27FC236}">
                    <a16:creationId xmlns:a16="http://schemas.microsoft.com/office/drawing/2014/main" id="{1D95D862-18FE-7872-6A78-DE8A93BE160D}"/>
                  </a:ext>
                </a:extLst>
              </p:cNvPr>
              <p:cNvSpPr txBox="1">
                <a:spLocks noRot="1" noChangeAspect="1" noMove="1" noResize="1" noEditPoints="1" noAdjustHandles="1" noChangeArrowheads="1" noChangeShapeType="1" noTextEdit="1"/>
              </p:cNvSpPr>
              <p:nvPr/>
            </p:nvSpPr>
            <p:spPr>
              <a:xfrm>
                <a:off x="5730874" y="2178401"/>
                <a:ext cx="3957079" cy="3841545"/>
              </a:xfrm>
              <a:prstGeom prst="rect">
                <a:avLst/>
              </a:prstGeom>
              <a:blipFill>
                <a:blip r:embed="rId5"/>
                <a:stretch>
                  <a:fillRect l="-1387" t="-634" r="-1233"/>
                </a:stretch>
              </a:blipFill>
            </p:spPr>
            <p:txBody>
              <a:bodyPr/>
              <a:lstStyle/>
              <a:p>
                <a:r>
                  <a:rPr lang="en-US">
                    <a:noFill/>
                  </a:rPr>
                  <a:t> </a:t>
                </a:r>
              </a:p>
            </p:txBody>
          </p:sp>
        </mc:Fallback>
      </mc:AlternateContent>
      <p:sp>
        <p:nvSpPr>
          <p:cNvPr id="6" name="Footer Placeholder 10">
            <a:extLst>
              <a:ext uri="{FF2B5EF4-FFF2-40B4-BE49-F238E27FC236}">
                <a16:creationId xmlns:a16="http://schemas.microsoft.com/office/drawing/2014/main" id="{29BE1F09-33F5-50B9-BF0B-7A94AC9BC4E4}"/>
              </a:ext>
            </a:extLst>
          </p:cNvPr>
          <p:cNvSpPr>
            <a:spLocks noGrp="1"/>
          </p:cNvSpPr>
          <p:nvPr>
            <p:ph type="ftr" sz="quarter" idx="3"/>
          </p:nvPr>
        </p:nvSpPr>
        <p:spPr>
          <a:xfrm>
            <a:off x="609600" y="5864246"/>
            <a:ext cx="8482445"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Tanaka H,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2001; 37(1):153-56.</a:t>
            </a:r>
          </a:p>
        </p:txBody>
      </p:sp>
    </p:spTree>
    <p:extLst>
      <p:ext uri="{BB962C8B-B14F-4D97-AF65-F5344CB8AC3E}">
        <p14:creationId xmlns:p14="http://schemas.microsoft.com/office/powerpoint/2010/main" val="18853123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A519-D918-41C8-9D88-4AAA29BE8005}"/>
              </a:ext>
            </a:extLst>
          </p:cNvPr>
          <p:cNvSpPr>
            <a:spLocks noGrp="1"/>
          </p:cNvSpPr>
          <p:nvPr>
            <p:ph type="title"/>
          </p:nvPr>
        </p:nvSpPr>
        <p:spPr/>
        <p:txBody>
          <a:bodyPr>
            <a:normAutofit/>
          </a:bodyPr>
          <a:lstStyle/>
          <a:p>
            <a:r>
              <a:rPr lang="en-US" dirty="0"/>
              <a:t>Step 5: Evaluate the Cardiovascular Response</a:t>
            </a:r>
          </a:p>
        </p:txBody>
      </p:sp>
      <p:pic>
        <p:nvPicPr>
          <p:cNvPr id="18" name="Content Placeholder 17">
            <a:extLst>
              <a:ext uri="{FF2B5EF4-FFF2-40B4-BE49-F238E27FC236}">
                <a16:creationId xmlns:a16="http://schemas.microsoft.com/office/drawing/2014/main" id="{126A9DC6-6CEB-4983-851D-741D8A3FA0B3}"/>
              </a:ext>
            </a:extLst>
          </p:cNvPr>
          <p:cNvPicPr>
            <a:picLocks noGrp="1" noChangeAspect="1"/>
          </p:cNvPicPr>
          <p:nvPr>
            <p:ph idx="1"/>
          </p:nvPr>
        </p:nvPicPr>
        <p:blipFill>
          <a:blip r:embed="rId3"/>
          <a:stretch>
            <a:fillRect/>
          </a:stretch>
        </p:blipFill>
        <p:spPr>
          <a:xfrm>
            <a:off x="1590252" y="2107816"/>
            <a:ext cx="3986324" cy="3731879"/>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AAE2E45-2447-B908-CD4D-F6E174B5EA07}"/>
                  </a:ext>
                </a:extLst>
              </p:cNvPr>
              <p:cNvSpPr txBox="1">
                <a:spLocks/>
              </p:cNvSpPr>
              <p:nvPr/>
            </p:nvSpPr>
            <p:spPr>
              <a:xfrm>
                <a:off x="5730874" y="1919003"/>
                <a:ext cx="5428962" cy="410094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Determine if the </a:t>
                </a: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CI</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the slope of </a:t>
                </a:r>
                <a14:m>
                  <m:oMath xmlns:m="http://schemas.openxmlformats.org/officeDocument/2006/math">
                    <m:f>
                      <m:fPr>
                        <m:type m:val="lin"/>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𝑓𝐶</m:t>
                        </m:r>
                      </m:num>
                      <m:den>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sub>
                        </m:sSub>
                      </m:den>
                    </m:f>
                  </m:oMath>
                </a14:m>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was normal, low or high </a:t>
                </a:r>
                <a:endParaRPr kumimoji="0" lang="en-US" sz="2400" b="0" i="0" u="none" strike="sngStrike" kern="1200" cap="none" spc="0" normalizeH="0" baseline="30000" noProof="0" dirty="0">
                  <a:ln>
                    <a:noFill/>
                  </a:ln>
                  <a:solidFill>
                    <a:srgbClr val="3F3F3F">
                      <a:lumMod val="75000"/>
                    </a:srgbClr>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Remember that the </a:t>
                </a: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CI</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is represented in the Fick equation:</a:t>
                </a:r>
                <a:b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br>
                <a14:m>
                  <m:oMath xmlns:m="http://schemas.openxmlformats.org/officeDocument/2006/math">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𝑓𝐶</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m:t>
                    </m:r>
                    <m:f>
                      <m:f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fPr>
                      <m:num>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1</m:t>
                        </m:r>
                      </m:num>
                      <m:den>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𝑆𝑉</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m:t>
                        </m:r>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𝐶</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𝑎</m:t>
                            </m:r>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𝑣</m:t>
                                </m:r>
                              </m:e>
                            </m:acc>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sub>
                        </m:sSub>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2</m:t>
                            </m:r>
                          </m:sub>
                        </m:sSub>
                      </m:den>
                    </m:f>
                  </m:oMath>
                </a14:m>
                <a:endPar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If </a:t>
                </a: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CI </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was high, was this due:</a:t>
                </a:r>
              </a:p>
              <a:p>
                <a:pPr marL="685800" marR="0" lvl="1" indent="-228600" algn="l" defTabSz="914400" rtl="0" eaLnBrk="1" fontAlgn="auto" latinLnBrk="0" hangingPunct="1">
                  <a:lnSpc>
                    <a:spcPct val="10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low </a:t>
                </a:r>
                <a:r>
                  <a:rPr kumimoji="0" lang="en-US" sz="16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SV, </a:t>
                </a: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i.e. cardiac cause</a:t>
                </a:r>
              </a:p>
              <a:p>
                <a:pPr marL="685800" marR="0" lvl="1" indent="-228600" algn="l" defTabSz="914400" rtl="0" eaLnBrk="1" fontAlgn="auto" latinLnBrk="0" hangingPunct="1">
                  <a:lnSpc>
                    <a:spcPct val="10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low </a:t>
                </a:r>
                <a14:m>
                  <m:oMath xmlns:m="http://schemas.openxmlformats.org/officeDocument/2006/math">
                    <m:sSub>
                      <m:sSubPr>
                        <m:ctrlP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𝐶</m:t>
                        </m:r>
                      </m:e>
                      <m:sub>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𝑎</m:t>
                        </m:r>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acc>
                          <m:accPr>
                            <m:chr m:val="̇"/>
                            <m:ctrlP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𝑣</m:t>
                            </m:r>
                          </m:e>
                        </m:acc>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sub>
                    </m:sSub>
                    <m:sSub>
                      <m:sSubPr>
                        <m:ctrlP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16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sub>
                    </m:sSub>
                  </m:oMath>
                </a14:m>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i.e. muscular cause</a:t>
                </a:r>
              </a:p>
              <a:p>
                <a:pPr marL="685800" marR="0" lvl="1" indent="-228600" algn="l" defTabSz="914400" rtl="0" eaLnBrk="1" fontAlgn="auto" latinLnBrk="0" hangingPunct="1">
                  <a:lnSpc>
                    <a:spcPct val="10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tachydysrhythmia</a:t>
                </a: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If </a:t>
                </a: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CI</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was low, was this due to:</a:t>
                </a:r>
              </a:p>
              <a:p>
                <a:pPr marL="685800" marR="0" lvl="1" indent="-228600" algn="l" defTabSz="914400" rtl="0" eaLnBrk="1" fontAlgn="auto" latinLnBrk="0" hangingPunct="1">
                  <a:lnSpc>
                    <a:spcPct val="10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Conditioning</a:t>
                </a:r>
              </a:p>
              <a:p>
                <a:pPr marL="685800" marR="0" lvl="1" indent="-228600" algn="l" defTabSz="914400" rtl="0" eaLnBrk="1" fontAlgn="auto" latinLnBrk="0" hangingPunct="1">
                  <a:lnSpc>
                    <a:spcPct val="10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Medications</a:t>
                </a:r>
              </a:p>
              <a:p>
                <a:pPr marL="685800" marR="0" lvl="1" indent="-228600" algn="l" defTabSz="914400" rtl="0" eaLnBrk="1" fontAlgn="auto" latinLnBrk="0" hangingPunct="1">
                  <a:lnSpc>
                    <a:spcPct val="100000"/>
                  </a:lnSpc>
                  <a:spcBef>
                    <a:spcPts val="500"/>
                  </a:spcBef>
                  <a:spcAft>
                    <a:spcPts val="0"/>
                  </a:spcAft>
                  <a:buClr>
                    <a:srgbClr val="0075C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Pacemaker malfunction</a:t>
                </a:r>
              </a:p>
            </p:txBody>
          </p:sp>
        </mc:Choice>
        <mc:Fallback xmlns="">
          <p:sp>
            <p:nvSpPr>
              <p:cNvPr id="4" name="Content Placeholder 2">
                <a:extLst>
                  <a:ext uri="{FF2B5EF4-FFF2-40B4-BE49-F238E27FC236}">
                    <a16:creationId xmlns:a16="http://schemas.microsoft.com/office/drawing/2014/main" id="{6AAE2E45-2447-B908-CD4D-F6E174B5EA07}"/>
                  </a:ext>
                </a:extLst>
              </p:cNvPr>
              <p:cNvSpPr txBox="1">
                <a:spLocks noRot="1" noChangeAspect="1" noMove="1" noResize="1" noEditPoints="1" noAdjustHandles="1" noChangeArrowheads="1" noChangeShapeType="1" noTextEdit="1"/>
              </p:cNvSpPr>
              <p:nvPr/>
            </p:nvSpPr>
            <p:spPr>
              <a:xfrm>
                <a:off x="5730874" y="1919003"/>
                <a:ext cx="5428962" cy="4100944"/>
              </a:xfrm>
              <a:prstGeom prst="rect">
                <a:avLst/>
              </a:prstGeom>
              <a:blipFill>
                <a:blip r:embed="rId5"/>
                <a:stretch>
                  <a:fillRect l="-1010" t="-12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9">
                <a:extLst>
                  <a:ext uri="{FF2B5EF4-FFF2-40B4-BE49-F238E27FC236}">
                    <a16:creationId xmlns:a16="http://schemas.microsoft.com/office/drawing/2014/main" id="{C85D72BE-55A0-CCA1-A7C3-4E5EF9EAEB31}"/>
                  </a:ext>
                </a:extLst>
              </p:cNvPr>
              <p:cNvSpPr txBox="1">
                <a:spLocks/>
              </p:cNvSpPr>
              <p:nvPr/>
            </p:nvSpPr>
            <p:spPr>
              <a:xfrm>
                <a:off x="619991" y="1141456"/>
                <a:ext cx="11233150" cy="3063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7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Plot 3: Variables CI (slope), SV and </a:t>
                </a:r>
                <a14:m>
                  <m:oMath xmlns:m="http://schemas.openxmlformats.org/officeDocument/2006/math">
                    <m:sSub>
                      <m:sSubPr>
                        <m:ctrlP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sSubPr>
                      <m:e>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𝐶</m:t>
                        </m:r>
                      </m:e>
                      <m:sub>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m:t>
                        </m:r>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𝑎</m:t>
                        </m:r>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accPr>
                          <m:e>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𝑣</m:t>
                            </m:r>
                          </m:e>
                        </m:acc>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sub>
                    </m:sSub>
                    <m:sSub>
                      <m:sSubPr>
                        <m:ctrlP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ctrlPr>
                      </m:sSubPr>
                      <m:e>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𝑂</m:t>
                        </m:r>
                      </m:e>
                      <m:sub>
                        <m:r>
                          <a:rPr kumimoji="0" lang="en-US" sz="17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Cambria Math" panose="02040503050406030204" pitchFamily="18" charset="0"/>
                            <a:cs typeface="+mn-cs"/>
                          </a:rPr>
                          <m:t>2</m:t>
                        </m:r>
                      </m:sub>
                    </m:sSub>
                  </m:oMath>
                </a14:m>
                <a:endParaRPr kumimoji="0" lang="en-US" sz="17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mc:Choice>
        <mc:Fallback xmlns="">
          <p:sp>
            <p:nvSpPr>
              <p:cNvPr id="5" name="Text Placeholder 9">
                <a:extLst>
                  <a:ext uri="{FF2B5EF4-FFF2-40B4-BE49-F238E27FC236}">
                    <a16:creationId xmlns:a16="http://schemas.microsoft.com/office/drawing/2014/main" id="{C85D72BE-55A0-CCA1-A7C3-4E5EF9EAEB31}"/>
                  </a:ext>
                </a:extLst>
              </p:cNvPr>
              <p:cNvSpPr txBox="1">
                <a:spLocks noRot="1" noChangeAspect="1" noMove="1" noResize="1" noEditPoints="1" noAdjustHandles="1" noChangeArrowheads="1" noChangeShapeType="1" noTextEdit="1"/>
              </p:cNvSpPr>
              <p:nvPr/>
            </p:nvSpPr>
            <p:spPr>
              <a:xfrm>
                <a:off x="619991" y="1141456"/>
                <a:ext cx="11233150" cy="306388"/>
              </a:xfrm>
              <a:prstGeom prst="rect">
                <a:avLst/>
              </a:prstGeom>
              <a:blipFill>
                <a:blip r:embed="rId6"/>
                <a:stretch>
                  <a:fillRect l="-339" t="-7692" b="-34615"/>
                </a:stretch>
              </a:blipFill>
            </p:spPr>
            <p:txBody>
              <a:bodyPr/>
              <a:lstStyle/>
              <a:p>
                <a:r>
                  <a:rPr lang="en-US">
                    <a:noFill/>
                  </a:rPr>
                  <a:t> </a:t>
                </a:r>
              </a:p>
            </p:txBody>
          </p:sp>
        </mc:Fallback>
      </mc:AlternateContent>
      <p:sp>
        <p:nvSpPr>
          <p:cNvPr id="6" name="Footer Placeholder 10">
            <a:extLst>
              <a:ext uri="{FF2B5EF4-FFF2-40B4-BE49-F238E27FC236}">
                <a16:creationId xmlns:a16="http://schemas.microsoft.com/office/drawing/2014/main" id="{0A98A189-50C0-3502-C179-E6D7FD96C0E6}"/>
              </a:ext>
            </a:extLst>
          </p:cNvPr>
          <p:cNvSpPr>
            <a:spLocks noGrp="1"/>
          </p:cNvSpPr>
          <p:nvPr>
            <p:ph type="ftr" sz="quarter" idx="3"/>
          </p:nvPr>
        </p:nvSpPr>
        <p:spPr>
          <a:xfrm>
            <a:off x="609600" y="6356350"/>
            <a:ext cx="8482445"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sngStrike" kern="1200" cap="none" spc="0" normalizeH="0" baseline="0" noProof="0" dirty="0" err="1">
                <a:ln>
                  <a:noFill/>
                </a:ln>
                <a:solidFill>
                  <a:srgbClr val="3F3F3F"/>
                </a:solidFill>
                <a:effectLst/>
                <a:uLnTx/>
                <a:uFillTx/>
                <a:latin typeface="Arial" panose="020B0604020202020204"/>
                <a:ea typeface="+mn-ea"/>
                <a:cs typeface="+mn-cs"/>
              </a:rPr>
              <a:t>S</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irichana</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W,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Med Sci Sports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Exerc</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2020; 52(12):2515-21.</a:t>
            </a:r>
          </a:p>
        </p:txBody>
      </p:sp>
      <p:sp>
        <p:nvSpPr>
          <p:cNvPr id="3" name="TextBox 2">
            <a:extLst>
              <a:ext uri="{FF2B5EF4-FFF2-40B4-BE49-F238E27FC236}">
                <a16:creationId xmlns:a16="http://schemas.microsoft.com/office/drawing/2014/main" id="{F23F17D8-A813-DF00-5143-8DCA0F1F0211}"/>
              </a:ext>
            </a:extLst>
          </p:cNvPr>
          <p:cNvSpPr txBox="1"/>
          <p:nvPr/>
        </p:nvSpPr>
        <p:spPr>
          <a:xfrm>
            <a:off x="378995" y="5839695"/>
            <a:ext cx="39283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CI, chronotropic index.</a:t>
            </a:r>
          </a:p>
        </p:txBody>
      </p:sp>
    </p:spTree>
    <p:extLst>
      <p:ext uri="{BB962C8B-B14F-4D97-AF65-F5344CB8AC3E}">
        <p14:creationId xmlns:p14="http://schemas.microsoft.com/office/powerpoint/2010/main" val="42849935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DF8C78-595B-4470-92E8-6EC1DA8C0FF1}"/>
              </a:ext>
            </a:extLst>
          </p:cNvPr>
          <p:cNvSpPr>
            <a:spLocks noGrp="1"/>
          </p:cNvSpPr>
          <p:nvPr>
            <p:ph sz="quarter" idx="12"/>
          </p:nvPr>
        </p:nvSpPr>
        <p:spPr>
          <a:xfrm>
            <a:off x="667442" y="1261545"/>
            <a:ext cx="4348109" cy="4658549"/>
          </a:xfrm>
        </p:spPr>
        <p:txBody>
          <a:bodyPr>
            <a:normAutofit lnSpcReduction="10000"/>
          </a:bodyPr>
          <a:lstStyle/>
          <a:p>
            <a:r>
              <a:rPr lang="en-US" dirty="0"/>
              <a:t>Reduced peak VO2</a:t>
            </a:r>
          </a:p>
          <a:p>
            <a:r>
              <a:rPr lang="en-US" dirty="0"/>
              <a:t>Reduced VO2/WR slope</a:t>
            </a:r>
          </a:p>
          <a:p>
            <a:r>
              <a:rPr lang="en-US" dirty="0"/>
              <a:t>Early metabolic threshold</a:t>
            </a:r>
          </a:p>
          <a:p>
            <a:r>
              <a:rPr lang="en-US" dirty="0"/>
              <a:t>Early plateau and low peak oxygen pulse</a:t>
            </a:r>
          </a:p>
          <a:p>
            <a:r>
              <a:rPr lang="en-US" dirty="0"/>
              <a:t>High chronotropic index</a:t>
            </a:r>
          </a:p>
          <a:p>
            <a:r>
              <a:rPr lang="en-US" dirty="0"/>
              <a:t>High VE/VCO2 slope, high nadir VE/VCO2</a:t>
            </a:r>
          </a:p>
          <a:p>
            <a:r>
              <a:rPr lang="en-US" dirty="0"/>
              <a:t>Arterial hypoxemia with high A-a gradient</a:t>
            </a:r>
          </a:p>
          <a:p>
            <a:r>
              <a:rPr lang="en-US" dirty="0"/>
              <a:t>High deadspace fraction</a:t>
            </a:r>
          </a:p>
          <a:p>
            <a:r>
              <a:rPr lang="en-US" dirty="0"/>
              <a:t>Low PETCO2 at metabolic threshold, typically &lt; 3 mmHg higher than rest (or possibly lower)</a:t>
            </a:r>
          </a:p>
          <a:p>
            <a:r>
              <a:rPr lang="en-US" dirty="0"/>
              <a:t>No pulmonary mechanical limitation (ie high breathing reserve)</a:t>
            </a:r>
          </a:p>
        </p:txBody>
      </p:sp>
      <p:sp>
        <p:nvSpPr>
          <p:cNvPr id="3" name="Title 2">
            <a:extLst>
              <a:ext uri="{FF2B5EF4-FFF2-40B4-BE49-F238E27FC236}">
                <a16:creationId xmlns:a16="http://schemas.microsoft.com/office/drawing/2014/main" id="{D7CA483C-D61E-41C4-9A60-8E919CB16349}"/>
              </a:ext>
            </a:extLst>
          </p:cNvPr>
          <p:cNvSpPr>
            <a:spLocks noGrp="1"/>
          </p:cNvSpPr>
          <p:nvPr>
            <p:ph type="title"/>
          </p:nvPr>
        </p:nvSpPr>
        <p:spPr>
          <a:xfrm>
            <a:off x="527051" y="269356"/>
            <a:ext cx="11274667" cy="414632"/>
          </a:xfrm>
        </p:spPr>
        <p:txBody>
          <a:bodyPr>
            <a:normAutofit fontScale="90000"/>
          </a:bodyPr>
          <a:lstStyle/>
          <a:p>
            <a:r>
              <a:rPr lang="en-US" dirty="0">
                <a:solidFill>
                  <a:schemeClr val="tx1"/>
                </a:solidFill>
              </a:rPr>
              <a:t>Identifying PAH on CPET</a:t>
            </a:r>
          </a:p>
        </p:txBody>
      </p:sp>
      <p:sp>
        <p:nvSpPr>
          <p:cNvPr id="4" name="Text Placeholder 3">
            <a:extLst>
              <a:ext uri="{FF2B5EF4-FFF2-40B4-BE49-F238E27FC236}">
                <a16:creationId xmlns:a16="http://schemas.microsoft.com/office/drawing/2014/main" id="{29926498-4BFC-47A2-BC52-F0E6AA3DD7A7}"/>
              </a:ext>
            </a:extLst>
          </p:cNvPr>
          <p:cNvSpPr>
            <a:spLocks noGrp="1"/>
          </p:cNvSpPr>
          <p:nvPr>
            <p:ph type="body" sz="quarter" idx="13"/>
          </p:nvPr>
        </p:nvSpPr>
        <p:spPr/>
        <p:txBody>
          <a:bodyPr>
            <a:normAutofit fontScale="85000" lnSpcReduction="20000"/>
          </a:bodyPr>
          <a:lstStyle/>
          <a:p>
            <a:r>
              <a:rPr lang="en-US" dirty="0"/>
              <a:t>Classic findings of pulmonary vascular disease on CPET</a:t>
            </a:r>
          </a:p>
        </p:txBody>
      </p:sp>
      <p:sp>
        <p:nvSpPr>
          <p:cNvPr id="5" name="Text Placeholder 4">
            <a:extLst>
              <a:ext uri="{FF2B5EF4-FFF2-40B4-BE49-F238E27FC236}">
                <a16:creationId xmlns:a16="http://schemas.microsoft.com/office/drawing/2014/main" id="{D06EE51D-CDFE-4BEE-8271-84481797A881}"/>
              </a:ext>
            </a:extLst>
          </p:cNvPr>
          <p:cNvSpPr>
            <a:spLocks noGrp="1"/>
          </p:cNvSpPr>
          <p:nvPr>
            <p:ph type="body" sz="quarter" idx="14"/>
          </p:nvPr>
        </p:nvSpPr>
        <p:spPr>
          <a:xfrm>
            <a:off x="2555913" y="6086088"/>
            <a:ext cx="8174516" cy="620712"/>
          </a:xfrm>
        </p:spPr>
        <p:txBody>
          <a:bodyPr>
            <a:normAutofit/>
          </a:bodyPr>
          <a:lstStyle/>
          <a:p>
            <a:r>
              <a:rPr lang="en-US" dirty="0"/>
              <a:t>Sherman AE, Saggar R. Cardiopulmonary Exercise Testing in Pulmonary Arterial Hypertension. Heart Fail Clin. 2023 Jan; 19(1):35-43. </a:t>
            </a:r>
            <a:r>
              <a:rPr lang="en-US" dirty="0" err="1"/>
              <a:t>doi</a:t>
            </a:r>
            <a:r>
              <a:rPr lang="en-US" dirty="0"/>
              <a:t>: 10.1016/j.hfc.2022.08.015. PMID 36435571</a:t>
            </a:r>
          </a:p>
        </p:txBody>
      </p:sp>
      <p:pic>
        <p:nvPicPr>
          <p:cNvPr id="7" name="Picture 6">
            <a:extLst>
              <a:ext uri="{FF2B5EF4-FFF2-40B4-BE49-F238E27FC236}">
                <a16:creationId xmlns:a16="http://schemas.microsoft.com/office/drawing/2014/main" id="{199DF611-514E-4A45-BF14-83C70D27D6FF}"/>
              </a:ext>
            </a:extLst>
          </p:cNvPr>
          <p:cNvPicPr>
            <a:picLocks noChangeAspect="1"/>
          </p:cNvPicPr>
          <p:nvPr/>
        </p:nvPicPr>
        <p:blipFill>
          <a:blip r:embed="rId2"/>
          <a:stretch>
            <a:fillRect/>
          </a:stretch>
        </p:blipFill>
        <p:spPr>
          <a:xfrm>
            <a:off x="5807969" y="1224049"/>
            <a:ext cx="4780157" cy="4276145"/>
          </a:xfrm>
          <a:prstGeom prst="rect">
            <a:avLst/>
          </a:prstGeom>
        </p:spPr>
      </p:pic>
      <p:pic>
        <p:nvPicPr>
          <p:cNvPr id="8" name="Picture 7">
            <a:extLst>
              <a:ext uri="{FF2B5EF4-FFF2-40B4-BE49-F238E27FC236}">
                <a16:creationId xmlns:a16="http://schemas.microsoft.com/office/drawing/2014/main" id="{2F15E30B-9819-454C-9BEF-A1F618F0435A}"/>
              </a:ext>
            </a:extLst>
          </p:cNvPr>
          <p:cNvPicPr>
            <a:picLocks noChangeAspect="1"/>
          </p:cNvPicPr>
          <p:nvPr/>
        </p:nvPicPr>
        <p:blipFill>
          <a:blip r:embed="rId3"/>
          <a:stretch>
            <a:fillRect/>
          </a:stretch>
        </p:blipFill>
        <p:spPr>
          <a:xfrm>
            <a:off x="10929838" y="6029624"/>
            <a:ext cx="739075" cy="733640"/>
          </a:xfrm>
          <a:prstGeom prst="rect">
            <a:avLst/>
          </a:prstGeom>
        </p:spPr>
      </p:pic>
    </p:spTree>
    <p:extLst>
      <p:ext uri="{BB962C8B-B14F-4D97-AF65-F5344CB8AC3E}">
        <p14:creationId xmlns:p14="http://schemas.microsoft.com/office/powerpoint/2010/main" val="1512615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85F33-4B3D-4945-9A6D-FB0FEC89D6F9}"/>
              </a:ext>
            </a:extLst>
          </p:cNvPr>
          <p:cNvSpPr>
            <a:spLocks noGrp="1"/>
          </p:cNvSpPr>
          <p:nvPr>
            <p:ph type="title"/>
          </p:nvPr>
        </p:nvSpPr>
        <p:spPr/>
        <p:txBody>
          <a:bodyPr>
            <a:normAutofit/>
          </a:bodyPr>
          <a:lstStyle/>
          <a:p>
            <a:r>
              <a:rPr lang="en-US" dirty="0"/>
              <a:t>CPET in Diagnosis</a:t>
            </a:r>
          </a:p>
        </p:txBody>
      </p:sp>
      <p:sp>
        <p:nvSpPr>
          <p:cNvPr id="2" name="Content Placeholder 1">
            <a:extLst>
              <a:ext uri="{FF2B5EF4-FFF2-40B4-BE49-F238E27FC236}">
                <a16:creationId xmlns:a16="http://schemas.microsoft.com/office/drawing/2014/main" id="{B013D211-542A-4D72-AD0C-EFC7566B8242}"/>
              </a:ext>
            </a:extLst>
          </p:cNvPr>
          <p:cNvSpPr>
            <a:spLocks noGrp="1"/>
          </p:cNvSpPr>
          <p:nvPr>
            <p:ph idx="1"/>
          </p:nvPr>
        </p:nvSpPr>
        <p:spPr>
          <a:xfrm>
            <a:off x="609600" y="1633873"/>
            <a:ext cx="10744200" cy="4722477"/>
          </a:xfrm>
        </p:spPr>
        <p:txBody>
          <a:bodyPr>
            <a:normAutofit/>
          </a:bodyPr>
          <a:lstStyle/>
          <a:p>
            <a:r>
              <a:rPr lang="en-US" sz="2000" dirty="0"/>
              <a:t>Low peak VO</a:t>
            </a:r>
            <a:r>
              <a:rPr lang="en-US" sz="2000" baseline="-25000" dirty="0"/>
              <a:t>2 </a:t>
            </a:r>
            <a:r>
              <a:rPr lang="en-US" sz="2000" dirty="0"/>
              <a:t>- (58%)</a:t>
            </a:r>
          </a:p>
          <a:p>
            <a:r>
              <a:rPr lang="en-US" sz="2000" dirty="0"/>
              <a:t>Low AT as % predicted peak VO</a:t>
            </a:r>
            <a:r>
              <a:rPr lang="en-US" sz="2000" baseline="-25000" dirty="0"/>
              <a:t>2 </a:t>
            </a:r>
            <a:r>
              <a:rPr lang="en-US" sz="2000" dirty="0"/>
              <a:t>– (38%)</a:t>
            </a:r>
          </a:p>
          <a:p>
            <a:r>
              <a:rPr lang="en-US" sz="2000" dirty="0"/>
              <a:t>Normal breathing reserve – (8L/min)</a:t>
            </a:r>
          </a:p>
          <a:p>
            <a:r>
              <a:rPr lang="en-US" sz="2000" dirty="0"/>
              <a:t>High VE/VCO</a:t>
            </a:r>
            <a:r>
              <a:rPr lang="en-US" sz="2000" baseline="-25000" dirty="0"/>
              <a:t>2</a:t>
            </a:r>
            <a:r>
              <a:rPr lang="en-US" sz="2000" dirty="0"/>
              <a:t> at </a:t>
            </a:r>
            <a:r>
              <a:rPr lang="en-US" sz="2000" dirty="0" err="1"/>
              <a:t>AT</a:t>
            </a:r>
            <a:r>
              <a:rPr lang="en-US" sz="2000" dirty="0"/>
              <a:t> – (34)</a:t>
            </a:r>
          </a:p>
          <a:p>
            <a:r>
              <a:rPr lang="en-US" sz="2000" dirty="0"/>
              <a:t>88% specific, 85% accurate</a:t>
            </a:r>
          </a:p>
        </p:txBody>
      </p:sp>
      <p:pic>
        <p:nvPicPr>
          <p:cNvPr id="1026" name="Picture 2" descr="https://ars.els-cdn.com/content/image/1-s2.0-S1053249803000640-gr1.gif">
            <a:extLst>
              <a:ext uri="{FF2B5EF4-FFF2-40B4-BE49-F238E27FC236}">
                <a16:creationId xmlns:a16="http://schemas.microsoft.com/office/drawing/2014/main" id="{7CFE0FDA-412C-4A0E-A56D-465C543C5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516" y="501650"/>
            <a:ext cx="4225872" cy="57625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E670BB0-0A4E-4C4C-A471-8DD37B2DC8B1}"/>
              </a:ext>
            </a:extLst>
          </p:cNvPr>
          <p:cNvPicPr>
            <a:picLocks noChangeAspect="1"/>
          </p:cNvPicPr>
          <p:nvPr/>
        </p:nvPicPr>
        <p:blipFill>
          <a:blip r:embed="rId4"/>
          <a:stretch>
            <a:fillRect/>
          </a:stretch>
        </p:blipFill>
        <p:spPr>
          <a:xfrm>
            <a:off x="908612" y="3833045"/>
            <a:ext cx="3515790" cy="2310580"/>
          </a:xfrm>
          <a:prstGeom prst="rect">
            <a:avLst/>
          </a:prstGeom>
        </p:spPr>
      </p:pic>
      <p:sp>
        <p:nvSpPr>
          <p:cNvPr id="7" name="Text Placeholder 9">
            <a:extLst>
              <a:ext uri="{FF2B5EF4-FFF2-40B4-BE49-F238E27FC236}">
                <a16:creationId xmlns:a16="http://schemas.microsoft.com/office/drawing/2014/main" id="{68252433-0A8A-1C6B-C645-6CB6ECFFC960}"/>
              </a:ext>
            </a:extLst>
          </p:cNvPr>
          <p:cNvSpPr txBox="1">
            <a:spLocks/>
          </p:cNvSpPr>
          <p:nvPr/>
        </p:nvSpPr>
        <p:spPr>
          <a:xfrm>
            <a:off x="619991" y="1128756"/>
            <a:ext cx="11233150" cy="3063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8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CPET can identify pulmonary vascular limitations to exercise</a:t>
            </a:r>
          </a:p>
        </p:txBody>
      </p:sp>
      <p:sp>
        <p:nvSpPr>
          <p:cNvPr id="8" name="Footer Placeholder 10">
            <a:extLst>
              <a:ext uri="{FF2B5EF4-FFF2-40B4-BE49-F238E27FC236}">
                <a16:creationId xmlns:a16="http://schemas.microsoft.com/office/drawing/2014/main" id="{0428964D-58E8-84BC-649E-4C99C23ADFBA}"/>
              </a:ext>
            </a:extLst>
          </p:cNvPr>
          <p:cNvSpPr>
            <a:spLocks noGrp="1"/>
          </p:cNvSpPr>
          <p:nvPr>
            <p:ph type="ftr" sz="quarter" idx="3"/>
          </p:nvPr>
        </p:nvSpPr>
        <p:spPr>
          <a:xfrm>
            <a:off x="609600" y="6356350"/>
            <a:ext cx="8491538"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Wasserman K, et al. Lippincott, Williams and Wilkins; 1999;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Markowitz DH, Systrom DM.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J Heart Lung Transplant</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2004; 23(1):88-95.</a:t>
            </a:r>
          </a:p>
        </p:txBody>
      </p:sp>
    </p:spTree>
    <p:extLst>
      <p:ext uri="{BB962C8B-B14F-4D97-AF65-F5344CB8AC3E}">
        <p14:creationId xmlns:p14="http://schemas.microsoft.com/office/powerpoint/2010/main" val="11470198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A4695B-8560-4B6C-B031-5035C233BB6E}"/>
              </a:ext>
            </a:extLst>
          </p:cNvPr>
          <p:cNvSpPr>
            <a:spLocks noGrp="1"/>
          </p:cNvSpPr>
          <p:nvPr>
            <p:ph type="title"/>
          </p:nvPr>
        </p:nvSpPr>
        <p:spPr/>
        <p:txBody>
          <a:bodyPr>
            <a:normAutofit/>
          </a:bodyPr>
          <a:lstStyle/>
          <a:p>
            <a:r>
              <a:rPr lang="en-US" dirty="0"/>
              <a:t>CPET in PAH Treatment Response</a:t>
            </a:r>
          </a:p>
        </p:txBody>
      </p:sp>
      <p:sp>
        <p:nvSpPr>
          <p:cNvPr id="2" name="Content Placeholder 1">
            <a:extLst>
              <a:ext uri="{FF2B5EF4-FFF2-40B4-BE49-F238E27FC236}">
                <a16:creationId xmlns:a16="http://schemas.microsoft.com/office/drawing/2014/main" id="{980F274E-32EF-4917-90A3-97E40A65DEC9}"/>
              </a:ext>
            </a:extLst>
          </p:cNvPr>
          <p:cNvSpPr>
            <a:spLocks noGrp="1"/>
          </p:cNvSpPr>
          <p:nvPr>
            <p:ph idx="1"/>
          </p:nvPr>
        </p:nvSpPr>
        <p:spPr>
          <a:xfrm>
            <a:off x="609600" y="1477906"/>
            <a:ext cx="6891338" cy="4722477"/>
          </a:xfrm>
        </p:spPr>
        <p:txBody>
          <a:bodyPr/>
          <a:lstStyle/>
          <a:p>
            <a:r>
              <a:rPr lang="en-US" dirty="0"/>
              <a:t>42 newly diagnosed PAH patients</a:t>
            </a:r>
          </a:p>
          <a:p>
            <a:r>
              <a:rPr lang="en-US" dirty="0"/>
              <a:t>Exercise capacity and hemodynamics were improved in CPET-guided therapy group and survival trended towards improvement</a:t>
            </a:r>
          </a:p>
        </p:txBody>
      </p:sp>
      <p:pic>
        <p:nvPicPr>
          <p:cNvPr id="6" name="Picture 5">
            <a:extLst>
              <a:ext uri="{FF2B5EF4-FFF2-40B4-BE49-F238E27FC236}">
                <a16:creationId xmlns:a16="http://schemas.microsoft.com/office/drawing/2014/main" id="{4762B815-FCE2-4F72-9CB7-FB9A82E146C9}"/>
              </a:ext>
            </a:extLst>
          </p:cNvPr>
          <p:cNvPicPr>
            <a:picLocks noChangeAspect="1"/>
          </p:cNvPicPr>
          <p:nvPr/>
        </p:nvPicPr>
        <p:blipFill>
          <a:blip r:embed="rId2"/>
          <a:stretch>
            <a:fillRect/>
          </a:stretch>
        </p:blipFill>
        <p:spPr>
          <a:xfrm>
            <a:off x="1063165" y="3356993"/>
            <a:ext cx="4530890" cy="2617192"/>
          </a:xfrm>
          <a:prstGeom prst="rect">
            <a:avLst/>
          </a:prstGeom>
        </p:spPr>
      </p:pic>
      <p:grpSp>
        <p:nvGrpSpPr>
          <p:cNvPr id="5" name="Group 4">
            <a:extLst>
              <a:ext uri="{FF2B5EF4-FFF2-40B4-BE49-F238E27FC236}">
                <a16:creationId xmlns:a16="http://schemas.microsoft.com/office/drawing/2014/main" id="{35E45442-7102-F745-AB10-B6D1889778C6}"/>
              </a:ext>
            </a:extLst>
          </p:cNvPr>
          <p:cNvGrpSpPr/>
          <p:nvPr/>
        </p:nvGrpSpPr>
        <p:grpSpPr>
          <a:xfrm>
            <a:off x="7839449" y="334936"/>
            <a:ext cx="3967916" cy="6235291"/>
            <a:chOff x="8227797" y="699906"/>
            <a:chExt cx="3370806" cy="5296976"/>
          </a:xfrm>
        </p:grpSpPr>
        <p:pic>
          <p:nvPicPr>
            <p:cNvPr id="7" name="Picture 6">
              <a:extLst>
                <a:ext uri="{FF2B5EF4-FFF2-40B4-BE49-F238E27FC236}">
                  <a16:creationId xmlns:a16="http://schemas.microsoft.com/office/drawing/2014/main" id="{90FB9C6A-A2F9-44EA-8935-A24E5F0B4E99}"/>
                </a:ext>
              </a:extLst>
            </p:cNvPr>
            <p:cNvPicPr>
              <a:picLocks noChangeAspect="1"/>
            </p:cNvPicPr>
            <p:nvPr/>
          </p:nvPicPr>
          <p:blipFill>
            <a:blip r:embed="rId3"/>
            <a:stretch>
              <a:fillRect/>
            </a:stretch>
          </p:blipFill>
          <p:spPr>
            <a:xfrm>
              <a:off x="8237533" y="699906"/>
              <a:ext cx="3361070" cy="2657087"/>
            </a:xfrm>
            <a:prstGeom prst="rect">
              <a:avLst/>
            </a:prstGeom>
          </p:spPr>
        </p:pic>
        <p:pic>
          <p:nvPicPr>
            <p:cNvPr id="8" name="Picture 7">
              <a:extLst>
                <a:ext uri="{FF2B5EF4-FFF2-40B4-BE49-F238E27FC236}">
                  <a16:creationId xmlns:a16="http://schemas.microsoft.com/office/drawing/2014/main" id="{7E2855EE-707C-4CE3-B60B-71261D25B7D1}"/>
                </a:ext>
              </a:extLst>
            </p:cNvPr>
            <p:cNvPicPr>
              <a:picLocks noChangeAspect="1"/>
            </p:cNvPicPr>
            <p:nvPr/>
          </p:nvPicPr>
          <p:blipFill>
            <a:blip r:embed="rId4"/>
            <a:stretch>
              <a:fillRect/>
            </a:stretch>
          </p:blipFill>
          <p:spPr>
            <a:xfrm>
              <a:off x="8227797" y="3416626"/>
              <a:ext cx="3328209" cy="2580256"/>
            </a:xfrm>
            <a:prstGeom prst="rect">
              <a:avLst/>
            </a:prstGeom>
          </p:spPr>
        </p:pic>
      </p:grpSp>
      <p:sp>
        <p:nvSpPr>
          <p:cNvPr id="9" name="Text Placeholder 9">
            <a:extLst>
              <a:ext uri="{FF2B5EF4-FFF2-40B4-BE49-F238E27FC236}">
                <a16:creationId xmlns:a16="http://schemas.microsoft.com/office/drawing/2014/main" id="{74793E78-DD3D-7C05-7656-2150EA936316}"/>
              </a:ext>
            </a:extLst>
          </p:cNvPr>
          <p:cNvSpPr txBox="1">
            <a:spLocks/>
          </p:cNvSpPr>
          <p:nvPr/>
        </p:nvSpPr>
        <p:spPr>
          <a:xfrm>
            <a:off x="619991" y="1128756"/>
            <a:ext cx="11233150" cy="3063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8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GOODEYE Trial</a:t>
            </a:r>
          </a:p>
        </p:txBody>
      </p:sp>
      <p:sp>
        <p:nvSpPr>
          <p:cNvPr id="4" name="TextBox 3">
            <a:extLst>
              <a:ext uri="{FF2B5EF4-FFF2-40B4-BE49-F238E27FC236}">
                <a16:creationId xmlns:a16="http://schemas.microsoft.com/office/drawing/2014/main" id="{07EA6DE3-8235-83F0-D993-D9BF51A4BBDB}"/>
              </a:ext>
            </a:extLst>
          </p:cNvPr>
          <p:cNvSpPr txBox="1"/>
          <p:nvPr/>
        </p:nvSpPr>
        <p:spPr>
          <a:xfrm>
            <a:off x="619991" y="6253107"/>
            <a:ext cx="48632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Hirashiki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A,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Circ Rep.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2019; 1(7):303-11.</a:t>
            </a:r>
          </a:p>
        </p:txBody>
      </p:sp>
    </p:spTree>
    <p:extLst>
      <p:ext uri="{BB962C8B-B14F-4D97-AF65-F5344CB8AC3E}">
        <p14:creationId xmlns:p14="http://schemas.microsoft.com/office/powerpoint/2010/main" val="37610308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FA849-03F1-43EF-95C2-385C16D06039}"/>
              </a:ext>
            </a:extLst>
          </p:cNvPr>
          <p:cNvSpPr>
            <a:spLocks noGrp="1"/>
          </p:cNvSpPr>
          <p:nvPr>
            <p:ph type="title"/>
          </p:nvPr>
        </p:nvSpPr>
        <p:spPr/>
        <p:txBody>
          <a:bodyPr>
            <a:normAutofit/>
          </a:bodyPr>
          <a:lstStyle/>
          <a:p>
            <a:r>
              <a:rPr lang="en-US" dirty="0"/>
              <a:t>CPET in Prognosis</a:t>
            </a:r>
          </a:p>
        </p:txBody>
      </p:sp>
      <p:sp>
        <p:nvSpPr>
          <p:cNvPr id="2" name="Content Placeholder 1">
            <a:extLst>
              <a:ext uri="{FF2B5EF4-FFF2-40B4-BE49-F238E27FC236}">
                <a16:creationId xmlns:a16="http://schemas.microsoft.com/office/drawing/2014/main" id="{885195A0-8904-4860-B3ED-3B524155DF83}"/>
              </a:ext>
            </a:extLst>
          </p:cNvPr>
          <p:cNvSpPr>
            <a:spLocks noGrp="1"/>
          </p:cNvSpPr>
          <p:nvPr>
            <p:ph idx="1"/>
          </p:nvPr>
        </p:nvSpPr>
        <p:spPr>
          <a:xfrm>
            <a:off x="609600" y="1146083"/>
            <a:ext cx="9877425" cy="1590743"/>
          </a:xfrm>
        </p:spPr>
        <p:txBody>
          <a:bodyPr>
            <a:normAutofit/>
          </a:bodyPr>
          <a:lstStyle/>
          <a:p>
            <a:r>
              <a:rPr lang="en-US" sz="2200" dirty="0"/>
              <a:t>Low peak VO</a:t>
            </a:r>
            <a:r>
              <a:rPr lang="en-US" sz="2200" baseline="-25000" dirty="0"/>
              <a:t>2</a:t>
            </a:r>
            <a:r>
              <a:rPr lang="en-US" sz="2200" dirty="0"/>
              <a:t> (&lt;10.4 mL/kg/min) and peak systolic BP </a:t>
            </a:r>
            <a:r>
              <a:rPr lang="en-US" sz="2200" dirty="0">
                <a:solidFill>
                  <a:schemeClr val="tx1"/>
                </a:solidFill>
              </a:rPr>
              <a:t>less than 120 </a:t>
            </a:r>
            <a:r>
              <a:rPr lang="en-US" sz="2200" dirty="0"/>
              <a:t>mmHg have poorer 12-month survival</a:t>
            </a:r>
          </a:p>
          <a:p>
            <a:r>
              <a:rPr lang="en-US" sz="2200" dirty="0"/>
              <a:t>Intermediate risk PAH patients may be further risk</a:t>
            </a:r>
            <a:r>
              <a:rPr lang="en-US" sz="2200" dirty="0">
                <a:solidFill>
                  <a:schemeClr val="tx1"/>
                </a:solidFill>
              </a:rPr>
              <a:t>-</a:t>
            </a:r>
            <a:r>
              <a:rPr lang="en-US" sz="2200" dirty="0"/>
              <a:t>stratified by VO</a:t>
            </a:r>
            <a:r>
              <a:rPr lang="en-US" sz="2200" baseline="-25000" dirty="0"/>
              <a:t>2</a:t>
            </a:r>
            <a:r>
              <a:rPr lang="en-US" sz="2200" dirty="0"/>
              <a:t> and stroke volume index</a:t>
            </a:r>
          </a:p>
        </p:txBody>
      </p:sp>
      <p:pic>
        <p:nvPicPr>
          <p:cNvPr id="8" name="Picture 7">
            <a:extLst>
              <a:ext uri="{FF2B5EF4-FFF2-40B4-BE49-F238E27FC236}">
                <a16:creationId xmlns:a16="http://schemas.microsoft.com/office/drawing/2014/main" id="{92A33B75-6BE2-4AB8-B0C7-73F069B3DD55}"/>
              </a:ext>
            </a:extLst>
          </p:cNvPr>
          <p:cNvPicPr>
            <a:picLocks noChangeAspect="1"/>
          </p:cNvPicPr>
          <p:nvPr/>
        </p:nvPicPr>
        <p:blipFill>
          <a:blip r:embed="rId2"/>
          <a:stretch>
            <a:fillRect/>
          </a:stretch>
        </p:blipFill>
        <p:spPr>
          <a:xfrm>
            <a:off x="902464" y="2741289"/>
            <a:ext cx="5796136" cy="3145561"/>
          </a:xfrm>
          <a:prstGeom prst="rect">
            <a:avLst/>
          </a:prstGeom>
        </p:spPr>
      </p:pic>
      <p:pic>
        <p:nvPicPr>
          <p:cNvPr id="9" name="Picture 8">
            <a:extLst>
              <a:ext uri="{FF2B5EF4-FFF2-40B4-BE49-F238E27FC236}">
                <a16:creationId xmlns:a16="http://schemas.microsoft.com/office/drawing/2014/main" id="{6E495842-0F98-48DB-9589-6AB0C74A04F3}"/>
              </a:ext>
            </a:extLst>
          </p:cNvPr>
          <p:cNvPicPr>
            <a:picLocks noChangeAspect="1"/>
          </p:cNvPicPr>
          <p:nvPr/>
        </p:nvPicPr>
        <p:blipFill>
          <a:blip r:embed="rId3"/>
          <a:stretch>
            <a:fillRect/>
          </a:stretch>
        </p:blipFill>
        <p:spPr>
          <a:xfrm>
            <a:off x="6967714" y="2856520"/>
            <a:ext cx="3685999" cy="3225248"/>
          </a:xfrm>
          <a:prstGeom prst="rect">
            <a:avLst/>
          </a:prstGeom>
        </p:spPr>
      </p:pic>
      <p:sp>
        <p:nvSpPr>
          <p:cNvPr id="4" name="TextBox 3">
            <a:extLst>
              <a:ext uri="{FF2B5EF4-FFF2-40B4-BE49-F238E27FC236}">
                <a16:creationId xmlns:a16="http://schemas.microsoft.com/office/drawing/2014/main" id="{E93E519D-8181-5BAF-9C53-868D958ECD36}"/>
              </a:ext>
            </a:extLst>
          </p:cNvPr>
          <p:cNvSpPr txBox="1"/>
          <p:nvPr/>
        </p:nvSpPr>
        <p:spPr>
          <a:xfrm>
            <a:off x="208865" y="6196830"/>
            <a:ext cx="6317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Wensel</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R, et al.</a:t>
            </a:r>
            <a:r>
              <a:rPr kumimoji="0" lang="fr-FR" sz="12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fr-FR" sz="1200" b="0" i="1" u="none" strike="noStrike" kern="1200" cap="none" spc="0" normalizeH="0" baseline="0" noProof="0" dirty="0">
                <a:ln>
                  <a:noFill/>
                </a:ln>
                <a:solidFill>
                  <a:srgbClr val="3F3F3F"/>
                </a:solidFill>
                <a:effectLst/>
                <a:uLnTx/>
                <a:uFillTx/>
                <a:latin typeface="Arial" panose="020B0604020202020204"/>
                <a:ea typeface="+mn-ea"/>
                <a:cs typeface="+mn-cs"/>
              </a:rPr>
              <a:t>Circulation</a:t>
            </a:r>
            <a:r>
              <a:rPr kumimoji="0" lang="fr-FR" sz="1200" b="0" i="0" u="none" strike="noStrike" kern="1200" cap="none" spc="0" normalizeH="0" baseline="0" noProof="0" dirty="0">
                <a:ln>
                  <a:noFill/>
                </a:ln>
                <a:solidFill>
                  <a:srgbClr val="3F3F3F"/>
                </a:solidFill>
                <a:effectLst/>
                <a:uLnTx/>
                <a:uFillTx/>
                <a:latin typeface="Arial" panose="020B0604020202020204"/>
                <a:ea typeface="+mn-ea"/>
                <a:cs typeface="+mn-cs"/>
              </a:rPr>
              <a:t>. 2002; 106(3):319-24; </a:t>
            </a:r>
            <a:r>
              <a:rPr kumimoji="0" lang="fr-FR" sz="1200" b="0" i="0" u="none" strike="noStrike" kern="1200" cap="none" spc="0" normalizeH="0" baseline="0" noProof="0" dirty="0" err="1">
                <a:ln>
                  <a:noFill/>
                </a:ln>
                <a:solidFill>
                  <a:srgbClr val="3F3F3F"/>
                </a:solidFill>
                <a:effectLst/>
                <a:uLnTx/>
                <a:uFillTx/>
                <a:latin typeface="Arial" panose="020B0604020202020204"/>
                <a:ea typeface="+mn-ea"/>
                <a:cs typeface="+mn-cs"/>
              </a:rPr>
              <a:t>Badagliacca</a:t>
            </a:r>
            <a:r>
              <a:rPr kumimoji="0" lang="fr-FR" sz="1200" b="0" i="0" u="none" strike="noStrike" kern="1200" cap="none" spc="0" normalizeH="0" baseline="0" noProof="0" dirty="0">
                <a:ln>
                  <a:noFill/>
                </a:ln>
                <a:solidFill>
                  <a:srgbClr val="3F3F3F"/>
                </a:solidFill>
                <a:effectLst/>
                <a:uLnTx/>
                <a:uFillTx/>
                <a:latin typeface="Arial" panose="020B0604020202020204"/>
                <a:ea typeface="+mn-ea"/>
                <a:cs typeface="+mn-cs"/>
              </a:rPr>
              <a:t> R, et al. </a:t>
            </a:r>
            <a:r>
              <a:rPr kumimoji="0" lang="fr-FR" sz="1200" b="0" i="1" u="none" strike="noStrike" kern="1200" cap="none" spc="0" normalizeH="0" baseline="0" noProof="0" dirty="0">
                <a:ln>
                  <a:noFill/>
                </a:ln>
                <a:solidFill>
                  <a:srgbClr val="3F3F3F"/>
                </a:solidFill>
                <a:effectLst/>
                <a:uLnTx/>
                <a:uFillTx/>
                <a:latin typeface="Arial" panose="020B0604020202020204"/>
                <a:ea typeface="+mn-ea"/>
                <a:cs typeface="+mn-cs"/>
              </a:rPr>
              <a:t>J </a:t>
            </a:r>
            <a:r>
              <a:rPr kumimoji="0" lang="fr-FR" sz="1200" b="0" i="1" u="none" strike="noStrike" kern="1200" cap="none" spc="0" normalizeH="0" baseline="0" noProof="0" dirty="0" err="1">
                <a:ln>
                  <a:noFill/>
                </a:ln>
                <a:solidFill>
                  <a:srgbClr val="3F3F3F"/>
                </a:solidFill>
                <a:effectLst/>
                <a:uLnTx/>
                <a:uFillTx/>
                <a:latin typeface="Arial" panose="020B0604020202020204"/>
                <a:ea typeface="+mn-ea"/>
                <a:cs typeface="+mn-cs"/>
              </a:rPr>
              <a:t>Heart</a:t>
            </a:r>
            <a:r>
              <a:rPr kumimoji="0" lang="fr-FR" sz="1200" b="0" i="1" u="none" strike="noStrike" kern="1200" cap="none" spc="0" normalizeH="0" baseline="0" noProof="0" dirty="0">
                <a:ln>
                  <a:noFill/>
                </a:ln>
                <a:solidFill>
                  <a:srgbClr val="3F3F3F"/>
                </a:solidFill>
                <a:effectLst/>
                <a:uLnTx/>
                <a:uFillTx/>
                <a:latin typeface="Arial" panose="020B0604020202020204"/>
                <a:ea typeface="+mn-ea"/>
                <a:cs typeface="+mn-cs"/>
              </a:rPr>
              <a:t> Lung Transplant</a:t>
            </a:r>
            <a:r>
              <a:rPr kumimoji="0" lang="fr-FR" sz="1200" b="0" i="0" u="none" strike="noStrike" kern="1200" cap="none" spc="0" normalizeH="0" baseline="0" noProof="0" dirty="0">
                <a:ln>
                  <a:noFill/>
                </a:ln>
                <a:solidFill>
                  <a:srgbClr val="3F3F3F"/>
                </a:solidFill>
                <a:effectLst/>
                <a:uLnTx/>
                <a:uFillTx/>
                <a:latin typeface="Arial" panose="020B0604020202020204"/>
                <a:ea typeface="+mn-ea"/>
                <a:cs typeface="+mn-cs"/>
              </a:rPr>
              <a:t>. 2022; 41(6):780-90.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9644098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a:bodyPr>
          <a:lstStyle/>
          <a:p>
            <a:r>
              <a:rPr lang="en-US" altLang="en-US" dirty="0"/>
              <a:t>Summary</a:t>
            </a:r>
          </a:p>
        </p:txBody>
      </p:sp>
      <p:sp>
        <p:nvSpPr>
          <p:cNvPr id="7" name="Content Placeholder 6"/>
          <p:cNvSpPr>
            <a:spLocks noGrp="1"/>
          </p:cNvSpPr>
          <p:nvPr>
            <p:ph idx="1"/>
          </p:nvPr>
        </p:nvSpPr>
        <p:spPr>
          <a:xfrm>
            <a:off x="609600" y="1692219"/>
            <a:ext cx="10744200" cy="4722477"/>
          </a:xfrm>
        </p:spPr>
        <p:txBody>
          <a:bodyPr>
            <a:normAutofit lnSpcReduction="10000"/>
          </a:bodyPr>
          <a:lstStyle/>
          <a:p>
            <a:r>
              <a:rPr lang="en-US" dirty="0"/>
              <a:t>An enhanced report showing a table of 10 key variables compared with their reference values</a:t>
            </a:r>
          </a:p>
          <a:p>
            <a:r>
              <a:rPr lang="en-US" dirty="0"/>
              <a:t>A 4-panel graphical display showing the derivations of those 10 key variables</a:t>
            </a:r>
          </a:p>
          <a:p>
            <a:r>
              <a:rPr lang="en-US" dirty="0"/>
              <a:t>A stepwise approach to interpretation using the 4-panel display including</a:t>
            </a:r>
          </a:p>
          <a:p>
            <a:pPr marL="800100" lvl="1" indent="-342900">
              <a:buFont typeface="+mj-lt"/>
              <a:buAutoNum type="arabicPeriod"/>
            </a:pPr>
            <a:r>
              <a:rPr lang="en-US" dirty="0"/>
              <a:t>Energetic response</a:t>
            </a:r>
          </a:p>
          <a:p>
            <a:pPr marL="800100" lvl="1" indent="-342900">
              <a:buFont typeface="+mj-lt"/>
              <a:buAutoNum type="arabicPeriod"/>
            </a:pPr>
            <a:r>
              <a:rPr lang="en-US" dirty="0"/>
              <a:t>Aerobic response</a:t>
            </a:r>
          </a:p>
          <a:p>
            <a:pPr marL="800100" lvl="1" indent="-342900">
              <a:buFont typeface="+mj-lt"/>
              <a:buAutoNum type="arabicPeriod"/>
            </a:pPr>
            <a:r>
              <a:rPr lang="en-US" dirty="0"/>
              <a:t>Anaerobic metabolism</a:t>
            </a:r>
          </a:p>
          <a:p>
            <a:pPr marL="800100" lvl="1" indent="-342900">
              <a:buFont typeface="+mj-lt"/>
              <a:buAutoNum type="arabicPeriod"/>
            </a:pPr>
            <a:r>
              <a:rPr lang="en-US" dirty="0"/>
              <a:t>Cardiovascular response</a:t>
            </a:r>
          </a:p>
          <a:p>
            <a:pPr marL="800100" lvl="1" indent="-342900">
              <a:buFont typeface="+mj-lt"/>
              <a:buAutoNum type="arabicPeriod"/>
            </a:pPr>
            <a:r>
              <a:rPr lang="en-US" dirty="0"/>
              <a:t>Ventilatory response</a:t>
            </a:r>
          </a:p>
          <a:p>
            <a:pPr marL="400050"/>
            <a:r>
              <a:rPr lang="en-US" dirty="0"/>
              <a:t>Utility of CPET in aiding diagnosis, treatment response, and prognosis in pulmonary arterial hypertension</a:t>
            </a:r>
          </a:p>
          <a:p>
            <a:pPr marL="0" indent="0">
              <a:buNone/>
            </a:pPr>
            <a:endParaRPr lang="en-US" dirty="0"/>
          </a:p>
        </p:txBody>
      </p:sp>
      <p:sp>
        <p:nvSpPr>
          <p:cNvPr id="2" name="Text Placeholder 9">
            <a:extLst>
              <a:ext uri="{FF2B5EF4-FFF2-40B4-BE49-F238E27FC236}">
                <a16:creationId xmlns:a16="http://schemas.microsoft.com/office/drawing/2014/main" id="{A1DA0E58-3054-C73E-D51F-D5113D6F4B8E}"/>
              </a:ext>
            </a:extLst>
          </p:cNvPr>
          <p:cNvSpPr txBox="1">
            <a:spLocks/>
          </p:cNvSpPr>
          <p:nvPr/>
        </p:nvSpPr>
        <p:spPr>
          <a:xfrm>
            <a:off x="619991" y="1128756"/>
            <a:ext cx="11233150" cy="3063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8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What we have reviewed</a:t>
            </a:r>
          </a:p>
        </p:txBody>
      </p:sp>
    </p:spTree>
    <p:extLst>
      <p:ext uri="{BB962C8B-B14F-4D97-AF65-F5344CB8AC3E}">
        <p14:creationId xmlns:p14="http://schemas.microsoft.com/office/powerpoint/2010/main" val="5814087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3" y="2157731"/>
            <a:ext cx="8940976" cy="1966550"/>
          </a:xfrm>
        </p:spPr>
        <p:txBody>
          <a:bodyPr>
            <a:noAutofit/>
          </a:bodyPr>
          <a:lstStyle/>
          <a:p>
            <a:r>
              <a:rPr lang="en-US" sz="4000" dirty="0">
                <a:solidFill>
                  <a:schemeClr val="bg1"/>
                </a:solidFill>
                <a:latin typeface="Century Gothic" panose="020B0502020202020204" pitchFamily="34" charset="0"/>
              </a:rPr>
              <a:t>Cardiopulmonary Exercise Testing in Pulmonary Arterial Hypertension – Part II</a:t>
            </a:r>
            <a:endParaRPr lang="en-US" sz="54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0" y="4500570"/>
            <a:ext cx="6745903" cy="1880515"/>
          </a:xfrm>
          <a:prstGeom prst="rect">
            <a:avLst/>
          </a:prstGeom>
          <a:noFill/>
        </p:spPr>
        <p:txBody>
          <a:bodyPr wrap="square" numCol="2" spcCol="45720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Christopher Cooper, MD, PhD</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UCLA</a:t>
            </a:r>
          </a:p>
          <a:p>
            <a:pPr marL="0" marR="0" lvl="0" indent="0" algn="l" defTabSz="914400" rtl="0" eaLnBrk="1" fontAlgn="auto" latinLnBrk="0" hangingPunct="1">
              <a:lnSpc>
                <a:spcPct val="90000"/>
              </a:lnSpc>
              <a:spcBef>
                <a:spcPts val="0"/>
              </a:spcBef>
              <a:spcAft>
                <a:spcPts val="18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90000"/>
              </a:lnSpc>
              <a:spcBef>
                <a:spcPts val="0"/>
              </a:spcBef>
              <a:spcAft>
                <a:spcPts val="18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0"/>
              </a:spcBef>
              <a:spcAft>
                <a:spcPts val="18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Alex Sherman, MD</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UCLA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74317" y="1644852"/>
            <a:ext cx="0" cy="3883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a:srcRect r="29580" b="60000"/>
          <a:stretch/>
        </p:blipFill>
        <p:spPr>
          <a:xfrm rot="10800000">
            <a:off x="0" y="0"/>
            <a:ext cx="4927834" cy="1383323"/>
          </a:xfrm>
          <a:prstGeom prst="rect">
            <a:avLst/>
          </a:prstGeom>
        </p:spPr>
      </p:pic>
      <p:sp>
        <p:nvSpPr>
          <p:cNvPr id="11" name="TextBox 10">
            <a:extLst>
              <a:ext uri="{FF2B5EF4-FFF2-40B4-BE49-F238E27FC236}">
                <a16:creationId xmlns:a16="http://schemas.microsoft.com/office/drawing/2014/main" id="{25D904A3-D255-3722-3D5B-05760D90016E}"/>
              </a:ext>
            </a:extLst>
          </p:cNvPr>
          <p:cNvSpPr txBox="1"/>
          <p:nvPr/>
        </p:nvSpPr>
        <p:spPr>
          <a:xfrm>
            <a:off x="2046793" y="1539695"/>
            <a:ext cx="60991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5C9">
                    <a:lumMod val="60000"/>
                    <a:lumOff val="40000"/>
                  </a:srgbClr>
                </a:solidFill>
                <a:effectLst/>
                <a:uLnTx/>
                <a:uFillTx/>
                <a:latin typeface="Century Gothic" panose="020B0502020202020204" pitchFamily="34" charset="0"/>
                <a:ea typeface="+mn-ea"/>
                <a:cs typeface="+mn-cs"/>
              </a:rPr>
              <a:t>VIDEO DEMO:</a:t>
            </a:r>
            <a:endParaRPr kumimoji="0" lang="en-US" sz="2400" b="1" i="0" u="none" strike="noStrike" kern="1200" cap="none" spc="0" normalizeH="0" baseline="0" noProof="0" dirty="0">
              <a:ln>
                <a:noFill/>
              </a:ln>
              <a:solidFill>
                <a:srgbClr val="0075C9">
                  <a:lumMod val="60000"/>
                  <a:lumOff val="4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86178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8201" y="5674980"/>
            <a:ext cx="4330700" cy="954107"/>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8E1537"/>
              </a:buClr>
              <a:buSzTx/>
              <a:buFont typeface="Arial" pitchFamily="34" charset="0"/>
              <a:buChar char="•"/>
              <a:tabLst>
                <a:tab pos="27432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Calibri" pitchFamily="34" charset="0"/>
                <a:cs typeface="Times New Roman" pitchFamily="18" charset="0"/>
              </a:rPr>
              <a:t>Provides short or extended tabular reports</a:t>
            </a:r>
          </a:p>
          <a:p>
            <a:pPr marL="171450" marR="0" lvl="0" indent="-171450" algn="l" defTabSz="914400" rtl="0" eaLnBrk="1" fontAlgn="base" latinLnBrk="0" hangingPunct="1">
              <a:lnSpc>
                <a:spcPct val="100000"/>
              </a:lnSpc>
              <a:spcBef>
                <a:spcPct val="0"/>
              </a:spcBef>
              <a:spcAft>
                <a:spcPct val="0"/>
              </a:spcAft>
              <a:buClr>
                <a:srgbClr val="8E1537"/>
              </a:buClr>
              <a:buSzTx/>
              <a:buFont typeface="Arial" pitchFamily="34" charset="0"/>
              <a:buChar char="•"/>
              <a:tabLst>
                <a:tab pos="27432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rPr>
              <a:t>Utilizes innovative algorithms and detection tools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
                <a:srgbClr val="8E1537"/>
              </a:buClr>
              <a:buSzTx/>
              <a:buFont typeface="Arial" pitchFamily="34" charset="0"/>
              <a:buChar char="•"/>
              <a:tabLst>
                <a:tab pos="27432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Calibri" pitchFamily="34" charset="0"/>
                <a:cs typeface="Times New Roman" pitchFamily="18" charset="0"/>
              </a:rPr>
              <a:t>Displays key data in an understandable 4-panel format</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p:txBody>
      </p:sp>
      <p:sp>
        <p:nvSpPr>
          <p:cNvPr id="17" name="TextBox 16"/>
          <p:cNvSpPr txBox="1"/>
          <p:nvPr/>
        </p:nvSpPr>
        <p:spPr>
          <a:xfrm>
            <a:off x="6454775" y="5674980"/>
            <a:ext cx="4332288" cy="738664"/>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8E1537"/>
              </a:buClr>
              <a:buSzTx/>
              <a:buFont typeface="Arial" pitchFamily="34" charset="0"/>
              <a:buChar char="•"/>
              <a:tabLst>
                <a:tab pos="27432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Calibri" pitchFamily="34" charset="0"/>
                <a:cs typeface="Times New Roman" pitchFamily="18" charset="0"/>
              </a:rPr>
              <a:t>Facilitates rapid clinical interpretation</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
                <a:srgbClr val="8E1537"/>
              </a:buClr>
              <a:buSzTx/>
              <a:buFont typeface="Arial" pitchFamily="34" charset="0"/>
              <a:buChar char="•"/>
              <a:tabLst>
                <a:tab pos="27432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Calibri" pitchFamily="34" charset="0"/>
                <a:cs typeface="Times New Roman" pitchFamily="18" charset="0"/>
              </a:rPr>
              <a:t>Generates customized institutional reports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
                <a:srgbClr val="8E1537"/>
              </a:buClr>
              <a:buSzTx/>
              <a:buFont typeface="Arial" pitchFamily="34" charset="0"/>
              <a:buChar char="•"/>
              <a:tabLst>
                <a:tab pos="27432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Calibri" pitchFamily="34" charset="0"/>
                <a:cs typeface="Times New Roman" pitchFamily="18" charset="0"/>
              </a:rPr>
              <a:t>Supports multiple languages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p:txBody>
      </p:sp>
      <p:sp>
        <p:nvSpPr>
          <p:cNvPr id="8" name="Title 7"/>
          <p:cNvSpPr>
            <a:spLocks noGrp="1"/>
          </p:cNvSpPr>
          <p:nvPr>
            <p:ph type="title"/>
          </p:nvPr>
        </p:nvSpPr>
        <p:spPr>
          <a:xfrm>
            <a:off x="609600" y="199505"/>
            <a:ext cx="10744200" cy="1185577"/>
          </a:xfrm>
        </p:spPr>
        <p:txBody>
          <a:bodyPr>
            <a:normAutofit/>
          </a:bodyPr>
          <a:lstStyle/>
          <a:p>
            <a:r>
              <a:rPr lang="en-US" dirty="0"/>
              <a:t>Enhanced Cardiopulmonary Exercise Test Analysis ©</a:t>
            </a:r>
          </a:p>
        </p:txBody>
      </p:sp>
      <p:pic>
        <p:nvPicPr>
          <p:cNvPr id="12" name="Content Placeholder 11">
            <a:extLst>
              <a:ext uri="{FF2B5EF4-FFF2-40B4-BE49-F238E27FC236}">
                <a16:creationId xmlns:a16="http://schemas.microsoft.com/office/drawing/2014/main" id="{A7274D60-3211-4198-96A9-4C84274BBE0F}"/>
              </a:ext>
            </a:extLst>
          </p:cNvPr>
          <p:cNvPicPr>
            <a:picLocks noGrp="1" noChangeAspect="1"/>
          </p:cNvPicPr>
          <p:nvPr>
            <p:ph idx="1"/>
          </p:nvPr>
        </p:nvPicPr>
        <p:blipFill>
          <a:blip r:embed="rId2"/>
          <a:stretch>
            <a:fillRect/>
          </a:stretch>
        </p:blipFill>
        <p:spPr>
          <a:xfrm>
            <a:off x="2774950" y="1542473"/>
            <a:ext cx="6413500" cy="3835400"/>
          </a:xfrm>
        </p:spPr>
      </p:pic>
      <p:sp>
        <p:nvSpPr>
          <p:cNvPr id="10" name="Text Placeholder 9">
            <a:extLst>
              <a:ext uri="{FF2B5EF4-FFF2-40B4-BE49-F238E27FC236}">
                <a16:creationId xmlns:a16="http://schemas.microsoft.com/office/drawing/2014/main" id="{2168A0A5-8F93-419F-9285-8B3B09EA9800}"/>
              </a:ext>
            </a:extLst>
          </p:cNvPr>
          <p:cNvSpPr>
            <a:spLocks noGrp="1"/>
          </p:cNvSpPr>
          <p:nvPr>
            <p:ph type="body" sz="quarter" idx="4294967295"/>
          </p:nvPr>
        </p:nvSpPr>
        <p:spPr>
          <a:xfrm>
            <a:off x="619991" y="1183020"/>
            <a:ext cx="11233150" cy="306388"/>
          </a:xfrm>
        </p:spPr>
        <p:txBody>
          <a:bodyPr>
            <a:normAutofit fontScale="70000" lnSpcReduction="20000"/>
          </a:bodyPr>
          <a:lstStyle/>
          <a:p>
            <a:pPr marL="0" indent="0">
              <a:buNone/>
            </a:pPr>
            <a:r>
              <a:rPr lang="en-US" i="1" dirty="0"/>
              <a:t>Based on identifying 10 key variables and creating 4 key plots</a:t>
            </a:r>
          </a:p>
        </p:txBody>
      </p:sp>
    </p:spTree>
    <p:extLst>
      <p:ext uri="{BB962C8B-B14F-4D97-AF65-F5344CB8AC3E}">
        <p14:creationId xmlns:p14="http://schemas.microsoft.com/office/powerpoint/2010/main" val="25053794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23EB25E-0BB3-403D-8CF1-77F00BD5730B}"/>
              </a:ext>
            </a:extLst>
          </p:cNvPr>
          <p:cNvSpPr>
            <a:spLocks noGrp="1" noChangeArrowheads="1"/>
          </p:cNvSpPr>
          <p:nvPr>
            <p:ph type="title"/>
          </p:nvPr>
        </p:nvSpPr>
        <p:spPr>
          <a:xfrm>
            <a:off x="609599" y="199505"/>
            <a:ext cx="10915403" cy="1185577"/>
          </a:xfrm>
        </p:spPr>
        <p:txBody>
          <a:bodyPr>
            <a:normAutofit/>
          </a:bodyPr>
          <a:lstStyle/>
          <a:p>
            <a:r>
              <a:rPr lang="en-US" altLang="en-US" dirty="0"/>
              <a:t>Key Variables of the Response to Incremental Exercise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D47B7EF1-1484-49B0-9140-D4CC19DB254D}"/>
                  </a:ext>
                </a:extLst>
              </p:cNvPr>
              <p:cNvSpPr>
                <a:spLocks noGrp="1"/>
              </p:cNvSpPr>
              <p:nvPr>
                <p:ph idx="1"/>
              </p:nvPr>
            </p:nvSpPr>
            <p:spPr>
              <a:xfrm>
                <a:off x="609600" y="1538276"/>
                <a:ext cx="10744200" cy="4722477"/>
              </a:xfrm>
            </p:spPr>
            <p:txBody>
              <a:bodyPr>
                <a:normAutofit fontScale="62500" lnSpcReduction="20000"/>
              </a:bodyPr>
              <a:lstStyle/>
              <a:p>
                <a:pPr marL="0" indent="0">
                  <a:buNone/>
                </a:pPr>
                <a:r>
                  <a:rPr lang="en-US" altLang="en-US" b="1" u="sng" dirty="0">
                    <a:latin typeface="+mj-lt"/>
                  </a:rPr>
                  <a:t>Maximal Values</a:t>
                </a:r>
              </a:p>
              <a:p>
                <a14:m>
                  <m:oMath xmlns:m="http://schemas.openxmlformats.org/officeDocument/2006/math">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a:latin typeface="Cambria Math" panose="02040503050406030204" pitchFamily="18" charset="0"/>
                              </a:rPr>
                              <m:t>𝑊</m:t>
                            </m:r>
                          </m:e>
                        </m:acc>
                      </m:e>
                      <m:sub>
                        <m:r>
                          <a:rPr lang="en-US" altLang="en-US">
                            <a:latin typeface="Cambria Math" panose="02040503050406030204" pitchFamily="18" charset="0"/>
                          </a:rPr>
                          <m:t>𝑚𝑎𝑥</m:t>
                        </m:r>
                      </m:sub>
                    </m:sSub>
                  </m:oMath>
                </a14:m>
                <a:r>
                  <a:rPr lang="en-US" altLang="en-US" dirty="0">
                    <a:latin typeface="+mj-lt"/>
                  </a:rPr>
                  <a:t> - maximum work rate</a:t>
                </a:r>
              </a:p>
              <a:p>
                <a14:m>
                  <m:oMath xmlns:m="http://schemas.openxmlformats.org/officeDocument/2006/math">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r>
                          <a:rPr lang="en-US" altLang="en-US">
                            <a:latin typeface="Cambria Math" panose="02040503050406030204" pitchFamily="18" charset="0"/>
                          </a:rPr>
                          <m:t>𝑂</m:t>
                        </m:r>
                      </m:e>
                      <m:sub>
                        <m:r>
                          <a:rPr lang="en-US" altLang="en-US">
                            <a:latin typeface="Cambria Math" panose="02040503050406030204" pitchFamily="18" charset="0"/>
                          </a:rPr>
                          <m:t>2</m:t>
                        </m:r>
                        <m:r>
                          <a:rPr lang="en-US" altLang="en-US">
                            <a:latin typeface="Cambria Math" panose="02040503050406030204" pitchFamily="18" charset="0"/>
                          </a:rPr>
                          <m:t>𝑚𝑎𝑥</m:t>
                        </m:r>
                      </m:sub>
                    </m:sSub>
                  </m:oMath>
                </a14:m>
                <a:r>
                  <a:rPr lang="en-US" altLang="en-US" dirty="0">
                    <a:latin typeface="+mj-lt"/>
                  </a:rPr>
                  <a:t> - maximum oxygen uptake</a:t>
                </a:r>
              </a:p>
              <a:p>
                <a:pPr marL="1371600" lvl="1"/>
                <a:r>
                  <a:rPr lang="en-US" altLang="en-US" sz="1400" dirty="0">
                    <a:latin typeface="+mj-lt"/>
                  </a:rPr>
                  <a:t>aerobic capacity (L/min)</a:t>
                </a:r>
              </a:p>
              <a:p>
                <a:pPr marL="1371600" lvl="1"/>
                <a:r>
                  <a:rPr lang="en-US" altLang="en-US" sz="1400" dirty="0">
                    <a:latin typeface="+mj-lt"/>
                  </a:rPr>
                  <a:t>functional capacity (ml/kg/min)</a:t>
                </a:r>
              </a:p>
              <a:p>
                <a:r>
                  <a:rPr lang="en-US" altLang="en-US" dirty="0">
                    <a:latin typeface="+mj-lt"/>
                  </a:rPr>
                  <a:t> </a:t>
                </a:r>
                <a14:m>
                  <m:oMath xmlns:m="http://schemas.openxmlformats.org/officeDocument/2006/math">
                    <m:sSub>
                      <m:sSubPr>
                        <m:ctrlPr>
                          <a:rPr lang="en-US" altLang="en-US" i="1">
                            <a:latin typeface="Cambria Math" panose="02040503050406030204" pitchFamily="18" charset="0"/>
                          </a:rPr>
                        </m:ctrlPr>
                      </m:sSubPr>
                      <m:e>
                        <m:r>
                          <a:rPr lang="en-US" altLang="en-US">
                            <a:latin typeface="Cambria Math" panose="02040503050406030204" pitchFamily="18" charset="0"/>
                          </a:rPr>
                          <m:t>𝑓</m:t>
                        </m:r>
                      </m:e>
                      <m:sub>
                        <m:r>
                          <a:rPr lang="en-US" altLang="en-US">
                            <a:latin typeface="Cambria Math" panose="02040503050406030204" pitchFamily="18" charset="0"/>
                          </a:rPr>
                          <m:t>𝐶𝑚𝑎𝑥</m:t>
                        </m:r>
                      </m:sub>
                    </m:sSub>
                  </m:oMath>
                </a14:m>
                <a:r>
                  <a:rPr lang="en-US" altLang="en-US" dirty="0">
                    <a:latin typeface="+mj-lt"/>
                  </a:rPr>
                  <a:t> - maximum heart rate</a:t>
                </a:r>
              </a:p>
              <a:p>
                <a:r>
                  <a:rPr lang="en-US" altLang="en-US" dirty="0">
                    <a:latin typeface="+mj-lt"/>
                  </a:rPr>
                  <a:t> </a:t>
                </a:r>
                <a14:m>
                  <m:oMath xmlns:m="http://schemas.openxmlformats.org/officeDocument/2006/math">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e>
                      <m:sub>
                        <m:r>
                          <a:rPr lang="en-US" altLang="en-US">
                            <a:latin typeface="Cambria Math" panose="02040503050406030204" pitchFamily="18" charset="0"/>
                          </a:rPr>
                          <m:t>𝐸𝑚𝑎𝑥</m:t>
                        </m:r>
                      </m:sub>
                    </m:sSub>
                  </m:oMath>
                </a14:m>
                <a:r>
                  <a:rPr lang="en-US" altLang="en-US" dirty="0">
                    <a:latin typeface="+mj-lt"/>
                  </a:rPr>
                  <a:t> - maximum ventilation</a:t>
                </a:r>
              </a:p>
              <a:p>
                <a:pPr marL="0" indent="0">
                  <a:buNone/>
                </a:pPr>
                <a:r>
                  <a:rPr lang="en-US" b="1" u="sng" dirty="0">
                    <a:latin typeface="+mj-lt"/>
                  </a:rPr>
                  <a:t>Slopes</a:t>
                </a:r>
                <a:endParaRPr lang="en-US" altLang="en-US" b="1" u="sng" dirty="0"/>
              </a:p>
              <a:p>
                <a14:m>
                  <m:oMath xmlns:m="http://schemas.openxmlformats.org/officeDocument/2006/math">
                    <m:f>
                      <m:fPr>
                        <m:type m:val="lin"/>
                        <m:ctrlPr>
                          <a:rPr lang="en-US" altLang="en-US" i="1">
                            <a:latin typeface="Cambria Math" panose="02040503050406030204" pitchFamily="18" charset="0"/>
                          </a:rPr>
                        </m:ctrlPr>
                      </m:fPr>
                      <m:num>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sSub>
                          <m:sSubPr>
                            <m:ctrlPr>
                              <a:rPr lang="en-US" altLang="en-US" i="1">
                                <a:latin typeface="Cambria Math" panose="02040503050406030204" pitchFamily="18" charset="0"/>
                              </a:rPr>
                            </m:ctrlPr>
                          </m:sSubPr>
                          <m:e>
                            <m:r>
                              <a:rPr lang="en-US" altLang="en-US">
                                <a:latin typeface="Cambria Math" panose="02040503050406030204" pitchFamily="18" charset="0"/>
                              </a:rPr>
                              <m:t>𝑂</m:t>
                            </m:r>
                          </m:e>
                          <m:sub>
                            <m:r>
                              <a:rPr lang="en-US" altLang="en-US">
                                <a:latin typeface="Cambria Math" panose="02040503050406030204" pitchFamily="18" charset="0"/>
                              </a:rPr>
                              <m:t>2</m:t>
                            </m:r>
                          </m:sub>
                        </m:sSub>
                      </m:num>
                      <m:den>
                        <m:acc>
                          <m:accPr>
                            <m:chr m:val="̇"/>
                            <m:ctrlPr>
                              <a:rPr lang="en-US" altLang="en-US" i="1">
                                <a:latin typeface="Cambria Math" panose="02040503050406030204" pitchFamily="18" charset="0"/>
                              </a:rPr>
                            </m:ctrlPr>
                          </m:accPr>
                          <m:e>
                            <m:r>
                              <a:rPr lang="en-US" altLang="en-US">
                                <a:latin typeface="Cambria Math" panose="02040503050406030204" pitchFamily="18" charset="0"/>
                              </a:rPr>
                              <m:t>𝑊</m:t>
                            </m:r>
                          </m:e>
                        </m:acc>
                      </m:den>
                    </m:f>
                  </m:oMath>
                </a14:m>
                <a:r>
                  <a:rPr lang="en-US" altLang="en-US" dirty="0"/>
                  <a:t> - metabolic efficiency</a:t>
                </a:r>
              </a:p>
              <a:p>
                <a14:m>
                  <m:oMath xmlns:m="http://schemas.openxmlformats.org/officeDocument/2006/math">
                    <m:f>
                      <m:fPr>
                        <m:type m:val="lin"/>
                        <m:ctrlPr>
                          <a:rPr lang="en-US" altLang="en-US" i="1">
                            <a:latin typeface="Cambria Math" panose="02040503050406030204" pitchFamily="18" charset="0"/>
                          </a:rPr>
                        </m:ctrlPr>
                      </m:fPr>
                      <m:num>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sSub>
                          <m:sSubPr>
                            <m:ctrlPr>
                              <a:rPr lang="en-US" altLang="en-US" i="1">
                                <a:latin typeface="Cambria Math" panose="02040503050406030204" pitchFamily="18" charset="0"/>
                              </a:rPr>
                            </m:ctrlPr>
                          </m:sSubPr>
                          <m:e>
                            <m:r>
                              <a:rPr lang="en-US" altLang="en-US">
                                <a:latin typeface="Cambria Math" panose="02040503050406030204" pitchFamily="18" charset="0"/>
                              </a:rPr>
                              <m:t>𝐶𝑂</m:t>
                            </m:r>
                          </m:e>
                          <m:sub>
                            <m:r>
                              <a:rPr lang="en-US" altLang="en-US">
                                <a:latin typeface="Cambria Math" panose="02040503050406030204" pitchFamily="18" charset="0"/>
                              </a:rPr>
                              <m:t>2</m:t>
                            </m:r>
                          </m:sub>
                        </m:sSub>
                      </m:num>
                      <m:den>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den>
                    </m:f>
                    <m:sSub>
                      <m:sSubPr>
                        <m:ctrlPr>
                          <a:rPr lang="en-US" altLang="en-US" i="1">
                            <a:latin typeface="Cambria Math" panose="02040503050406030204" pitchFamily="18" charset="0"/>
                          </a:rPr>
                        </m:ctrlPr>
                      </m:sSubPr>
                      <m:e>
                        <m:r>
                          <a:rPr lang="en-US" altLang="en-US">
                            <a:latin typeface="Cambria Math" panose="02040503050406030204" pitchFamily="18" charset="0"/>
                          </a:rPr>
                          <m:t>𝑂</m:t>
                        </m:r>
                      </m:e>
                      <m:sub>
                        <m:r>
                          <a:rPr lang="en-US" altLang="en-US">
                            <a:latin typeface="Cambria Math" panose="02040503050406030204" pitchFamily="18" charset="0"/>
                          </a:rPr>
                          <m:t>2</m:t>
                        </m:r>
                      </m:sub>
                    </m:sSub>
                  </m:oMath>
                </a14:m>
                <a:r>
                  <a:rPr lang="en-US" altLang="en-US" dirty="0"/>
                  <a:t> - muscle RQ</a:t>
                </a:r>
              </a:p>
              <a:p>
                <a14:m>
                  <m:oMath xmlns:m="http://schemas.openxmlformats.org/officeDocument/2006/math">
                    <m:f>
                      <m:fPr>
                        <m:type m:val="lin"/>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a:latin typeface="Cambria Math" panose="02040503050406030204" pitchFamily="18" charset="0"/>
                              </a:rPr>
                              <m:t>𝑓</m:t>
                            </m:r>
                          </m:e>
                          <m:sub>
                            <m:r>
                              <a:rPr lang="en-US" altLang="en-US">
                                <a:latin typeface="Cambria Math" panose="02040503050406030204" pitchFamily="18" charset="0"/>
                              </a:rPr>
                              <m:t>𝐶</m:t>
                            </m:r>
                          </m:sub>
                        </m:sSub>
                      </m:num>
                      <m:den>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den>
                    </m:f>
                    <m:sSub>
                      <m:sSubPr>
                        <m:ctrlPr>
                          <a:rPr lang="en-US" altLang="en-US" i="1">
                            <a:latin typeface="Cambria Math" panose="02040503050406030204" pitchFamily="18" charset="0"/>
                          </a:rPr>
                        </m:ctrlPr>
                      </m:sSubPr>
                      <m:e>
                        <m:r>
                          <a:rPr lang="en-US" altLang="en-US">
                            <a:latin typeface="Cambria Math" panose="02040503050406030204" pitchFamily="18" charset="0"/>
                          </a:rPr>
                          <m:t>𝑂</m:t>
                        </m:r>
                      </m:e>
                      <m:sub>
                        <m:r>
                          <a:rPr lang="en-US" altLang="en-US">
                            <a:latin typeface="Cambria Math" panose="02040503050406030204" pitchFamily="18" charset="0"/>
                          </a:rPr>
                          <m:t>2</m:t>
                        </m:r>
                      </m:sub>
                    </m:sSub>
                  </m:oMath>
                </a14:m>
                <a:r>
                  <a:rPr lang="en-US" altLang="en-US" dirty="0"/>
                  <a:t>- chronotropic index</a:t>
                </a:r>
              </a:p>
              <a:p>
                <a14:m>
                  <m:oMath xmlns:m="http://schemas.openxmlformats.org/officeDocument/2006/math">
                    <m:f>
                      <m:fPr>
                        <m:type m:val="lin"/>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e>
                          <m:sub>
                            <m:r>
                              <a:rPr lang="en-US" altLang="en-US">
                                <a:latin typeface="Cambria Math" panose="02040503050406030204" pitchFamily="18" charset="0"/>
                              </a:rPr>
                              <m:t>𝐸</m:t>
                            </m:r>
                          </m:sub>
                        </m:sSub>
                      </m:num>
                      <m:den>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den>
                    </m:f>
                    <m:sSub>
                      <m:sSubPr>
                        <m:ctrlPr>
                          <a:rPr lang="en-US" altLang="en-US" i="1">
                            <a:latin typeface="Cambria Math" panose="02040503050406030204" pitchFamily="18" charset="0"/>
                          </a:rPr>
                        </m:ctrlPr>
                      </m:sSubPr>
                      <m:e>
                        <m:r>
                          <a:rPr lang="en-US" altLang="en-US">
                            <a:latin typeface="Cambria Math" panose="02040503050406030204" pitchFamily="18" charset="0"/>
                          </a:rPr>
                          <m:t>𝐶𝑂</m:t>
                        </m:r>
                      </m:e>
                      <m:sub>
                        <m:r>
                          <a:rPr lang="en-US" altLang="en-US">
                            <a:latin typeface="Cambria Math" panose="02040503050406030204" pitchFamily="18" charset="0"/>
                          </a:rPr>
                          <m:t>2</m:t>
                        </m:r>
                      </m:sub>
                    </m:sSub>
                  </m:oMath>
                </a14:m>
                <a:r>
                  <a:rPr lang="en-US" altLang="en-US" dirty="0"/>
                  <a:t> - ventilatory efficiency</a:t>
                </a:r>
              </a:p>
              <a:p>
                <a:pPr marL="0" indent="0">
                  <a:buNone/>
                </a:pPr>
                <a:r>
                  <a:rPr lang="en-US" altLang="en-US" b="1" u="sng" dirty="0"/>
                  <a:t>Thresholds</a:t>
                </a:r>
              </a:p>
              <a:p>
                <a14:m>
                  <m:oMath xmlns:m="http://schemas.openxmlformats.org/officeDocument/2006/math">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sSub>
                      <m:sSubPr>
                        <m:ctrlPr>
                          <a:rPr lang="en-US" altLang="en-US" i="1">
                            <a:latin typeface="Cambria Math" panose="02040503050406030204" pitchFamily="18" charset="0"/>
                          </a:rPr>
                        </m:ctrlPr>
                      </m:sSubPr>
                      <m:e>
                        <m:r>
                          <a:rPr lang="en-US" altLang="en-US">
                            <a:latin typeface="Cambria Math" panose="02040503050406030204" pitchFamily="18" charset="0"/>
                          </a:rPr>
                          <m:t>𝑂</m:t>
                        </m:r>
                      </m:e>
                      <m:sub>
                        <m:r>
                          <a:rPr lang="en-US" altLang="en-US">
                            <a:latin typeface="Cambria Math" panose="02040503050406030204" pitchFamily="18" charset="0"/>
                          </a:rPr>
                          <m:t>2</m:t>
                        </m:r>
                      </m:sub>
                    </m:sSub>
                    <m:r>
                      <a:rPr lang="en-US" altLang="en-US">
                        <a:latin typeface="Cambria Math" panose="02040503050406030204" pitchFamily="18" charset="0"/>
                      </a:rPr>
                      <m:t>𝜃</m:t>
                    </m:r>
                  </m:oMath>
                </a14:m>
                <a:r>
                  <a:rPr lang="en-US" altLang="en-US" dirty="0"/>
                  <a:t> – metabolic, gas exchange, lactate or anaerobic threshold</a:t>
                </a:r>
              </a:p>
              <a:p>
                <a14:m>
                  <m:oMath xmlns:m="http://schemas.openxmlformats.org/officeDocument/2006/math">
                    <m:acc>
                      <m:accPr>
                        <m:chr m:val="̇"/>
                        <m:ctrlPr>
                          <a:rPr lang="en-US" altLang="en-US" i="1">
                            <a:latin typeface="Cambria Math" panose="02040503050406030204" pitchFamily="18" charset="0"/>
                          </a:rPr>
                        </m:ctrlPr>
                      </m:accPr>
                      <m:e>
                        <m:r>
                          <a:rPr lang="en-US" altLang="en-US">
                            <a:latin typeface="Cambria Math" panose="02040503050406030204" pitchFamily="18" charset="0"/>
                          </a:rPr>
                          <m:t>𝑉</m:t>
                        </m:r>
                      </m:e>
                    </m:acc>
                    <m:sSub>
                      <m:sSubPr>
                        <m:ctrlPr>
                          <a:rPr lang="en-US" altLang="en-US" i="1">
                            <a:latin typeface="Cambria Math" panose="02040503050406030204" pitchFamily="18" charset="0"/>
                          </a:rPr>
                        </m:ctrlPr>
                      </m:sSubPr>
                      <m:e>
                        <m:r>
                          <a:rPr lang="en-US" altLang="en-US">
                            <a:latin typeface="Cambria Math" panose="02040503050406030204" pitchFamily="18" charset="0"/>
                          </a:rPr>
                          <m:t>𝐶𝑂</m:t>
                        </m:r>
                      </m:e>
                      <m:sub>
                        <m:r>
                          <a:rPr lang="en-US" altLang="en-US">
                            <a:latin typeface="Cambria Math" panose="02040503050406030204" pitchFamily="18" charset="0"/>
                          </a:rPr>
                          <m:t>2</m:t>
                        </m:r>
                      </m:sub>
                    </m:sSub>
                    <m:r>
                      <a:rPr lang="en-US" altLang="en-US">
                        <a:latin typeface="Cambria Math" panose="02040503050406030204" pitchFamily="18" charset="0"/>
                      </a:rPr>
                      <m:t>𝜃</m:t>
                    </m:r>
                  </m:oMath>
                </a14:m>
                <a:r>
                  <a:rPr lang="en-US" altLang="en-US" dirty="0"/>
                  <a:t>- ventilatory threshold, respiratory compensation point</a:t>
                </a:r>
              </a:p>
              <a:p>
                <a:endParaRPr lang="en-US" altLang="en-US" dirty="0"/>
              </a:p>
              <a:p>
                <a:endParaRPr lang="en-US" dirty="0">
                  <a:latin typeface="+mj-lt"/>
                </a:endParaRPr>
              </a:p>
            </p:txBody>
          </p:sp>
        </mc:Choice>
        <mc:Fallback xmlns="">
          <p:sp>
            <p:nvSpPr>
              <p:cNvPr id="7" name="Content Placeholder 6">
                <a:extLst>
                  <a:ext uri="{FF2B5EF4-FFF2-40B4-BE49-F238E27FC236}">
                    <a16:creationId xmlns:a16="http://schemas.microsoft.com/office/drawing/2014/main" id="{D47B7EF1-1484-49B0-9140-D4CC19DB254D}"/>
                  </a:ext>
                </a:extLst>
              </p:cNvPr>
              <p:cNvSpPr>
                <a:spLocks noGrp="1" noRot="1" noChangeAspect="1" noMove="1" noResize="1" noEditPoints="1" noAdjustHandles="1" noChangeArrowheads="1" noChangeShapeType="1" noTextEdit="1"/>
              </p:cNvSpPr>
              <p:nvPr>
                <p:ph idx="1"/>
              </p:nvPr>
            </p:nvSpPr>
            <p:spPr>
              <a:xfrm>
                <a:off x="609600" y="1538276"/>
                <a:ext cx="10744200" cy="4722477"/>
              </a:xfrm>
              <a:blipFill>
                <a:blip r:embed="rId3"/>
                <a:stretch>
                  <a:fillRect l="-236" t="-1072"/>
                </a:stretch>
              </a:blipFill>
            </p:spPr>
            <p:txBody>
              <a:bodyPr/>
              <a:lstStyle/>
              <a:p>
                <a:r>
                  <a:rPr lang="en-US">
                    <a:noFill/>
                  </a:rPr>
                  <a:t> </a:t>
                </a:r>
              </a:p>
            </p:txBody>
          </p:sp>
        </mc:Fallback>
      </mc:AlternateContent>
      <p:sp>
        <p:nvSpPr>
          <p:cNvPr id="13315" name="Rectangle 3">
            <a:extLst>
              <a:ext uri="{FF2B5EF4-FFF2-40B4-BE49-F238E27FC236}">
                <a16:creationId xmlns:a16="http://schemas.microsoft.com/office/drawing/2014/main" id="{EA0F81F5-F4BA-4ACA-A488-5E2AF2687E88}"/>
              </a:ext>
            </a:extLst>
          </p:cNvPr>
          <p:cNvSpPr>
            <a:spLocks noGrp="1" noChangeArrowheads="1"/>
          </p:cNvSpPr>
          <p:nvPr>
            <p:ph type="body" sz="quarter" idx="4294967295"/>
          </p:nvPr>
        </p:nvSpPr>
        <p:spPr>
          <a:xfrm>
            <a:off x="609600" y="1231888"/>
            <a:ext cx="11233150" cy="306388"/>
          </a:xfrm>
        </p:spPr>
        <p:txBody>
          <a:bodyPr>
            <a:normAutofit fontScale="70000" lnSpcReduction="20000"/>
          </a:bodyPr>
          <a:lstStyle/>
          <a:p>
            <a:pPr marL="0" indent="0">
              <a:buNone/>
            </a:pPr>
            <a:r>
              <a:rPr lang="en-US" altLang="en-US" i="1" dirty="0"/>
              <a:t>Those that are essential include 4 maximum values, 4 slopes and 2 thresholds</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6" name="Rectangle 4"/>
          <p:cNvSpPr>
            <a:spLocks noGrp="1" noChangeArrowheads="1"/>
          </p:cNvSpPr>
          <p:nvPr>
            <p:ph type="title"/>
          </p:nvPr>
        </p:nvSpPr>
        <p:spPr>
          <a:xfrm>
            <a:off x="609600" y="199505"/>
            <a:ext cx="10826338" cy="1185577"/>
          </a:xfrm>
        </p:spPr>
        <p:txBody>
          <a:bodyPr>
            <a:normAutofit/>
          </a:bodyPr>
          <a:lstStyle/>
          <a:p>
            <a:r>
              <a:rPr lang="en-US" dirty="0"/>
              <a:t>Stepwise Approach for Interpretation of Graphical Data</a:t>
            </a:r>
          </a:p>
        </p:txBody>
      </p:sp>
      <p:pic>
        <p:nvPicPr>
          <p:cNvPr id="10" name="Content Placeholder 2">
            <a:extLst>
              <a:ext uri="{FF2B5EF4-FFF2-40B4-BE49-F238E27FC236}">
                <a16:creationId xmlns:a16="http://schemas.microsoft.com/office/drawing/2014/main" id="{437F12B7-9805-42BD-B741-3F2E9AE74982}"/>
              </a:ext>
            </a:extLst>
          </p:cNvPr>
          <p:cNvPicPr>
            <a:picLocks noGrp="1" noChangeAspect="1"/>
          </p:cNvPicPr>
          <p:nvPr>
            <p:ph idx="1"/>
          </p:nvPr>
        </p:nvPicPr>
        <p:blipFill>
          <a:blip r:embed="rId2"/>
          <a:stretch>
            <a:fillRect/>
          </a:stretch>
        </p:blipFill>
        <p:spPr>
          <a:xfrm>
            <a:off x="2146300" y="1540669"/>
            <a:ext cx="7670800" cy="4597400"/>
          </a:xfrm>
        </p:spPr>
      </p:pic>
      <p:sp>
        <p:nvSpPr>
          <p:cNvPr id="9" name="Text Placeholder 8">
            <a:extLst>
              <a:ext uri="{FF2B5EF4-FFF2-40B4-BE49-F238E27FC236}">
                <a16:creationId xmlns:a16="http://schemas.microsoft.com/office/drawing/2014/main" id="{7BD95812-BA51-424C-9EEE-1251B7B1E5D4}"/>
              </a:ext>
            </a:extLst>
          </p:cNvPr>
          <p:cNvSpPr>
            <a:spLocks noGrp="1"/>
          </p:cNvSpPr>
          <p:nvPr>
            <p:ph type="body" sz="quarter" idx="4294967295"/>
          </p:nvPr>
        </p:nvSpPr>
        <p:spPr>
          <a:xfrm>
            <a:off x="2313853" y="6133723"/>
            <a:ext cx="7585075" cy="620713"/>
          </a:xfrm>
        </p:spPr>
        <p:txBody>
          <a:bodyPr>
            <a:normAutofit/>
          </a:bodyPr>
          <a:lstStyle/>
          <a:p>
            <a:pPr marL="0" indent="0" algn="r">
              <a:buNone/>
            </a:pPr>
            <a:r>
              <a:rPr lang="en-US" sz="1100" dirty="0"/>
              <a:t>© UCLA Technology Development Group 2023</a:t>
            </a:r>
          </a:p>
        </p:txBody>
      </p:sp>
      <p:sp>
        <p:nvSpPr>
          <p:cNvPr id="11" name="Rectangle 6">
            <a:extLst>
              <a:ext uri="{FF2B5EF4-FFF2-40B4-BE49-F238E27FC236}">
                <a16:creationId xmlns:a16="http://schemas.microsoft.com/office/drawing/2014/main" id="{617DE697-A966-40F9-8403-E2C2A404C6A1}"/>
              </a:ext>
            </a:extLst>
          </p:cNvPr>
          <p:cNvSpPr>
            <a:spLocks noChangeArrowheads="1"/>
          </p:cNvSpPr>
          <p:nvPr/>
        </p:nvSpPr>
        <p:spPr bwMode="auto">
          <a:xfrm>
            <a:off x="6096000" y="2908533"/>
            <a:ext cx="1620949" cy="1462532"/>
          </a:xfrm>
          <a:prstGeom prst="rect">
            <a:avLst/>
          </a:prstGeom>
          <a:noFill/>
          <a:ln w="25400">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 name="Text Placeholder 9">
            <a:extLst>
              <a:ext uri="{FF2B5EF4-FFF2-40B4-BE49-F238E27FC236}">
                <a16:creationId xmlns:a16="http://schemas.microsoft.com/office/drawing/2014/main" id="{D898981A-B068-7D21-796B-CC9C70EB817F}"/>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Step 1: Evaluate the test protocol and the energetic response</a:t>
            </a:r>
          </a:p>
        </p:txBody>
      </p:sp>
    </p:spTree>
    <p:extLst>
      <p:ext uri="{BB962C8B-B14F-4D97-AF65-F5344CB8AC3E}">
        <p14:creationId xmlns:p14="http://schemas.microsoft.com/office/powerpoint/2010/main" val="30302464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C9BF-1F11-428F-94A4-8439A5122F57}"/>
              </a:ext>
            </a:extLst>
          </p:cNvPr>
          <p:cNvSpPr>
            <a:spLocks noGrp="1"/>
          </p:cNvSpPr>
          <p:nvPr>
            <p:ph type="title"/>
          </p:nvPr>
        </p:nvSpPr>
        <p:spPr>
          <a:xfrm>
            <a:off x="528452" y="199505"/>
            <a:ext cx="11578442" cy="1185577"/>
          </a:xfrm>
        </p:spPr>
        <p:txBody>
          <a:bodyPr>
            <a:normAutofit/>
          </a:bodyPr>
          <a:lstStyle/>
          <a:p>
            <a:r>
              <a:rPr lang="en-US" dirty="0"/>
              <a:t>Step 1: Evaluate the Test Protocol and Energetic Response</a:t>
            </a:r>
          </a:p>
        </p:txBody>
      </p:sp>
      <p:pic>
        <p:nvPicPr>
          <p:cNvPr id="11" name="Content Placeholder 10">
            <a:extLst>
              <a:ext uri="{FF2B5EF4-FFF2-40B4-BE49-F238E27FC236}">
                <a16:creationId xmlns:a16="http://schemas.microsoft.com/office/drawing/2014/main" id="{2B4DE940-AF9D-4298-95A1-5F62F2D068B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06161" y="2133725"/>
            <a:ext cx="3999706" cy="352730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3B116C-A58A-4050-B7A9-9598F1F7BBA4}"/>
                  </a:ext>
                </a:extLst>
              </p:cNvPr>
              <p:cNvSpPr>
                <a:spLocks noGrp="1"/>
              </p:cNvSpPr>
              <p:nvPr>
                <p:ph sz="quarter" idx="4294967295"/>
              </p:nvPr>
            </p:nvSpPr>
            <p:spPr>
              <a:xfrm>
                <a:off x="5344375" y="2221433"/>
                <a:ext cx="5343525" cy="3251485"/>
              </a:xfrm>
            </p:spPr>
            <p:txBody>
              <a:bodyPr/>
              <a:lstStyle/>
              <a:p>
                <a:r>
                  <a:rPr lang="en-US" dirty="0"/>
                  <a:t>Determine if the predicted maximum work rate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𝑊</m:t>
                            </m:r>
                          </m:e>
                        </m:acc>
                      </m:e>
                      <m:sub>
                        <m:r>
                          <a:rPr lang="en-US" i="1">
                            <a:latin typeface="Cambria Math" panose="02040503050406030204" pitchFamily="18" charset="0"/>
                          </a:rPr>
                          <m:t>𝑚𝑎𝑥</m:t>
                        </m:r>
                      </m:sub>
                    </m:sSub>
                  </m:oMath>
                </a14:m>
                <a:r>
                  <a:rPr lang="en-US" dirty="0"/>
                  <a:t>) was achieved</a:t>
                </a:r>
              </a:p>
              <a:p>
                <a:r>
                  <a:rPr lang="en-US" dirty="0"/>
                  <a:t>Determine if the slope of metabolic efficiency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sSub>
                      <m:sSubPr>
                        <m:ctrlPr>
                          <a:rPr lang="en-US"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oMath>
                </a14:m>
                <a:r>
                  <a:rPr lang="en-US" dirty="0"/>
                  <a:t>) was normal or abnormal</a:t>
                </a:r>
              </a:p>
              <a:p>
                <a:r>
                  <a:rPr lang="en-US" dirty="0"/>
                  <a:t>If abnormal, was there evidence of:</a:t>
                </a:r>
              </a:p>
              <a:p>
                <a:pPr lvl="1"/>
                <a:r>
                  <a:rPr lang="en-US" sz="1600" dirty="0"/>
                  <a:t>Impaired oxygen delivery (low slope)</a:t>
                </a:r>
              </a:p>
              <a:p>
                <a:pPr lvl="1"/>
                <a:r>
                  <a:rPr lang="en-US" sz="1600" dirty="0"/>
                  <a:t>Mechanical inefficiency (high slope)</a:t>
                </a:r>
              </a:p>
            </p:txBody>
          </p:sp>
        </mc:Choice>
        <mc:Fallback xmlns="">
          <p:sp>
            <p:nvSpPr>
              <p:cNvPr id="3" name="Content Placeholder 2">
                <a:extLst>
                  <a:ext uri="{FF2B5EF4-FFF2-40B4-BE49-F238E27FC236}">
                    <a16:creationId xmlns:a16="http://schemas.microsoft.com/office/drawing/2014/main" id="{0E3B116C-A58A-4050-B7A9-9598F1F7BBA4}"/>
                  </a:ext>
                </a:extLst>
              </p:cNvPr>
              <p:cNvSpPr>
                <a:spLocks noGrp="1" noRot="1" noChangeAspect="1" noMove="1" noResize="1" noEditPoints="1" noAdjustHandles="1" noChangeArrowheads="1" noChangeShapeType="1" noTextEdit="1"/>
              </p:cNvSpPr>
              <p:nvPr>
                <p:ph sz="quarter" idx="4294967295"/>
              </p:nvPr>
            </p:nvSpPr>
            <p:spPr>
              <a:xfrm>
                <a:off x="5344375" y="2221433"/>
                <a:ext cx="5343525" cy="3251485"/>
              </a:xfrm>
              <a:blipFill>
                <a:blip r:embed="rId4"/>
                <a:stretch>
                  <a:fillRect l="-1422" t="-1550" r="-2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9">
                <a:extLst>
                  <a:ext uri="{FF2B5EF4-FFF2-40B4-BE49-F238E27FC236}">
                    <a16:creationId xmlns:a16="http://schemas.microsoft.com/office/drawing/2014/main" id="{D055B2B8-2471-4C00-1D6D-5E52AB1F82CD}"/>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Plot 1: Variables: </a:t>
                </a:r>
                <a14:m>
                  <m:oMath xmlns:m="http://schemas.openxmlformats.org/officeDocument/2006/math">
                    <m:sSub>
                      <m:sSubPr>
                        <m:ctrlPr>
                          <a:rPr kumimoji="0" lang="en-US" sz="2400" b="0" i="1" u="none" strike="noStrike" kern="1200" cap="none" spc="0" normalizeH="0" baseline="0" noProof="0" smtClean="0">
                            <a:ln>
                              <a:noFill/>
                            </a:ln>
                            <a:solidFill>
                              <a:srgbClr val="3F3F3F">
                                <a:lumMod val="75000"/>
                              </a:srgbClr>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smtClean="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srgbClr val="3F3F3F">
                                    <a:lumMod val="75000"/>
                                  </a:srgbClr>
                                </a:solidFill>
                                <a:effectLst/>
                                <a:uLnTx/>
                                <a:uFillTx/>
                                <a:latin typeface="Cambria Math" panose="02040503050406030204" pitchFamily="18" charset="0"/>
                                <a:ea typeface="+mn-ea"/>
                                <a:cs typeface="+mn-cs"/>
                              </a:rPr>
                              <m:t>𝑊</m:t>
                            </m:r>
                          </m:e>
                        </m:acc>
                      </m:e>
                      <m:sub>
                        <m:r>
                          <a:rPr kumimoji="0" lang="en-US" sz="2400" b="0" i="1" u="none" strike="noStrike" kern="1200" cap="none" spc="0" normalizeH="0" baseline="0" noProof="0" smtClean="0">
                            <a:ln>
                              <a:noFill/>
                            </a:ln>
                            <a:solidFill>
                              <a:srgbClr val="3F3F3F">
                                <a:lumMod val="75000"/>
                              </a:srgbClr>
                            </a:solidFill>
                            <a:effectLst/>
                            <a:uLnTx/>
                            <a:uFillTx/>
                            <a:latin typeface="Cambria Math" panose="02040503050406030204" pitchFamily="18" charset="0"/>
                            <a:ea typeface="+mn-ea"/>
                            <a:cs typeface="+mn-cs"/>
                          </a:rPr>
                          <m:t>𝑚𝑎𝑥</m:t>
                        </m:r>
                      </m:sub>
                    </m:sSub>
                    <m:r>
                      <a:rPr kumimoji="0" lang="en-US" sz="2400" b="0" i="1" u="none" strike="noStrike" kern="1200" cap="none" spc="0" normalizeH="0" baseline="0" noProof="0" smtClean="0">
                        <a:ln>
                          <a:noFill/>
                        </a:ln>
                        <a:solidFill>
                          <a:srgbClr val="3F3F3F">
                            <a:lumMod val="75000"/>
                          </a:srgbClr>
                        </a:solidFill>
                        <a:effectLst/>
                        <a:uLnTx/>
                        <a:uFillTx/>
                        <a:latin typeface="Cambria Math" panose="02040503050406030204" pitchFamily="18" charset="0"/>
                        <a:ea typeface="+mn-ea"/>
                        <a:cs typeface="+mn-cs"/>
                      </a:rPr>
                      <m:t> </m:t>
                    </m:r>
                  </m:oMath>
                </a14:m>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and </a:t>
                </a:r>
                <a14:m>
                  <m:oMath xmlns:m="http://schemas.openxmlformats.org/officeDocument/2006/math">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𝑉</m:t>
                        </m:r>
                      </m:e>
                    </m:acc>
                    <m:sSub>
                      <m:sSubPr>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𝑂</m:t>
                        </m:r>
                      </m:e>
                      <m: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rgbClr val="3F3F3F">
                                <a:lumMod val="75000"/>
                              </a:srgbClr>
                            </a:solidFill>
                            <a:effectLst/>
                            <a:uLnTx/>
                            <a:uFillTx/>
                            <a:latin typeface="Cambria Math" panose="02040503050406030204" pitchFamily="18" charset="0"/>
                            <a:ea typeface="+mn-ea"/>
                            <a:cs typeface="+mn-cs"/>
                          </a:rPr>
                          <m:t>𝑊</m:t>
                        </m:r>
                      </m:e>
                    </m:acc>
                  </m:oMath>
                </a14:m>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p>
            </p:txBody>
          </p:sp>
        </mc:Choice>
        <mc:Fallback xmlns="">
          <p:sp>
            <p:nvSpPr>
              <p:cNvPr id="4" name="Text Placeholder 9">
                <a:extLst>
                  <a:ext uri="{FF2B5EF4-FFF2-40B4-BE49-F238E27FC236}">
                    <a16:creationId xmlns:a16="http://schemas.microsoft.com/office/drawing/2014/main" id="{D055B2B8-2471-4C00-1D6D-5E52AB1F82CD}"/>
                  </a:ext>
                </a:extLst>
              </p:cNvPr>
              <p:cNvSpPr txBox="1">
                <a:spLocks noRot="1" noChangeAspect="1" noMove="1" noResize="1" noEditPoints="1" noAdjustHandles="1" noChangeArrowheads="1" noChangeShapeType="1" noTextEdit="1"/>
              </p:cNvSpPr>
              <p:nvPr/>
            </p:nvSpPr>
            <p:spPr>
              <a:xfrm>
                <a:off x="619991" y="1183020"/>
                <a:ext cx="11233150" cy="306388"/>
              </a:xfrm>
              <a:prstGeom prst="rect">
                <a:avLst/>
              </a:prstGeom>
              <a:blipFill>
                <a:blip r:embed="rId5"/>
                <a:stretch>
                  <a:fillRect l="-339" t="-24000" b="-24000"/>
                </a:stretch>
              </a:blipFill>
            </p:spPr>
            <p:txBody>
              <a:bodyPr/>
              <a:lstStyle/>
              <a:p>
                <a:r>
                  <a:rPr lang="en-US">
                    <a:noFill/>
                  </a:rPr>
                  <a:t> </a:t>
                </a:r>
              </a:p>
            </p:txBody>
          </p:sp>
        </mc:Fallback>
      </mc:AlternateContent>
    </p:spTree>
    <p:extLst>
      <p:ext uri="{BB962C8B-B14F-4D97-AF65-F5344CB8AC3E}">
        <p14:creationId xmlns:p14="http://schemas.microsoft.com/office/powerpoint/2010/main" val="9293182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29025B96-BD40-04D6-BADF-4AA93455A8D4}"/>
              </a:ext>
            </a:extLst>
          </p:cNvPr>
          <p:cNvSpPr>
            <a:spLocks noGrp="1" noChangeArrowheads="1"/>
          </p:cNvSpPr>
          <p:nvPr>
            <p:ph type="title"/>
          </p:nvPr>
        </p:nvSpPr>
        <p:spPr>
          <a:xfrm>
            <a:off x="609600" y="199505"/>
            <a:ext cx="10820400" cy="1185577"/>
          </a:xfrm>
        </p:spPr>
        <p:txBody>
          <a:bodyPr>
            <a:normAutofit/>
          </a:bodyPr>
          <a:lstStyle/>
          <a:p>
            <a:r>
              <a:rPr lang="en-US" dirty="0"/>
              <a:t>Stepwise Approach for Interpretation of Graphical Data</a:t>
            </a:r>
          </a:p>
        </p:txBody>
      </p:sp>
      <p:pic>
        <p:nvPicPr>
          <p:cNvPr id="7" name="Content Placeholder 2">
            <a:extLst>
              <a:ext uri="{FF2B5EF4-FFF2-40B4-BE49-F238E27FC236}">
                <a16:creationId xmlns:a16="http://schemas.microsoft.com/office/drawing/2014/main" id="{9EE5C88F-7D93-575F-E062-A9BED4C7CB2F}"/>
              </a:ext>
            </a:extLst>
          </p:cNvPr>
          <p:cNvPicPr>
            <a:picLocks noGrp="1" noChangeAspect="1"/>
          </p:cNvPicPr>
          <p:nvPr>
            <p:ph idx="1"/>
          </p:nvPr>
        </p:nvPicPr>
        <p:blipFill>
          <a:blip r:embed="rId2"/>
          <a:stretch>
            <a:fillRect/>
          </a:stretch>
        </p:blipFill>
        <p:spPr>
          <a:xfrm>
            <a:off x="2146300" y="1540669"/>
            <a:ext cx="7670800" cy="4597400"/>
          </a:xfrm>
        </p:spPr>
      </p:pic>
      <p:sp>
        <p:nvSpPr>
          <p:cNvPr id="12" name="Text Placeholder 8">
            <a:extLst>
              <a:ext uri="{FF2B5EF4-FFF2-40B4-BE49-F238E27FC236}">
                <a16:creationId xmlns:a16="http://schemas.microsoft.com/office/drawing/2014/main" id="{3D0EDD6B-D7F1-84FC-0689-BA40C1073329}"/>
              </a:ext>
            </a:extLst>
          </p:cNvPr>
          <p:cNvSpPr txBox="1">
            <a:spLocks/>
          </p:cNvSpPr>
          <p:nvPr/>
        </p:nvSpPr>
        <p:spPr>
          <a:xfrm>
            <a:off x="2313853" y="6133723"/>
            <a:ext cx="7585075" cy="620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1100" b="0" i="0" u="none" strike="noStrike" kern="1200" cap="none" spc="0" normalizeH="0" baseline="0" noProof="0">
                <a:ln>
                  <a:noFill/>
                </a:ln>
                <a:solidFill>
                  <a:srgbClr val="3F3F3F">
                    <a:lumMod val="75000"/>
                  </a:srgbClr>
                </a:solidFill>
                <a:effectLst/>
                <a:uLnTx/>
                <a:uFillTx/>
                <a:latin typeface="Arial" panose="020B0604020202020204"/>
                <a:ea typeface="+mn-ea"/>
                <a:cs typeface="+mn-cs"/>
              </a:rPr>
              <a:t>© UCLA Technology Development Group 2023</a:t>
            </a:r>
            <a:endPar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
        <p:nvSpPr>
          <p:cNvPr id="13" name="Rectangle 6">
            <a:extLst>
              <a:ext uri="{FF2B5EF4-FFF2-40B4-BE49-F238E27FC236}">
                <a16:creationId xmlns:a16="http://schemas.microsoft.com/office/drawing/2014/main" id="{7DFC5B47-C370-E376-4A3B-CD0C4C56764D}"/>
              </a:ext>
            </a:extLst>
          </p:cNvPr>
          <p:cNvSpPr>
            <a:spLocks noChangeArrowheads="1"/>
          </p:cNvSpPr>
          <p:nvPr/>
        </p:nvSpPr>
        <p:spPr bwMode="auto">
          <a:xfrm>
            <a:off x="6096000" y="2908533"/>
            <a:ext cx="1620949" cy="1462532"/>
          </a:xfrm>
          <a:prstGeom prst="rect">
            <a:avLst/>
          </a:prstGeom>
          <a:noFill/>
          <a:ln w="25400">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4" name="Text Placeholder 9">
            <a:extLst>
              <a:ext uri="{FF2B5EF4-FFF2-40B4-BE49-F238E27FC236}">
                <a16:creationId xmlns:a16="http://schemas.microsoft.com/office/drawing/2014/main" id="{EC9161E3-369B-2254-9C3F-DF4D57E8009D}"/>
              </a:ext>
            </a:extLst>
          </p:cNvPr>
          <p:cNvSpPr txBox="1">
            <a:spLocks/>
          </p:cNvSpPr>
          <p:nvPr/>
        </p:nvSpPr>
        <p:spPr>
          <a:xfrm>
            <a:off x="619991" y="1183020"/>
            <a:ext cx="11233150" cy="30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1"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Step 2: Evaluate aerobic performance</a:t>
            </a:r>
          </a:p>
        </p:txBody>
      </p:sp>
    </p:spTree>
    <p:extLst>
      <p:ext uri="{BB962C8B-B14F-4D97-AF65-F5344CB8AC3E}">
        <p14:creationId xmlns:p14="http://schemas.microsoft.com/office/powerpoint/2010/main" val="36076042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4</TotalTime>
  <Words>1974</Words>
  <Application>Microsoft Macintosh PowerPoint</Application>
  <PresentationFormat>Widescreen</PresentationFormat>
  <Paragraphs>194</Paragraphs>
  <Slides>25</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Cambria Math</vt:lpstr>
      <vt:lpstr>Century Gothic</vt:lpstr>
      <vt:lpstr>Times New Roman</vt:lpstr>
      <vt:lpstr>Trebuchet MS</vt:lpstr>
      <vt:lpstr>Verdana</vt:lpstr>
      <vt:lpstr>Office Theme</vt:lpstr>
      <vt:lpstr>PCC20</vt:lpstr>
      <vt:lpstr>PowerPoint Presentation</vt:lpstr>
      <vt:lpstr>PowerPoint Presentation</vt:lpstr>
      <vt:lpstr>Disclaimer</vt:lpstr>
      <vt:lpstr>Cardiopulmonary Exercise Testing in Pulmonary Arterial Hypertension – Part II</vt:lpstr>
      <vt:lpstr>Enhanced Cardiopulmonary Exercise Test Analysis ©</vt:lpstr>
      <vt:lpstr>Key Variables of the Response to Incremental Exercise</vt:lpstr>
      <vt:lpstr>Stepwise Approach for Interpretation of Graphical Data</vt:lpstr>
      <vt:lpstr>Step 1: Evaluate the Test Protocol and Energetic Response</vt:lpstr>
      <vt:lpstr>Stepwise Approach for Interpretation of Graphical Data</vt:lpstr>
      <vt:lpstr>Step 2: Evaluate Aerobic Performance</vt:lpstr>
      <vt:lpstr>Stepwise Approach for Interpretation of Graphical Data</vt:lpstr>
      <vt:lpstr>Step 3: Evaluate Anaerobic Metabolism</vt:lpstr>
      <vt:lpstr>Stepwise Approach for Interpretation of Graphical Data</vt:lpstr>
      <vt:lpstr>Step 4: Evaluate the ventilatory response</vt:lpstr>
      <vt:lpstr>Step 4: Evaluate the ventilatory response</vt:lpstr>
      <vt:lpstr>Supplementary Breathing Pattern and Gas Exchange Plots</vt:lpstr>
      <vt:lpstr>Stepwise Approach for Interpretation of Graphical Data</vt:lpstr>
      <vt:lpstr>Step 5: Evaluate the Cardiovascular Response</vt:lpstr>
      <vt:lpstr>Step 5: Evaluate the Cardiovascular Response</vt:lpstr>
      <vt:lpstr>Identifying PAH on CPET</vt:lpstr>
      <vt:lpstr>CPET in Diagnosis</vt:lpstr>
      <vt:lpstr>CPET in PAH Treatment Response</vt:lpstr>
      <vt:lpstr>CPET in Prognosis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3</cp:revision>
  <dcterms:created xsi:type="dcterms:W3CDTF">2023-09-22T20:26:38Z</dcterms:created>
  <dcterms:modified xsi:type="dcterms:W3CDTF">2023-10-16T13:44:59Z</dcterms:modified>
  <cp:category/>
</cp:coreProperties>
</file>