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4"/>
  </p:notesMasterIdLst>
  <p:sldIdLst>
    <p:sldId id="2147375330" r:id="rId3"/>
    <p:sldId id="265" r:id="rId4"/>
    <p:sldId id="256" r:id="rId5"/>
    <p:sldId id="2147375300" r:id="rId6"/>
    <p:sldId id="2141412632" r:id="rId7"/>
    <p:sldId id="363" r:id="rId8"/>
    <p:sldId id="362" r:id="rId9"/>
    <p:sldId id="321" r:id="rId10"/>
    <p:sldId id="2147375308" r:id="rId11"/>
    <p:sldId id="2141412662" r:id="rId12"/>
    <p:sldId id="2147375310" r:id="rId13"/>
    <p:sldId id="300" r:id="rId14"/>
    <p:sldId id="2147375301" r:id="rId15"/>
    <p:sldId id="361" r:id="rId16"/>
    <p:sldId id="297" r:id="rId17"/>
    <p:sldId id="298" r:id="rId18"/>
    <p:sldId id="360" r:id="rId19"/>
    <p:sldId id="316" r:id="rId20"/>
    <p:sldId id="2147375311" r:id="rId21"/>
    <p:sldId id="341" r:id="rId22"/>
    <p:sldId id="358" r:id="rId23"/>
    <p:sldId id="326" r:id="rId24"/>
    <p:sldId id="347" r:id="rId25"/>
    <p:sldId id="339" r:id="rId26"/>
    <p:sldId id="359" r:id="rId27"/>
    <p:sldId id="348" r:id="rId28"/>
    <p:sldId id="310" r:id="rId29"/>
    <p:sldId id="2147375319" r:id="rId30"/>
    <p:sldId id="2147375320" r:id="rId31"/>
    <p:sldId id="2147375321" r:id="rId32"/>
    <p:sldId id="2147375322" r:id="rId33"/>
    <p:sldId id="2141412628" r:id="rId34"/>
    <p:sldId id="2141412631" r:id="rId35"/>
    <p:sldId id="2147375327" r:id="rId36"/>
    <p:sldId id="2141412630" r:id="rId37"/>
    <p:sldId id="2147375328" r:id="rId38"/>
    <p:sldId id="2141412634" r:id="rId39"/>
    <p:sldId id="312" r:id="rId40"/>
    <p:sldId id="311" r:id="rId41"/>
    <p:sldId id="352" r:id="rId42"/>
    <p:sldId id="26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579330-12CC-DD41-8870-68F876E061E0}" v="5" dt="2023-10-13T19:41:02.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803"/>
  </p:normalViewPr>
  <p:slideViewPr>
    <p:cSldViewPr snapToGrid="0">
      <p:cViewPr varScale="1">
        <p:scale>
          <a:sx n="106" d="100"/>
          <a:sy n="106" d="100"/>
        </p:scale>
        <p:origin x="124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CF579330-12CC-DD41-8870-68F876E061E0}"/>
    <pc:docChg chg="addSld delSld modSld">
      <pc:chgData name="Harley Kidner" userId="5b13863f-857f-45ba-b29d-d3555fa5f842" providerId="ADAL" clId="{CF579330-12CC-DD41-8870-68F876E061E0}" dt="2023-10-13T19:41:05.779" v="6" actId="2696"/>
      <pc:docMkLst>
        <pc:docMk/>
      </pc:docMkLst>
      <pc:sldChg chg="del">
        <pc:chgData name="Harley Kidner" userId="5b13863f-857f-45ba-b29d-d3555fa5f842" providerId="ADAL" clId="{CF579330-12CC-DD41-8870-68F876E061E0}" dt="2023-10-13T19:14:11.954" v="0" actId="2696"/>
        <pc:sldMkLst>
          <pc:docMk/>
          <pc:sldMk cId="4051668102" sldId="295"/>
        </pc:sldMkLst>
      </pc:sldChg>
      <pc:sldChg chg="modNotesTx">
        <pc:chgData name="Harley Kidner" userId="5b13863f-857f-45ba-b29d-d3555fa5f842" providerId="ADAL" clId="{CF579330-12CC-DD41-8870-68F876E061E0}" dt="2023-10-13T19:14:28.162" v="1" actId="20577"/>
        <pc:sldMkLst>
          <pc:docMk/>
          <pc:sldMk cId="2699283738" sldId="339"/>
        </pc:sldMkLst>
      </pc:sldChg>
      <pc:sldChg chg="del">
        <pc:chgData name="Harley Kidner" userId="5b13863f-857f-45ba-b29d-d3555fa5f842" providerId="ADAL" clId="{CF579330-12CC-DD41-8870-68F876E061E0}" dt="2023-10-13T19:41:05.779" v="6" actId="2696"/>
        <pc:sldMkLst>
          <pc:docMk/>
          <pc:sldMk cId="1482527929" sldId="2141411963"/>
        </pc:sldMkLst>
      </pc:sldChg>
      <pc:sldChg chg="modSp">
        <pc:chgData name="Harley Kidner" userId="5b13863f-857f-45ba-b29d-d3555fa5f842" providerId="ADAL" clId="{CF579330-12CC-DD41-8870-68F876E061E0}" dt="2023-10-13T19:34:54.484" v="3" actId="18331"/>
        <pc:sldMkLst>
          <pc:docMk/>
          <pc:sldMk cId="3226259818" sldId="2141412632"/>
        </pc:sldMkLst>
        <pc:picChg chg="mod">
          <ac:chgData name="Harley Kidner" userId="5b13863f-857f-45ba-b29d-d3555fa5f842" providerId="ADAL" clId="{CF579330-12CC-DD41-8870-68F876E061E0}" dt="2023-10-13T19:34:54.484" v="3" actId="18331"/>
          <ac:picMkLst>
            <pc:docMk/>
            <pc:sldMk cId="3226259818" sldId="2141412632"/>
            <ac:picMk id="5" creationId="{FD5A9279-BD80-499D-A787-C5B47206AB57}"/>
          </ac:picMkLst>
        </pc:picChg>
      </pc:sldChg>
      <pc:sldChg chg="del">
        <pc:chgData name="Harley Kidner" userId="5b13863f-857f-45ba-b29d-d3555fa5f842" providerId="ADAL" clId="{CF579330-12CC-DD41-8870-68F876E061E0}" dt="2023-10-13T19:14:11.954" v="0" actId="2696"/>
        <pc:sldMkLst>
          <pc:docMk/>
          <pc:sldMk cId="3309050725" sldId="2147375309"/>
        </pc:sldMkLst>
      </pc:sldChg>
      <pc:sldChg chg="del">
        <pc:chgData name="Harley Kidner" userId="5b13863f-857f-45ba-b29d-d3555fa5f842" providerId="ADAL" clId="{CF579330-12CC-DD41-8870-68F876E061E0}" dt="2023-10-13T19:14:34.310" v="2" actId="2696"/>
        <pc:sldMkLst>
          <pc:docMk/>
          <pc:sldMk cId="4124053300" sldId="2147375314"/>
        </pc:sldMkLst>
      </pc:sldChg>
      <pc:sldChg chg="del">
        <pc:chgData name="Harley Kidner" userId="5b13863f-857f-45ba-b29d-d3555fa5f842" providerId="ADAL" clId="{CF579330-12CC-DD41-8870-68F876E061E0}" dt="2023-10-13T19:14:34.310" v="2" actId="2696"/>
        <pc:sldMkLst>
          <pc:docMk/>
          <pc:sldMk cId="1077125129" sldId="2147375315"/>
        </pc:sldMkLst>
      </pc:sldChg>
      <pc:sldChg chg="del">
        <pc:chgData name="Harley Kidner" userId="5b13863f-857f-45ba-b29d-d3555fa5f842" providerId="ADAL" clId="{CF579330-12CC-DD41-8870-68F876E061E0}" dt="2023-10-13T19:14:34.310" v="2" actId="2696"/>
        <pc:sldMkLst>
          <pc:docMk/>
          <pc:sldMk cId="1065529157" sldId="2147375316"/>
        </pc:sldMkLst>
      </pc:sldChg>
      <pc:sldChg chg="del">
        <pc:chgData name="Harley Kidner" userId="5b13863f-857f-45ba-b29d-d3555fa5f842" providerId="ADAL" clId="{CF579330-12CC-DD41-8870-68F876E061E0}" dt="2023-10-13T19:14:34.310" v="2" actId="2696"/>
        <pc:sldMkLst>
          <pc:docMk/>
          <pc:sldMk cId="1385385487" sldId="2147375317"/>
        </pc:sldMkLst>
      </pc:sldChg>
      <pc:sldChg chg="del">
        <pc:chgData name="Harley Kidner" userId="5b13863f-857f-45ba-b29d-d3555fa5f842" providerId="ADAL" clId="{CF579330-12CC-DD41-8870-68F876E061E0}" dt="2023-10-13T19:14:34.310" v="2" actId="2696"/>
        <pc:sldMkLst>
          <pc:docMk/>
          <pc:sldMk cId="3185849441" sldId="2147375318"/>
        </pc:sldMkLst>
      </pc:sldChg>
      <pc:sldChg chg="add del">
        <pc:chgData name="Harley Kidner" userId="5b13863f-857f-45ba-b29d-d3555fa5f842" providerId="ADAL" clId="{CF579330-12CC-DD41-8870-68F876E061E0}" dt="2023-10-13T19:41:05.779" v="6" actId="2696"/>
        <pc:sldMkLst>
          <pc:docMk/>
          <pc:sldMk cId="558945737" sldId="2147375329"/>
        </pc:sldMkLst>
      </pc:sldChg>
      <pc:sldChg chg="add">
        <pc:chgData name="Harley Kidner" userId="5b13863f-857f-45ba-b29d-d3555fa5f842" providerId="ADAL" clId="{CF579330-12CC-DD41-8870-68F876E061E0}" dt="2023-10-13T19:41:02.077" v="5"/>
        <pc:sldMkLst>
          <pc:docMk/>
          <pc:sldMk cId="1830939941" sldId="21473753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EFE1A-7236-D84B-85F1-8BF2162853CA}"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2CBD2-13A3-B54E-B759-0239481587EF}" type="slidenum">
              <a:rPr lang="en-US" smtClean="0"/>
              <a:t>‹#›</a:t>
            </a:fld>
            <a:endParaRPr lang="en-US"/>
          </a:p>
        </p:txBody>
      </p:sp>
    </p:spTree>
    <p:extLst>
      <p:ext uri="{BB962C8B-B14F-4D97-AF65-F5344CB8AC3E}">
        <p14:creationId xmlns:p14="http://schemas.microsoft.com/office/powerpoint/2010/main" val="3071889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C6FE3-3755-4A95-86B2-715352B59E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5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C2CBD2-13A3-B54E-B759-0239481587EF}" type="slidenum">
              <a:rPr lang="en-US" smtClean="0"/>
              <a:t>22</a:t>
            </a:fld>
            <a:endParaRPr lang="en-US"/>
          </a:p>
        </p:txBody>
      </p:sp>
    </p:spTree>
    <p:extLst>
      <p:ext uri="{BB962C8B-B14F-4D97-AF65-F5344CB8AC3E}">
        <p14:creationId xmlns:p14="http://schemas.microsoft.com/office/powerpoint/2010/main" val="229697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6C61F-F658-48A8-A557-02AB8A807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7A63E-FC5C-4D65-AFA6-9B8FA335F3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81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4FB4-6B2B-879F-5D61-9D313AF08F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2AC526-F55B-66A8-B610-B5B63F738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1F06BC-DCE9-B095-0D55-F13282AFD3B3}"/>
              </a:ext>
            </a:extLst>
          </p:cNvPr>
          <p:cNvSpPr>
            <a:spLocks noGrp="1"/>
          </p:cNvSpPr>
          <p:nvPr>
            <p:ph type="dt" sz="half" idx="10"/>
          </p:nvPr>
        </p:nvSpPr>
        <p:spPr/>
        <p:txBody>
          <a:bodyPr/>
          <a:lstStyle/>
          <a:p>
            <a:fld id="{39C4DFEF-0DF2-7D4F-A86B-76E2F4C5042F}" type="datetimeFigureOut">
              <a:rPr lang="en-US" smtClean="0"/>
              <a:t>10/16/23</a:t>
            </a:fld>
            <a:endParaRPr lang="en-US"/>
          </a:p>
        </p:txBody>
      </p:sp>
      <p:sp>
        <p:nvSpPr>
          <p:cNvPr id="5" name="Footer Placeholder 4">
            <a:extLst>
              <a:ext uri="{FF2B5EF4-FFF2-40B4-BE49-F238E27FC236}">
                <a16:creationId xmlns:a16="http://schemas.microsoft.com/office/drawing/2014/main" id="{10F550EB-8038-3A4F-6325-279FD9718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F1D4D-00D7-8EA8-6A64-740449A697A9}"/>
              </a:ext>
            </a:extLst>
          </p:cNvPr>
          <p:cNvSpPr>
            <a:spLocks noGrp="1"/>
          </p:cNvSpPr>
          <p:nvPr>
            <p:ph type="sldNum" sz="quarter" idx="12"/>
          </p:nvPr>
        </p:nvSpPr>
        <p:spPr/>
        <p:txBody>
          <a:bodyPr/>
          <a:lstStyle/>
          <a:p>
            <a:fld id="{665B1DFD-B83E-5F4D-AF68-E432968E394D}" type="slidenum">
              <a:rPr lang="en-US" smtClean="0"/>
              <a:t>‹#›</a:t>
            </a:fld>
            <a:endParaRPr lang="en-US"/>
          </a:p>
        </p:txBody>
      </p:sp>
    </p:spTree>
    <p:extLst>
      <p:ext uri="{BB962C8B-B14F-4D97-AF65-F5344CB8AC3E}">
        <p14:creationId xmlns:p14="http://schemas.microsoft.com/office/powerpoint/2010/main" val="191847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D5FC7-A876-05FB-F8CB-C6D28E8B9F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63C1CC-D0CF-EFA3-63CA-3C5FF2661B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B845E-33FE-7925-F724-A16A3AF87714}"/>
              </a:ext>
            </a:extLst>
          </p:cNvPr>
          <p:cNvSpPr>
            <a:spLocks noGrp="1"/>
          </p:cNvSpPr>
          <p:nvPr>
            <p:ph type="dt" sz="half" idx="10"/>
          </p:nvPr>
        </p:nvSpPr>
        <p:spPr/>
        <p:txBody>
          <a:bodyPr/>
          <a:lstStyle/>
          <a:p>
            <a:fld id="{39C4DFEF-0DF2-7D4F-A86B-76E2F4C5042F}" type="datetimeFigureOut">
              <a:rPr lang="en-US" smtClean="0"/>
              <a:t>10/16/23</a:t>
            </a:fld>
            <a:endParaRPr lang="en-US"/>
          </a:p>
        </p:txBody>
      </p:sp>
      <p:sp>
        <p:nvSpPr>
          <p:cNvPr id="5" name="Footer Placeholder 4">
            <a:extLst>
              <a:ext uri="{FF2B5EF4-FFF2-40B4-BE49-F238E27FC236}">
                <a16:creationId xmlns:a16="http://schemas.microsoft.com/office/drawing/2014/main" id="{CF67D48D-D8A7-A54E-0FE1-A35038C13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E7795-EDE1-E76C-CE14-3981E40E0D75}"/>
              </a:ext>
            </a:extLst>
          </p:cNvPr>
          <p:cNvSpPr>
            <a:spLocks noGrp="1"/>
          </p:cNvSpPr>
          <p:nvPr>
            <p:ph type="sldNum" sz="quarter" idx="12"/>
          </p:nvPr>
        </p:nvSpPr>
        <p:spPr/>
        <p:txBody>
          <a:bodyPr/>
          <a:lstStyle/>
          <a:p>
            <a:fld id="{665B1DFD-B83E-5F4D-AF68-E432968E394D}" type="slidenum">
              <a:rPr lang="en-US" smtClean="0"/>
              <a:t>‹#›</a:t>
            </a:fld>
            <a:endParaRPr lang="en-US"/>
          </a:p>
        </p:txBody>
      </p:sp>
    </p:spTree>
    <p:extLst>
      <p:ext uri="{BB962C8B-B14F-4D97-AF65-F5344CB8AC3E}">
        <p14:creationId xmlns:p14="http://schemas.microsoft.com/office/powerpoint/2010/main" val="222753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C52D2F-B0D3-4293-C985-3C57B45FA0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66C6C-1F53-09BE-056D-B1A0562C39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6F6F8-205B-99F5-7DF4-AFBD88EC0B6E}"/>
              </a:ext>
            </a:extLst>
          </p:cNvPr>
          <p:cNvSpPr>
            <a:spLocks noGrp="1"/>
          </p:cNvSpPr>
          <p:nvPr>
            <p:ph type="dt" sz="half" idx="10"/>
          </p:nvPr>
        </p:nvSpPr>
        <p:spPr/>
        <p:txBody>
          <a:bodyPr/>
          <a:lstStyle/>
          <a:p>
            <a:fld id="{39C4DFEF-0DF2-7D4F-A86B-76E2F4C5042F}" type="datetimeFigureOut">
              <a:rPr lang="en-US" smtClean="0"/>
              <a:t>10/16/23</a:t>
            </a:fld>
            <a:endParaRPr lang="en-US"/>
          </a:p>
        </p:txBody>
      </p:sp>
      <p:sp>
        <p:nvSpPr>
          <p:cNvPr id="5" name="Footer Placeholder 4">
            <a:extLst>
              <a:ext uri="{FF2B5EF4-FFF2-40B4-BE49-F238E27FC236}">
                <a16:creationId xmlns:a16="http://schemas.microsoft.com/office/drawing/2014/main" id="{64B58CDC-E018-561D-3A2B-9164BFC9A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64464-92D1-D872-1A05-A6C0DBA64BFD}"/>
              </a:ext>
            </a:extLst>
          </p:cNvPr>
          <p:cNvSpPr>
            <a:spLocks noGrp="1"/>
          </p:cNvSpPr>
          <p:nvPr>
            <p:ph type="sldNum" sz="quarter" idx="12"/>
          </p:nvPr>
        </p:nvSpPr>
        <p:spPr/>
        <p:txBody>
          <a:bodyPr/>
          <a:lstStyle/>
          <a:p>
            <a:fld id="{665B1DFD-B83E-5F4D-AF68-E432968E394D}" type="slidenum">
              <a:rPr lang="en-US" smtClean="0"/>
              <a:t>‹#›</a:t>
            </a:fld>
            <a:endParaRPr lang="en-US"/>
          </a:p>
        </p:txBody>
      </p:sp>
    </p:spTree>
    <p:extLst>
      <p:ext uri="{BB962C8B-B14F-4D97-AF65-F5344CB8AC3E}">
        <p14:creationId xmlns:p14="http://schemas.microsoft.com/office/powerpoint/2010/main" val="1259694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32598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5988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94352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796325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6385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57951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148006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6341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0962-AC17-0DD8-4E59-3A116887A5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91F7B7-8DD0-943E-A6AE-B0B00FFE35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B85AD-04E4-49CF-94C2-8A6C7ACFE065}"/>
              </a:ext>
            </a:extLst>
          </p:cNvPr>
          <p:cNvSpPr>
            <a:spLocks noGrp="1"/>
          </p:cNvSpPr>
          <p:nvPr>
            <p:ph type="dt" sz="half" idx="10"/>
          </p:nvPr>
        </p:nvSpPr>
        <p:spPr/>
        <p:txBody>
          <a:bodyPr/>
          <a:lstStyle/>
          <a:p>
            <a:fld id="{39C4DFEF-0DF2-7D4F-A86B-76E2F4C5042F}" type="datetimeFigureOut">
              <a:rPr lang="en-US" smtClean="0"/>
              <a:t>10/16/23</a:t>
            </a:fld>
            <a:endParaRPr lang="en-US"/>
          </a:p>
        </p:txBody>
      </p:sp>
      <p:sp>
        <p:nvSpPr>
          <p:cNvPr id="5" name="Footer Placeholder 4">
            <a:extLst>
              <a:ext uri="{FF2B5EF4-FFF2-40B4-BE49-F238E27FC236}">
                <a16:creationId xmlns:a16="http://schemas.microsoft.com/office/drawing/2014/main" id="{D1FE71BA-94C0-DA41-8099-1CB50BCC9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3DE1C-7440-6834-CD57-D95745C0BE4E}"/>
              </a:ext>
            </a:extLst>
          </p:cNvPr>
          <p:cNvSpPr>
            <a:spLocks noGrp="1"/>
          </p:cNvSpPr>
          <p:nvPr>
            <p:ph type="sldNum" sz="quarter" idx="12"/>
          </p:nvPr>
        </p:nvSpPr>
        <p:spPr/>
        <p:txBody>
          <a:bodyPr/>
          <a:lstStyle/>
          <a:p>
            <a:fld id="{665B1DFD-B83E-5F4D-AF68-E432968E394D}" type="slidenum">
              <a:rPr lang="en-US" smtClean="0"/>
              <a:t>‹#›</a:t>
            </a:fld>
            <a:endParaRPr lang="en-US"/>
          </a:p>
        </p:txBody>
      </p:sp>
    </p:spTree>
    <p:extLst>
      <p:ext uri="{BB962C8B-B14F-4D97-AF65-F5344CB8AC3E}">
        <p14:creationId xmlns:p14="http://schemas.microsoft.com/office/powerpoint/2010/main" val="3557050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718898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632625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816407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629720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with Bullets" userDrawn="1">
  <p:cSld name="Two Conten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11" name="Slide Number Placeholder 5">
            <a:extLst>
              <a:ext uri="{FF2B5EF4-FFF2-40B4-BE49-F238E27FC236}">
                <a16:creationId xmlns:a16="http://schemas.microsoft.com/office/drawing/2014/main" id="{AE238903-07E3-49CC-ABDE-8C6954453005}"/>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12" name="Text Placeholder 1">
            <a:extLst>
              <a:ext uri="{FF2B5EF4-FFF2-40B4-BE49-F238E27FC236}">
                <a16:creationId xmlns:a16="http://schemas.microsoft.com/office/drawing/2014/main" id="{348EBD5C-6878-45FE-9945-06F39BD9BE16}"/>
              </a:ext>
            </a:extLst>
          </p:cNvPr>
          <p:cNvSpPr>
            <a:spLocks noGrp="1"/>
          </p:cNvSpPr>
          <p:nvPr>
            <p:ph type="body" sz="quarter" idx="16"/>
          </p:nvPr>
        </p:nvSpPr>
        <p:spPr>
          <a:xfrm>
            <a:off x="601663" y="5943600"/>
            <a:ext cx="6430962" cy="354013"/>
          </a:xfrm>
        </p:spPr>
        <p:txBody>
          <a:bodyPr anchor="b"/>
          <a:lstStyle>
            <a:lvl1pPr marL="0" indent="0">
              <a:buNone/>
              <a:defRPr sz="700"/>
            </a:lvl1pPr>
          </a:lstStyle>
          <a:p>
            <a:endParaRPr lang="en-GB"/>
          </a:p>
        </p:txBody>
      </p:sp>
      <p:sp>
        <p:nvSpPr>
          <p:cNvPr id="13" name="Text Placeholder 4">
            <a:extLst>
              <a:ext uri="{FF2B5EF4-FFF2-40B4-BE49-F238E27FC236}">
                <a16:creationId xmlns:a16="http://schemas.microsoft.com/office/drawing/2014/main" id="{A8225904-4AA4-4609-BE38-9DC0EC66D33E}"/>
              </a:ext>
            </a:extLst>
          </p:cNvPr>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rgbClr val="1C75BC"/>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4" name="Content Placeholder 11">
            <a:extLst>
              <a:ext uri="{FF2B5EF4-FFF2-40B4-BE49-F238E27FC236}">
                <a16:creationId xmlns:a16="http://schemas.microsoft.com/office/drawing/2014/main" id="{796FC22E-45FF-4421-9195-07C0D6D92CFB}"/>
              </a:ext>
            </a:extLst>
          </p:cNvPr>
          <p:cNvSpPr>
            <a:spLocks noGrp="1"/>
          </p:cNvSpPr>
          <p:nvPr>
            <p:ph sz="quarter" idx="15" hasCustomPrompt="1"/>
          </p:nvPr>
        </p:nvSpPr>
        <p:spPr>
          <a:xfrm>
            <a:off x="601601"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5" name="Content Placeholder 11">
            <a:extLst>
              <a:ext uri="{FF2B5EF4-FFF2-40B4-BE49-F238E27FC236}">
                <a16:creationId xmlns:a16="http://schemas.microsoft.com/office/drawing/2014/main" id="{BD32F0CF-F076-47E1-A933-D854B083F31A}"/>
              </a:ext>
            </a:extLst>
          </p:cNvPr>
          <p:cNvSpPr>
            <a:spLocks noGrp="1"/>
          </p:cNvSpPr>
          <p:nvPr>
            <p:ph sz="quarter" idx="17" hasCustomPrompt="1"/>
          </p:nvPr>
        </p:nvSpPr>
        <p:spPr>
          <a:xfrm>
            <a:off x="6290518"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Tree>
    <p:extLst>
      <p:ext uri="{BB962C8B-B14F-4D97-AF65-F5344CB8AC3E}">
        <p14:creationId xmlns:p14="http://schemas.microsoft.com/office/powerpoint/2010/main" val="110273738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5F0E1B-9F1B-4F78-8FB2-01C582CA6E8A}" type="slidenum">
              <a:rPr kumimoji="0" lang="en-US" altLang="it-IT" sz="1800" b="0" i="0" u="none" strike="noStrike" kern="1200" cap="none" spc="0" normalizeH="0" baseline="0" noProof="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6107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0425-7E58-75E1-AF48-DC882ACAC9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411B5F-5ED3-AAE5-FC67-F7ED1BA998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EEA547-099D-D43F-8A12-5E07B5E45E86}"/>
              </a:ext>
            </a:extLst>
          </p:cNvPr>
          <p:cNvSpPr>
            <a:spLocks noGrp="1"/>
          </p:cNvSpPr>
          <p:nvPr>
            <p:ph type="dt" sz="half" idx="10"/>
          </p:nvPr>
        </p:nvSpPr>
        <p:spPr/>
        <p:txBody>
          <a:bodyPr/>
          <a:lstStyle/>
          <a:p>
            <a:fld id="{39C4DFEF-0DF2-7D4F-A86B-76E2F4C5042F}" type="datetimeFigureOut">
              <a:rPr lang="en-US" smtClean="0"/>
              <a:t>10/16/23</a:t>
            </a:fld>
            <a:endParaRPr lang="en-US"/>
          </a:p>
        </p:txBody>
      </p:sp>
      <p:sp>
        <p:nvSpPr>
          <p:cNvPr id="5" name="Footer Placeholder 4">
            <a:extLst>
              <a:ext uri="{FF2B5EF4-FFF2-40B4-BE49-F238E27FC236}">
                <a16:creationId xmlns:a16="http://schemas.microsoft.com/office/drawing/2014/main" id="{3112AF1D-D346-4F38-5F60-C350A7AF6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9F0BE-2FC0-B4B4-06CF-0845021B2643}"/>
              </a:ext>
            </a:extLst>
          </p:cNvPr>
          <p:cNvSpPr>
            <a:spLocks noGrp="1"/>
          </p:cNvSpPr>
          <p:nvPr>
            <p:ph type="sldNum" sz="quarter" idx="12"/>
          </p:nvPr>
        </p:nvSpPr>
        <p:spPr/>
        <p:txBody>
          <a:bodyPr/>
          <a:lstStyle/>
          <a:p>
            <a:fld id="{665B1DFD-B83E-5F4D-AF68-E432968E394D}" type="slidenum">
              <a:rPr lang="en-US" smtClean="0"/>
              <a:t>‹#›</a:t>
            </a:fld>
            <a:endParaRPr lang="en-US"/>
          </a:p>
        </p:txBody>
      </p:sp>
    </p:spTree>
    <p:extLst>
      <p:ext uri="{BB962C8B-B14F-4D97-AF65-F5344CB8AC3E}">
        <p14:creationId xmlns:p14="http://schemas.microsoft.com/office/powerpoint/2010/main" val="143529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7CE7C-1DB8-2573-4D26-D55EC5423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F39830-1DC4-B40A-E68E-821D1A93ED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D49D55-7990-F3C5-1D4F-6993427102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43FC8D-6ABD-33DE-0343-274EE5396C3B}"/>
              </a:ext>
            </a:extLst>
          </p:cNvPr>
          <p:cNvSpPr>
            <a:spLocks noGrp="1"/>
          </p:cNvSpPr>
          <p:nvPr>
            <p:ph type="dt" sz="half" idx="10"/>
          </p:nvPr>
        </p:nvSpPr>
        <p:spPr/>
        <p:txBody>
          <a:bodyPr/>
          <a:lstStyle/>
          <a:p>
            <a:fld id="{39C4DFEF-0DF2-7D4F-A86B-76E2F4C5042F}" type="datetimeFigureOut">
              <a:rPr lang="en-US" smtClean="0"/>
              <a:t>10/16/23</a:t>
            </a:fld>
            <a:endParaRPr lang="en-US"/>
          </a:p>
        </p:txBody>
      </p:sp>
      <p:sp>
        <p:nvSpPr>
          <p:cNvPr id="6" name="Footer Placeholder 5">
            <a:extLst>
              <a:ext uri="{FF2B5EF4-FFF2-40B4-BE49-F238E27FC236}">
                <a16:creationId xmlns:a16="http://schemas.microsoft.com/office/drawing/2014/main" id="{B62F9B51-4014-DDA4-0BA2-E1969D9716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4ED19-4C8B-0C75-9F2A-2D5EE7FE781D}"/>
              </a:ext>
            </a:extLst>
          </p:cNvPr>
          <p:cNvSpPr>
            <a:spLocks noGrp="1"/>
          </p:cNvSpPr>
          <p:nvPr>
            <p:ph type="sldNum" sz="quarter" idx="12"/>
          </p:nvPr>
        </p:nvSpPr>
        <p:spPr/>
        <p:txBody>
          <a:bodyPr/>
          <a:lstStyle/>
          <a:p>
            <a:fld id="{665B1DFD-B83E-5F4D-AF68-E432968E394D}" type="slidenum">
              <a:rPr lang="en-US" smtClean="0"/>
              <a:t>‹#›</a:t>
            </a:fld>
            <a:endParaRPr lang="en-US"/>
          </a:p>
        </p:txBody>
      </p:sp>
    </p:spTree>
    <p:extLst>
      <p:ext uri="{BB962C8B-B14F-4D97-AF65-F5344CB8AC3E}">
        <p14:creationId xmlns:p14="http://schemas.microsoft.com/office/powerpoint/2010/main" val="287556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0217-89F4-88A2-9B14-58259E9C71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4815B7-3C3C-32AA-1287-AB9F3EC721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DF82DF-80AB-E31E-0950-386BDF454C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E84352-727A-B83F-C148-22E150032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FC020C-B7C6-CDC4-1BBF-247A2FB3BA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437350-3655-12E8-C1BD-6F6E0E2EA2B6}"/>
              </a:ext>
            </a:extLst>
          </p:cNvPr>
          <p:cNvSpPr>
            <a:spLocks noGrp="1"/>
          </p:cNvSpPr>
          <p:nvPr>
            <p:ph type="dt" sz="half" idx="10"/>
          </p:nvPr>
        </p:nvSpPr>
        <p:spPr/>
        <p:txBody>
          <a:bodyPr/>
          <a:lstStyle/>
          <a:p>
            <a:fld id="{39C4DFEF-0DF2-7D4F-A86B-76E2F4C5042F}" type="datetimeFigureOut">
              <a:rPr lang="en-US" smtClean="0"/>
              <a:t>10/16/23</a:t>
            </a:fld>
            <a:endParaRPr lang="en-US"/>
          </a:p>
        </p:txBody>
      </p:sp>
      <p:sp>
        <p:nvSpPr>
          <p:cNvPr id="8" name="Footer Placeholder 7">
            <a:extLst>
              <a:ext uri="{FF2B5EF4-FFF2-40B4-BE49-F238E27FC236}">
                <a16:creationId xmlns:a16="http://schemas.microsoft.com/office/drawing/2014/main" id="{604AA4EB-7FA0-8377-7F4E-7C35E91805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34FD4B-1C9F-1113-DCAE-EA594DCBF1E1}"/>
              </a:ext>
            </a:extLst>
          </p:cNvPr>
          <p:cNvSpPr>
            <a:spLocks noGrp="1"/>
          </p:cNvSpPr>
          <p:nvPr>
            <p:ph type="sldNum" sz="quarter" idx="12"/>
          </p:nvPr>
        </p:nvSpPr>
        <p:spPr/>
        <p:txBody>
          <a:bodyPr/>
          <a:lstStyle/>
          <a:p>
            <a:fld id="{665B1DFD-B83E-5F4D-AF68-E432968E394D}" type="slidenum">
              <a:rPr lang="en-US" smtClean="0"/>
              <a:t>‹#›</a:t>
            </a:fld>
            <a:endParaRPr lang="en-US"/>
          </a:p>
        </p:txBody>
      </p:sp>
    </p:spTree>
    <p:extLst>
      <p:ext uri="{BB962C8B-B14F-4D97-AF65-F5344CB8AC3E}">
        <p14:creationId xmlns:p14="http://schemas.microsoft.com/office/powerpoint/2010/main" val="130114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B072-504C-6C5C-A0E0-78714C5A8F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DF563A-5B09-0C1F-D101-313DD93A4336}"/>
              </a:ext>
            </a:extLst>
          </p:cNvPr>
          <p:cNvSpPr>
            <a:spLocks noGrp="1"/>
          </p:cNvSpPr>
          <p:nvPr>
            <p:ph type="dt" sz="half" idx="10"/>
          </p:nvPr>
        </p:nvSpPr>
        <p:spPr/>
        <p:txBody>
          <a:bodyPr/>
          <a:lstStyle/>
          <a:p>
            <a:fld id="{39C4DFEF-0DF2-7D4F-A86B-76E2F4C5042F}" type="datetimeFigureOut">
              <a:rPr lang="en-US" smtClean="0"/>
              <a:t>10/16/23</a:t>
            </a:fld>
            <a:endParaRPr lang="en-US"/>
          </a:p>
        </p:txBody>
      </p:sp>
      <p:sp>
        <p:nvSpPr>
          <p:cNvPr id="4" name="Footer Placeholder 3">
            <a:extLst>
              <a:ext uri="{FF2B5EF4-FFF2-40B4-BE49-F238E27FC236}">
                <a16:creationId xmlns:a16="http://schemas.microsoft.com/office/drawing/2014/main" id="{4685E9FE-BAE7-A3B6-2154-F467A6E991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E7E295-896F-4A7C-1510-4339FF11ECD7}"/>
              </a:ext>
            </a:extLst>
          </p:cNvPr>
          <p:cNvSpPr>
            <a:spLocks noGrp="1"/>
          </p:cNvSpPr>
          <p:nvPr>
            <p:ph type="sldNum" sz="quarter" idx="12"/>
          </p:nvPr>
        </p:nvSpPr>
        <p:spPr/>
        <p:txBody>
          <a:bodyPr/>
          <a:lstStyle/>
          <a:p>
            <a:fld id="{665B1DFD-B83E-5F4D-AF68-E432968E394D}" type="slidenum">
              <a:rPr lang="en-US" smtClean="0"/>
              <a:t>‹#›</a:t>
            </a:fld>
            <a:endParaRPr lang="en-US"/>
          </a:p>
        </p:txBody>
      </p:sp>
    </p:spTree>
    <p:extLst>
      <p:ext uri="{BB962C8B-B14F-4D97-AF65-F5344CB8AC3E}">
        <p14:creationId xmlns:p14="http://schemas.microsoft.com/office/powerpoint/2010/main" val="257437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9D7CEB-5514-FE9E-7523-F578107AF56C}"/>
              </a:ext>
            </a:extLst>
          </p:cNvPr>
          <p:cNvSpPr>
            <a:spLocks noGrp="1"/>
          </p:cNvSpPr>
          <p:nvPr>
            <p:ph type="dt" sz="half" idx="10"/>
          </p:nvPr>
        </p:nvSpPr>
        <p:spPr/>
        <p:txBody>
          <a:bodyPr/>
          <a:lstStyle/>
          <a:p>
            <a:fld id="{39C4DFEF-0DF2-7D4F-A86B-76E2F4C5042F}" type="datetimeFigureOut">
              <a:rPr lang="en-US" smtClean="0"/>
              <a:t>10/16/23</a:t>
            </a:fld>
            <a:endParaRPr lang="en-US"/>
          </a:p>
        </p:txBody>
      </p:sp>
      <p:sp>
        <p:nvSpPr>
          <p:cNvPr id="3" name="Footer Placeholder 2">
            <a:extLst>
              <a:ext uri="{FF2B5EF4-FFF2-40B4-BE49-F238E27FC236}">
                <a16:creationId xmlns:a16="http://schemas.microsoft.com/office/drawing/2014/main" id="{5A0C2998-88EF-DAB3-7101-A127525392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9F863F-C8D6-5322-1FDD-97CB464B3D0E}"/>
              </a:ext>
            </a:extLst>
          </p:cNvPr>
          <p:cNvSpPr>
            <a:spLocks noGrp="1"/>
          </p:cNvSpPr>
          <p:nvPr>
            <p:ph type="sldNum" sz="quarter" idx="12"/>
          </p:nvPr>
        </p:nvSpPr>
        <p:spPr/>
        <p:txBody>
          <a:bodyPr/>
          <a:lstStyle/>
          <a:p>
            <a:fld id="{665B1DFD-B83E-5F4D-AF68-E432968E394D}" type="slidenum">
              <a:rPr lang="en-US" smtClean="0"/>
              <a:t>‹#›</a:t>
            </a:fld>
            <a:endParaRPr lang="en-US"/>
          </a:p>
        </p:txBody>
      </p:sp>
    </p:spTree>
    <p:extLst>
      <p:ext uri="{BB962C8B-B14F-4D97-AF65-F5344CB8AC3E}">
        <p14:creationId xmlns:p14="http://schemas.microsoft.com/office/powerpoint/2010/main" val="351663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CD939-BD80-4DEB-689F-8984F3CE7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F14B30-259A-4D2B-300A-556DD28DE3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06F95B-7A19-9B48-6A9C-BFE25C94A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29AFD6-B4B4-58ED-3FB7-9591675463F2}"/>
              </a:ext>
            </a:extLst>
          </p:cNvPr>
          <p:cNvSpPr>
            <a:spLocks noGrp="1"/>
          </p:cNvSpPr>
          <p:nvPr>
            <p:ph type="dt" sz="half" idx="10"/>
          </p:nvPr>
        </p:nvSpPr>
        <p:spPr/>
        <p:txBody>
          <a:bodyPr/>
          <a:lstStyle/>
          <a:p>
            <a:fld id="{39C4DFEF-0DF2-7D4F-A86B-76E2F4C5042F}" type="datetimeFigureOut">
              <a:rPr lang="en-US" smtClean="0"/>
              <a:t>10/16/23</a:t>
            </a:fld>
            <a:endParaRPr lang="en-US"/>
          </a:p>
        </p:txBody>
      </p:sp>
      <p:sp>
        <p:nvSpPr>
          <p:cNvPr id="6" name="Footer Placeholder 5">
            <a:extLst>
              <a:ext uri="{FF2B5EF4-FFF2-40B4-BE49-F238E27FC236}">
                <a16:creationId xmlns:a16="http://schemas.microsoft.com/office/drawing/2014/main" id="{93F9DA66-4D73-6BF1-D423-B19A3C872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58C43C-FF1C-4F0E-65D7-738862591A4C}"/>
              </a:ext>
            </a:extLst>
          </p:cNvPr>
          <p:cNvSpPr>
            <a:spLocks noGrp="1"/>
          </p:cNvSpPr>
          <p:nvPr>
            <p:ph type="sldNum" sz="quarter" idx="12"/>
          </p:nvPr>
        </p:nvSpPr>
        <p:spPr/>
        <p:txBody>
          <a:bodyPr/>
          <a:lstStyle/>
          <a:p>
            <a:fld id="{665B1DFD-B83E-5F4D-AF68-E432968E394D}" type="slidenum">
              <a:rPr lang="en-US" smtClean="0"/>
              <a:t>‹#›</a:t>
            </a:fld>
            <a:endParaRPr lang="en-US"/>
          </a:p>
        </p:txBody>
      </p:sp>
    </p:spTree>
    <p:extLst>
      <p:ext uri="{BB962C8B-B14F-4D97-AF65-F5344CB8AC3E}">
        <p14:creationId xmlns:p14="http://schemas.microsoft.com/office/powerpoint/2010/main" val="371327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A08B-0032-4998-8B10-257E95758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BA4B3C-5F03-1807-D7A3-A571ACAFF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505BAC-B524-319E-4229-7C2C62539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DDDD0B-9032-7883-99CF-AFABC233B223}"/>
              </a:ext>
            </a:extLst>
          </p:cNvPr>
          <p:cNvSpPr>
            <a:spLocks noGrp="1"/>
          </p:cNvSpPr>
          <p:nvPr>
            <p:ph type="dt" sz="half" idx="10"/>
          </p:nvPr>
        </p:nvSpPr>
        <p:spPr/>
        <p:txBody>
          <a:bodyPr/>
          <a:lstStyle/>
          <a:p>
            <a:fld id="{39C4DFEF-0DF2-7D4F-A86B-76E2F4C5042F}" type="datetimeFigureOut">
              <a:rPr lang="en-US" smtClean="0"/>
              <a:t>10/16/23</a:t>
            </a:fld>
            <a:endParaRPr lang="en-US"/>
          </a:p>
        </p:txBody>
      </p:sp>
      <p:sp>
        <p:nvSpPr>
          <p:cNvPr id="6" name="Footer Placeholder 5">
            <a:extLst>
              <a:ext uri="{FF2B5EF4-FFF2-40B4-BE49-F238E27FC236}">
                <a16:creationId xmlns:a16="http://schemas.microsoft.com/office/drawing/2014/main" id="{008BE682-5D62-0AE7-B10F-A0498FBBA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7B0DB-6E82-DF69-1551-BE035DF1EBD5}"/>
              </a:ext>
            </a:extLst>
          </p:cNvPr>
          <p:cNvSpPr>
            <a:spLocks noGrp="1"/>
          </p:cNvSpPr>
          <p:nvPr>
            <p:ph type="sldNum" sz="quarter" idx="12"/>
          </p:nvPr>
        </p:nvSpPr>
        <p:spPr/>
        <p:txBody>
          <a:bodyPr/>
          <a:lstStyle/>
          <a:p>
            <a:fld id="{665B1DFD-B83E-5F4D-AF68-E432968E394D}" type="slidenum">
              <a:rPr lang="en-US" smtClean="0"/>
              <a:t>‹#›</a:t>
            </a:fld>
            <a:endParaRPr lang="en-US"/>
          </a:p>
        </p:txBody>
      </p:sp>
    </p:spTree>
    <p:extLst>
      <p:ext uri="{BB962C8B-B14F-4D97-AF65-F5344CB8AC3E}">
        <p14:creationId xmlns:p14="http://schemas.microsoft.com/office/powerpoint/2010/main" val="142916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AADD07-BB21-7C4B-6AE4-9D5244632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E3004-B2BC-BBB7-8A1E-6D2ABD6ED7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4BCC0-84AB-EC1E-A409-C939E6F96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4DFEF-0DF2-7D4F-A86B-76E2F4C5042F}" type="datetimeFigureOut">
              <a:rPr lang="en-US" smtClean="0"/>
              <a:t>10/16/23</a:t>
            </a:fld>
            <a:endParaRPr lang="en-US"/>
          </a:p>
        </p:txBody>
      </p:sp>
      <p:sp>
        <p:nvSpPr>
          <p:cNvPr id="5" name="Footer Placeholder 4">
            <a:extLst>
              <a:ext uri="{FF2B5EF4-FFF2-40B4-BE49-F238E27FC236}">
                <a16:creationId xmlns:a16="http://schemas.microsoft.com/office/drawing/2014/main" id="{4F4E119B-4312-2586-D500-41A277DF9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D6CB3E-0AF7-293F-0386-0E97DD28D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B1DFD-B83E-5F4D-AF68-E432968E394D}" type="slidenum">
              <a:rPr lang="en-US" smtClean="0"/>
              <a:t>‹#›</a:t>
            </a:fld>
            <a:endParaRPr lang="en-US"/>
          </a:p>
        </p:txBody>
      </p:sp>
    </p:spTree>
    <p:extLst>
      <p:ext uri="{BB962C8B-B14F-4D97-AF65-F5344CB8AC3E}">
        <p14:creationId xmlns:p14="http://schemas.microsoft.com/office/powerpoint/2010/main" val="80006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ECA4198F-0A18-6EA4-14C6-D2BDC51EEF57}"/>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2670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mededonthego.com/Video/program/968" TargetMode="External"/><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hyperlink" Target="mailto:support@MedEdOTG.com" TargetMode="External"/><Relationship Id="rId10" Type="http://schemas.openxmlformats.org/officeDocument/2006/relationships/image" Target="../media/image12.png"/><Relationship Id="rId4" Type="http://schemas.openxmlformats.org/officeDocument/2006/relationships/hyperlink" Target="http://www.mededonthego.com/" TargetMode="External"/><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9.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36.emf"/></Relationships>
</file>

<file path=ppt/slides/_rels/slide3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6.xml"/><Relationship Id="rId5" Type="http://schemas.openxmlformats.org/officeDocument/2006/relationships/image" Target="../media/image41.emf"/><Relationship Id="rId4" Type="http://schemas.openxmlformats.org/officeDocument/2006/relationships/image" Target="../media/image4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15.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43.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779024" y="3636296"/>
            <a:ext cx="6668046" cy="1721492"/>
          </a:xfrm>
          <a:prstGeom prst="roundRect">
            <a:avLst>
              <a:gd name="adj" fmla="val 23876"/>
            </a:avLst>
          </a:prstGeom>
          <a:solidFill>
            <a:schemeClr val="bg1"/>
          </a:solidFill>
        </p:spPr>
        <p:txBody>
          <a:bodyPr anchor="ctr">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September 9,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3:00pm PT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UCLA </a:t>
            </a:r>
            <a:r>
              <a:rPr kumimoji="0" lang="en-US" sz="2000" b="0" i="0" u="none" strike="noStrike" kern="1200" cap="none" spc="0" normalizeH="0" baseline="0" noProof="0" dirty="0" err="1">
                <a:ln>
                  <a:noFill/>
                </a:ln>
                <a:solidFill>
                  <a:srgbClr val="03549F"/>
                </a:solidFill>
                <a:effectLst/>
                <a:uLnTx/>
                <a:uFillTx/>
                <a:latin typeface="Century Gothic" panose="020B0502020202020204" pitchFamily="34" charset="0"/>
                <a:ea typeface="+mn-ea"/>
                <a:cs typeface="+mn-cs"/>
              </a:rPr>
              <a:t>Covel</a:t>
            </a: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 Commons  |   Los Angeles, CA</a:t>
            </a:r>
          </a:p>
        </p:txBody>
      </p:sp>
      <p:grpSp>
        <p:nvGrpSpPr>
          <p:cNvPr id="18" name="Group 17">
            <a:extLst>
              <a:ext uri="{FF2B5EF4-FFF2-40B4-BE49-F238E27FC236}">
                <a16:creationId xmlns:a16="http://schemas.microsoft.com/office/drawing/2014/main" id="{29413730-D0A1-43A3-192B-54BBB38967BB}"/>
              </a:ext>
            </a:extLst>
          </p:cNvPr>
          <p:cNvGrpSpPr/>
          <p:nvPr/>
        </p:nvGrpSpPr>
        <p:grpSpPr>
          <a:xfrm>
            <a:off x="2148346" y="5782649"/>
            <a:ext cx="2226924" cy="452122"/>
            <a:chOff x="6988995" y="4117401"/>
            <a:chExt cx="3016124" cy="612349"/>
          </a:xfrm>
        </p:grpSpPr>
        <p:pic>
          <p:nvPicPr>
            <p:cNvPr id="19" name="Picture 2">
              <a:extLst>
                <a:ext uri="{FF2B5EF4-FFF2-40B4-BE49-F238E27FC236}">
                  <a16:creationId xmlns:a16="http://schemas.microsoft.com/office/drawing/2014/main" id="{AAC5381B-59DF-4133-501D-5F6D8D0186D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BBC76106-1ECE-2681-43E6-14092E2777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7281" y="4117401"/>
              <a:ext cx="1237838" cy="600164"/>
            </a:xfrm>
            <a:prstGeom prst="rect">
              <a:avLst/>
            </a:prstGeom>
          </p:spPr>
        </p:pic>
      </p:gr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3" name="Picture 2" descr="A blue lines on a black background&#10;&#10;Description automatically generated">
            <a:extLst>
              <a:ext uri="{FF2B5EF4-FFF2-40B4-BE49-F238E27FC236}">
                <a16:creationId xmlns:a16="http://schemas.microsoft.com/office/drawing/2014/main" id="{59733E4D-2A77-8BFD-43D9-37831A69670F}"/>
              </a:ext>
            </a:extLst>
          </p:cNvPr>
          <p:cNvPicPr>
            <a:picLocks noChangeAspect="1"/>
          </p:cNvPicPr>
          <p:nvPr/>
        </p:nvPicPr>
        <p:blipFill rotWithShape="1">
          <a:blip r:embed="rId7"/>
          <a:srcRect r="29580" b="60000"/>
          <a:stretch/>
        </p:blipFill>
        <p:spPr>
          <a:xfrm rot="10800000">
            <a:off x="0" y="0"/>
            <a:ext cx="4927834" cy="1383323"/>
          </a:xfrm>
          <a:prstGeom prst="rect">
            <a:avLst/>
          </a:prstGeom>
        </p:spPr>
      </p:pic>
      <p:pic>
        <p:nvPicPr>
          <p:cNvPr id="4" name="Picture 3" descr="A blue lines on a black background&#10;&#10;Description automatically generated">
            <a:extLst>
              <a:ext uri="{FF2B5EF4-FFF2-40B4-BE49-F238E27FC236}">
                <a16:creationId xmlns:a16="http://schemas.microsoft.com/office/drawing/2014/main" id="{1F25BDDD-14CD-0EB9-5E3A-066489E34286}"/>
              </a:ext>
            </a:extLst>
          </p:cNvPr>
          <p:cNvPicPr>
            <a:picLocks noChangeAspect="1"/>
          </p:cNvPicPr>
          <p:nvPr/>
        </p:nvPicPr>
        <p:blipFill rotWithShape="1">
          <a:blip r:embed="rId7"/>
          <a:srcRect r="42134" b="60995"/>
          <a:stretch/>
        </p:blipFill>
        <p:spPr>
          <a:xfrm>
            <a:off x="7688482" y="5357788"/>
            <a:ext cx="4503517" cy="1500212"/>
          </a:xfrm>
          <a:prstGeom prst="rect">
            <a:avLst/>
          </a:prstGeom>
        </p:spPr>
      </p:pic>
      <p:sp>
        <p:nvSpPr>
          <p:cNvPr id="5" name="Graphic 13">
            <a:extLst>
              <a:ext uri="{FF2B5EF4-FFF2-40B4-BE49-F238E27FC236}">
                <a16:creationId xmlns:a16="http://schemas.microsoft.com/office/drawing/2014/main" id="{6F7485AE-8111-BA54-282E-6E7337310E3A}"/>
              </a:ext>
            </a:extLst>
          </p:cNvPr>
          <p:cNvSpPr/>
          <p:nvPr/>
        </p:nvSpPr>
        <p:spPr>
          <a:xfrm>
            <a:off x="3359350" y="569929"/>
            <a:ext cx="5474851" cy="2750698"/>
          </a:xfrm>
          <a:custGeom>
            <a:avLst/>
            <a:gdLst>
              <a:gd name="connsiteX0" fmla="*/ 288203 w 5474851"/>
              <a:gd name="connsiteY0" fmla="*/ 1320399 h 2750698"/>
              <a:gd name="connsiteX1" fmla="*/ 235258 w 5474851"/>
              <a:gd name="connsiteY1" fmla="*/ 1040583 h 2750698"/>
              <a:gd name="connsiteX2" fmla="*/ 182924 w 5474851"/>
              <a:gd name="connsiteY2" fmla="*/ 1320399 h 2750698"/>
              <a:gd name="connsiteX3" fmla="*/ 96716 w 5474851"/>
              <a:gd name="connsiteY3" fmla="*/ 1320399 h 2750698"/>
              <a:gd name="connsiteX4" fmla="*/ 3121 w 5474851"/>
              <a:gd name="connsiteY4" fmla="*/ 900056 h 2750698"/>
              <a:gd name="connsiteX5" fmla="*/ 91791 w 5474851"/>
              <a:gd name="connsiteY5" fmla="*/ 900056 h 2750698"/>
              <a:gd name="connsiteX6" fmla="*/ 144737 w 5474851"/>
              <a:gd name="connsiteY6" fmla="*/ 1192461 h 2750698"/>
              <a:gd name="connsiteX7" fmla="*/ 203218 w 5474851"/>
              <a:gd name="connsiteY7" fmla="*/ 900056 h 2750698"/>
              <a:gd name="connsiteX8" fmla="*/ 267878 w 5474851"/>
              <a:gd name="connsiteY8" fmla="*/ 900056 h 2750698"/>
              <a:gd name="connsiteX9" fmla="*/ 326987 w 5474851"/>
              <a:gd name="connsiteY9" fmla="*/ 1192461 h 2750698"/>
              <a:gd name="connsiteX10" fmla="*/ 379320 w 5474851"/>
              <a:gd name="connsiteY10" fmla="*/ 900056 h 2750698"/>
              <a:gd name="connsiteX11" fmla="*/ 467975 w 5474851"/>
              <a:gd name="connsiteY11" fmla="*/ 900056 h 2750698"/>
              <a:gd name="connsiteX12" fmla="*/ 374380 w 5474851"/>
              <a:gd name="connsiteY12" fmla="*/ 1320399 h 2750698"/>
              <a:gd name="connsiteX13" fmla="*/ 288187 w 5474851"/>
              <a:gd name="connsiteY13" fmla="*/ 1320399 h 2750698"/>
              <a:gd name="connsiteX14" fmla="*/ 631155 w 5474851"/>
              <a:gd name="connsiteY14" fmla="*/ 1320399 h 2750698"/>
              <a:gd name="connsiteX15" fmla="*/ 631155 w 5474851"/>
              <a:gd name="connsiteY15" fmla="*/ 900056 h 2750698"/>
              <a:gd name="connsiteX16" fmla="*/ 866365 w 5474851"/>
              <a:gd name="connsiteY16" fmla="*/ 900056 h 2750698"/>
              <a:gd name="connsiteX17" fmla="*/ 866365 w 5474851"/>
              <a:gd name="connsiteY17" fmla="*/ 973789 h 2750698"/>
              <a:gd name="connsiteX18" fmla="*/ 713662 w 5474851"/>
              <a:gd name="connsiteY18" fmla="*/ 973789 h 2750698"/>
              <a:gd name="connsiteX19" fmla="*/ 713662 w 5474851"/>
              <a:gd name="connsiteY19" fmla="*/ 1070221 h 2750698"/>
              <a:gd name="connsiteX20" fmla="*/ 862052 w 5474851"/>
              <a:gd name="connsiteY20" fmla="*/ 1070221 h 2750698"/>
              <a:gd name="connsiteX21" fmla="*/ 862052 w 5474851"/>
              <a:gd name="connsiteY21" fmla="*/ 1143311 h 2750698"/>
              <a:gd name="connsiteX22" fmla="*/ 713662 w 5474851"/>
              <a:gd name="connsiteY22" fmla="*/ 1143311 h 2750698"/>
              <a:gd name="connsiteX23" fmla="*/ 713662 w 5474851"/>
              <a:gd name="connsiteY23" fmla="*/ 1246650 h 2750698"/>
              <a:gd name="connsiteX24" fmla="*/ 866365 w 5474851"/>
              <a:gd name="connsiteY24" fmla="*/ 1246650 h 2750698"/>
              <a:gd name="connsiteX25" fmla="*/ 866365 w 5474851"/>
              <a:gd name="connsiteY25" fmla="*/ 1320383 h 2750698"/>
              <a:gd name="connsiteX26" fmla="*/ 631155 w 5474851"/>
              <a:gd name="connsiteY26" fmla="*/ 1320383 h 2750698"/>
              <a:gd name="connsiteX27" fmla="*/ 1064612 w 5474851"/>
              <a:gd name="connsiteY27" fmla="*/ 1208865 h 2750698"/>
              <a:gd name="connsiteX28" fmla="*/ 1163131 w 5474851"/>
              <a:gd name="connsiteY28" fmla="*/ 1253604 h 2750698"/>
              <a:gd name="connsiteX29" fmla="*/ 1219777 w 5474851"/>
              <a:gd name="connsiteY29" fmla="*/ 1206966 h 2750698"/>
              <a:gd name="connsiteX30" fmla="*/ 1152655 w 5474851"/>
              <a:gd name="connsiteY30" fmla="*/ 1144582 h 2750698"/>
              <a:gd name="connsiteX31" fmla="*/ 1036288 w 5474851"/>
              <a:gd name="connsiteY31" fmla="*/ 1015404 h 2750698"/>
              <a:gd name="connsiteX32" fmla="*/ 1171741 w 5474851"/>
              <a:gd name="connsiteY32" fmla="*/ 893149 h 2750698"/>
              <a:gd name="connsiteX33" fmla="*/ 1296121 w 5474851"/>
              <a:gd name="connsiteY33" fmla="*/ 939787 h 2750698"/>
              <a:gd name="connsiteX34" fmla="*/ 1256710 w 5474851"/>
              <a:gd name="connsiteY34" fmla="*/ 1002814 h 2750698"/>
              <a:gd name="connsiteX35" fmla="*/ 1169890 w 5474851"/>
              <a:gd name="connsiteY35" fmla="*/ 967525 h 2750698"/>
              <a:gd name="connsiteX36" fmla="*/ 1120631 w 5474851"/>
              <a:gd name="connsiteY36" fmla="*/ 1010365 h 2750698"/>
              <a:gd name="connsiteX37" fmla="*/ 1185902 w 5474851"/>
              <a:gd name="connsiteY37" fmla="*/ 1067709 h 2750698"/>
              <a:gd name="connsiteX38" fmla="*/ 1303508 w 5474851"/>
              <a:gd name="connsiteY38" fmla="*/ 1200043 h 2750698"/>
              <a:gd name="connsiteX39" fmla="*/ 1164354 w 5474851"/>
              <a:gd name="connsiteY39" fmla="*/ 1327965 h 2750698"/>
              <a:gd name="connsiteX40" fmla="*/ 1023977 w 5474851"/>
              <a:gd name="connsiteY40" fmla="*/ 1273776 h 2750698"/>
              <a:gd name="connsiteX41" fmla="*/ 1064612 w 5474851"/>
              <a:gd name="connsiteY41" fmla="*/ 1208865 h 2750698"/>
              <a:gd name="connsiteX42" fmla="*/ 1543016 w 5474851"/>
              <a:gd name="connsiteY42" fmla="*/ 1320399 h 2750698"/>
              <a:gd name="connsiteX43" fmla="*/ 1543016 w 5474851"/>
              <a:gd name="connsiteY43" fmla="*/ 974417 h 2750698"/>
              <a:gd name="connsiteX44" fmla="*/ 1451271 w 5474851"/>
              <a:gd name="connsiteY44" fmla="*/ 974417 h 2750698"/>
              <a:gd name="connsiteX45" fmla="*/ 1451271 w 5474851"/>
              <a:gd name="connsiteY45" fmla="*/ 900056 h 2750698"/>
              <a:gd name="connsiteX46" fmla="*/ 1716640 w 5474851"/>
              <a:gd name="connsiteY46" fmla="*/ 900056 h 2750698"/>
              <a:gd name="connsiteX47" fmla="*/ 1716640 w 5474851"/>
              <a:gd name="connsiteY47" fmla="*/ 974417 h 2750698"/>
              <a:gd name="connsiteX48" fmla="*/ 1625507 w 5474851"/>
              <a:gd name="connsiteY48" fmla="*/ 974417 h 2750698"/>
              <a:gd name="connsiteX49" fmla="*/ 1625507 w 5474851"/>
              <a:gd name="connsiteY49" fmla="*/ 1320399 h 2750698"/>
              <a:gd name="connsiteX50" fmla="*/ 1543000 w 5474851"/>
              <a:gd name="connsiteY50" fmla="*/ 1320399 h 2750698"/>
              <a:gd name="connsiteX51" fmla="*/ 2331124 w 5474851"/>
              <a:gd name="connsiteY51" fmla="*/ 1320399 h 2750698"/>
              <a:gd name="connsiteX52" fmla="*/ 2268330 w 5474851"/>
              <a:gd name="connsiteY52" fmla="*/ 1167909 h 2750698"/>
              <a:gd name="connsiteX53" fmla="*/ 2223994 w 5474851"/>
              <a:gd name="connsiteY53" fmla="*/ 1167909 h 2750698"/>
              <a:gd name="connsiteX54" fmla="*/ 2223994 w 5474851"/>
              <a:gd name="connsiteY54" fmla="*/ 1320399 h 2750698"/>
              <a:gd name="connsiteX55" fmla="*/ 2141487 w 5474851"/>
              <a:gd name="connsiteY55" fmla="*/ 1320399 h 2750698"/>
              <a:gd name="connsiteX56" fmla="*/ 2141487 w 5474851"/>
              <a:gd name="connsiteY56" fmla="*/ 900056 h 2750698"/>
              <a:gd name="connsiteX57" fmla="*/ 2294802 w 5474851"/>
              <a:gd name="connsiteY57" fmla="*/ 900056 h 2750698"/>
              <a:gd name="connsiteX58" fmla="*/ 2419794 w 5474851"/>
              <a:gd name="connsiteY58" fmla="*/ 1033033 h 2750698"/>
              <a:gd name="connsiteX59" fmla="*/ 2348359 w 5474851"/>
              <a:gd name="connsiteY59" fmla="*/ 1153404 h 2750698"/>
              <a:gd name="connsiteX60" fmla="*/ 2422868 w 5474851"/>
              <a:gd name="connsiteY60" fmla="*/ 1320399 h 2750698"/>
              <a:gd name="connsiteX61" fmla="*/ 2331124 w 5474851"/>
              <a:gd name="connsiteY61" fmla="*/ 1320399 h 2750698"/>
              <a:gd name="connsiteX62" fmla="*/ 2282475 w 5474851"/>
              <a:gd name="connsiteY62" fmla="*/ 973789 h 2750698"/>
              <a:gd name="connsiteX63" fmla="*/ 2223979 w 5474851"/>
              <a:gd name="connsiteY63" fmla="*/ 973789 h 2750698"/>
              <a:gd name="connsiteX64" fmla="*/ 2223979 w 5474851"/>
              <a:gd name="connsiteY64" fmla="*/ 1094788 h 2750698"/>
              <a:gd name="connsiteX65" fmla="*/ 2282475 w 5474851"/>
              <a:gd name="connsiteY65" fmla="*/ 1094788 h 2750698"/>
              <a:gd name="connsiteX66" fmla="*/ 2335421 w 5474851"/>
              <a:gd name="connsiteY66" fmla="*/ 1034289 h 2750698"/>
              <a:gd name="connsiteX67" fmla="*/ 2282475 w 5474851"/>
              <a:gd name="connsiteY67" fmla="*/ 973789 h 2750698"/>
              <a:gd name="connsiteX68" fmla="*/ 2603879 w 5474851"/>
              <a:gd name="connsiteY68" fmla="*/ 1320399 h 2750698"/>
              <a:gd name="connsiteX69" fmla="*/ 2603879 w 5474851"/>
              <a:gd name="connsiteY69" fmla="*/ 900056 h 2750698"/>
              <a:gd name="connsiteX70" fmla="*/ 2839090 w 5474851"/>
              <a:gd name="connsiteY70" fmla="*/ 900056 h 2750698"/>
              <a:gd name="connsiteX71" fmla="*/ 2839090 w 5474851"/>
              <a:gd name="connsiteY71" fmla="*/ 973789 h 2750698"/>
              <a:gd name="connsiteX72" fmla="*/ 2686386 w 5474851"/>
              <a:gd name="connsiteY72" fmla="*/ 973789 h 2750698"/>
              <a:gd name="connsiteX73" fmla="*/ 2686386 w 5474851"/>
              <a:gd name="connsiteY73" fmla="*/ 1070221 h 2750698"/>
              <a:gd name="connsiteX74" fmla="*/ 2834777 w 5474851"/>
              <a:gd name="connsiteY74" fmla="*/ 1070221 h 2750698"/>
              <a:gd name="connsiteX75" fmla="*/ 2834777 w 5474851"/>
              <a:gd name="connsiteY75" fmla="*/ 1143311 h 2750698"/>
              <a:gd name="connsiteX76" fmla="*/ 2686386 w 5474851"/>
              <a:gd name="connsiteY76" fmla="*/ 1143311 h 2750698"/>
              <a:gd name="connsiteX77" fmla="*/ 2686386 w 5474851"/>
              <a:gd name="connsiteY77" fmla="*/ 1246650 h 2750698"/>
              <a:gd name="connsiteX78" fmla="*/ 2839090 w 5474851"/>
              <a:gd name="connsiteY78" fmla="*/ 1246650 h 2750698"/>
              <a:gd name="connsiteX79" fmla="*/ 2839090 w 5474851"/>
              <a:gd name="connsiteY79" fmla="*/ 1320383 h 2750698"/>
              <a:gd name="connsiteX80" fmla="*/ 2603879 w 5474851"/>
              <a:gd name="connsiteY80" fmla="*/ 1320383 h 2750698"/>
              <a:gd name="connsiteX81" fmla="*/ 3180191 w 5474851"/>
              <a:gd name="connsiteY81" fmla="*/ 893133 h 2750698"/>
              <a:gd name="connsiteX82" fmla="*/ 3316882 w 5474851"/>
              <a:gd name="connsiteY82" fmla="*/ 988922 h 2750698"/>
              <a:gd name="connsiteX83" fmla="*/ 3249760 w 5474851"/>
              <a:gd name="connsiteY83" fmla="*/ 1020443 h 2750698"/>
              <a:gd name="connsiteX84" fmla="*/ 3180191 w 5474851"/>
              <a:gd name="connsiteY84" fmla="*/ 968137 h 2750698"/>
              <a:gd name="connsiteX85" fmla="*/ 3091520 w 5474851"/>
              <a:gd name="connsiteY85" fmla="*/ 1110565 h 2750698"/>
              <a:gd name="connsiteX86" fmla="*/ 3180191 w 5474851"/>
              <a:gd name="connsiteY86" fmla="*/ 1252976 h 2750698"/>
              <a:gd name="connsiteX87" fmla="*/ 3242985 w 5474851"/>
              <a:gd name="connsiteY87" fmla="*/ 1227781 h 2750698"/>
              <a:gd name="connsiteX88" fmla="*/ 3242985 w 5474851"/>
              <a:gd name="connsiteY88" fmla="*/ 1163514 h 2750698"/>
              <a:gd name="connsiteX89" fmla="*/ 3165402 w 5474851"/>
              <a:gd name="connsiteY89" fmla="*/ 1163514 h 2750698"/>
              <a:gd name="connsiteX90" fmla="*/ 3165402 w 5474851"/>
              <a:gd name="connsiteY90" fmla="*/ 1090409 h 2750698"/>
              <a:gd name="connsiteX91" fmla="*/ 3320568 w 5474851"/>
              <a:gd name="connsiteY91" fmla="*/ 1090409 h 2750698"/>
              <a:gd name="connsiteX92" fmla="*/ 3320568 w 5474851"/>
              <a:gd name="connsiteY92" fmla="*/ 1261186 h 2750698"/>
              <a:gd name="connsiteX93" fmla="*/ 3180191 w 5474851"/>
              <a:gd name="connsiteY93" fmla="*/ 1327981 h 2750698"/>
              <a:gd name="connsiteX94" fmla="*/ 3006551 w 5474851"/>
              <a:gd name="connsiteY94" fmla="*/ 1110580 h 2750698"/>
              <a:gd name="connsiteX95" fmla="*/ 3180191 w 5474851"/>
              <a:gd name="connsiteY95" fmla="*/ 893149 h 2750698"/>
              <a:gd name="connsiteX96" fmla="*/ 3507130 w 5474851"/>
              <a:gd name="connsiteY96" fmla="*/ 1320399 h 2750698"/>
              <a:gd name="connsiteX97" fmla="*/ 3507130 w 5474851"/>
              <a:gd name="connsiteY97" fmla="*/ 900056 h 2750698"/>
              <a:gd name="connsiteX98" fmla="*/ 3589637 w 5474851"/>
              <a:gd name="connsiteY98" fmla="*/ 900056 h 2750698"/>
              <a:gd name="connsiteX99" fmla="*/ 3589637 w 5474851"/>
              <a:gd name="connsiteY99" fmla="*/ 1320399 h 2750698"/>
              <a:gd name="connsiteX100" fmla="*/ 3507130 w 5474851"/>
              <a:gd name="connsiteY100" fmla="*/ 1320399 h 2750698"/>
              <a:gd name="connsiteX101" fmla="*/ 3939976 w 5474851"/>
              <a:gd name="connsiteY101" fmla="*/ 893133 h 2750698"/>
              <a:gd name="connsiteX102" fmla="*/ 4111765 w 5474851"/>
              <a:gd name="connsiteY102" fmla="*/ 1110565 h 2750698"/>
              <a:gd name="connsiteX103" fmla="*/ 3939976 w 5474851"/>
              <a:gd name="connsiteY103" fmla="*/ 1327965 h 2750698"/>
              <a:gd name="connsiteX104" fmla="*/ 3768798 w 5474851"/>
              <a:gd name="connsiteY104" fmla="*/ 1110565 h 2750698"/>
              <a:gd name="connsiteX105" fmla="*/ 3939976 w 5474851"/>
              <a:gd name="connsiteY105" fmla="*/ 893133 h 2750698"/>
              <a:gd name="connsiteX106" fmla="*/ 3939976 w 5474851"/>
              <a:gd name="connsiteY106" fmla="*/ 968122 h 2750698"/>
              <a:gd name="connsiteX107" fmla="*/ 3853767 w 5474851"/>
              <a:gd name="connsiteY107" fmla="*/ 1110549 h 2750698"/>
              <a:gd name="connsiteX108" fmla="*/ 3939976 w 5474851"/>
              <a:gd name="connsiteY108" fmla="*/ 1252960 h 2750698"/>
              <a:gd name="connsiteX109" fmla="*/ 4027407 w 5474851"/>
              <a:gd name="connsiteY109" fmla="*/ 1110549 h 2750698"/>
              <a:gd name="connsiteX110" fmla="*/ 3939976 w 5474851"/>
              <a:gd name="connsiteY110" fmla="*/ 968122 h 2750698"/>
              <a:gd name="connsiteX111" fmla="*/ 4513825 w 5474851"/>
              <a:gd name="connsiteY111" fmla="*/ 1320399 h 2750698"/>
              <a:gd name="connsiteX112" fmla="*/ 4373433 w 5474851"/>
              <a:gd name="connsiteY112" fmla="*/ 1052577 h 2750698"/>
              <a:gd name="connsiteX113" fmla="*/ 4373433 w 5474851"/>
              <a:gd name="connsiteY113" fmla="*/ 1320399 h 2750698"/>
              <a:gd name="connsiteX114" fmla="*/ 4291537 w 5474851"/>
              <a:gd name="connsiteY114" fmla="*/ 1320399 h 2750698"/>
              <a:gd name="connsiteX115" fmla="*/ 4291537 w 5474851"/>
              <a:gd name="connsiteY115" fmla="*/ 900056 h 2750698"/>
              <a:gd name="connsiteX116" fmla="*/ 4375267 w 5474851"/>
              <a:gd name="connsiteY116" fmla="*/ 900056 h 2750698"/>
              <a:gd name="connsiteX117" fmla="*/ 4510109 w 5474851"/>
              <a:gd name="connsiteY117" fmla="*/ 1157188 h 2750698"/>
              <a:gd name="connsiteX118" fmla="*/ 4510109 w 5474851"/>
              <a:gd name="connsiteY118" fmla="*/ 900056 h 2750698"/>
              <a:gd name="connsiteX119" fmla="*/ 4592616 w 5474851"/>
              <a:gd name="connsiteY119" fmla="*/ 900056 h 2750698"/>
              <a:gd name="connsiteX120" fmla="*/ 4592616 w 5474851"/>
              <a:gd name="connsiteY120" fmla="*/ 1320399 h 2750698"/>
              <a:gd name="connsiteX121" fmla="*/ 4513810 w 5474851"/>
              <a:gd name="connsiteY121" fmla="*/ 1320399 h 2750698"/>
              <a:gd name="connsiteX122" fmla="*/ 5008226 w 5474851"/>
              <a:gd name="connsiteY122" fmla="*/ 1320399 h 2750698"/>
              <a:gd name="connsiteX123" fmla="*/ 4989140 w 5474851"/>
              <a:gd name="connsiteY123" fmla="*/ 1245410 h 2750698"/>
              <a:gd name="connsiteX124" fmla="*/ 4854911 w 5474851"/>
              <a:gd name="connsiteY124" fmla="*/ 1245410 h 2750698"/>
              <a:gd name="connsiteX125" fmla="*/ 4835824 w 5474851"/>
              <a:gd name="connsiteY125" fmla="*/ 1320399 h 2750698"/>
              <a:gd name="connsiteX126" fmla="*/ 4750228 w 5474851"/>
              <a:gd name="connsiteY126" fmla="*/ 1320399 h 2750698"/>
              <a:gd name="connsiteX127" fmla="*/ 4872146 w 5474851"/>
              <a:gd name="connsiteY127" fmla="*/ 900056 h 2750698"/>
              <a:gd name="connsiteX128" fmla="*/ 4971889 w 5474851"/>
              <a:gd name="connsiteY128" fmla="*/ 900056 h 2750698"/>
              <a:gd name="connsiteX129" fmla="*/ 5093807 w 5474851"/>
              <a:gd name="connsiteY129" fmla="*/ 1320399 h 2750698"/>
              <a:gd name="connsiteX130" fmla="*/ 5008210 w 5474851"/>
              <a:gd name="connsiteY130" fmla="*/ 1320399 h 2750698"/>
              <a:gd name="connsiteX131" fmla="*/ 4922033 w 5474851"/>
              <a:gd name="connsiteY131" fmla="*/ 975045 h 2750698"/>
              <a:gd name="connsiteX132" fmla="*/ 4871534 w 5474851"/>
              <a:gd name="connsiteY132" fmla="*/ 1171661 h 2750698"/>
              <a:gd name="connsiteX133" fmla="*/ 4972516 w 5474851"/>
              <a:gd name="connsiteY133" fmla="*/ 1171661 h 2750698"/>
              <a:gd name="connsiteX134" fmla="*/ 4922033 w 5474851"/>
              <a:gd name="connsiteY134" fmla="*/ 975045 h 2750698"/>
              <a:gd name="connsiteX135" fmla="*/ 5252030 w 5474851"/>
              <a:gd name="connsiteY135" fmla="*/ 1320399 h 2750698"/>
              <a:gd name="connsiteX136" fmla="*/ 5252030 w 5474851"/>
              <a:gd name="connsiteY136" fmla="*/ 900056 h 2750698"/>
              <a:gd name="connsiteX137" fmla="*/ 5334538 w 5474851"/>
              <a:gd name="connsiteY137" fmla="*/ 900056 h 2750698"/>
              <a:gd name="connsiteX138" fmla="*/ 5334538 w 5474851"/>
              <a:gd name="connsiteY138" fmla="*/ 1246038 h 2750698"/>
              <a:gd name="connsiteX139" fmla="*/ 5472453 w 5474851"/>
              <a:gd name="connsiteY139" fmla="*/ 1246038 h 2750698"/>
              <a:gd name="connsiteX140" fmla="*/ 5472453 w 5474851"/>
              <a:gd name="connsiteY140" fmla="*/ 1320399 h 2750698"/>
              <a:gd name="connsiteX141" fmla="*/ 5252030 w 5474851"/>
              <a:gd name="connsiteY141" fmla="*/ 1320399 h 2750698"/>
              <a:gd name="connsiteX142" fmla="*/ 72988 w 5474851"/>
              <a:gd name="connsiteY142" fmla="*/ 2309210 h 2750698"/>
              <a:gd name="connsiteX143" fmla="*/ 72988 w 5474851"/>
              <a:gd name="connsiteY143" fmla="*/ 1483861 h 2750698"/>
              <a:gd name="connsiteX144" fmla="*/ 377093 w 5474851"/>
              <a:gd name="connsiteY144" fmla="*/ 1483861 h 2750698"/>
              <a:gd name="connsiteX145" fmla="*/ 631766 w 5474851"/>
              <a:gd name="connsiteY145" fmla="*/ 1747429 h 2750698"/>
              <a:gd name="connsiteX146" fmla="*/ 377093 w 5474851"/>
              <a:gd name="connsiteY146" fmla="*/ 2009757 h 2750698"/>
              <a:gd name="connsiteX147" fmla="*/ 238630 w 5474851"/>
              <a:gd name="connsiteY147" fmla="*/ 2009757 h 2750698"/>
              <a:gd name="connsiteX148" fmla="*/ 238630 w 5474851"/>
              <a:gd name="connsiteY148" fmla="*/ 2309210 h 2750698"/>
              <a:gd name="connsiteX149" fmla="*/ 72988 w 5474851"/>
              <a:gd name="connsiteY149" fmla="*/ 2309210 h 2750698"/>
              <a:gd name="connsiteX150" fmla="*/ 357317 w 5474851"/>
              <a:gd name="connsiteY150" fmla="*/ 1628643 h 2750698"/>
              <a:gd name="connsiteX151" fmla="*/ 238645 w 5474851"/>
              <a:gd name="connsiteY151" fmla="*/ 1628643 h 2750698"/>
              <a:gd name="connsiteX152" fmla="*/ 238645 w 5474851"/>
              <a:gd name="connsiteY152" fmla="*/ 1866231 h 2750698"/>
              <a:gd name="connsiteX153" fmla="*/ 357317 w 5474851"/>
              <a:gd name="connsiteY153" fmla="*/ 1866231 h 2750698"/>
              <a:gd name="connsiteX154" fmla="*/ 462408 w 5474851"/>
              <a:gd name="connsiteY154" fmla="*/ 1747445 h 2750698"/>
              <a:gd name="connsiteX155" fmla="*/ 357317 w 5474851"/>
              <a:gd name="connsiteY155" fmla="*/ 1628659 h 2750698"/>
              <a:gd name="connsiteX156" fmla="*/ 1139795 w 5474851"/>
              <a:gd name="connsiteY156" fmla="*/ 2309210 h 2750698"/>
              <a:gd name="connsiteX157" fmla="*/ 1139795 w 5474851"/>
              <a:gd name="connsiteY157" fmla="*/ 1957781 h 2750698"/>
              <a:gd name="connsiteX158" fmla="*/ 866585 w 5474851"/>
              <a:gd name="connsiteY158" fmla="*/ 1957781 h 2750698"/>
              <a:gd name="connsiteX159" fmla="*/ 866585 w 5474851"/>
              <a:gd name="connsiteY159" fmla="*/ 2309210 h 2750698"/>
              <a:gd name="connsiteX160" fmla="*/ 700943 w 5474851"/>
              <a:gd name="connsiteY160" fmla="*/ 2309210 h 2750698"/>
              <a:gd name="connsiteX161" fmla="*/ 700943 w 5474851"/>
              <a:gd name="connsiteY161" fmla="*/ 1483861 h 2750698"/>
              <a:gd name="connsiteX162" fmla="*/ 866585 w 5474851"/>
              <a:gd name="connsiteY162" fmla="*/ 1483861 h 2750698"/>
              <a:gd name="connsiteX163" fmla="*/ 866585 w 5474851"/>
              <a:gd name="connsiteY163" fmla="*/ 1811775 h 2750698"/>
              <a:gd name="connsiteX164" fmla="*/ 1139795 w 5474851"/>
              <a:gd name="connsiteY164" fmla="*/ 1811775 h 2750698"/>
              <a:gd name="connsiteX165" fmla="*/ 1139795 w 5474851"/>
              <a:gd name="connsiteY165" fmla="*/ 1483861 h 2750698"/>
              <a:gd name="connsiteX166" fmla="*/ 1306691 w 5474851"/>
              <a:gd name="connsiteY166" fmla="*/ 1483861 h 2750698"/>
              <a:gd name="connsiteX167" fmla="*/ 1306691 w 5474851"/>
              <a:gd name="connsiteY167" fmla="*/ 2309210 h 2750698"/>
              <a:gd name="connsiteX168" fmla="*/ 1139795 w 5474851"/>
              <a:gd name="connsiteY168" fmla="*/ 2309210 h 2750698"/>
              <a:gd name="connsiteX169" fmla="*/ 1678703 w 5474851"/>
              <a:gd name="connsiteY169" fmla="*/ 2090193 h 2750698"/>
              <a:gd name="connsiteX170" fmla="*/ 1876495 w 5474851"/>
              <a:gd name="connsiteY170" fmla="*/ 2178054 h 2750698"/>
              <a:gd name="connsiteX171" fmla="*/ 1990226 w 5474851"/>
              <a:gd name="connsiteY171" fmla="*/ 2086488 h 2750698"/>
              <a:gd name="connsiteX172" fmla="*/ 1855480 w 5474851"/>
              <a:gd name="connsiteY172" fmla="*/ 1963966 h 2750698"/>
              <a:gd name="connsiteX173" fmla="*/ 1621837 w 5474851"/>
              <a:gd name="connsiteY173" fmla="*/ 1710304 h 2750698"/>
              <a:gd name="connsiteX174" fmla="*/ 1893809 w 5474851"/>
              <a:gd name="connsiteY174" fmla="*/ 1470251 h 2750698"/>
              <a:gd name="connsiteX175" fmla="*/ 2143526 w 5474851"/>
              <a:gd name="connsiteY175" fmla="*/ 1561817 h 2750698"/>
              <a:gd name="connsiteX176" fmla="*/ 2064406 w 5474851"/>
              <a:gd name="connsiteY176" fmla="*/ 1685564 h 2750698"/>
              <a:gd name="connsiteX177" fmla="*/ 1890107 w 5474851"/>
              <a:gd name="connsiteY177" fmla="*/ 1616273 h 2750698"/>
              <a:gd name="connsiteX178" fmla="*/ 1791212 w 5474851"/>
              <a:gd name="connsiteY178" fmla="*/ 1700398 h 2750698"/>
              <a:gd name="connsiteX179" fmla="*/ 1922241 w 5474851"/>
              <a:gd name="connsiteY179" fmla="*/ 1813015 h 2750698"/>
              <a:gd name="connsiteX180" fmla="*/ 2158362 w 5474851"/>
              <a:gd name="connsiteY180" fmla="*/ 2072878 h 2750698"/>
              <a:gd name="connsiteX181" fmla="*/ 1878973 w 5474851"/>
              <a:gd name="connsiteY181" fmla="*/ 2324076 h 2750698"/>
              <a:gd name="connsiteX182" fmla="*/ 1597106 w 5474851"/>
              <a:gd name="connsiteY182" fmla="*/ 2217660 h 2750698"/>
              <a:gd name="connsiteX183" fmla="*/ 1678703 w 5474851"/>
              <a:gd name="connsiteY183" fmla="*/ 2090209 h 2750698"/>
              <a:gd name="connsiteX184" fmla="*/ 2234941 w 5474851"/>
              <a:gd name="connsiteY184" fmla="*/ 1483861 h 2750698"/>
              <a:gd name="connsiteX185" fmla="*/ 2401837 w 5474851"/>
              <a:gd name="connsiteY185" fmla="*/ 1483861 h 2750698"/>
              <a:gd name="connsiteX186" fmla="*/ 2401837 w 5474851"/>
              <a:gd name="connsiteY186" fmla="*/ 2025832 h 2750698"/>
              <a:gd name="connsiteX187" fmla="*/ 2536584 w 5474851"/>
              <a:gd name="connsiteY187" fmla="*/ 2178039 h 2750698"/>
              <a:gd name="connsiteX188" fmla="*/ 2671331 w 5474851"/>
              <a:gd name="connsiteY188" fmla="*/ 2025832 h 2750698"/>
              <a:gd name="connsiteX189" fmla="*/ 2671331 w 5474851"/>
              <a:gd name="connsiteY189" fmla="*/ 1483861 h 2750698"/>
              <a:gd name="connsiteX190" fmla="*/ 2838227 w 5474851"/>
              <a:gd name="connsiteY190" fmla="*/ 1483861 h 2750698"/>
              <a:gd name="connsiteX191" fmla="*/ 2838227 w 5474851"/>
              <a:gd name="connsiteY191" fmla="*/ 2024607 h 2750698"/>
              <a:gd name="connsiteX192" fmla="*/ 2536600 w 5474851"/>
              <a:gd name="connsiteY192" fmla="*/ 2324061 h 2750698"/>
              <a:gd name="connsiteX193" fmla="*/ 2234957 w 5474851"/>
              <a:gd name="connsiteY193" fmla="*/ 2024607 h 2750698"/>
              <a:gd name="connsiteX194" fmla="*/ 2234957 w 5474851"/>
              <a:gd name="connsiteY194" fmla="*/ 1483861 h 2750698"/>
              <a:gd name="connsiteX195" fmla="*/ 3553928 w 5474851"/>
              <a:gd name="connsiteY195" fmla="*/ 2309210 h 2750698"/>
              <a:gd name="connsiteX196" fmla="*/ 3553928 w 5474851"/>
              <a:gd name="connsiteY196" fmla="*/ 1742469 h 2750698"/>
              <a:gd name="connsiteX197" fmla="*/ 3368494 w 5474851"/>
              <a:gd name="connsiteY197" fmla="*/ 2309210 h 2750698"/>
              <a:gd name="connsiteX198" fmla="*/ 3300509 w 5474851"/>
              <a:gd name="connsiteY198" fmla="*/ 2309210 h 2750698"/>
              <a:gd name="connsiteX199" fmla="*/ 3117538 w 5474851"/>
              <a:gd name="connsiteY199" fmla="*/ 1742469 h 2750698"/>
              <a:gd name="connsiteX200" fmla="*/ 3117538 w 5474851"/>
              <a:gd name="connsiteY200" fmla="*/ 2309210 h 2750698"/>
              <a:gd name="connsiteX201" fmla="*/ 2953119 w 5474851"/>
              <a:gd name="connsiteY201" fmla="*/ 2309210 h 2750698"/>
              <a:gd name="connsiteX202" fmla="*/ 2953119 w 5474851"/>
              <a:gd name="connsiteY202" fmla="*/ 1483861 h 2750698"/>
              <a:gd name="connsiteX203" fmla="*/ 3175643 w 5474851"/>
              <a:gd name="connsiteY203" fmla="*/ 1483861 h 2750698"/>
              <a:gd name="connsiteX204" fmla="*/ 3335106 w 5474851"/>
              <a:gd name="connsiteY204" fmla="*/ 1978816 h 2750698"/>
              <a:gd name="connsiteX205" fmla="*/ 3495823 w 5474851"/>
              <a:gd name="connsiteY205" fmla="*/ 1483861 h 2750698"/>
              <a:gd name="connsiteX206" fmla="*/ 3717107 w 5474851"/>
              <a:gd name="connsiteY206" fmla="*/ 1483861 h 2750698"/>
              <a:gd name="connsiteX207" fmla="*/ 3717107 w 5474851"/>
              <a:gd name="connsiteY207" fmla="*/ 2309210 h 2750698"/>
              <a:gd name="connsiteX208" fmla="*/ 3553928 w 5474851"/>
              <a:gd name="connsiteY208" fmla="*/ 2309210 h 2750698"/>
              <a:gd name="connsiteX209" fmla="*/ 4431569 w 5474851"/>
              <a:gd name="connsiteY209" fmla="*/ 2309210 h 2750698"/>
              <a:gd name="connsiteX210" fmla="*/ 4431569 w 5474851"/>
              <a:gd name="connsiteY210" fmla="*/ 1742469 h 2750698"/>
              <a:gd name="connsiteX211" fmla="*/ 4246136 w 5474851"/>
              <a:gd name="connsiteY211" fmla="*/ 2309210 h 2750698"/>
              <a:gd name="connsiteX212" fmla="*/ 4178150 w 5474851"/>
              <a:gd name="connsiteY212" fmla="*/ 2309210 h 2750698"/>
              <a:gd name="connsiteX213" fmla="*/ 3995179 w 5474851"/>
              <a:gd name="connsiteY213" fmla="*/ 1742469 h 2750698"/>
              <a:gd name="connsiteX214" fmla="*/ 3995179 w 5474851"/>
              <a:gd name="connsiteY214" fmla="*/ 2309210 h 2750698"/>
              <a:gd name="connsiteX215" fmla="*/ 3830761 w 5474851"/>
              <a:gd name="connsiteY215" fmla="*/ 2309210 h 2750698"/>
              <a:gd name="connsiteX216" fmla="*/ 3830761 w 5474851"/>
              <a:gd name="connsiteY216" fmla="*/ 1483861 h 2750698"/>
              <a:gd name="connsiteX217" fmla="*/ 4053284 w 5474851"/>
              <a:gd name="connsiteY217" fmla="*/ 1483861 h 2750698"/>
              <a:gd name="connsiteX218" fmla="*/ 4212747 w 5474851"/>
              <a:gd name="connsiteY218" fmla="*/ 1978816 h 2750698"/>
              <a:gd name="connsiteX219" fmla="*/ 4373464 w 5474851"/>
              <a:gd name="connsiteY219" fmla="*/ 1483861 h 2750698"/>
              <a:gd name="connsiteX220" fmla="*/ 4594749 w 5474851"/>
              <a:gd name="connsiteY220" fmla="*/ 1483861 h 2750698"/>
              <a:gd name="connsiteX221" fmla="*/ 4594749 w 5474851"/>
              <a:gd name="connsiteY221" fmla="*/ 2309210 h 2750698"/>
              <a:gd name="connsiteX222" fmla="*/ 4431569 w 5474851"/>
              <a:gd name="connsiteY222" fmla="*/ 2309210 h 2750698"/>
              <a:gd name="connsiteX223" fmla="*/ 4708402 w 5474851"/>
              <a:gd name="connsiteY223" fmla="*/ 2309210 h 2750698"/>
              <a:gd name="connsiteX224" fmla="*/ 4708402 w 5474851"/>
              <a:gd name="connsiteY224" fmla="*/ 1483861 h 2750698"/>
              <a:gd name="connsiteX225" fmla="*/ 4874044 w 5474851"/>
              <a:gd name="connsiteY225" fmla="*/ 1483861 h 2750698"/>
              <a:gd name="connsiteX226" fmla="*/ 4874044 w 5474851"/>
              <a:gd name="connsiteY226" fmla="*/ 2309210 h 2750698"/>
              <a:gd name="connsiteX227" fmla="*/ 4708402 w 5474851"/>
              <a:gd name="connsiteY227" fmla="*/ 2309210 h 2750698"/>
              <a:gd name="connsiteX228" fmla="*/ 5126223 w 5474851"/>
              <a:gd name="connsiteY228" fmla="*/ 2309210 h 2750698"/>
              <a:gd name="connsiteX229" fmla="*/ 5126223 w 5474851"/>
              <a:gd name="connsiteY229" fmla="*/ 1629867 h 2750698"/>
              <a:gd name="connsiteX230" fmla="*/ 4942028 w 5474851"/>
              <a:gd name="connsiteY230" fmla="*/ 1629867 h 2750698"/>
              <a:gd name="connsiteX231" fmla="*/ 4942028 w 5474851"/>
              <a:gd name="connsiteY231" fmla="*/ 1483861 h 2750698"/>
              <a:gd name="connsiteX232" fmla="*/ 5474852 w 5474851"/>
              <a:gd name="connsiteY232" fmla="*/ 1483861 h 2750698"/>
              <a:gd name="connsiteX233" fmla="*/ 5474852 w 5474851"/>
              <a:gd name="connsiteY233" fmla="*/ 1629867 h 2750698"/>
              <a:gd name="connsiteX234" fmla="*/ 5291881 w 5474851"/>
              <a:gd name="connsiteY234" fmla="*/ 1629867 h 2750698"/>
              <a:gd name="connsiteX235" fmla="*/ 5291881 w 5474851"/>
              <a:gd name="connsiteY235" fmla="*/ 2309210 h 2750698"/>
              <a:gd name="connsiteX236" fmla="*/ 5126223 w 5474851"/>
              <a:gd name="connsiteY236" fmla="*/ 2309210 h 2750698"/>
              <a:gd name="connsiteX237" fmla="*/ 162207 w 5474851"/>
              <a:gd name="connsiteY237" fmla="*/ 2690026 h 2750698"/>
              <a:gd name="connsiteX238" fmla="*/ 152625 w 5474851"/>
              <a:gd name="connsiteY238" fmla="*/ 2653199 h 2750698"/>
              <a:gd name="connsiteX239" fmla="*/ 85220 w 5474851"/>
              <a:gd name="connsiteY239" fmla="*/ 2653199 h 2750698"/>
              <a:gd name="connsiteX240" fmla="*/ 75638 w 5474851"/>
              <a:gd name="connsiteY240" fmla="*/ 2690026 h 2750698"/>
              <a:gd name="connsiteX241" fmla="*/ 32667 w 5474851"/>
              <a:gd name="connsiteY241" fmla="*/ 2690026 h 2750698"/>
              <a:gd name="connsiteX242" fmla="*/ 93877 w 5474851"/>
              <a:gd name="connsiteY242" fmla="*/ 2483614 h 2750698"/>
              <a:gd name="connsiteX243" fmla="*/ 143968 w 5474851"/>
              <a:gd name="connsiteY243" fmla="*/ 2483614 h 2750698"/>
              <a:gd name="connsiteX244" fmla="*/ 205194 w 5474851"/>
              <a:gd name="connsiteY244" fmla="*/ 2690026 h 2750698"/>
              <a:gd name="connsiteX245" fmla="*/ 162207 w 5474851"/>
              <a:gd name="connsiteY245" fmla="*/ 2690026 h 2750698"/>
              <a:gd name="connsiteX246" fmla="*/ 118923 w 5474851"/>
              <a:gd name="connsiteY246" fmla="*/ 2520426 h 2750698"/>
              <a:gd name="connsiteX247" fmla="*/ 93564 w 5474851"/>
              <a:gd name="connsiteY247" fmla="*/ 2616984 h 2750698"/>
              <a:gd name="connsiteX248" fmla="*/ 144266 w 5474851"/>
              <a:gd name="connsiteY248" fmla="*/ 2616984 h 2750698"/>
              <a:gd name="connsiteX249" fmla="*/ 118907 w 5474851"/>
              <a:gd name="connsiteY249" fmla="*/ 2520426 h 2750698"/>
              <a:gd name="connsiteX250" fmla="*/ 279342 w 5474851"/>
              <a:gd name="connsiteY250" fmla="*/ 2586969 h 2750698"/>
              <a:gd name="connsiteX251" fmla="*/ 365911 w 5474851"/>
              <a:gd name="connsiteY251" fmla="*/ 2480192 h 2750698"/>
              <a:gd name="connsiteX252" fmla="*/ 435480 w 5474851"/>
              <a:gd name="connsiteY252" fmla="*/ 2529703 h 2750698"/>
              <a:gd name="connsiteX253" fmla="*/ 401166 w 5474851"/>
              <a:gd name="connsiteY253" fmla="*/ 2544868 h 2750698"/>
              <a:gd name="connsiteX254" fmla="*/ 365911 w 5474851"/>
              <a:gd name="connsiteY254" fmla="*/ 2517019 h 2750698"/>
              <a:gd name="connsiteX255" fmla="*/ 322015 w 5474851"/>
              <a:gd name="connsiteY255" fmla="*/ 2586969 h 2750698"/>
              <a:gd name="connsiteX256" fmla="*/ 365911 w 5474851"/>
              <a:gd name="connsiteY256" fmla="*/ 2656903 h 2750698"/>
              <a:gd name="connsiteX257" fmla="*/ 401464 w 5474851"/>
              <a:gd name="connsiteY257" fmla="*/ 2626889 h 2750698"/>
              <a:gd name="connsiteX258" fmla="*/ 435778 w 5474851"/>
              <a:gd name="connsiteY258" fmla="*/ 2641739 h 2750698"/>
              <a:gd name="connsiteX259" fmla="*/ 365896 w 5474851"/>
              <a:gd name="connsiteY259" fmla="*/ 2693731 h 2750698"/>
              <a:gd name="connsiteX260" fmla="*/ 279326 w 5474851"/>
              <a:gd name="connsiteY260" fmla="*/ 2586969 h 2750698"/>
              <a:gd name="connsiteX261" fmla="*/ 535944 w 5474851"/>
              <a:gd name="connsiteY261" fmla="*/ 2690011 h 2750698"/>
              <a:gd name="connsiteX262" fmla="*/ 535944 w 5474851"/>
              <a:gd name="connsiteY262" fmla="*/ 2675160 h 2750698"/>
              <a:gd name="connsiteX263" fmla="*/ 496674 w 5474851"/>
              <a:gd name="connsiteY263" fmla="*/ 2693731 h 2750698"/>
              <a:gd name="connsiteX264" fmla="*/ 450614 w 5474851"/>
              <a:gd name="connsiteY264" fmla="*/ 2644220 h 2750698"/>
              <a:gd name="connsiteX265" fmla="*/ 496674 w 5474851"/>
              <a:gd name="connsiteY265" fmla="*/ 2595949 h 2750698"/>
              <a:gd name="connsiteX266" fmla="*/ 535944 w 5474851"/>
              <a:gd name="connsiteY266" fmla="*/ 2613593 h 2750698"/>
              <a:gd name="connsiteX267" fmla="*/ 535944 w 5474851"/>
              <a:gd name="connsiteY267" fmla="*/ 2593782 h 2750698"/>
              <a:gd name="connsiteX268" fmla="*/ 508437 w 5474851"/>
              <a:gd name="connsiteY268" fmla="*/ 2567786 h 2750698"/>
              <a:gd name="connsiteX269" fmla="*/ 471645 w 5474851"/>
              <a:gd name="connsiteY269" fmla="*/ 2583877 h 2750698"/>
              <a:gd name="connsiteX270" fmla="*/ 457734 w 5474851"/>
              <a:gd name="connsiteY270" fmla="*/ 2558493 h 2750698"/>
              <a:gd name="connsiteX271" fmla="*/ 515243 w 5474851"/>
              <a:gd name="connsiteY271" fmla="*/ 2536830 h 2750698"/>
              <a:gd name="connsiteX272" fmla="*/ 573363 w 5474851"/>
              <a:gd name="connsiteY272" fmla="*/ 2589748 h 2750698"/>
              <a:gd name="connsiteX273" fmla="*/ 573363 w 5474851"/>
              <a:gd name="connsiteY273" fmla="*/ 2690026 h 2750698"/>
              <a:gd name="connsiteX274" fmla="*/ 535960 w 5474851"/>
              <a:gd name="connsiteY274" fmla="*/ 2690026 h 2750698"/>
              <a:gd name="connsiteX275" fmla="*/ 535944 w 5474851"/>
              <a:gd name="connsiteY275" fmla="*/ 2635240 h 2750698"/>
              <a:gd name="connsiteX276" fmla="*/ 510899 w 5474851"/>
              <a:gd name="connsiteY276" fmla="*/ 2620689 h 2750698"/>
              <a:gd name="connsiteX277" fmla="*/ 487704 w 5474851"/>
              <a:gd name="connsiteY277" fmla="*/ 2644832 h 2750698"/>
              <a:gd name="connsiteX278" fmla="*/ 510899 w 5474851"/>
              <a:gd name="connsiteY278" fmla="*/ 2668661 h 2750698"/>
              <a:gd name="connsiteX279" fmla="*/ 535944 w 5474851"/>
              <a:gd name="connsiteY279" fmla="*/ 2654423 h 2750698"/>
              <a:gd name="connsiteX280" fmla="*/ 535944 w 5474851"/>
              <a:gd name="connsiteY280" fmla="*/ 2635240 h 2750698"/>
              <a:gd name="connsiteX281" fmla="*/ 611049 w 5474851"/>
              <a:gd name="connsiteY281" fmla="*/ 2646386 h 2750698"/>
              <a:gd name="connsiteX282" fmla="*/ 652169 w 5474851"/>
              <a:gd name="connsiteY282" fmla="*/ 2664642 h 2750698"/>
              <a:gd name="connsiteX283" fmla="*/ 674125 w 5474851"/>
              <a:gd name="connsiteY283" fmla="*/ 2649164 h 2750698"/>
              <a:gd name="connsiteX284" fmla="*/ 648468 w 5474851"/>
              <a:gd name="connsiteY284" fmla="*/ 2629982 h 2750698"/>
              <a:gd name="connsiteX285" fmla="*/ 600228 w 5474851"/>
              <a:gd name="connsiteY285" fmla="*/ 2581695 h 2750698"/>
              <a:gd name="connsiteX286" fmla="*/ 654647 w 5474851"/>
              <a:gd name="connsiteY286" fmla="*/ 2536830 h 2750698"/>
              <a:gd name="connsiteX287" fmla="*/ 706589 w 5474851"/>
              <a:gd name="connsiteY287" fmla="*/ 2556029 h 2750698"/>
              <a:gd name="connsiteX288" fmla="*/ 691753 w 5474851"/>
              <a:gd name="connsiteY288" fmla="*/ 2581098 h 2750698"/>
              <a:gd name="connsiteX289" fmla="*/ 655275 w 5474851"/>
              <a:gd name="connsiteY289" fmla="*/ 2565636 h 2750698"/>
              <a:gd name="connsiteX290" fmla="*/ 635483 w 5474851"/>
              <a:gd name="connsiteY290" fmla="*/ 2579560 h 2750698"/>
              <a:gd name="connsiteX291" fmla="*/ 659603 w 5474851"/>
              <a:gd name="connsiteY291" fmla="*/ 2597204 h 2750698"/>
              <a:gd name="connsiteX292" fmla="*/ 709694 w 5474851"/>
              <a:gd name="connsiteY292" fmla="*/ 2647328 h 2750698"/>
              <a:gd name="connsiteX293" fmla="*/ 652812 w 5474851"/>
              <a:gd name="connsiteY293" fmla="*/ 2693746 h 2750698"/>
              <a:gd name="connsiteX294" fmla="*/ 595304 w 5474851"/>
              <a:gd name="connsiteY294" fmla="*/ 2672397 h 2750698"/>
              <a:gd name="connsiteX295" fmla="*/ 611065 w 5474851"/>
              <a:gd name="connsiteY295" fmla="*/ 2646417 h 2750698"/>
              <a:gd name="connsiteX296" fmla="*/ 793142 w 5474851"/>
              <a:gd name="connsiteY296" fmla="*/ 2536830 h 2750698"/>
              <a:gd name="connsiteX297" fmla="*/ 857457 w 5474851"/>
              <a:gd name="connsiteY297" fmla="*/ 2616685 h 2750698"/>
              <a:gd name="connsiteX298" fmla="*/ 857457 w 5474851"/>
              <a:gd name="connsiteY298" fmla="*/ 2627203 h 2750698"/>
              <a:gd name="connsiteX299" fmla="*/ 763768 w 5474851"/>
              <a:gd name="connsiteY299" fmla="*/ 2627203 h 2750698"/>
              <a:gd name="connsiteX300" fmla="*/ 799949 w 5474851"/>
              <a:gd name="connsiteY300" fmla="*/ 2663716 h 2750698"/>
              <a:gd name="connsiteX301" fmla="*/ 832412 w 5474851"/>
              <a:gd name="connsiteY301" fmla="*/ 2649164 h 2750698"/>
              <a:gd name="connsiteX302" fmla="*/ 849412 w 5474851"/>
              <a:gd name="connsiteY302" fmla="*/ 2671455 h 2750698"/>
              <a:gd name="connsiteX303" fmla="*/ 795918 w 5474851"/>
              <a:gd name="connsiteY303" fmla="*/ 2693731 h 2750698"/>
              <a:gd name="connsiteX304" fmla="*/ 726349 w 5474851"/>
              <a:gd name="connsiteY304" fmla="*/ 2615131 h 2750698"/>
              <a:gd name="connsiteX305" fmla="*/ 793127 w 5474851"/>
              <a:gd name="connsiteY305" fmla="*/ 2536830 h 2750698"/>
              <a:gd name="connsiteX306" fmla="*/ 763768 w 5474851"/>
              <a:gd name="connsiteY306" fmla="*/ 2601835 h 2750698"/>
              <a:gd name="connsiteX307" fmla="*/ 821591 w 5474851"/>
              <a:gd name="connsiteY307" fmla="*/ 2601835 h 2750698"/>
              <a:gd name="connsiteX308" fmla="*/ 792531 w 5474851"/>
              <a:gd name="connsiteY308" fmla="*/ 2566845 h 2750698"/>
              <a:gd name="connsiteX309" fmla="*/ 763784 w 5474851"/>
              <a:gd name="connsiteY309" fmla="*/ 2601835 h 2750698"/>
              <a:gd name="connsiteX310" fmla="*/ 874740 w 5474851"/>
              <a:gd name="connsiteY310" fmla="*/ 2630923 h 2750698"/>
              <a:gd name="connsiteX311" fmla="*/ 874740 w 5474851"/>
              <a:gd name="connsiteY311" fmla="*/ 2599355 h 2750698"/>
              <a:gd name="connsiteX312" fmla="*/ 939667 w 5474851"/>
              <a:gd name="connsiteY312" fmla="*/ 2599355 h 2750698"/>
              <a:gd name="connsiteX313" fmla="*/ 939667 w 5474851"/>
              <a:gd name="connsiteY313" fmla="*/ 2630923 h 2750698"/>
              <a:gd name="connsiteX314" fmla="*/ 874740 w 5474851"/>
              <a:gd name="connsiteY314" fmla="*/ 2630923 h 2750698"/>
              <a:gd name="connsiteX315" fmla="*/ 967174 w 5474851"/>
              <a:gd name="connsiteY315" fmla="*/ 2690042 h 2750698"/>
              <a:gd name="connsiteX316" fmla="*/ 967174 w 5474851"/>
              <a:gd name="connsiteY316" fmla="*/ 2483630 h 2750698"/>
              <a:gd name="connsiteX317" fmla="*/ 1052504 w 5474851"/>
              <a:gd name="connsiteY317" fmla="*/ 2483630 h 2750698"/>
              <a:gd name="connsiteX318" fmla="*/ 1106924 w 5474851"/>
              <a:gd name="connsiteY318" fmla="*/ 2536249 h 2750698"/>
              <a:gd name="connsiteX319" fmla="*/ 1073833 w 5474851"/>
              <a:gd name="connsiteY319" fmla="*/ 2583594 h 2750698"/>
              <a:gd name="connsiteX320" fmla="*/ 1110327 w 5474851"/>
              <a:gd name="connsiteY320" fmla="*/ 2634346 h 2750698"/>
              <a:gd name="connsiteX321" fmla="*/ 1055296 w 5474851"/>
              <a:gd name="connsiteY321" fmla="*/ 2690057 h 2750698"/>
              <a:gd name="connsiteX322" fmla="*/ 967174 w 5474851"/>
              <a:gd name="connsiteY322" fmla="*/ 2690057 h 2750698"/>
              <a:gd name="connsiteX323" fmla="*/ 1008608 w 5474851"/>
              <a:gd name="connsiteY323" fmla="*/ 2567488 h 2750698"/>
              <a:gd name="connsiteX324" fmla="*/ 1042624 w 5474851"/>
              <a:gd name="connsiteY324" fmla="*/ 2567488 h 2750698"/>
              <a:gd name="connsiteX325" fmla="*/ 1064565 w 5474851"/>
              <a:gd name="connsiteY325" fmla="*/ 2543345 h 2750698"/>
              <a:gd name="connsiteX326" fmla="*/ 1042624 w 5474851"/>
              <a:gd name="connsiteY326" fmla="*/ 2518888 h 2750698"/>
              <a:gd name="connsiteX327" fmla="*/ 1008608 w 5474851"/>
              <a:gd name="connsiteY327" fmla="*/ 2518888 h 2750698"/>
              <a:gd name="connsiteX328" fmla="*/ 1008608 w 5474851"/>
              <a:gd name="connsiteY328" fmla="*/ 2567488 h 2750698"/>
              <a:gd name="connsiteX329" fmla="*/ 1008608 w 5474851"/>
              <a:gd name="connsiteY329" fmla="*/ 2654769 h 2750698"/>
              <a:gd name="connsiteX330" fmla="*/ 1044161 w 5474851"/>
              <a:gd name="connsiteY330" fmla="*/ 2654769 h 2750698"/>
              <a:gd name="connsiteX331" fmla="*/ 1067968 w 5474851"/>
              <a:gd name="connsiteY331" fmla="*/ 2628773 h 2750698"/>
              <a:gd name="connsiteX332" fmla="*/ 1044161 w 5474851"/>
              <a:gd name="connsiteY332" fmla="*/ 2602777 h 2750698"/>
              <a:gd name="connsiteX333" fmla="*/ 1008608 w 5474851"/>
              <a:gd name="connsiteY333" fmla="*/ 2602777 h 2750698"/>
              <a:gd name="connsiteX334" fmla="*/ 1008608 w 5474851"/>
              <a:gd name="connsiteY334" fmla="*/ 2654769 h 2750698"/>
              <a:gd name="connsiteX335" fmla="*/ 1215104 w 5474851"/>
              <a:gd name="connsiteY335" fmla="*/ 2690042 h 2750698"/>
              <a:gd name="connsiteX336" fmla="*/ 1215104 w 5474851"/>
              <a:gd name="connsiteY336" fmla="*/ 2675192 h 2750698"/>
              <a:gd name="connsiteX337" fmla="*/ 1175834 w 5474851"/>
              <a:gd name="connsiteY337" fmla="*/ 2693762 h 2750698"/>
              <a:gd name="connsiteX338" fmla="*/ 1129758 w 5474851"/>
              <a:gd name="connsiteY338" fmla="*/ 2644251 h 2750698"/>
              <a:gd name="connsiteX339" fmla="*/ 1175834 w 5474851"/>
              <a:gd name="connsiteY339" fmla="*/ 2595980 h 2750698"/>
              <a:gd name="connsiteX340" fmla="*/ 1215104 w 5474851"/>
              <a:gd name="connsiteY340" fmla="*/ 2613624 h 2750698"/>
              <a:gd name="connsiteX341" fmla="*/ 1215104 w 5474851"/>
              <a:gd name="connsiteY341" fmla="*/ 2593814 h 2750698"/>
              <a:gd name="connsiteX342" fmla="*/ 1187596 w 5474851"/>
              <a:gd name="connsiteY342" fmla="*/ 2567818 h 2750698"/>
              <a:gd name="connsiteX343" fmla="*/ 1150804 w 5474851"/>
              <a:gd name="connsiteY343" fmla="*/ 2583908 h 2750698"/>
              <a:gd name="connsiteX344" fmla="*/ 1136894 w 5474851"/>
              <a:gd name="connsiteY344" fmla="*/ 2558525 h 2750698"/>
              <a:gd name="connsiteX345" fmla="*/ 1194403 w 5474851"/>
              <a:gd name="connsiteY345" fmla="*/ 2536861 h 2750698"/>
              <a:gd name="connsiteX346" fmla="*/ 1252523 w 5474851"/>
              <a:gd name="connsiteY346" fmla="*/ 2589779 h 2750698"/>
              <a:gd name="connsiteX347" fmla="*/ 1252523 w 5474851"/>
              <a:gd name="connsiteY347" fmla="*/ 2690057 h 2750698"/>
              <a:gd name="connsiteX348" fmla="*/ 1215120 w 5474851"/>
              <a:gd name="connsiteY348" fmla="*/ 2690057 h 2750698"/>
              <a:gd name="connsiteX349" fmla="*/ 1215104 w 5474851"/>
              <a:gd name="connsiteY349" fmla="*/ 2635272 h 2750698"/>
              <a:gd name="connsiteX350" fmla="*/ 1190058 w 5474851"/>
              <a:gd name="connsiteY350" fmla="*/ 2620720 h 2750698"/>
              <a:gd name="connsiteX351" fmla="*/ 1166863 w 5474851"/>
              <a:gd name="connsiteY351" fmla="*/ 2644863 h 2750698"/>
              <a:gd name="connsiteX352" fmla="*/ 1190058 w 5474851"/>
              <a:gd name="connsiteY352" fmla="*/ 2668693 h 2750698"/>
              <a:gd name="connsiteX353" fmla="*/ 1215104 w 5474851"/>
              <a:gd name="connsiteY353" fmla="*/ 2654455 h 2750698"/>
              <a:gd name="connsiteX354" fmla="*/ 1215104 w 5474851"/>
              <a:gd name="connsiteY354" fmla="*/ 2635272 h 2750698"/>
              <a:gd name="connsiteX355" fmla="*/ 1290209 w 5474851"/>
              <a:gd name="connsiteY355" fmla="*/ 2646417 h 2750698"/>
              <a:gd name="connsiteX356" fmla="*/ 1331329 w 5474851"/>
              <a:gd name="connsiteY356" fmla="*/ 2664674 h 2750698"/>
              <a:gd name="connsiteX357" fmla="*/ 1353285 w 5474851"/>
              <a:gd name="connsiteY357" fmla="*/ 2649196 h 2750698"/>
              <a:gd name="connsiteX358" fmla="*/ 1327628 w 5474851"/>
              <a:gd name="connsiteY358" fmla="*/ 2630013 h 2750698"/>
              <a:gd name="connsiteX359" fmla="*/ 1279388 w 5474851"/>
              <a:gd name="connsiteY359" fmla="*/ 2581726 h 2750698"/>
              <a:gd name="connsiteX360" fmla="*/ 1333807 w 5474851"/>
              <a:gd name="connsiteY360" fmla="*/ 2536861 h 2750698"/>
              <a:gd name="connsiteX361" fmla="*/ 1385748 w 5474851"/>
              <a:gd name="connsiteY361" fmla="*/ 2556060 h 2750698"/>
              <a:gd name="connsiteX362" fmla="*/ 1370912 w 5474851"/>
              <a:gd name="connsiteY362" fmla="*/ 2581130 h 2750698"/>
              <a:gd name="connsiteX363" fmla="*/ 1334434 w 5474851"/>
              <a:gd name="connsiteY363" fmla="*/ 2565667 h 2750698"/>
              <a:gd name="connsiteX364" fmla="*/ 1314643 w 5474851"/>
              <a:gd name="connsiteY364" fmla="*/ 2579591 h 2750698"/>
              <a:gd name="connsiteX365" fmla="*/ 1338763 w 5474851"/>
              <a:gd name="connsiteY365" fmla="*/ 2597236 h 2750698"/>
              <a:gd name="connsiteX366" fmla="*/ 1388854 w 5474851"/>
              <a:gd name="connsiteY366" fmla="*/ 2647359 h 2750698"/>
              <a:gd name="connsiteX367" fmla="*/ 1331972 w 5474851"/>
              <a:gd name="connsiteY367" fmla="*/ 2693778 h 2750698"/>
              <a:gd name="connsiteX368" fmla="*/ 1274463 w 5474851"/>
              <a:gd name="connsiteY368" fmla="*/ 2672429 h 2750698"/>
              <a:gd name="connsiteX369" fmla="*/ 1290224 w 5474851"/>
              <a:gd name="connsiteY369" fmla="*/ 2646449 h 2750698"/>
              <a:gd name="connsiteX370" fmla="*/ 1472302 w 5474851"/>
              <a:gd name="connsiteY370" fmla="*/ 2536861 h 2750698"/>
              <a:gd name="connsiteX371" fmla="*/ 1536617 w 5474851"/>
              <a:gd name="connsiteY371" fmla="*/ 2616717 h 2750698"/>
              <a:gd name="connsiteX372" fmla="*/ 1536617 w 5474851"/>
              <a:gd name="connsiteY372" fmla="*/ 2627234 h 2750698"/>
              <a:gd name="connsiteX373" fmla="*/ 1442928 w 5474851"/>
              <a:gd name="connsiteY373" fmla="*/ 2627234 h 2750698"/>
              <a:gd name="connsiteX374" fmla="*/ 1479108 w 5474851"/>
              <a:gd name="connsiteY374" fmla="*/ 2663748 h 2750698"/>
              <a:gd name="connsiteX375" fmla="*/ 1511572 w 5474851"/>
              <a:gd name="connsiteY375" fmla="*/ 2649196 h 2750698"/>
              <a:gd name="connsiteX376" fmla="*/ 1528572 w 5474851"/>
              <a:gd name="connsiteY376" fmla="*/ 2671487 h 2750698"/>
              <a:gd name="connsiteX377" fmla="*/ 1475078 w 5474851"/>
              <a:gd name="connsiteY377" fmla="*/ 2693762 h 2750698"/>
              <a:gd name="connsiteX378" fmla="*/ 1405509 w 5474851"/>
              <a:gd name="connsiteY378" fmla="*/ 2615163 h 2750698"/>
              <a:gd name="connsiteX379" fmla="*/ 1472286 w 5474851"/>
              <a:gd name="connsiteY379" fmla="*/ 2536861 h 2750698"/>
              <a:gd name="connsiteX380" fmla="*/ 1442928 w 5474851"/>
              <a:gd name="connsiteY380" fmla="*/ 2601867 h 2750698"/>
              <a:gd name="connsiteX381" fmla="*/ 1500750 w 5474851"/>
              <a:gd name="connsiteY381" fmla="*/ 2601867 h 2750698"/>
              <a:gd name="connsiteX382" fmla="*/ 1471690 w 5474851"/>
              <a:gd name="connsiteY382" fmla="*/ 2566876 h 2750698"/>
              <a:gd name="connsiteX383" fmla="*/ 1442944 w 5474851"/>
              <a:gd name="connsiteY383" fmla="*/ 2601867 h 2750698"/>
              <a:gd name="connsiteX384" fmla="*/ 1646648 w 5474851"/>
              <a:gd name="connsiteY384" fmla="*/ 2690057 h 2750698"/>
              <a:gd name="connsiteX385" fmla="*/ 1646648 w 5474851"/>
              <a:gd name="connsiteY385" fmla="*/ 2671189 h 2750698"/>
              <a:gd name="connsiteX386" fmla="*/ 1608930 w 5474851"/>
              <a:gd name="connsiteY386" fmla="*/ 2693762 h 2750698"/>
              <a:gd name="connsiteX387" fmla="*/ 1553586 w 5474851"/>
              <a:gd name="connsiteY387" fmla="*/ 2615477 h 2750698"/>
              <a:gd name="connsiteX388" fmla="*/ 1608930 w 5474851"/>
              <a:gd name="connsiteY388" fmla="*/ 2536861 h 2750698"/>
              <a:gd name="connsiteX389" fmla="*/ 1646648 w 5474851"/>
              <a:gd name="connsiteY389" fmla="*/ 2559451 h 2750698"/>
              <a:gd name="connsiteX390" fmla="*/ 1646648 w 5474851"/>
              <a:gd name="connsiteY390" fmla="*/ 2483630 h 2750698"/>
              <a:gd name="connsiteX391" fmla="*/ 1683753 w 5474851"/>
              <a:gd name="connsiteY391" fmla="*/ 2483630 h 2750698"/>
              <a:gd name="connsiteX392" fmla="*/ 1683753 w 5474851"/>
              <a:gd name="connsiteY392" fmla="*/ 2690042 h 2750698"/>
              <a:gd name="connsiteX393" fmla="*/ 1646648 w 5474851"/>
              <a:gd name="connsiteY393" fmla="*/ 2690042 h 2750698"/>
              <a:gd name="connsiteX394" fmla="*/ 1646648 w 5474851"/>
              <a:gd name="connsiteY394" fmla="*/ 2587315 h 2750698"/>
              <a:gd name="connsiteX395" fmla="*/ 1620677 w 5474851"/>
              <a:gd name="connsiteY395" fmla="*/ 2569670 h 2750698"/>
              <a:gd name="connsiteX396" fmla="*/ 1591930 w 5474851"/>
              <a:gd name="connsiteY396" fmla="*/ 2615477 h 2750698"/>
              <a:gd name="connsiteX397" fmla="*/ 1620677 w 5474851"/>
              <a:gd name="connsiteY397" fmla="*/ 2660953 h 2750698"/>
              <a:gd name="connsiteX398" fmla="*/ 1646648 w 5474851"/>
              <a:gd name="connsiteY398" fmla="*/ 2643325 h 2750698"/>
              <a:gd name="connsiteX399" fmla="*/ 1646648 w 5474851"/>
              <a:gd name="connsiteY399" fmla="*/ 2587315 h 2750698"/>
              <a:gd name="connsiteX400" fmla="*/ 1783574 w 5474851"/>
              <a:gd name="connsiteY400" fmla="*/ 2690057 h 2750698"/>
              <a:gd name="connsiteX401" fmla="*/ 1783574 w 5474851"/>
              <a:gd name="connsiteY401" fmla="*/ 2483646 h 2750698"/>
              <a:gd name="connsiteX402" fmla="*/ 1825008 w 5474851"/>
              <a:gd name="connsiteY402" fmla="*/ 2483646 h 2750698"/>
              <a:gd name="connsiteX403" fmla="*/ 1825008 w 5474851"/>
              <a:gd name="connsiteY403" fmla="*/ 2653544 h 2750698"/>
              <a:gd name="connsiteX404" fmla="*/ 1894263 w 5474851"/>
              <a:gd name="connsiteY404" fmla="*/ 2653544 h 2750698"/>
              <a:gd name="connsiteX405" fmla="*/ 1894263 w 5474851"/>
              <a:gd name="connsiteY405" fmla="*/ 2690057 h 2750698"/>
              <a:gd name="connsiteX406" fmla="*/ 1783574 w 5474851"/>
              <a:gd name="connsiteY406" fmla="*/ 2690057 h 2750698"/>
              <a:gd name="connsiteX407" fmla="*/ 1908456 w 5474851"/>
              <a:gd name="connsiteY407" fmla="*/ 2615163 h 2750698"/>
              <a:gd name="connsiteX408" fmla="*/ 1975861 w 5474851"/>
              <a:gd name="connsiteY408" fmla="*/ 2536861 h 2750698"/>
              <a:gd name="connsiteX409" fmla="*/ 2043564 w 5474851"/>
              <a:gd name="connsiteY409" fmla="*/ 2615163 h 2750698"/>
              <a:gd name="connsiteX410" fmla="*/ 1975861 w 5474851"/>
              <a:gd name="connsiteY410" fmla="*/ 2693762 h 2750698"/>
              <a:gd name="connsiteX411" fmla="*/ 1908456 w 5474851"/>
              <a:gd name="connsiteY411" fmla="*/ 2615163 h 2750698"/>
              <a:gd name="connsiteX412" fmla="*/ 2005219 w 5474851"/>
              <a:gd name="connsiteY412" fmla="*/ 2615163 h 2750698"/>
              <a:gd name="connsiteX413" fmla="*/ 1975845 w 5474851"/>
              <a:gd name="connsiteY413" fmla="*/ 2569670 h 2750698"/>
              <a:gd name="connsiteX414" fmla="*/ 1947099 w 5474851"/>
              <a:gd name="connsiteY414" fmla="*/ 2615163 h 2750698"/>
              <a:gd name="connsiteX415" fmla="*/ 1975845 w 5474851"/>
              <a:gd name="connsiteY415" fmla="*/ 2660953 h 2750698"/>
              <a:gd name="connsiteX416" fmla="*/ 2005219 w 5474851"/>
              <a:gd name="connsiteY416" fmla="*/ 2615163 h 2750698"/>
              <a:gd name="connsiteX417" fmla="*/ 2061473 w 5474851"/>
              <a:gd name="connsiteY417" fmla="*/ 2615163 h 2750698"/>
              <a:gd name="connsiteX418" fmla="*/ 2128878 w 5474851"/>
              <a:gd name="connsiteY418" fmla="*/ 2536861 h 2750698"/>
              <a:gd name="connsiteX419" fmla="*/ 2196581 w 5474851"/>
              <a:gd name="connsiteY419" fmla="*/ 2615163 h 2750698"/>
              <a:gd name="connsiteX420" fmla="*/ 2128878 w 5474851"/>
              <a:gd name="connsiteY420" fmla="*/ 2693762 h 2750698"/>
              <a:gd name="connsiteX421" fmla="*/ 2061473 w 5474851"/>
              <a:gd name="connsiteY421" fmla="*/ 2615163 h 2750698"/>
              <a:gd name="connsiteX422" fmla="*/ 2158236 w 5474851"/>
              <a:gd name="connsiteY422" fmla="*/ 2615163 h 2750698"/>
              <a:gd name="connsiteX423" fmla="*/ 2128862 w 5474851"/>
              <a:gd name="connsiteY423" fmla="*/ 2569670 h 2750698"/>
              <a:gd name="connsiteX424" fmla="*/ 2100116 w 5474851"/>
              <a:gd name="connsiteY424" fmla="*/ 2615163 h 2750698"/>
              <a:gd name="connsiteX425" fmla="*/ 2128862 w 5474851"/>
              <a:gd name="connsiteY425" fmla="*/ 2660953 h 2750698"/>
              <a:gd name="connsiteX426" fmla="*/ 2158236 w 5474851"/>
              <a:gd name="connsiteY426" fmla="*/ 2615163 h 2750698"/>
              <a:gd name="connsiteX427" fmla="*/ 2306000 w 5474851"/>
              <a:gd name="connsiteY427" fmla="*/ 2690057 h 2750698"/>
              <a:gd name="connsiteX428" fmla="*/ 2275073 w 5474851"/>
              <a:gd name="connsiteY428" fmla="*/ 2631567 h 2750698"/>
              <a:gd name="connsiteX429" fmla="*/ 2259312 w 5474851"/>
              <a:gd name="connsiteY429" fmla="*/ 2653528 h 2750698"/>
              <a:gd name="connsiteX430" fmla="*/ 2259312 w 5474851"/>
              <a:gd name="connsiteY430" fmla="*/ 2690042 h 2750698"/>
              <a:gd name="connsiteX431" fmla="*/ 2222207 w 5474851"/>
              <a:gd name="connsiteY431" fmla="*/ 2690042 h 2750698"/>
              <a:gd name="connsiteX432" fmla="*/ 2222207 w 5474851"/>
              <a:gd name="connsiteY432" fmla="*/ 2483630 h 2750698"/>
              <a:gd name="connsiteX433" fmla="*/ 2259312 w 5474851"/>
              <a:gd name="connsiteY433" fmla="*/ 2483630 h 2750698"/>
              <a:gd name="connsiteX434" fmla="*/ 2259312 w 5474851"/>
              <a:gd name="connsiteY434" fmla="*/ 2608350 h 2750698"/>
              <a:gd name="connsiteX435" fmla="*/ 2304761 w 5474851"/>
              <a:gd name="connsiteY435" fmla="*/ 2540566 h 2750698"/>
              <a:gd name="connsiteX436" fmla="*/ 2348045 w 5474851"/>
              <a:gd name="connsiteY436" fmla="*/ 2540566 h 2750698"/>
              <a:gd name="connsiteX437" fmla="*/ 2300730 w 5474851"/>
              <a:gd name="connsiteY437" fmla="*/ 2607722 h 2750698"/>
              <a:gd name="connsiteX438" fmla="*/ 2349582 w 5474851"/>
              <a:gd name="connsiteY438" fmla="*/ 2690042 h 2750698"/>
              <a:gd name="connsiteX439" fmla="*/ 2305984 w 5474851"/>
              <a:gd name="connsiteY439" fmla="*/ 2690042 h 2750698"/>
              <a:gd name="connsiteX440" fmla="*/ 2544331 w 5474851"/>
              <a:gd name="connsiteY440" fmla="*/ 2690057 h 2750698"/>
              <a:gd name="connsiteX441" fmla="*/ 2534749 w 5474851"/>
              <a:gd name="connsiteY441" fmla="*/ 2653230 h 2750698"/>
              <a:gd name="connsiteX442" fmla="*/ 2467345 w 5474851"/>
              <a:gd name="connsiteY442" fmla="*/ 2653230 h 2750698"/>
              <a:gd name="connsiteX443" fmla="*/ 2457762 w 5474851"/>
              <a:gd name="connsiteY443" fmla="*/ 2690057 h 2750698"/>
              <a:gd name="connsiteX444" fmla="*/ 2414791 w 5474851"/>
              <a:gd name="connsiteY444" fmla="*/ 2690057 h 2750698"/>
              <a:gd name="connsiteX445" fmla="*/ 2476001 w 5474851"/>
              <a:gd name="connsiteY445" fmla="*/ 2483646 h 2750698"/>
              <a:gd name="connsiteX446" fmla="*/ 2526092 w 5474851"/>
              <a:gd name="connsiteY446" fmla="*/ 2483646 h 2750698"/>
              <a:gd name="connsiteX447" fmla="*/ 2587318 w 5474851"/>
              <a:gd name="connsiteY447" fmla="*/ 2690057 h 2750698"/>
              <a:gd name="connsiteX448" fmla="*/ 2544331 w 5474851"/>
              <a:gd name="connsiteY448" fmla="*/ 2690057 h 2750698"/>
              <a:gd name="connsiteX449" fmla="*/ 2501047 w 5474851"/>
              <a:gd name="connsiteY449" fmla="*/ 2520457 h 2750698"/>
              <a:gd name="connsiteX450" fmla="*/ 2475688 w 5474851"/>
              <a:gd name="connsiteY450" fmla="*/ 2617015 h 2750698"/>
              <a:gd name="connsiteX451" fmla="*/ 2526390 w 5474851"/>
              <a:gd name="connsiteY451" fmla="*/ 2617015 h 2750698"/>
              <a:gd name="connsiteX452" fmla="*/ 2501031 w 5474851"/>
              <a:gd name="connsiteY452" fmla="*/ 2520457 h 2750698"/>
              <a:gd name="connsiteX453" fmla="*/ 2604914 w 5474851"/>
              <a:gd name="connsiteY453" fmla="*/ 2654156 h 2750698"/>
              <a:gd name="connsiteX454" fmla="*/ 2604914 w 5474851"/>
              <a:gd name="connsiteY454" fmla="*/ 2573077 h 2750698"/>
              <a:gd name="connsiteX455" fmla="*/ 2585436 w 5474851"/>
              <a:gd name="connsiteY455" fmla="*/ 2573077 h 2750698"/>
              <a:gd name="connsiteX456" fmla="*/ 2585436 w 5474851"/>
              <a:gd name="connsiteY456" fmla="*/ 2540582 h 2750698"/>
              <a:gd name="connsiteX457" fmla="*/ 2604914 w 5474851"/>
              <a:gd name="connsiteY457" fmla="*/ 2540582 h 2750698"/>
              <a:gd name="connsiteX458" fmla="*/ 2604914 w 5474851"/>
              <a:gd name="connsiteY458" fmla="*/ 2499736 h 2750698"/>
              <a:gd name="connsiteX459" fmla="*/ 2642020 w 5474851"/>
              <a:gd name="connsiteY459" fmla="*/ 2499736 h 2750698"/>
              <a:gd name="connsiteX460" fmla="*/ 2642020 w 5474851"/>
              <a:gd name="connsiteY460" fmla="*/ 2540582 h 2750698"/>
              <a:gd name="connsiteX461" fmla="*/ 2666751 w 5474851"/>
              <a:gd name="connsiteY461" fmla="*/ 2540582 h 2750698"/>
              <a:gd name="connsiteX462" fmla="*/ 2666751 w 5474851"/>
              <a:gd name="connsiteY462" fmla="*/ 2573077 h 2750698"/>
              <a:gd name="connsiteX463" fmla="*/ 2642020 w 5474851"/>
              <a:gd name="connsiteY463" fmla="*/ 2573077 h 2750698"/>
              <a:gd name="connsiteX464" fmla="*/ 2642020 w 5474851"/>
              <a:gd name="connsiteY464" fmla="*/ 2645491 h 2750698"/>
              <a:gd name="connsiteX465" fmla="*/ 2652841 w 5474851"/>
              <a:gd name="connsiteY465" fmla="*/ 2660953 h 2750698"/>
              <a:gd name="connsiteX466" fmla="*/ 2663975 w 5474851"/>
              <a:gd name="connsiteY466" fmla="*/ 2656637 h 2750698"/>
              <a:gd name="connsiteX467" fmla="*/ 2671707 w 5474851"/>
              <a:gd name="connsiteY467" fmla="*/ 2685097 h 2750698"/>
              <a:gd name="connsiteX468" fmla="*/ 2642961 w 5474851"/>
              <a:gd name="connsiteY468" fmla="*/ 2693762 h 2750698"/>
              <a:gd name="connsiteX469" fmla="*/ 2604930 w 5474851"/>
              <a:gd name="connsiteY469" fmla="*/ 2654156 h 2750698"/>
              <a:gd name="connsiteX470" fmla="*/ 2757006 w 5474851"/>
              <a:gd name="connsiteY470" fmla="*/ 2690057 h 2750698"/>
              <a:gd name="connsiteX471" fmla="*/ 2757006 w 5474851"/>
              <a:gd name="connsiteY471" fmla="*/ 2483646 h 2750698"/>
              <a:gd name="connsiteX472" fmla="*/ 2823485 w 5474851"/>
              <a:gd name="connsiteY472" fmla="*/ 2483646 h 2750698"/>
              <a:gd name="connsiteX473" fmla="*/ 2913144 w 5474851"/>
              <a:gd name="connsiteY473" fmla="*/ 2587016 h 2750698"/>
              <a:gd name="connsiteX474" fmla="*/ 2823485 w 5474851"/>
              <a:gd name="connsiteY474" fmla="*/ 2690057 h 2750698"/>
              <a:gd name="connsiteX475" fmla="*/ 2757006 w 5474851"/>
              <a:gd name="connsiteY475" fmla="*/ 2690057 h 2750698"/>
              <a:gd name="connsiteX476" fmla="*/ 2798440 w 5474851"/>
              <a:gd name="connsiteY476" fmla="*/ 2653544 h 2750698"/>
              <a:gd name="connsiteX477" fmla="*/ 2823485 w 5474851"/>
              <a:gd name="connsiteY477" fmla="*/ 2653544 h 2750698"/>
              <a:gd name="connsiteX478" fmla="*/ 2870785 w 5474851"/>
              <a:gd name="connsiteY478" fmla="*/ 2587016 h 2750698"/>
              <a:gd name="connsiteX479" fmla="*/ 2823485 w 5474851"/>
              <a:gd name="connsiteY479" fmla="*/ 2520159 h 2750698"/>
              <a:gd name="connsiteX480" fmla="*/ 2798440 w 5474851"/>
              <a:gd name="connsiteY480" fmla="*/ 2520159 h 2750698"/>
              <a:gd name="connsiteX481" fmla="*/ 2798440 w 5474851"/>
              <a:gd name="connsiteY481" fmla="*/ 2653544 h 2750698"/>
              <a:gd name="connsiteX482" fmla="*/ 2936307 w 5474851"/>
              <a:gd name="connsiteY482" fmla="*/ 2496329 h 2750698"/>
              <a:gd name="connsiteX483" fmla="*/ 2958561 w 5474851"/>
              <a:gd name="connsiteY483" fmla="*/ 2473740 h 2750698"/>
              <a:gd name="connsiteX484" fmla="*/ 2980815 w 5474851"/>
              <a:gd name="connsiteY484" fmla="*/ 2496329 h 2750698"/>
              <a:gd name="connsiteX485" fmla="*/ 2958561 w 5474851"/>
              <a:gd name="connsiteY485" fmla="*/ 2518605 h 2750698"/>
              <a:gd name="connsiteX486" fmla="*/ 2936307 w 5474851"/>
              <a:gd name="connsiteY486" fmla="*/ 2496329 h 2750698"/>
              <a:gd name="connsiteX487" fmla="*/ 2940008 w 5474851"/>
              <a:gd name="connsiteY487" fmla="*/ 2690057 h 2750698"/>
              <a:gd name="connsiteX488" fmla="*/ 2940008 w 5474851"/>
              <a:gd name="connsiteY488" fmla="*/ 2540582 h 2750698"/>
              <a:gd name="connsiteX489" fmla="*/ 2977114 w 5474851"/>
              <a:gd name="connsiteY489" fmla="*/ 2540582 h 2750698"/>
              <a:gd name="connsiteX490" fmla="*/ 2977114 w 5474851"/>
              <a:gd name="connsiteY490" fmla="*/ 2690057 h 2750698"/>
              <a:gd name="connsiteX491" fmla="*/ 2940008 w 5474851"/>
              <a:gd name="connsiteY491" fmla="*/ 2690057 h 2750698"/>
              <a:gd name="connsiteX492" fmla="*/ 3087788 w 5474851"/>
              <a:gd name="connsiteY492" fmla="*/ 2690057 h 2750698"/>
              <a:gd name="connsiteX493" fmla="*/ 3087788 w 5474851"/>
              <a:gd name="connsiteY493" fmla="*/ 2675207 h 2750698"/>
              <a:gd name="connsiteX494" fmla="*/ 3048518 w 5474851"/>
              <a:gd name="connsiteY494" fmla="*/ 2693778 h 2750698"/>
              <a:gd name="connsiteX495" fmla="*/ 3002458 w 5474851"/>
              <a:gd name="connsiteY495" fmla="*/ 2644267 h 2750698"/>
              <a:gd name="connsiteX496" fmla="*/ 3048518 w 5474851"/>
              <a:gd name="connsiteY496" fmla="*/ 2595995 h 2750698"/>
              <a:gd name="connsiteX497" fmla="*/ 3087788 w 5474851"/>
              <a:gd name="connsiteY497" fmla="*/ 2613640 h 2750698"/>
              <a:gd name="connsiteX498" fmla="*/ 3087788 w 5474851"/>
              <a:gd name="connsiteY498" fmla="*/ 2593829 h 2750698"/>
              <a:gd name="connsiteX499" fmla="*/ 3060280 w 5474851"/>
              <a:gd name="connsiteY499" fmla="*/ 2567834 h 2750698"/>
              <a:gd name="connsiteX500" fmla="*/ 3023488 w 5474851"/>
              <a:gd name="connsiteY500" fmla="*/ 2583924 h 2750698"/>
              <a:gd name="connsiteX501" fmla="*/ 3009577 w 5474851"/>
              <a:gd name="connsiteY501" fmla="*/ 2558540 h 2750698"/>
              <a:gd name="connsiteX502" fmla="*/ 3067086 w 5474851"/>
              <a:gd name="connsiteY502" fmla="*/ 2536877 h 2750698"/>
              <a:gd name="connsiteX503" fmla="*/ 3125207 w 5474851"/>
              <a:gd name="connsiteY503" fmla="*/ 2589795 h 2750698"/>
              <a:gd name="connsiteX504" fmla="*/ 3125207 w 5474851"/>
              <a:gd name="connsiteY504" fmla="*/ 2690073 h 2750698"/>
              <a:gd name="connsiteX505" fmla="*/ 3087803 w 5474851"/>
              <a:gd name="connsiteY505" fmla="*/ 2690073 h 2750698"/>
              <a:gd name="connsiteX506" fmla="*/ 3087788 w 5474851"/>
              <a:gd name="connsiteY506" fmla="*/ 2635287 h 2750698"/>
              <a:gd name="connsiteX507" fmla="*/ 3062742 w 5474851"/>
              <a:gd name="connsiteY507" fmla="*/ 2620735 h 2750698"/>
              <a:gd name="connsiteX508" fmla="*/ 3039547 w 5474851"/>
              <a:gd name="connsiteY508" fmla="*/ 2644879 h 2750698"/>
              <a:gd name="connsiteX509" fmla="*/ 3062742 w 5474851"/>
              <a:gd name="connsiteY509" fmla="*/ 2668708 h 2750698"/>
              <a:gd name="connsiteX510" fmla="*/ 3087788 w 5474851"/>
              <a:gd name="connsiteY510" fmla="*/ 2654470 h 2750698"/>
              <a:gd name="connsiteX511" fmla="*/ 3087788 w 5474851"/>
              <a:gd name="connsiteY511" fmla="*/ 2635287 h 2750698"/>
              <a:gd name="connsiteX512" fmla="*/ 3171847 w 5474851"/>
              <a:gd name="connsiteY512" fmla="*/ 2703055 h 2750698"/>
              <a:gd name="connsiteX513" fmla="*/ 3210192 w 5474851"/>
              <a:gd name="connsiteY513" fmla="*/ 2719460 h 2750698"/>
              <a:gd name="connsiteX514" fmla="*/ 3243581 w 5474851"/>
              <a:gd name="connsiteY514" fmla="*/ 2684171 h 2750698"/>
              <a:gd name="connsiteX515" fmla="*/ 3243581 w 5474851"/>
              <a:gd name="connsiteY515" fmla="*/ 2665914 h 2750698"/>
              <a:gd name="connsiteX516" fmla="*/ 3205864 w 5474851"/>
              <a:gd name="connsiteY516" fmla="*/ 2688817 h 2750698"/>
              <a:gd name="connsiteX517" fmla="*/ 3150833 w 5474851"/>
              <a:gd name="connsiteY517" fmla="*/ 2612996 h 2750698"/>
              <a:gd name="connsiteX518" fmla="*/ 3205864 w 5474851"/>
              <a:gd name="connsiteY518" fmla="*/ 2536861 h 2750698"/>
              <a:gd name="connsiteX519" fmla="*/ 3243581 w 5474851"/>
              <a:gd name="connsiteY519" fmla="*/ 2559451 h 2750698"/>
              <a:gd name="connsiteX520" fmla="*/ 3243581 w 5474851"/>
              <a:gd name="connsiteY520" fmla="*/ 2540566 h 2750698"/>
              <a:gd name="connsiteX521" fmla="*/ 3280686 w 5474851"/>
              <a:gd name="connsiteY521" fmla="*/ 2540566 h 2750698"/>
              <a:gd name="connsiteX522" fmla="*/ 3280686 w 5474851"/>
              <a:gd name="connsiteY522" fmla="*/ 2682303 h 2750698"/>
              <a:gd name="connsiteX523" fmla="*/ 3212058 w 5474851"/>
              <a:gd name="connsiteY523" fmla="*/ 2750699 h 2750698"/>
              <a:gd name="connsiteX524" fmla="*/ 3157027 w 5474851"/>
              <a:gd name="connsiteY524" fmla="*/ 2731500 h 2750698"/>
              <a:gd name="connsiteX525" fmla="*/ 3171863 w 5474851"/>
              <a:gd name="connsiteY525" fmla="*/ 2703040 h 2750698"/>
              <a:gd name="connsiteX526" fmla="*/ 3243581 w 5474851"/>
              <a:gd name="connsiteY526" fmla="*/ 2587315 h 2750698"/>
              <a:gd name="connsiteX527" fmla="*/ 3217924 w 5474851"/>
              <a:gd name="connsiteY527" fmla="*/ 2569670 h 2750698"/>
              <a:gd name="connsiteX528" fmla="*/ 3189177 w 5474851"/>
              <a:gd name="connsiteY528" fmla="*/ 2612996 h 2750698"/>
              <a:gd name="connsiteX529" fmla="*/ 3217924 w 5474851"/>
              <a:gd name="connsiteY529" fmla="*/ 2656009 h 2750698"/>
              <a:gd name="connsiteX530" fmla="*/ 3243581 w 5474851"/>
              <a:gd name="connsiteY530" fmla="*/ 2638678 h 2750698"/>
              <a:gd name="connsiteX531" fmla="*/ 3243581 w 5474851"/>
              <a:gd name="connsiteY531" fmla="*/ 2587315 h 2750698"/>
              <a:gd name="connsiteX532" fmla="*/ 3398150 w 5474851"/>
              <a:gd name="connsiteY532" fmla="*/ 2690057 h 2750698"/>
              <a:gd name="connsiteX533" fmla="*/ 3398150 w 5474851"/>
              <a:gd name="connsiteY533" fmla="*/ 2591631 h 2750698"/>
              <a:gd name="connsiteX534" fmla="*/ 3378672 w 5474851"/>
              <a:gd name="connsiteY534" fmla="*/ 2569670 h 2750698"/>
              <a:gd name="connsiteX535" fmla="*/ 3351463 w 5474851"/>
              <a:gd name="connsiteY535" fmla="*/ 2588241 h 2750698"/>
              <a:gd name="connsiteX536" fmla="*/ 3351463 w 5474851"/>
              <a:gd name="connsiteY536" fmla="*/ 2690057 h 2750698"/>
              <a:gd name="connsiteX537" fmla="*/ 3314357 w 5474851"/>
              <a:gd name="connsiteY537" fmla="*/ 2690057 h 2750698"/>
              <a:gd name="connsiteX538" fmla="*/ 3314357 w 5474851"/>
              <a:gd name="connsiteY538" fmla="*/ 2540582 h 2750698"/>
              <a:gd name="connsiteX539" fmla="*/ 3351463 w 5474851"/>
              <a:gd name="connsiteY539" fmla="*/ 2540582 h 2750698"/>
              <a:gd name="connsiteX540" fmla="*/ 3351463 w 5474851"/>
              <a:gd name="connsiteY540" fmla="*/ 2560079 h 2750698"/>
              <a:gd name="connsiteX541" fmla="*/ 3395359 w 5474851"/>
              <a:gd name="connsiteY541" fmla="*/ 2536861 h 2750698"/>
              <a:gd name="connsiteX542" fmla="*/ 3435240 w 5474851"/>
              <a:gd name="connsiteY542" fmla="*/ 2577723 h 2750698"/>
              <a:gd name="connsiteX543" fmla="*/ 3435240 w 5474851"/>
              <a:gd name="connsiteY543" fmla="*/ 2690057 h 2750698"/>
              <a:gd name="connsiteX544" fmla="*/ 3398135 w 5474851"/>
              <a:gd name="connsiteY544" fmla="*/ 2690057 h 2750698"/>
              <a:gd name="connsiteX545" fmla="*/ 3461195 w 5474851"/>
              <a:gd name="connsiteY545" fmla="*/ 2615163 h 2750698"/>
              <a:gd name="connsiteX546" fmla="*/ 3528600 w 5474851"/>
              <a:gd name="connsiteY546" fmla="*/ 2536861 h 2750698"/>
              <a:gd name="connsiteX547" fmla="*/ 3596303 w 5474851"/>
              <a:gd name="connsiteY547" fmla="*/ 2615163 h 2750698"/>
              <a:gd name="connsiteX548" fmla="*/ 3528600 w 5474851"/>
              <a:gd name="connsiteY548" fmla="*/ 2693762 h 2750698"/>
              <a:gd name="connsiteX549" fmla="*/ 3461195 w 5474851"/>
              <a:gd name="connsiteY549" fmla="*/ 2615163 h 2750698"/>
              <a:gd name="connsiteX550" fmla="*/ 3557958 w 5474851"/>
              <a:gd name="connsiteY550" fmla="*/ 2615163 h 2750698"/>
              <a:gd name="connsiteX551" fmla="*/ 3528584 w 5474851"/>
              <a:gd name="connsiteY551" fmla="*/ 2569670 h 2750698"/>
              <a:gd name="connsiteX552" fmla="*/ 3499838 w 5474851"/>
              <a:gd name="connsiteY552" fmla="*/ 2615163 h 2750698"/>
              <a:gd name="connsiteX553" fmla="*/ 3528584 w 5474851"/>
              <a:gd name="connsiteY553" fmla="*/ 2660953 h 2750698"/>
              <a:gd name="connsiteX554" fmla="*/ 3557958 w 5474851"/>
              <a:gd name="connsiteY554" fmla="*/ 2615163 h 2750698"/>
              <a:gd name="connsiteX555" fmla="*/ 3626257 w 5474851"/>
              <a:gd name="connsiteY555" fmla="*/ 2646417 h 2750698"/>
              <a:gd name="connsiteX556" fmla="*/ 3667377 w 5474851"/>
              <a:gd name="connsiteY556" fmla="*/ 2664674 h 2750698"/>
              <a:gd name="connsiteX557" fmla="*/ 3689333 w 5474851"/>
              <a:gd name="connsiteY557" fmla="*/ 2649196 h 2750698"/>
              <a:gd name="connsiteX558" fmla="*/ 3663676 w 5474851"/>
              <a:gd name="connsiteY558" fmla="*/ 2630013 h 2750698"/>
              <a:gd name="connsiteX559" fmla="*/ 3615436 w 5474851"/>
              <a:gd name="connsiteY559" fmla="*/ 2581726 h 2750698"/>
              <a:gd name="connsiteX560" fmla="*/ 3669855 w 5474851"/>
              <a:gd name="connsiteY560" fmla="*/ 2536861 h 2750698"/>
              <a:gd name="connsiteX561" fmla="*/ 3721796 w 5474851"/>
              <a:gd name="connsiteY561" fmla="*/ 2556060 h 2750698"/>
              <a:gd name="connsiteX562" fmla="*/ 3706960 w 5474851"/>
              <a:gd name="connsiteY562" fmla="*/ 2581130 h 2750698"/>
              <a:gd name="connsiteX563" fmla="*/ 3670482 w 5474851"/>
              <a:gd name="connsiteY563" fmla="*/ 2565667 h 2750698"/>
              <a:gd name="connsiteX564" fmla="*/ 3650691 w 5474851"/>
              <a:gd name="connsiteY564" fmla="*/ 2579591 h 2750698"/>
              <a:gd name="connsiteX565" fmla="*/ 3674811 w 5474851"/>
              <a:gd name="connsiteY565" fmla="*/ 2597236 h 2750698"/>
              <a:gd name="connsiteX566" fmla="*/ 3724902 w 5474851"/>
              <a:gd name="connsiteY566" fmla="*/ 2647359 h 2750698"/>
              <a:gd name="connsiteX567" fmla="*/ 3668020 w 5474851"/>
              <a:gd name="connsiteY567" fmla="*/ 2693778 h 2750698"/>
              <a:gd name="connsiteX568" fmla="*/ 3610511 w 5474851"/>
              <a:gd name="connsiteY568" fmla="*/ 2672429 h 2750698"/>
              <a:gd name="connsiteX569" fmla="*/ 3626272 w 5474851"/>
              <a:gd name="connsiteY569" fmla="*/ 2646449 h 2750698"/>
              <a:gd name="connsiteX570" fmla="*/ 3745587 w 5474851"/>
              <a:gd name="connsiteY570" fmla="*/ 2496314 h 2750698"/>
              <a:gd name="connsiteX571" fmla="*/ 3767841 w 5474851"/>
              <a:gd name="connsiteY571" fmla="*/ 2473725 h 2750698"/>
              <a:gd name="connsiteX572" fmla="*/ 3790095 w 5474851"/>
              <a:gd name="connsiteY572" fmla="*/ 2496314 h 2750698"/>
              <a:gd name="connsiteX573" fmla="*/ 3767841 w 5474851"/>
              <a:gd name="connsiteY573" fmla="*/ 2518589 h 2750698"/>
              <a:gd name="connsiteX574" fmla="*/ 3745587 w 5474851"/>
              <a:gd name="connsiteY574" fmla="*/ 2496314 h 2750698"/>
              <a:gd name="connsiteX575" fmla="*/ 3749288 w 5474851"/>
              <a:gd name="connsiteY575" fmla="*/ 2690042 h 2750698"/>
              <a:gd name="connsiteX576" fmla="*/ 3749288 w 5474851"/>
              <a:gd name="connsiteY576" fmla="*/ 2540566 h 2750698"/>
              <a:gd name="connsiteX577" fmla="*/ 3786394 w 5474851"/>
              <a:gd name="connsiteY577" fmla="*/ 2540566 h 2750698"/>
              <a:gd name="connsiteX578" fmla="*/ 3786394 w 5474851"/>
              <a:gd name="connsiteY578" fmla="*/ 2690042 h 2750698"/>
              <a:gd name="connsiteX579" fmla="*/ 3749288 w 5474851"/>
              <a:gd name="connsiteY579" fmla="*/ 2690042 h 2750698"/>
              <a:gd name="connsiteX580" fmla="*/ 3824095 w 5474851"/>
              <a:gd name="connsiteY580" fmla="*/ 2646417 h 2750698"/>
              <a:gd name="connsiteX581" fmla="*/ 3865216 w 5474851"/>
              <a:gd name="connsiteY581" fmla="*/ 2664674 h 2750698"/>
              <a:gd name="connsiteX582" fmla="*/ 3887172 w 5474851"/>
              <a:gd name="connsiteY582" fmla="*/ 2649196 h 2750698"/>
              <a:gd name="connsiteX583" fmla="*/ 3861514 w 5474851"/>
              <a:gd name="connsiteY583" fmla="*/ 2630013 h 2750698"/>
              <a:gd name="connsiteX584" fmla="*/ 3813274 w 5474851"/>
              <a:gd name="connsiteY584" fmla="*/ 2581726 h 2750698"/>
              <a:gd name="connsiteX585" fmla="*/ 3867693 w 5474851"/>
              <a:gd name="connsiteY585" fmla="*/ 2536861 h 2750698"/>
              <a:gd name="connsiteX586" fmla="*/ 3919635 w 5474851"/>
              <a:gd name="connsiteY586" fmla="*/ 2556060 h 2750698"/>
              <a:gd name="connsiteX587" fmla="*/ 3904799 w 5474851"/>
              <a:gd name="connsiteY587" fmla="*/ 2581130 h 2750698"/>
              <a:gd name="connsiteX588" fmla="*/ 3868321 w 5474851"/>
              <a:gd name="connsiteY588" fmla="*/ 2565667 h 2750698"/>
              <a:gd name="connsiteX589" fmla="*/ 3848529 w 5474851"/>
              <a:gd name="connsiteY589" fmla="*/ 2579591 h 2750698"/>
              <a:gd name="connsiteX590" fmla="*/ 3872649 w 5474851"/>
              <a:gd name="connsiteY590" fmla="*/ 2597236 h 2750698"/>
              <a:gd name="connsiteX591" fmla="*/ 3922740 w 5474851"/>
              <a:gd name="connsiteY591" fmla="*/ 2647359 h 2750698"/>
              <a:gd name="connsiteX592" fmla="*/ 3865859 w 5474851"/>
              <a:gd name="connsiteY592" fmla="*/ 2693778 h 2750698"/>
              <a:gd name="connsiteX593" fmla="*/ 3808350 w 5474851"/>
              <a:gd name="connsiteY593" fmla="*/ 2672429 h 2750698"/>
              <a:gd name="connsiteX594" fmla="*/ 3824111 w 5474851"/>
              <a:gd name="connsiteY594" fmla="*/ 2646449 h 2750698"/>
              <a:gd name="connsiteX595" fmla="*/ 4119951 w 5474851"/>
              <a:gd name="connsiteY595" fmla="*/ 2690042 h 2750698"/>
              <a:gd name="connsiteX596" fmla="*/ 4108519 w 5474851"/>
              <a:gd name="connsiteY596" fmla="*/ 2675490 h 2750698"/>
              <a:gd name="connsiteX597" fmla="*/ 4060592 w 5474851"/>
              <a:gd name="connsiteY597" fmla="*/ 2693746 h 2750698"/>
              <a:gd name="connsiteX598" fmla="*/ 4003083 w 5474851"/>
              <a:gd name="connsiteY598" fmla="*/ 2635256 h 2750698"/>
              <a:gd name="connsiteX599" fmla="*/ 4041114 w 5474851"/>
              <a:gd name="connsiteY599" fmla="*/ 2574898 h 2750698"/>
              <a:gd name="connsiteX600" fmla="*/ 4028426 w 5474851"/>
              <a:gd name="connsiteY600" fmla="*/ 2530959 h 2750698"/>
              <a:gd name="connsiteX601" fmla="*/ 4078815 w 5474851"/>
              <a:gd name="connsiteY601" fmla="*/ 2480506 h 2750698"/>
              <a:gd name="connsiteX602" fmla="*/ 4125503 w 5474851"/>
              <a:gd name="connsiteY602" fmla="*/ 2524131 h 2750698"/>
              <a:gd name="connsiteX603" fmla="*/ 4083144 w 5474851"/>
              <a:gd name="connsiteY603" fmla="*/ 2581381 h 2750698"/>
              <a:gd name="connsiteX604" fmla="*/ 4097054 w 5474851"/>
              <a:gd name="connsiteY604" fmla="*/ 2603044 h 2750698"/>
              <a:gd name="connsiteX605" fmla="*/ 4110965 w 5474851"/>
              <a:gd name="connsiteY605" fmla="*/ 2622855 h 2750698"/>
              <a:gd name="connsiteX606" fmla="*/ 4124876 w 5474851"/>
              <a:gd name="connsiteY606" fmla="*/ 2584787 h 2750698"/>
              <a:gd name="connsiteX607" fmla="*/ 4154563 w 5474851"/>
              <a:gd name="connsiteY607" fmla="*/ 2598413 h 2750698"/>
              <a:gd name="connsiteX608" fmla="*/ 4130757 w 5474851"/>
              <a:gd name="connsiteY608" fmla="*/ 2649149 h 2750698"/>
              <a:gd name="connsiteX609" fmla="*/ 4163534 w 5474851"/>
              <a:gd name="connsiteY609" fmla="*/ 2690011 h 2750698"/>
              <a:gd name="connsiteX610" fmla="*/ 4119936 w 5474851"/>
              <a:gd name="connsiteY610" fmla="*/ 2690011 h 2750698"/>
              <a:gd name="connsiteX611" fmla="*/ 4090891 w 5474851"/>
              <a:gd name="connsiteY611" fmla="*/ 2652900 h 2750698"/>
              <a:gd name="connsiteX612" fmla="*/ 4071413 w 5474851"/>
              <a:gd name="connsiteY612" fmla="*/ 2625979 h 2750698"/>
              <a:gd name="connsiteX613" fmla="*/ 4055338 w 5474851"/>
              <a:gd name="connsiteY613" fmla="*/ 2600909 h 2750698"/>
              <a:gd name="connsiteX614" fmla="*/ 4041428 w 5474851"/>
              <a:gd name="connsiteY614" fmla="*/ 2632164 h 2750698"/>
              <a:gd name="connsiteX615" fmla="*/ 4066787 w 5474851"/>
              <a:gd name="connsiteY615" fmla="*/ 2664344 h 2750698"/>
              <a:gd name="connsiteX616" fmla="*/ 4090907 w 5474851"/>
              <a:gd name="connsiteY616" fmla="*/ 2652900 h 2750698"/>
              <a:gd name="connsiteX617" fmla="*/ 4070488 w 5474851"/>
              <a:gd name="connsiteY617" fmla="*/ 2557598 h 2750698"/>
              <a:gd name="connsiteX618" fmla="*/ 4093683 w 5474851"/>
              <a:gd name="connsiteY618" fmla="*/ 2526030 h 2750698"/>
              <a:gd name="connsiteX619" fmla="*/ 4079772 w 5474851"/>
              <a:gd name="connsiteY619" fmla="*/ 2507444 h 2750698"/>
              <a:gd name="connsiteX620" fmla="*/ 4063383 w 5474851"/>
              <a:gd name="connsiteY620" fmla="*/ 2531289 h 2750698"/>
              <a:gd name="connsiteX621" fmla="*/ 4070504 w 5474851"/>
              <a:gd name="connsiteY621" fmla="*/ 2557598 h 2750698"/>
              <a:gd name="connsiteX622" fmla="*/ 4281626 w 5474851"/>
              <a:gd name="connsiteY622" fmla="*/ 2690057 h 2750698"/>
              <a:gd name="connsiteX623" fmla="*/ 4281626 w 5474851"/>
              <a:gd name="connsiteY623" fmla="*/ 2520159 h 2750698"/>
              <a:gd name="connsiteX624" fmla="*/ 4235549 w 5474851"/>
              <a:gd name="connsiteY624" fmla="*/ 2520159 h 2750698"/>
              <a:gd name="connsiteX625" fmla="*/ 4235549 w 5474851"/>
              <a:gd name="connsiteY625" fmla="*/ 2483646 h 2750698"/>
              <a:gd name="connsiteX626" fmla="*/ 4368806 w 5474851"/>
              <a:gd name="connsiteY626" fmla="*/ 2483646 h 2750698"/>
              <a:gd name="connsiteX627" fmla="*/ 4368806 w 5474851"/>
              <a:gd name="connsiteY627" fmla="*/ 2520159 h 2750698"/>
              <a:gd name="connsiteX628" fmla="*/ 4323060 w 5474851"/>
              <a:gd name="connsiteY628" fmla="*/ 2520159 h 2750698"/>
              <a:gd name="connsiteX629" fmla="*/ 4323060 w 5474851"/>
              <a:gd name="connsiteY629" fmla="*/ 2690057 h 2750698"/>
              <a:gd name="connsiteX630" fmla="*/ 4281626 w 5474851"/>
              <a:gd name="connsiteY630" fmla="*/ 2690057 h 2750698"/>
              <a:gd name="connsiteX631" fmla="*/ 4377134 w 5474851"/>
              <a:gd name="connsiteY631" fmla="*/ 2690057 h 2750698"/>
              <a:gd name="connsiteX632" fmla="*/ 4377134 w 5474851"/>
              <a:gd name="connsiteY632" fmla="*/ 2540582 h 2750698"/>
              <a:gd name="connsiteX633" fmla="*/ 4414239 w 5474851"/>
              <a:gd name="connsiteY633" fmla="*/ 2540582 h 2750698"/>
              <a:gd name="connsiteX634" fmla="*/ 4414239 w 5474851"/>
              <a:gd name="connsiteY634" fmla="*/ 2561319 h 2750698"/>
              <a:gd name="connsiteX635" fmla="*/ 4455062 w 5474851"/>
              <a:gd name="connsiteY635" fmla="*/ 2537176 h 2750698"/>
              <a:gd name="connsiteX636" fmla="*/ 4455062 w 5474851"/>
              <a:gd name="connsiteY636" fmla="*/ 2573391 h 2750698"/>
              <a:gd name="connsiteX637" fmla="*/ 4446091 w 5474851"/>
              <a:gd name="connsiteY637" fmla="*/ 2572464 h 2750698"/>
              <a:gd name="connsiteX638" fmla="*/ 4414239 w 5474851"/>
              <a:gd name="connsiteY638" fmla="*/ 2590423 h 2750698"/>
              <a:gd name="connsiteX639" fmla="*/ 4414239 w 5474851"/>
              <a:gd name="connsiteY639" fmla="*/ 2690073 h 2750698"/>
              <a:gd name="connsiteX640" fmla="*/ 4377134 w 5474851"/>
              <a:gd name="connsiteY640" fmla="*/ 2690073 h 2750698"/>
              <a:gd name="connsiteX641" fmla="*/ 4535107 w 5474851"/>
              <a:gd name="connsiteY641" fmla="*/ 2536861 h 2750698"/>
              <a:gd name="connsiteX642" fmla="*/ 4599422 w 5474851"/>
              <a:gd name="connsiteY642" fmla="*/ 2616717 h 2750698"/>
              <a:gd name="connsiteX643" fmla="*/ 4599422 w 5474851"/>
              <a:gd name="connsiteY643" fmla="*/ 2627234 h 2750698"/>
              <a:gd name="connsiteX644" fmla="*/ 4505733 w 5474851"/>
              <a:gd name="connsiteY644" fmla="*/ 2627234 h 2750698"/>
              <a:gd name="connsiteX645" fmla="*/ 4541913 w 5474851"/>
              <a:gd name="connsiteY645" fmla="*/ 2663748 h 2750698"/>
              <a:gd name="connsiteX646" fmla="*/ 4574377 w 5474851"/>
              <a:gd name="connsiteY646" fmla="*/ 2649196 h 2750698"/>
              <a:gd name="connsiteX647" fmla="*/ 4591377 w 5474851"/>
              <a:gd name="connsiteY647" fmla="*/ 2671487 h 2750698"/>
              <a:gd name="connsiteX648" fmla="*/ 4537883 w 5474851"/>
              <a:gd name="connsiteY648" fmla="*/ 2693762 h 2750698"/>
              <a:gd name="connsiteX649" fmla="*/ 4468314 w 5474851"/>
              <a:gd name="connsiteY649" fmla="*/ 2615163 h 2750698"/>
              <a:gd name="connsiteX650" fmla="*/ 4535091 w 5474851"/>
              <a:gd name="connsiteY650" fmla="*/ 2536861 h 2750698"/>
              <a:gd name="connsiteX651" fmla="*/ 4505733 w 5474851"/>
              <a:gd name="connsiteY651" fmla="*/ 2601867 h 2750698"/>
              <a:gd name="connsiteX652" fmla="*/ 4563555 w 5474851"/>
              <a:gd name="connsiteY652" fmla="*/ 2601867 h 2750698"/>
              <a:gd name="connsiteX653" fmla="*/ 4534495 w 5474851"/>
              <a:gd name="connsiteY653" fmla="*/ 2566876 h 2750698"/>
              <a:gd name="connsiteX654" fmla="*/ 4505748 w 5474851"/>
              <a:gd name="connsiteY654" fmla="*/ 2601867 h 2750698"/>
              <a:gd name="connsiteX655" fmla="*/ 4701423 w 5474851"/>
              <a:gd name="connsiteY655" fmla="*/ 2690057 h 2750698"/>
              <a:gd name="connsiteX656" fmla="*/ 4701423 w 5474851"/>
              <a:gd name="connsiteY656" fmla="*/ 2675207 h 2750698"/>
              <a:gd name="connsiteX657" fmla="*/ 4662153 w 5474851"/>
              <a:gd name="connsiteY657" fmla="*/ 2693778 h 2750698"/>
              <a:gd name="connsiteX658" fmla="*/ 4616093 w 5474851"/>
              <a:gd name="connsiteY658" fmla="*/ 2644267 h 2750698"/>
              <a:gd name="connsiteX659" fmla="*/ 4662153 w 5474851"/>
              <a:gd name="connsiteY659" fmla="*/ 2595995 h 2750698"/>
              <a:gd name="connsiteX660" fmla="*/ 4701423 w 5474851"/>
              <a:gd name="connsiteY660" fmla="*/ 2613640 h 2750698"/>
              <a:gd name="connsiteX661" fmla="*/ 4701423 w 5474851"/>
              <a:gd name="connsiteY661" fmla="*/ 2593829 h 2750698"/>
              <a:gd name="connsiteX662" fmla="*/ 4673916 w 5474851"/>
              <a:gd name="connsiteY662" fmla="*/ 2567834 h 2750698"/>
              <a:gd name="connsiteX663" fmla="*/ 4637124 w 5474851"/>
              <a:gd name="connsiteY663" fmla="*/ 2583924 h 2750698"/>
              <a:gd name="connsiteX664" fmla="*/ 4623213 w 5474851"/>
              <a:gd name="connsiteY664" fmla="*/ 2558540 h 2750698"/>
              <a:gd name="connsiteX665" fmla="*/ 4680722 w 5474851"/>
              <a:gd name="connsiteY665" fmla="*/ 2536877 h 2750698"/>
              <a:gd name="connsiteX666" fmla="*/ 4738842 w 5474851"/>
              <a:gd name="connsiteY666" fmla="*/ 2589795 h 2750698"/>
              <a:gd name="connsiteX667" fmla="*/ 4738842 w 5474851"/>
              <a:gd name="connsiteY667" fmla="*/ 2690073 h 2750698"/>
              <a:gd name="connsiteX668" fmla="*/ 4701438 w 5474851"/>
              <a:gd name="connsiteY668" fmla="*/ 2690073 h 2750698"/>
              <a:gd name="connsiteX669" fmla="*/ 4701423 w 5474851"/>
              <a:gd name="connsiteY669" fmla="*/ 2635287 h 2750698"/>
              <a:gd name="connsiteX670" fmla="*/ 4676377 w 5474851"/>
              <a:gd name="connsiteY670" fmla="*/ 2620735 h 2750698"/>
              <a:gd name="connsiteX671" fmla="*/ 4653183 w 5474851"/>
              <a:gd name="connsiteY671" fmla="*/ 2644879 h 2750698"/>
              <a:gd name="connsiteX672" fmla="*/ 4676377 w 5474851"/>
              <a:gd name="connsiteY672" fmla="*/ 2668708 h 2750698"/>
              <a:gd name="connsiteX673" fmla="*/ 4701423 w 5474851"/>
              <a:gd name="connsiteY673" fmla="*/ 2654470 h 2750698"/>
              <a:gd name="connsiteX674" fmla="*/ 4701423 w 5474851"/>
              <a:gd name="connsiteY674" fmla="*/ 2635287 h 2750698"/>
              <a:gd name="connsiteX675" fmla="*/ 4778692 w 5474851"/>
              <a:gd name="connsiteY675" fmla="*/ 2654156 h 2750698"/>
              <a:gd name="connsiteX676" fmla="*/ 4778692 w 5474851"/>
              <a:gd name="connsiteY676" fmla="*/ 2573077 h 2750698"/>
              <a:gd name="connsiteX677" fmla="*/ 4759214 w 5474851"/>
              <a:gd name="connsiteY677" fmla="*/ 2573077 h 2750698"/>
              <a:gd name="connsiteX678" fmla="*/ 4759214 w 5474851"/>
              <a:gd name="connsiteY678" fmla="*/ 2540582 h 2750698"/>
              <a:gd name="connsiteX679" fmla="*/ 4778692 w 5474851"/>
              <a:gd name="connsiteY679" fmla="*/ 2540582 h 2750698"/>
              <a:gd name="connsiteX680" fmla="*/ 4778692 w 5474851"/>
              <a:gd name="connsiteY680" fmla="*/ 2499736 h 2750698"/>
              <a:gd name="connsiteX681" fmla="*/ 4815798 w 5474851"/>
              <a:gd name="connsiteY681" fmla="*/ 2499736 h 2750698"/>
              <a:gd name="connsiteX682" fmla="*/ 4815798 w 5474851"/>
              <a:gd name="connsiteY682" fmla="*/ 2540582 h 2750698"/>
              <a:gd name="connsiteX683" fmla="*/ 4840530 w 5474851"/>
              <a:gd name="connsiteY683" fmla="*/ 2540582 h 2750698"/>
              <a:gd name="connsiteX684" fmla="*/ 4840530 w 5474851"/>
              <a:gd name="connsiteY684" fmla="*/ 2573077 h 2750698"/>
              <a:gd name="connsiteX685" fmla="*/ 4815798 w 5474851"/>
              <a:gd name="connsiteY685" fmla="*/ 2573077 h 2750698"/>
              <a:gd name="connsiteX686" fmla="*/ 4815798 w 5474851"/>
              <a:gd name="connsiteY686" fmla="*/ 2645491 h 2750698"/>
              <a:gd name="connsiteX687" fmla="*/ 4826619 w 5474851"/>
              <a:gd name="connsiteY687" fmla="*/ 2660953 h 2750698"/>
              <a:gd name="connsiteX688" fmla="*/ 4837754 w 5474851"/>
              <a:gd name="connsiteY688" fmla="*/ 2656637 h 2750698"/>
              <a:gd name="connsiteX689" fmla="*/ 4845485 w 5474851"/>
              <a:gd name="connsiteY689" fmla="*/ 2685097 h 2750698"/>
              <a:gd name="connsiteX690" fmla="*/ 4816739 w 5474851"/>
              <a:gd name="connsiteY690" fmla="*/ 2693762 h 2750698"/>
              <a:gd name="connsiteX691" fmla="*/ 4778708 w 5474851"/>
              <a:gd name="connsiteY691" fmla="*/ 2654156 h 2750698"/>
              <a:gd name="connsiteX692" fmla="*/ 5023862 w 5474851"/>
              <a:gd name="connsiteY692" fmla="*/ 2690057 h 2750698"/>
              <a:gd name="connsiteX693" fmla="*/ 5023862 w 5474851"/>
              <a:gd name="connsiteY693" fmla="*/ 2589481 h 2750698"/>
              <a:gd name="connsiteX694" fmla="*/ 5006861 w 5474851"/>
              <a:gd name="connsiteY694" fmla="*/ 2569670 h 2750698"/>
              <a:gd name="connsiteX695" fmla="*/ 4981204 w 5474851"/>
              <a:gd name="connsiteY695" fmla="*/ 2588241 h 2750698"/>
              <a:gd name="connsiteX696" fmla="*/ 4981204 w 5474851"/>
              <a:gd name="connsiteY696" fmla="*/ 2690057 h 2750698"/>
              <a:gd name="connsiteX697" fmla="*/ 4944099 w 5474851"/>
              <a:gd name="connsiteY697" fmla="*/ 2690057 h 2750698"/>
              <a:gd name="connsiteX698" fmla="*/ 4944099 w 5474851"/>
              <a:gd name="connsiteY698" fmla="*/ 2589481 h 2750698"/>
              <a:gd name="connsiteX699" fmla="*/ 4927098 w 5474851"/>
              <a:gd name="connsiteY699" fmla="*/ 2569670 h 2750698"/>
              <a:gd name="connsiteX700" fmla="*/ 4901442 w 5474851"/>
              <a:gd name="connsiteY700" fmla="*/ 2588241 h 2750698"/>
              <a:gd name="connsiteX701" fmla="*/ 4901442 w 5474851"/>
              <a:gd name="connsiteY701" fmla="*/ 2690057 h 2750698"/>
              <a:gd name="connsiteX702" fmla="*/ 4864336 w 5474851"/>
              <a:gd name="connsiteY702" fmla="*/ 2690057 h 2750698"/>
              <a:gd name="connsiteX703" fmla="*/ 4864336 w 5474851"/>
              <a:gd name="connsiteY703" fmla="*/ 2540582 h 2750698"/>
              <a:gd name="connsiteX704" fmla="*/ 4901442 w 5474851"/>
              <a:gd name="connsiteY704" fmla="*/ 2540582 h 2750698"/>
              <a:gd name="connsiteX705" fmla="*/ 4901442 w 5474851"/>
              <a:gd name="connsiteY705" fmla="*/ 2560079 h 2750698"/>
              <a:gd name="connsiteX706" fmla="*/ 4943487 w 5474851"/>
              <a:gd name="connsiteY706" fmla="*/ 2536861 h 2750698"/>
              <a:gd name="connsiteX707" fmla="*/ 4979667 w 5474851"/>
              <a:gd name="connsiteY707" fmla="*/ 2562857 h 2750698"/>
              <a:gd name="connsiteX708" fmla="*/ 5023265 w 5474851"/>
              <a:gd name="connsiteY708" fmla="*/ 2536861 h 2750698"/>
              <a:gd name="connsiteX709" fmla="*/ 5060983 w 5474851"/>
              <a:gd name="connsiteY709" fmla="*/ 2576467 h 2750698"/>
              <a:gd name="connsiteX710" fmla="*/ 5060983 w 5474851"/>
              <a:gd name="connsiteY710" fmla="*/ 2690042 h 2750698"/>
              <a:gd name="connsiteX711" fmla="*/ 5023877 w 5474851"/>
              <a:gd name="connsiteY711" fmla="*/ 2690042 h 2750698"/>
              <a:gd name="connsiteX712" fmla="*/ 5153370 w 5474851"/>
              <a:gd name="connsiteY712" fmla="*/ 2536861 h 2750698"/>
              <a:gd name="connsiteX713" fmla="*/ 5217685 w 5474851"/>
              <a:gd name="connsiteY713" fmla="*/ 2616717 h 2750698"/>
              <a:gd name="connsiteX714" fmla="*/ 5217685 w 5474851"/>
              <a:gd name="connsiteY714" fmla="*/ 2627234 h 2750698"/>
              <a:gd name="connsiteX715" fmla="*/ 5123996 w 5474851"/>
              <a:gd name="connsiteY715" fmla="*/ 2627234 h 2750698"/>
              <a:gd name="connsiteX716" fmla="*/ 5160176 w 5474851"/>
              <a:gd name="connsiteY716" fmla="*/ 2663748 h 2750698"/>
              <a:gd name="connsiteX717" fmla="*/ 5192640 w 5474851"/>
              <a:gd name="connsiteY717" fmla="*/ 2649196 h 2750698"/>
              <a:gd name="connsiteX718" fmla="*/ 5209640 w 5474851"/>
              <a:gd name="connsiteY718" fmla="*/ 2671487 h 2750698"/>
              <a:gd name="connsiteX719" fmla="*/ 5156146 w 5474851"/>
              <a:gd name="connsiteY719" fmla="*/ 2693762 h 2750698"/>
              <a:gd name="connsiteX720" fmla="*/ 5086577 w 5474851"/>
              <a:gd name="connsiteY720" fmla="*/ 2615163 h 2750698"/>
              <a:gd name="connsiteX721" fmla="*/ 5153354 w 5474851"/>
              <a:gd name="connsiteY721" fmla="*/ 2536861 h 2750698"/>
              <a:gd name="connsiteX722" fmla="*/ 5123996 w 5474851"/>
              <a:gd name="connsiteY722" fmla="*/ 2601867 h 2750698"/>
              <a:gd name="connsiteX723" fmla="*/ 5181819 w 5474851"/>
              <a:gd name="connsiteY723" fmla="*/ 2601867 h 2750698"/>
              <a:gd name="connsiteX724" fmla="*/ 5152758 w 5474851"/>
              <a:gd name="connsiteY724" fmla="*/ 2566876 h 2750698"/>
              <a:gd name="connsiteX725" fmla="*/ 5124012 w 5474851"/>
              <a:gd name="connsiteY725" fmla="*/ 2601867 h 2750698"/>
              <a:gd name="connsiteX726" fmla="*/ 5326179 w 5474851"/>
              <a:gd name="connsiteY726" fmla="*/ 2690057 h 2750698"/>
              <a:gd name="connsiteX727" fmla="*/ 5326179 w 5474851"/>
              <a:gd name="connsiteY727" fmla="*/ 2591631 h 2750698"/>
              <a:gd name="connsiteX728" fmla="*/ 5306701 w 5474851"/>
              <a:gd name="connsiteY728" fmla="*/ 2569670 h 2750698"/>
              <a:gd name="connsiteX729" fmla="*/ 5279491 w 5474851"/>
              <a:gd name="connsiteY729" fmla="*/ 2588241 h 2750698"/>
              <a:gd name="connsiteX730" fmla="*/ 5279491 w 5474851"/>
              <a:gd name="connsiteY730" fmla="*/ 2690057 h 2750698"/>
              <a:gd name="connsiteX731" fmla="*/ 5242386 w 5474851"/>
              <a:gd name="connsiteY731" fmla="*/ 2690057 h 2750698"/>
              <a:gd name="connsiteX732" fmla="*/ 5242386 w 5474851"/>
              <a:gd name="connsiteY732" fmla="*/ 2540582 h 2750698"/>
              <a:gd name="connsiteX733" fmla="*/ 5279491 w 5474851"/>
              <a:gd name="connsiteY733" fmla="*/ 2540582 h 2750698"/>
              <a:gd name="connsiteX734" fmla="*/ 5279491 w 5474851"/>
              <a:gd name="connsiteY734" fmla="*/ 2560079 h 2750698"/>
              <a:gd name="connsiteX735" fmla="*/ 5323387 w 5474851"/>
              <a:gd name="connsiteY735" fmla="*/ 2536861 h 2750698"/>
              <a:gd name="connsiteX736" fmla="*/ 5363269 w 5474851"/>
              <a:gd name="connsiteY736" fmla="*/ 2577723 h 2750698"/>
              <a:gd name="connsiteX737" fmla="*/ 5363269 w 5474851"/>
              <a:gd name="connsiteY737" fmla="*/ 2690057 h 2750698"/>
              <a:gd name="connsiteX738" fmla="*/ 5326163 w 5474851"/>
              <a:gd name="connsiteY738" fmla="*/ 2690057 h 2750698"/>
              <a:gd name="connsiteX739" fmla="*/ 5403448 w 5474851"/>
              <a:gd name="connsiteY739" fmla="*/ 2654156 h 2750698"/>
              <a:gd name="connsiteX740" fmla="*/ 5403448 w 5474851"/>
              <a:gd name="connsiteY740" fmla="*/ 2573077 h 2750698"/>
              <a:gd name="connsiteX741" fmla="*/ 5383970 w 5474851"/>
              <a:gd name="connsiteY741" fmla="*/ 2573077 h 2750698"/>
              <a:gd name="connsiteX742" fmla="*/ 5383970 w 5474851"/>
              <a:gd name="connsiteY742" fmla="*/ 2540582 h 2750698"/>
              <a:gd name="connsiteX743" fmla="*/ 5403448 w 5474851"/>
              <a:gd name="connsiteY743" fmla="*/ 2540582 h 2750698"/>
              <a:gd name="connsiteX744" fmla="*/ 5403448 w 5474851"/>
              <a:gd name="connsiteY744" fmla="*/ 2499736 h 2750698"/>
              <a:gd name="connsiteX745" fmla="*/ 5440553 w 5474851"/>
              <a:gd name="connsiteY745" fmla="*/ 2499736 h 2750698"/>
              <a:gd name="connsiteX746" fmla="*/ 5440553 w 5474851"/>
              <a:gd name="connsiteY746" fmla="*/ 2540582 h 2750698"/>
              <a:gd name="connsiteX747" fmla="*/ 5465286 w 5474851"/>
              <a:gd name="connsiteY747" fmla="*/ 2540582 h 2750698"/>
              <a:gd name="connsiteX748" fmla="*/ 5465286 w 5474851"/>
              <a:gd name="connsiteY748" fmla="*/ 2573077 h 2750698"/>
              <a:gd name="connsiteX749" fmla="*/ 5440553 w 5474851"/>
              <a:gd name="connsiteY749" fmla="*/ 2573077 h 2750698"/>
              <a:gd name="connsiteX750" fmla="*/ 5440553 w 5474851"/>
              <a:gd name="connsiteY750" fmla="*/ 2645491 h 2750698"/>
              <a:gd name="connsiteX751" fmla="*/ 5451375 w 5474851"/>
              <a:gd name="connsiteY751" fmla="*/ 2660953 h 2750698"/>
              <a:gd name="connsiteX752" fmla="*/ 5462510 w 5474851"/>
              <a:gd name="connsiteY752" fmla="*/ 2656637 h 2750698"/>
              <a:gd name="connsiteX753" fmla="*/ 5470241 w 5474851"/>
              <a:gd name="connsiteY753" fmla="*/ 2685097 h 2750698"/>
              <a:gd name="connsiteX754" fmla="*/ 5441494 w 5474851"/>
              <a:gd name="connsiteY754" fmla="*/ 2693762 h 2750698"/>
              <a:gd name="connsiteX755" fmla="*/ 5403464 w 5474851"/>
              <a:gd name="connsiteY755" fmla="*/ 2654156 h 2750698"/>
              <a:gd name="connsiteX756" fmla="*/ 3445716 w 5474851"/>
              <a:gd name="connsiteY756" fmla="*/ 650726 h 2750698"/>
              <a:gd name="connsiteX757" fmla="*/ 3147022 w 5474851"/>
              <a:gd name="connsiteY757" fmla="*/ 297491 h 2750698"/>
              <a:gd name="connsiteX758" fmla="*/ 3051984 w 5474851"/>
              <a:gd name="connsiteY758" fmla="*/ 364584 h 2750698"/>
              <a:gd name="connsiteX759" fmla="*/ 2774351 w 5474851"/>
              <a:gd name="connsiteY759" fmla="*/ 0 h 2750698"/>
              <a:gd name="connsiteX760" fmla="*/ 2455159 w 5474851"/>
              <a:gd name="connsiteY760" fmla="*/ 460687 h 2750698"/>
              <a:gd name="connsiteX761" fmla="*/ 2259751 w 5474851"/>
              <a:gd name="connsiteY761" fmla="*/ 336234 h 2750698"/>
              <a:gd name="connsiteX762" fmla="*/ 1989678 w 5474851"/>
              <a:gd name="connsiteY762" fmla="*/ 650726 h 2750698"/>
              <a:gd name="connsiteX763" fmla="*/ 0 w 5474851"/>
              <a:gd name="connsiteY763" fmla="*/ 650726 h 2750698"/>
              <a:gd name="connsiteX764" fmla="*/ 0 w 5474851"/>
              <a:gd name="connsiteY764" fmla="*/ 682122 h 2750698"/>
              <a:gd name="connsiteX765" fmla="*/ 5472453 w 5474851"/>
              <a:gd name="connsiteY765" fmla="*/ 682122 h 2750698"/>
              <a:gd name="connsiteX766" fmla="*/ 5472453 w 5474851"/>
              <a:gd name="connsiteY766" fmla="*/ 650726 h 2750698"/>
              <a:gd name="connsiteX767" fmla="*/ 3445748 w 5474851"/>
              <a:gd name="connsiteY767" fmla="*/ 650726 h 2750698"/>
              <a:gd name="connsiteX768" fmla="*/ 3068419 w 5474851"/>
              <a:gd name="connsiteY768" fmla="*/ 419511 h 2750698"/>
              <a:gd name="connsiteX769" fmla="*/ 3131166 w 5474851"/>
              <a:gd name="connsiteY769" fmla="*/ 369639 h 2750698"/>
              <a:gd name="connsiteX770" fmla="*/ 3134695 w 5474851"/>
              <a:gd name="connsiteY770" fmla="*/ 364788 h 2750698"/>
              <a:gd name="connsiteX771" fmla="*/ 3343355 w 5474851"/>
              <a:gd name="connsiteY771" fmla="*/ 610382 h 2750698"/>
              <a:gd name="connsiteX772" fmla="*/ 3341943 w 5474851"/>
              <a:gd name="connsiteY772" fmla="*/ 611136 h 2750698"/>
              <a:gd name="connsiteX773" fmla="*/ 3129504 w 5474851"/>
              <a:gd name="connsiteY773" fmla="*/ 439400 h 2750698"/>
              <a:gd name="connsiteX774" fmla="*/ 3128030 w 5474851"/>
              <a:gd name="connsiteY774" fmla="*/ 439965 h 2750698"/>
              <a:gd name="connsiteX775" fmla="*/ 3214097 w 5474851"/>
              <a:gd name="connsiteY775" fmla="*/ 650741 h 2750698"/>
              <a:gd name="connsiteX776" fmla="*/ 3189742 w 5474851"/>
              <a:gd name="connsiteY776" fmla="*/ 650741 h 2750698"/>
              <a:gd name="connsiteX777" fmla="*/ 3065204 w 5474851"/>
              <a:gd name="connsiteY777" fmla="*/ 434581 h 2750698"/>
              <a:gd name="connsiteX778" fmla="*/ 3068419 w 5474851"/>
              <a:gd name="connsiteY778" fmla="*/ 419527 h 2750698"/>
              <a:gd name="connsiteX779" fmla="*/ 2772767 w 5474851"/>
              <a:gd name="connsiteY779" fmla="*/ 73796 h 2750698"/>
              <a:gd name="connsiteX780" fmla="*/ 2774727 w 5474851"/>
              <a:gd name="connsiteY780" fmla="*/ 74110 h 2750698"/>
              <a:gd name="connsiteX781" fmla="*/ 2786568 w 5474851"/>
              <a:gd name="connsiteY781" fmla="*/ 305591 h 2750698"/>
              <a:gd name="connsiteX782" fmla="*/ 2838917 w 5474851"/>
              <a:gd name="connsiteY782" fmla="*/ 310850 h 2750698"/>
              <a:gd name="connsiteX783" fmla="*/ 2865013 w 5474851"/>
              <a:gd name="connsiteY783" fmla="*/ 323456 h 2750698"/>
              <a:gd name="connsiteX784" fmla="*/ 2994710 w 5474851"/>
              <a:gd name="connsiteY784" fmla="*/ 500465 h 2750698"/>
              <a:gd name="connsiteX785" fmla="*/ 2996953 w 5474851"/>
              <a:gd name="connsiteY785" fmla="*/ 506540 h 2750698"/>
              <a:gd name="connsiteX786" fmla="*/ 2763577 w 5474851"/>
              <a:gd name="connsiteY786" fmla="*/ 396184 h 2750698"/>
              <a:gd name="connsiteX787" fmla="*/ 2684379 w 5474851"/>
              <a:gd name="connsiteY787" fmla="*/ 451127 h 2750698"/>
              <a:gd name="connsiteX788" fmla="*/ 2673526 w 5474851"/>
              <a:gd name="connsiteY788" fmla="*/ 418632 h 2750698"/>
              <a:gd name="connsiteX789" fmla="*/ 2531173 w 5474851"/>
              <a:gd name="connsiteY789" fmla="*/ 525660 h 2750698"/>
              <a:gd name="connsiteX790" fmla="*/ 2478730 w 5474851"/>
              <a:gd name="connsiteY790" fmla="*/ 485709 h 2750698"/>
              <a:gd name="connsiteX791" fmla="*/ 2772783 w 5474851"/>
              <a:gd name="connsiteY791" fmla="*/ 73780 h 2750698"/>
              <a:gd name="connsiteX792" fmla="*/ 2288560 w 5474851"/>
              <a:gd name="connsiteY792" fmla="*/ 403389 h 2750698"/>
              <a:gd name="connsiteX793" fmla="*/ 2536819 w 5474851"/>
              <a:gd name="connsiteY793" fmla="*/ 564277 h 2750698"/>
              <a:gd name="connsiteX794" fmla="*/ 2551091 w 5474851"/>
              <a:gd name="connsiteY794" fmla="*/ 565784 h 2750698"/>
              <a:gd name="connsiteX795" fmla="*/ 2583632 w 5474851"/>
              <a:gd name="connsiteY795" fmla="*/ 555691 h 2750698"/>
              <a:gd name="connsiteX796" fmla="*/ 2595991 w 5474851"/>
              <a:gd name="connsiteY796" fmla="*/ 557386 h 2750698"/>
              <a:gd name="connsiteX797" fmla="*/ 2713612 w 5474851"/>
              <a:gd name="connsiteY797" fmla="*/ 641417 h 2750698"/>
              <a:gd name="connsiteX798" fmla="*/ 2726644 w 5474851"/>
              <a:gd name="connsiteY798" fmla="*/ 650710 h 2750698"/>
              <a:gd name="connsiteX799" fmla="*/ 2418273 w 5474851"/>
              <a:gd name="connsiteY799" fmla="*/ 650710 h 2750698"/>
              <a:gd name="connsiteX800" fmla="*/ 2418085 w 5474851"/>
              <a:gd name="connsiteY800" fmla="*/ 610272 h 2750698"/>
              <a:gd name="connsiteX801" fmla="*/ 2413051 w 5474851"/>
              <a:gd name="connsiteY801" fmla="*/ 594417 h 2750698"/>
              <a:gd name="connsiteX802" fmla="*/ 2283621 w 5474851"/>
              <a:gd name="connsiteY802" fmla="*/ 406341 h 2750698"/>
              <a:gd name="connsiteX803" fmla="*/ 2280954 w 5474851"/>
              <a:gd name="connsiteY803" fmla="*/ 398806 h 2750698"/>
              <a:gd name="connsiteX804" fmla="*/ 2288576 w 5474851"/>
              <a:gd name="connsiteY804" fmla="*/ 403389 h 2750698"/>
              <a:gd name="connsiteX805" fmla="*/ 2224763 w 5474851"/>
              <a:gd name="connsiteY805" fmla="*/ 445083 h 2750698"/>
              <a:gd name="connsiteX806" fmla="*/ 2226613 w 5474851"/>
              <a:gd name="connsiteY806" fmla="*/ 445742 h 2750698"/>
              <a:gd name="connsiteX807" fmla="*/ 2221862 w 5474851"/>
              <a:gd name="connsiteY807" fmla="*/ 454533 h 2750698"/>
              <a:gd name="connsiteX808" fmla="*/ 2104554 w 5474851"/>
              <a:gd name="connsiteY808" fmla="*/ 650726 h 2750698"/>
              <a:gd name="connsiteX809" fmla="*/ 2053459 w 5474851"/>
              <a:gd name="connsiteY809" fmla="*/ 650726 h 2750698"/>
              <a:gd name="connsiteX810" fmla="*/ 2224778 w 5474851"/>
              <a:gd name="connsiteY810" fmla="*/ 445083 h 27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5474851" h="2750698">
                <a:moveTo>
                  <a:pt x="288203" y="1320399"/>
                </a:moveTo>
                <a:lnTo>
                  <a:pt x="235258" y="1040583"/>
                </a:lnTo>
                <a:lnTo>
                  <a:pt x="182924" y="1320399"/>
                </a:lnTo>
                <a:lnTo>
                  <a:pt x="96716" y="1320399"/>
                </a:lnTo>
                <a:lnTo>
                  <a:pt x="3121" y="900056"/>
                </a:lnTo>
                <a:lnTo>
                  <a:pt x="91791" y="900056"/>
                </a:lnTo>
                <a:lnTo>
                  <a:pt x="144737" y="1192461"/>
                </a:lnTo>
                <a:lnTo>
                  <a:pt x="203218" y="900056"/>
                </a:lnTo>
                <a:lnTo>
                  <a:pt x="267878" y="900056"/>
                </a:lnTo>
                <a:lnTo>
                  <a:pt x="326987" y="1192461"/>
                </a:lnTo>
                <a:lnTo>
                  <a:pt x="379320" y="900056"/>
                </a:lnTo>
                <a:lnTo>
                  <a:pt x="467975" y="900056"/>
                </a:lnTo>
                <a:lnTo>
                  <a:pt x="374380" y="1320399"/>
                </a:lnTo>
                <a:lnTo>
                  <a:pt x="288187" y="1320399"/>
                </a:lnTo>
                <a:close/>
                <a:moveTo>
                  <a:pt x="631155" y="1320399"/>
                </a:moveTo>
                <a:lnTo>
                  <a:pt x="631155" y="900056"/>
                </a:lnTo>
                <a:lnTo>
                  <a:pt x="866365" y="900056"/>
                </a:lnTo>
                <a:lnTo>
                  <a:pt x="866365" y="973789"/>
                </a:lnTo>
                <a:lnTo>
                  <a:pt x="713662" y="973789"/>
                </a:lnTo>
                <a:lnTo>
                  <a:pt x="713662" y="1070221"/>
                </a:lnTo>
                <a:lnTo>
                  <a:pt x="862052" y="1070221"/>
                </a:lnTo>
                <a:lnTo>
                  <a:pt x="862052" y="1143311"/>
                </a:lnTo>
                <a:lnTo>
                  <a:pt x="713662" y="1143311"/>
                </a:lnTo>
                <a:lnTo>
                  <a:pt x="713662" y="1246650"/>
                </a:lnTo>
                <a:lnTo>
                  <a:pt x="866365" y="1246650"/>
                </a:lnTo>
                <a:lnTo>
                  <a:pt x="866365" y="1320383"/>
                </a:lnTo>
                <a:lnTo>
                  <a:pt x="631155" y="1320383"/>
                </a:lnTo>
                <a:close/>
                <a:moveTo>
                  <a:pt x="1064612" y="1208865"/>
                </a:moveTo>
                <a:cubicBezTo>
                  <a:pt x="1087399" y="1234704"/>
                  <a:pt x="1123108" y="1253604"/>
                  <a:pt x="1163131" y="1253604"/>
                </a:cubicBezTo>
                <a:cubicBezTo>
                  <a:pt x="1200080" y="1253604"/>
                  <a:pt x="1219777" y="1232820"/>
                  <a:pt x="1219777" y="1206966"/>
                </a:cubicBezTo>
                <a:cubicBezTo>
                  <a:pt x="1219777" y="1174848"/>
                  <a:pt x="1190215" y="1160971"/>
                  <a:pt x="1152655" y="1144582"/>
                </a:cubicBezTo>
                <a:cubicBezTo>
                  <a:pt x="1100933" y="1123798"/>
                  <a:pt x="1036288" y="1098587"/>
                  <a:pt x="1036288" y="1015404"/>
                </a:cubicBezTo>
                <a:cubicBezTo>
                  <a:pt x="1036288" y="949237"/>
                  <a:pt x="1086771" y="893149"/>
                  <a:pt x="1171741" y="893149"/>
                </a:cubicBezTo>
                <a:cubicBezTo>
                  <a:pt x="1221612" y="893149"/>
                  <a:pt x="1264708" y="909537"/>
                  <a:pt x="1296121" y="939787"/>
                </a:cubicBezTo>
                <a:lnTo>
                  <a:pt x="1256710" y="1002814"/>
                </a:lnTo>
                <a:cubicBezTo>
                  <a:pt x="1232088" y="978875"/>
                  <a:pt x="1200676" y="967525"/>
                  <a:pt x="1169890" y="967525"/>
                </a:cubicBezTo>
                <a:cubicBezTo>
                  <a:pt x="1139105" y="967525"/>
                  <a:pt x="1120631" y="985170"/>
                  <a:pt x="1120631" y="1010365"/>
                </a:cubicBezTo>
                <a:cubicBezTo>
                  <a:pt x="1120631" y="1038731"/>
                  <a:pt x="1148954" y="1051949"/>
                  <a:pt x="1185902" y="1067709"/>
                </a:cubicBezTo>
                <a:cubicBezTo>
                  <a:pt x="1238848" y="1089137"/>
                  <a:pt x="1303508" y="1116875"/>
                  <a:pt x="1303508" y="1200043"/>
                </a:cubicBezTo>
                <a:cubicBezTo>
                  <a:pt x="1303508" y="1273776"/>
                  <a:pt x="1254248" y="1327965"/>
                  <a:pt x="1164354" y="1327965"/>
                </a:cubicBezTo>
                <a:cubicBezTo>
                  <a:pt x="1102172" y="1327965"/>
                  <a:pt x="1056598" y="1307181"/>
                  <a:pt x="1023977" y="1273776"/>
                </a:cubicBezTo>
                <a:lnTo>
                  <a:pt x="1064612" y="1208865"/>
                </a:lnTo>
                <a:close/>
                <a:moveTo>
                  <a:pt x="1543016" y="1320399"/>
                </a:moveTo>
                <a:lnTo>
                  <a:pt x="1543016" y="974417"/>
                </a:lnTo>
                <a:lnTo>
                  <a:pt x="1451271" y="974417"/>
                </a:lnTo>
                <a:lnTo>
                  <a:pt x="1451271" y="900056"/>
                </a:lnTo>
                <a:lnTo>
                  <a:pt x="1716640" y="900056"/>
                </a:lnTo>
                <a:lnTo>
                  <a:pt x="1716640" y="974417"/>
                </a:lnTo>
                <a:lnTo>
                  <a:pt x="1625507" y="974417"/>
                </a:lnTo>
                <a:lnTo>
                  <a:pt x="1625507" y="1320399"/>
                </a:lnTo>
                <a:lnTo>
                  <a:pt x="1543000" y="1320399"/>
                </a:lnTo>
                <a:close/>
                <a:moveTo>
                  <a:pt x="2331124" y="1320399"/>
                </a:moveTo>
                <a:lnTo>
                  <a:pt x="2268330" y="1167909"/>
                </a:lnTo>
                <a:lnTo>
                  <a:pt x="2223994" y="1167909"/>
                </a:lnTo>
                <a:lnTo>
                  <a:pt x="2223994" y="1320399"/>
                </a:lnTo>
                <a:lnTo>
                  <a:pt x="2141487" y="1320399"/>
                </a:lnTo>
                <a:lnTo>
                  <a:pt x="2141487" y="900056"/>
                </a:lnTo>
                <a:lnTo>
                  <a:pt x="2294802" y="900056"/>
                </a:lnTo>
                <a:cubicBezTo>
                  <a:pt x="2369923" y="900056"/>
                  <a:pt x="2419794" y="955516"/>
                  <a:pt x="2419794" y="1033033"/>
                </a:cubicBezTo>
                <a:cubicBezTo>
                  <a:pt x="2419794" y="1105510"/>
                  <a:pt x="2382234" y="1142055"/>
                  <a:pt x="2348359" y="1153404"/>
                </a:cubicBezTo>
                <a:lnTo>
                  <a:pt x="2422868" y="1320399"/>
                </a:lnTo>
                <a:lnTo>
                  <a:pt x="2331124" y="1320399"/>
                </a:lnTo>
                <a:close/>
                <a:moveTo>
                  <a:pt x="2282475" y="973789"/>
                </a:moveTo>
                <a:lnTo>
                  <a:pt x="2223979" y="973789"/>
                </a:lnTo>
                <a:lnTo>
                  <a:pt x="2223979" y="1094788"/>
                </a:lnTo>
                <a:lnTo>
                  <a:pt x="2282475" y="1094788"/>
                </a:lnTo>
                <a:cubicBezTo>
                  <a:pt x="2314500" y="1094788"/>
                  <a:pt x="2335421" y="1070221"/>
                  <a:pt x="2335421" y="1034289"/>
                </a:cubicBezTo>
                <a:cubicBezTo>
                  <a:pt x="2335421" y="997116"/>
                  <a:pt x="2314484" y="973789"/>
                  <a:pt x="2282475" y="973789"/>
                </a:cubicBezTo>
                <a:close/>
                <a:moveTo>
                  <a:pt x="2603879" y="1320399"/>
                </a:moveTo>
                <a:lnTo>
                  <a:pt x="2603879" y="900056"/>
                </a:lnTo>
                <a:lnTo>
                  <a:pt x="2839090" y="900056"/>
                </a:lnTo>
                <a:lnTo>
                  <a:pt x="2839090" y="973789"/>
                </a:lnTo>
                <a:lnTo>
                  <a:pt x="2686386" y="973789"/>
                </a:lnTo>
                <a:lnTo>
                  <a:pt x="2686386" y="1070221"/>
                </a:lnTo>
                <a:lnTo>
                  <a:pt x="2834777" y="1070221"/>
                </a:lnTo>
                <a:lnTo>
                  <a:pt x="2834777" y="1143311"/>
                </a:lnTo>
                <a:lnTo>
                  <a:pt x="2686386" y="1143311"/>
                </a:lnTo>
                <a:lnTo>
                  <a:pt x="2686386" y="1246650"/>
                </a:lnTo>
                <a:lnTo>
                  <a:pt x="2839090" y="1246650"/>
                </a:lnTo>
                <a:lnTo>
                  <a:pt x="2839090" y="1320383"/>
                </a:lnTo>
                <a:lnTo>
                  <a:pt x="2603879" y="1320383"/>
                </a:lnTo>
                <a:close/>
                <a:moveTo>
                  <a:pt x="3180191" y="893133"/>
                </a:moveTo>
                <a:cubicBezTo>
                  <a:pt x="3251610" y="893133"/>
                  <a:pt x="3294707" y="936616"/>
                  <a:pt x="3316882" y="988922"/>
                </a:cubicBezTo>
                <a:lnTo>
                  <a:pt x="3249760" y="1020443"/>
                </a:lnTo>
                <a:cubicBezTo>
                  <a:pt x="3236837" y="990821"/>
                  <a:pt x="3214050" y="968137"/>
                  <a:pt x="3180191" y="968137"/>
                </a:cubicBezTo>
                <a:cubicBezTo>
                  <a:pt x="3127857" y="968137"/>
                  <a:pt x="3091520" y="1020443"/>
                  <a:pt x="3091520" y="1110565"/>
                </a:cubicBezTo>
                <a:cubicBezTo>
                  <a:pt x="3091520" y="1200686"/>
                  <a:pt x="3127842" y="1252976"/>
                  <a:pt x="3180191" y="1252976"/>
                </a:cubicBezTo>
                <a:cubicBezTo>
                  <a:pt x="3207902" y="1252976"/>
                  <a:pt x="3230062" y="1241627"/>
                  <a:pt x="3242985" y="1227781"/>
                </a:cubicBezTo>
                <a:lnTo>
                  <a:pt x="3242985" y="1163514"/>
                </a:lnTo>
                <a:lnTo>
                  <a:pt x="3165402" y="1163514"/>
                </a:lnTo>
                <a:lnTo>
                  <a:pt x="3165402" y="1090409"/>
                </a:lnTo>
                <a:lnTo>
                  <a:pt x="3320568" y="1090409"/>
                </a:lnTo>
                <a:lnTo>
                  <a:pt x="3320568" y="1261186"/>
                </a:lnTo>
                <a:cubicBezTo>
                  <a:pt x="3286081" y="1302770"/>
                  <a:pt x="3240522" y="1327981"/>
                  <a:pt x="3180191" y="1327981"/>
                </a:cubicBezTo>
                <a:cubicBezTo>
                  <a:pt x="3076135" y="1327981"/>
                  <a:pt x="3006551" y="1241014"/>
                  <a:pt x="3006551" y="1110580"/>
                </a:cubicBezTo>
                <a:cubicBezTo>
                  <a:pt x="3006551" y="979487"/>
                  <a:pt x="3076135" y="893149"/>
                  <a:pt x="3180191" y="893149"/>
                </a:cubicBezTo>
                <a:close/>
                <a:moveTo>
                  <a:pt x="3507130" y="1320399"/>
                </a:moveTo>
                <a:lnTo>
                  <a:pt x="3507130" y="900056"/>
                </a:lnTo>
                <a:lnTo>
                  <a:pt x="3589637" y="900056"/>
                </a:lnTo>
                <a:lnTo>
                  <a:pt x="3589637" y="1320399"/>
                </a:lnTo>
                <a:lnTo>
                  <a:pt x="3507130" y="1320399"/>
                </a:lnTo>
                <a:close/>
                <a:moveTo>
                  <a:pt x="3939976" y="893133"/>
                </a:moveTo>
                <a:cubicBezTo>
                  <a:pt x="4047732" y="893133"/>
                  <a:pt x="4111765" y="985766"/>
                  <a:pt x="4111765" y="1110565"/>
                </a:cubicBezTo>
                <a:cubicBezTo>
                  <a:pt x="4111765" y="1235363"/>
                  <a:pt x="4047732" y="1327965"/>
                  <a:pt x="3939976" y="1327965"/>
                </a:cubicBezTo>
                <a:cubicBezTo>
                  <a:pt x="3832831" y="1327965"/>
                  <a:pt x="3768798" y="1235960"/>
                  <a:pt x="3768798" y="1110565"/>
                </a:cubicBezTo>
                <a:cubicBezTo>
                  <a:pt x="3768798" y="985170"/>
                  <a:pt x="3832831" y="893133"/>
                  <a:pt x="3939976" y="893133"/>
                </a:cubicBezTo>
                <a:close/>
                <a:moveTo>
                  <a:pt x="3939976" y="968122"/>
                </a:moveTo>
                <a:cubicBezTo>
                  <a:pt x="3883941" y="968122"/>
                  <a:pt x="3853767" y="1029249"/>
                  <a:pt x="3853767" y="1110549"/>
                </a:cubicBezTo>
                <a:cubicBezTo>
                  <a:pt x="3853767" y="1190561"/>
                  <a:pt x="3883941" y="1252960"/>
                  <a:pt x="3939976" y="1252960"/>
                </a:cubicBezTo>
                <a:cubicBezTo>
                  <a:pt x="3996622" y="1252960"/>
                  <a:pt x="4027407" y="1190561"/>
                  <a:pt x="4027407" y="1110549"/>
                </a:cubicBezTo>
                <a:cubicBezTo>
                  <a:pt x="4027407" y="1029234"/>
                  <a:pt x="3996622" y="968122"/>
                  <a:pt x="3939976" y="968122"/>
                </a:cubicBezTo>
                <a:close/>
                <a:moveTo>
                  <a:pt x="4513825" y="1320399"/>
                </a:moveTo>
                <a:lnTo>
                  <a:pt x="4373433" y="1052577"/>
                </a:lnTo>
                <a:lnTo>
                  <a:pt x="4373433" y="1320399"/>
                </a:lnTo>
                <a:lnTo>
                  <a:pt x="4291537" y="1320399"/>
                </a:lnTo>
                <a:lnTo>
                  <a:pt x="4291537" y="900056"/>
                </a:lnTo>
                <a:lnTo>
                  <a:pt x="4375267" y="900056"/>
                </a:lnTo>
                <a:lnTo>
                  <a:pt x="4510109" y="1157188"/>
                </a:lnTo>
                <a:lnTo>
                  <a:pt x="4510109" y="900056"/>
                </a:lnTo>
                <a:lnTo>
                  <a:pt x="4592616" y="900056"/>
                </a:lnTo>
                <a:lnTo>
                  <a:pt x="4592616" y="1320399"/>
                </a:lnTo>
                <a:lnTo>
                  <a:pt x="4513810" y="1320399"/>
                </a:lnTo>
                <a:close/>
                <a:moveTo>
                  <a:pt x="5008226" y="1320399"/>
                </a:moveTo>
                <a:lnTo>
                  <a:pt x="4989140" y="1245410"/>
                </a:lnTo>
                <a:lnTo>
                  <a:pt x="4854911" y="1245410"/>
                </a:lnTo>
                <a:lnTo>
                  <a:pt x="4835824" y="1320399"/>
                </a:lnTo>
                <a:lnTo>
                  <a:pt x="4750228" y="1320399"/>
                </a:lnTo>
                <a:lnTo>
                  <a:pt x="4872146" y="900056"/>
                </a:lnTo>
                <a:lnTo>
                  <a:pt x="4971889" y="900056"/>
                </a:lnTo>
                <a:lnTo>
                  <a:pt x="5093807" y="1320399"/>
                </a:lnTo>
                <a:lnTo>
                  <a:pt x="5008210" y="1320399"/>
                </a:lnTo>
                <a:close/>
                <a:moveTo>
                  <a:pt x="4922033" y="975045"/>
                </a:moveTo>
                <a:lnTo>
                  <a:pt x="4871534" y="1171661"/>
                </a:lnTo>
                <a:lnTo>
                  <a:pt x="4972516" y="1171661"/>
                </a:lnTo>
                <a:lnTo>
                  <a:pt x="4922033" y="975045"/>
                </a:lnTo>
                <a:close/>
                <a:moveTo>
                  <a:pt x="5252030" y="1320399"/>
                </a:moveTo>
                <a:lnTo>
                  <a:pt x="5252030" y="900056"/>
                </a:lnTo>
                <a:lnTo>
                  <a:pt x="5334538" y="900056"/>
                </a:lnTo>
                <a:lnTo>
                  <a:pt x="5334538" y="1246038"/>
                </a:lnTo>
                <a:lnTo>
                  <a:pt x="5472453" y="1246038"/>
                </a:lnTo>
                <a:lnTo>
                  <a:pt x="5472453" y="1320399"/>
                </a:lnTo>
                <a:lnTo>
                  <a:pt x="5252030" y="1320399"/>
                </a:lnTo>
                <a:close/>
                <a:moveTo>
                  <a:pt x="72988" y="2309210"/>
                </a:moveTo>
                <a:lnTo>
                  <a:pt x="72988" y="1483861"/>
                </a:lnTo>
                <a:lnTo>
                  <a:pt x="377093" y="1483861"/>
                </a:lnTo>
                <a:cubicBezTo>
                  <a:pt x="546452" y="1483861"/>
                  <a:pt x="631766" y="1606368"/>
                  <a:pt x="631766" y="1747429"/>
                </a:cubicBezTo>
                <a:cubicBezTo>
                  <a:pt x="631766" y="1888491"/>
                  <a:pt x="546467" y="2009757"/>
                  <a:pt x="377093" y="2009757"/>
                </a:cubicBezTo>
                <a:lnTo>
                  <a:pt x="238630" y="2009757"/>
                </a:lnTo>
                <a:lnTo>
                  <a:pt x="238630" y="2309210"/>
                </a:lnTo>
                <a:lnTo>
                  <a:pt x="72988" y="2309210"/>
                </a:lnTo>
                <a:close/>
                <a:moveTo>
                  <a:pt x="357317" y="1628643"/>
                </a:moveTo>
                <a:lnTo>
                  <a:pt x="238645" y="1628643"/>
                </a:lnTo>
                <a:lnTo>
                  <a:pt x="238645" y="1866231"/>
                </a:lnTo>
                <a:lnTo>
                  <a:pt x="357317" y="1866231"/>
                </a:lnTo>
                <a:cubicBezTo>
                  <a:pt x="420378" y="1866231"/>
                  <a:pt x="462408" y="1817975"/>
                  <a:pt x="462408" y="1747445"/>
                </a:cubicBezTo>
                <a:cubicBezTo>
                  <a:pt x="462408" y="1675674"/>
                  <a:pt x="420378" y="1628659"/>
                  <a:pt x="357317" y="1628659"/>
                </a:cubicBezTo>
                <a:close/>
                <a:moveTo>
                  <a:pt x="1139795" y="2309210"/>
                </a:moveTo>
                <a:lnTo>
                  <a:pt x="1139795" y="1957781"/>
                </a:lnTo>
                <a:lnTo>
                  <a:pt x="866585" y="1957781"/>
                </a:lnTo>
                <a:lnTo>
                  <a:pt x="866585" y="2309210"/>
                </a:lnTo>
                <a:lnTo>
                  <a:pt x="700943" y="2309210"/>
                </a:lnTo>
                <a:lnTo>
                  <a:pt x="700943" y="1483861"/>
                </a:lnTo>
                <a:lnTo>
                  <a:pt x="866585" y="1483861"/>
                </a:lnTo>
                <a:lnTo>
                  <a:pt x="866585" y="1811775"/>
                </a:lnTo>
                <a:lnTo>
                  <a:pt x="1139795" y="1811775"/>
                </a:lnTo>
                <a:lnTo>
                  <a:pt x="1139795" y="1483861"/>
                </a:lnTo>
                <a:lnTo>
                  <a:pt x="1306691" y="1483861"/>
                </a:lnTo>
                <a:lnTo>
                  <a:pt x="1306691" y="2309210"/>
                </a:lnTo>
                <a:lnTo>
                  <a:pt x="1139795" y="2309210"/>
                </a:lnTo>
                <a:close/>
                <a:moveTo>
                  <a:pt x="1678703" y="2090193"/>
                </a:moveTo>
                <a:cubicBezTo>
                  <a:pt x="1724450" y="2140913"/>
                  <a:pt x="1796136" y="2178054"/>
                  <a:pt x="1876495" y="2178054"/>
                </a:cubicBezTo>
                <a:cubicBezTo>
                  <a:pt x="1950659" y="2178054"/>
                  <a:pt x="1990226" y="2137208"/>
                  <a:pt x="1990226" y="2086488"/>
                </a:cubicBezTo>
                <a:cubicBezTo>
                  <a:pt x="1990226" y="2023367"/>
                  <a:pt x="1930883" y="1996147"/>
                  <a:pt x="1855480" y="1963966"/>
                </a:cubicBezTo>
                <a:cubicBezTo>
                  <a:pt x="1751644" y="1923136"/>
                  <a:pt x="1621837" y="1873640"/>
                  <a:pt x="1621837" y="1710304"/>
                </a:cubicBezTo>
                <a:cubicBezTo>
                  <a:pt x="1621837" y="1580388"/>
                  <a:pt x="1723211" y="1470251"/>
                  <a:pt x="1893809" y="1470251"/>
                </a:cubicBezTo>
                <a:cubicBezTo>
                  <a:pt x="1993943" y="1470251"/>
                  <a:pt x="2080481" y="1502416"/>
                  <a:pt x="2143526" y="1561817"/>
                </a:cubicBezTo>
                <a:lnTo>
                  <a:pt x="2064406" y="1685564"/>
                </a:lnTo>
                <a:cubicBezTo>
                  <a:pt x="2014958" y="1638533"/>
                  <a:pt x="1951913" y="1616273"/>
                  <a:pt x="1890107" y="1616273"/>
                </a:cubicBezTo>
                <a:cubicBezTo>
                  <a:pt x="1828302" y="1616273"/>
                  <a:pt x="1791212" y="1650918"/>
                  <a:pt x="1791212" y="1700398"/>
                </a:cubicBezTo>
                <a:cubicBezTo>
                  <a:pt x="1791212" y="1756094"/>
                  <a:pt x="1848078" y="1782074"/>
                  <a:pt x="1922241" y="1813015"/>
                </a:cubicBezTo>
                <a:cubicBezTo>
                  <a:pt x="2028555" y="1855085"/>
                  <a:pt x="2158362" y="1909526"/>
                  <a:pt x="2158362" y="2072878"/>
                </a:cubicBezTo>
                <a:cubicBezTo>
                  <a:pt x="2158362" y="2217660"/>
                  <a:pt x="2059466" y="2324076"/>
                  <a:pt x="1878973" y="2324076"/>
                </a:cubicBezTo>
                <a:cubicBezTo>
                  <a:pt x="1754122" y="2324076"/>
                  <a:pt x="1662628" y="2283230"/>
                  <a:pt x="1597106" y="2217660"/>
                </a:cubicBezTo>
                <a:lnTo>
                  <a:pt x="1678703" y="2090209"/>
                </a:lnTo>
                <a:close/>
                <a:moveTo>
                  <a:pt x="2234941" y="1483861"/>
                </a:moveTo>
                <a:lnTo>
                  <a:pt x="2401837" y="1483861"/>
                </a:lnTo>
                <a:lnTo>
                  <a:pt x="2401837" y="2025832"/>
                </a:lnTo>
                <a:cubicBezTo>
                  <a:pt x="2401837" y="2123598"/>
                  <a:pt x="2448823" y="2178039"/>
                  <a:pt x="2536584" y="2178039"/>
                </a:cubicBezTo>
                <a:cubicBezTo>
                  <a:pt x="2624345" y="2178039"/>
                  <a:pt x="2671331" y="2123583"/>
                  <a:pt x="2671331" y="2025832"/>
                </a:cubicBezTo>
                <a:lnTo>
                  <a:pt x="2671331" y="1483861"/>
                </a:lnTo>
                <a:lnTo>
                  <a:pt x="2838227" y="1483861"/>
                </a:lnTo>
                <a:lnTo>
                  <a:pt x="2838227" y="2024607"/>
                </a:lnTo>
                <a:cubicBezTo>
                  <a:pt x="2838227" y="2215164"/>
                  <a:pt x="2723256" y="2324061"/>
                  <a:pt x="2536600" y="2324061"/>
                </a:cubicBezTo>
                <a:cubicBezTo>
                  <a:pt x="2349943" y="2324061"/>
                  <a:pt x="2234957" y="2215149"/>
                  <a:pt x="2234957" y="2024607"/>
                </a:cubicBezTo>
                <a:lnTo>
                  <a:pt x="2234957" y="1483861"/>
                </a:lnTo>
                <a:close/>
                <a:moveTo>
                  <a:pt x="3553928" y="2309210"/>
                </a:moveTo>
                <a:lnTo>
                  <a:pt x="3553928" y="1742469"/>
                </a:lnTo>
                <a:lnTo>
                  <a:pt x="3368494" y="2309210"/>
                </a:lnTo>
                <a:lnTo>
                  <a:pt x="3300509" y="2309210"/>
                </a:lnTo>
                <a:lnTo>
                  <a:pt x="3117538" y="1742469"/>
                </a:lnTo>
                <a:lnTo>
                  <a:pt x="3117538" y="2309210"/>
                </a:lnTo>
                <a:lnTo>
                  <a:pt x="2953119" y="2309210"/>
                </a:lnTo>
                <a:lnTo>
                  <a:pt x="2953119" y="1483861"/>
                </a:lnTo>
                <a:lnTo>
                  <a:pt x="3175643" y="1483861"/>
                </a:lnTo>
                <a:lnTo>
                  <a:pt x="3335106" y="1978816"/>
                </a:lnTo>
                <a:lnTo>
                  <a:pt x="3495823" y="1483861"/>
                </a:lnTo>
                <a:lnTo>
                  <a:pt x="3717107" y="1483861"/>
                </a:lnTo>
                <a:lnTo>
                  <a:pt x="3717107" y="2309210"/>
                </a:lnTo>
                <a:lnTo>
                  <a:pt x="3553928" y="2309210"/>
                </a:lnTo>
                <a:close/>
                <a:moveTo>
                  <a:pt x="4431569" y="2309210"/>
                </a:moveTo>
                <a:lnTo>
                  <a:pt x="4431569" y="1742469"/>
                </a:lnTo>
                <a:lnTo>
                  <a:pt x="4246136" y="2309210"/>
                </a:lnTo>
                <a:lnTo>
                  <a:pt x="4178150" y="2309210"/>
                </a:lnTo>
                <a:lnTo>
                  <a:pt x="3995179" y="1742469"/>
                </a:lnTo>
                <a:lnTo>
                  <a:pt x="3995179" y="2309210"/>
                </a:lnTo>
                <a:lnTo>
                  <a:pt x="3830761" y="2309210"/>
                </a:lnTo>
                <a:lnTo>
                  <a:pt x="3830761" y="1483861"/>
                </a:lnTo>
                <a:lnTo>
                  <a:pt x="4053284" y="1483861"/>
                </a:lnTo>
                <a:lnTo>
                  <a:pt x="4212747" y="1978816"/>
                </a:lnTo>
                <a:lnTo>
                  <a:pt x="4373464" y="1483861"/>
                </a:lnTo>
                <a:lnTo>
                  <a:pt x="4594749" y="1483861"/>
                </a:lnTo>
                <a:lnTo>
                  <a:pt x="4594749" y="2309210"/>
                </a:lnTo>
                <a:lnTo>
                  <a:pt x="4431569" y="2309210"/>
                </a:lnTo>
                <a:close/>
                <a:moveTo>
                  <a:pt x="4708402" y="2309210"/>
                </a:moveTo>
                <a:lnTo>
                  <a:pt x="4708402" y="1483861"/>
                </a:lnTo>
                <a:lnTo>
                  <a:pt x="4874044" y="1483861"/>
                </a:lnTo>
                <a:lnTo>
                  <a:pt x="4874044" y="2309210"/>
                </a:lnTo>
                <a:lnTo>
                  <a:pt x="4708402" y="2309210"/>
                </a:lnTo>
                <a:close/>
                <a:moveTo>
                  <a:pt x="5126223" y="2309210"/>
                </a:moveTo>
                <a:lnTo>
                  <a:pt x="5126223" y="1629867"/>
                </a:lnTo>
                <a:lnTo>
                  <a:pt x="4942028" y="1629867"/>
                </a:lnTo>
                <a:lnTo>
                  <a:pt x="4942028" y="1483861"/>
                </a:lnTo>
                <a:lnTo>
                  <a:pt x="5474852" y="1483861"/>
                </a:lnTo>
                <a:lnTo>
                  <a:pt x="5474852" y="1629867"/>
                </a:lnTo>
                <a:lnTo>
                  <a:pt x="5291881" y="1629867"/>
                </a:lnTo>
                <a:lnTo>
                  <a:pt x="5291881" y="2309210"/>
                </a:lnTo>
                <a:lnTo>
                  <a:pt x="5126223" y="2309210"/>
                </a:lnTo>
                <a:close/>
                <a:moveTo>
                  <a:pt x="162207" y="2690026"/>
                </a:moveTo>
                <a:lnTo>
                  <a:pt x="152625" y="2653199"/>
                </a:lnTo>
                <a:lnTo>
                  <a:pt x="85220" y="2653199"/>
                </a:lnTo>
                <a:lnTo>
                  <a:pt x="75638" y="2690026"/>
                </a:lnTo>
                <a:lnTo>
                  <a:pt x="32667" y="2690026"/>
                </a:lnTo>
                <a:lnTo>
                  <a:pt x="93877" y="2483614"/>
                </a:lnTo>
                <a:lnTo>
                  <a:pt x="143968" y="2483614"/>
                </a:lnTo>
                <a:lnTo>
                  <a:pt x="205194" y="2690026"/>
                </a:lnTo>
                <a:lnTo>
                  <a:pt x="162207" y="2690026"/>
                </a:lnTo>
                <a:close/>
                <a:moveTo>
                  <a:pt x="118923" y="2520426"/>
                </a:moveTo>
                <a:lnTo>
                  <a:pt x="93564" y="2616984"/>
                </a:lnTo>
                <a:lnTo>
                  <a:pt x="144266" y="2616984"/>
                </a:lnTo>
                <a:lnTo>
                  <a:pt x="118907" y="2520426"/>
                </a:lnTo>
                <a:close/>
                <a:moveTo>
                  <a:pt x="279342" y="2586969"/>
                </a:moveTo>
                <a:cubicBezTo>
                  <a:pt x="279342" y="2524460"/>
                  <a:pt x="313044" y="2480192"/>
                  <a:pt x="365911" y="2480192"/>
                </a:cubicBezTo>
                <a:cubicBezTo>
                  <a:pt x="406106" y="2480192"/>
                  <a:pt x="424973" y="2505874"/>
                  <a:pt x="435480" y="2529703"/>
                </a:cubicBezTo>
                <a:lnTo>
                  <a:pt x="401166" y="2544868"/>
                </a:lnTo>
                <a:cubicBezTo>
                  <a:pt x="394971" y="2528463"/>
                  <a:pt x="382927" y="2517019"/>
                  <a:pt x="365911" y="2517019"/>
                </a:cubicBezTo>
                <a:cubicBezTo>
                  <a:pt x="338702" y="2517019"/>
                  <a:pt x="322015" y="2546422"/>
                  <a:pt x="322015" y="2586969"/>
                </a:cubicBezTo>
                <a:cubicBezTo>
                  <a:pt x="322015" y="2627517"/>
                  <a:pt x="338702" y="2656903"/>
                  <a:pt x="365911" y="2656903"/>
                </a:cubicBezTo>
                <a:cubicBezTo>
                  <a:pt x="383539" y="2656903"/>
                  <a:pt x="395599" y="2643906"/>
                  <a:pt x="401464" y="2626889"/>
                </a:cubicBezTo>
                <a:lnTo>
                  <a:pt x="435778" y="2641739"/>
                </a:lnTo>
                <a:cubicBezTo>
                  <a:pt x="425569" y="2666495"/>
                  <a:pt x="406702" y="2693731"/>
                  <a:pt x="365896" y="2693731"/>
                </a:cubicBezTo>
                <a:cubicBezTo>
                  <a:pt x="313029" y="2693731"/>
                  <a:pt x="279326" y="2649478"/>
                  <a:pt x="279326" y="2586969"/>
                </a:cubicBezTo>
                <a:close/>
                <a:moveTo>
                  <a:pt x="535944" y="2690011"/>
                </a:moveTo>
                <a:lnTo>
                  <a:pt x="535944" y="2675160"/>
                </a:lnTo>
                <a:cubicBezTo>
                  <a:pt x="527601" y="2686918"/>
                  <a:pt x="511824" y="2693731"/>
                  <a:pt x="496674" y="2693731"/>
                </a:cubicBezTo>
                <a:cubicBezTo>
                  <a:pt x="473182" y="2693731"/>
                  <a:pt x="450614" y="2676102"/>
                  <a:pt x="450614" y="2644220"/>
                </a:cubicBezTo>
                <a:cubicBezTo>
                  <a:pt x="450614" y="2611411"/>
                  <a:pt x="473182" y="2595949"/>
                  <a:pt x="496674" y="2595949"/>
                </a:cubicBezTo>
                <a:cubicBezTo>
                  <a:pt x="512138" y="2595949"/>
                  <a:pt x="527899" y="2601835"/>
                  <a:pt x="535944" y="2613593"/>
                </a:cubicBezTo>
                <a:lnTo>
                  <a:pt x="535944" y="2593782"/>
                </a:lnTo>
                <a:cubicBezTo>
                  <a:pt x="535944" y="2577692"/>
                  <a:pt x="526048" y="2567786"/>
                  <a:pt x="508437" y="2567786"/>
                </a:cubicBezTo>
                <a:cubicBezTo>
                  <a:pt x="495451" y="2567786"/>
                  <a:pt x="482764" y="2573045"/>
                  <a:pt x="471645" y="2583877"/>
                </a:cubicBezTo>
                <a:lnTo>
                  <a:pt x="457734" y="2558493"/>
                </a:lnTo>
                <a:cubicBezTo>
                  <a:pt x="473495" y="2543329"/>
                  <a:pt x="496079" y="2536830"/>
                  <a:pt x="515243" y="2536830"/>
                </a:cubicBezTo>
                <a:cubicBezTo>
                  <a:pt x="547706" y="2536830"/>
                  <a:pt x="573363" y="2551382"/>
                  <a:pt x="573363" y="2589748"/>
                </a:cubicBezTo>
                <a:lnTo>
                  <a:pt x="573363" y="2690026"/>
                </a:lnTo>
                <a:lnTo>
                  <a:pt x="535960" y="2690026"/>
                </a:lnTo>
                <a:close/>
                <a:moveTo>
                  <a:pt x="535944" y="2635240"/>
                </a:moveTo>
                <a:cubicBezTo>
                  <a:pt x="531004" y="2626261"/>
                  <a:pt x="521108" y="2620689"/>
                  <a:pt x="510899" y="2620689"/>
                </a:cubicBezTo>
                <a:cubicBezTo>
                  <a:pt x="496988" y="2620689"/>
                  <a:pt x="487704" y="2630594"/>
                  <a:pt x="487704" y="2644832"/>
                </a:cubicBezTo>
                <a:cubicBezTo>
                  <a:pt x="487704" y="2659070"/>
                  <a:pt x="496988" y="2668661"/>
                  <a:pt x="510899" y="2668661"/>
                </a:cubicBezTo>
                <a:cubicBezTo>
                  <a:pt x="521093" y="2668661"/>
                  <a:pt x="530988" y="2663716"/>
                  <a:pt x="535944" y="2654423"/>
                </a:cubicBezTo>
                <a:lnTo>
                  <a:pt x="535944" y="2635240"/>
                </a:lnTo>
                <a:close/>
                <a:moveTo>
                  <a:pt x="611049" y="2646386"/>
                </a:moveTo>
                <a:cubicBezTo>
                  <a:pt x="620333" y="2656291"/>
                  <a:pt x="637020" y="2664642"/>
                  <a:pt x="652169" y="2664642"/>
                </a:cubicBezTo>
                <a:cubicBezTo>
                  <a:pt x="666394" y="2664642"/>
                  <a:pt x="674125" y="2658756"/>
                  <a:pt x="674125" y="2649164"/>
                </a:cubicBezTo>
                <a:cubicBezTo>
                  <a:pt x="674125" y="2638961"/>
                  <a:pt x="662693" y="2634612"/>
                  <a:pt x="648468" y="2629982"/>
                </a:cubicBezTo>
                <a:cubicBezTo>
                  <a:pt x="627438" y="2623153"/>
                  <a:pt x="600228" y="2615131"/>
                  <a:pt x="600228" y="2581695"/>
                </a:cubicBezTo>
                <a:cubicBezTo>
                  <a:pt x="600228" y="2557567"/>
                  <a:pt x="619706" y="2536830"/>
                  <a:pt x="654647" y="2536830"/>
                </a:cubicBezTo>
                <a:cubicBezTo>
                  <a:pt x="675976" y="2536830"/>
                  <a:pt x="693603" y="2544569"/>
                  <a:pt x="706589" y="2556029"/>
                </a:cubicBezTo>
                <a:lnTo>
                  <a:pt x="691753" y="2581098"/>
                </a:lnTo>
                <a:cubicBezTo>
                  <a:pt x="684335" y="2572747"/>
                  <a:pt x="670424" y="2565636"/>
                  <a:pt x="655275" y="2565636"/>
                </a:cubicBezTo>
                <a:cubicBezTo>
                  <a:pt x="643528" y="2565636"/>
                  <a:pt x="635483" y="2571193"/>
                  <a:pt x="635483" y="2579560"/>
                </a:cubicBezTo>
                <a:cubicBezTo>
                  <a:pt x="635483" y="2588539"/>
                  <a:pt x="645677" y="2592872"/>
                  <a:pt x="659603" y="2597204"/>
                </a:cubicBezTo>
                <a:cubicBezTo>
                  <a:pt x="681245" y="2604017"/>
                  <a:pt x="709694" y="2612981"/>
                  <a:pt x="709694" y="2647328"/>
                </a:cubicBezTo>
                <a:cubicBezTo>
                  <a:pt x="709694" y="2674250"/>
                  <a:pt x="687754" y="2693746"/>
                  <a:pt x="652812" y="2693746"/>
                </a:cubicBezTo>
                <a:cubicBezTo>
                  <a:pt x="628692" y="2693746"/>
                  <a:pt x="607991" y="2685693"/>
                  <a:pt x="595304" y="2672397"/>
                </a:cubicBezTo>
                <a:lnTo>
                  <a:pt x="611065" y="2646417"/>
                </a:lnTo>
                <a:close/>
                <a:moveTo>
                  <a:pt x="793142" y="2536830"/>
                </a:moveTo>
                <a:cubicBezTo>
                  <a:pt x="834263" y="2536830"/>
                  <a:pt x="857457" y="2570251"/>
                  <a:pt x="857457" y="2616685"/>
                </a:cubicBezTo>
                <a:lnTo>
                  <a:pt x="857457" y="2627203"/>
                </a:lnTo>
                <a:lnTo>
                  <a:pt x="763768" y="2627203"/>
                </a:lnTo>
                <a:cubicBezTo>
                  <a:pt x="765321" y="2647626"/>
                  <a:pt x="777381" y="2663716"/>
                  <a:pt x="799949" y="2663716"/>
                </a:cubicBezTo>
                <a:cubicBezTo>
                  <a:pt x="811381" y="2663716"/>
                  <a:pt x="824069" y="2658458"/>
                  <a:pt x="832412" y="2649164"/>
                </a:cubicBezTo>
                <a:lnTo>
                  <a:pt x="849412" y="2671455"/>
                </a:lnTo>
                <a:cubicBezTo>
                  <a:pt x="836113" y="2686007"/>
                  <a:pt x="816023" y="2693731"/>
                  <a:pt x="795918" y="2693731"/>
                </a:cubicBezTo>
                <a:cubicBezTo>
                  <a:pt x="753872" y="2693731"/>
                  <a:pt x="726349" y="2662162"/>
                  <a:pt x="726349" y="2615131"/>
                </a:cubicBezTo>
                <a:cubicBezTo>
                  <a:pt x="726349" y="2571789"/>
                  <a:pt x="751708" y="2536830"/>
                  <a:pt x="793127" y="2536830"/>
                </a:cubicBezTo>
                <a:close/>
                <a:moveTo>
                  <a:pt x="763768" y="2601835"/>
                </a:moveTo>
                <a:lnTo>
                  <a:pt x="821591" y="2601835"/>
                </a:lnTo>
                <a:cubicBezTo>
                  <a:pt x="820979" y="2586357"/>
                  <a:pt x="814173" y="2566845"/>
                  <a:pt x="792531" y="2566845"/>
                </a:cubicBezTo>
                <a:cubicBezTo>
                  <a:pt x="771814" y="2566845"/>
                  <a:pt x="764396" y="2586341"/>
                  <a:pt x="763784" y="2601835"/>
                </a:cubicBezTo>
                <a:close/>
                <a:moveTo>
                  <a:pt x="874740" y="2630923"/>
                </a:moveTo>
                <a:lnTo>
                  <a:pt x="874740" y="2599355"/>
                </a:lnTo>
                <a:lnTo>
                  <a:pt x="939667" y="2599355"/>
                </a:lnTo>
                <a:lnTo>
                  <a:pt x="939667" y="2630923"/>
                </a:lnTo>
                <a:lnTo>
                  <a:pt x="874740" y="2630923"/>
                </a:lnTo>
                <a:close/>
                <a:moveTo>
                  <a:pt x="967174" y="2690042"/>
                </a:moveTo>
                <a:lnTo>
                  <a:pt x="967174" y="2483630"/>
                </a:lnTo>
                <a:lnTo>
                  <a:pt x="1052504" y="2483630"/>
                </a:lnTo>
                <a:cubicBezTo>
                  <a:pt x="1089296" y="2483630"/>
                  <a:pt x="1106924" y="2508087"/>
                  <a:pt x="1106924" y="2536249"/>
                </a:cubicBezTo>
                <a:cubicBezTo>
                  <a:pt x="1106924" y="2562245"/>
                  <a:pt x="1092700" y="2578963"/>
                  <a:pt x="1073833" y="2583594"/>
                </a:cubicBezTo>
                <a:cubicBezTo>
                  <a:pt x="1094864" y="2587016"/>
                  <a:pt x="1110327" y="2608680"/>
                  <a:pt x="1110327" y="2634346"/>
                </a:cubicBezTo>
                <a:cubicBezTo>
                  <a:pt x="1110327" y="2665600"/>
                  <a:pt x="1092700" y="2690057"/>
                  <a:pt x="1055296" y="2690057"/>
                </a:cubicBezTo>
                <a:lnTo>
                  <a:pt x="967174" y="2690057"/>
                </a:lnTo>
                <a:close/>
                <a:moveTo>
                  <a:pt x="1008608" y="2567488"/>
                </a:moveTo>
                <a:lnTo>
                  <a:pt x="1042624" y="2567488"/>
                </a:lnTo>
                <a:cubicBezTo>
                  <a:pt x="1057460" y="2567488"/>
                  <a:pt x="1064565" y="2557285"/>
                  <a:pt x="1064565" y="2543345"/>
                </a:cubicBezTo>
                <a:cubicBezTo>
                  <a:pt x="1064565" y="2529405"/>
                  <a:pt x="1057460" y="2518888"/>
                  <a:pt x="1042624" y="2518888"/>
                </a:cubicBezTo>
                <a:lnTo>
                  <a:pt x="1008608" y="2518888"/>
                </a:lnTo>
                <a:lnTo>
                  <a:pt x="1008608" y="2567488"/>
                </a:lnTo>
                <a:close/>
                <a:moveTo>
                  <a:pt x="1008608" y="2654769"/>
                </a:moveTo>
                <a:lnTo>
                  <a:pt x="1044161" y="2654769"/>
                </a:lnTo>
                <a:cubicBezTo>
                  <a:pt x="1059625" y="2654769"/>
                  <a:pt x="1067968" y="2644863"/>
                  <a:pt x="1067968" y="2628773"/>
                </a:cubicBezTo>
                <a:cubicBezTo>
                  <a:pt x="1067968" y="2614535"/>
                  <a:pt x="1059938" y="2602777"/>
                  <a:pt x="1044161" y="2602777"/>
                </a:cubicBezTo>
                <a:lnTo>
                  <a:pt x="1008608" y="2602777"/>
                </a:lnTo>
                <a:lnTo>
                  <a:pt x="1008608" y="2654769"/>
                </a:lnTo>
                <a:close/>
                <a:moveTo>
                  <a:pt x="1215104" y="2690042"/>
                </a:moveTo>
                <a:lnTo>
                  <a:pt x="1215104" y="2675192"/>
                </a:lnTo>
                <a:cubicBezTo>
                  <a:pt x="1206761" y="2686949"/>
                  <a:pt x="1190984" y="2693762"/>
                  <a:pt x="1175834" y="2693762"/>
                </a:cubicBezTo>
                <a:cubicBezTo>
                  <a:pt x="1152341" y="2693762"/>
                  <a:pt x="1129758" y="2676134"/>
                  <a:pt x="1129758" y="2644251"/>
                </a:cubicBezTo>
                <a:cubicBezTo>
                  <a:pt x="1129758" y="2611442"/>
                  <a:pt x="1152325" y="2595980"/>
                  <a:pt x="1175834" y="2595980"/>
                </a:cubicBezTo>
                <a:cubicBezTo>
                  <a:pt x="1191297" y="2595980"/>
                  <a:pt x="1207059" y="2601867"/>
                  <a:pt x="1215104" y="2613624"/>
                </a:cubicBezTo>
                <a:lnTo>
                  <a:pt x="1215104" y="2593814"/>
                </a:lnTo>
                <a:cubicBezTo>
                  <a:pt x="1215104" y="2577723"/>
                  <a:pt x="1205208" y="2567818"/>
                  <a:pt x="1187596" y="2567818"/>
                </a:cubicBezTo>
                <a:cubicBezTo>
                  <a:pt x="1174611" y="2567818"/>
                  <a:pt x="1161939" y="2573077"/>
                  <a:pt x="1150804" y="2583908"/>
                </a:cubicBezTo>
                <a:lnTo>
                  <a:pt x="1136894" y="2558525"/>
                </a:lnTo>
                <a:cubicBezTo>
                  <a:pt x="1152655" y="2543360"/>
                  <a:pt x="1175238" y="2536861"/>
                  <a:pt x="1194403" y="2536861"/>
                </a:cubicBezTo>
                <a:cubicBezTo>
                  <a:pt x="1226866" y="2536861"/>
                  <a:pt x="1252523" y="2551413"/>
                  <a:pt x="1252523" y="2589779"/>
                </a:cubicBezTo>
                <a:lnTo>
                  <a:pt x="1252523" y="2690057"/>
                </a:lnTo>
                <a:lnTo>
                  <a:pt x="1215120" y="2690057"/>
                </a:lnTo>
                <a:close/>
                <a:moveTo>
                  <a:pt x="1215104" y="2635272"/>
                </a:moveTo>
                <a:cubicBezTo>
                  <a:pt x="1210164" y="2626293"/>
                  <a:pt x="1200268" y="2620720"/>
                  <a:pt x="1190058" y="2620720"/>
                </a:cubicBezTo>
                <a:cubicBezTo>
                  <a:pt x="1176148" y="2620720"/>
                  <a:pt x="1166863" y="2630625"/>
                  <a:pt x="1166863" y="2644863"/>
                </a:cubicBezTo>
                <a:cubicBezTo>
                  <a:pt x="1166863" y="2659101"/>
                  <a:pt x="1176132" y="2668693"/>
                  <a:pt x="1190058" y="2668693"/>
                </a:cubicBezTo>
                <a:cubicBezTo>
                  <a:pt x="1200252" y="2668693"/>
                  <a:pt x="1210148" y="2663748"/>
                  <a:pt x="1215104" y="2654455"/>
                </a:cubicBezTo>
                <a:lnTo>
                  <a:pt x="1215104" y="2635272"/>
                </a:lnTo>
                <a:close/>
                <a:moveTo>
                  <a:pt x="1290209" y="2646417"/>
                </a:moveTo>
                <a:cubicBezTo>
                  <a:pt x="1299493" y="2656323"/>
                  <a:pt x="1316180" y="2664674"/>
                  <a:pt x="1331329" y="2664674"/>
                </a:cubicBezTo>
                <a:cubicBezTo>
                  <a:pt x="1345553" y="2664674"/>
                  <a:pt x="1353285" y="2658787"/>
                  <a:pt x="1353285" y="2649196"/>
                </a:cubicBezTo>
                <a:cubicBezTo>
                  <a:pt x="1353285" y="2638992"/>
                  <a:pt x="1341852" y="2634644"/>
                  <a:pt x="1327628" y="2630013"/>
                </a:cubicBezTo>
                <a:cubicBezTo>
                  <a:pt x="1306597" y="2623184"/>
                  <a:pt x="1279388" y="2615163"/>
                  <a:pt x="1279388" y="2581726"/>
                </a:cubicBezTo>
                <a:cubicBezTo>
                  <a:pt x="1279388" y="2557598"/>
                  <a:pt x="1298866" y="2536861"/>
                  <a:pt x="1333807" y="2536861"/>
                </a:cubicBezTo>
                <a:cubicBezTo>
                  <a:pt x="1355136" y="2536861"/>
                  <a:pt x="1372763" y="2544601"/>
                  <a:pt x="1385748" y="2556060"/>
                </a:cubicBezTo>
                <a:lnTo>
                  <a:pt x="1370912" y="2581130"/>
                </a:lnTo>
                <a:cubicBezTo>
                  <a:pt x="1363495" y="2572778"/>
                  <a:pt x="1349584" y="2565667"/>
                  <a:pt x="1334434" y="2565667"/>
                </a:cubicBezTo>
                <a:cubicBezTo>
                  <a:pt x="1322688" y="2565667"/>
                  <a:pt x="1314643" y="2571224"/>
                  <a:pt x="1314643" y="2579591"/>
                </a:cubicBezTo>
                <a:cubicBezTo>
                  <a:pt x="1314643" y="2588571"/>
                  <a:pt x="1324836" y="2592903"/>
                  <a:pt x="1338763" y="2597236"/>
                </a:cubicBezTo>
                <a:cubicBezTo>
                  <a:pt x="1360405" y="2604049"/>
                  <a:pt x="1388854" y="2613012"/>
                  <a:pt x="1388854" y="2647359"/>
                </a:cubicBezTo>
                <a:cubicBezTo>
                  <a:pt x="1388854" y="2674281"/>
                  <a:pt x="1366913" y="2693778"/>
                  <a:pt x="1331972" y="2693778"/>
                </a:cubicBezTo>
                <a:cubicBezTo>
                  <a:pt x="1307852" y="2693778"/>
                  <a:pt x="1287151" y="2685725"/>
                  <a:pt x="1274463" y="2672429"/>
                </a:cubicBezTo>
                <a:lnTo>
                  <a:pt x="1290224" y="2646449"/>
                </a:lnTo>
                <a:close/>
                <a:moveTo>
                  <a:pt x="1472302" y="2536861"/>
                </a:moveTo>
                <a:cubicBezTo>
                  <a:pt x="1513422" y="2536861"/>
                  <a:pt x="1536617" y="2570282"/>
                  <a:pt x="1536617" y="2616717"/>
                </a:cubicBezTo>
                <a:lnTo>
                  <a:pt x="1536617" y="2627234"/>
                </a:lnTo>
                <a:lnTo>
                  <a:pt x="1442928" y="2627234"/>
                </a:lnTo>
                <a:cubicBezTo>
                  <a:pt x="1444481" y="2647657"/>
                  <a:pt x="1456541" y="2663748"/>
                  <a:pt x="1479108" y="2663748"/>
                </a:cubicBezTo>
                <a:cubicBezTo>
                  <a:pt x="1490541" y="2663748"/>
                  <a:pt x="1503228" y="2658489"/>
                  <a:pt x="1511572" y="2649196"/>
                </a:cubicBezTo>
                <a:lnTo>
                  <a:pt x="1528572" y="2671487"/>
                </a:lnTo>
                <a:cubicBezTo>
                  <a:pt x="1515273" y="2686039"/>
                  <a:pt x="1495183" y="2693762"/>
                  <a:pt x="1475078" y="2693762"/>
                </a:cubicBezTo>
                <a:cubicBezTo>
                  <a:pt x="1433032" y="2693762"/>
                  <a:pt x="1405509" y="2662194"/>
                  <a:pt x="1405509" y="2615163"/>
                </a:cubicBezTo>
                <a:cubicBezTo>
                  <a:pt x="1405509" y="2571821"/>
                  <a:pt x="1430868" y="2536861"/>
                  <a:pt x="1472286" y="2536861"/>
                </a:cubicBezTo>
                <a:close/>
                <a:moveTo>
                  <a:pt x="1442928" y="2601867"/>
                </a:moveTo>
                <a:lnTo>
                  <a:pt x="1500750" y="2601867"/>
                </a:lnTo>
                <a:cubicBezTo>
                  <a:pt x="1500139" y="2586388"/>
                  <a:pt x="1493332" y="2566876"/>
                  <a:pt x="1471690" y="2566876"/>
                </a:cubicBezTo>
                <a:cubicBezTo>
                  <a:pt x="1450973" y="2566876"/>
                  <a:pt x="1443555" y="2586373"/>
                  <a:pt x="1442944" y="2601867"/>
                </a:cubicBezTo>
                <a:close/>
                <a:moveTo>
                  <a:pt x="1646648" y="2690057"/>
                </a:moveTo>
                <a:lnTo>
                  <a:pt x="1646648" y="2671189"/>
                </a:lnTo>
                <a:cubicBezTo>
                  <a:pt x="1637379" y="2686039"/>
                  <a:pt x="1623139" y="2693762"/>
                  <a:pt x="1608930" y="2693762"/>
                </a:cubicBezTo>
                <a:cubicBezTo>
                  <a:pt x="1575228" y="2693762"/>
                  <a:pt x="1553586" y="2664360"/>
                  <a:pt x="1553586" y="2615477"/>
                </a:cubicBezTo>
                <a:cubicBezTo>
                  <a:pt x="1553586" y="2567504"/>
                  <a:pt x="1575228" y="2536861"/>
                  <a:pt x="1608930" y="2536861"/>
                </a:cubicBezTo>
                <a:cubicBezTo>
                  <a:pt x="1623155" y="2536861"/>
                  <a:pt x="1637379" y="2543973"/>
                  <a:pt x="1646648" y="2559451"/>
                </a:cubicBezTo>
                <a:lnTo>
                  <a:pt x="1646648" y="2483630"/>
                </a:lnTo>
                <a:lnTo>
                  <a:pt x="1683753" y="2483630"/>
                </a:lnTo>
                <a:lnTo>
                  <a:pt x="1683753" y="2690042"/>
                </a:lnTo>
                <a:lnTo>
                  <a:pt x="1646648" y="2690042"/>
                </a:lnTo>
                <a:close/>
                <a:moveTo>
                  <a:pt x="1646648" y="2587315"/>
                </a:moveTo>
                <a:cubicBezTo>
                  <a:pt x="1641707" y="2577409"/>
                  <a:pt x="1630886" y="2569670"/>
                  <a:pt x="1620677" y="2569670"/>
                </a:cubicBezTo>
                <a:cubicBezTo>
                  <a:pt x="1601810" y="2569670"/>
                  <a:pt x="1591930" y="2589167"/>
                  <a:pt x="1591930" y="2615477"/>
                </a:cubicBezTo>
                <a:cubicBezTo>
                  <a:pt x="1591930" y="2641472"/>
                  <a:pt x="1601826" y="2660953"/>
                  <a:pt x="1620677" y="2660953"/>
                </a:cubicBezTo>
                <a:cubicBezTo>
                  <a:pt x="1630886" y="2660953"/>
                  <a:pt x="1641707" y="2653230"/>
                  <a:pt x="1646648" y="2643325"/>
                </a:cubicBezTo>
                <a:lnTo>
                  <a:pt x="1646648" y="2587315"/>
                </a:lnTo>
                <a:close/>
                <a:moveTo>
                  <a:pt x="1783574" y="2690057"/>
                </a:moveTo>
                <a:lnTo>
                  <a:pt x="1783574" y="2483646"/>
                </a:lnTo>
                <a:lnTo>
                  <a:pt x="1825008" y="2483646"/>
                </a:lnTo>
                <a:lnTo>
                  <a:pt x="1825008" y="2653544"/>
                </a:lnTo>
                <a:lnTo>
                  <a:pt x="1894263" y="2653544"/>
                </a:lnTo>
                <a:lnTo>
                  <a:pt x="1894263" y="2690057"/>
                </a:lnTo>
                <a:lnTo>
                  <a:pt x="1783574" y="2690057"/>
                </a:lnTo>
                <a:close/>
                <a:moveTo>
                  <a:pt x="1908456" y="2615163"/>
                </a:moveTo>
                <a:cubicBezTo>
                  <a:pt x="1908456" y="2573375"/>
                  <a:pt x="1931949" y="2536861"/>
                  <a:pt x="1975861" y="2536861"/>
                </a:cubicBezTo>
                <a:cubicBezTo>
                  <a:pt x="2020385" y="2536861"/>
                  <a:pt x="2043564" y="2573375"/>
                  <a:pt x="2043564" y="2615163"/>
                </a:cubicBezTo>
                <a:cubicBezTo>
                  <a:pt x="2043564" y="2657249"/>
                  <a:pt x="2020369" y="2693762"/>
                  <a:pt x="1975861" y="2693762"/>
                </a:cubicBezTo>
                <a:cubicBezTo>
                  <a:pt x="1931949" y="2693762"/>
                  <a:pt x="1908456" y="2657249"/>
                  <a:pt x="1908456" y="2615163"/>
                </a:cubicBezTo>
                <a:close/>
                <a:moveTo>
                  <a:pt x="2005219" y="2615163"/>
                </a:moveTo>
                <a:cubicBezTo>
                  <a:pt x="2005219" y="2590705"/>
                  <a:pt x="1996249" y="2569670"/>
                  <a:pt x="1975845" y="2569670"/>
                </a:cubicBezTo>
                <a:cubicBezTo>
                  <a:pt x="1956054" y="2569670"/>
                  <a:pt x="1947099" y="2590721"/>
                  <a:pt x="1947099" y="2615163"/>
                </a:cubicBezTo>
                <a:cubicBezTo>
                  <a:pt x="1947099" y="2639918"/>
                  <a:pt x="1956069" y="2660953"/>
                  <a:pt x="1975845" y="2660953"/>
                </a:cubicBezTo>
                <a:cubicBezTo>
                  <a:pt x="1996249" y="2660953"/>
                  <a:pt x="2005219" y="2639918"/>
                  <a:pt x="2005219" y="2615163"/>
                </a:cubicBezTo>
                <a:close/>
                <a:moveTo>
                  <a:pt x="2061473" y="2615163"/>
                </a:moveTo>
                <a:cubicBezTo>
                  <a:pt x="2061473" y="2573375"/>
                  <a:pt x="2084966" y="2536861"/>
                  <a:pt x="2128878" y="2536861"/>
                </a:cubicBezTo>
                <a:cubicBezTo>
                  <a:pt x="2173402" y="2536861"/>
                  <a:pt x="2196581" y="2573375"/>
                  <a:pt x="2196581" y="2615163"/>
                </a:cubicBezTo>
                <a:cubicBezTo>
                  <a:pt x="2196581" y="2657249"/>
                  <a:pt x="2173386" y="2693762"/>
                  <a:pt x="2128878" y="2693762"/>
                </a:cubicBezTo>
                <a:cubicBezTo>
                  <a:pt x="2084966" y="2693762"/>
                  <a:pt x="2061473" y="2657249"/>
                  <a:pt x="2061473" y="2615163"/>
                </a:cubicBezTo>
                <a:close/>
                <a:moveTo>
                  <a:pt x="2158236" y="2615163"/>
                </a:moveTo>
                <a:cubicBezTo>
                  <a:pt x="2158236" y="2590705"/>
                  <a:pt x="2149266" y="2569670"/>
                  <a:pt x="2128862" y="2569670"/>
                </a:cubicBezTo>
                <a:cubicBezTo>
                  <a:pt x="2109071" y="2569670"/>
                  <a:pt x="2100116" y="2590721"/>
                  <a:pt x="2100116" y="2615163"/>
                </a:cubicBezTo>
                <a:cubicBezTo>
                  <a:pt x="2100116" y="2639918"/>
                  <a:pt x="2109086" y="2660953"/>
                  <a:pt x="2128862" y="2660953"/>
                </a:cubicBezTo>
                <a:cubicBezTo>
                  <a:pt x="2149266" y="2660953"/>
                  <a:pt x="2158236" y="2639918"/>
                  <a:pt x="2158236" y="2615163"/>
                </a:cubicBezTo>
                <a:close/>
                <a:moveTo>
                  <a:pt x="2306000" y="2690057"/>
                </a:moveTo>
                <a:lnTo>
                  <a:pt x="2275073" y="2631567"/>
                </a:lnTo>
                <a:lnTo>
                  <a:pt x="2259312" y="2653528"/>
                </a:lnTo>
                <a:lnTo>
                  <a:pt x="2259312" y="2690042"/>
                </a:lnTo>
                <a:lnTo>
                  <a:pt x="2222207" y="2690042"/>
                </a:lnTo>
                <a:lnTo>
                  <a:pt x="2222207" y="2483630"/>
                </a:lnTo>
                <a:lnTo>
                  <a:pt x="2259312" y="2483630"/>
                </a:lnTo>
                <a:lnTo>
                  <a:pt x="2259312" y="2608350"/>
                </a:lnTo>
                <a:lnTo>
                  <a:pt x="2304761" y="2540566"/>
                </a:lnTo>
                <a:lnTo>
                  <a:pt x="2348045" y="2540566"/>
                </a:lnTo>
                <a:lnTo>
                  <a:pt x="2300730" y="2607722"/>
                </a:lnTo>
                <a:lnTo>
                  <a:pt x="2349582" y="2690042"/>
                </a:lnTo>
                <a:lnTo>
                  <a:pt x="2305984" y="2690042"/>
                </a:lnTo>
                <a:close/>
                <a:moveTo>
                  <a:pt x="2544331" y="2690057"/>
                </a:moveTo>
                <a:lnTo>
                  <a:pt x="2534749" y="2653230"/>
                </a:lnTo>
                <a:lnTo>
                  <a:pt x="2467345" y="2653230"/>
                </a:lnTo>
                <a:lnTo>
                  <a:pt x="2457762" y="2690057"/>
                </a:lnTo>
                <a:lnTo>
                  <a:pt x="2414791" y="2690057"/>
                </a:lnTo>
                <a:lnTo>
                  <a:pt x="2476001" y="2483646"/>
                </a:lnTo>
                <a:lnTo>
                  <a:pt x="2526092" y="2483646"/>
                </a:lnTo>
                <a:lnTo>
                  <a:pt x="2587318" y="2690057"/>
                </a:lnTo>
                <a:lnTo>
                  <a:pt x="2544331" y="2690057"/>
                </a:lnTo>
                <a:close/>
                <a:moveTo>
                  <a:pt x="2501047" y="2520457"/>
                </a:moveTo>
                <a:lnTo>
                  <a:pt x="2475688" y="2617015"/>
                </a:lnTo>
                <a:lnTo>
                  <a:pt x="2526390" y="2617015"/>
                </a:lnTo>
                <a:lnTo>
                  <a:pt x="2501031" y="2520457"/>
                </a:lnTo>
                <a:close/>
                <a:moveTo>
                  <a:pt x="2604914" y="2654156"/>
                </a:moveTo>
                <a:lnTo>
                  <a:pt x="2604914" y="2573077"/>
                </a:lnTo>
                <a:lnTo>
                  <a:pt x="2585436" y="2573077"/>
                </a:lnTo>
                <a:lnTo>
                  <a:pt x="2585436" y="2540582"/>
                </a:lnTo>
                <a:lnTo>
                  <a:pt x="2604914" y="2540582"/>
                </a:lnTo>
                <a:lnTo>
                  <a:pt x="2604914" y="2499736"/>
                </a:lnTo>
                <a:lnTo>
                  <a:pt x="2642020" y="2499736"/>
                </a:lnTo>
                <a:lnTo>
                  <a:pt x="2642020" y="2540582"/>
                </a:lnTo>
                <a:lnTo>
                  <a:pt x="2666751" y="2540582"/>
                </a:lnTo>
                <a:lnTo>
                  <a:pt x="2666751" y="2573077"/>
                </a:lnTo>
                <a:lnTo>
                  <a:pt x="2642020" y="2573077"/>
                </a:lnTo>
                <a:lnTo>
                  <a:pt x="2642020" y="2645491"/>
                </a:lnTo>
                <a:cubicBezTo>
                  <a:pt x="2642020" y="2655083"/>
                  <a:pt x="2645736" y="2660953"/>
                  <a:pt x="2652841" y="2660953"/>
                </a:cubicBezTo>
                <a:cubicBezTo>
                  <a:pt x="2657483" y="2660953"/>
                  <a:pt x="2662125" y="2659101"/>
                  <a:pt x="2663975" y="2656637"/>
                </a:cubicBezTo>
                <a:lnTo>
                  <a:pt x="2671707" y="2685097"/>
                </a:lnTo>
                <a:cubicBezTo>
                  <a:pt x="2666140" y="2690042"/>
                  <a:pt x="2656558" y="2693762"/>
                  <a:pt x="2642961" y="2693762"/>
                </a:cubicBezTo>
                <a:cubicBezTo>
                  <a:pt x="2616990" y="2693762"/>
                  <a:pt x="2604930" y="2680450"/>
                  <a:pt x="2604930" y="2654156"/>
                </a:cubicBezTo>
                <a:close/>
                <a:moveTo>
                  <a:pt x="2757006" y="2690057"/>
                </a:moveTo>
                <a:lnTo>
                  <a:pt x="2757006" y="2483646"/>
                </a:lnTo>
                <a:lnTo>
                  <a:pt x="2823485" y="2483646"/>
                </a:lnTo>
                <a:cubicBezTo>
                  <a:pt x="2880367" y="2483646"/>
                  <a:pt x="2913144" y="2526360"/>
                  <a:pt x="2913144" y="2587016"/>
                </a:cubicBezTo>
                <a:cubicBezTo>
                  <a:pt x="2913144" y="2647673"/>
                  <a:pt x="2880681" y="2690057"/>
                  <a:pt x="2823485" y="2690057"/>
                </a:cubicBezTo>
                <a:lnTo>
                  <a:pt x="2757006" y="2690057"/>
                </a:lnTo>
                <a:close/>
                <a:moveTo>
                  <a:pt x="2798440" y="2653544"/>
                </a:moveTo>
                <a:lnTo>
                  <a:pt x="2823485" y="2653544"/>
                </a:lnTo>
                <a:cubicBezTo>
                  <a:pt x="2854098" y="2653544"/>
                  <a:pt x="2870785" y="2626308"/>
                  <a:pt x="2870785" y="2587016"/>
                </a:cubicBezTo>
                <a:cubicBezTo>
                  <a:pt x="2870785" y="2546155"/>
                  <a:pt x="2854710" y="2520159"/>
                  <a:pt x="2823485" y="2520159"/>
                </a:cubicBezTo>
                <a:lnTo>
                  <a:pt x="2798440" y="2520159"/>
                </a:lnTo>
                <a:lnTo>
                  <a:pt x="2798440" y="2653544"/>
                </a:lnTo>
                <a:close/>
                <a:moveTo>
                  <a:pt x="2936307" y="2496329"/>
                </a:moveTo>
                <a:cubicBezTo>
                  <a:pt x="2936307" y="2483944"/>
                  <a:pt x="2946501" y="2473740"/>
                  <a:pt x="2958561" y="2473740"/>
                </a:cubicBezTo>
                <a:cubicBezTo>
                  <a:pt x="2970935" y="2473740"/>
                  <a:pt x="2980815" y="2483944"/>
                  <a:pt x="2980815" y="2496329"/>
                </a:cubicBezTo>
                <a:cubicBezTo>
                  <a:pt x="2980815" y="2508715"/>
                  <a:pt x="2970919" y="2518605"/>
                  <a:pt x="2958561" y="2518605"/>
                </a:cubicBezTo>
                <a:cubicBezTo>
                  <a:pt x="2946501" y="2518605"/>
                  <a:pt x="2936307" y="2508700"/>
                  <a:pt x="2936307" y="2496329"/>
                </a:cubicBezTo>
                <a:close/>
                <a:moveTo>
                  <a:pt x="2940008" y="2690057"/>
                </a:moveTo>
                <a:lnTo>
                  <a:pt x="2940008" y="2540582"/>
                </a:lnTo>
                <a:lnTo>
                  <a:pt x="2977114" y="2540582"/>
                </a:lnTo>
                <a:lnTo>
                  <a:pt x="2977114" y="2690057"/>
                </a:lnTo>
                <a:lnTo>
                  <a:pt x="2940008" y="2690057"/>
                </a:lnTo>
                <a:close/>
                <a:moveTo>
                  <a:pt x="3087788" y="2690057"/>
                </a:moveTo>
                <a:lnTo>
                  <a:pt x="3087788" y="2675207"/>
                </a:lnTo>
                <a:cubicBezTo>
                  <a:pt x="3079444" y="2686965"/>
                  <a:pt x="3063668" y="2693778"/>
                  <a:pt x="3048518" y="2693778"/>
                </a:cubicBezTo>
                <a:cubicBezTo>
                  <a:pt x="3025025" y="2693778"/>
                  <a:pt x="3002458" y="2676149"/>
                  <a:pt x="3002458" y="2644267"/>
                </a:cubicBezTo>
                <a:cubicBezTo>
                  <a:pt x="3002458" y="2611458"/>
                  <a:pt x="3025025" y="2595995"/>
                  <a:pt x="3048518" y="2595995"/>
                </a:cubicBezTo>
                <a:cubicBezTo>
                  <a:pt x="3063981" y="2595995"/>
                  <a:pt x="3079742" y="2601882"/>
                  <a:pt x="3087788" y="2613640"/>
                </a:cubicBezTo>
                <a:lnTo>
                  <a:pt x="3087788" y="2593829"/>
                </a:lnTo>
                <a:cubicBezTo>
                  <a:pt x="3087788" y="2577739"/>
                  <a:pt x="3077892" y="2567834"/>
                  <a:pt x="3060280" y="2567834"/>
                </a:cubicBezTo>
                <a:cubicBezTo>
                  <a:pt x="3047295" y="2567834"/>
                  <a:pt x="3034607" y="2573092"/>
                  <a:pt x="3023488" y="2583924"/>
                </a:cubicBezTo>
                <a:lnTo>
                  <a:pt x="3009577" y="2558540"/>
                </a:lnTo>
                <a:cubicBezTo>
                  <a:pt x="3025339" y="2543376"/>
                  <a:pt x="3047922" y="2536877"/>
                  <a:pt x="3067086" y="2536877"/>
                </a:cubicBezTo>
                <a:cubicBezTo>
                  <a:pt x="3099550" y="2536877"/>
                  <a:pt x="3125207" y="2551429"/>
                  <a:pt x="3125207" y="2589795"/>
                </a:cubicBezTo>
                <a:lnTo>
                  <a:pt x="3125207" y="2690073"/>
                </a:lnTo>
                <a:lnTo>
                  <a:pt x="3087803" y="2690073"/>
                </a:lnTo>
                <a:close/>
                <a:moveTo>
                  <a:pt x="3087788" y="2635287"/>
                </a:moveTo>
                <a:cubicBezTo>
                  <a:pt x="3082848" y="2626308"/>
                  <a:pt x="3072952" y="2620735"/>
                  <a:pt x="3062742" y="2620735"/>
                </a:cubicBezTo>
                <a:cubicBezTo>
                  <a:pt x="3048832" y="2620735"/>
                  <a:pt x="3039547" y="2630641"/>
                  <a:pt x="3039547" y="2644879"/>
                </a:cubicBezTo>
                <a:cubicBezTo>
                  <a:pt x="3039547" y="2659117"/>
                  <a:pt x="3048832" y="2668708"/>
                  <a:pt x="3062742" y="2668708"/>
                </a:cubicBezTo>
                <a:cubicBezTo>
                  <a:pt x="3072936" y="2668708"/>
                  <a:pt x="3082832" y="2663763"/>
                  <a:pt x="3087788" y="2654470"/>
                </a:cubicBezTo>
                <a:lnTo>
                  <a:pt x="3087788" y="2635287"/>
                </a:lnTo>
                <a:close/>
                <a:moveTo>
                  <a:pt x="3171847" y="2703055"/>
                </a:moveTo>
                <a:cubicBezTo>
                  <a:pt x="3182057" y="2714201"/>
                  <a:pt x="3195042" y="2719460"/>
                  <a:pt x="3210192" y="2719460"/>
                </a:cubicBezTo>
                <a:cubicBezTo>
                  <a:pt x="3227192" y="2719460"/>
                  <a:pt x="3243581" y="2710481"/>
                  <a:pt x="3243581" y="2684171"/>
                </a:cubicBezTo>
                <a:lnTo>
                  <a:pt x="3243581" y="2665914"/>
                </a:lnTo>
                <a:cubicBezTo>
                  <a:pt x="3234312" y="2680764"/>
                  <a:pt x="3220386" y="2688817"/>
                  <a:pt x="3205864" y="2688817"/>
                </a:cubicBezTo>
                <a:cubicBezTo>
                  <a:pt x="3172475" y="2688817"/>
                  <a:pt x="3150833" y="2661896"/>
                  <a:pt x="3150833" y="2612996"/>
                </a:cubicBezTo>
                <a:cubicBezTo>
                  <a:pt x="3150833" y="2565024"/>
                  <a:pt x="3172475" y="2536861"/>
                  <a:pt x="3205864" y="2536861"/>
                </a:cubicBezTo>
                <a:cubicBezTo>
                  <a:pt x="3220386" y="2536861"/>
                  <a:pt x="3234610" y="2543973"/>
                  <a:pt x="3243581" y="2559451"/>
                </a:cubicBezTo>
                <a:lnTo>
                  <a:pt x="3243581" y="2540566"/>
                </a:lnTo>
                <a:lnTo>
                  <a:pt x="3280686" y="2540566"/>
                </a:lnTo>
                <a:lnTo>
                  <a:pt x="3280686" y="2682303"/>
                </a:lnTo>
                <a:cubicBezTo>
                  <a:pt x="3280686" y="2736774"/>
                  <a:pt x="3245133" y="2750699"/>
                  <a:pt x="3212058" y="2750699"/>
                </a:cubicBezTo>
                <a:cubicBezTo>
                  <a:pt x="3190118" y="2750699"/>
                  <a:pt x="3172490" y="2745440"/>
                  <a:pt x="3157027" y="2731500"/>
                </a:cubicBezTo>
                <a:lnTo>
                  <a:pt x="3171863" y="2703040"/>
                </a:lnTo>
                <a:close/>
                <a:moveTo>
                  <a:pt x="3243581" y="2587315"/>
                </a:moveTo>
                <a:cubicBezTo>
                  <a:pt x="3238954" y="2577409"/>
                  <a:pt x="3228133" y="2569670"/>
                  <a:pt x="3217924" y="2569670"/>
                </a:cubicBezTo>
                <a:cubicBezTo>
                  <a:pt x="3199057" y="2569670"/>
                  <a:pt x="3189177" y="2587001"/>
                  <a:pt x="3189177" y="2612996"/>
                </a:cubicBezTo>
                <a:cubicBezTo>
                  <a:pt x="3189177" y="2638992"/>
                  <a:pt x="3199073" y="2656009"/>
                  <a:pt x="3217924" y="2656009"/>
                </a:cubicBezTo>
                <a:cubicBezTo>
                  <a:pt x="3228133" y="2656009"/>
                  <a:pt x="3238954" y="2648285"/>
                  <a:pt x="3243581" y="2638678"/>
                </a:cubicBezTo>
                <a:lnTo>
                  <a:pt x="3243581" y="2587315"/>
                </a:lnTo>
                <a:close/>
                <a:moveTo>
                  <a:pt x="3398150" y="2690057"/>
                </a:moveTo>
                <a:lnTo>
                  <a:pt x="3398150" y="2591631"/>
                </a:lnTo>
                <a:cubicBezTo>
                  <a:pt x="3398150" y="2575855"/>
                  <a:pt x="3391030" y="2569670"/>
                  <a:pt x="3378672" y="2569670"/>
                </a:cubicBezTo>
                <a:cubicBezTo>
                  <a:pt x="3366314" y="2569670"/>
                  <a:pt x="3356732" y="2579262"/>
                  <a:pt x="3351463" y="2588241"/>
                </a:cubicBezTo>
                <a:lnTo>
                  <a:pt x="3351463" y="2690057"/>
                </a:lnTo>
                <a:lnTo>
                  <a:pt x="3314357" y="2690057"/>
                </a:lnTo>
                <a:lnTo>
                  <a:pt x="3314357" y="2540582"/>
                </a:lnTo>
                <a:lnTo>
                  <a:pt x="3351463" y="2540582"/>
                </a:lnTo>
                <a:lnTo>
                  <a:pt x="3351463" y="2560079"/>
                </a:lnTo>
                <a:cubicBezTo>
                  <a:pt x="3359508" y="2548321"/>
                  <a:pt x="3376194" y="2536861"/>
                  <a:pt x="3395359" y="2536861"/>
                </a:cubicBezTo>
                <a:cubicBezTo>
                  <a:pt x="3422882" y="2536861"/>
                  <a:pt x="3435240" y="2552952"/>
                  <a:pt x="3435240" y="2577723"/>
                </a:cubicBezTo>
                <a:lnTo>
                  <a:pt x="3435240" y="2690057"/>
                </a:lnTo>
                <a:lnTo>
                  <a:pt x="3398135" y="2690057"/>
                </a:lnTo>
                <a:close/>
                <a:moveTo>
                  <a:pt x="3461195" y="2615163"/>
                </a:moveTo>
                <a:cubicBezTo>
                  <a:pt x="3461195" y="2573375"/>
                  <a:pt x="3484688" y="2536861"/>
                  <a:pt x="3528600" y="2536861"/>
                </a:cubicBezTo>
                <a:cubicBezTo>
                  <a:pt x="3573123" y="2536861"/>
                  <a:pt x="3596303" y="2573375"/>
                  <a:pt x="3596303" y="2615163"/>
                </a:cubicBezTo>
                <a:cubicBezTo>
                  <a:pt x="3596303" y="2657249"/>
                  <a:pt x="3573108" y="2693762"/>
                  <a:pt x="3528600" y="2693762"/>
                </a:cubicBezTo>
                <a:cubicBezTo>
                  <a:pt x="3484688" y="2693762"/>
                  <a:pt x="3461195" y="2657249"/>
                  <a:pt x="3461195" y="2615163"/>
                </a:cubicBezTo>
                <a:close/>
                <a:moveTo>
                  <a:pt x="3557958" y="2615163"/>
                </a:moveTo>
                <a:cubicBezTo>
                  <a:pt x="3557958" y="2590705"/>
                  <a:pt x="3548988" y="2569670"/>
                  <a:pt x="3528584" y="2569670"/>
                </a:cubicBezTo>
                <a:cubicBezTo>
                  <a:pt x="3508793" y="2569670"/>
                  <a:pt x="3499838" y="2590721"/>
                  <a:pt x="3499838" y="2615163"/>
                </a:cubicBezTo>
                <a:cubicBezTo>
                  <a:pt x="3499838" y="2639918"/>
                  <a:pt x="3508808" y="2660953"/>
                  <a:pt x="3528584" y="2660953"/>
                </a:cubicBezTo>
                <a:cubicBezTo>
                  <a:pt x="3548988" y="2660953"/>
                  <a:pt x="3557958" y="2639918"/>
                  <a:pt x="3557958" y="2615163"/>
                </a:cubicBezTo>
                <a:close/>
                <a:moveTo>
                  <a:pt x="3626257" y="2646417"/>
                </a:moveTo>
                <a:cubicBezTo>
                  <a:pt x="3635541" y="2656323"/>
                  <a:pt x="3652227" y="2664674"/>
                  <a:pt x="3667377" y="2664674"/>
                </a:cubicBezTo>
                <a:cubicBezTo>
                  <a:pt x="3681601" y="2664674"/>
                  <a:pt x="3689333" y="2658787"/>
                  <a:pt x="3689333" y="2649196"/>
                </a:cubicBezTo>
                <a:cubicBezTo>
                  <a:pt x="3689333" y="2638992"/>
                  <a:pt x="3677900" y="2634644"/>
                  <a:pt x="3663676" y="2630013"/>
                </a:cubicBezTo>
                <a:cubicBezTo>
                  <a:pt x="3642645" y="2623184"/>
                  <a:pt x="3615436" y="2615163"/>
                  <a:pt x="3615436" y="2581726"/>
                </a:cubicBezTo>
                <a:cubicBezTo>
                  <a:pt x="3615436" y="2557598"/>
                  <a:pt x="3634914" y="2536861"/>
                  <a:pt x="3669855" y="2536861"/>
                </a:cubicBezTo>
                <a:cubicBezTo>
                  <a:pt x="3691184" y="2536861"/>
                  <a:pt x="3708811" y="2544601"/>
                  <a:pt x="3721796" y="2556060"/>
                </a:cubicBezTo>
                <a:lnTo>
                  <a:pt x="3706960" y="2581130"/>
                </a:lnTo>
                <a:cubicBezTo>
                  <a:pt x="3699542" y="2572778"/>
                  <a:pt x="3685632" y="2565667"/>
                  <a:pt x="3670482" y="2565667"/>
                </a:cubicBezTo>
                <a:cubicBezTo>
                  <a:pt x="3658736" y="2565667"/>
                  <a:pt x="3650691" y="2571224"/>
                  <a:pt x="3650691" y="2579591"/>
                </a:cubicBezTo>
                <a:cubicBezTo>
                  <a:pt x="3650691" y="2588571"/>
                  <a:pt x="3660884" y="2592903"/>
                  <a:pt x="3674811" y="2597236"/>
                </a:cubicBezTo>
                <a:cubicBezTo>
                  <a:pt x="3696453" y="2604049"/>
                  <a:pt x="3724902" y="2613012"/>
                  <a:pt x="3724902" y="2647359"/>
                </a:cubicBezTo>
                <a:cubicBezTo>
                  <a:pt x="3724902" y="2674281"/>
                  <a:pt x="3702961" y="2693778"/>
                  <a:pt x="3668020" y="2693778"/>
                </a:cubicBezTo>
                <a:cubicBezTo>
                  <a:pt x="3643900" y="2693778"/>
                  <a:pt x="3623199" y="2685725"/>
                  <a:pt x="3610511" y="2672429"/>
                </a:cubicBezTo>
                <a:lnTo>
                  <a:pt x="3626272" y="2646449"/>
                </a:lnTo>
                <a:close/>
                <a:moveTo>
                  <a:pt x="3745587" y="2496314"/>
                </a:moveTo>
                <a:cubicBezTo>
                  <a:pt x="3745587" y="2483928"/>
                  <a:pt x="3755781" y="2473725"/>
                  <a:pt x="3767841" y="2473725"/>
                </a:cubicBezTo>
                <a:cubicBezTo>
                  <a:pt x="3780215" y="2473725"/>
                  <a:pt x="3790095" y="2483928"/>
                  <a:pt x="3790095" y="2496314"/>
                </a:cubicBezTo>
                <a:cubicBezTo>
                  <a:pt x="3790095" y="2508700"/>
                  <a:pt x="3780199" y="2518589"/>
                  <a:pt x="3767841" y="2518589"/>
                </a:cubicBezTo>
                <a:cubicBezTo>
                  <a:pt x="3755781" y="2518589"/>
                  <a:pt x="3745587" y="2508684"/>
                  <a:pt x="3745587" y="2496314"/>
                </a:cubicBezTo>
                <a:close/>
                <a:moveTo>
                  <a:pt x="3749288" y="2690042"/>
                </a:moveTo>
                <a:lnTo>
                  <a:pt x="3749288" y="2540566"/>
                </a:lnTo>
                <a:lnTo>
                  <a:pt x="3786394" y="2540566"/>
                </a:lnTo>
                <a:lnTo>
                  <a:pt x="3786394" y="2690042"/>
                </a:lnTo>
                <a:lnTo>
                  <a:pt x="3749288" y="2690042"/>
                </a:lnTo>
                <a:close/>
                <a:moveTo>
                  <a:pt x="3824095" y="2646417"/>
                </a:moveTo>
                <a:cubicBezTo>
                  <a:pt x="3833380" y="2656323"/>
                  <a:pt x="3850066" y="2664674"/>
                  <a:pt x="3865216" y="2664674"/>
                </a:cubicBezTo>
                <a:cubicBezTo>
                  <a:pt x="3879440" y="2664674"/>
                  <a:pt x="3887172" y="2658787"/>
                  <a:pt x="3887172" y="2649196"/>
                </a:cubicBezTo>
                <a:cubicBezTo>
                  <a:pt x="3887172" y="2638992"/>
                  <a:pt x="3875739" y="2634644"/>
                  <a:pt x="3861514" y="2630013"/>
                </a:cubicBezTo>
                <a:cubicBezTo>
                  <a:pt x="3840484" y="2623184"/>
                  <a:pt x="3813274" y="2615163"/>
                  <a:pt x="3813274" y="2581726"/>
                </a:cubicBezTo>
                <a:cubicBezTo>
                  <a:pt x="3813274" y="2557598"/>
                  <a:pt x="3832752" y="2536861"/>
                  <a:pt x="3867693" y="2536861"/>
                </a:cubicBezTo>
                <a:cubicBezTo>
                  <a:pt x="3889022" y="2536861"/>
                  <a:pt x="3906650" y="2544601"/>
                  <a:pt x="3919635" y="2556060"/>
                </a:cubicBezTo>
                <a:lnTo>
                  <a:pt x="3904799" y="2581130"/>
                </a:lnTo>
                <a:cubicBezTo>
                  <a:pt x="3897381" y="2572778"/>
                  <a:pt x="3883471" y="2565667"/>
                  <a:pt x="3868321" y="2565667"/>
                </a:cubicBezTo>
                <a:cubicBezTo>
                  <a:pt x="3856574" y="2565667"/>
                  <a:pt x="3848529" y="2571224"/>
                  <a:pt x="3848529" y="2579591"/>
                </a:cubicBezTo>
                <a:cubicBezTo>
                  <a:pt x="3848529" y="2588571"/>
                  <a:pt x="3858723" y="2592903"/>
                  <a:pt x="3872649" y="2597236"/>
                </a:cubicBezTo>
                <a:cubicBezTo>
                  <a:pt x="3894291" y="2604049"/>
                  <a:pt x="3922740" y="2613012"/>
                  <a:pt x="3922740" y="2647359"/>
                </a:cubicBezTo>
                <a:cubicBezTo>
                  <a:pt x="3922740" y="2674281"/>
                  <a:pt x="3900800" y="2693778"/>
                  <a:pt x="3865859" y="2693778"/>
                </a:cubicBezTo>
                <a:cubicBezTo>
                  <a:pt x="3841738" y="2693778"/>
                  <a:pt x="3821037" y="2685725"/>
                  <a:pt x="3808350" y="2672429"/>
                </a:cubicBezTo>
                <a:lnTo>
                  <a:pt x="3824111" y="2646449"/>
                </a:lnTo>
                <a:close/>
                <a:moveTo>
                  <a:pt x="4119951" y="2690042"/>
                </a:moveTo>
                <a:cubicBezTo>
                  <a:pt x="4116548" y="2685709"/>
                  <a:pt x="4112533" y="2680749"/>
                  <a:pt x="4108519" y="2675490"/>
                </a:cubicBezTo>
                <a:cubicBezTo>
                  <a:pt x="4095220" y="2686635"/>
                  <a:pt x="4079458" y="2693746"/>
                  <a:pt x="4060592" y="2693746"/>
                </a:cubicBezTo>
                <a:cubicBezTo>
                  <a:pt x="4028129" y="2693746"/>
                  <a:pt x="4003083" y="2673324"/>
                  <a:pt x="4003083" y="2635256"/>
                </a:cubicBezTo>
                <a:cubicBezTo>
                  <a:pt x="4003083" y="2604300"/>
                  <a:pt x="4021024" y="2587597"/>
                  <a:pt x="4041114" y="2574898"/>
                </a:cubicBezTo>
                <a:cubicBezTo>
                  <a:pt x="4033680" y="2559435"/>
                  <a:pt x="4028426" y="2543941"/>
                  <a:pt x="4028426" y="2530959"/>
                </a:cubicBezTo>
                <a:cubicBezTo>
                  <a:pt x="4028426" y="2501855"/>
                  <a:pt x="4049457" y="2480506"/>
                  <a:pt x="4078815" y="2480506"/>
                </a:cubicBezTo>
                <a:cubicBezTo>
                  <a:pt x="4104175" y="2480506"/>
                  <a:pt x="4125503" y="2498151"/>
                  <a:pt x="4125503" y="2524131"/>
                </a:cubicBezTo>
                <a:cubicBezTo>
                  <a:pt x="4125503" y="2554475"/>
                  <a:pt x="4104175" y="2568383"/>
                  <a:pt x="4083144" y="2581381"/>
                </a:cubicBezTo>
                <a:cubicBezTo>
                  <a:pt x="4087786" y="2589434"/>
                  <a:pt x="4092726" y="2596859"/>
                  <a:pt x="4097054" y="2603044"/>
                </a:cubicBezTo>
                <a:cubicBezTo>
                  <a:pt x="4101696" y="2610171"/>
                  <a:pt x="4106339" y="2616670"/>
                  <a:pt x="4110965" y="2622855"/>
                </a:cubicBezTo>
                <a:cubicBezTo>
                  <a:pt x="4117160" y="2609857"/>
                  <a:pt x="4121786" y="2595933"/>
                  <a:pt x="4124876" y="2584787"/>
                </a:cubicBezTo>
                <a:lnTo>
                  <a:pt x="4154563" y="2598413"/>
                </a:lnTo>
                <a:cubicBezTo>
                  <a:pt x="4148384" y="2616042"/>
                  <a:pt x="4140653" y="2634000"/>
                  <a:pt x="4130757" y="2649149"/>
                </a:cubicBezTo>
                <a:cubicBezTo>
                  <a:pt x="4140653" y="2661848"/>
                  <a:pt x="4151160" y="2674846"/>
                  <a:pt x="4163534" y="2690011"/>
                </a:cubicBezTo>
                <a:lnTo>
                  <a:pt x="4119936" y="2690011"/>
                </a:lnTo>
                <a:close/>
                <a:moveTo>
                  <a:pt x="4090891" y="2652900"/>
                </a:moveTo>
                <a:cubicBezTo>
                  <a:pt x="4083160" y="2642995"/>
                  <a:pt x="4076353" y="2633419"/>
                  <a:pt x="4071413" y="2625979"/>
                </a:cubicBezTo>
                <a:cubicBezTo>
                  <a:pt x="4066159" y="2617926"/>
                  <a:pt x="4060592" y="2609574"/>
                  <a:pt x="4055338" y="2600909"/>
                </a:cubicBezTo>
                <a:cubicBezTo>
                  <a:pt x="4046995" y="2608962"/>
                  <a:pt x="4041428" y="2618554"/>
                  <a:pt x="4041428" y="2632164"/>
                </a:cubicBezTo>
                <a:cubicBezTo>
                  <a:pt x="4041428" y="2651660"/>
                  <a:pt x="4052860" y="2664344"/>
                  <a:pt x="4066787" y="2664344"/>
                </a:cubicBezTo>
                <a:cubicBezTo>
                  <a:pt x="4075757" y="2664344"/>
                  <a:pt x="4083787" y="2660027"/>
                  <a:pt x="4090907" y="2652900"/>
                </a:cubicBezTo>
                <a:close/>
                <a:moveTo>
                  <a:pt x="4070488" y="2557598"/>
                </a:moveTo>
                <a:cubicBezTo>
                  <a:pt x="4083787" y="2549247"/>
                  <a:pt x="4093683" y="2539954"/>
                  <a:pt x="4093683" y="2526030"/>
                </a:cubicBezTo>
                <a:cubicBezTo>
                  <a:pt x="4093683" y="2513943"/>
                  <a:pt x="4087504" y="2507444"/>
                  <a:pt x="4079772" y="2507444"/>
                </a:cubicBezTo>
                <a:cubicBezTo>
                  <a:pt x="4069876" y="2507444"/>
                  <a:pt x="4063383" y="2516125"/>
                  <a:pt x="4063383" y="2531289"/>
                </a:cubicBezTo>
                <a:cubicBezTo>
                  <a:pt x="4063383" y="2539028"/>
                  <a:pt x="4066175" y="2548305"/>
                  <a:pt x="4070504" y="2557598"/>
                </a:cubicBezTo>
                <a:close/>
                <a:moveTo>
                  <a:pt x="4281626" y="2690057"/>
                </a:moveTo>
                <a:lnTo>
                  <a:pt x="4281626" y="2520159"/>
                </a:lnTo>
                <a:lnTo>
                  <a:pt x="4235549" y="2520159"/>
                </a:lnTo>
                <a:lnTo>
                  <a:pt x="4235549" y="2483646"/>
                </a:lnTo>
                <a:lnTo>
                  <a:pt x="4368806" y="2483646"/>
                </a:lnTo>
                <a:lnTo>
                  <a:pt x="4368806" y="2520159"/>
                </a:lnTo>
                <a:lnTo>
                  <a:pt x="4323060" y="2520159"/>
                </a:lnTo>
                <a:lnTo>
                  <a:pt x="4323060" y="2690057"/>
                </a:lnTo>
                <a:lnTo>
                  <a:pt x="4281626" y="2690057"/>
                </a:lnTo>
                <a:close/>
                <a:moveTo>
                  <a:pt x="4377134" y="2690057"/>
                </a:moveTo>
                <a:lnTo>
                  <a:pt x="4377134" y="2540582"/>
                </a:lnTo>
                <a:lnTo>
                  <a:pt x="4414239" y="2540582"/>
                </a:lnTo>
                <a:lnTo>
                  <a:pt x="4414239" y="2561319"/>
                </a:lnTo>
                <a:cubicBezTo>
                  <a:pt x="4422583" y="2547709"/>
                  <a:pt x="4438971" y="2537176"/>
                  <a:pt x="4455062" y="2537176"/>
                </a:cubicBezTo>
                <a:lnTo>
                  <a:pt x="4455062" y="2573391"/>
                </a:lnTo>
                <a:cubicBezTo>
                  <a:pt x="4452584" y="2572778"/>
                  <a:pt x="4449494" y="2572464"/>
                  <a:pt x="4446091" y="2572464"/>
                </a:cubicBezTo>
                <a:cubicBezTo>
                  <a:pt x="4434345" y="2572464"/>
                  <a:pt x="4420434" y="2580517"/>
                  <a:pt x="4414239" y="2590423"/>
                </a:cubicBezTo>
                <a:lnTo>
                  <a:pt x="4414239" y="2690073"/>
                </a:lnTo>
                <a:lnTo>
                  <a:pt x="4377134" y="2690073"/>
                </a:lnTo>
                <a:close/>
                <a:moveTo>
                  <a:pt x="4535107" y="2536861"/>
                </a:moveTo>
                <a:cubicBezTo>
                  <a:pt x="4576227" y="2536861"/>
                  <a:pt x="4599422" y="2570282"/>
                  <a:pt x="4599422" y="2616717"/>
                </a:cubicBezTo>
                <a:lnTo>
                  <a:pt x="4599422" y="2627234"/>
                </a:lnTo>
                <a:lnTo>
                  <a:pt x="4505733" y="2627234"/>
                </a:lnTo>
                <a:cubicBezTo>
                  <a:pt x="4507286" y="2647657"/>
                  <a:pt x="4519346" y="2663748"/>
                  <a:pt x="4541913" y="2663748"/>
                </a:cubicBezTo>
                <a:cubicBezTo>
                  <a:pt x="4553346" y="2663748"/>
                  <a:pt x="4566033" y="2658489"/>
                  <a:pt x="4574377" y="2649196"/>
                </a:cubicBezTo>
                <a:lnTo>
                  <a:pt x="4591377" y="2671487"/>
                </a:lnTo>
                <a:cubicBezTo>
                  <a:pt x="4578078" y="2686039"/>
                  <a:pt x="4557988" y="2693762"/>
                  <a:pt x="4537883" y="2693762"/>
                </a:cubicBezTo>
                <a:cubicBezTo>
                  <a:pt x="4495837" y="2693762"/>
                  <a:pt x="4468314" y="2662194"/>
                  <a:pt x="4468314" y="2615163"/>
                </a:cubicBezTo>
                <a:cubicBezTo>
                  <a:pt x="4468314" y="2571821"/>
                  <a:pt x="4493673" y="2536861"/>
                  <a:pt x="4535091" y="2536861"/>
                </a:cubicBezTo>
                <a:close/>
                <a:moveTo>
                  <a:pt x="4505733" y="2601867"/>
                </a:moveTo>
                <a:lnTo>
                  <a:pt x="4563555" y="2601867"/>
                </a:lnTo>
                <a:cubicBezTo>
                  <a:pt x="4562944" y="2586388"/>
                  <a:pt x="4556138" y="2566876"/>
                  <a:pt x="4534495" y="2566876"/>
                </a:cubicBezTo>
                <a:cubicBezTo>
                  <a:pt x="4513778" y="2566876"/>
                  <a:pt x="4506360" y="2586373"/>
                  <a:pt x="4505748" y="2601867"/>
                </a:cubicBezTo>
                <a:close/>
                <a:moveTo>
                  <a:pt x="4701423" y="2690057"/>
                </a:moveTo>
                <a:lnTo>
                  <a:pt x="4701423" y="2675207"/>
                </a:lnTo>
                <a:cubicBezTo>
                  <a:pt x="4693080" y="2686965"/>
                  <a:pt x="4677303" y="2693778"/>
                  <a:pt x="4662153" y="2693778"/>
                </a:cubicBezTo>
                <a:cubicBezTo>
                  <a:pt x="4638660" y="2693778"/>
                  <a:pt x="4616093" y="2676149"/>
                  <a:pt x="4616093" y="2644267"/>
                </a:cubicBezTo>
                <a:cubicBezTo>
                  <a:pt x="4616093" y="2611458"/>
                  <a:pt x="4638660" y="2595995"/>
                  <a:pt x="4662153" y="2595995"/>
                </a:cubicBezTo>
                <a:cubicBezTo>
                  <a:pt x="4677617" y="2595995"/>
                  <a:pt x="4693378" y="2601882"/>
                  <a:pt x="4701423" y="2613640"/>
                </a:cubicBezTo>
                <a:lnTo>
                  <a:pt x="4701423" y="2593829"/>
                </a:lnTo>
                <a:cubicBezTo>
                  <a:pt x="4701423" y="2577739"/>
                  <a:pt x="4691527" y="2567834"/>
                  <a:pt x="4673916" y="2567834"/>
                </a:cubicBezTo>
                <a:cubicBezTo>
                  <a:pt x="4660930" y="2567834"/>
                  <a:pt x="4648242" y="2573092"/>
                  <a:pt x="4637124" y="2583924"/>
                </a:cubicBezTo>
                <a:lnTo>
                  <a:pt x="4623213" y="2558540"/>
                </a:lnTo>
                <a:cubicBezTo>
                  <a:pt x="4638974" y="2543376"/>
                  <a:pt x="4661557" y="2536877"/>
                  <a:pt x="4680722" y="2536877"/>
                </a:cubicBezTo>
                <a:cubicBezTo>
                  <a:pt x="4713185" y="2536877"/>
                  <a:pt x="4738842" y="2551429"/>
                  <a:pt x="4738842" y="2589795"/>
                </a:cubicBezTo>
                <a:lnTo>
                  <a:pt x="4738842" y="2690073"/>
                </a:lnTo>
                <a:lnTo>
                  <a:pt x="4701438" y="2690073"/>
                </a:lnTo>
                <a:close/>
                <a:moveTo>
                  <a:pt x="4701423" y="2635287"/>
                </a:moveTo>
                <a:cubicBezTo>
                  <a:pt x="4696483" y="2626308"/>
                  <a:pt x="4686587" y="2620735"/>
                  <a:pt x="4676377" y="2620735"/>
                </a:cubicBezTo>
                <a:cubicBezTo>
                  <a:pt x="4662467" y="2620735"/>
                  <a:pt x="4653183" y="2630641"/>
                  <a:pt x="4653183" y="2644879"/>
                </a:cubicBezTo>
                <a:cubicBezTo>
                  <a:pt x="4653183" y="2659117"/>
                  <a:pt x="4662467" y="2668708"/>
                  <a:pt x="4676377" y="2668708"/>
                </a:cubicBezTo>
                <a:cubicBezTo>
                  <a:pt x="4686571" y="2668708"/>
                  <a:pt x="4696467" y="2663763"/>
                  <a:pt x="4701423" y="2654470"/>
                </a:cubicBezTo>
                <a:lnTo>
                  <a:pt x="4701423" y="2635287"/>
                </a:lnTo>
                <a:close/>
                <a:moveTo>
                  <a:pt x="4778692" y="2654156"/>
                </a:moveTo>
                <a:lnTo>
                  <a:pt x="4778692" y="2573077"/>
                </a:lnTo>
                <a:lnTo>
                  <a:pt x="4759214" y="2573077"/>
                </a:lnTo>
                <a:lnTo>
                  <a:pt x="4759214" y="2540582"/>
                </a:lnTo>
                <a:lnTo>
                  <a:pt x="4778692" y="2540582"/>
                </a:lnTo>
                <a:lnTo>
                  <a:pt x="4778692" y="2499736"/>
                </a:lnTo>
                <a:lnTo>
                  <a:pt x="4815798" y="2499736"/>
                </a:lnTo>
                <a:lnTo>
                  <a:pt x="4815798" y="2540582"/>
                </a:lnTo>
                <a:lnTo>
                  <a:pt x="4840530" y="2540582"/>
                </a:lnTo>
                <a:lnTo>
                  <a:pt x="4840530" y="2573077"/>
                </a:lnTo>
                <a:lnTo>
                  <a:pt x="4815798" y="2573077"/>
                </a:lnTo>
                <a:lnTo>
                  <a:pt x="4815798" y="2645491"/>
                </a:lnTo>
                <a:cubicBezTo>
                  <a:pt x="4815798" y="2655083"/>
                  <a:pt x="4819515" y="2660953"/>
                  <a:pt x="4826619" y="2660953"/>
                </a:cubicBezTo>
                <a:cubicBezTo>
                  <a:pt x="4831261" y="2660953"/>
                  <a:pt x="4835887" y="2659101"/>
                  <a:pt x="4837754" y="2656637"/>
                </a:cubicBezTo>
                <a:lnTo>
                  <a:pt x="4845485" y="2685097"/>
                </a:lnTo>
                <a:cubicBezTo>
                  <a:pt x="4839918" y="2690042"/>
                  <a:pt x="4830336" y="2693762"/>
                  <a:pt x="4816739" y="2693762"/>
                </a:cubicBezTo>
                <a:cubicBezTo>
                  <a:pt x="4790768" y="2693762"/>
                  <a:pt x="4778708" y="2680450"/>
                  <a:pt x="4778708" y="2654156"/>
                </a:cubicBezTo>
                <a:close/>
                <a:moveTo>
                  <a:pt x="5023862" y="2690057"/>
                </a:moveTo>
                <a:lnTo>
                  <a:pt x="5023862" y="2589481"/>
                </a:lnTo>
                <a:cubicBezTo>
                  <a:pt x="5023862" y="2577111"/>
                  <a:pt x="5018608" y="2569670"/>
                  <a:pt x="5006861" y="2569670"/>
                </a:cubicBezTo>
                <a:cubicBezTo>
                  <a:pt x="4995115" y="2569670"/>
                  <a:pt x="4985846" y="2579874"/>
                  <a:pt x="4981204" y="2588241"/>
                </a:cubicBezTo>
                <a:lnTo>
                  <a:pt x="4981204" y="2690057"/>
                </a:lnTo>
                <a:lnTo>
                  <a:pt x="4944099" y="2690057"/>
                </a:lnTo>
                <a:lnTo>
                  <a:pt x="4944099" y="2589481"/>
                </a:lnTo>
                <a:cubicBezTo>
                  <a:pt x="4944099" y="2577409"/>
                  <a:pt x="4939159" y="2569670"/>
                  <a:pt x="4927098" y="2569670"/>
                </a:cubicBezTo>
                <a:cubicBezTo>
                  <a:pt x="4915666" y="2569670"/>
                  <a:pt x="4906084" y="2579874"/>
                  <a:pt x="4901442" y="2588241"/>
                </a:cubicBezTo>
                <a:lnTo>
                  <a:pt x="4901442" y="2690057"/>
                </a:lnTo>
                <a:lnTo>
                  <a:pt x="4864336" y="2690057"/>
                </a:lnTo>
                <a:lnTo>
                  <a:pt x="4864336" y="2540582"/>
                </a:lnTo>
                <a:lnTo>
                  <a:pt x="4901442" y="2540582"/>
                </a:lnTo>
                <a:lnTo>
                  <a:pt x="4901442" y="2560079"/>
                </a:lnTo>
                <a:cubicBezTo>
                  <a:pt x="4907323" y="2549875"/>
                  <a:pt x="4924637" y="2536861"/>
                  <a:pt x="4943487" y="2536861"/>
                </a:cubicBezTo>
                <a:cubicBezTo>
                  <a:pt x="4962338" y="2536861"/>
                  <a:pt x="4975637" y="2545841"/>
                  <a:pt x="4979667" y="2562857"/>
                </a:cubicBezTo>
                <a:cubicBezTo>
                  <a:pt x="4986787" y="2549859"/>
                  <a:pt x="5004399" y="2536861"/>
                  <a:pt x="5023265" y="2536861"/>
                </a:cubicBezTo>
                <a:cubicBezTo>
                  <a:pt x="5046147" y="2536861"/>
                  <a:pt x="5060983" y="2548949"/>
                  <a:pt x="5060983" y="2576467"/>
                </a:cubicBezTo>
                <a:lnTo>
                  <a:pt x="5060983" y="2690042"/>
                </a:lnTo>
                <a:lnTo>
                  <a:pt x="5023877" y="2690042"/>
                </a:lnTo>
                <a:close/>
                <a:moveTo>
                  <a:pt x="5153370" y="2536861"/>
                </a:moveTo>
                <a:cubicBezTo>
                  <a:pt x="5194490" y="2536861"/>
                  <a:pt x="5217685" y="2570282"/>
                  <a:pt x="5217685" y="2616717"/>
                </a:cubicBezTo>
                <a:lnTo>
                  <a:pt x="5217685" y="2627234"/>
                </a:lnTo>
                <a:lnTo>
                  <a:pt x="5123996" y="2627234"/>
                </a:lnTo>
                <a:cubicBezTo>
                  <a:pt x="5125549" y="2647657"/>
                  <a:pt x="5137609" y="2663748"/>
                  <a:pt x="5160176" y="2663748"/>
                </a:cubicBezTo>
                <a:cubicBezTo>
                  <a:pt x="5171609" y="2663748"/>
                  <a:pt x="5184296" y="2658489"/>
                  <a:pt x="5192640" y="2649196"/>
                </a:cubicBezTo>
                <a:lnTo>
                  <a:pt x="5209640" y="2671487"/>
                </a:lnTo>
                <a:cubicBezTo>
                  <a:pt x="5196341" y="2686039"/>
                  <a:pt x="5176251" y="2693762"/>
                  <a:pt x="5156146" y="2693762"/>
                </a:cubicBezTo>
                <a:cubicBezTo>
                  <a:pt x="5114100" y="2693762"/>
                  <a:pt x="5086577" y="2662194"/>
                  <a:pt x="5086577" y="2615163"/>
                </a:cubicBezTo>
                <a:cubicBezTo>
                  <a:pt x="5086577" y="2571821"/>
                  <a:pt x="5111936" y="2536861"/>
                  <a:pt x="5153354" y="2536861"/>
                </a:cubicBezTo>
                <a:close/>
                <a:moveTo>
                  <a:pt x="5123996" y="2601867"/>
                </a:moveTo>
                <a:lnTo>
                  <a:pt x="5181819" y="2601867"/>
                </a:lnTo>
                <a:cubicBezTo>
                  <a:pt x="5181207" y="2586388"/>
                  <a:pt x="5174401" y="2566876"/>
                  <a:pt x="5152758" y="2566876"/>
                </a:cubicBezTo>
                <a:cubicBezTo>
                  <a:pt x="5132041" y="2566876"/>
                  <a:pt x="5124623" y="2586373"/>
                  <a:pt x="5124012" y="2601867"/>
                </a:cubicBezTo>
                <a:close/>
                <a:moveTo>
                  <a:pt x="5326179" y="2690057"/>
                </a:moveTo>
                <a:lnTo>
                  <a:pt x="5326179" y="2591631"/>
                </a:lnTo>
                <a:cubicBezTo>
                  <a:pt x="5326179" y="2575855"/>
                  <a:pt x="5319059" y="2569670"/>
                  <a:pt x="5306701" y="2569670"/>
                </a:cubicBezTo>
                <a:cubicBezTo>
                  <a:pt x="5294343" y="2569670"/>
                  <a:pt x="5284761" y="2579262"/>
                  <a:pt x="5279491" y="2588241"/>
                </a:cubicBezTo>
                <a:lnTo>
                  <a:pt x="5279491" y="2690057"/>
                </a:lnTo>
                <a:lnTo>
                  <a:pt x="5242386" y="2690057"/>
                </a:lnTo>
                <a:lnTo>
                  <a:pt x="5242386" y="2540582"/>
                </a:lnTo>
                <a:lnTo>
                  <a:pt x="5279491" y="2540582"/>
                </a:lnTo>
                <a:lnTo>
                  <a:pt x="5279491" y="2560079"/>
                </a:lnTo>
                <a:cubicBezTo>
                  <a:pt x="5287536" y="2548321"/>
                  <a:pt x="5304223" y="2536861"/>
                  <a:pt x="5323387" y="2536861"/>
                </a:cubicBezTo>
                <a:cubicBezTo>
                  <a:pt x="5350911" y="2536861"/>
                  <a:pt x="5363269" y="2552952"/>
                  <a:pt x="5363269" y="2577723"/>
                </a:cubicBezTo>
                <a:lnTo>
                  <a:pt x="5363269" y="2690057"/>
                </a:lnTo>
                <a:lnTo>
                  <a:pt x="5326163" y="2690057"/>
                </a:lnTo>
                <a:close/>
                <a:moveTo>
                  <a:pt x="5403448" y="2654156"/>
                </a:moveTo>
                <a:lnTo>
                  <a:pt x="5403448" y="2573077"/>
                </a:lnTo>
                <a:lnTo>
                  <a:pt x="5383970" y="2573077"/>
                </a:lnTo>
                <a:lnTo>
                  <a:pt x="5383970" y="2540582"/>
                </a:lnTo>
                <a:lnTo>
                  <a:pt x="5403448" y="2540582"/>
                </a:lnTo>
                <a:lnTo>
                  <a:pt x="5403448" y="2499736"/>
                </a:lnTo>
                <a:lnTo>
                  <a:pt x="5440553" y="2499736"/>
                </a:lnTo>
                <a:lnTo>
                  <a:pt x="5440553" y="2540582"/>
                </a:lnTo>
                <a:lnTo>
                  <a:pt x="5465286" y="2540582"/>
                </a:lnTo>
                <a:lnTo>
                  <a:pt x="5465286" y="2573077"/>
                </a:lnTo>
                <a:lnTo>
                  <a:pt x="5440553" y="2573077"/>
                </a:lnTo>
                <a:lnTo>
                  <a:pt x="5440553" y="2645491"/>
                </a:lnTo>
                <a:cubicBezTo>
                  <a:pt x="5440553" y="2655083"/>
                  <a:pt x="5444270" y="2660953"/>
                  <a:pt x="5451375" y="2660953"/>
                </a:cubicBezTo>
                <a:cubicBezTo>
                  <a:pt x="5456017" y="2660953"/>
                  <a:pt x="5460643" y="2659101"/>
                  <a:pt x="5462510" y="2656637"/>
                </a:cubicBezTo>
                <a:lnTo>
                  <a:pt x="5470241" y="2685097"/>
                </a:lnTo>
                <a:cubicBezTo>
                  <a:pt x="5464674" y="2690042"/>
                  <a:pt x="5455091" y="2693762"/>
                  <a:pt x="5441494" y="2693762"/>
                </a:cubicBezTo>
                <a:cubicBezTo>
                  <a:pt x="5415524" y="2693762"/>
                  <a:pt x="5403464" y="2680450"/>
                  <a:pt x="5403464" y="2654156"/>
                </a:cubicBezTo>
                <a:close/>
                <a:moveTo>
                  <a:pt x="3445716" y="650726"/>
                </a:moveTo>
                <a:cubicBezTo>
                  <a:pt x="3346177" y="533007"/>
                  <a:pt x="3246655" y="415304"/>
                  <a:pt x="3147022" y="297491"/>
                </a:cubicBezTo>
                <a:cubicBezTo>
                  <a:pt x="3114841" y="320206"/>
                  <a:pt x="3083742" y="342167"/>
                  <a:pt x="3051984" y="364584"/>
                </a:cubicBezTo>
                <a:cubicBezTo>
                  <a:pt x="2959408" y="243019"/>
                  <a:pt x="2867319" y="122098"/>
                  <a:pt x="2774351" y="0"/>
                </a:cubicBezTo>
                <a:cubicBezTo>
                  <a:pt x="2667520" y="154185"/>
                  <a:pt x="2561598" y="307067"/>
                  <a:pt x="2455159" y="460687"/>
                </a:cubicBezTo>
                <a:cubicBezTo>
                  <a:pt x="2389809" y="419072"/>
                  <a:pt x="2325054" y="377833"/>
                  <a:pt x="2259751" y="336234"/>
                </a:cubicBezTo>
                <a:cubicBezTo>
                  <a:pt x="2169638" y="441158"/>
                  <a:pt x="2079666" y="545942"/>
                  <a:pt x="1989678" y="650726"/>
                </a:cubicBezTo>
                <a:lnTo>
                  <a:pt x="0" y="650726"/>
                </a:lnTo>
                <a:lnTo>
                  <a:pt x="0" y="682122"/>
                </a:lnTo>
                <a:lnTo>
                  <a:pt x="5472453" y="682122"/>
                </a:lnTo>
                <a:lnTo>
                  <a:pt x="5472453" y="650726"/>
                </a:lnTo>
                <a:lnTo>
                  <a:pt x="3445748" y="650726"/>
                </a:lnTo>
                <a:close/>
                <a:moveTo>
                  <a:pt x="3068419" y="419511"/>
                </a:moveTo>
                <a:cubicBezTo>
                  <a:pt x="3089795" y="403217"/>
                  <a:pt x="3110355" y="386341"/>
                  <a:pt x="3131166" y="369639"/>
                </a:cubicBezTo>
                <a:cubicBezTo>
                  <a:pt x="3132437" y="368618"/>
                  <a:pt x="3133017" y="367143"/>
                  <a:pt x="3134695" y="364788"/>
                </a:cubicBezTo>
                <a:cubicBezTo>
                  <a:pt x="3205377" y="447971"/>
                  <a:pt x="3274366" y="529177"/>
                  <a:pt x="3343355" y="610382"/>
                </a:cubicBezTo>
                <a:cubicBezTo>
                  <a:pt x="3342884" y="610633"/>
                  <a:pt x="3342414" y="610884"/>
                  <a:pt x="3341943" y="611136"/>
                </a:cubicBezTo>
                <a:cubicBezTo>
                  <a:pt x="3271135" y="553885"/>
                  <a:pt x="3200327" y="496635"/>
                  <a:pt x="3129504" y="439400"/>
                </a:cubicBezTo>
                <a:cubicBezTo>
                  <a:pt x="3129018" y="439589"/>
                  <a:pt x="3128516" y="439777"/>
                  <a:pt x="3128030" y="439965"/>
                </a:cubicBezTo>
                <a:cubicBezTo>
                  <a:pt x="3156714" y="510229"/>
                  <a:pt x="3185397" y="580477"/>
                  <a:pt x="3214097" y="650741"/>
                </a:cubicBezTo>
                <a:lnTo>
                  <a:pt x="3189742" y="650741"/>
                </a:lnTo>
                <a:cubicBezTo>
                  <a:pt x="3148292" y="578672"/>
                  <a:pt x="3106889" y="506587"/>
                  <a:pt x="3065204" y="434581"/>
                </a:cubicBezTo>
                <a:cubicBezTo>
                  <a:pt x="3061629" y="428396"/>
                  <a:pt x="3061801" y="424566"/>
                  <a:pt x="3068419" y="419527"/>
                </a:cubicBezTo>
                <a:close/>
                <a:moveTo>
                  <a:pt x="2772767" y="73796"/>
                </a:moveTo>
                <a:cubicBezTo>
                  <a:pt x="2773426" y="73906"/>
                  <a:pt x="2774069" y="74000"/>
                  <a:pt x="2774727" y="74110"/>
                </a:cubicBezTo>
                <a:cubicBezTo>
                  <a:pt x="2778664" y="151045"/>
                  <a:pt x="2782600" y="227981"/>
                  <a:pt x="2786568" y="305591"/>
                </a:cubicBezTo>
                <a:cubicBezTo>
                  <a:pt x="2804274" y="307428"/>
                  <a:pt x="2821509" y="309767"/>
                  <a:pt x="2838917" y="310850"/>
                </a:cubicBezTo>
                <a:cubicBezTo>
                  <a:pt x="2851385" y="311635"/>
                  <a:pt x="2858866" y="314947"/>
                  <a:pt x="2865013" y="323456"/>
                </a:cubicBezTo>
                <a:cubicBezTo>
                  <a:pt x="2907749" y="382652"/>
                  <a:pt x="2951379" y="441504"/>
                  <a:pt x="2994710" y="500465"/>
                </a:cubicBezTo>
                <a:cubicBezTo>
                  <a:pt x="2995902" y="502082"/>
                  <a:pt x="2996921" y="503778"/>
                  <a:pt x="2996953" y="506540"/>
                </a:cubicBezTo>
                <a:cubicBezTo>
                  <a:pt x="2918821" y="469587"/>
                  <a:pt x="2840689" y="432650"/>
                  <a:pt x="2763577" y="396184"/>
                </a:cubicBezTo>
                <a:cubicBezTo>
                  <a:pt x="2737089" y="414566"/>
                  <a:pt x="2711055" y="432619"/>
                  <a:pt x="2684379" y="451127"/>
                </a:cubicBezTo>
                <a:cubicBezTo>
                  <a:pt x="2680913" y="440750"/>
                  <a:pt x="2677478" y="430484"/>
                  <a:pt x="2673526" y="418632"/>
                </a:cubicBezTo>
                <a:cubicBezTo>
                  <a:pt x="2625568" y="454690"/>
                  <a:pt x="2578708" y="489932"/>
                  <a:pt x="2531173" y="525660"/>
                </a:cubicBezTo>
                <a:cubicBezTo>
                  <a:pt x="2513421" y="512144"/>
                  <a:pt x="2496311" y="499099"/>
                  <a:pt x="2478730" y="485709"/>
                </a:cubicBezTo>
                <a:cubicBezTo>
                  <a:pt x="2576810" y="348321"/>
                  <a:pt x="2674797" y="211058"/>
                  <a:pt x="2772783" y="73780"/>
                </a:cubicBezTo>
                <a:close/>
                <a:moveTo>
                  <a:pt x="2288560" y="403389"/>
                </a:moveTo>
                <a:cubicBezTo>
                  <a:pt x="2371350" y="456982"/>
                  <a:pt x="2454187" y="510559"/>
                  <a:pt x="2536819" y="564277"/>
                </a:cubicBezTo>
                <a:cubicBezTo>
                  <a:pt x="2541697" y="567448"/>
                  <a:pt x="2545413" y="567731"/>
                  <a:pt x="2551091" y="565784"/>
                </a:cubicBezTo>
                <a:cubicBezTo>
                  <a:pt x="2561755" y="562127"/>
                  <a:pt x="2572937" y="559285"/>
                  <a:pt x="2583632" y="555691"/>
                </a:cubicBezTo>
                <a:cubicBezTo>
                  <a:pt x="2588761" y="553964"/>
                  <a:pt x="2591913" y="554466"/>
                  <a:pt x="2595991" y="557386"/>
                </a:cubicBezTo>
                <a:cubicBezTo>
                  <a:pt x="2635056" y="585501"/>
                  <a:pt x="2674389" y="613427"/>
                  <a:pt x="2713612" y="641417"/>
                </a:cubicBezTo>
                <a:cubicBezTo>
                  <a:pt x="2717956" y="644509"/>
                  <a:pt x="2722300" y="647617"/>
                  <a:pt x="2726644" y="650710"/>
                </a:cubicBezTo>
                <a:lnTo>
                  <a:pt x="2418273" y="650710"/>
                </a:lnTo>
                <a:cubicBezTo>
                  <a:pt x="2418242" y="637225"/>
                  <a:pt x="2418226" y="623741"/>
                  <a:pt x="2418085" y="610272"/>
                </a:cubicBezTo>
                <a:cubicBezTo>
                  <a:pt x="2418022" y="604951"/>
                  <a:pt x="2416297" y="599158"/>
                  <a:pt x="2413051" y="594417"/>
                </a:cubicBezTo>
                <a:cubicBezTo>
                  <a:pt x="2370143" y="531641"/>
                  <a:pt x="2326827" y="469007"/>
                  <a:pt x="2283621" y="406341"/>
                </a:cubicBezTo>
                <a:cubicBezTo>
                  <a:pt x="2282115" y="404159"/>
                  <a:pt x="2280813" y="401914"/>
                  <a:pt x="2280954" y="398806"/>
                </a:cubicBezTo>
                <a:cubicBezTo>
                  <a:pt x="2283495" y="400328"/>
                  <a:pt x="2286114" y="401804"/>
                  <a:pt x="2288576" y="403389"/>
                </a:cubicBezTo>
                <a:close/>
                <a:moveTo>
                  <a:pt x="2224763" y="445083"/>
                </a:moveTo>
                <a:cubicBezTo>
                  <a:pt x="2225375" y="445303"/>
                  <a:pt x="2226002" y="445523"/>
                  <a:pt x="2226613" y="445742"/>
                </a:cubicBezTo>
                <a:cubicBezTo>
                  <a:pt x="2225029" y="448678"/>
                  <a:pt x="2223587" y="451645"/>
                  <a:pt x="2221862" y="454533"/>
                </a:cubicBezTo>
                <a:cubicBezTo>
                  <a:pt x="2182733" y="519931"/>
                  <a:pt x="2143667" y="585328"/>
                  <a:pt x="2104554" y="650726"/>
                </a:cubicBezTo>
                <a:lnTo>
                  <a:pt x="2053459" y="650726"/>
                </a:lnTo>
                <a:cubicBezTo>
                  <a:pt x="2110576" y="582157"/>
                  <a:pt x="2167693" y="513604"/>
                  <a:pt x="2224778" y="445083"/>
                </a:cubicBezTo>
                <a:close/>
              </a:path>
            </a:pathLst>
          </a:custGeom>
          <a:solidFill>
            <a:srgbClr val="FFFFFF"/>
          </a:solidFill>
          <a:ln w="15666" cap="flat">
            <a:noFill/>
            <a:prstDash val="solid"/>
            <a:miter/>
          </a:ln>
        </p:spPr>
        <p:txBody>
          <a:bodyPr rtlCol="0" anchor="ctr"/>
          <a:lstStyle/>
          <a:p>
            <a:endParaRPr lang="en-US"/>
          </a:p>
        </p:txBody>
      </p:sp>
    </p:spTree>
    <p:extLst>
      <p:ext uri="{BB962C8B-B14F-4D97-AF65-F5344CB8AC3E}">
        <p14:creationId xmlns:p14="http://schemas.microsoft.com/office/powerpoint/2010/main" val="1830939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sz="3600" dirty="0">
                <a:solidFill>
                  <a:schemeClr val="tx1"/>
                </a:solidFill>
              </a:rPr>
              <a:t>Patient “BP”</a:t>
            </a:r>
            <a:br>
              <a:rPr lang="en-US" sz="3600" dirty="0">
                <a:solidFill>
                  <a:schemeClr val="tx1"/>
                </a:solidFill>
              </a:rPr>
            </a:br>
            <a:r>
              <a:rPr lang="en-US" sz="3600" b="0" i="1" u="sng" dirty="0">
                <a:solidFill>
                  <a:schemeClr val="tx1"/>
                </a:solidFill>
                <a:effectLst/>
              </a:rPr>
              <a:t>Can you predict PH from the imaging? </a:t>
            </a:r>
            <a:endParaRPr lang="en-US" sz="2000" b="0" i="1" u="sng" dirty="0">
              <a:effectLst/>
            </a:endParaRPr>
          </a:p>
        </p:txBody>
      </p:sp>
      <p:sp>
        <p:nvSpPr>
          <p:cNvPr id="4" name="TextBox 3"/>
          <p:cNvSpPr txBox="1"/>
          <p:nvPr/>
        </p:nvSpPr>
        <p:spPr>
          <a:xfrm>
            <a:off x="4981577" y="6158042"/>
            <a:ext cx="62714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3F3F3F">
                    <a:lumMod val="85000"/>
                    <a:lumOff val="15000"/>
                  </a:srgbClr>
                </a:solidFill>
                <a:effectLst/>
                <a:uLnTx/>
                <a:uFillTx/>
                <a:latin typeface="Arial" panose="020B0604020202020204"/>
                <a:ea typeface="+mn-ea"/>
                <a:cs typeface="+mn-cs"/>
              </a:rPr>
              <a:t>In the setting of advanced fibrotic lung disease, neither the degree of restriction by spirometry nor any imaging variables reliably predict the presence of PF-PH</a:t>
            </a:r>
          </a:p>
        </p:txBody>
      </p:sp>
      <p:sp>
        <p:nvSpPr>
          <p:cNvPr id="3" name="TextBox 2">
            <a:extLst>
              <a:ext uri="{FF2B5EF4-FFF2-40B4-BE49-F238E27FC236}">
                <a16:creationId xmlns:a16="http://schemas.microsoft.com/office/drawing/2014/main" id="{C3A38B04-E121-447D-AF77-77D77C573502}"/>
              </a:ext>
            </a:extLst>
          </p:cNvPr>
          <p:cNvSpPr txBox="1"/>
          <p:nvPr/>
        </p:nvSpPr>
        <p:spPr>
          <a:xfrm>
            <a:off x="4981577" y="423625"/>
            <a:ext cx="487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3F3F3F"/>
                </a:solidFill>
                <a:effectLst/>
                <a:uLnTx/>
                <a:uFillTx/>
                <a:latin typeface="Arial" panose="020B0604020202020204"/>
                <a:ea typeface="+mn-ea"/>
                <a:cs typeface="+mn-cs"/>
              </a:rPr>
              <a:t>(PAP 30/13/19; FVC 37% of predicted)</a:t>
            </a:r>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pic>
        <p:nvPicPr>
          <p:cNvPr id="5" name="Picture 30" descr="E:\Scleroderma_Saggar\Power\2015\ser005img00028.jpg">
            <a:extLst>
              <a:ext uri="{FF2B5EF4-FFF2-40B4-BE49-F238E27FC236}">
                <a16:creationId xmlns:a16="http://schemas.microsoft.com/office/drawing/2014/main" id="{FD03C6FA-2F1A-F4F9-F65A-E5DDEDDA45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93699" y="907839"/>
            <a:ext cx="4876800" cy="522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21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Autofit/>
          </a:bodyPr>
          <a:lstStyle/>
          <a:p>
            <a:pPr algn="l"/>
            <a:r>
              <a:rPr lang="en-US" sz="3600">
                <a:solidFill>
                  <a:schemeClr val="tx1"/>
                </a:solidFill>
                <a:latin typeface="Arial" charset="0"/>
              </a:rPr>
              <a:t>Baseline Factors Influencing Survival: IPF</a:t>
            </a:r>
            <a:endParaRPr lang="en-US" sz="3600" dirty="0">
              <a:solidFill>
                <a:schemeClr val="tx1"/>
              </a:solidFill>
              <a:latin typeface="Arial" charset="0"/>
            </a:endParaRPr>
          </a:p>
        </p:txBody>
      </p:sp>
      <p:sp>
        <p:nvSpPr>
          <p:cNvPr id="31746" name="Rectangle 4"/>
          <p:cNvSpPr>
            <a:spLocks noGrp="1" noChangeArrowheads="1"/>
          </p:cNvSpPr>
          <p:nvPr>
            <p:ph idx="1"/>
          </p:nvPr>
        </p:nvSpPr>
        <p:spPr>
          <a:xfrm>
            <a:off x="609600" y="1477906"/>
            <a:ext cx="5791200" cy="4722477"/>
          </a:xfrm>
        </p:spPr>
        <p:txBody>
          <a:bodyPr>
            <a:normAutofit/>
          </a:bodyPr>
          <a:lstStyle/>
          <a:p>
            <a:pPr>
              <a:lnSpc>
                <a:spcPct val="90000"/>
              </a:lnSpc>
              <a:buFont typeface="Wingdings" charset="0"/>
              <a:buNone/>
            </a:pPr>
            <a:r>
              <a:rPr lang="en-US" sz="2000" b="1" u="sng" dirty="0">
                <a:latin typeface="+mn-lt"/>
              </a:rPr>
              <a:t>Poor Survival:</a:t>
            </a:r>
          </a:p>
          <a:p>
            <a:pPr>
              <a:lnSpc>
                <a:spcPct val="90000"/>
              </a:lnSpc>
            </a:pPr>
            <a:r>
              <a:rPr lang="en-US" sz="1600" dirty="0">
                <a:latin typeface="+mn-lt"/>
              </a:rPr>
              <a:t>moderate/severe [hurrying on the flat or after one flight of stairs/breathless at rest or on minimal exertion]dyspnea (3.5-yrs) </a:t>
            </a:r>
          </a:p>
          <a:p>
            <a:pPr>
              <a:lnSpc>
                <a:spcPct val="90000"/>
              </a:lnSpc>
            </a:pPr>
            <a:r>
              <a:rPr lang="en-US" sz="1600" dirty="0" err="1">
                <a:latin typeface="+mn-lt"/>
              </a:rPr>
              <a:t>DLco</a:t>
            </a:r>
            <a:r>
              <a:rPr lang="en-US" sz="1600" dirty="0">
                <a:latin typeface="+mn-lt"/>
              </a:rPr>
              <a:t> </a:t>
            </a:r>
            <a:r>
              <a:rPr lang="en-US" sz="1600" dirty="0">
                <a:solidFill>
                  <a:schemeClr val="tx1"/>
                </a:solidFill>
                <a:latin typeface="+mn-lt"/>
              </a:rPr>
              <a:t>less than </a:t>
            </a:r>
            <a:r>
              <a:rPr lang="en-US" sz="1600" dirty="0">
                <a:latin typeface="+mn-lt"/>
              </a:rPr>
              <a:t>35%</a:t>
            </a:r>
          </a:p>
          <a:p>
            <a:pPr>
              <a:lnSpc>
                <a:spcPct val="90000"/>
              </a:lnSpc>
            </a:pPr>
            <a:r>
              <a:rPr lang="en-US" sz="1600" dirty="0">
                <a:latin typeface="+mn-lt"/>
              </a:rPr>
              <a:t>SaO</a:t>
            </a:r>
            <a:r>
              <a:rPr lang="en-US" sz="1600" baseline="-25000" dirty="0">
                <a:latin typeface="+mn-lt"/>
              </a:rPr>
              <a:t>2</a:t>
            </a:r>
            <a:r>
              <a:rPr lang="en-US" sz="1600" dirty="0">
                <a:latin typeface="+mn-lt"/>
              </a:rPr>
              <a:t> </a:t>
            </a:r>
            <a:r>
              <a:rPr lang="en-US" sz="1600" dirty="0">
                <a:solidFill>
                  <a:schemeClr val="tx1"/>
                </a:solidFill>
                <a:sym typeface="Symbol" charset="0"/>
              </a:rPr>
              <a:t>less than or equal to </a:t>
            </a:r>
            <a:r>
              <a:rPr lang="en-US" sz="1600" dirty="0">
                <a:latin typeface="+mn-lt"/>
              </a:rPr>
              <a:t>88% during the 6MWT</a:t>
            </a:r>
          </a:p>
          <a:p>
            <a:pPr lvl="1">
              <a:lnSpc>
                <a:spcPct val="90000"/>
              </a:lnSpc>
            </a:pPr>
            <a:r>
              <a:rPr lang="en-US" sz="1600" dirty="0">
                <a:latin typeface="+mn-lt"/>
              </a:rPr>
              <a:t>4-fold increase death</a:t>
            </a:r>
          </a:p>
          <a:p>
            <a:pPr>
              <a:lnSpc>
                <a:spcPct val="90000"/>
              </a:lnSpc>
            </a:pPr>
            <a:r>
              <a:rPr lang="en-US" sz="1600" dirty="0" err="1">
                <a:latin typeface="+mn-lt"/>
              </a:rPr>
              <a:t>mPAP</a:t>
            </a:r>
            <a:r>
              <a:rPr lang="en-US" sz="1600" dirty="0">
                <a:latin typeface="+mn-lt"/>
              </a:rPr>
              <a:t> </a:t>
            </a:r>
            <a:r>
              <a:rPr lang="en-US" sz="1600" dirty="0">
                <a:solidFill>
                  <a:schemeClr val="tx1"/>
                </a:solidFill>
                <a:latin typeface="+mn-lt"/>
              </a:rPr>
              <a:t>greater than or equal to </a:t>
            </a:r>
            <a:r>
              <a:rPr lang="en-US" sz="1600" dirty="0">
                <a:latin typeface="+mn-lt"/>
              </a:rPr>
              <a:t>25mmHg</a:t>
            </a:r>
          </a:p>
          <a:p>
            <a:pPr lvl="1">
              <a:lnSpc>
                <a:spcPct val="90000"/>
              </a:lnSpc>
            </a:pPr>
            <a:r>
              <a:rPr lang="en-US" sz="1600" dirty="0">
                <a:latin typeface="+mn-lt"/>
              </a:rPr>
              <a:t>1-year mortality 28% </a:t>
            </a:r>
          </a:p>
          <a:p>
            <a:pPr>
              <a:lnSpc>
                <a:spcPct val="90000"/>
              </a:lnSpc>
            </a:pPr>
            <a:r>
              <a:rPr lang="en-US" sz="1600" dirty="0">
                <a:latin typeface="+mn-lt"/>
              </a:rPr>
              <a:t>HRCT definite UIP and biopsy UIP</a:t>
            </a:r>
          </a:p>
          <a:p>
            <a:pPr lvl="1">
              <a:lnSpc>
                <a:spcPct val="90000"/>
              </a:lnSpc>
            </a:pPr>
            <a:r>
              <a:rPr lang="en-US" sz="1600" dirty="0">
                <a:latin typeface="+mn-lt"/>
              </a:rPr>
              <a:t>Survival 2.1 years</a:t>
            </a:r>
          </a:p>
          <a:p>
            <a:pPr>
              <a:lnSpc>
                <a:spcPct val="90000"/>
              </a:lnSpc>
            </a:pPr>
            <a:r>
              <a:rPr lang="en-US" sz="1600" dirty="0">
                <a:latin typeface="+mn-lt"/>
              </a:rPr>
              <a:t>HRCT indeterminate and biopsy UIP</a:t>
            </a:r>
          </a:p>
          <a:p>
            <a:pPr lvl="1">
              <a:lnSpc>
                <a:spcPct val="90000"/>
              </a:lnSpc>
            </a:pPr>
            <a:r>
              <a:rPr lang="en-US" sz="1600" dirty="0">
                <a:latin typeface="+mn-lt"/>
              </a:rPr>
              <a:t>Survival 5.8 years</a:t>
            </a:r>
          </a:p>
          <a:p>
            <a:pPr marL="0" indent="0">
              <a:lnSpc>
                <a:spcPct val="90000"/>
              </a:lnSpc>
              <a:buNone/>
            </a:pPr>
            <a:endParaRPr lang="en-US" sz="1600" b="1" dirty="0">
              <a:latin typeface="+mn-lt"/>
            </a:endParaRPr>
          </a:p>
        </p:txBody>
      </p:sp>
      <p:sp>
        <p:nvSpPr>
          <p:cNvPr id="31747" name="Rectangle 5"/>
          <p:cNvSpPr>
            <a:spLocks noGrp="1" noChangeArrowheads="1"/>
          </p:cNvSpPr>
          <p:nvPr>
            <p:ph type="body" sz="half" idx="4294967295"/>
          </p:nvPr>
        </p:nvSpPr>
        <p:spPr>
          <a:xfrm>
            <a:off x="7519988" y="1530350"/>
            <a:ext cx="4672012" cy="4076700"/>
          </a:xfrm>
        </p:spPr>
        <p:txBody>
          <a:bodyPr>
            <a:normAutofit/>
          </a:bodyPr>
          <a:lstStyle/>
          <a:p>
            <a:pPr>
              <a:lnSpc>
                <a:spcPct val="90000"/>
              </a:lnSpc>
              <a:buFont typeface="Wingdings" charset="0"/>
              <a:buNone/>
            </a:pPr>
            <a:r>
              <a:rPr lang="en-US" sz="2000" b="1" u="sng" dirty="0">
                <a:latin typeface="+mn-lt"/>
              </a:rPr>
              <a:t>Better Survival:</a:t>
            </a:r>
          </a:p>
          <a:p>
            <a:pPr>
              <a:lnSpc>
                <a:spcPct val="90000"/>
              </a:lnSpc>
            </a:pPr>
            <a:r>
              <a:rPr lang="en-US" sz="1600" dirty="0">
                <a:latin typeface="+mn-lt"/>
              </a:rPr>
              <a:t>mild dyspnea [hurrying on hills or after two flights of stairs] (8-yrs)</a:t>
            </a:r>
          </a:p>
          <a:p>
            <a:pPr>
              <a:lnSpc>
                <a:spcPct val="90000"/>
              </a:lnSpc>
            </a:pPr>
            <a:r>
              <a:rPr lang="en-US" sz="1600" dirty="0" err="1">
                <a:latin typeface="+mn-lt"/>
              </a:rPr>
              <a:t>DLco</a:t>
            </a:r>
            <a:r>
              <a:rPr lang="en-US" sz="1600" dirty="0">
                <a:latin typeface="+mn-lt"/>
              </a:rPr>
              <a:t> </a:t>
            </a:r>
            <a:r>
              <a:rPr lang="en-US" sz="1600" dirty="0">
                <a:solidFill>
                  <a:schemeClr val="tx1"/>
                </a:solidFill>
                <a:latin typeface="+mn-lt"/>
              </a:rPr>
              <a:t>greater than </a:t>
            </a:r>
            <a:r>
              <a:rPr lang="en-US" sz="1600" dirty="0">
                <a:latin typeface="+mn-lt"/>
              </a:rPr>
              <a:t>35%</a:t>
            </a:r>
          </a:p>
          <a:p>
            <a:pPr>
              <a:lnSpc>
                <a:spcPct val="90000"/>
              </a:lnSpc>
            </a:pPr>
            <a:r>
              <a:rPr lang="en-US" sz="1600" dirty="0">
                <a:latin typeface="+mn-lt"/>
              </a:rPr>
              <a:t>SaO</a:t>
            </a:r>
            <a:r>
              <a:rPr lang="en-US" sz="1600" baseline="-25000" dirty="0">
                <a:latin typeface="+mn-lt"/>
              </a:rPr>
              <a:t>2</a:t>
            </a:r>
            <a:r>
              <a:rPr lang="en-US" sz="1600" dirty="0">
                <a:latin typeface="+mn-lt"/>
              </a:rPr>
              <a:t> </a:t>
            </a:r>
            <a:r>
              <a:rPr lang="en-US" sz="1600" dirty="0">
                <a:solidFill>
                  <a:schemeClr val="tx1"/>
                </a:solidFill>
                <a:latin typeface="+mn-lt"/>
              </a:rPr>
              <a:t>greater than </a:t>
            </a:r>
            <a:r>
              <a:rPr lang="en-US" sz="1600" dirty="0">
                <a:latin typeface="+mn-lt"/>
              </a:rPr>
              <a:t>88% during the 6MWT</a:t>
            </a:r>
          </a:p>
          <a:p>
            <a:pPr>
              <a:lnSpc>
                <a:spcPct val="90000"/>
              </a:lnSpc>
            </a:pPr>
            <a:r>
              <a:rPr lang="en-US" sz="1600" dirty="0" err="1">
                <a:latin typeface="+mn-lt"/>
              </a:rPr>
              <a:t>mPAP</a:t>
            </a:r>
            <a:r>
              <a:rPr lang="en-US" sz="1600" dirty="0">
                <a:latin typeface="+mn-lt"/>
              </a:rPr>
              <a:t> </a:t>
            </a:r>
            <a:r>
              <a:rPr lang="en-US" sz="1600" dirty="0">
                <a:solidFill>
                  <a:schemeClr val="tx1"/>
                </a:solidFill>
                <a:latin typeface="+mn-lt"/>
              </a:rPr>
              <a:t>less than </a:t>
            </a:r>
            <a:r>
              <a:rPr lang="en-US" sz="1600" dirty="0">
                <a:latin typeface="+mn-lt"/>
              </a:rPr>
              <a:t>25mmHg</a:t>
            </a:r>
          </a:p>
          <a:p>
            <a:pPr lvl="1">
              <a:lnSpc>
                <a:spcPct val="90000"/>
              </a:lnSpc>
            </a:pPr>
            <a:r>
              <a:rPr lang="en-US" sz="1600" dirty="0">
                <a:latin typeface="+mn-lt"/>
              </a:rPr>
              <a:t>1-year mortality 5.5%</a:t>
            </a:r>
          </a:p>
          <a:p>
            <a:pPr>
              <a:lnSpc>
                <a:spcPct val="90000"/>
              </a:lnSpc>
            </a:pPr>
            <a:r>
              <a:rPr lang="en-US" sz="1600" dirty="0">
                <a:latin typeface="+mn-lt"/>
              </a:rPr>
              <a:t>HRCT indeterminate and biopsy NSIP</a:t>
            </a:r>
          </a:p>
          <a:p>
            <a:pPr lvl="1">
              <a:lnSpc>
                <a:spcPct val="90000"/>
              </a:lnSpc>
            </a:pPr>
            <a:r>
              <a:rPr lang="en-US" sz="1600" dirty="0">
                <a:latin typeface="+mn-lt"/>
              </a:rPr>
              <a:t>Survival 9.1 years</a:t>
            </a:r>
          </a:p>
        </p:txBody>
      </p:sp>
      <p:sp>
        <p:nvSpPr>
          <p:cNvPr id="6" name="Rectangle 5"/>
          <p:cNvSpPr/>
          <p:nvPr/>
        </p:nvSpPr>
        <p:spPr bwMode="auto">
          <a:xfrm>
            <a:off x="7519988" y="2472893"/>
            <a:ext cx="4062412" cy="73890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0A504D4F-8AD4-41EF-9F5A-2EBBA995E0C1}"/>
              </a:ext>
            </a:extLst>
          </p:cNvPr>
          <p:cNvSpPr/>
          <p:nvPr/>
        </p:nvSpPr>
        <p:spPr bwMode="auto">
          <a:xfrm>
            <a:off x="609599" y="2626304"/>
            <a:ext cx="4915437" cy="73890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12C0A13F-1037-D0AB-6961-AFFA7A9DDDE0}"/>
              </a:ext>
            </a:extLst>
          </p:cNvPr>
          <p:cNvSpPr>
            <a:spLocks noChangeArrowheads="1"/>
          </p:cNvSpPr>
          <p:nvPr/>
        </p:nvSpPr>
        <p:spPr bwMode="auto">
          <a:xfrm>
            <a:off x="142410" y="5939321"/>
            <a:ext cx="935115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ct val="20000"/>
              </a:spcBef>
              <a:spcAft>
                <a:spcPts val="0"/>
              </a:spcAft>
              <a:buClr>
                <a:srgbClr val="FFCC00"/>
              </a:buClr>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Turner-Warwick M,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Thorax.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1980; 35(3):171-80; </a:t>
            </a: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Latsi</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PI,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Am J Respir Crit Care Med</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2003; 168(5):531-37; Lama VN,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Am J Respir Crit Care Med</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2003; 168(9):1084-90</a:t>
            </a:r>
            <a:r>
              <a:rPr kumimoji="0" lang="en-US" sz="900" b="0" i="0"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Flaherty KR,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Thorax.</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2003; 58(2):143-48; </a:t>
            </a: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Lettieri</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CJ,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Chest.</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2006; 129(3):746-52; Rose L,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JHLT.</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2019; 38(2):145-55.</a:t>
            </a:r>
          </a:p>
          <a:p>
            <a:pPr marL="0" marR="0" lvl="0" indent="0" algn="l" defTabSz="914400" rtl="0" eaLnBrk="1" fontAlgn="auto" latinLnBrk="0" hangingPunct="1">
              <a:lnSpc>
                <a:spcPct val="100000"/>
              </a:lnSpc>
              <a:spcBef>
                <a:spcPct val="20000"/>
              </a:spcBef>
              <a:spcAft>
                <a:spcPts val="0"/>
              </a:spcAft>
              <a:buClr>
                <a:srgbClr val="FFCC00"/>
              </a:buClr>
              <a:buSzTx/>
              <a:buFontTx/>
              <a:buNone/>
              <a:tabLst/>
              <a:defRPr/>
            </a:pP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ct val="20000"/>
              </a:spcBef>
              <a:spcAft>
                <a:spcPts val="0"/>
              </a:spcAft>
              <a:buClr>
                <a:srgbClr val="FFCC00"/>
              </a:buClr>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ct val="20000"/>
              </a:spcBef>
              <a:spcAft>
                <a:spcPts val="0"/>
              </a:spcAft>
              <a:buClr>
                <a:srgbClr val="FFCC00"/>
              </a:buClr>
              <a:buSzTx/>
              <a:buFontTx/>
              <a:buNone/>
              <a:tabLst/>
              <a:defRPr/>
            </a:pPr>
            <a:r>
              <a:rPr kumimoji="0" lang="en-US" sz="12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ct val="20000"/>
              </a:spcBef>
              <a:spcAft>
                <a:spcPts val="0"/>
              </a:spcAft>
              <a:buClr>
                <a:srgbClr val="FFCC00"/>
              </a:buClr>
              <a:buSzTx/>
              <a:buFontTx/>
              <a:buNone/>
              <a:tabLst/>
              <a:defRPr/>
            </a:pPr>
            <a:r>
              <a:rPr kumimoji="0" lang="en-US" sz="12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ct val="20000"/>
              </a:spcBef>
              <a:spcAft>
                <a:spcPts val="0"/>
              </a:spcAft>
              <a:buClr>
                <a:srgbClr val="FFCC00"/>
              </a:buClr>
              <a:buSzTx/>
              <a:buFontTx/>
              <a:buNone/>
              <a:tabLst/>
              <a:defRPr/>
            </a:pPr>
            <a:endParaRPr kumimoji="0" lang="en-US" sz="12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p:txBody>
      </p:sp>
      <p:sp>
        <p:nvSpPr>
          <p:cNvPr id="8" name="Rectangle 8">
            <a:extLst>
              <a:ext uri="{FF2B5EF4-FFF2-40B4-BE49-F238E27FC236}">
                <a16:creationId xmlns:a16="http://schemas.microsoft.com/office/drawing/2014/main" id="{04118D25-5E10-F3B9-A9AB-D60E7E1F1187}"/>
              </a:ext>
            </a:extLst>
          </p:cNvPr>
          <p:cNvSpPr>
            <a:spLocks noChangeArrowheads="1"/>
          </p:cNvSpPr>
          <p:nvPr/>
        </p:nvSpPr>
        <p:spPr bwMode="auto">
          <a:xfrm>
            <a:off x="200283" y="5866928"/>
            <a:ext cx="7901100" cy="51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endParaRPr>
          </a:p>
          <a:p>
            <a:pPr marL="342900" marR="0" lvl="0" indent="-342900" algn="l" defTabSz="914400" rtl="0" eaLnBrk="0" fontAlgn="auto" latinLnBrk="0" hangingPunct="0">
              <a:lnSpc>
                <a:spcPct val="100000"/>
              </a:lnSpc>
              <a:spcBef>
                <a:spcPts val="0"/>
              </a:spcBef>
              <a:spcAft>
                <a:spcPts val="0"/>
              </a:spcAft>
              <a:buClr>
                <a:srgbClr val="800000"/>
              </a:buClr>
              <a:buSzPct val="75000"/>
              <a:buFontTx/>
              <a:buNone/>
              <a:tabLst/>
              <a:defRPr/>
            </a:pPr>
            <a:r>
              <a:rPr kumimoji="0" lang="en-US" sz="9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67807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noAutofit/>
          </a:bodyPr>
          <a:lstStyle/>
          <a:p>
            <a:r>
              <a:rPr lang="en-US" sz="3200" dirty="0">
                <a:solidFill>
                  <a:schemeClr val="tx1"/>
                </a:solidFill>
                <a:latin typeface="Arial" charset="0"/>
              </a:rPr>
              <a:t>PH Complicating PF</a:t>
            </a:r>
            <a:br>
              <a:rPr lang="en-US" sz="3600" dirty="0">
                <a:solidFill>
                  <a:schemeClr val="tx1"/>
                </a:solidFill>
                <a:latin typeface="Arial" charset="0"/>
              </a:rPr>
            </a:br>
            <a:r>
              <a:rPr lang="en-US" sz="2000" i="1" u="sng" dirty="0">
                <a:solidFill>
                  <a:schemeClr val="tx1"/>
                </a:solidFill>
                <a:effectLst/>
                <a:latin typeface="Arial" charset="0"/>
              </a:rPr>
              <a:t>Rational Target </a:t>
            </a:r>
            <a:r>
              <a:rPr lang="en-US" sz="2000" i="1" u="sng" dirty="0">
                <a:solidFill>
                  <a:schemeClr val="tx1"/>
                </a:solidFill>
                <a:latin typeface="Arial" charset="0"/>
              </a:rPr>
              <a:t>f</a:t>
            </a:r>
            <a:r>
              <a:rPr lang="en-US" sz="2000" i="1" u="sng" dirty="0">
                <a:solidFill>
                  <a:schemeClr val="tx1"/>
                </a:solidFill>
                <a:effectLst/>
                <a:latin typeface="Arial" charset="0"/>
              </a:rPr>
              <a:t>or Therapy?</a:t>
            </a:r>
          </a:p>
        </p:txBody>
      </p:sp>
      <p:sp>
        <p:nvSpPr>
          <p:cNvPr id="36866" name="Rectangle 3"/>
          <p:cNvSpPr>
            <a:spLocks noGrp="1" noChangeArrowheads="1"/>
          </p:cNvSpPr>
          <p:nvPr>
            <p:ph idx="1"/>
          </p:nvPr>
        </p:nvSpPr>
        <p:spPr/>
        <p:txBody>
          <a:bodyPr>
            <a:normAutofit lnSpcReduction="10000"/>
          </a:bodyPr>
          <a:lstStyle/>
          <a:p>
            <a:pPr>
              <a:lnSpc>
                <a:spcPct val="90000"/>
              </a:lnSpc>
            </a:pPr>
            <a:r>
              <a:rPr lang="en-US" sz="2600" dirty="0">
                <a:latin typeface="Arial" charset="0"/>
              </a:rPr>
              <a:t>Echo estimates of </a:t>
            </a:r>
            <a:r>
              <a:rPr lang="en-US" sz="2600" dirty="0" err="1">
                <a:latin typeface="Arial" charset="0"/>
              </a:rPr>
              <a:t>sPAP</a:t>
            </a:r>
            <a:r>
              <a:rPr lang="en-US" sz="2600" dirty="0">
                <a:latin typeface="Arial" charset="0"/>
              </a:rPr>
              <a:t> have strong correlation with survival in IPF</a:t>
            </a:r>
          </a:p>
          <a:p>
            <a:pPr lvl="1">
              <a:lnSpc>
                <a:spcPct val="90000"/>
              </a:lnSpc>
            </a:pPr>
            <a:r>
              <a:rPr lang="en-US" sz="1900" dirty="0" err="1">
                <a:latin typeface="Arial" charset="0"/>
              </a:rPr>
              <a:t>sPAP</a:t>
            </a:r>
            <a:r>
              <a:rPr lang="en-US" sz="1900" dirty="0">
                <a:latin typeface="Arial" charset="0"/>
              </a:rPr>
              <a:t> </a:t>
            </a:r>
            <a:r>
              <a:rPr lang="en-US" sz="1900" dirty="0">
                <a:solidFill>
                  <a:schemeClr val="tx1"/>
                </a:solidFill>
                <a:latin typeface="Arial" charset="0"/>
              </a:rPr>
              <a:t>greater than </a:t>
            </a:r>
            <a:r>
              <a:rPr lang="en-US" sz="1900" dirty="0">
                <a:latin typeface="Arial" charset="0"/>
              </a:rPr>
              <a:t>50mmHg: median survival 0.7 years </a:t>
            </a:r>
          </a:p>
          <a:p>
            <a:pPr lvl="1">
              <a:lnSpc>
                <a:spcPct val="90000"/>
              </a:lnSpc>
            </a:pPr>
            <a:r>
              <a:rPr lang="en-US" sz="1900" dirty="0" err="1">
                <a:latin typeface="Arial" charset="0"/>
              </a:rPr>
              <a:t>sPAP</a:t>
            </a:r>
            <a:r>
              <a:rPr lang="en-US" sz="1900" dirty="0">
                <a:latin typeface="Arial" charset="0"/>
              </a:rPr>
              <a:t> </a:t>
            </a:r>
            <a:r>
              <a:rPr lang="en-US" sz="1900" dirty="0">
                <a:solidFill>
                  <a:schemeClr val="tx1"/>
                </a:solidFill>
                <a:latin typeface="Arial" charset="0"/>
              </a:rPr>
              <a:t>less than </a:t>
            </a:r>
            <a:r>
              <a:rPr lang="en-US" sz="1900" dirty="0">
                <a:latin typeface="Arial" charset="0"/>
              </a:rPr>
              <a:t>50mmHg: median survival greater than 4 years</a:t>
            </a:r>
          </a:p>
          <a:p>
            <a:pPr marL="284162" lvl="1" indent="0">
              <a:lnSpc>
                <a:spcPct val="90000"/>
              </a:lnSpc>
              <a:buNone/>
            </a:pPr>
            <a:r>
              <a:rPr lang="en-US" sz="1800" i="1" u="sng" dirty="0">
                <a:latin typeface="Arial" charset="0"/>
              </a:rPr>
              <a:t>For the cohort where </a:t>
            </a:r>
            <a:r>
              <a:rPr lang="en-US" sz="1800" i="1" u="sng" dirty="0" err="1">
                <a:latin typeface="Arial" charset="0"/>
              </a:rPr>
              <a:t>sPAP</a:t>
            </a:r>
            <a:r>
              <a:rPr lang="en-US" sz="1800" i="1" u="sng" dirty="0">
                <a:latin typeface="Arial" charset="0"/>
              </a:rPr>
              <a:t> unobtainable: median survival 2.3 years</a:t>
            </a:r>
          </a:p>
          <a:p>
            <a:pPr>
              <a:lnSpc>
                <a:spcPct val="90000"/>
              </a:lnSpc>
            </a:pPr>
            <a:r>
              <a:rPr lang="en-US" sz="2600" dirty="0">
                <a:latin typeface="Arial" charset="0"/>
              </a:rPr>
              <a:t>Limited RHC data in IPF:</a:t>
            </a:r>
          </a:p>
          <a:p>
            <a:pPr lvl="1">
              <a:lnSpc>
                <a:spcPct val="90000"/>
              </a:lnSpc>
            </a:pPr>
            <a:r>
              <a:rPr lang="en-US" sz="2100" dirty="0" err="1">
                <a:latin typeface="Arial" charset="0"/>
              </a:rPr>
              <a:t>mPAP</a:t>
            </a:r>
            <a:r>
              <a:rPr lang="en-US" sz="2100" dirty="0">
                <a:latin typeface="Arial" charset="0"/>
              </a:rPr>
              <a:t> </a:t>
            </a:r>
            <a:r>
              <a:rPr lang="en-US" sz="2100" dirty="0">
                <a:solidFill>
                  <a:schemeClr val="tx1"/>
                </a:solidFill>
                <a:latin typeface="Arial" charset="0"/>
              </a:rPr>
              <a:t>greater than or equal to </a:t>
            </a:r>
            <a:r>
              <a:rPr lang="en-US" sz="2100" dirty="0">
                <a:latin typeface="Arial" charset="0"/>
              </a:rPr>
              <a:t>25 mmHg</a:t>
            </a:r>
          </a:p>
          <a:p>
            <a:pPr marL="914400" lvl="2" indent="-230188">
              <a:lnSpc>
                <a:spcPct val="90000"/>
              </a:lnSpc>
            </a:pPr>
            <a:r>
              <a:rPr lang="en-US" sz="1700" dirty="0">
                <a:latin typeface="Arial" charset="0"/>
              </a:rPr>
              <a:t>(+) PH: 1 year mortality 28% </a:t>
            </a:r>
          </a:p>
          <a:p>
            <a:pPr marL="914400" lvl="2" indent="-230188">
              <a:lnSpc>
                <a:spcPct val="90000"/>
              </a:lnSpc>
            </a:pPr>
            <a:r>
              <a:rPr lang="en-US" sz="1700" dirty="0">
                <a:latin typeface="Arial" charset="0"/>
              </a:rPr>
              <a:t>(-) PH: 1 year mortality 5.5%</a:t>
            </a:r>
          </a:p>
          <a:p>
            <a:pPr marL="1144588" lvl="3" indent="-230188">
              <a:lnSpc>
                <a:spcPct val="90000"/>
              </a:lnSpc>
            </a:pPr>
            <a:r>
              <a:rPr lang="en-US" sz="1300" i="1" dirty="0">
                <a:latin typeface="Arial" charset="0"/>
              </a:rPr>
              <a:t>Need for supplemental oxygen (pox&lt;88% or paO2&lt;55mmHg at rest) AND DLCO </a:t>
            </a:r>
            <a:r>
              <a:rPr lang="en-US" sz="1300" i="1" dirty="0">
                <a:solidFill>
                  <a:schemeClr val="tx1"/>
                </a:solidFill>
                <a:latin typeface="Arial" charset="0"/>
              </a:rPr>
              <a:t>less than 40% predicted had Se 65% and </a:t>
            </a:r>
            <a:r>
              <a:rPr lang="en-US" sz="1300" i="1" dirty="0" err="1">
                <a:solidFill>
                  <a:schemeClr val="tx1"/>
                </a:solidFill>
                <a:latin typeface="Arial" charset="0"/>
              </a:rPr>
              <a:t>Sp</a:t>
            </a:r>
            <a:r>
              <a:rPr lang="en-US" sz="1300" i="1" dirty="0">
                <a:solidFill>
                  <a:schemeClr val="tx1"/>
                </a:solidFill>
                <a:latin typeface="Arial" charset="0"/>
              </a:rPr>
              <a:t> 94.1% for PH (defined as </a:t>
            </a:r>
            <a:r>
              <a:rPr lang="en-US" sz="1300" i="1" dirty="0" err="1">
                <a:solidFill>
                  <a:schemeClr val="tx1"/>
                </a:solidFill>
                <a:latin typeface="Arial" charset="0"/>
              </a:rPr>
              <a:t>mPAP</a:t>
            </a:r>
            <a:r>
              <a:rPr lang="en-US" sz="1300" i="1" dirty="0">
                <a:solidFill>
                  <a:schemeClr val="tx1"/>
                </a:solidFill>
                <a:latin typeface="Arial" charset="0"/>
              </a:rPr>
              <a:t>&gt;25)</a:t>
            </a:r>
          </a:p>
          <a:p>
            <a:pPr marL="1144588" lvl="3" indent="-230188">
              <a:lnSpc>
                <a:spcPct val="90000"/>
              </a:lnSpc>
            </a:pPr>
            <a:r>
              <a:rPr lang="en-US" sz="1300" i="1" dirty="0">
                <a:latin typeface="Arial" charset="0"/>
              </a:rPr>
              <a:t>No PFT parameter predicted early mortality</a:t>
            </a:r>
          </a:p>
          <a:p>
            <a:pPr lvl="1">
              <a:lnSpc>
                <a:spcPct val="90000"/>
              </a:lnSpc>
            </a:pPr>
            <a:r>
              <a:rPr lang="en-US" sz="2100" dirty="0">
                <a:latin typeface="Arial" charset="0"/>
              </a:rPr>
              <a:t>PVR:   </a:t>
            </a:r>
          </a:p>
          <a:p>
            <a:pPr lvl="1" indent="-1588">
              <a:lnSpc>
                <a:spcPct val="90000"/>
              </a:lnSpc>
              <a:buFont typeface="Arial" panose="020B0604020202020204" pitchFamily="34" charset="0"/>
              <a:buChar char="•"/>
            </a:pPr>
            <a:r>
              <a:rPr lang="en-US" sz="1700" dirty="0">
                <a:latin typeface="Arial" charset="0"/>
              </a:rPr>
              <a:t>  PVR </a:t>
            </a:r>
            <a:r>
              <a:rPr lang="en-US" sz="1700" dirty="0">
                <a:solidFill>
                  <a:schemeClr val="tx1"/>
                </a:solidFill>
                <a:latin typeface="Arial" charset="0"/>
              </a:rPr>
              <a:t>greater than or equal to </a:t>
            </a:r>
            <a:r>
              <a:rPr lang="en-US" sz="1700" dirty="0">
                <a:latin typeface="Arial" charset="0"/>
              </a:rPr>
              <a:t>6.23 WU: 8-fold increased 1-year mortality (DFLD) </a:t>
            </a:r>
          </a:p>
          <a:p>
            <a:pPr marL="858838" lvl="2" indent="-174625">
              <a:lnSpc>
                <a:spcPct val="90000"/>
              </a:lnSpc>
            </a:pPr>
            <a:r>
              <a:rPr lang="en-US" sz="1700" dirty="0">
                <a:latin typeface="Arial" charset="0"/>
              </a:rPr>
              <a:t>PVR </a:t>
            </a:r>
            <a:r>
              <a:rPr lang="en-US" sz="1700" dirty="0">
                <a:solidFill>
                  <a:schemeClr val="tx1"/>
                </a:solidFill>
                <a:latin typeface="Arial" charset="0"/>
              </a:rPr>
              <a:t>greater than </a:t>
            </a:r>
            <a:r>
              <a:rPr lang="en-US" sz="1700" dirty="0">
                <a:latin typeface="Arial" charset="0"/>
              </a:rPr>
              <a:t>6 WU: 1-year survival 47% (CPFE) </a:t>
            </a:r>
          </a:p>
          <a:p>
            <a:pPr marL="858838" lvl="2" indent="-174625">
              <a:lnSpc>
                <a:spcPct val="90000"/>
              </a:lnSpc>
            </a:pPr>
            <a:r>
              <a:rPr lang="en-US" sz="1700" dirty="0">
                <a:latin typeface="Arial" charset="0"/>
              </a:rPr>
              <a:t>PVR</a:t>
            </a:r>
            <a:r>
              <a:rPr lang="en-US" sz="1700" dirty="0">
                <a:solidFill>
                  <a:srgbClr val="FF0000"/>
                </a:solidFill>
                <a:latin typeface="Arial" charset="0"/>
              </a:rPr>
              <a:t> </a:t>
            </a:r>
            <a:r>
              <a:rPr lang="en-US" sz="1700" dirty="0">
                <a:solidFill>
                  <a:schemeClr val="tx1"/>
                </a:solidFill>
                <a:latin typeface="Arial" charset="0"/>
              </a:rPr>
              <a:t>greater than 8 WU: 1-year survival ~65% (DFLD)</a:t>
            </a:r>
          </a:p>
          <a:p>
            <a:pPr>
              <a:lnSpc>
                <a:spcPct val="90000"/>
              </a:lnSpc>
            </a:pPr>
            <a:endParaRPr lang="en-US" sz="2000" dirty="0">
              <a:solidFill>
                <a:schemeClr val="tx1"/>
              </a:solidFill>
              <a:latin typeface="Arial" charset="0"/>
            </a:endParaRPr>
          </a:p>
          <a:p>
            <a:pPr lvl="1">
              <a:lnSpc>
                <a:spcPct val="90000"/>
              </a:lnSpc>
            </a:pPr>
            <a:endParaRPr lang="en-US" sz="1800" dirty="0">
              <a:latin typeface="Arial" charset="0"/>
            </a:endParaRPr>
          </a:p>
          <a:p>
            <a:pPr>
              <a:lnSpc>
                <a:spcPct val="90000"/>
              </a:lnSpc>
            </a:pPr>
            <a:endParaRPr lang="en-US" sz="2000" dirty="0">
              <a:latin typeface="Arial" charset="0"/>
            </a:endParaRPr>
          </a:p>
          <a:p>
            <a:pPr>
              <a:lnSpc>
                <a:spcPct val="90000"/>
              </a:lnSpc>
            </a:pPr>
            <a:endParaRPr lang="en-US" sz="2000" dirty="0">
              <a:latin typeface="Arial" charset="0"/>
            </a:endParaRPr>
          </a:p>
        </p:txBody>
      </p:sp>
      <p:sp>
        <p:nvSpPr>
          <p:cNvPr id="2" name="TextBox 1"/>
          <p:cNvSpPr txBox="1"/>
          <p:nvPr/>
        </p:nvSpPr>
        <p:spPr>
          <a:xfrm>
            <a:off x="209889" y="6366107"/>
            <a:ext cx="74372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Nadrous</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HF, et al. </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Chest.</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2005;128(4):2393-9;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Lettieri</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CJ, et al. </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Chest.</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2006; 129(3)</a:t>
            </a:r>
            <a:r>
              <a:rPr kumimoji="0" lang="pt-BR" sz="1000" b="0" i="0" u="none" strike="noStrike" kern="1200" cap="none" spc="0" normalizeH="0" baseline="0" noProof="0" dirty="0">
                <a:ln>
                  <a:noFill/>
                </a:ln>
                <a:solidFill>
                  <a:srgbClr val="3F3F3F"/>
                </a:solidFill>
                <a:effectLst/>
                <a:uLnTx/>
                <a:uFillTx/>
                <a:latin typeface="Arial" panose="020B0604020202020204"/>
                <a:ea typeface="+mn-ea"/>
                <a:cs typeface="+mn-cs"/>
              </a:rPr>
              <a:t>:746-52; </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Corte TJ, et al. </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Thorax.</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2009; 64(10):883-8;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Cottin</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V, et al. </a:t>
            </a:r>
            <a:r>
              <a:rPr kumimoji="0" lang="en-US" sz="10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 Respir J. </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2010; 35:105-11; Olsson KM, et al. </a:t>
            </a:r>
            <a:r>
              <a:rPr kumimoji="0" lang="en-US" sz="10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 Respir J. </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2021;58:</a:t>
            </a:r>
            <a:r>
              <a:rPr kumimoji="0" lang="en-US" sz="1000" b="0" i="0" u="none" strike="noStrike" kern="1200" cap="none" spc="0" normalizeH="0" baseline="0" noProof="0" dirty="0">
                <a:ln>
                  <a:noFill/>
                </a:ln>
                <a:solidFill>
                  <a:srgbClr val="3F3F3F"/>
                </a:solidFill>
                <a:effectLst/>
                <a:uLnTx/>
                <a:uFillTx/>
                <a:latin typeface="Helvetica Neue"/>
                <a:ea typeface="+mn-ea"/>
                <a:cs typeface="+mn-cs"/>
              </a:rPr>
              <a:t>2101483</a:t>
            </a:r>
            <a:r>
              <a:rPr kumimoji="0" lang="en-US" sz="1000" b="0" i="0" u="none" strike="noStrike" kern="1200" cap="none" spc="0" normalizeH="0" baseline="0" noProof="0" dirty="0">
                <a:ln>
                  <a:noFill/>
                </a:ln>
                <a:solidFill>
                  <a:srgbClr val="000000"/>
                </a:solidFill>
                <a:effectLst/>
                <a:uLnTx/>
                <a:uFillTx/>
                <a:latin typeface="Helvetica Neue"/>
                <a:ea typeface="+mn-ea"/>
                <a:cs typeface="+mn-cs"/>
              </a:rPr>
              <a:t>.</a:t>
            </a:r>
            <a:endParaRPr kumimoji="0" lang="en-US" sz="1000" b="0" i="0" u="none" strike="noStrike" kern="1200" cap="none" spc="0" normalizeH="0" baseline="0" noProof="0" dirty="0">
              <a:ln>
                <a:noFill/>
              </a:ln>
              <a:solidFill>
                <a:srgbClr val="3F3F3F">
                  <a:lumMod val="85000"/>
                  <a:lumOff val="1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lumMod val="85000"/>
                  <a:lumOff val="15000"/>
                </a:srgbClr>
              </a:solidFill>
              <a:effectLst/>
              <a:uLnTx/>
              <a:uFillTx/>
              <a:latin typeface="Arial" panose="020B0604020202020204"/>
              <a:ea typeface="+mn-ea"/>
              <a:cs typeface="+mn-cs"/>
            </a:endParaRPr>
          </a:p>
        </p:txBody>
      </p:sp>
      <p:sp>
        <p:nvSpPr>
          <p:cNvPr id="3" name="TextBox 2"/>
          <p:cNvSpPr txBox="1"/>
          <p:nvPr/>
        </p:nvSpPr>
        <p:spPr>
          <a:xfrm>
            <a:off x="285269" y="5743844"/>
            <a:ext cx="44196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CPFE, combined pulmonary fibrosis and emphysema; DFLD,</a:t>
            </a:r>
            <a:r>
              <a:rPr kumimoji="0" lang="en-US" sz="1200" b="0" i="0" u="none" strike="sngStrike" kern="1200" cap="none" spc="0" normalizeH="0" baseline="0" noProof="0" dirty="0">
                <a:ln>
                  <a:noFill/>
                </a:ln>
                <a:solidFill>
                  <a:srgbClr val="3F3F3F"/>
                </a:solidFill>
                <a:effectLst/>
                <a:uLnTx/>
                <a:uFillTx/>
                <a:latin typeface="Arial" panose="020B0604020202020204"/>
                <a:ea typeface="+mn-ea"/>
                <a:cs typeface="+mn-cs"/>
              </a:rPr>
              <a:t>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diffuse fibrotic lung disease; PVR, pulmonary vascular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8048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Autofit/>
          </a:bodyPr>
          <a:lstStyle/>
          <a:p>
            <a:pPr algn="l"/>
            <a:r>
              <a:rPr lang="en-US" sz="3200" dirty="0">
                <a:solidFill>
                  <a:schemeClr val="tx1"/>
                </a:solidFill>
                <a:latin typeface="Arial" charset="0"/>
              </a:rPr>
              <a:t>Guidelines for Lung Transplantation: IPF </a:t>
            </a:r>
          </a:p>
        </p:txBody>
      </p:sp>
      <p:sp>
        <p:nvSpPr>
          <p:cNvPr id="33794" name="Rectangle 3"/>
          <p:cNvSpPr>
            <a:spLocks noGrp="1" noChangeArrowheads="1"/>
          </p:cNvSpPr>
          <p:nvPr>
            <p:ph idx="1"/>
          </p:nvPr>
        </p:nvSpPr>
        <p:spPr/>
        <p:txBody>
          <a:bodyPr/>
          <a:lstStyle/>
          <a:p>
            <a:r>
              <a:rPr lang="en-US" dirty="0">
                <a:latin typeface="Arial" charset="0"/>
              </a:rPr>
              <a:t>Histological or radiographic evidence of UIP and one of the following:</a:t>
            </a:r>
          </a:p>
          <a:p>
            <a:pPr lvl="1"/>
            <a:r>
              <a:rPr lang="en-US" dirty="0" err="1">
                <a:solidFill>
                  <a:schemeClr val="tx1"/>
                </a:solidFill>
                <a:latin typeface="Arial" charset="0"/>
              </a:rPr>
              <a:t>DLco</a:t>
            </a:r>
            <a:r>
              <a:rPr lang="en-US" dirty="0">
                <a:solidFill>
                  <a:schemeClr val="tx1"/>
                </a:solidFill>
                <a:latin typeface="Arial" charset="0"/>
              </a:rPr>
              <a:t> less than </a:t>
            </a:r>
            <a:r>
              <a:rPr lang="en-US" dirty="0">
                <a:latin typeface="Arial" charset="0"/>
              </a:rPr>
              <a:t>40%</a:t>
            </a:r>
          </a:p>
          <a:p>
            <a:pPr lvl="1"/>
            <a:r>
              <a:rPr lang="en-US" dirty="0">
                <a:latin typeface="Arial" charset="0"/>
              </a:rPr>
              <a:t>Decline FVC </a:t>
            </a:r>
            <a:r>
              <a:rPr lang="en-US" dirty="0">
                <a:solidFill>
                  <a:schemeClr val="tx1"/>
                </a:solidFill>
                <a:latin typeface="Arial" charset="0"/>
              </a:rPr>
              <a:t>greater than or equal to 1</a:t>
            </a:r>
            <a:r>
              <a:rPr lang="en-US" dirty="0">
                <a:latin typeface="Arial" charset="0"/>
              </a:rPr>
              <a:t>0% in 6 months</a:t>
            </a:r>
          </a:p>
          <a:p>
            <a:pPr lvl="1"/>
            <a:r>
              <a:rPr lang="en-US" b="1" dirty="0">
                <a:latin typeface="Arial" charset="0"/>
              </a:rPr>
              <a:t>Pulmonary Hypertension</a:t>
            </a:r>
          </a:p>
          <a:p>
            <a:pPr lvl="1"/>
            <a:r>
              <a:rPr lang="en-US" dirty="0">
                <a:latin typeface="Arial" charset="0"/>
              </a:rPr>
              <a:t>SaO</a:t>
            </a:r>
            <a:r>
              <a:rPr lang="en-US" baseline="-25000" dirty="0">
                <a:latin typeface="Arial" charset="0"/>
              </a:rPr>
              <a:t>2</a:t>
            </a:r>
            <a:r>
              <a:rPr lang="en-US" dirty="0">
                <a:latin typeface="Arial" charset="0"/>
              </a:rPr>
              <a:t> </a:t>
            </a:r>
            <a:r>
              <a:rPr lang="en-US" dirty="0">
                <a:solidFill>
                  <a:schemeClr val="tx1"/>
                </a:solidFill>
                <a:latin typeface="Arial" charset="0"/>
              </a:rPr>
              <a:t>less than or equal to </a:t>
            </a:r>
            <a:r>
              <a:rPr lang="en-US" dirty="0">
                <a:latin typeface="Arial" charset="0"/>
              </a:rPr>
              <a:t>88% during 6MWT</a:t>
            </a:r>
          </a:p>
          <a:p>
            <a:pPr lvl="1">
              <a:buFontTx/>
              <a:buNone/>
            </a:pPr>
            <a:endParaRPr lang="en-US" dirty="0">
              <a:latin typeface="Arial" charset="0"/>
            </a:endParaRPr>
          </a:p>
          <a:p>
            <a:r>
              <a:rPr lang="en-US" dirty="0">
                <a:latin typeface="Arial" charset="0"/>
              </a:rPr>
              <a:t>Other types of pulmonary fibrosis share similar recommendations</a:t>
            </a:r>
          </a:p>
          <a:p>
            <a:pPr lvl="1"/>
            <a:endParaRPr lang="en-US" dirty="0">
              <a:latin typeface="Arial" charset="0"/>
            </a:endParaRPr>
          </a:p>
        </p:txBody>
      </p:sp>
      <p:sp>
        <p:nvSpPr>
          <p:cNvPr id="3" name="TextBox 2"/>
          <p:cNvSpPr txBox="1"/>
          <p:nvPr/>
        </p:nvSpPr>
        <p:spPr>
          <a:xfrm>
            <a:off x="609600" y="6514846"/>
            <a:ext cx="5943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Weill D,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J Heart Lung Transplant.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2015;34(1):1-15.</a:t>
            </a:r>
          </a:p>
        </p:txBody>
      </p:sp>
    </p:spTree>
    <p:extLst>
      <p:ext uri="{BB962C8B-B14F-4D97-AF65-F5344CB8AC3E}">
        <p14:creationId xmlns:p14="http://schemas.microsoft.com/office/powerpoint/2010/main" val="3393434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a:t>Discussion Points </a:t>
            </a:r>
            <a:endParaRPr lang="en-US" dirty="0"/>
          </a:p>
        </p:txBody>
      </p:sp>
      <p:sp>
        <p:nvSpPr>
          <p:cNvPr id="3" name="Content Placeholder 2"/>
          <p:cNvSpPr>
            <a:spLocks noGrp="1"/>
          </p:cNvSpPr>
          <p:nvPr>
            <p:ph idx="1"/>
          </p:nvPr>
        </p:nvSpPr>
        <p:spPr>
          <a:xfrm>
            <a:off x="609600" y="1477906"/>
            <a:ext cx="10744200" cy="4722477"/>
          </a:xfrm>
        </p:spPr>
        <p:txBody>
          <a:bodyPr/>
          <a:lstStyle/>
          <a:p>
            <a:r>
              <a:rPr lang="en-US" dirty="0"/>
              <a:t>Background of PH complicating COPD and PF</a:t>
            </a:r>
          </a:p>
          <a:p>
            <a:pPr lvl="1"/>
            <a:r>
              <a:rPr lang="en-US" dirty="0"/>
              <a:t>Clinical predictors of PH complicating PF</a:t>
            </a:r>
            <a:r>
              <a:rPr lang="en-US" dirty="0">
                <a:solidFill>
                  <a:schemeClr val="tx1"/>
                </a:solidFill>
              </a:rPr>
              <a:t>:</a:t>
            </a:r>
            <a:r>
              <a:rPr lang="en-US" dirty="0"/>
              <a:t> </a:t>
            </a:r>
            <a:r>
              <a:rPr lang="en-US" i="1" u="sng" dirty="0">
                <a:solidFill>
                  <a:schemeClr val="tx1"/>
                </a:solidFill>
              </a:rPr>
              <a:t>How should Group 3 PH be targeted for therapy?</a:t>
            </a:r>
          </a:p>
          <a:p>
            <a:r>
              <a:rPr lang="en-US" dirty="0"/>
              <a:t>Pulmonary vascular pathology in PF</a:t>
            </a:r>
          </a:p>
          <a:p>
            <a:r>
              <a:rPr lang="en-US" dirty="0"/>
              <a:t>Gas exchange in PF, PH, and PF-PH</a:t>
            </a:r>
          </a:p>
          <a:p>
            <a:r>
              <a:rPr lang="en-US" dirty="0"/>
              <a:t>Group 3 PH circulatory limitation signature and registry data</a:t>
            </a:r>
          </a:p>
          <a:p>
            <a:r>
              <a:rPr lang="en-US" dirty="0"/>
              <a:t>Clinical phenotype for PAH-targeted therapy moving forward in PF-PH and therapeutics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52680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Vascular Pathology in IPF</a:t>
            </a:r>
            <a:br>
              <a:rPr lang="en-US" dirty="0"/>
            </a:br>
            <a:r>
              <a:rPr lang="en-US" sz="2400" b="0" i="1" dirty="0"/>
              <a:t>A Pan-Vasculopathy Readily Distinguishable from Group I PAH</a:t>
            </a:r>
            <a:endParaRPr lang="en-US" b="0" i="1" dirty="0"/>
          </a:p>
        </p:txBody>
      </p:sp>
      <p:sp>
        <p:nvSpPr>
          <p:cNvPr id="3" name="Content Placeholder 2"/>
          <p:cNvSpPr>
            <a:spLocks noGrp="1"/>
          </p:cNvSpPr>
          <p:nvPr>
            <p:ph idx="1"/>
          </p:nvPr>
        </p:nvSpPr>
        <p:spPr>
          <a:xfrm>
            <a:off x="609600" y="1487488"/>
            <a:ext cx="10744200" cy="4722812"/>
          </a:xfrm>
        </p:spPr>
        <p:txBody>
          <a:bodyPr/>
          <a:lstStyle/>
          <a:p>
            <a:r>
              <a:rPr lang="en-US" dirty="0"/>
              <a:t>Explanted lung tissue (n=26); </a:t>
            </a:r>
            <a:r>
              <a:rPr lang="en-US" dirty="0" err="1"/>
              <a:t>mPAP</a:t>
            </a:r>
            <a:r>
              <a:rPr lang="en-US" dirty="0"/>
              <a:t> (30.4+/- 7.4; range 18</a:t>
            </a:r>
            <a:r>
              <a:rPr lang="en-US" dirty="0">
                <a:solidFill>
                  <a:srgbClr val="FF0000"/>
                </a:solidFill>
              </a:rPr>
              <a:t>-</a:t>
            </a:r>
            <a:r>
              <a:rPr lang="en-US" dirty="0"/>
              <a:t> </a:t>
            </a:r>
            <a:r>
              <a:rPr lang="en-US" strike="sngStrike" dirty="0"/>
              <a:t>to </a:t>
            </a:r>
            <a:r>
              <a:rPr lang="en-US" dirty="0"/>
              <a:t>50); 73% of cohort had PH</a:t>
            </a:r>
          </a:p>
          <a:p>
            <a:r>
              <a:rPr lang="en-US" dirty="0"/>
              <a:t>Pathology is homogenous in areas of dense pulmonary fibrosis but </a:t>
            </a:r>
            <a:r>
              <a:rPr lang="en-US" u="sng" dirty="0"/>
              <a:t>variable in architecturally preserved areas</a:t>
            </a:r>
          </a:p>
          <a:p>
            <a:pPr lvl="1"/>
            <a:r>
              <a:rPr lang="en-US" dirty="0"/>
              <a:t>About 2/3 with occluded venules; all patients with iron deposition </a:t>
            </a:r>
            <a:r>
              <a:rPr lang="en-US" dirty="0" err="1"/>
              <a:t>interstitium</a:t>
            </a:r>
            <a:r>
              <a:rPr lang="en-US" dirty="0"/>
              <a:t>/alveolar macrophage</a:t>
            </a:r>
          </a:p>
          <a:p>
            <a:pPr lvl="1"/>
            <a:r>
              <a:rPr lang="en-US" dirty="0"/>
              <a:t>About 2/3 of patients with occluded venules showed capillary duplication</a:t>
            </a:r>
          </a:p>
          <a:p>
            <a:pPr lvl="1"/>
            <a:r>
              <a:rPr lang="en-US" dirty="0"/>
              <a:t>Venular &gt;&gt; arteriolar involvement</a:t>
            </a:r>
          </a:p>
          <a:p>
            <a:pPr lvl="1"/>
            <a:r>
              <a:rPr lang="en-US" dirty="0"/>
              <a:t>No association between venular occlusion and </a:t>
            </a:r>
            <a:r>
              <a:rPr lang="en-US" dirty="0" err="1"/>
              <a:t>mPAP</a:t>
            </a:r>
            <a:endParaRPr lang="en-US" dirty="0"/>
          </a:p>
          <a:p>
            <a:pPr lvl="1"/>
            <a:endParaRPr lang="en-US" dirty="0"/>
          </a:p>
        </p:txBody>
      </p:sp>
      <p:sp>
        <p:nvSpPr>
          <p:cNvPr id="4" name="TextBox 3"/>
          <p:cNvSpPr txBox="1"/>
          <p:nvPr/>
        </p:nvSpPr>
        <p:spPr>
          <a:xfrm>
            <a:off x="609600" y="6396365"/>
            <a:ext cx="365760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3F3F3F"/>
                </a:solidFill>
                <a:effectLst/>
                <a:uLnTx/>
                <a:uFillTx/>
                <a:latin typeface="Arial" panose="020B0604020202020204"/>
                <a:ea typeface="+mn-ea"/>
                <a:cs typeface="+mn-cs"/>
              </a:rPr>
              <a:t>Colombat</a:t>
            </a:r>
            <a:r>
              <a:rPr kumimoji="0" lang="en-US" sz="1050" b="0" i="0" u="none" strike="noStrike" kern="1200" cap="none" spc="0" normalizeH="0" baseline="0" noProof="0" dirty="0">
                <a:ln>
                  <a:noFill/>
                </a:ln>
                <a:solidFill>
                  <a:srgbClr val="3F3F3F"/>
                </a:solidFill>
                <a:effectLst/>
                <a:uLnTx/>
                <a:uFillTx/>
                <a:latin typeface="Arial" panose="020B0604020202020204"/>
                <a:ea typeface="+mn-ea"/>
                <a:cs typeface="+mn-cs"/>
              </a:rPr>
              <a:t> M, et al. </a:t>
            </a:r>
            <a:r>
              <a:rPr kumimoji="0" lang="en-US" sz="1050" b="0" i="1" u="none" strike="noStrike" kern="1200" cap="none" spc="0" normalizeH="0" baseline="0" noProof="0" dirty="0">
                <a:ln>
                  <a:noFill/>
                </a:ln>
                <a:solidFill>
                  <a:srgbClr val="3F3F3F"/>
                </a:solidFill>
                <a:effectLst/>
                <a:uLnTx/>
                <a:uFillTx/>
                <a:latin typeface="Arial" panose="020B0604020202020204"/>
                <a:ea typeface="+mn-ea"/>
                <a:cs typeface="+mn-cs"/>
              </a:rPr>
              <a:t>Hum </a:t>
            </a:r>
            <a:r>
              <a:rPr kumimoji="0" lang="en-US" sz="1050" b="0" i="1" u="none" strike="noStrike" kern="1200" cap="none" spc="0" normalizeH="0" baseline="0" noProof="0" dirty="0" err="1">
                <a:ln>
                  <a:noFill/>
                </a:ln>
                <a:solidFill>
                  <a:srgbClr val="3F3F3F"/>
                </a:solidFill>
                <a:effectLst/>
                <a:uLnTx/>
                <a:uFillTx/>
                <a:latin typeface="Arial" panose="020B0604020202020204"/>
                <a:ea typeface="+mn-ea"/>
                <a:cs typeface="+mn-cs"/>
              </a:rPr>
              <a:t>Pathol</a:t>
            </a:r>
            <a:r>
              <a:rPr kumimoji="0" lang="en-US" sz="1050" b="0" i="0" u="none" strike="noStrike" kern="1200" cap="none" spc="0" normalizeH="0" baseline="0" noProof="0" dirty="0">
                <a:ln>
                  <a:noFill/>
                </a:ln>
                <a:solidFill>
                  <a:srgbClr val="3F3F3F"/>
                </a:solidFill>
                <a:effectLst/>
                <a:uLnTx/>
                <a:uFillTx/>
                <a:latin typeface="Arial" panose="020B0604020202020204"/>
                <a:ea typeface="+mn-ea"/>
                <a:cs typeface="+mn-cs"/>
              </a:rPr>
              <a:t>. 2007;38(1):60-5.</a:t>
            </a:r>
            <a:endParaRPr kumimoji="0" lang="en-US" sz="1050" b="0" i="0" u="none" strike="sng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3101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fontScale="90000"/>
          </a:bodyPr>
          <a:lstStyle/>
          <a:p>
            <a:r>
              <a:rPr lang="en-US" dirty="0"/>
              <a:t>Vascular Pathology in IPF</a:t>
            </a:r>
            <a:br>
              <a:rPr lang="en-US" dirty="0"/>
            </a:br>
            <a:r>
              <a:rPr lang="en-US" sz="2200" b="0" i="1" dirty="0"/>
              <a:t>A Pan-Vasculopathy Similar to </a:t>
            </a:r>
            <a:r>
              <a:rPr lang="en-US" sz="2200" b="0" i="1" dirty="0" err="1"/>
              <a:t>SSc</a:t>
            </a:r>
            <a:r>
              <a:rPr lang="en-US" sz="2200" b="0" i="1" dirty="0"/>
              <a:t>-PAH and Readily Distinguishable from Group I PAH</a:t>
            </a:r>
            <a:endParaRPr lang="en-US" b="0" i="1" dirty="0"/>
          </a:p>
        </p:txBody>
      </p:sp>
      <p:sp>
        <p:nvSpPr>
          <p:cNvPr id="5" name="TextBox 4"/>
          <p:cNvSpPr txBox="1"/>
          <p:nvPr/>
        </p:nvSpPr>
        <p:spPr>
          <a:xfrm>
            <a:off x="609600" y="6350477"/>
            <a:ext cx="365760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3F3F3F"/>
                </a:solidFill>
                <a:effectLst/>
                <a:uLnTx/>
                <a:uFillTx/>
                <a:latin typeface="Arial" panose="020B0604020202020204"/>
                <a:ea typeface="+mn-ea"/>
                <a:cs typeface="+mn-cs"/>
              </a:rPr>
              <a:t>Colombat</a:t>
            </a:r>
            <a:r>
              <a:rPr kumimoji="0" lang="en-US" sz="1050" b="0" i="0" u="none" strike="noStrike" kern="1200" cap="none" spc="0" normalizeH="0" baseline="0" noProof="0" dirty="0">
                <a:ln>
                  <a:noFill/>
                </a:ln>
                <a:solidFill>
                  <a:srgbClr val="3F3F3F"/>
                </a:solidFill>
                <a:effectLst/>
                <a:uLnTx/>
                <a:uFillTx/>
                <a:latin typeface="Arial" panose="020B0604020202020204"/>
                <a:ea typeface="+mn-ea"/>
                <a:cs typeface="+mn-cs"/>
              </a:rPr>
              <a:t> M, et al. </a:t>
            </a:r>
            <a:r>
              <a:rPr kumimoji="0" lang="en-US" sz="1050" b="0" i="1" u="none" strike="noStrike" kern="1200" cap="none" spc="0" normalizeH="0" baseline="0" noProof="0" dirty="0">
                <a:ln>
                  <a:noFill/>
                </a:ln>
                <a:solidFill>
                  <a:srgbClr val="3F3F3F"/>
                </a:solidFill>
                <a:effectLst/>
                <a:uLnTx/>
                <a:uFillTx/>
                <a:latin typeface="Arial" panose="020B0604020202020204"/>
                <a:ea typeface="+mn-ea"/>
                <a:cs typeface="+mn-cs"/>
              </a:rPr>
              <a:t>Hum </a:t>
            </a:r>
            <a:r>
              <a:rPr kumimoji="0" lang="en-US" sz="1050" b="0" i="1" u="none" strike="noStrike" kern="1200" cap="none" spc="0" normalizeH="0" baseline="0" noProof="0" dirty="0" err="1">
                <a:ln>
                  <a:noFill/>
                </a:ln>
                <a:solidFill>
                  <a:srgbClr val="3F3F3F"/>
                </a:solidFill>
                <a:effectLst/>
                <a:uLnTx/>
                <a:uFillTx/>
                <a:latin typeface="Arial" panose="020B0604020202020204"/>
                <a:ea typeface="+mn-ea"/>
                <a:cs typeface="+mn-cs"/>
              </a:rPr>
              <a:t>Pathol</a:t>
            </a:r>
            <a:r>
              <a:rPr kumimoji="0" lang="en-US" sz="1050" b="0" i="0" u="none" strike="noStrike" kern="1200" cap="none" spc="0" normalizeH="0" baseline="0" noProof="0" dirty="0">
                <a:ln>
                  <a:noFill/>
                </a:ln>
                <a:solidFill>
                  <a:srgbClr val="3F3F3F"/>
                </a:solidFill>
                <a:effectLst/>
                <a:uLnTx/>
                <a:uFillTx/>
                <a:latin typeface="Arial" panose="020B0604020202020204"/>
                <a:ea typeface="+mn-ea"/>
                <a:cs typeface="+mn-cs"/>
              </a:rPr>
              <a:t>. 2007;38(1):60-5.</a:t>
            </a:r>
            <a:endParaRPr kumimoji="0" lang="en-US" sz="1050" b="0" i="0" u="none" strike="sngStrike" kern="1200" cap="none" spc="0" normalizeH="0" baseline="0" noProof="0" dirty="0">
              <a:ln>
                <a:noFill/>
              </a:ln>
              <a:solidFill>
                <a:srgbClr val="3F3F3F"/>
              </a:solidFill>
              <a:effectLst/>
              <a:uLnTx/>
              <a:uFillTx/>
              <a:latin typeface="Arial" panose="020B0604020202020204"/>
              <a:ea typeface="+mn-ea"/>
              <a:cs typeface="+mn-cs"/>
            </a:endParaRPr>
          </a:p>
        </p:txBody>
      </p:sp>
      <p:pic>
        <p:nvPicPr>
          <p:cNvPr id="4" name="Picture 3" descr="A collage of images of a human tissue&#10;&#10;Description automatically generated">
            <a:extLst>
              <a:ext uri="{FF2B5EF4-FFF2-40B4-BE49-F238E27FC236}">
                <a16:creationId xmlns:a16="http://schemas.microsoft.com/office/drawing/2014/main" id="{5AF72B46-047E-9838-A8EB-BD6D09319450}"/>
              </a:ext>
            </a:extLst>
          </p:cNvPr>
          <p:cNvPicPr>
            <a:picLocks noChangeAspect="1"/>
          </p:cNvPicPr>
          <p:nvPr/>
        </p:nvPicPr>
        <p:blipFill>
          <a:blip r:embed="rId2"/>
          <a:stretch>
            <a:fillRect/>
          </a:stretch>
        </p:blipFill>
        <p:spPr>
          <a:xfrm>
            <a:off x="3219450" y="1793708"/>
            <a:ext cx="5524500" cy="3848100"/>
          </a:xfrm>
          <a:prstGeom prst="rect">
            <a:avLst/>
          </a:prstGeom>
        </p:spPr>
      </p:pic>
    </p:spTree>
    <p:extLst>
      <p:ext uri="{BB962C8B-B14F-4D97-AF65-F5344CB8AC3E}">
        <p14:creationId xmlns:p14="http://schemas.microsoft.com/office/powerpoint/2010/main" val="207336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5" y="263525"/>
            <a:ext cx="11028218" cy="838200"/>
          </a:xfrm>
        </p:spPr>
        <p:txBody>
          <a:bodyPr>
            <a:normAutofit/>
          </a:bodyPr>
          <a:lstStyle/>
          <a:p>
            <a:r>
              <a:rPr lang="en-US" sz="3200">
                <a:solidFill>
                  <a:schemeClr val="tx1"/>
                </a:solidFill>
              </a:rPr>
              <a:t>Discussion Points </a:t>
            </a:r>
            <a:endParaRPr lang="en-US" sz="3200" dirty="0">
              <a:solidFill>
                <a:schemeClr val="tx1"/>
              </a:solidFill>
            </a:endParaRPr>
          </a:p>
        </p:txBody>
      </p:sp>
      <p:sp>
        <p:nvSpPr>
          <p:cNvPr id="3" name="Content Placeholder 2"/>
          <p:cNvSpPr>
            <a:spLocks noGrp="1"/>
          </p:cNvSpPr>
          <p:nvPr>
            <p:ph idx="1"/>
          </p:nvPr>
        </p:nvSpPr>
        <p:spPr>
          <a:xfrm>
            <a:off x="526473" y="1447799"/>
            <a:ext cx="11028217" cy="4832927"/>
          </a:xfrm>
        </p:spPr>
        <p:txBody>
          <a:bodyPr/>
          <a:lstStyle/>
          <a:p>
            <a:r>
              <a:rPr lang="en-US" sz="2400" dirty="0"/>
              <a:t>Background of PH complicating COPD and PF</a:t>
            </a:r>
          </a:p>
          <a:p>
            <a:pPr lvl="1"/>
            <a:r>
              <a:rPr lang="en-US" sz="2000" dirty="0"/>
              <a:t>Clinical predictors of PH complicating </a:t>
            </a:r>
            <a:r>
              <a:rPr lang="en-US" sz="2000" dirty="0">
                <a:solidFill>
                  <a:schemeClr val="tx1"/>
                </a:solidFill>
              </a:rPr>
              <a:t>PF</a:t>
            </a:r>
            <a:r>
              <a:rPr lang="en-US" dirty="0">
                <a:solidFill>
                  <a:schemeClr val="tx1"/>
                </a:solidFill>
              </a:rPr>
              <a:t>: </a:t>
            </a:r>
            <a:r>
              <a:rPr lang="en-US" i="1" u="sng" dirty="0">
                <a:solidFill>
                  <a:schemeClr val="tx1"/>
                </a:solidFill>
              </a:rPr>
              <a:t>S</a:t>
            </a:r>
            <a:r>
              <a:rPr lang="en-US" sz="2000" i="1" u="sng" dirty="0">
                <a:solidFill>
                  <a:schemeClr val="tx1"/>
                </a:solidFill>
              </a:rPr>
              <a:t>hould </a:t>
            </a:r>
            <a:r>
              <a:rPr lang="en-US" sz="2000" i="1" u="sng" dirty="0"/>
              <a:t>Group 3 PH be targeted for therapy?</a:t>
            </a:r>
          </a:p>
          <a:p>
            <a:r>
              <a:rPr lang="en-US" sz="2400" dirty="0"/>
              <a:t>Pulmonary vascular pathology in PF</a:t>
            </a:r>
          </a:p>
          <a:p>
            <a:r>
              <a:rPr lang="en-US" b="1" dirty="0"/>
              <a:t>Gas exchange in PF, PH, and PF-PH</a:t>
            </a:r>
          </a:p>
          <a:p>
            <a:r>
              <a:rPr lang="en-US" sz="2400" dirty="0"/>
              <a:t>Group 3 PH circulatory limitation signature and registry data</a:t>
            </a:r>
          </a:p>
          <a:p>
            <a:r>
              <a:rPr lang="en-US" sz="2400" dirty="0"/>
              <a:t>Clinical phenotype for PAH-targeted therapy moving forward in PF-PH and therapeutics</a:t>
            </a:r>
          </a:p>
          <a:p>
            <a:endParaRPr lang="en-US" sz="2400" dirty="0"/>
          </a:p>
          <a:p>
            <a:endParaRPr lang="en-US" sz="2400" dirty="0"/>
          </a:p>
          <a:p>
            <a:endParaRPr lang="en-US" sz="2400" dirty="0"/>
          </a:p>
        </p:txBody>
      </p:sp>
    </p:spTree>
    <p:extLst>
      <p:ext uri="{BB962C8B-B14F-4D97-AF65-F5344CB8AC3E}">
        <p14:creationId xmlns:p14="http://schemas.microsoft.com/office/powerpoint/2010/main" val="6711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Autofit/>
          </a:bodyPr>
          <a:lstStyle/>
          <a:p>
            <a:r>
              <a:rPr lang="en-US" dirty="0"/>
              <a:t>General Principles Regarding the V/Q Spectrum &amp; Gas Exchange in Idiopathic PAH vs. PF (without PH)</a:t>
            </a:r>
          </a:p>
        </p:txBody>
      </p:sp>
      <p:sp>
        <p:nvSpPr>
          <p:cNvPr id="3" name="Content Placeholder 2"/>
          <p:cNvSpPr>
            <a:spLocks noGrp="1"/>
          </p:cNvSpPr>
          <p:nvPr>
            <p:ph idx="1"/>
          </p:nvPr>
        </p:nvSpPr>
        <p:spPr>
          <a:xfrm>
            <a:off x="609600" y="1477906"/>
            <a:ext cx="10744200" cy="4722477"/>
          </a:xfrm>
        </p:spPr>
        <p:txBody>
          <a:bodyPr>
            <a:normAutofit fontScale="92500" lnSpcReduction="20000"/>
          </a:bodyPr>
          <a:lstStyle/>
          <a:p>
            <a:endParaRPr lang="en-US" dirty="0"/>
          </a:p>
          <a:p>
            <a:r>
              <a:rPr lang="en-US" u="sng" dirty="0"/>
              <a:t>At rest</a:t>
            </a:r>
            <a:r>
              <a:rPr lang="en-US" dirty="0">
                <a:solidFill>
                  <a:schemeClr val="tx1"/>
                </a:solidFill>
              </a:rPr>
              <a:t>: Relatively </a:t>
            </a:r>
            <a:r>
              <a:rPr lang="en-US" dirty="0"/>
              <a:t>preserved V/Q spectrum in patients with both IPF (without PH) and </a:t>
            </a:r>
            <a:r>
              <a:rPr lang="en-US" dirty="0" err="1"/>
              <a:t>iPAH</a:t>
            </a:r>
            <a:r>
              <a:rPr lang="en-US" dirty="0"/>
              <a:t> </a:t>
            </a:r>
          </a:p>
          <a:p>
            <a:pPr lvl="1"/>
            <a:r>
              <a:rPr lang="en-US" dirty="0"/>
              <a:t>IPF (without PH)</a:t>
            </a:r>
            <a:r>
              <a:rPr lang="en-US" dirty="0">
                <a:sym typeface="Wingdings" panose="05000000000000000000" pitchFamily="2" charset="2"/>
              </a:rPr>
              <a:t> 20% of Aa gradient due to diffusion; 80% due to V/Q inequality (1.2 to 8.5% shunt, depending on study)</a:t>
            </a:r>
          </a:p>
          <a:p>
            <a:pPr lvl="1"/>
            <a:r>
              <a:rPr lang="en-US" dirty="0" err="1">
                <a:sym typeface="Wingdings" panose="05000000000000000000" pitchFamily="2" charset="2"/>
              </a:rPr>
              <a:t>iPAH</a:t>
            </a:r>
            <a:r>
              <a:rPr lang="en-US" dirty="0">
                <a:sym typeface="Wingdings" panose="05000000000000000000" pitchFamily="2" charset="2"/>
              </a:rPr>
              <a:t> less than 10% perfusion to low V/Q, or shunt</a:t>
            </a:r>
          </a:p>
          <a:p>
            <a:pPr lvl="1"/>
            <a:endParaRPr lang="en-US" dirty="0">
              <a:sym typeface="Wingdings" panose="05000000000000000000" pitchFamily="2" charset="2"/>
            </a:endParaRPr>
          </a:p>
          <a:p>
            <a:r>
              <a:rPr lang="en-US" u="sng" dirty="0">
                <a:solidFill>
                  <a:schemeClr val="tx1"/>
                </a:solidFill>
                <a:sym typeface="Wingdings" panose="05000000000000000000" pitchFamily="2" charset="2"/>
              </a:rPr>
              <a:t>During exercise</a:t>
            </a:r>
            <a:r>
              <a:rPr lang="en-US" dirty="0">
                <a:solidFill>
                  <a:schemeClr val="tx1"/>
                </a:solidFill>
                <a:sym typeface="Wingdings" panose="05000000000000000000" pitchFamily="2" charset="2"/>
              </a:rPr>
              <a:t>: T</a:t>
            </a:r>
            <a:r>
              <a:rPr lang="en-US" dirty="0">
                <a:sym typeface="Wingdings" panose="05000000000000000000" pitchFamily="2" charset="2"/>
              </a:rPr>
              <a:t>he V/Q spectrum in both IPF (without PH) and </a:t>
            </a:r>
            <a:r>
              <a:rPr lang="en-US" dirty="0" err="1">
                <a:sym typeface="Wingdings" panose="05000000000000000000" pitchFamily="2" charset="2"/>
              </a:rPr>
              <a:t>iPAH</a:t>
            </a:r>
            <a:r>
              <a:rPr lang="en-US" dirty="0">
                <a:sym typeface="Wingdings" panose="05000000000000000000" pitchFamily="2" charset="2"/>
              </a:rPr>
              <a:t> is relatively preserved despite predictable widening of Aa gradient</a:t>
            </a:r>
          </a:p>
          <a:p>
            <a:pPr lvl="1"/>
            <a:r>
              <a:rPr lang="en-US" dirty="0">
                <a:sym typeface="Wingdings" panose="05000000000000000000" pitchFamily="2" charset="2"/>
              </a:rPr>
              <a:t>IPF (without PH) 40% of Aa gradient due to diffusion; 60% due to V/Q inequality</a:t>
            </a:r>
          </a:p>
          <a:p>
            <a:pPr lvl="1"/>
            <a:r>
              <a:rPr lang="en-US" dirty="0" err="1">
                <a:sym typeface="Wingdings" panose="05000000000000000000" pitchFamily="2" charset="2"/>
              </a:rPr>
              <a:t>iPAH</a:t>
            </a:r>
            <a:r>
              <a:rPr lang="en-US" dirty="0">
                <a:sym typeface="Wingdings" panose="05000000000000000000" pitchFamily="2" charset="2"/>
              </a:rPr>
              <a:t> hypoxemia driven by a low mixed venous oxygen which (for a given PAO2) augments the vulnerability of oxygen exchange to diffusion limitation</a:t>
            </a:r>
          </a:p>
          <a:p>
            <a:pPr lvl="1"/>
            <a:endParaRPr lang="en-US" dirty="0">
              <a:sym typeface="Wingdings" panose="05000000000000000000" pitchFamily="2" charset="2"/>
            </a:endParaRPr>
          </a:p>
          <a:p>
            <a:r>
              <a:rPr lang="en-US" dirty="0"/>
              <a:t>Hypoxic vasoconstriction may be attenuated with worsening PH</a:t>
            </a:r>
          </a:p>
        </p:txBody>
      </p:sp>
      <p:sp>
        <p:nvSpPr>
          <p:cNvPr id="4" name="Slide Number Placeholder 3"/>
          <p:cNvSpPr>
            <a:spLocks noGrp="1"/>
          </p:cNvSpPr>
          <p:nvPr>
            <p:ph type="sldNum" sz="quarter" idx="4294967295"/>
          </p:nvPr>
        </p:nvSpPr>
        <p:spPr bwMode="auto">
          <a:xfrm>
            <a:off x="93472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extBox 4"/>
          <p:cNvSpPr txBox="1"/>
          <p:nvPr/>
        </p:nvSpPr>
        <p:spPr>
          <a:xfrm>
            <a:off x="666750" y="6137414"/>
            <a:ext cx="11830050"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3F3F3F"/>
                </a:solidFill>
                <a:effectLst/>
                <a:uLnTx/>
                <a:uFillTx/>
                <a:latin typeface="Arial" panose="020B0604020202020204"/>
                <a:ea typeface="+mn-ea"/>
                <a:cs typeface="+mn-cs"/>
              </a:rPr>
              <a:t>Dantzker</a:t>
            </a:r>
            <a:r>
              <a:rPr kumimoji="0" lang="en-US" sz="1050" b="0" i="0" u="none" strike="noStrike" kern="1200" cap="none" spc="0" normalizeH="0" baseline="0" noProof="0" dirty="0">
                <a:ln>
                  <a:noFill/>
                </a:ln>
                <a:solidFill>
                  <a:srgbClr val="3F3F3F"/>
                </a:solidFill>
                <a:effectLst/>
                <a:uLnTx/>
                <a:uFillTx/>
                <a:latin typeface="Arial" panose="020B0604020202020204"/>
                <a:ea typeface="+mn-ea"/>
                <a:cs typeface="+mn-cs"/>
              </a:rPr>
              <a:t> DR, Bower JS. </a:t>
            </a:r>
            <a:r>
              <a:rPr kumimoji="0" lang="en-US" sz="1050" b="0" i="1" u="none" strike="noStrike" kern="1200" cap="none" spc="0" normalizeH="0" baseline="0" noProof="0" dirty="0">
                <a:ln>
                  <a:noFill/>
                </a:ln>
                <a:solidFill>
                  <a:srgbClr val="3F3F3F"/>
                </a:solidFill>
                <a:effectLst/>
                <a:uLnTx/>
                <a:uFillTx/>
                <a:latin typeface="Arial" panose="020B0604020202020204"/>
                <a:ea typeface="+mn-ea"/>
                <a:cs typeface="+mn-cs"/>
              </a:rPr>
              <a:t>J Clin Invest. </a:t>
            </a:r>
            <a:r>
              <a:rPr kumimoji="0" lang="en-US" sz="1050" b="0" i="0" u="none" strike="noStrike" kern="1200" cap="none" spc="0" normalizeH="0" baseline="0" noProof="0" dirty="0">
                <a:ln>
                  <a:noFill/>
                </a:ln>
                <a:solidFill>
                  <a:srgbClr val="3F3F3F"/>
                </a:solidFill>
                <a:effectLst/>
                <a:uLnTx/>
                <a:uFillTx/>
                <a:latin typeface="Arial" panose="020B0604020202020204"/>
                <a:ea typeface="+mn-ea"/>
                <a:cs typeface="+mn-cs"/>
              </a:rPr>
              <a:t>1979; 64(4):1050-55; </a:t>
            </a:r>
            <a:r>
              <a:rPr kumimoji="0" lang="en-US" sz="1050" b="0" i="0" u="none" strike="noStrike" kern="1200" cap="none" spc="0" normalizeH="0" baseline="0" noProof="0" dirty="0" err="1">
                <a:ln>
                  <a:noFill/>
                </a:ln>
                <a:solidFill>
                  <a:srgbClr val="3F3F3F"/>
                </a:solidFill>
                <a:effectLst/>
                <a:uLnTx/>
                <a:uFillTx/>
                <a:latin typeface="Arial" panose="020B0604020202020204"/>
                <a:ea typeface="+mn-ea"/>
                <a:cs typeface="+mn-cs"/>
              </a:rPr>
              <a:t>Agusti</a:t>
            </a:r>
            <a:r>
              <a:rPr kumimoji="0" lang="en-US" sz="1050" b="0" i="0" u="none" strike="noStrike" kern="1200" cap="none" spc="0" normalizeH="0" baseline="0" noProof="0" dirty="0">
                <a:ln>
                  <a:noFill/>
                </a:ln>
                <a:solidFill>
                  <a:srgbClr val="3F3F3F"/>
                </a:solidFill>
                <a:effectLst/>
                <a:uLnTx/>
                <a:uFillTx/>
                <a:latin typeface="Arial" panose="020B0604020202020204"/>
                <a:ea typeface="+mn-ea"/>
                <a:cs typeface="+mn-cs"/>
              </a:rPr>
              <a:t> AG et al. </a:t>
            </a:r>
            <a:r>
              <a:rPr kumimoji="0" lang="en-US" sz="1050" b="0" i="1" u="none" strike="noStrike" kern="1200" cap="none" spc="0" normalizeH="0" baseline="0" noProof="0" dirty="0">
                <a:ln>
                  <a:noFill/>
                </a:ln>
                <a:solidFill>
                  <a:srgbClr val="3F3F3F"/>
                </a:solidFill>
                <a:effectLst/>
                <a:uLnTx/>
                <a:uFillTx/>
                <a:latin typeface="Arial" panose="020B0604020202020204"/>
                <a:ea typeface="+mn-ea"/>
                <a:cs typeface="+mn-cs"/>
              </a:rPr>
              <a:t>Am Rev Respir Dis. </a:t>
            </a:r>
            <a:r>
              <a:rPr kumimoji="0" lang="en-US" sz="1050" b="0" i="0" u="none" strike="noStrike" kern="1200" cap="none" spc="0" normalizeH="0" baseline="0" noProof="0" dirty="0">
                <a:ln>
                  <a:noFill/>
                </a:ln>
                <a:solidFill>
                  <a:srgbClr val="3F3F3F"/>
                </a:solidFill>
                <a:effectLst/>
                <a:uLnTx/>
                <a:uFillTx/>
                <a:latin typeface="Arial" panose="020B0604020202020204"/>
                <a:ea typeface="+mn-ea"/>
                <a:cs typeface="+mn-cs"/>
              </a:rPr>
              <a:t>1991; 143(2):219-25; </a:t>
            </a:r>
            <a:r>
              <a:rPr kumimoji="0" lang="en-US" sz="1050" b="0" i="0" u="none" strike="noStrike" kern="1200" cap="none" spc="0" normalizeH="0" baseline="0" noProof="0" dirty="0" err="1">
                <a:ln>
                  <a:noFill/>
                </a:ln>
                <a:solidFill>
                  <a:srgbClr val="3F3F3F"/>
                </a:solidFill>
                <a:effectLst/>
                <a:uLnTx/>
                <a:uFillTx/>
                <a:latin typeface="Arial" panose="020B0604020202020204"/>
                <a:ea typeface="+mn-ea"/>
                <a:cs typeface="+mn-cs"/>
              </a:rPr>
              <a:t>Dantzker</a:t>
            </a:r>
            <a:r>
              <a:rPr kumimoji="0" lang="en-US" sz="1050" b="0" i="0" u="none" strike="noStrike" kern="1200" cap="none" spc="0" normalizeH="0" baseline="0" noProof="0" dirty="0">
                <a:ln>
                  <a:noFill/>
                </a:ln>
                <a:solidFill>
                  <a:srgbClr val="3F3F3F"/>
                </a:solidFill>
                <a:effectLst/>
                <a:uLnTx/>
                <a:uFillTx/>
                <a:latin typeface="Arial" panose="020B0604020202020204"/>
                <a:ea typeface="+mn-ea"/>
                <a:cs typeface="+mn-cs"/>
              </a:rPr>
              <a:t> DR, et al. </a:t>
            </a:r>
            <a:r>
              <a:rPr kumimoji="0" lang="en-US" sz="1050" b="0" i="1" u="none" strike="noStrike" kern="1200" cap="none" spc="0" normalizeH="0" baseline="0" noProof="0" dirty="0">
                <a:ln>
                  <a:noFill/>
                </a:ln>
                <a:solidFill>
                  <a:srgbClr val="3F3F3F"/>
                </a:solidFill>
                <a:effectLst/>
                <a:uLnTx/>
                <a:uFillTx/>
                <a:latin typeface="Arial" panose="020B0604020202020204"/>
                <a:ea typeface="+mn-ea"/>
                <a:cs typeface="+mn-cs"/>
              </a:rPr>
              <a:t>Am Rev Respir Dis. </a:t>
            </a:r>
            <a:r>
              <a:rPr kumimoji="0" lang="en-US" sz="1050" b="0" i="0" u="none" strike="noStrike" kern="1200" cap="none" spc="0" normalizeH="0" baseline="0" noProof="0" dirty="0">
                <a:ln>
                  <a:noFill/>
                </a:ln>
                <a:solidFill>
                  <a:srgbClr val="3F3F3F"/>
                </a:solidFill>
                <a:effectLst/>
                <a:uLnTx/>
                <a:uFillTx/>
                <a:latin typeface="Arial" panose="020B0604020202020204"/>
                <a:ea typeface="+mn-ea"/>
                <a:cs typeface="+mn-cs"/>
              </a:rPr>
              <a:t>1984; 130(3):412-6;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F3F3F"/>
                </a:solidFill>
                <a:effectLst/>
                <a:uLnTx/>
                <a:uFillTx/>
                <a:latin typeface="Arial" panose="020B0604020202020204"/>
                <a:ea typeface="+mn-ea"/>
                <a:cs typeface="+mn-cs"/>
              </a:rPr>
              <a:t>Blanco I, et al. </a:t>
            </a:r>
            <a:r>
              <a:rPr kumimoji="0" lang="en-US" sz="1050" b="0" i="1" u="none" strike="noStrike" kern="1200" cap="none" spc="0" normalizeH="0" baseline="0" noProof="0" dirty="0">
                <a:ln>
                  <a:noFill/>
                </a:ln>
                <a:solidFill>
                  <a:srgbClr val="3F3F3F"/>
                </a:solidFill>
                <a:effectLst/>
                <a:uLnTx/>
                <a:uFillTx/>
                <a:latin typeface="Arial" panose="020B0604020202020204"/>
                <a:ea typeface="+mn-ea"/>
                <a:cs typeface="+mn-cs"/>
              </a:rPr>
              <a:t>J Appl Physiol.</a:t>
            </a:r>
            <a:r>
              <a:rPr kumimoji="0" lang="en-US" sz="1050" b="0" i="0" u="none" strike="noStrike" kern="1200" cap="none" spc="0" normalizeH="0" baseline="0" noProof="0" dirty="0">
                <a:ln>
                  <a:noFill/>
                </a:ln>
                <a:solidFill>
                  <a:srgbClr val="3F3F3F"/>
                </a:solidFill>
                <a:effectLst/>
                <a:uLnTx/>
                <a:uFillTx/>
                <a:latin typeface="Arial" panose="020B0604020202020204"/>
                <a:ea typeface="+mn-ea"/>
                <a:cs typeface="+mn-cs"/>
              </a:rPr>
              <a:t> 2011; 110(3):638-45; Wagner PD. </a:t>
            </a:r>
            <a:r>
              <a:rPr kumimoji="0" lang="en-US" sz="1050" b="0" i="1" u="none" strike="noStrike" kern="1200" cap="none" spc="0" normalizeH="0" baseline="0" noProof="0" dirty="0">
                <a:ln>
                  <a:noFill/>
                </a:ln>
                <a:solidFill>
                  <a:srgbClr val="3F3F3F"/>
                </a:solidFill>
                <a:effectLst/>
                <a:uLnTx/>
                <a:uFillTx/>
                <a:latin typeface="Arial" panose="020B0604020202020204"/>
                <a:ea typeface="+mn-ea"/>
                <a:cs typeface="+mn-cs"/>
              </a:rPr>
              <a:t>Clin Physiol. </a:t>
            </a:r>
            <a:r>
              <a:rPr kumimoji="0" lang="en-US" sz="1050" b="0" i="0" u="none" strike="noStrike" kern="1200" cap="none" spc="0" normalizeH="0" baseline="0" noProof="0" dirty="0">
                <a:ln>
                  <a:noFill/>
                </a:ln>
                <a:solidFill>
                  <a:srgbClr val="3F3F3F"/>
                </a:solidFill>
                <a:effectLst/>
                <a:uLnTx/>
                <a:uFillTx/>
                <a:latin typeface="Arial" panose="020B0604020202020204"/>
                <a:ea typeface="+mn-ea"/>
                <a:cs typeface="+mn-cs"/>
              </a:rPr>
              <a:t>1982; 2(2):105-15.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5617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6" y="194632"/>
            <a:ext cx="12477750" cy="707886"/>
          </a:xfrm>
        </p:spPr>
        <p:txBody>
          <a:bodyPr>
            <a:normAutofit fontScale="90000"/>
          </a:bodyPr>
          <a:lstStyle/>
          <a:p>
            <a:r>
              <a:rPr lang="en-US" sz="3600" dirty="0">
                <a:solidFill>
                  <a:schemeClr val="tx1"/>
                </a:solidFill>
              </a:rPr>
              <a:t>Acute Administration MIGET Studies in PF-PH &amp; Group I PAH </a:t>
            </a:r>
            <a:br>
              <a:rPr lang="en-US" sz="3600" dirty="0">
                <a:solidFill>
                  <a:schemeClr val="tx1"/>
                </a:solidFill>
              </a:rPr>
            </a:br>
            <a:r>
              <a:rPr lang="en-US" sz="1800" i="1" dirty="0">
                <a:solidFill>
                  <a:schemeClr val="tx1"/>
                </a:solidFill>
                <a:effectLst/>
              </a:rPr>
              <a:t>Increased intrapulmonary shunt does </a:t>
            </a:r>
            <a:r>
              <a:rPr lang="en-US" sz="1800" i="1" dirty="0">
                <a:solidFill>
                  <a:schemeClr val="tx1"/>
                </a:solidFill>
              </a:rPr>
              <a:t>n</a:t>
            </a:r>
            <a:r>
              <a:rPr lang="en-US" sz="1800" i="1" dirty="0">
                <a:solidFill>
                  <a:schemeClr val="tx1"/>
                </a:solidFill>
                <a:effectLst/>
              </a:rPr>
              <a:t>ot </a:t>
            </a:r>
            <a:r>
              <a:rPr lang="en-US" sz="1800" i="1" dirty="0">
                <a:solidFill>
                  <a:schemeClr val="tx1"/>
                </a:solidFill>
              </a:rPr>
              <a:t>n</a:t>
            </a:r>
            <a:r>
              <a:rPr lang="en-US" sz="1800" i="1" dirty="0">
                <a:solidFill>
                  <a:schemeClr val="tx1"/>
                </a:solidFill>
                <a:effectLst/>
              </a:rPr>
              <a:t>ecessarily </a:t>
            </a:r>
            <a:r>
              <a:rPr lang="en-US" sz="1800" i="1" dirty="0">
                <a:solidFill>
                  <a:schemeClr val="tx1"/>
                </a:solidFill>
              </a:rPr>
              <a:t>t</a:t>
            </a:r>
            <a:r>
              <a:rPr lang="en-US" sz="1800" i="1" dirty="0">
                <a:solidFill>
                  <a:schemeClr val="tx1"/>
                </a:solidFill>
                <a:effectLst/>
              </a:rPr>
              <a:t>ranslate to </a:t>
            </a:r>
            <a:r>
              <a:rPr lang="en-US" sz="1800" i="1" dirty="0">
                <a:solidFill>
                  <a:schemeClr val="tx1"/>
                </a:solidFill>
              </a:rPr>
              <a:t>w</a:t>
            </a:r>
            <a:r>
              <a:rPr lang="en-US" sz="1800" i="1" dirty="0">
                <a:solidFill>
                  <a:schemeClr val="tx1"/>
                </a:solidFill>
                <a:effectLst/>
              </a:rPr>
              <a:t>orsened </a:t>
            </a:r>
            <a:r>
              <a:rPr lang="en-US" sz="1800" i="1" dirty="0">
                <a:solidFill>
                  <a:schemeClr val="tx1"/>
                </a:solidFill>
              </a:rPr>
              <a:t>p</a:t>
            </a:r>
            <a:r>
              <a:rPr lang="en-US" sz="1800" i="1" dirty="0">
                <a:solidFill>
                  <a:schemeClr val="tx1"/>
                </a:solidFill>
                <a:effectLst/>
              </a:rPr>
              <a:t>aO2</a:t>
            </a:r>
          </a:p>
        </p:txBody>
      </p:sp>
      <p:graphicFrame>
        <p:nvGraphicFramePr>
          <p:cNvPr id="5" name="Content Placeholder 4"/>
          <p:cNvGraphicFramePr>
            <a:graphicFrameLocks noGrp="1"/>
          </p:cNvGraphicFramePr>
          <p:nvPr>
            <p:ph idx="1"/>
          </p:nvPr>
        </p:nvGraphicFramePr>
        <p:xfrm>
          <a:off x="335280" y="1087121"/>
          <a:ext cx="10868428" cy="5614351"/>
        </p:xfrm>
        <a:graphic>
          <a:graphicData uri="http://schemas.openxmlformats.org/drawingml/2006/table">
            <a:tbl>
              <a:tblPr firstRow="1" bandRow="1">
                <a:tableStyleId>{6E25E649-3F16-4E02-A733-19D2CDBF48F0}</a:tableStyleId>
              </a:tblPr>
              <a:tblGrid>
                <a:gridCol w="913999">
                  <a:extLst>
                    <a:ext uri="{9D8B030D-6E8A-4147-A177-3AD203B41FA5}">
                      <a16:colId xmlns:a16="http://schemas.microsoft.com/office/drawing/2014/main" val="20000"/>
                    </a:ext>
                  </a:extLst>
                </a:gridCol>
                <a:gridCol w="1357423">
                  <a:extLst>
                    <a:ext uri="{9D8B030D-6E8A-4147-A177-3AD203B41FA5}">
                      <a16:colId xmlns:a16="http://schemas.microsoft.com/office/drawing/2014/main" val="20001"/>
                    </a:ext>
                  </a:extLst>
                </a:gridCol>
                <a:gridCol w="452474">
                  <a:extLst>
                    <a:ext uri="{9D8B030D-6E8A-4147-A177-3AD203B41FA5}">
                      <a16:colId xmlns:a16="http://schemas.microsoft.com/office/drawing/2014/main" val="20002"/>
                    </a:ext>
                  </a:extLst>
                </a:gridCol>
                <a:gridCol w="1900392">
                  <a:extLst>
                    <a:ext uri="{9D8B030D-6E8A-4147-A177-3AD203B41FA5}">
                      <a16:colId xmlns:a16="http://schemas.microsoft.com/office/drawing/2014/main" val="20003"/>
                    </a:ext>
                  </a:extLst>
                </a:gridCol>
                <a:gridCol w="1266927">
                  <a:extLst>
                    <a:ext uri="{9D8B030D-6E8A-4147-A177-3AD203B41FA5}">
                      <a16:colId xmlns:a16="http://schemas.microsoft.com/office/drawing/2014/main" val="20004"/>
                    </a:ext>
                  </a:extLst>
                </a:gridCol>
                <a:gridCol w="1085937">
                  <a:extLst>
                    <a:ext uri="{9D8B030D-6E8A-4147-A177-3AD203B41FA5}">
                      <a16:colId xmlns:a16="http://schemas.microsoft.com/office/drawing/2014/main" val="20005"/>
                    </a:ext>
                  </a:extLst>
                </a:gridCol>
                <a:gridCol w="904948">
                  <a:extLst>
                    <a:ext uri="{9D8B030D-6E8A-4147-A177-3AD203B41FA5}">
                      <a16:colId xmlns:a16="http://schemas.microsoft.com/office/drawing/2014/main" val="20006"/>
                    </a:ext>
                  </a:extLst>
                </a:gridCol>
                <a:gridCol w="2986328">
                  <a:extLst>
                    <a:ext uri="{9D8B030D-6E8A-4147-A177-3AD203B41FA5}">
                      <a16:colId xmlns:a16="http://schemas.microsoft.com/office/drawing/2014/main" val="20007"/>
                    </a:ext>
                  </a:extLst>
                </a:gridCol>
              </a:tblGrid>
              <a:tr h="489723">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PF Type or</a:t>
                      </a:r>
                    </a:p>
                    <a:p>
                      <a:pPr algn="ctr" fontAlgn="b"/>
                      <a:r>
                        <a:rPr lang="en-US" sz="1100" u="none" strike="noStrike" dirty="0">
                          <a:solidFill>
                            <a:schemeClr val="bg1"/>
                          </a:solidFill>
                          <a:effectLst/>
                        </a:rPr>
                        <a:t>Group</a:t>
                      </a:r>
                      <a:r>
                        <a:rPr lang="en-US" sz="1100" u="none" strike="noStrike" baseline="0" dirty="0">
                          <a:solidFill>
                            <a:schemeClr val="bg1"/>
                          </a:solidFill>
                          <a:effectLst/>
                        </a:rPr>
                        <a:t> I PAH</a:t>
                      </a:r>
                      <a:endParaRPr lang="en-US" sz="1100" u="none" strike="noStrike" dirty="0">
                        <a:solidFill>
                          <a:schemeClr val="bg1"/>
                        </a:solidFill>
                        <a:effectLst/>
                      </a:endParaRPr>
                    </a:p>
                  </a:txBody>
                  <a:tcPr marL="9525" marR="9525" marT="9525" marB="0" anchor="ctr"/>
                </a:tc>
                <a:tc>
                  <a:txBody>
                    <a:bodyPr/>
                    <a:lstStyle/>
                    <a:p>
                      <a:pPr algn="ctr" fontAlgn="b"/>
                      <a:r>
                        <a:rPr lang="en-US" sz="1100" u="none" strike="noStrike">
                          <a:effectLst/>
                        </a:rPr>
                        <a:t>n</a:t>
                      </a:r>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u="none" strike="noStrike" dirty="0">
                          <a:effectLst/>
                        </a:rPr>
                        <a:t>PH</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Drug</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a:effectLst/>
                        </a:rPr>
                        <a:t> Aggressive</a:t>
                      </a:r>
                    </a:p>
                    <a:p>
                      <a:pPr algn="ctr" fontAlgn="b"/>
                      <a:r>
                        <a:rPr lang="en-US" sz="1100" u="none" strike="noStrike">
                          <a:effectLst/>
                        </a:rPr>
                        <a:t>uptitration</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a:effectLst/>
                        </a:rPr>
                        <a:t>Exercise</a:t>
                      </a:r>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u="none" strike="noStrike">
                          <a:effectLst/>
                        </a:rPr>
                        <a:t>V/Q inequality</a:t>
                      </a:r>
                      <a:endParaRPr lang="en-US" sz="11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678765">
                <a:tc>
                  <a:txBody>
                    <a:bodyPr/>
                    <a:lstStyle/>
                    <a:p>
                      <a:pPr algn="ctr" fontAlgn="b"/>
                      <a:r>
                        <a:rPr lang="en-US" sz="1100" u="none" strike="noStrike" dirty="0" err="1">
                          <a:effectLst/>
                        </a:rPr>
                        <a:t>Ghofrani</a:t>
                      </a:r>
                      <a:endParaRPr lang="en-US" sz="1100" u="none" strike="noStrike" dirty="0">
                        <a:effectLst/>
                      </a:endParaRPr>
                    </a:p>
                    <a:p>
                      <a:pPr algn="ctr" fontAlgn="b"/>
                      <a:r>
                        <a:rPr lang="en-US" sz="1100" u="none" strike="noStrike" dirty="0">
                          <a:effectLst/>
                        </a:rPr>
                        <a:t>(2002)</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Heterogeneous</a:t>
                      </a:r>
                    </a:p>
                    <a:p>
                      <a:pPr algn="ctr" fontAlgn="b"/>
                      <a:r>
                        <a:rPr lang="en-US" sz="1100" b="0" i="0" u="none" strike="noStrike" dirty="0">
                          <a:solidFill>
                            <a:srgbClr val="000000"/>
                          </a:solidFill>
                          <a:effectLst/>
                          <a:latin typeface="Calibri"/>
                        </a:rPr>
                        <a:t>PF</a:t>
                      </a:r>
                    </a:p>
                  </a:txBody>
                  <a:tcPr marL="9525" marR="9525" marT="9525" marB="0" anchor="ctr"/>
                </a:tc>
                <a:tc>
                  <a:txBody>
                    <a:bodyPr/>
                    <a:lstStyle/>
                    <a:p>
                      <a:pPr algn="ctr" fontAlgn="b"/>
                      <a:r>
                        <a:rPr lang="en-US" sz="1100" u="none" strike="noStrike" dirty="0">
                          <a:effectLst/>
                        </a:rPr>
                        <a:t>16</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Y (</a:t>
                      </a:r>
                      <a:r>
                        <a:rPr lang="en-US" sz="1100" u="none" strike="noStrike" dirty="0" err="1">
                          <a:effectLst/>
                        </a:rPr>
                        <a:t>mPAP</a:t>
                      </a:r>
                      <a:r>
                        <a:rPr lang="en-US" sz="1100" u="none" strike="noStrike" dirty="0">
                          <a:effectLst/>
                        </a:rPr>
                        <a:t> 41 median)</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err="1">
                          <a:effectLst/>
                        </a:rPr>
                        <a:t>iNO</a:t>
                      </a:r>
                      <a:r>
                        <a:rPr lang="en-US" sz="1100" u="none" strike="noStrike" dirty="0">
                          <a:effectLst/>
                        </a:rPr>
                        <a:t>/</a:t>
                      </a:r>
                      <a:r>
                        <a:rPr lang="en-US" sz="1100" u="none" strike="noStrike" dirty="0" err="1">
                          <a:effectLst/>
                        </a:rPr>
                        <a:t>epo</a:t>
                      </a:r>
                      <a:r>
                        <a:rPr lang="en-US" sz="1100" u="none" strike="noStrike" dirty="0">
                          <a:effectLst/>
                        </a:rPr>
                        <a:t>/</a:t>
                      </a:r>
                      <a:r>
                        <a:rPr lang="en-US" sz="1100" u="none" strike="noStrike" dirty="0" err="1">
                          <a:effectLst/>
                        </a:rPr>
                        <a:t>sild</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Y</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N</a:t>
                      </a:r>
                      <a:endParaRPr lang="en-US" sz="1100" b="0" i="0" u="none" strike="noStrike" dirty="0">
                        <a:solidFill>
                          <a:srgbClr val="000000"/>
                        </a:solidFill>
                        <a:effectLst/>
                        <a:latin typeface="Calibri"/>
                      </a:endParaRPr>
                    </a:p>
                  </a:txBody>
                  <a:tcPr marL="9525" marR="9525" marT="9525" marB="0" anchor="ctr"/>
                </a:tc>
                <a:tc>
                  <a:txBody>
                    <a:bodyPr/>
                    <a:lstStyle/>
                    <a:p>
                      <a:pPr algn="l" fontAlgn="b"/>
                      <a:r>
                        <a:rPr lang="en-US" sz="1100" u="none" strike="noStrike" dirty="0">
                          <a:effectLst/>
                        </a:rPr>
                        <a:t>increased shunt (4.8</a:t>
                      </a:r>
                      <a:r>
                        <a:rPr lang="en-US" sz="1100" u="none" strike="noStrike" dirty="0">
                          <a:solidFill>
                            <a:schemeClr val="tx1"/>
                          </a:solidFill>
                          <a:effectLst/>
                        </a:rPr>
                        <a:t>%-1</a:t>
                      </a:r>
                      <a:r>
                        <a:rPr lang="en-US" sz="1100" u="none" strike="noStrike" dirty="0">
                          <a:effectLst/>
                        </a:rPr>
                        <a:t>6.8%) and hypoxemia with </a:t>
                      </a:r>
                      <a:r>
                        <a:rPr lang="en-US" sz="1100" u="none" strike="noStrike" dirty="0" err="1">
                          <a:effectLst/>
                        </a:rPr>
                        <a:t>epo</a:t>
                      </a:r>
                      <a:r>
                        <a:rPr lang="en-US" sz="1100" u="none" strike="noStrike" dirty="0">
                          <a:effectLst/>
                        </a:rPr>
                        <a:t>; </a:t>
                      </a:r>
                    </a:p>
                    <a:p>
                      <a:pPr algn="l" fontAlgn="b"/>
                      <a:r>
                        <a:rPr lang="en-US" sz="1100" u="none" strike="noStrike" dirty="0">
                          <a:effectLst/>
                        </a:rPr>
                        <a:t>unchanged PVR/SVR</a:t>
                      </a:r>
                      <a:endParaRPr lang="en-US"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678765">
                <a:tc>
                  <a:txBody>
                    <a:bodyPr/>
                    <a:lstStyle/>
                    <a:p>
                      <a:pPr algn="ctr" fontAlgn="b"/>
                      <a:r>
                        <a:rPr lang="en-US" sz="1100" u="none" strike="noStrike" dirty="0">
                          <a:effectLst/>
                        </a:rPr>
                        <a:t>Blanco </a:t>
                      </a:r>
                    </a:p>
                    <a:p>
                      <a:pPr algn="ctr" fontAlgn="b"/>
                      <a:r>
                        <a:rPr lang="en-US" sz="1100" u="none" strike="noStrike" dirty="0">
                          <a:effectLst/>
                        </a:rPr>
                        <a:t>(2010)</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a:effectLst/>
                        </a:rPr>
                        <a:t>IPF</a:t>
                      </a:r>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u="none" strike="noStrike">
                          <a:effectLst/>
                        </a:rPr>
                        <a:t>7</a:t>
                      </a:r>
                      <a:endParaRPr lang="en-US" sz="1100" b="0" i="0" u="none" strike="noStrike">
                        <a:solidFill>
                          <a:srgbClr val="000000"/>
                        </a:solidFill>
                        <a:effectLst/>
                        <a:latin typeface="Calibri"/>
                      </a:endParaRPr>
                    </a:p>
                  </a:txBody>
                  <a:tcPr marL="9525" marR="9525" marT="9525" marB="0" anchor="ctr"/>
                </a:tc>
                <a:tc>
                  <a:txBody>
                    <a:bodyPr/>
                    <a:lstStyle/>
                    <a:p>
                      <a:pPr algn="ctr" fontAlgn="b"/>
                      <a:r>
                        <a:rPr lang="fi-FI" sz="1100" u="none" strike="noStrike" dirty="0">
                          <a:effectLst/>
                        </a:rPr>
                        <a:t>N (mPAP 20 on RA)</a:t>
                      </a:r>
                      <a:endParaRPr lang="fi-FI"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err="1">
                          <a:effectLst/>
                        </a:rPr>
                        <a:t>iNO</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u="none" strike="noStrike">
                          <a:effectLst/>
                        </a:rPr>
                        <a:t>Y</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dirty="0" err="1">
                          <a:effectLst/>
                        </a:rPr>
                        <a:t>iNO</a:t>
                      </a:r>
                      <a:r>
                        <a:rPr lang="en-US" sz="1100" u="none" strike="noStrike" dirty="0">
                          <a:effectLst/>
                        </a:rPr>
                        <a:t> does not affect V/Q inequality while improving pulmonary hemodynamics </a:t>
                      </a:r>
                    </a:p>
                    <a:p>
                      <a:pPr algn="l" fontAlgn="b"/>
                      <a:r>
                        <a:rPr lang="en-US" sz="1100" u="none" strike="noStrike" dirty="0">
                          <a:effectLst/>
                        </a:rPr>
                        <a:t>(but no effect on CO)</a:t>
                      </a:r>
                      <a:endParaRPr lang="en-US"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489723">
                <a:tc>
                  <a:txBody>
                    <a:bodyPr/>
                    <a:lstStyle/>
                    <a:p>
                      <a:pPr algn="ctr" fontAlgn="b"/>
                      <a:r>
                        <a:rPr lang="en-US" sz="1100" u="none" strike="noStrike" dirty="0">
                          <a:effectLst/>
                        </a:rPr>
                        <a:t>Gunther </a:t>
                      </a:r>
                    </a:p>
                    <a:p>
                      <a:pPr algn="ctr" fontAlgn="b"/>
                      <a:r>
                        <a:rPr lang="en-US" sz="1100" u="none" strike="noStrike" dirty="0">
                          <a:effectLst/>
                        </a:rPr>
                        <a:t>(2007)</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IPF</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a:effectLst/>
                        </a:rPr>
                        <a:t>12</a:t>
                      </a:r>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u="none" strike="noStrike" dirty="0">
                          <a:effectLst/>
                        </a:rPr>
                        <a:t>N (</a:t>
                      </a:r>
                      <a:r>
                        <a:rPr lang="en-US" sz="1100" u="none" strike="noStrike" dirty="0" err="1">
                          <a:effectLst/>
                        </a:rPr>
                        <a:t>mPAP</a:t>
                      </a:r>
                      <a:r>
                        <a:rPr lang="en-US" sz="1100" u="none" strike="noStrike" dirty="0">
                          <a:effectLst/>
                        </a:rPr>
                        <a:t> 22.4)</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err="1">
                          <a:effectLst/>
                        </a:rPr>
                        <a:t>bosentan</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u="none" strike="noStrike">
                          <a:effectLst/>
                        </a:rPr>
                        <a:t>N</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dirty="0">
                          <a:effectLst/>
                        </a:rPr>
                        <a:t>decrease in % shunt; </a:t>
                      </a:r>
                    </a:p>
                    <a:p>
                      <a:pPr algn="l" fontAlgn="b"/>
                      <a:r>
                        <a:rPr lang="en-US" sz="1100" u="none" strike="noStrike" dirty="0">
                          <a:effectLst/>
                        </a:rPr>
                        <a:t>no change in gas exchange</a:t>
                      </a:r>
                      <a:endParaRPr lang="en-US"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678765">
                <a:tc>
                  <a:txBody>
                    <a:bodyPr/>
                    <a:lstStyle/>
                    <a:p>
                      <a:pPr algn="ctr" fontAlgn="b"/>
                      <a:r>
                        <a:rPr lang="en-US" sz="1100" u="none" strike="noStrike" dirty="0" err="1">
                          <a:effectLst/>
                        </a:rPr>
                        <a:t>Agusti</a:t>
                      </a:r>
                      <a:r>
                        <a:rPr lang="en-US" sz="1100" u="none" strike="noStrike" dirty="0">
                          <a:effectLst/>
                        </a:rPr>
                        <a:t> </a:t>
                      </a:r>
                    </a:p>
                    <a:p>
                      <a:pPr algn="ctr" fontAlgn="b"/>
                      <a:r>
                        <a:rPr lang="en-US" sz="1100" u="none" strike="noStrike" dirty="0">
                          <a:effectLst/>
                        </a:rPr>
                        <a:t>(1991)</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IPF</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15</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N (</a:t>
                      </a:r>
                      <a:r>
                        <a:rPr lang="en-US" sz="1100" u="none" strike="noStrike" dirty="0" err="1">
                          <a:effectLst/>
                        </a:rPr>
                        <a:t>mPAP</a:t>
                      </a:r>
                      <a:r>
                        <a:rPr lang="en-US" sz="1100" u="none" strike="noStrike" dirty="0">
                          <a:effectLst/>
                        </a:rPr>
                        <a:t> 20)</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O2 </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a:effectLst/>
                        </a:rPr>
                        <a:t>Y</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dirty="0">
                          <a:effectLst/>
                        </a:rPr>
                        <a:t>↑log SD Q to 100% oxygen at rest</a:t>
                      </a:r>
                      <a:r>
                        <a:rPr lang="en-US" sz="1100" u="none" strike="noStrike" dirty="0">
                          <a:effectLst/>
                          <a:sym typeface="Wingdings" panose="05000000000000000000" pitchFamily="2" charset="2"/>
                        </a:rPr>
                        <a:t></a:t>
                      </a:r>
                      <a:r>
                        <a:rPr lang="en-US" sz="1100" u="none" strike="noStrike" dirty="0">
                          <a:effectLst/>
                        </a:rPr>
                        <a:t>↓V/Q inequality at rest &amp; exercise</a:t>
                      </a:r>
                      <a:r>
                        <a:rPr lang="en-US" sz="1100" u="none" strike="noStrike" dirty="0">
                          <a:effectLst/>
                          <a:sym typeface="Wingdings" panose="05000000000000000000" pitchFamily="2" charset="2"/>
                        </a:rPr>
                        <a:t></a:t>
                      </a:r>
                      <a:r>
                        <a:rPr lang="en-US" sz="1100" u="none" strike="noStrike" dirty="0">
                          <a:effectLst/>
                        </a:rPr>
                        <a:t>↓exercise PAP</a:t>
                      </a:r>
                      <a:r>
                        <a:rPr lang="en-US" sz="1100" u="none" strike="noStrike" dirty="0">
                          <a:effectLst/>
                          <a:sym typeface="Wingdings" panose="05000000000000000000" pitchFamily="2" charset="2"/>
                        </a:rPr>
                        <a:t></a:t>
                      </a:r>
                      <a:r>
                        <a:rPr lang="en-US" sz="1100" u="none" strike="noStrike" dirty="0">
                          <a:effectLst/>
                        </a:rPr>
                        <a:t>↓exercise hypoxemia</a:t>
                      </a:r>
                      <a:endParaRPr lang="en-US"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678765">
                <a:tc>
                  <a:txBody>
                    <a:bodyPr/>
                    <a:lstStyle/>
                    <a:p>
                      <a:pPr algn="ctr" fontAlgn="b"/>
                      <a:r>
                        <a:rPr lang="en-US" sz="1100" u="none" strike="noStrike" dirty="0" err="1">
                          <a:effectLst/>
                        </a:rPr>
                        <a:t>Walmrath</a:t>
                      </a:r>
                      <a:r>
                        <a:rPr lang="en-US" sz="1100" u="none" strike="noStrike" dirty="0">
                          <a:effectLst/>
                        </a:rPr>
                        <a:t> (1995)</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Heterogeneous</a:t>
                      </a:r>
                    </a:p>
                    <a:p>
                      <a:pPr algn="ctr" fontAlgn="b"/>
                      <a:r>
                        <a:rPr lang="en-US" sz="1100" b="0" i="0" u="none" strike="noStrike" dirty="0">
                          <a:solidFill>
                            <a:srgbClr val="000000"/>
                          </a:solidFill>
                          <a:effectLst/>
                          <a:latin typeface="Calibri"/>
                        </a:rPr>
                        <a:t>PF</a:t>
                      </a:r>
                    </a:p>
                  </a:txBody>
                  <a:tcPr marL="9525" marR="9525" marT="9525"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Y (</a:t>
                      </a:r>
                      <a:r>
                        <a:rPr lang="en-US" sz="1100" u="none" strike="noStrike" dirty="0" err="1">
                          <a:effectLst/>
                        </a:rPr>
                        <a:t>mPAP</a:t>
                      </a:r>
                      <a:r>
                        <a:rPr lang="en-US" sz="1100" u="none" strike="noStrike" dirty="0">
                          <a:effectLst/>
                        </a:rPr>
                        <a:t> 38)</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inhPGI2</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a:effectLst/>
                        </a:rPr>
                        <a:t>N</a:t>
                      </a:r>
                      <a:endParaRPr lang="en-US" sz="1100" b="0" i="0" u="none" strike="noStrike">
                        <a:solidFill>
                          <a:srgbClr val="000000"/>
                        </a:solidFill>
                        <a:effectLst/>
                        <a:latin typeface="Calibri"/>
                      </a:endParaRPr>
                    </a:p>
                  </a:txBody>
                  <a:tcPr marL="9525" marR="9525" marT="9525" marB="0" anchor="ctr"/>
                </a:tc>
                <a:tc>
                  <a:txBody>
                    <a:bodyPr/>
                    <a:lstStyle/>
                    <a:p>
                      <a:pPr algn="l" fontAlgn="b"/>
                      <a:r>
                        <a:rPr lang="en-US" sz="1100" u="none" strike="noStrike" dirty="0">
                          <a:effectLst/>
                        </a:rPr>
                        <a:t>worsened paO2 and P/F ratio and nonsignificant increases in shunt and low V/Q perfusion</a:t>
                      </a:r>
                      <a:endParaRPr lang="en-US"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678765">
                <a:tc>
                  <a:txBody>
                    <a:bodyPr/>
                    <a:lstStyle/>
                    <a:p>
                      <a:pPr algn="ctr" fontAlgn="b"/>
                      <a:r>
                        <a:rPr lang="en-US" sz="1100" u="none" strike="noStrike">
                          <a:effectLst/>
                        </a:rPr>
                        <a:t>Olschewski (1999)</a:t>
                      </a:r>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u="none" strike="noStrike" dirty="0">
                          <a:effectLst/>
                        </a:rPr>
                        <a:t>Heterogeneous</a:t>
                      </a:r>
                    </a:p>
                    <a:p>
                      <a:pPr algn="ctr" fontAlgn="b"/>
                      <a:r>
                        <a:rPr lang="en-US" sz="1100" b="0" i="0" u="none" strike="noStrike" dirty="0">
                          <a:solidFill>
                            <a:srgbClr val="000000"/>
                          </a:solidFill>
                          <a:effectLst/>
                          <a:latin typeface="Calibri"/>
                        </a:rPr>
                        <a:t>PF</a:t>
                      </a:r>
                    </a:p>
                  </a:txBody>
                  <a:tcPr marL="9525" marR="9525" marT="9525" marB="0" anchor="ctr"/>
                </a:tc>
                <a:tc>
                  <a:txBody>
                    <a:bodyPr/>
                    <a:lstStyle/>
                    <a:p>
                      <a:pPr algn="ctr" fontAlgn="b"/>
                      <a:r>
                        <a:rPr lang="en-US" sz="1100" u="none" strike="noStrike" dirty="0">
                          <a:effectLst/>
                        </a:rPr>
                        <a:t>8</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Y (</a:t>
                      </a:r>
                      <a:r>
                        <a:rPr lang="en-US" sz="1100" u="none" strike="noStrike" dirty="0" err="1">
                          <a:effectLst/>
                        </a:rPr>
                        <a:t>mPAP</a:t>
                      </a:r>
                      <a:r>
                        <a:rPr lang="en-US" sz="1100" u="none" strike="noStrike" dirty="0">
                          <a:effectLst/>
                        </a:rPr>
                        <a:t> 40.2)</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IV </a:t>
                      </a:r>
                      <a:r>
                        <a:rPr lang="en-US" sz="1100" u="none" strike="noStrike" dirty="0" err="1">
                          <a:effectLst/>
                        </a:rPr>
                        <a:t>iloprost</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Y</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N</a:t>
                      </a:r>
                      <a:endParaRPr lang="en-US" sz="1100" b="0" i="0" u="none" strike="noStrike" dirty="0">
                        <a:solidFill>
                          <a:srgbClr val="000000"/>
                        </a:solidFill>
                        <a:effectLst/>
                        <a:latin typeface="Calibri"/>
                      </a:endParaRPr>
                    </a:p>
                  </a:txBody>
                  <a:tcPr marL="9525" marR="9525" marT="9525" marB="0" anchor="ctr"/>
                </a:tc>
                <a:tc>
                  <a:txBody>
                    <a:bodyPr/>
                    <a:lstStyle/>
                    <a:p>
                      <a:pPr algn="l" fontAlgn="b"/>
                      <a:r>
                        <a:rPr lang="en-US" sz="1100" u="none" strike="noStrike" dirty="0">
                          <a:effectLst/>
                        </a:rPr>
                        <a:t>worsened shunt (5.1% </a:t>
                      </a:r>
                      <a:r>
                        <a:rPr lang="en-US" sz="1100" u="none" strike="sngStrike" dirty="0">
                          <a:effectLst/>
                        </a:rPr>
                        <a:t>to</a:t>
                      </a:r>
                      <a:r>
                        <a:rPr lang="en-US" sz="1100" u="none" strike="noStrike" dirty="0">
                          <a:effectLst/>
                        </a:rPr>
                        <a:t> 23.1%); </a:t>
                      </a:r>
                    </a:p>
                    <a:p>
                      <a:pPr algn="l" fontAlgn="b"/>
                      <a:r>
                        <a:rPr lang="en-US" sz="1100" u="none" strike="noStrike" dirty="0">
                          <a:effectLst/>
                        </a:rPr>
                        <a:t>nonsignificant decrease in SaO2; PVR/SVR unchanged</a:t>
                      </a:r>
                      <a:endParaRPr lang="en-US"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6"/>
                  </a:ext>
                </a:extLst>
              </a:tr>
              <a:tr h="261634">
                <a:tc>
                  <a:txBody>
                    <a:bodyPr/>
                    <a:lstStyle/>
                    <a:p>
                      <a:pPr algn="ctr" fontAlgn="b"/>
                      <a:endParaRPr lang="en-US" sz="1100" b="0" i="0" u="none" strike="noStrike" dirty="0">
                        <a:solidFill>
                          <a:srgbClr val="000000"/>
                        </a:solidFill>
                        <a:effectLst/>
                        <a:latin typeface="Calibri"/>
                      </a:endParaRPr>
                    </a:p>
                  </a:txBody>
                  <a:tcPr marL="9525" marR="9525" marT="9525" marB="0" anchor="ctr"/>
                </a:tc>
                <a:tc>
                  <a:txBody>
                    <a:bodyPr/>
                    <a:lstStyle/>
                    <a:p>
                      <a:pPr algn="ctr" fontAlgn="b"/>
                      <a:endParaRPr lang="en-US" sz="1100" b="0" i="0" u="none" strike="noStrike" dirty="0">
                        <a:solidFill>
                          <a:srgbClr val="000000"/>
                        </a:solidFill>
                        <a:effectLst/>
                        <a:latin typeface="Calibri"/>
                      </a:endParaRPr>
                    </a:p>
                  </a:txBody>
                  <a:tcPr marL="9525" marR="9525" marT="9525" marB="0" anchor="ctr"/>
                </a:tc>
                <a:tc>
                  <a:txBody>
                    <a:bodyPr/>
                    <a:lstStyle/>
                    <a:p>
                      <a:pPr algn="ctr" fontAlgn="b"/>
                      <a:endParaRPr lang="en-US" sz="1100" b="0" i="0" u="none" strike="noStrike" dirty="0">
                        <a:solidFill>
                          <a:srgbClr val="000000"/>
                        </a:solidFill>
                        <a:effectLst/>
                        <a:latin typeface="Calibri"/>
                      </a:endParaRPr>
                    </a:p>
                  </a:txBody>
                  <a:tcPr marL="9525" marR="9525" marT="9525" marB="0" anchor="ctr"/>
                </a:tc>
                <a:tc>
                  <a:txBody>
                    <a:bodyPr/>
                    <a:lstStyle/>
                    <a:p>
                      <a:pPr algn="ctr" fontAlgn="b"/>
                      <a:endParaRPr lang="en-US" sz="1100" b="0" i="0" u="none" strike="noStrike" dirty="0">
                        <a:solidFill>
                          <a:srgbClr val="000000"/>
                        </a:solidFill>
                        <a:effectLst/>
                        <a:latin typeface="Calibri"/>
                      </a:endParaRPr>
                    </a:p>
                  </a:txBody>
                  <a:tcPr marL="9525" marR="9525" marT="9525" marB="0" anchor="ctr"/>
                </a:tc>
                <a:tc>
                  <a:txBody>
                    <a:bodyPr/>
                    <a:lstStyle/>
                    <a:p>
                      <a:pPr algn="ctr" fontAlgn="b"/>
                      <a:endParaRPr lang="en-US" sz="1100" b="0" i="0" u="none" strike="noStrike" dirty="0">
                        <a:solidFill>
                          <a:srgbClr val="000000"/>
                        </a:solidFill>
                        <a:effectLst/>
                        <a:latin typeface="Calibri"/>
                      </a:endParaRPr>
                    </a:p>
                  </a:txBody>
                  <a:tcPr marL="9525" marR="9525" marT="9525" marB="0" anchor="ctr"/>
                </a:tc>
                <a:tc>
                  <a:txBody>
                    <a:bodyPr/>
                    <a:lstStyle/>
                    <a:p>
                      <a:pPr algn="ctr" fontAlgn="b"/>
                      <a:endParaRPr lang="en-US" sz="1100" b="0" i="0" u="none" strike="noStrike" dirty="0">
                        <a:solidFill>
                          <a:srgbClr val="000000"/>
                        </a:solidFill>
                        <a:effectLst/>
                        <a:latin typeface="Calibri"/>
                      </a:endParaRPr>
                    </a:p>
                  </a:txBody>
                  <a:tcPr marL="9525" marR="9525" marT="9525" marB="0" anchor="ctr"/>
                </a:tc>
                <a:tc>
                  <a:txBody>
                    <a:bodyPr/>
                    <a:lstStyle/>
                    <a:p>
                      <a:pPr algn="ctr" fontAlgn="b"/>
                      <a:endParaRPr lang="en-US" sz="1100" b="0" i="0" u="none" strike="noStrike" dirty="0">
                        <a:solidFill>
                          <a:srgbClr val="000000"/>
                        </a:solidFill>
                        <a:effectLst/>
                        <a:latin typeface="Calibri"/>
                      </a:endParaRPr>
                    </a:p>
                  </a:txBody>
                  <a:tcPr marL="9525" marR="9525" marT="9525" marB="0" anchor="ctr"/>
                </a:tc>
                <a:tc>
                  <a:txBody>
                    <a:bodyPr/>
                    <a:lstStyle/>
                    <a:p>
                      <a:pPr algn="l" fontAlgn="b"/>
                      <a:endParaRPr lang="en-US"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7"/>
                  </a:ext>
                </a:extLst>
              </a:tr>
              <a:tr h="489723">
                <a:tc>
                  <a:txBody>
                    <a:bodyPr/>
                    <a:lstStyle/>
                    <a:p>
                      <a:pPr algn="ctr" fontAlgn="b"/>
                      <a:r>
                        <a:rPr lang="en-US" sz="1100" u="none" strike="noStrike" dirty="0" err="1">
                          <a:effectLst/>
                        </a:rPr>
                        <a:t>Dantzker</a:t>
                      </a:r>
                      <a:r>
                        <a:rPr lang="en-US" sz="1100" u="none" strike="noStrike" dirty="0">
                          <a:effectLst/>
                        </a:rPr>
                        <a:t> </a:t>
                      </a:r>
                    </a:p>
                    <a:p>
                      <a:pPr algn="ctr" fontAlgn="b"/>
                      <a:r>
                        <a:rPr lang="en-US" sz="1100" u="none" strike="noStrike" dirty="0">
                          <a:effectLst/>
                        </a:rPr>
                        <a:t>(1981)</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Group I</a:t>
                      </a:r>
                      <a:r>
                        <a:rPr lang="en-US" sz="1100" u="none" strike="noStrike" baseline="0" dirty="0">
                          <a:effectLst/>
                        </a:rPr>
                        <a:t> </a:t>
                      </a:r>
                      <a:r>
                        <a:rPr lang="en-US" sz="1100" u="none" strike="noStrike" dirty="0">
                          <a:effectLst/>
                        </a:rPr>
                        <a:t>PAH</a:t>
                      </a:r>
                    </a:p>
                    <a:p>
                      <a:pPr algn="ctr" fontAlgn="b"/>
                      <a:r>
                        <a:rPr lang="en-US" sz="1100" u="none" strike="noStrike" dirty="0">
                          <a:effectLst/>
                        </a:rPr>
                        <a:t>CTEPH</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15</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Y (range </a:t>
                      </a:r>
                      <a:r>
                        <a:rPr lang="en-US" sz="1100" u="none" strike="noStrike" dirty="0" err="1">
                          <a:effectLst/>
                        </a:rPr>
                        <a:t>mPAP</a:t>
                      </a:r>
                      <a:r>
                        <a:rPr lang="en-US" sz="1100" u="none" strike="noStrike" dirty="0">
                          <a:effectLst/>
                        </a:rPr>
                        <a:t> 42-</a:t>
                      </a:r>
                      <a:r>
                        <a:rPr lang="en-US" sz="1100" u="none" strike="sngStrike" dirty="0">
                          <a:effectLst/>
                        </a:rPr>
                        <a:t> to </a:t>
                      </a:r>
                      <a:r>
                        <a:rPr lang="en-US" sz="1100" u="none" strike="noStrike" dirty="0">
                          <a:effectLst/>
                        </a:rPr>
                        <a:t>80)</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O2/</a:t>
                      </a:r>
                      <a:r>
                        <a:rPr lang="en-US" sz="1100" u="none" strike="noStrike" dirty="0" err="1">
                          <a:effectLst/>
                        </a:rPr>
                        <a:t>nitropr</a:t>
                      </a:r>
                      <a:r>
                        <a:rPr lang="en-US" sz="1100" u="none" strike="noStrike" dirty="0">
                          <a:effectLst/>
                        </a:rPr>
                        <a:t>/</a:t>
                      </a:r>
                      <a:r>
                        <a:rPr lang="en-US" sz="1100" u="none" strike="noStrike" dirty="0" err="1">
                          <a:effectLst/>
                        </a:rPr>
                        <a:t>isop</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Y</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N</a:t>
                      </a:r>
                      <a:endParaRPr lang="en-US" sz="1100" b="0" i="0" u="none" strike="noStrike" dirty="0">
                        <a:solidFill>
                          <a:srgbClr val="000000"/>
                        </a:solidFill>
                        <a:effectLst/>
                        <a:latin typeface="Calibri"/>
                      </a:endParaRPr>
                    </a:p>
                  </a:txBody>
                  <a:tcPr marL="9525" marR="9525" marT="9525" marB="0" anchor="ctr"/>
                </a:tc>
                <a:tc>
                  <a:txBody>
                    <a:bodyPr/>
                    <a:lstStyle/>
                    <a:p>
                      <a:pPr algn="l" fontAlgn="b"/>
                      <a:r>
                        <a:rPr lang="en-US" sz="1100" u="none" strike="noStrike" dirty="0">
                          <a:effectLst/>
                        </a:rPr>
                        <a:t>worsened V/Q inequality (increase shunt, increase perfusion to low V/Q, or both)</a:t>
                      </a:r>
                      <a:endParaRPr lang="en-US"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8"/>
                  </a:ext>
                </a:extLst>
              </a:tr>
              <a:tr h="489723">
                <a:tc>
                  <a:txBody>
                    <a:bodyPr/>
                    <a:lstStyle/>
                    <a:p>
                      <a:pPr algn="ctr" fontAlgn="b"/>
                      <a:r>
                        <a:rPr lang="en-US" sz="1100" u="none" strike="noStrike" dirty="0" err="1">
                          <a:effectLst/>
                        </a:rPr>
                        <a:t>Bratel</a:t>
                      </a:r>
                      <a:r>
                        <a:rPr lang="en-US" sz="1100" u="none" strike="noStrike" dirty="0">
                          <a:effectLst/>
                        </a:rPr>
                        <a:t> </a:t>
                      </a:r>
                    </a:p>
                    <a:p>
                      <a:pPr algn="ctr" fontAlgn="b"/>
                      <a:r>
                        <a:rPr lang="en-US" sz="1100" u="none" strike="noStrike" dirty="0">
                          <a:effectLst/>
                        </a:rPr>
                        <a:t>(2007)</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a:effectLst/>
                        </a:rPr>
                        <a:t>Group I PAH</a:t>
                      </a:r>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u="none" strike="noStrike">
                          <a:effectLst/>
                        </a:rPr>
                        <a:t>7</a:t>
                      </a:r>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u="none" strike="noStrike" dirty="0">
                          <a:effectLst/>
                        </a:rPr>
                        <a:t>Y (</a:t>
                      </a:r>
                      <a:r>
                        <a:rPr lang="en-US" sz="1100" u="none" strike="noStrike" dirty="0" err="1">
                          <a:effectLst/>
                        </a:rPr>
                        <a:t>mPAP</a:t>
                      </a:r>
                      <a:r>
                        <a:rPr lang="en-US" sz="1100" u="none" strike="noStrike" dirty="0">
                          <a:effectLst/>
                        </a:rPr>
                        <a:t> 49)</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err="1">
                          <a:effectLst/>
                        </a:rPr>
                        <a:t>epo</a:t>
                      </a:r>
                      <a:r>
                        <a:rPr lang="en-US" sz="1100" u="none" strike="noStrike" dirty="0">
                          <a:effectLst/>
                        </a:rPr>
                        <a:t>/</a:t>
                      </a:r>
                      <a:r>
                        <a:rPr lang="en-US" sz="1100" u="none" strike="noStrike" dirty="0" err="1">
                          <a:effectLst/>
                        </a:rPr>
                        <a:t>inh</a:t>
                      </a:r>
                      <a:r>
                        <a:rPr lang="en-US" sz="1100" u="none" strike="noStrike" dirty="0">
                          <a:effectLst/>
                        </a:rPr>
                        <a:t> </a:t>
                      </a:r>
                      <a:r>
                        <a:rPr lang="en-US" sz="1100" u="none" strike="noStrike" dirty="0" err="1">
                          <a:effectLst/>
                        </a:rPr>
                        <a:t>ilop</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Y</a:t>
                      </a:r>
                      <a:endParaRPr lang="en-US" sz="1100" b="0" i="0" u="none" strike="noStrike" dirty="0">
                        <a:solidFill>
                          <a:srgbClr val="000000"/>
                        </a:solidFill>
                        <a:effectLst/>
                        <a:latin typeface="Calibri"/>
                      </a:endParaRPr>
                    </a:p>
                  </a:txBody>
                  <a:tcPr marL="9525" marR="9525" marT="9525" marB="0" anchor="ctr"/>
                </a:tc>
                <a:tc>
                  <a:txBody>
                    <a:bodyPr/>
                    <a:lstStyle/>
                    <a:p>
                      <a:pPr algn="ctr" fontAlgn="b"/>
                      <a:r>
                        <a:rPr lang="en-US" sz="1100" u="none" strike="noStrike" dirty="0">
                          <a:effectLst/>
                        </a:rPr>
                        <a:t>N</a:t>
                      </a:r>
                      <a:endParaRPr lang="en-US" sz="1100" b="0" i="0" u="none" strike="noStrike" dirty="0">
                        <a:solidFill>
                          <a:srgbClr val="000000"/>
                        </a:solidFill>
                        <a:effectLst/>
                        <a:latin typeface="Calibri"/>
                      </a:endParaRPr>
                    </a:p>
                  </a:txBody>
                  <a:tcPr marL="9525" marR="9525" marT="9525" marB="0" anchor="ctr"/>
                </a:tc>
                <a:tc>
                  <a:txBody>
                    <a:bodyPr/>
                    <a:lstStyle/>
                    <a:p>
                      <a:pPr algn="l" fontAlgn="b"/>
                      <a:r>
                        <a:rPr lang="en-US" sz="1100" u="none" strike="noStrike" dirty="0" err="1">
                          <a:effectLst/>
                        </a:rPr>
                        <a:t>epo</a:t>
                      </a:r>
                      <a:r>
                        <a:rPr lang="en-US" sz="1100" u="none" strike="noStrike" dirty="0">
                          <a:effectLst/>
                        </a:rPr>
                        <a:t> ↑shunt, PVR/SVR, HR, svO2; </a:t>
                      </a:r>
                    </a:p>
                    <a:p>
                      <a:pPr algn="l" fontAlgn="b"/>
                      <a:r>
                        <a:rPr lang="en-US" sz="1100" u="none" strike="noStrike" dirty="0">
                          <a:effectLst/>
                        </a:rPr>
                        <a:t>no change in paO2</a:t>
                      </a:r>
                      <a:r>
                        <a:rPr lang="en-US" sz="1100" u="none" strike="noStrike" baseline="0" dirty="0">
                          <a:effectLst/>
                        </a:rPr>
                        <a:t> or </a:t>
                      </a:r>
                      <a:r>
                        <a:rPr lang="en-US" sz="1100" u="none" strike="noStrike" dirty="0">
                          <a:effectLst/>
                        </a:rPr>
                        <a:t>SaO2</a:t>
                      </a:r>
                      <a:endParaRPr lang="en-US"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4294967295"/>
          </p:nvPr>
        </p:nvSpPr>
        <p:spPr bwMode="auto">
          <a:xfrm>
            <a:off x="105664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cxnSp>
        <p:nvCxnSpPr>
          <p:cNvPr id="6" name="Straight Arrow Connector 5"/>
          <p:cNvCxnSpPr/>
          <p:nvPr/>
        </p:nvCxnSpPr>
        <p:spPr bwMode="auto">
          <a:xfrm flipV="1">
            <a:off x="7876674" y="1876610"/>
            <a:ext cx="304800" cy="76200"/>
          </a:xfrm>
          <a:prstGeom prst="straightConnector1">
            <a:avLst/>
          </a:prstGeom>
          <a:noFill/>
          <a:ln w="38100" cap="flat" cmpd="sng" algn="ctr">
            <a:solidFill>
              <a:srgbClr val="00B0F0"/>
            </a:solidFill>
            <a:prstDash val="solid"/>
            <a:round/>
            <a:headEnd type="none" w="med" len="med"/>
            <a:tailEnd type="arrow"/>
          </a:ln>
          <a:effectLst>
            <a:outerShdw blurRad="50800" dist="38100" dir="2700000" algn="tl" rotWithShape="0">
              <a:prstClr val="black">
                <a:alpha val="40000"/>
              </a:prstClr>
            </a:outerShdw>
          </a:effectLst>
        </p:spPr>
      </p:cxnSp>
      <p:cxnSp>
        <p:nvCxnSpPr>
          <p:cNvPr id="8" name="Straight Arrow Connector 7"/>
          <p:cNvCxnSpPr/>
          <p:nvPr/>
        </p:nvCxnSpPr>
        <p:spPr bwMode="auto">
          <a:xfrm flipV="1">
            <a:off x="7879348" y="5963920"/>
            <a:ext cx="304800" cy="76200"/>
          </a:xfrm>
          <a:prstGeom prst="straightConnector1">
            <a:avLst/>
          </a:prstGeom>
          <a:noFill/>
          <a:ln w="38100" cap="flat" cmpd="sng" algn="ctr">
            <a:solidFill>
              <a:srgbClr val="00B0F0"/>
            </a:solidFill>
            <a:prstDash val="solid"/>
            <a:round/>
            <a:headEnd type="none" w="med" len="med"/>
            <a:tailEnd type="arrow"/>
          </a:ln>
          <a:effectLst>
            <a:outerShdw blurRad="50800" dist="38100" dir="2700000" algn="tl" rotWithShape="0">
              <a:prstClr val="black">
                <a:alpha val="40000"/>
              </a:prstClr>
            </a:outerShdw>
          </a:effectLst>
        </p:spPr>
      </p:cxnSp>
      <p:cxnSp>
        <p:nvCxnSpPr>
          <p:cNvPr id="9" name="Straight Arrow Connector 8"/>
          <p:cNvCxnSpPr/>
          <p:nvPr/>
        </p:nvCxnSpPr>
        <p:spPr bwMode="auto">
          <a:xfrm flipV="1">
            <a:off x="7876674" y="6411908"/>
            <a:ext cx="304800" cy="76200"/>
          </a:xfrm>
          <a:prstGeom prst="straightConnector1">
            <a:avLst/>
          </a:prstGeom>
          <a:noFill/>
          <a:ln w="38100" cap="flat" cmpd="sng" algn="ctr">
            <a:solidFill>
              <a:srgbClr val="00B0F0"/>
            </a:solidFill>
            <a:prstDash val="solid"/>
            <a:round/>
            <a:headEnd type="none" w="med" len="med"/>
            <a:tailEnd type="arrow"/>
          </a:ln>
          <a:effectLst>
            <a:outerShdw blurRad="50800" dist="38100" dir="2700000" algn="tl" rotWithShape="0">
              <a:prstClr val="black">
                <a:alpha val="40000"/>
              </a:prstClr>
            </a:outerShdw>
          </a:effectLst>
        </p:spPr>
      </p:cxnSp>
      <p:cxnSp>
        <p:nvCxnSpPr>
          <p:cNvPr id="10" name="Straight Arrow Connector 9"/>
          <p:cNvCxnSpPr>
            <a:cxnSpLocks/>
          </p:cNvCxnSpPr>
          <p:nvPr/>
        </p:nvCxnSpPr>
        <p:spPr bwMode="auto">
          <a:xfrm flipV="1">
            <a:off x="6267451" y="1615440"/>
            <a:ext cx="204469" cy="261145"/>
          </a:xfrm>
          <a:prstGeom prst="straightConnector1">
            <a:avLst/>
          </a:prstGeom>
          <a:noFill/>
          <a:ln w="38100" cap="flat" cmpd="sng" algn="ctr">
            <a:solidFill>
              <a:srgbClr val="FF0000"/>
            </a:solidFill>
            <a:prstDash val="solid"/>
            <a:round/>
            <a:headEnd type="none" w="med" len="med"/>
            <a:tailEnd type="arrow"/>
          </a:ln>
          <a:effectLst/>
        </p:spPr>
      </p:cxnSp>
      <p:sp>
        <p:nvSpPr>
          <p:cNvPr id="11" name="Oval 10">
            <a:extLst>
              <a:ext uri="{FF2B5EF4-FFF2-40B4-BE49-F238E27FC236}">
                <a16:creationId xmlns:a16="http://schemas.microsoft.com/office/drawing/2014/main" id="{7AE814D0-023D-4F58-99AA-3FA86C780F88}"/>
              </a:ext>
            </a:extLst>
          </p:cNvPr>
          <p:cNvSpPr/>
          <p:nvPr/>
        </p:nvSpPr>
        <p:spPr>
          <a:xfrm>
            <a:off x="121920" y="1615440"/>
            <a:ext cx="1290320" cy="6705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976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West Regional Pulmonary Hypertension Summit – A Case-Based Look At Diagnosis and Treatment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essentials of the updated ERS/ESC diagnostic and treatment guidelines and emerging medical entities for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current concepts on diagnosis and treatment of CTEPH and CTED with a real-world focus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Debate the importance and practice of screening for, diagnosing, and treating PAH associated with connective tissue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Learn the essentials of cardiopulmonary exercise testing for the detection and diagnosis of pulmonary hypertension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Consider lessons from the symposium in light of real-world case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19" y="150747"/>
            <a:ext cx="11139054" cy="829876"/>
          </a:xfrm>
        </p:spPr>
        <p:txBody>
          <a:bodyPr>
            <a:normAutofit fontScale="90000"/>
          </a:bodyPr>
          <a:lstStyle/>
          <a:p>
            <a:r>
              <a:rPr lang="en-US" sz="3100" dirty="0">
                <a:solidFill>
                  <a:schemeClr val="tx1"/>
                </a:solidFill>
              </a:rPr>
              <a:t>Clinical Trials in Pulmonary Fibrosis +/-Pulmonary Hypertension </a:t>
            </a:r>
            <a:br>
              <a:rPr lang="en-US" sz="2400" dirty="0"/>
            </a:br>
            <a:r>
              <a:rPr lang="en-US" sz="1800" i="1" dirty="0">
                <a:solidFill>
                  <a:schemeClr val="tx1"/>
                </a:solidFill>
                <a:effectLst/>
              </a:rPr>
              <a:t>In general, paO2 and SaO2 are not affected or marginally affected by chronic PH-targeted therapies</a:t>
            </a:r>
            <a:r>
              <a:rPr lang="en-US" sz="1800" dirty="0">
                <a:solidFill>
                  <a:schemeClr val="tx1"/>
                </a:solidFill>
                <a:effectLst/>
              </a:rPr>
              <a:t> </a:t>
            </a:r>
          </a:p>
        </p:txBody>
      </p:sp>
      <p:sp>
        <p:nvSpPr>
          <p:cNvPr id="4" name="Slide Number Placeholder 3"/>
          <p:cNvSpPr>
            <a:spLocks noGrp="1"/>
          </p:cNvSpPr>
          <p:nvPr>
            <p:ph type="sldNum" sz="quarter" idx="4294967295"/>
          </p:nvPr>
        </p:nvSpPr>
        <p:spPr bwMode="auto">
          <a:xfrm>
            <a:off x="105664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graphicFrame>
        <p:nvGraphicFramePr>
          <p:cNvPr id="11" name="Content Placeholder 10"/>
          <p:cNvGraphicFramePr>
            <a:graphicFrameLocks noGrp="1"/>
          </p:cNvGraphicFramePr>
          <p:nvPr>
            <p:ph idx="1"/>
          </p:nvPr>
        </p:nvGraphicFramePr>
        <p:xfrm>
          <a:off x="1328305" y="916882"/>
          <a:ext cx="9238095" cy="5790371"/>
        </p:xfrm>
        <a:graphic>
          <a:graphicData uri="http://schemas.openxmlformats.org/drawingml/2006/table">
            <a:tbl>
              <a:tblPr firstRow="1" bandRow="1">
                <a:tableStyleId>{5C22544A-7EE6-4342-B048-85BDC9FD1C3A}</a:tableStyleId>
              </a:tblPr>
              <a:tblGrid>
                <a:gridCol w="799388">
                  <a:extLst>
                    <a:ext uri="{9D8B030D-6E8A-4147-A177-3AD203B41FA5}">
                      <a16:colId xmlns:a16="http://schemas.microsoft.com/office/drawing/2014/main" val="20000"/>
                    </a:ext>
                  </a:extLst>
                </a:gridCol>
                <a:gridCol w="464160">
                  <a:extLst>
                    <a:ext uri="{9D8B030D-6E8A-4147-A177-3AD203B41FA5}">
                      <a16:colId xmlns:a16="http://schemas.microsoft.com/office/drawing/2014/main" val="20001"/>
                    </a:ext>
                  </a:extLst>
                </a:gridCol>
                <a:gridCol w="880618">
                  <a:extLst>
                    <a:ext uri="{9D8B030D-6E8A-4147-A177-3AD203B41FA5}">
                      <a16:colId xmlns:a16="http://schemas.microsoft.com/office/drawing/2014/main" val="20002"/>
                    </a:ext>
                  </a:extLst>
                </a:gridCol>
                <a:gridCol w="1008260">
                  <a:extLst>
                    <a:ext uri="{9D8B030D-6E8A-4147-A177-3AD203B41FA5}">
                      <a16:colId xmlns:a16="http://schemas.microsoft.com/office/drawing/2014/main" val="20003"/>
                    </a:ext>
                  </a:extLst>
                </a:gridCol>
                <a:gridCol w="728475">
                  <a:extLst>
                    <a:ext uri="{9D8B030D-6E8A-4147-A177-3AD203B41FA5}">
                      <a16:colId xmlns:a16="http://schemas.microsoft.com/office/drawing/2014/main" val="20004"/>
                    </a:ext>
                  </a:extLst>
                </a:gridCol>
                <a:gridCol w="928322">
                  <a:extLst>
                    <a:ext uri="{9D8B030D-6E8A-4147-A177-3AD203B41FA5}">
                      <a16:colId xmlns:a16="http://schemas.microsoft.com/office/drawing/2014/main" val="20005"/>
                    </a:ext>
                  </a:extLst>
                </a:gridCol>
                <a:gridCol w="661430">
                  <a:extLst>
                    <a:ext uri="{9D8B030D-6E8A-4147-A177-3AD203B41FA5}">
                      <a16:colId xmlns:a16="http://schemas.microsoft.com/office/drawing/2014/main" val="20006"/>
                    </a:ext>
                  </a:extLst>
                </a:gridCol>
                <a:gridCol w="478022">
                  <a:extLst>
                    <a:ext uri="{9D8B030D-6E8A-4147-A177-3AD203B41FA5}">
                      <a16:colId xmlns:a16="http://schemas.microsoft.com/office/drawing/2014/main" val="20007"/>
                    </a:ext>
                  </a:extLst>
                </a:gridCol>
                <a:gridCol w="610824">
                  <a:extLst>
                    <a:ext uri="{9D8B030D-6E8A-4147-A177-3AD203B41FA5}">
                      <a16:colId xmlns:a16="http://schemas.microsoft.com/office/drawing/2014/main" val="20008"/>
                    </a:ext>
                  </a:extLst>
                </a:gridCol>
                <a:gridCol w="357791">
                  <a:extLst>
                    <a:ext uri="{9D8B030D-6E8A-4147-A177-3AD203B41FA5}">
                      <a16:colId xmlns:a16="http://schemas.microsoft.com/office/drawing/2014/main" val="20009"/>
                    </a:ext>
                  </a:extLst>
                </a:gridCol>
                <a:gridCol w="1005682">
                  <a:extLst>
                    <a:ext uri="{9D8B030D-6E8A-4147-A177-3AD203B41FA5}">
                      <a16:colId xmlns:a16="http://schemas.microsoft.com/office/drawing/2014/main" val="20010"/>
                    </a:ext>
                  </a:extLst>
                </a:gridCol>
                <a:gridCol w="1315123">
                  <a:extLst>
                    <a:ext uri="{9D8B030D-6E8A-4147-A177-3AD203B41FA5}">
                      <a16:colId xmlns:a16="http://schemas.microsoft.com/office/drawing/2014/main" val="20011"/>
                    </a:ext>
                  </a:extLst>
                </a:gridCol>
              </a:tblGrid>
              <a:tr h="334282">
                <a:tc>
                  <a:txBody>
                    <a:bodyPr/>
                    <a:lstStyle/>
                    <a:p>
                      <a:pPr algn="ctr" fontAlgn="b"/>
                      <a:r>
                        <a:rPr lang="en-US" sz="1000" u="none" strike="noStrike" dirty="0">
                          <a:effectLst/>
                        </a:rPr>
                        <a:t>Study</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Study Design</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ILD subtype</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Endpoint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PH (degree)</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Outcome</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BL FVC%</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BL DLCO%</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ABG</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Oxygenation</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Exclusion</a:t>
                      </a:r>
                      <a:endParaRPr lang="en-US" sz="1000" b="0" i="0" u="none" strike="noStrike" dirty="0">
                        <a:solidFill>
                          <a:srgbClr val="000000"/>
                        </a:solidFill>
                        <a:effectLst/>
                        <a:latin typeface="Calibri"/>
                      </a:endParaRPr>
                    </a:p>
                  </a:txBody>
                  <a:tcPr marL="8929" marR="8929" marT="8929" marB="0" anchor="ctr"/>
                </a:tc>
                <a:extLst>
                  <a:ext uri="{0D108BD9-81ED-4DB2-BD59-A6C34878D82A}">
                    <a16:rowId xmlns:a16="http://schemas.microsoft.com/office/drawing/2014/main" val="10000"/>
                  </a:ext>
                </a:extLst>
              </a:tr>
              <a:tr h="318989">
                <a:tc>
                  <a:txBody>
                    <a:bodyPr/>
                    <a:lstStyle/>
                    <a:p>
                      <a:pPr algn="ctr" fontAlgn="b"/>
                      <a:r>
                        <a:rPr lang="en-US" sz="1000" b="0" i="0" u="none" strike="noStrike" dirty="0">
                          <a:solidFill>
                            <a:srgbClr val="000000"/>
                          </a:solidFill>
                          <a:effectLst/>
                          <a:latin typeface="Calibri"/>
                        </a:rPr>
                        <a:t>Active  (2007)</a:t>
                      </a:r>
                    </a:p>
                  </a:txBody>
                  <a:tcPr marL="8929" marR="8929" marT="8929" marB="0" anchor="ctr"/>
                </a:tc>
                <a:tc>
                  <a:txBody>
                    <a:bodyPr/>
                    <a:lstStyle/>
                    <a:p>
                      <a:pPr algn="ctr" fontAlgn="b"/>
                      <a:r>
                        <a:rPr lang="en-US" sz="1000" b="0" i="0" u="none" strike="noStrike" dirty="0">
                          <a:solidFill>
                            <a:srgbClr val="000000"/>
                          </a:solidFill>
                          <a:effectLst/>
                          <a:latin typeface="Calibri"/>
                        </a:rPr>
                        <a:t>51</a:t>
                      </a:r>
                    </a:p>
                  </a:txBody>
                  <a:tcPr marL="8929" marR="8929" marT="8929" marB="0" anchor="ctr"/>
                </a:tc>
                <a:tc>
                  <a:txBody>
                    <a:bodyPr/>
                    <a:lstStyle/>
                    <a:p>
                      <a:pPr algn="ctr" fontAlgn="b"/>
                      <a:r>
                        <a:rPr lang="en-US" sz="1000" b="0" i="0" u="none" strike="noStrike" dirty="0">
                          <a:solidFill>
                            <a:srgbClr val="000000"/>
                          </a:solidFill>
                          <a:effectLst/>
                          <a:latin typeface="Calibri"/>
                        </a:rPr>
                        <a:t>RCBPCT</a:t>
                      </a:r>
                    </a:p>
                  </a:txBody>
                  <a:tcPr marL="8929" marR="8929" marT="8929" marB="0" anchor="ctr"/>
                </a:tc>
                <a:tc>
                  <a:txBody>
                    <a:bodyPr/>
                    <a:lstStyle/>
                    <a:p>
                      <a:pPr algn="ctr" fontAlgn="b"/>
                      <a:r>
                        <a:rPr lang="en-US" sz="1000" b="0" i="0" u="none" strike="noStrike" dirty="0">
                          <a:solidFill>
                            <a:srgbClr val="000000"/>
                          </a:solidFill>
                          <a:effectLst/>
                          <a:latin typeface="Calibri"/>
                        </a:rPr>
                        <a:t>IPF</a:t>
                      </a:r>
                    </a:p>
                  </a:txBody>
                  <a:tcPr marL="8929" marR="8929" marT="8929" marB="0" anchor="ctr"/>
                </a:tc>
                <a:tc>
                  <a:txBody>
                    <a:bodyPr/>
                    <a:lstStyle/>
                    <a:p>
                      <a:pPr algn="ctr" fontAlgn="b"/>
                      <a:r>
                        <a:rPr lang="en-US" sz="1000" b="0" i="0" u="none" strike="noStrike" dirty="0">
                          <a:solidFill>
                            <a:srgbClr val="000000"/>
                          </a:solidFill>
                          <a:effectLst/>
                          <a:latin typeface="Calibri"/>
                        </a:rPr>
                        <a:t>Safety</a:t>
                      </a:r>
                    </a:p>
                  </a:txBody>
                  <a:tcPr marL="8929" marR="8929" marT="8929" marB="0" anchor="ctr"/>
                </a:tc>
                <a:tc>
                  <a:txBody>
                    <a:bodyPr/>
                    <a:lstStyle/>
                    <a:p>
                      <a:pPr algn="ctr" fontAlgn="b"/>
                      <a:r>
                        <a:rPr lang="en-US" sz="1000" b="0" i="0" u="none" strike="noStrike" dirty="0" err="1">
                          <a:solidFill>
                            <a:srgbClr val="000000"/>
                          </a:solidFill>
                          <a:effectLst/>
                          <a:latin typeface="Calibri"/>
                        </a:rPr>
                        <a:t>mPAP</a:t>
                      </a:r>
                      <a:r>
                        <a:rPr lang="en-US" sz="1000" b="0" i="0" u="none" strike="noStrike" dirty="0">
                          <a:solidFill>
                            <a:srgbClr val="000000"/>
                          </a:solidFill>
                          <a:effectLst/>
                          <a:latin typeface="Calibri"/>
                        </a:rPr>
                        <a:t>&gt;25 or </a:t>
                      </a:r>
                    </a:p>
                    <a:p>
                      <a:pPr algn="ctr" fontAlgn="b"/>
                      <a:r>
                        <a:rPr lang="en-US" sz="1000" b="0" i="0" u="none" strike="noStrike" dirty="0">
                          <a:solidFill>
                            <a:srgbClr val="000000"/>
                          </a:solidFill>
                          <a:effectLst/>
                          <a:latin typeface="Calibri"/>
                        </a:rPr>
                        <a:t>Echo RVSP&gt;35</a:t>
                      </a:r>
                    </a:p>
                  </a:txBody>
                  <a:tcPr marL="8929" marR="8929" marT="8929" marB="0" anchor="ctr"/>
                </a:tc>
                <a:tc>
                  <a:txBody>
                    <a:bodyPr/>
                    <a:lstStyle/>
                    <a:p>
                      <a:pPr algn="ctr" fontAlgn="b"/>
                      <a:r>
                        <a:rPr lang="en-US" sz="1000" b="0" i="0" u="none" strike="noStrike" dirty="0">
                          <a:solidFill>
                            <a:srgbClr val="000000"/>
                          </a:solidFill>
                          <a:effectLst/>
                          <a:latin typeface="Calibri"/>
                        </a:rPr>
                        <a:t>Safety</a:t>
                      </a:r>
                    </a:p>
                  </a:txBody>
                  <a:tcPr marL="8929" marR="8929" marT="8929" marB="0" anchor="ctr"/>
                </a:tc>
                <a:tc>
                  <a:txBody>
                    <a:bodyPr/>
                    <a:lstStyle/>
                    <a:p>
                      <a:pPr algn="ctr" fontAlgn="b"/>
                      <a:r>
                        <a:rPr lang="en-US" sz="1000" b="0" i="0" u="none" strike="noStrike" dirty="0">
                          <a:solidFill>
                            <a:srgbClr val="000000"/>
                          </a:solidFill>
                          <a:effectLst/>
                          <a:latin typeface="Calibri"/>
                        </a:rPr>
                        <a:t>N/A</a:t>
                      </a:r>
                    </a:p>
                  </a:txBody>
                  <a:tcPr marL="8929" marR="8929" marT="8929" marB="0" anchor="ctr"/>
                </a:tc>
                <a:tc>
                  <a:txBody>
                    <a:bodyPr/>
                    <a:lstStyle/>
                    <a:p>
                      <a:pPr algn="ctr" fontAlgn="b"/>
                      <a:r>
                        <a:rPr lang="en-US" sz="1000" b="0" i="0" u="none" strike="noStrike" dirty="0">
                          <a:solidFill>
                            <a:srgbClr val="000000"/>
                          </a:solidFill>
                          <a:effectLst/>
                          <a:latin typeface="Calibri"/>
                        </a:rPr>
                        <a:t>N/A</a:t>
                      </a:r>
                    </a:p>
                  </a:txBody>
                  <a:tcPr marL="8929" marR="8929" marT="8929" marB="0" anchor="ctr"/>
                </a:tc>
                <a:tc>
                  <a:txBody>
                    <a:bodyPr/>
                    <a:lstStyle/>
                    <a:p>
                      <a:pPr algn="ctr" fontAlgn="b"/>
                      <a:r>
                        <a:rPr lang="en-US" sz="1000" b="0" i="0" u="none" strike="noStrike" dirty="0">
                          <a:solidFill>
                            <a:srgbClr val="000000"/>
                          </a:solidFill>
                          <a:effectLst/>
                          <a:latin typeface="Calibri"/>
                        </a:rPr>
                        <a:t>N/A</a:t>
                      </a:r>
                    </a:p>
                  </a:txBody>
                  <a:tcPr marL="8929" marR="8929" marT="8929" marB="0" anchor="ctr"/>
                </a:tc>
                <a:tc>
                  <a:txBody>
                    <a:bodyPr/>
                    <a:lstStyle/>
                    <a:p>
                      <a:pPr algn="ctr" fontAlgn="b"/>
                      <a:r>
                        <a:rPr lang="en-US" sz="1000" b="0" i="0" u="none" strike="noStrike" dirty="0">
                          <a:solidFill>
                            <a:srgbClr val="000000"/>
                          </a:solidFill>
                          <a:effectLst/>
                          <a:latin typeface="Calibri"/>
                        </a:rPr>
                        <a:t>N/A</a:t>
                      </a:r>
                    </a:p>
                  </a:txBody>
                  <a:tcPr marL="8929" marR="8929" marT="8929" marB="0" anchor="ctr"/>
                </a:tc>
                <a:tc>
                  <a:txBody>
                    <a:bodyPr/>
                    <a:lstStyle/>
                    <a:p>
                      <a:pPr algn="ctr" fontAlgn="b"/>
                      <a:r>
                        <a:rPr lang="en-US" sz="1000" b="0" i="0" u="none" strike="noStrike" dirty="0">
                          <a:solidFill>
                            <a:srgbClr val="000000"/>
                          </a:solidFill>
                          <a:effectLst/>
                          <a:latin typeface="Calibri"/>
                        </a:rPr>
                        <a:t>N/A</a:t>
                      </a:r>
                    </a:p>
                  </a:txBody>
                  <a:tcPr marL="8929" marR="8929" marT="8929" marB="0" anchor="ctr"/>
                </a:tc>
                <a:extLst>
                  <a:ext uri="{0D108BD9-81ED-4DB2-BD59-A6C34878D82A}">
                    <a16:rowId xmlns:a16="http://schemas.microsoft.com/office/drawing/2014/main" val="3004874511"/>
                  </a:ext>
                </a:extLst>
              </a:tr>
              <a:tr h="318989">
                <a:tc>
                  <a:txBody>
                    <a:bodyPr/>
                    <a:lstStyle/>
                    <a:p>
                      <a:pPr algn="ctr" fontAlgn="b"/>
                      <a:r>
                        <a:rPr lang="en-US" sz="1000" u="none" strike="noStrike" dirty="0">
                          <a:effectLst/>
                        </a:rPr>
                        <a:t>BUILD 1 (2007)</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158</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RDBPCT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IPF</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6MW</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none to mild</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65.9</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42.3</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Y</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no ∆SpO2 or AA gradient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RVSP&gt;50; FVC&lt;50; DLCO&lt;30; TR</a:t>
                      </a:r>
                      <a:r>
                        <a:rPr lang="en-US" sz="1000" u="sng" strike="noStrike" dirty="0">
                          <a:effectLst/>
                        </a:rPr>
                        <a:t>&gt;</a:t>
                      </a:r>
                      <a:r>
                        <a:rPr lang="en-US" sz="1000" u="none" strike="noStrike" dirty="0">
                          <a:effectLst/>
                        </a:rPr>
                        <a:t>3.2</a:t>
                      </a:r>
                      <a:endParaRPr lang="en-US" sz="1000" b="0" i="0" u="none" strike="noStrike" dirty="0">
                        <a:solidFill>
                          <a:srgbClr val="000000"/>
                        </a:solidFill>
                        <a:effectLst/>
                        <a:latin typeface="Calibri"/>
                      </a:endParaRPr>
                    </a:p>
                  </a:txBody>
                  <a:tcPr marL="8929" marR="8929" marT="8929" marB="0" anchor="ctr"/>
                </a:tc>
                <a:extLst>
                  <a:ext uri="{0D108BD9-81ED-4DB2-BD59-A6C34878D82A}">
                    <a16:rowId xmlns:a16="http://schemas.microsoft.com/office/drawing/2014/main" val="10001"/>
                  </a:ext>
                </a:extLst>
              </a:tr>
              <a:tr h="460541">
                <a:tc>
                  <a:txBody>
                    <a:bodyPr/>
                    <a:lstStyle/>
                    <a:p>
                      <a:pPr algn="ctr" fontAlgn="b"/>
                      <a:r>
                        <a:rPr lang="en-US" sz="1000" u="none" strike="noStrike">
                          <a:effectLst/>
                        </a:rPr>
                        <a:t>BUILD 2 (2010)</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dirty="0">
                          <a:effectLst/>
                        </a:rPr>
                        <a:t>163</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RDBPCT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err="1">
                          <a:effectLst/>
                        </a:rPr>
                        <a:t>SSc</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6MW</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none to mild</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67.6</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45.3</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a:effectLst/>
                        </a:rPr>
                        <a:t>no comment</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dirty="0">
                          <a:effectLst/>
                        </a:rPr>
                        <a:t>FVC&lt;40; DLCO&lt;30; RVSP&gt;50; </a:t>
                      </a:r>
                    </a:p>
                    <a:p>
                      <a:pPr algn="ctr" fontAlgn="b"/>
                      <a:r>
                        <a:rPr lang="en-US" sz="1000" u="none" strike="noStrike" dirty="0">
                          <a:effectLst/>
                        </a:rPr>
                        <a:t>pox&lt;84% RA rest</a:t>
                      </a:r>
                      <a:endParaRPr lang="en-US" sz="1000" b="0" i="0" u="none" strike="noStrike" dirty="0">
                        <a:solidFill>
                          <a:srgbClr val="000000"/>
                        </a:solidFill>
                        <a:effectLst/>
                        <a:latin typeface="Calibri"/>
                      </a:endParaRPr>
                    </a:p>
                  </a:txBody>
                  <a:tcPr marL="8929" marR="8929" marT="8929" marB="0" anchor="ctr"/>
                </a:tc>
                <a:extLst>
                  <a:ext uri="{0D108BD9-81ED-4DB2-BD59-A6C34878D82A}">
                    <a16:rowId xmlns:a16="http://schemas.microsoft.com/office/drawing/2014/main" val="10002"/>
                  </a:ext>
                </a:extLst>
              </a:tr>
              <a:tr h="460541">
                <a:tc>
                  <a:txBody>
                    <a:bodyPr/>
                    <a:lstStyle/>
                    <a:p>
                      <a:pPr algn="ctr" fontAlgn="b"/>
                      <a:r>
                        <a:rPr lang="en-US" sz="1000" u="none" strike="noStrike" dirty="0">
                          <a:effectLst/>
                        </a:rPr>
                        <a:t>BUILD 3 (2011)</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a:effectLst/>
                        </a:rPr>
                        <a:t>616</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dirty="0">
                          <a:effectLst/>
                        </a:rPr>
                        <a:t>RDBPCT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a:effectLst/>
                        </a:rPr>
                        <a:t>IPF(surgical)</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dirty="0">
                          <a:effectLst/>
                        </a:rPr>
                        <a:t>M&amp;M</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unknown</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a:effectLst/>
                        </a:rPr>
                        <a:t>(-)</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dirty="0">
                          <a:effectLst/>
                        </a:rPr>
                        <a:t>74.9</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47.7</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Y (BL)</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paO2 81; 12.3% required O2 at rest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FVC&lt;50; DLCO &lt;30; &gt;5% HC </a:t>
                      </a:r>
                      <a:endParaRPr lang="en-US" sz="1000" b="0" i="0" u="none" strike="noStrike" dirty="0">
                        <a:solidFill>
                          <a:srgbClr val="000000"/>
                        </a:solidFill>
                        <a:effectLst/>
                        <a:latin typeface="Calibri"/>
                      </a:endParaRPr>
                    </a:p>
                  </a:txBody>
                  <a:tcPr marL="8929" marR="8929" marT="8929" marB="0" anchor="ctr"/>
                </a:tc>
                <a:extLst>
                  <a:ext uri="{0D108BD9-81ED-4DB2-BD59-A6C34878D82A}">
                    <a16:rowId xmlns:a16="http://schemas.microsoft.com/office/drawing/2014/main" val="10003"/>
                  </a:ext>
                </a:extLst>
              </a:tr>
              <a:tr h="421132">
                <a:tc>
                  <a:txBody>
                    <a:bodyPr/>
                    <a:lstStyle/>
                    <a:p>
                      <a:pPr algn="ctr" fontAlgn="b"/>
                      <a:r>
                        <a:rPr lang="en-US" sz="1000" b="0" u="none" strike="noStrike" dirty="0">
                          <a:solidFill>
                            <a:srgbClr val="FF0000"/>
                          </a:solidFill>
                          <a:effectLst/>
                        </a:rPr>
                        <a:t>BPHIT</a:t>
                      </a:r>
                    </a:p>
                    <a:p>
                      <a:pPr algn="ctr" fontAlgn="b"/>
                      <a:r>
                        <a:rPr lang="en-US" sz="1000" b="0" u="none" strike="noStrike" dirty="0">
                          <a:solidFill>
                            <a:srgbClr val="FF0000"/>
                          </a:solidFill>
                          <a:effectLst/>
                        </a:rPr>
                        <a:t>(2014)</a:t>
                      </a:r>
                      <a:endParaRPr lang="en-US" sz="1000" b="0" i="0" u="none" strike="noStrike" dirty="0">
                        <a:solidFill>
                          <a:srgbClr val="FF0000"/>
                        </a:solidFill>
                        <a:effectLst/>
                        <a:latin typeface="Arial Body"/>
                      </a:endParaRPr>
                    </a:p>
                  </a:txBody>
                  <a:tcPr marL="8929" marR="8929" marT="8929" marB="0" anchor="ctr"/>
                </a:tc>
                <a:tc>
                  <a:txBody>
                    <a:bodyPr/>
                    <a:lstStyle/>
                    <a:p>
                      <a:pPr algn="ctr" fontAlgn="b"/>
                      <a:r>
                        <a:rPr lang="en-US" sz="1000" b="0" u="none" strike="noStrike" dirty="0">
                          <a:solidFill>
                            <a:srgbClr val="000000"/>
                          </a:solidFill>
                          <a:effectLst/>
                        </a:rPr>
                        <a:t>60</a:t>
                      </a:r>
                      <a:endParaRPr lang="en-US" sz="1000" b="0" i="0" u="none" strike="noStrike" dirty="0">
                        <a:solidFill>
                          <a:srgbClr val="000000"/>
                        </a:solidFill>
                        <a:effectLst/>
                        <a:latin typeface="Arial Body"/>
                      </a:endParaRPr>
                    </a:p>
                  </a:txBody>
                  <a:tcPr marL="8929" marR="8929" marT="8929" marB="0" anchor="ctr"/>
                </a:tc>
                <a:tc>
                  <a:txBody>
                    <a:bodyPr/>
                    <a:lstStyle/>
                    <a:p>
                      <a:pPr algn="ctr" fontAlgn="b"/>
                      <a:r>
                        <a:rPr lang="en-US" sz="1000" b="0" u="none" strike="noStrike" dirty="0">
                          <a:solidFill>
                            <a:srgbClr val="000000"/>
                          </a:solidFill>
                          <a:effectLst/>
                        </a:rPr>
                        <a:t>RDBPCT</a:t>
                      </a:r>
                      <a:endParaRPr lang="en-US" sz="1000" b="0" i="0" u="none" strike="noStrike" dirty="0">
                        <a:solidFill>
                          <a:srgbClr val="000000"/>
                        </a:solidFill>
                        <a:effectLst/>
                        <a:latin typeface="Arial Body"/>
                      </a:endParaRPr>
                    </a:p>
                  </a:txBody>
                  <a:tcPr marL="8929" marR="8929" marT="8929" marB="0" anchor="ctr"/>
                </a:tc>
                <a:tc>
                  <a:txBody>
                    <a:bodyPr/>
                    <a:lstStyle/>
                    <a:p>
                      <a:pPr algn="ctr" fontAlgn="b"/>
                      <a:r>
                        <a:rPr lang="en-US" sz="1000" b="0" u="none" strike="noStrike" dirty="0">
                          <a:solidFill>
                            <a:srgbClr val="000000"/>
                          </a:solidFill>
                          <a:effectLst/>
                        </a:rPr>
                        <a:t>IPF(46)</a:t>
                      </a:r>
                      <a:r>
                        <a:rPr lang="en-US" sz="1000" b="0" u="none" strike="noStrike" baseline="0" dirty="0">
                          <a:solidFill>
                            <a:srgbClr val="000000"/>
                          </a:solidFill>
                          <a:effectLst/>
                        </a:rPr>
                        <a:t> </a:t>
                      </a:r>
                      <a:r>
                        <a:rPr lang="en-US" sz="1000" b="0" u="sng" strike="noStrike" baseline="0" dirty="0">
                          <a:solidFill>
                            <a:srgbClr val="000000"/>
                          </a:solidFill>
                          <a:effectLst/>
                        </a:rPr>
                        <a:t>or</a:t>
                      </a:r>
                      <a:r>
                        <a:rPr lang="en-US" sz="1000" b="0" u="none" strike="noStrike" baseline="0" dirty="0">
                          <a:solidFill>
                            <a:srgbClr val="000000"/>
                          </a:solidFill>
                          <a:effectLst/>
                        </a:rPr>
                        <a:t> fibrotic NSIP(14)</a:t>
                      </a:r>
                      <a:endParaRPr lang="en-US" sz="1000" b="0" i="0" u="none" strike="noStrike" dirty="0">
                        <a:solidFill>
                          <a:srgbClr val="000000"/>
                        </a:solidFill>
                        <a:effectLst/>
                        <a:latin typeface="Arial Body"/>
                      </a:endParaRPr>
                    </a:p>
                  </a:txBody>
                  <a:tcPr marL="8929" marR="8929" marT="8929" marB="0" anchor="ctr"/>
                </a:tc>
                <a:tc>
                  <a:txBody>
                    <a:bodyPr/>
                    <a:lstStyle/>
                    <a:p>
                      <a:pPr algn="ctr" fontAlgn="b"/>
                      <a:r>
                        <a:rPr lang="en-US" sz="1000" b="0" u="none" strike="noStrike" dirty="0" err="1">
                          <a:solidFill>
                            <a:srgbClr val="000000"/>
                          </a:solidFill>
                          <a:effectLst/>
                        </a:rPr>
                        <a:t>PVRi</a:t>
                      </a:r>
                      <a:r>
                        <a:rPr lang="en-US" sz="1000" b="0" u="none" strike="noStrike" dirty="0">
                          <a:solidFill>
                            <a:srgbClr val="000000"/>
                          </a:solidFill>
                          <a:effectLst/>
                        </a:rPr>
                        <a:t> (</a:t>
                      </a:r>
                      <a:r>
                        <a:rPr lang="en-US" sz="1000" b="0" u="sng" strike="noStrike" dirty="0">
                          <a:solidFill>
                            <a:srgbClr val="000000"/>
                          </a:solidFill>
                          <a:effectLst/>
                        </a:rPr>
                        <a:t>&gt;</a:t>
                      </a:r>
                      <a:r>
                        <a:rPr lang="en-US" sz="1000" b="0" u="none" strike="noStrike" dirty="0">
                          <a:solidFill>
                            <a:srgbClr val="000000"/>
                          </a:solidFill>
                          <a:effectLst/>
                        </a:rPr>
                        <a:t>20%)</a:t>
                      </a:r>
                      <a:endParaRPr lang="en-US" sz="1000" b="0" i="0" u="none" strike="noStrike" dirty="0">
                        <a:solidFill>
                          <a:srgbClr val="000000"/>
                        </a:solidFill>
                        <a:effectLst/>
                        <a:latin typeface="Arial Body"/>
                      </a:endParaRPr>
                    </a:p>
                  </a:txBody>
                  <a:tcPr marL="8929" marR="8929" marT="8929" marB="0" anchor="ctr"/>
                </a:tc>
                <a:tc>
                  <a:txBody>
                    <a:bodyPr/>
                    <a:lstStyle/>
                    <a:p>
                      <a:pPr algn="ctr" fontAlgn="b"/>
                      <a:r>
                        <a:rPr lang="en-US" sz="1000" b="0" u="none" strike="noStrike" dirty="0" err="1">
                          <a:solidFill>
                            <a:srgbClr val="000000"/>
                          </a:solidFill>
                          <a:effectLst/>
                        </a:rPr>
                        <a:t>mPAP</a:t>
                      </a:r>
                      <a:r>
                        <a:rPr lang="en-US" sz="1000" b="0" u="sng" strike="noStrike" dirty="0">
                          <a:solidFill>
                            <a:srgbClr val="000000"/>
                          </a:solidFill>
                          <a:effectLst/>
                        </a:rPr>
                        <a:t>&gt;</a:t>
                      </a:r>
                      <a:r>
                        <a:rPr lang="en-US" sz="1000" b="0" u="none" strike="noStrike" dirty="0">
                          <a:solidFill>
                            <a:srgbClr val="000000"/>
                          </a:solidFill>
                          <a:effectLst/>
                        </a:rPr>
                        <a:t>25 and PAWP</a:t>
                      </a:r>
                      <a:r>
                        <a:rPr lang="en-US" sz="1000" b="0" u="sng" strike="noStrike" dirty="0">
                          <a:solidFill>
                            <a:srgbClr val="000000"/>
                          </a:solidFill>
                          <a:effectLst/>
                        </a:rPr>
                        <a:t>&lt;</a:t>
                      </a:r>
                      <a:r>
                        <a:rPr lang="en-US" sz="1000" b="0" u="none" strike="noStrike" dirty="0">
                          <a:solidFill>
                            <a:srgbClr val="000000"/>
                          </a:solidFill>
                          <a:effectLst/>
                        </a:rPr>
                        <a:t>15</a:t>
                      </a:r>
                      <a:endParaRPr lang="en-US" sz="1000" b="0" i="0" u="none" strike="noStrike" dirty="0">
                        <a:solidFill>
                          <a:srgbClr val="000000"/>
                        </a:solidFill>
                        <a:effectLst/>
                        <a:latin typeface="Arial Body"/>
                      </a:endParaRPr>
                    </a:p>
                  </a:txBody>
                  <a:tcPr marL="8929" marR="8929" marT="8929" marB="0" anchor="ctr"/>
                </a:tc>
                <a:tc>
                  <a:txBody>
                    <a:bodyPr/>
                    <a:lstStyle/>
                    <a:p>
                      <a:pPr algn="ctr" fontAlgn="b"/>
                      <a:r>
                        <a:rPr lang="en-US" sz="1000" b="0" u="none" strike="noStrike" dirty="0">
                          <a:solidFill>
                            <a:srgbClr val="000000"/>
                          </a:solidFill>
                          <a:effectLst/>
                        </a:rPr>
                        <a:t>(-)</a:t>
                      </a:r>
                      <a:endParaRPr lang="en-US" sz="1000" b="0" i="0" u="none" strike="noStrike" dirty="0">
                        <a:solidFill>
                          <a:srgbClr val="000000"/>
                        </a:solidFill>
                        <a:effectLst/>
                        <a:latin typeface="Arial Body"/>
                      </a:endParaRPr>
                    </a:p>
                  </a:txBody>
                  <a:tcPr marL="8929" marR="8929" marT="8929" marB="0" anchor="ctr"/>
                </a:tc>
                <a:tc>
                  <a:txBody>
                    <a:bodyPr/>
                    <a:lstStyle/>
                    <a:p>
                      <a:pPr algn="ctr" fontAlgn="b"/>
                      <a:r>
                        <a:rPr lang="en-US" sz="1000" b="0" u="none" strike="noStrike" dirty="0">
                          <a:solidFill>
                            <a:srgbClr val="000000"/>
                          </a:solidFill>
                          <a:effectLst/>
                        </a:rPr>
                        <a:t>55.7</a:t>
                      </a:r>
                      <a:endParaRPr lang="en-US" sz="1000" b="0" i="0" u="none" strike="noStrike" dirty="0">
                        <a:solidFill>
                          <a:srgbClr val="000000"/>
                        </a:solidFill>
                        <a:effectLst/>
                        <a:latin typeface="Arial Body"/>
                      </a:endParaRPr>
                    </a:p>
                  </a:txBody>
                  <a:tcPr marL="8929" marR="8929" marT="8929" marB="0" anchor="ctr"/>
                </a:tc>
                <a:tc>
                  <a:txBody>
                    <a:bodyPr/>
                    <a:lstStyle/>
                    <a:p>
                      <a:pPr algn="ctr" fontAlgn="b"/>
                      <a:r>
                        <a:rPr lang="en-US" sz="1000" b="0" u="none" strike="noStrike" dirty="0">
                          <a:solidFill>
                            <a:srgbClr val="000000"/>
                          </a:solidFill>
                          <a:effectLst/>
                        </a:rPr>
                        <a:t>21.3</a:t>
                      </a:r>
                      <a:endParaRPr lang="en-US" sz="1000" b="0" i="0" u="none" strike="noStrike" dirty="0">
                        <a:solidFill>
                          <a:srgbClr val="000000"/>
                        </a:solidFill>
                        <a:effectLst/>
                        <a:latin typeface="Arial Body"/>
                      </a:endParaRPr>
                    </a:p>
                  </a:txBody>
                  <a:tcPr marL="8929" marR="8929" marT="8929" marB="0" anchor="ctr"/>
                </a:tc>
                <a:tc>
                  <a:txBody>
                    <a:bodyPr/>
                    <a:lstStyle/>
                    <a:p>
                      <a:pPr algn="ctr" fontAlgn="b"/>
                      <a:r>
                        <a:rPr lang="en-US" sz="1000" b="0" u="none" strike="noStrike" dirty="0">
                          <a:solidFill>
                            <a:srgbClr val="000000"/>
                          </a:solidFill>
                          <a:effectLst/>
                        </a:rPr>
                        <a:t>N</a:t>
                      </a:r>
                      <a:endParaRPr lang="en-US" sz="1000" b="0" i="0" u="none" strike="noStrike" dirty="0">
                        <a:solidFill>
                          <a:srgbClr val="000000"/>
                        </a:solidFill>
                        <a:effectLst/>
                        <a:latin typeface="Arial Body"/>
                      </a:endParaRPr>
                    </a:p>
                  </a:txBody>
                  <a:tcPr marL="8929" marR="8929" marT="8929" marB="0" anchor="ctr"/>
                </a:tc>
                <a:tc>
                  <a:txBody>
                    <a:bodyPr/>
                    <a:lstStyle/>
                    <a:p>
                      <a:pPr algn="ctr" fontAlgn="b"/>
                      <a:r>
                        <a:rPr lang="en-US" sz="1000" b="0" u="none" strike="noStrike" dirty="0">
                          <a:solidFill>
                            <a:srgbClr val="000000"/>
                          </a:solidFill>
                          <a:effectLst/>
                        </a:rPr>
                        <a:t>no difference </a:t>
                      </a:r>
                      <a:endParaRPr lang="en-US" sz="1000" b="0" i="0" u="none" strike="noStrike" dirty="0">
                        <a:solidFill>
                          <a:srgbClr val="000000"/>
                        </a:solidFill>
                        <a:effectLst/>
                        <a:latin typeface="Arial Body"/>
                      </a:endParaRPr>
                    </a:p>
                  </a:txBody>
                  <a:tcPr marL="8929" marR="8929" marT="8929" marB="0" anchor="ctr"/>
                </a:tc>
                <a:tc>
                  <a:txBody>
                    <a:bodyPr/>
                    <a:lstStyle/>
                    <a:p>
                      <a:pPr algn="ctr" fontAlgn="b"/>
                      <a:endParaRPr lang="en-US" sz="1000" b="0" i="0" u="none" strike="noStrike" dirty="0">
                        <a:solidFill>
                          <a:srgbClr val="000000"/>
                        </a:solidFill>
                        <a:effectLst/>
                        <a:latin typeface="Arial Body"/>
                      </a:endParaRPr>
                    </a:p>
                  </a:txBody>
                  <a:tcPr marL="8929" marR="8929" marT="8929" marB="0" anchor="ctr"/>
                </a:tc>
                <a:extLst>
                  <a:ext uri="{0D108BD9-81ED-4DB2-BD59-A6C34878D82A}">
                    <a16:rowId xmlns:a16="http://schemas.microsoft.com/office/drawing/2014/main" val="10004"/>
                  </a:ext>
                </a:extLst>
              </a:tr>
              <a:tr h="318989">
                <a:tc>
                  <a:txBody>
                    <a:bodyPr/>
                    <a:lstStyle/>
                    <a:p>
                      <a:pPr algn="ctr" fontAlgn="b"/>
                      <a:r>
                        <a:rPr lang="en-US" sz="1000" u="none" strike="noStrike" dirty="0">
                          <a:effectLst/>
                        </a:rPr>
                        <a:t>Artemis IPF (2013)</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494</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RDBPCT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IPF</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M&amp;M</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9.7% (+)PH; </a:t>
                      </a:r>
                      <a:r>
                        <a:rPr lang="en-US" sz="1000" u="none" strike="noStrike" dirty="0" err="1">
                          <a:effectLst/>
                        </a:rPr>
                        <a:t>mPAP</a:t>
                      </a:r>
                      <a:r>
                        <a:rPr lang="en-US" sz="1000" u="none" strike="noStrike" dirty="0">
                          <a:effectLst/>
                        </a:rPr>
                        <a:t> 20.3</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69.9</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42</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no comment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&gt;5% HC; </a:t>
                      </a:r>
                    </a:p>
                    <a:p>
                      <a:pPr algn="ctr" fontAlgn="b"/>
                      <a:r>
                        <a:rPr lang="en-US" sz="1000" u="none" strike="noStrike" dirty="0">
                          <a:effectLst/>
                        </a:rPr>
                        <a:t>NYHA III</a:t>
                      </a:r>
                      <a:endParaRPr lang="en-US" sz="1000" b="0" i="0" u="none" strike="noStrike" dirty="0">
                        <a:solidFill>
                          <a:srgbClr val="000000"/>
                        </a:solidFill>
                        <a:effectLst/>
                        <a:latin typeface="Calibri"/>
                      </a:endParaRPr>
                    </a:p>
                  </a:txBody>
                  <a:tcPr marL="8929" marR="8929" marT="8929" marB="0" anchor="ctr"/>
                </a:tc>
                <a:extLst>
                  <a:ext uri="{0D108BD9-81ED-4DB2-BD59-A6C34878D82A}">
                    <a16:rowId xmlns:a16="http://schemas.microsoft.com/office/drawing/2014/main" val="10005"/>
                  </a:ext>
                </a:extLst>
              </a:tr>
              <a:tr h="318989">
                <a:tc>
                  <a:txBody>
                    <a:bodyPr/>
                    <a:lstStyle/>
                    <a:p>
                      <a:pPr algn="ctr" fontAlgn="b"/>
                      <a:r>
                        <a:rPr lang="en-US" sz="1000" u="none" strike="noStrike" dirty="0">
                          <a:effectLst/>
                        </a:rPr>
                        <a:t>Music IPF</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u="none" strike="noStrike" dirty="0">
                          <a:effectLst/>
                        </a:rPr>
                        <a:t>178</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u="none" strike="noStrike" dirty="0">
                          <a:effectLst/>
                        </a:rPr>
                        <a:t>RDBPCT</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u="none" strike="noStrike" dirty="0">
                          <a:effectLst/>
                        </a:rPr>
                        <a:t>IPF</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u="none" strike="noStrike" baseline="0" dirty="0">
                          <a:effectLst/>
                        </a:rPr>
                        <a:t>∆</a:t>
                      </a:r>
                      <a:r>
                        <a:rPr lang="en-US" sz="1000" u="none" strike="noStrike" dirty="0">
                          <a:effectLst/>
                        </a:rPr>
                        <a:t>FVC</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u="none" strike="noStrike" dirty="0">
                          <a:effectLst/>
                        </a:rPr>
                        <a:t>unknown</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u="none" strike="noStrike" dirty="0">
                          <a:effectLst/>
                        </a:rPr>
                        <a:t>(-)</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u="none" strike="noStrike" dirty="0">
                          <a:effectLst/>
                        </a:rPr>
                        <a:t>76.1</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u="none" strike="noStrike" dirty="0">
                          <a:effectLst/>
                        </a:rPr>
                        <a:t>46.5</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u="none" strike="noStrike" dirty="0">
                          <a:effectLst/>
                        </a:rPr>
                        <a:t>Y</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u="none" strike="noStrike" dirty="0">
                          <a:effectLst/>
                        </a:rPr>
                        <a:t>paO2</a:t>
                      </a:r>
                      <a:r>
                        <a:rPr lang="en-US" sz="1000" u="none" strike="noStrike" baseline="0" dirty="0">
                          <a:effectLst/>
                        </a:rPr>
                        <a:t> 77.9</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u="none" strike="noStrike" dirty="0">
                          <a:effectLst/>
                        </a:rPr>
                        <a:t>FVC&lt;50;</a:t>
                      </a:r>
                      <a:r>
                        <a:rPr lang="en-US" sz="1000" u="none" strike="noStrike" baseline="0" dirty="0">
                          <a:effectLst/>
                        </a:rPr>
                        <a:t> DLCO&lt;30; &gt;5% HC</a:t>
                      </a:r>
                      <a:endParaRPr lang="en-US" sz="1000" b="0" i="0" u="none" strike="noStrike" dirty="0">
                        <a:solidFill>
                          <a:srgbClr val="000000"/>
                        </a:solidFill>
                        <a:effectLst/>
                        <a:latin typeface="+mn-lt"/>
                      </a:endParaRPr>
                    </a:p>
                  </a:txBody>
                  <a:tcPr marL="8929" marR="8929" marT="8929" marB="0" anchor="ctr"/>
                </a:tc>
                <a:extLst>
                  <a:ext uri="{0D108BD9-81ED-4DB2-BD59-A6C34878D82A}">
                    <a16:rowId xmlns:a16="http://schemas.microsoft.com/office/drawing/2014/main" val="10006"/>
                  </a:ext>
                </a:extLst>
              </a:tr>
              <a:tr h="318989">
                <a:tc>
                  <a:txBody>
                    <a:bodyPr/>
                    <a:lstStyle/>
                    <a:p>
                      <a:pPr algn="ctr" fontAlgn="b"/>
                      <a:r>
                        <a:rPr lang="en-US" sz="1000" u="none" strike="noStrike" dirty="0">
                          <a:effectLst/>
                        </a:rPr>
                        <a:t>ARIES 3 (2012)</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21/224</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Open label</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Not</a:t>
                      </a:r>
                      <a:r>
                        <a:rPr lang="en-US" sz="1000" u="none" strike="noStrike" baseline="0" dirty="0">
                          <a:effectLst/>
                        </a:rPr>
                        <a:t> Reported</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6MW</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err="1">
                          <a:effectLst/>
                        </a:rPr>
                        <a:t>mPAP</a:t>
                      </a:r>
                      <a:r>
                        <a:rPr lang="en-US" sz="1000" u="none" strike="noStrike" dirty="0">
                          <a:effectLst/>
                        </a:rPr>
                        <a:t>&gt;35; PVR&gt;3.5</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no comment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FVC&lt;60</a:t>
                      </a:r>
                      <a:endParaRPr lang="en-US" sz="1000" b="0" i="0" u="none" strike="noStrike" dirty="0">
                        <a:solidFill>
                          <a:srgbClr val="000000"/>
                        </a:solidFill>
                        <a:effectLst/>
                        <a:latin typeface="Calibri"/>
                      </a:endParaRPr>
                    </a:p>
                  </a:txBody>
                  <a:tcPr marL="8929" marR="8929" marT="8929" marB="0" anchor="ctr"/>
                </a:tc>
                <a:extLst>
                  <a:ext uri="{0D108BD9-81ED-4DB2-BD59-A6C34878D82A}">
                    <a16:rowId xmlns:a16="http://schemas.microsoft.com/office/drawing/2014/main" val="10007"/>
                  </a:ext>
                </a:extLst>
              </a:tr>
              <a:tr h="318989">
                <a:tc>
                  <a:txBody>
                    <a:bodyPr/>
                    <a:lstStyle/>
                    <a:p>
                      <a:pPr algn="ctr" fontAlgn="b"/>
                      <a:r>
                        <a:rPr lang="en-US" sz="1000" u="none" strike="noStrike" dirty="0">
                          <a:effectLst/>
                        </a:rPr>
                        <a:t>Sildenafil (2007)</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14</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Open label</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IPF</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6MW</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err="1">
                          <a:effectLst/>
                        </a:rPr>
                        <a:t>mPAP</a:t>
                      </a:r>
                      <a:r>
                        <a:rPr lang="en-US" sz="1000" u="none" strike="noStrike" dirty="0">
                          <a:effectLst/>
                        </a:rPr>
                        <a:t>&gt;25 or RVSP&gt;35</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69.6</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32.4</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no comment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a:t>
                      </a:r>
                      <a:endParaRPr lang="en-US" sz="1000" b="0" i="0" u="none" strike="noStrike" dirty="0">
                        <a:solidFill>
                          <a:srgbClr val="000000"/>
                        </a:solidFill>
                        <a:effectLst/>
                        <a:latin typeface="Calibri"/>
                      </a:endParaRPr>
                    </a:p>
                  </a:txBody>
                  <a:tcPr marL="8929" marR="8929" marT="8929" marB="0" anchor="ctr"/>
                </a:tc>
                <a:extLst>
                  <a:ext uri="{0D108BD9-81ED-4DB2-BD59-A6C34878D82A}">
                    <a16:rowId xmlns:a16="http://schemas.microsoft.com/office/drawing/2014/main" val="10008"/>
                  </a:ext>
                </a:extLst>
              </a:tr>
              <a:tr h="611078">
                <a:tc>
                  <a:txBody>
                    <a:bodyPr/>
                    <a:lstStyle/>
                    <a:p>
                      <a:pPr algn="ctr" fontAlgn="b"/>
                      <a:r>
                        <a:rPr lang="en-US" sz="1000" u="none" strike="noStrike" dirty="0">
                          <a:effectLst/>
                        </a:rPr>
                        <a:t>Sildenafil (2010)</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a:effectLst/>
                        </a:rPr>
                        <a:t>15</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a:effectLst/>
                        </a:rPr>
                        <a:t>Retrospective</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dirty="0">
                          <a:effectLst/>
                        </a:rPr>
                        <a:t>Heterogeneous</a:t>
                      </a:r>
                    </a:p>
                    <a:p>
                      <a:pPr algn="ctr" fontAlgn="b"/>
                      <a:r>
                        <a:rPr lang="en-US" sz="1000" b="0" u="none" strike="noStrike" dirty="0">
                          <a:solidFill>
                            <a:srgbClr val="000000"/>
                          </a:solidFill>
                          <a:effectLst/>
                        </a:rPr>
                        <a:t>(6 IIP; 5 sarcoid; 2 PM; 1 HP; 1 EG)</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a:effectLst/>
                        </a:rPr>
                        <a:t>N/A</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dirty="0" err="1">
                          <a:effectLst/>
                        </a:rPr>
                        <a:t>mPAP</a:t>
                      </a:r>
                      <a:r>
                        <a:rPr lang="en-US" sz="1000" u="none" strike="noStrike" dirty="0">
                          <a:effectLst/>
                        </a:rPr>
                        <a:t> 41.3</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↓BNP &amp; </a:t>
                      </a:r>
                    </a:p>
                    <a:p>
                      <a:pPr algn="ctr" fontAlgn="b"/>
                      <a:r>
                        <a:rPr lang="en-US" sz="1000" u="none" strike="noStrike" dirty="0">
                          <a:effectLst/>
                        </a:rPr>
                        <a:t>↑6MW</a:t>
                      </a:r>
                      <a:endParaRPr lang="en-US" sz="1000" b="0" i="0" u="none" strike="noStrike" dirty="0">
                        <a:solidFill>
                          <a:srgbClr val="000000"/>
                        </a:solidFill>
                        <a:effectLst/>
                        <a:latin typeface="Arial Body"/>
                      </a:endParaRPr>
                    </a:p>
                  </a:txBody>
                  <a:tcPr marL="8929" marR="8929" marT="8929" marB="0" anchor="ctr"/>
                </a:tc>
                <a:tc>
                  <a:txBody>
                    <a:bodyPr/>
                    <a:lstStyle/>
                    <a:p>
                      <a:pPr algn="ctr" fontAlgn="b"/>
                      <a:r>
                        <a:rPr lang="en-US" sz="1000" u="none" strike="noStrike" dirty="0">
                          <a:effectLst/>
                        </a:rPr>
                        <a:t>52.6</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23.8</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Y</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no </a:t>
                      </a:r>
                      <a:r>
                        <a:rPr lang="en-US" sz="1000" u="none" strike="noStrike" baseline="0" dirty="0">
                          <a:effectLst/>
                        </a:rPr>
                        <a:t>∆</a:t>
                      </a:r>
                      <a:r>
                        <a:rPr lang="en-US" sz="1000" u="none" strike="noStrike" dirty="0">
                          <a:effectLst/>
                        </a:rPr>
                        <a:t>paO2 (n=9)</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a:t>
                      </a:r>
                      <a:endParaRPr lang="en-US" sz="1000" b="0" i="0" u="none" strike="noStrike" dirty="0">
                        <a:solidFill>
                          <a:srgbClr val="000000"/>
                        </a:solidFill>
                        <a:effectLst/>
                        <a:latin typeface="Calibri"/>
                      </a:endParaRPr>
                    </a:p>
                  </a:txBody>
                  <a:tcPr marL="8929" marR="8929" marT="8929" marB="0" anchor="ctr"/>
                </a:tc>
                <a:extLst>
                  <a:ext uri="{0D108BD9-81ED-4DB2-BD59-A6C34878D82A}">
                    <a16:rowId xmlns:a16="http://schemas.microsoft.com/office/drawing/2014/main" val="10009"/>
                  </a:ext>
                </a:extLst>
              </a:tr>
              <a:tr h="318989">
                <a:tc>
                  <a:txBody>
                    <a:bodyPr/>
                    <a:lstStyle/>
                    <a:p>
                      <a:pPr algn="ctr" fontAlgn="b"/>
                      <a:r>
                        <a:rPr lang="en-US" sz="1000" u="none" strike="noStrike" dirty="0">
                          <a:solidFill>
                            <a:srgbClr val="FF0000"/>
                          </a:solidFill>
                          <a:effectLst/>
                        </a:rPr>
                        <a:t>Sildenafil</a:t>
                      </a:r>
                      <a:r>
                        <a:rPr lang="en-US" sz="1000" u="none" strike="noStrike" dirty="0">
                          <a:effectLst/>
                        </a:rPr>
                        <a:t> (2010)</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a:effectLst/>
                        </a:rPr>
                        <a:t>180</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a:effectLst/>
                        </a:rPr>
                        <a:t>RDBPCT</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a:effectLst/>
                        </a:rPr>
                        <a:t>IPF (DLCO&lt;35)</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a:effectLst/>
                        </a:rPr>
                        <a:t>6MW(20%)</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a:effectLst/>
                        </a:rPr>
                        <a:t>unknown</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dirty="0">
                          <a:effectLst/>
                        </a:rPr>
                        <a: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54.9</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25.8</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a:effectLst/>
                        </a:rPr>
                        <a:t>Y</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dirty="0">
                          <a:effectLst/>
                        </a:rPr>
                        <a:t>paO2 66.2;  ↑paO2 &amp; DLCO</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resting pox&lt;92% on 6 liters O2</a:t>
                      </a:r>
                      <a:endParaRPr lang="en-US" sz="1000" b="0" i="0" u="none" strike="noStrike" dirty="0">
                        <a:solidFill>
                          <a:srgbClr val="000000"/>
                        </a:solidFill>
                        <a:effectLst/>
                        <a:latin typeface="Calibri"/>
                      </a:endParaRPr>
                    </a:p>
                  </a:txBody>
                  <a:tcPr marL="8929" marR="8929" marT="8929" marB="0" anchor="ctr"/>
                </a:tc>
                <a:extLst>
                  <a:ext uri="{0D108BD9-81ED-4DB2-BD59-A6C34878D82A}">
                    <a16:rowId xmlns:a16="http://schemas.microsoft.com/office/drawing/2014/main" val="10010"/>
                  </a:ext>
                </a:extLst>
              </a:tr>
              <a:tr h="460541">
                <a:tc>
                  <a:txBody>
                    <a:bodyPr/>
                    <a:lstStyle/>
                    <a:p>
                      <a:pPr algn="ctr" fontAlgn="b"/>
                      <a:r>
                        <a:rPr lang="en-US" sz="1000" u="none" strike="noStrike" dirty="0">
                          <a:effectLst/>
                        </a:rPr>
                        <a:t>Riociguat (2013)</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22</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Open label</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b="0" u="none" strike="noStrike" dirty="0">
                          <a:solidFill>
                            <a:schemeClr val="dk1"/>
                          </a:solidFill>
                          <a:effectLst/>
                        </a:rPr>
                        <a:t>Heterogeneous18</a:t>
                      </a:r>
                      <a:r>
                        <a:rPr lang="en-US" sz="1000" b="0" u="none" strike="noStrike" baseline="0" dirty="0">
                          <a:solidFill>
                            <a:schemeClr val="dk1"/>
                          </a:solidFill>
                          <a:effectLst/>
                        </a:rPr>
                        <a:t> IIP; 3 sarcoid; 1 </a:t>
                      </a:r>
                      <a:r>
                        <a:rPr lang="en-US" sz="1000" b="0" u="none" strike="noStrike" baseline="0" dirty="0" err="1">
                          <a:solidFill>
                            <a:schemeClr val="dk1"/>
                          </a:solidFill>
                          <a:effectLst/>
                        </a:rPr>
                        <a:t>SSc</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a:effectLst/>
                        </a:rPr>
                        <a:t>safety</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a:effectLst/>
                        </a:rPr>
                        <a:t>mPAP&gt;30; PVR&gt;5</a:t>
                      </a:r>
                      <a:endParaRPr lang="en-US" sz="1000" b="0" i="0" u="none" strike="noStrike">
                        <a:solidFill>
                          <a:srgbClr val="000000"/>
                        </a:solidFill>
                        <a:effectLst/>
                        <a:latin typeface="Calibri"/>
                      </a:endParaRPr>
                    </a:p>
                  </a:txBody>
                  <a:tcPr marL="8929" marR="8929" marT="8929" marB="0" anchor="ctr"/>
                </a:tc>
                <a:tc>
                  <a:txBody>
                    <a:bodyPr/>
                    <a:lstStyle/>
                    <a:p>
                      <a:pPr algn="ctr" fontAlgn="b"/>
                      <a:r>
                        <a:rPr lang="en-US" sz="1000" u="none" strike="noStrike" dirty="0">
                          <a:effectLst/>
                        </a:rPr>
                        <a:t>equivocal</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67</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27</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Y</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no ∆SpO2; +significant</a:t>
                      </a:r>
                    </a:p>
                    <a:p>
                      <a:pPr algn="ctr" fontAlgn="b"/>
                      <a:r>
                        <a:rPr lang="en-US" sz="1000" u="none" strike="noStrike" dirty="0">
                          <a:effectLst/>
                        </a:rPr>
                        <a:t>↓paO2</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background PH Rx; paO2&lt;50 on RA</a:t>
                      </a:r>
                      <a:endParaRPr lang="en-US" sz="1000" b="0" i="0" u="none" strike="noStrike" dirty="0">
                        <a:solidFill>
                          <a:srgbClr val="000000"/>
                        </a:solidFill>
                        <a:effectLst/>
                        <a:latin typeface="Calibri"/>
                      </a:endParaRPr>
                    </a:p>
                  </a:txBody>
                  <a:tcPr marL="8929" marR="8929" marT="8929" marB="0" anchor="ctr"/>
                </a:tc>
                <a:extLst>
                  <a:ext uri="{0D108BD9-81ED-4DB2-BD59-A6C34878D82A}">
                    <a16:rowId xmlns:a16="http://schemas.microsoft.com/office/drawing/2014/main" val="10011"/>
                  </a:ext>
                </a:extLst>
              </a:tr>
              <a:tr h="460541">
                <a:tc>
                  <a:txBody>
                    <a:bodyPr/>
                    <a:lstStyle/>
                    <a:p>
                      <a:pPr algn="ctr" fontAlgn="b"/>
                      <a:r>
                        <a:rPr lang="en-US" sz="1000" u="none" strike="noStrike" dirty="0">
                          <a:effectLst/>
                        </a:rPr>
                        <a:t>Parenteral </a:t>
                      </a:r>
                      <a:r>
                        <a:rPr lang="en-US" sz="1000" u="none" strike="noStrike" dirty="0" err="1">
                          <a:effectLst/>
                        </a:rPr>
                        <a:t>treprostinil</a:t>
                      </a:r>
                      <a:r>
                        <a:rPr lang="en-US" sz="1000" u="none" strike="noStrike" dirty="0">
                          <a:effectLst/>
                        </a:rPr>
                        <a:t> (2014)</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15</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Open label</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Heterogeneous</a:t>
                      </a:r>
                    </a:p>
                    <a:p>
                      <a:pPr algn="ctr" fontAlgn="b"/>
                      <a:r>
                        <a:rPr lang="en-US" sz="1000" b="0" u="none" strike="noStrike" dirty="0">
                          <a:solidFill>
                            <a:srgbClr val="000000"/>
                          </a:solidFill>
                          <a:effectLst/>
                        </a:rPr>
                        <a:t>(no sarcoid or CTD)</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6MW</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err="1">
                          <a:effectLst/>
                        </a:rPr>
                        <a:t>mPAP</a:t>
                      </a:r>
                      <a:r>
                        <a:rPr lang="en-US" sz="1000" u="sng" strike="noStrike" dirty="0">
                          <a:effectLst/>
                        </a:rPr>
                        <a:t>&gt;</a:t>
                      </a:r>
                      <a:r>
                        <a:rPr lang="en-US" sz="1000" u="none" strike="noStrike" dirty="0">
                          <a:effectLst/>
                        </a:rPr>
                        <a:t>35; PVR</a:t>
                      </a:r>
                      <a:r>
                        <a:rPr lang="en-US" sz="1000" u="sng" strike="noStrike" dirty="0">
                          <a:effectLst/>
                        </a:rPr>
                        <a:t>&gt;</a:t>
                      </a:r>
                      <a:r>
                        <a:rPr lang="en-US" sz="1000" u="none" strike="noStrike" dirty="0">
                          <a:effectLst/>
                        </a:rPr>
                        <a:t>3 </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67</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24</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no ∆SpO2 at rest or at nadir of 6MW test</a:t>
                      </a:r>
                      <a:endParaRPr lang="en-US" sz="1000" b="0" i="0" u="none" strike="noStrike" dirty="0">
                        <a:solidFill>
                          <a:srgbClr val="000000"/>
                        </a:solidFill>
                        <a:effectLst/>
                        <a:latin typeface="Calibri"/>
                      </a:endParaRPr>
                    </a:p>
                  </a:txBody>
                  <a:tcPr marL="8929" marR="8929" marT="8929" marB="0" anchor="ctr"/>
                </a:tc>
                <a:tc>
                  <a:txBody>
                    <a:bodyPr/>
                    <a:lstStyle/>
                    <a:p>
                      <a:pPr algn="ctr" fontAlgn="b"/>
                      <a:r>
                        <a:rPr lang="en-US" sz="1000" u="none" strike="noStrike" dirty="0">
                          <a:effectLst/>
                        </a:rPr>
                        <a:t>sarcoidosis; </a:t>
                      </a:r>
                    </a:p>
                    <a:p>
                      <a:pPr algn="ctr" fontAlgn="b"/>
                      <a:r>
                        <a:rPr lang="en-US" sz="1000" u="none" strike="noStrike" dirty="0">
                          <a:effectLst/>
                        </a:rPr>
                        <a:t>connective tissue</a:t>
                      </a:r>
                      <a:r>
                        <a:rPr lang="en-US" sz="1000" u="none" strike="noStrike" baseline="0" dirty="0">
                          <a:effectLst/>
                        </a:rPr>
                        <a:t> disease</a:t>
                      </a:r>
                      <a:endParaRPr lang="en-US" sz="1000" b="0" i="0" u="none" strike="noStrike" dirty="0">
                        <a:solidFill>
                          <a:srgbClr val="000000"/>
                        </a:solidFill>
                        <a:effectLst/>
                        <a:latin typeface="Calibri"/>
                      </a:endParaRPr>
                    </a:p>
                  </a:txBody>
                  <a:tcPr marL="8929" marR="8929" marT="8929" marB="0" anchor="ctr"/>
                </a:tc>
                <a:extLst>
                  <a:ext uri="{0D108BD9-81ED-4DB2-BD59-A6C34878D82A}">
                    <a16:rowId xmlns:a16="http://schemas.microsoft.com/office/drawing/2014/main" val="10012"/>
                  </a:ext>
                </a:extLst>
              </a:tr>
              <a:tr h="318989">
                <a:tc>
                  <a:txBody>
                    <a:bodyPr/>
                    <a:lstStyle/>
                    <a:p>
                      <a:pPr algn="ctr" fontAlgn="b"/>
                      <a:r>
                        <a:rPr lang="en-US" sz="1000" b="0" u="none" strike="noStrike" dirty="0">
                          <a:solidFill>
                            <a:srgbClr val="FF0000"/>
                          </a:solidFill>
                          <a:effectLst/>
                        </a:rPr>
                        <a:t>Riociguat</a:t>
                      </a:r>
                    </a:p>
                    <a:p>
                      <a:pPr algn="ctr" fontAlgn="b"/>
                      <a:r>
                        <a:rPr lang="en-US" sz="1000" b="0" u="none" strike="noStrike" dirty="0">
                          <a:solidFill>
                            <a:srgbClr val="000000"/>
                          </a:solidFill>
                          <a:effectLst/>
                        </a:rPr>
                        <a:t>(2016)</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b="0" u="none" strike="noStrike" dirty="0">
                          <a:solidFill>
                            <a:srgbClr val="000000"/>
                          </a:solidFill>
                          <a:effectLst/>
                        </a:rPr>
                        <a:t>140</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b="0" u="none" strike="noStrike" dirty="0">
                          <a:solidFill>
                            <a:srgbClr val="000000"/>
                          </a:solidFill>
                          <a:effectLst/>
                        </a:rPr>
                        <a:t>RDBPCT</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b="0" u="none" strike="noStrike" dirty="0">
                          <a:solidFill>
                            <a:srgbClr val="000000"/>
                          </a:solidFill>
                          <a:effectLst/>
                        </a:rPr>
                        <a:t>IIP</a:t>
                      </a:r>
                      <a:r>
                        <a:rPr lang="en-US" sz="1000" b="0" u="none" strike="noStrike" baseline="0" dirty="0">
                          <a:solidFill>
                            <a:srgbClr val="000000"/>
                          </a:solidFill>
                          <a:effectLst/>
                        </a:rPr>
                        <a:t> only</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b="0" u="none" strike="noStrike" dirty="0">
                          <a:solidFill>
                            <a:srgbClr val="000000"/>
                          </a:solidFill>
                          <a:effectLst/>
                        </a:rPr>
                        <a:t>6MW</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b="0" u="none" strike="noStrike" dirty="0" err="1">
                          <a:solidFill>
                            <a:srgbClr val="000000"/>
                          </a:solidFill>
                          <a:effectLst/>
                        </a:rPr>
                        <a:t>mPAP</a:t>
                      </a:r>
                      <a:r>
                        <a:rPr lang="en-US" sz="1000" b="0" u="sng" strike="noStrike" dirty="0">
                          <a:solidFill>
                            <a:srgbClr val="000000"/>
                          </a:solidFill>
                          <a:effectLst/>
                        </a:rPr>
                        <a:t>&gt;</a:t>
                      </a:r>
                      <a:r>
                        <a:rPr lang="en-US" sz="1000" b="0" u="none" strike="noStrike" dirty="0">
                          <a:solidFill>
                            <a:srgbClr val="000000"/>
                          </a:solidFill>
                          <a:effectLst/>
                        </a:rPr>
                        <a:t>25</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b="0" u="none" strike="noStrike" dirty="0">
                          <a:solidFill>
                            <a:srgbClr val="000000"/>
                          </a:solidFill>
                          <a:effectLst/>
                        </a:rPr>
                        <a:t>(-)</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b="0" u="none" strike="noStrike" dirty="0">
                          <a:solidFill>
                            <a:srgbClr val="000000"/>
                          </a:solidFill>
                          <a:effectLst/>
                        </a:rPr>
                        <a:t>&gt;45</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b="0" u="none" strike="noStrike" dirty="0">
                          <a:solidFill>
                            <a:srgbClr val="000000"/>
                          </a:solidFill>
                          <a:effectLst/>
                        </a:rPr>
                        <a:t>N/A</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b="0" u="none" strike="noStrike" dirty="0">
                          <a:solidFill>
                            <a:srgbClr val="000000"/>
                          </a:solidFill>
                          <a:effectLst/>
                        </a:rPr>
                        <a:t>Y</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b="0" u="none" strike="noStrike" dirty="0">
                          <a:solidFill>
                            <a:srgbClr val="000000"/>
                          </a:solidFill>
                          <a:effectLst/>
                        </a:rPr>
                        <a:t>N/A</a:t>
                      </a:r>
                      <a:endParaRPr lang="en-US" sz="1000" b="0" i="0" u="none" strike="noStrike" dirty="0">
                        <a:solidFill>
                          <a:srgbClr val="000000"/>
                        </a:solidFill>
                        <a:effectLst/>
                        <a:latin typeface="+mn-lt"/>
                      </a:endParaRPr>
                    </a:p>
                  </a:txBody>
                  <a:tcPr marL="8929" marR="8929" marT="8929" marB="0" anchor="ctr"/>
                </a:tc>
                <a:tc>
                  <a:txBody>
                    <a:bodyPr/>
                    <a:lstStyle/>
                    <a:p>
                      <a:pPr algn="ctr" fontAlgn="b"/>
                      <a:r>
                        <a:rPr lang="en-US" sz="1000" b="0" u="none" strike="noStrike" dirty="0">
                          <a:solidFill>
                            <a:srgbClr val="000000"/>
                          </a:solidFill>
                          <a:effectLst/>
                        </a:rPr>
                        <a:t>any</a:t>
                      </a:r>
                      <a:r>
                        <a:rPr lang="en-US" sz="1000" b="0" u="none" strike="noStrike" baseline="0" dirty="0">
                          <a:solidFill>
                            <a:srgbClr val="000000"/>
                          </a:solidFill>
                          <a:effectLst/>
                        </a:rPr>
                        <a:t> known etiology of pulmonary fibrosis</a:t>
                      </a:r>
                      <a:endParaRPr lang="en-US" sz="1000" b="0" i="0" u="none" strike="noStrike" dirty="0">
                        <a:solidFill>
                          <a:srgbClr val="000000"/>
                        </a:solidFill>
                        <a:effectLst/>
                        <a:latin typeface="+mn-lt"/>
                      </a:endParaRPr>
                    </a:p>
                  </a:txBody>
                  <a:tcPr marL="8929" marR="8929" marT="8929" marB="0" anchor="ctr"/>
                </a:tc>
                <a:extLst>
                  <a:ext uri="{0D108BD9-81ED-4DB2-BD59-A6C34878D82A}">
                    <a16:rowId xmlns:a16="http://schemas.microsoft.com/office/drawing/2014/main" val="10013"/>
                  </a:ext>
                </a:extLst>
              </a:tr>
            </a:tbl>
          </a:graphicData>
        </a:graphic>
      </p:graphicFrame>
      <p:sp>
        <p:nvSpPr>
          <p:cNvPr id="12" name="Rectangle 11"/>
          <p:cNvSpPr/>
          <p:nvPr/>
        </p:nvSpPr>
        <p:spPr bwMode="auto">
          <a:xfrm>
            <a:off x="6775450" y="6456240"/>
            <a:ext cx="914400" cy="46166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3" name="Rectangle 12"/>
          <p:cNvSpPr/>
          <p:nvPr/>
        </p:nvSpPr>
        <p:spPr bwMode="auto">
          <a:xfrm>
            <a:off x="6553200" y="6781801"/>
            <a:ext cx="914400" cy="46166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4" name="Oval 13"/>
          <p:cNvSpPr/>
          <p:nvPr/>
        </p:nvSpPr>
        <p:spPr bwMode="auto">
          <a:xfrm>
            <a:off x="3117850" y="2112839"/>
            <a:ext cx="685800" cy="64918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5" name="Oval 14"/>
          <p:cNvSpPr/>
          <p:nvPr/>
        </p:nvSpPr>
        <p:spPr bwMode="auto">
          <a:xfrm>
            <a:off x="3346450" y="2036639"/>
            <a:ext cx="762000" cy="64918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5" name="Oval 4"/>
          <p:cNvSpPr/>
          <p:nvPr/>
        </p:nvSpPr>
        <p:spPr bwMode="auto">
          <a:xfrm>
            <a:off x="5861050" y="1655639"/>
            <a:ext cx="990600" cy="64918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cxnSp>
        <p:nvCxnSpPr>
          <p:cNvPr id="7" name="Straight Arrow Connector 6"/>
          <p:cNvCxnSpPr>
            <a:cxnSpLocks/>
          </p:cNvCxnSpPr>
          <p:nvPr/>
        </p:nvCxnSpPr>
        <p:spPr bwMode="auto">
          <a:xfrm flipV="1">
            <a:off x="5184198" y="1338485"/>
            <a:ext cx="152400" cy="190500"/>
          </a:xfrm>
          <a:prstGeom prst="straightConnector1">
            <a:avLst/>
          </a:prstGeom>
          <a:noFill/>
          <a:ln w="38100" cap="flat" cmpd="sng" algn="ctr">
            <a:solidFill>
              <a:srgbClr val="00B0F0"/>
            </a:solidFill>
            <a:prstDash val="solid"/>
            <a:round/>
            <a:headEnd type="none" w="med" len="med"/>
            <a:tailEnd type="arrow"/>
          </a:ln>
          <a:effectLst>
            <a:outerShdw blurRad="50800" dist="38100" dir="2700000" algn="tl" rotWithShape="0">
              <a:prstClr val="black">
                <a:alpha val="40000"/>
              </a:prstClr>
            </a:outerShdw>
          </a:effectLst>
        </p:spPr>
      </p:cxnSp>
      <p:cxnSp>
        <p:nvCxnSpPr>
          <p:cNvPr id="16" name="Straight Arrow Connector 15"/>
          <p:cNvCxnSpPr/>
          <p:nvPr/>
        </p:nvCxnSpPr>
        <p:spPr bwMode="auto">
          <a:xfrm flipV="1">
            <a:off x="8700233" y="1325612"/>
            <a:ext cx="152400" cy="190500"/>
          </a:xfrm>
          <a:prstGeom prst="straightConnector1">
            <a:avLst/>
          </a:prstGeom>
          <a:noFill/>
          <a:ln w="38100" cap="flat" cmpd="sng" algn="ctr">
            <a:solidFill>
              <a:srgbClr val="00B0F0"/>
            </a:solidFill>
            <a:prstDash val="solid"/>
            <a:round/>
            <a:headEnd type="none" w="med" len="med"/>
            <a:tailEnd type="arrow"/>
          </a:ln>
          <a:effectLst>
            <a:outerShdw blurRad="50800" dist="38100" dir="2700000" algn="tl" rotWithShape="0">
              <a:prstClr val="black">
                <a:alpha val="40000"/>
              </a:prstClr>
            </a:outerShdw>
          </a:effectLst>
        </p:spPr>
      </p:cxnSp>
      <p:cxnSp>
        <p:nvCxnSpPr>
          <p:cNvPr id="18" name="Straight Arrow Connector 17"/>
          <p:cNvCxnSpPr>
            <a:cxnSpLocks/>
          </p:cNvCxnSpPr>
          <p:nvPr/>
        </p:nvCxnSpPr>
        <p:spPr bwMode="auto">
          <a:xfrm flipV="1">
            <a:off x="3432213" y="1325612"/>
            <a:ext cx="152400" cy="190500"/>
          </a:xfrm>
          <a:prstGeom prst="straightConnector1">
            <a:avLst/>
          </a:prstGeom>
          <a:noFill/>
          <a:ln w="38100" cap="flat" cmpd="sng" algn="ctr">
            <a:solidFill>
              <a:srgbClr val="00B0F0"/>
            </a:solidFill>
            <a:prstDash val="solid"/>
            <a:round/>
            <a:headEnd type="none" w="med" len="med"/>
            <a:tailEnd type="arrow"/>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1288995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a:t>Discussion Points </a:t>
            </a:r>
            <a:endParaRPr lang="en-US" dirty="0"/>
          </a:p>
        </p:txBody>
      </p:sp>
      <p:sp>
        <p:nvSpPr>
          <p:cNvPr id="3" name="Content Placeholder 2"/>
          <p:cNvSpPr>
            <a:spLocks noGrp="1"/>
          </p:cNvSpPr>
          <p:nvPr>
            <p:ph idx="1"/>
          </p:nvPr>
        </p:nvSpPr>
        <p:spPr>
          <a:xfrm>
            <a:off x="609600" y="1477906"/>
            <a:ext cx="10744200" cy="4722477"/>
          </a:xfrm>
        </p:spPr>
        <p:txBody>
          <a:bodyPr/>
          <a:lstStyle/>
          <a:p>
            <a:r>
              <a:rPr lang="en-US" dirty="0"/>
              <a:t>Background of PH complicating COPD and PF</a:t>
            </a:r>
          </a:p>
          <a:p>
            <a:pPr lvl="1"/>
            <a:r>
              <a:rPr lang="en-US" dirty="0"/>
              <a:t>Clinical predictors of PH complicating </a:t>
            </a:r>
            <a:r>
              <a:rPr lang="en-US" dirty="0">
                <a:solidFill>
                  <a:schemeClr val="tx1"/>
                </a:solidFill>
              </a:rPr>
              <a:t>PF: </a:t>
            </a:r>
            <a:r>
              <a:rPr lang="en-US" i="1" u="sng" dirty="0">
                <a:solidFill>
                  <a:schemeClr val="tx1"/>
                </a:solidFill>
              </a:rPr>
              <a:t>Should</a:t>
            </a:r>
            <a:r>
              <a:rPr lang="en-US" i="1" u="sng" dirty="0"/>
              <a:t> Group 3 PH be targeted for therapy?</a:t>
            </a:r>
          </a:p>
          <a:p>
            <a:r>
              <a:rPr lang="en-US" dirty="0"/>
              <a:t>Pulmonary vascular pathology in PF</a:t>
            </a:r>
          </a:p>
          <a:p>
            <a:r>
              <a:rPr lang="en-US" dirty="0"/>
              <a:t>Gas exchange in PF, PH, and PF-PH</a:t>
            </a:r>
          </a:p>
          <a:p>
            <a:r>
              <a:rPr lang="en-US" b="1" dirty="0"/>
              <a:t>Group 3 PH circulatory limitation signature and registry data</a:t>
            </a:r>
          </a:p>
          <a:p>
            <a:r>
              <a:rPr lang="en-US" dirty="0"/>
              <a:t>Clinical phenotype for PAH-targeted therapy moving forward in PF-PH and therapeutics</a:t>
            </a:r>
          </a:p>
          <a:p>
            <a:endParaRPr lang="en-US" dirty="0"/>
          </a:p>
          <a:p>
            <a:endParaRPr lang="en-US" dirty="0"/>
          </a:p>
          <a:p>
            <a:endParaRPr lang="en-US" dirty="0"/>
          </a:p>
        </p:txBody>
      </p:sp>
    </p:spTree>
    <p:extLst>
      <p:ext uri="{BB962C8B-B14F-4D97-AF65-F5344CB8AC3E}">
        <p14:creationId xmlns:p14="http://schemas.microsoft.com/office/powerpoint/2010/main" val="2267592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flowchart&#10;&#10;Description automatically generated">
            <a:extLst>
              <a:ext uri="{FF2B5EF4-FFF2-40B4-BE49-F238E27FC236}">
                <a16:creationId xmlns:a16="http://schemas.microsoft.com/office/drawing/2014/main" id="{5686036F-B3AE-89B0-4BD6-7B008C9F7C09}"/>
              </a:ext>
            </a:extLst>
          </p:cNvPr>
          <p:cNvPicPr>
            <a:picLocks noChangeAspect="1"/>
          </p:cNvPicPr>
          <p:nvPr/>
        </p:nvPicPr>
        <p:blipFill>
          <a:blip r:embed="rId3">
            <a:alphaModFix/>
          </a:blip>
          <a:stretch>
            <a:fillRect/>
          </a:stretch>
        </p:blipFill>
        <p:spPr>
          <a:xfrm>
            <a:off x="1565103" y="392712"/>
            <a:ext cx="9213498" cy="5253978"/>
          </a:xfrm>
          <a:prstGeom prst="rect">
            <a:avLst/>
          </a:prstGeom>
        </p:spPr>
      </p:pic>
      <p:sp>
        <p:nvSpPr>
          <p:cNvPr id="4" name="Slide Number Placeholder 3"/>
          <p:cNvSpPr>
            <a:spLocks noGrp="1"/>
          </p:cNvSpPr>
          <p:nvPr>
            <p:ph type="sldNum" sz="quarter" idx="10"/>
          </p:nvPr>
        </p:nvSpPr>
        <p:spPr bwMode="auto">
          <a:xfrm>
            <a:off x="105664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4"/>
          <p:cNvSpPr/>
          <p:nvPr/>
        </p:nvSpPr>
        <p:spPr bwMode="auto">
          <a:xfrm>
            <a:off x="4038600" y="2133601"/>
            <a:ext cx="3429000" cy="46166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7" name="Rectangle 6"/>
          <p:cNvSpPr/>
          <p:nvPr/>
        </p:nvSpPr>
        <p:spPr bwMode="auto">
          <a:xfrm>
            <a:off x="4160982" y="2047234"/>
            <a:ext cx="3429000" cy="46166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TextBox 7"/>
          <p:cNvSpPr txBox="1"/>
          <p:nvPr/>
        </p:nvSpPr>
        <p:spPr>
          <a:xfrm>
            <a:off x="1634836" y="5052331"/>
            <a:ext cx="3070514" cy="646331"/>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Breathing Reserve (MVV minus peak V</a:t>
            </a:r>
            <a:r>
              <a:rPr kumimoji="0" lang="en-US" sz="1200" b="0" i="0" u="none" strike="noStrike" kern="1200" cap="none" spc="0" normalizeH="0" baseline="-25000" noProof="0" dirty="0">
                <a:ln>
                  <a:noFill/>
                </a:ln>
                <a:solidFill>
                  <a:srgbClr val="3F3F3F"/>
                </a:solidFill>
                <a:effectLst/>
                <a:uLnTx/>
                <a:uFillTx/>
                <a:latin typeface="Arial" panose="020B0604020202020204"/>
                <a:ea typeface="+mn-ea"/>
                <a:cs typeface="+mn-cs"/>
              </a:rPr>
              <a:t>E</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Breathing Frequency peak exercise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V</a:t>
            </a:r>
            <a:r>
              <a:rPr kumimoji="0" lang="en-US" sz="1200" b="0" i="0" u="none" strike="noStrike" kern="1200" cap="none" spc="0" normalizeH="0" baseline="-25000" noProof="0" dirty="0">
                <a:ln>
                  <a:noFill/>
                </a:ln>
                <a:solidFill>
                  <a:srgbClr val="3F3F3F"/>
                </a:solidFill>
                <a:effectLst/>
                <a:uLnTx/>
                <a:uFillTx/>
                <a:latin typeface="Arial" panose="020B0604020202020204"/>
                <a:ea typeface="+mn-ea"/>
                <a:cs typeface="+mn-cs"/>
              </a:rPr>
              <a:t>T</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/IC at peak exercise</a:t>
            </a:r>
          </a:p>
        </p:txBody>
      </p:sp>
      <p:sp>
        <p:nvSpPr>
          <p:cNvPr id="9" name="TextBox 8"/>
          <p:cNvSpPr txBox="1"/>
          <p:nvPr/>
        </p:nvSpPr>
        <p:spPr>
          <a:xfrm>
            <a:off x="8264001" y="4827268"/>
            <a:ext cx="2514600" cy="830997"/>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LAT (% predicted)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VO</a:t>
            </a:r>
            <a:r>
              <a:rPr kumimoji="0" lang="en-US" sz="1200" b="0" i="0" u="none" strike="noStrike" kern="1200" cap="none" spc="0" normalizeH="0" baseline="-25000" noProof="0" dirty="0">
                <a:ln>
                  <a:noFill/>
                </a:ln>
                <a:solidFill>
                  <a:srgbClr val="3F3F3F"/>
                </a:solidFill>
                <a:effectLst/>
                <a:uLnTx/>
                <a:uFillTx/>
                <a:latin typeface="Arial" panose="020B0604020202020204"/>
                <a:ea typeface="+mn-ea"/>
                <a:cs typeface="+mn-cs"/>
              </a:rPr>
              <a:t>2</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/WR (ml/min/W)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O</a:t>
            </a:r>
            <a:r>
              <a:rPr kumimoji="0" lang="en-US" sz="1200" b="0" i="0" u="none" strike="noStrike" kern="1200" cap="none" spc="0" normalizeH="0" baseline="-25000" noProof="0" dirty="0">
                <a:ln>
                  <a:noFill/>
                </a:ln>
                <a:solidFill>
                  <a:srgbClr val="3F3F3F"/>
                </a:solidFill>
                <a:effectLst/>
                <a:uLnTx/>
                <a:uFillTx/>
                <a:latin typeface="Arial" panose="020B0604020202020204"/>
                <a:ea typeface="+mn-ea"/>
                <a:cs typeface="+mn-cs"/>
              </a:rPr>
              <a:t>2</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pulse (% predicted at max HR)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VCO</a:t>
            </a:r>
            <a:r>
              <a:rPr kumimoji="0" lang="en-US" sz="1200" b="0" i="0" u="none" strike="noStrike" kern="1200" cap="none" spc="0" normalizeH="0" baseline="-25000" noProof="0" dirty="0">
                <a:ln>
                  <a:noFill/>
                </a:ln>
                <a:solidFill>
                  <a:srgbClr val="3F3F3F"/>
                </a:solidFill>
                <a:effectLst/>
                <a:uLnTx/>
                <a:uFillTx/>
                <a:latin typeface="Arial" panose="020B0604020202020204"/>
                <a:ea typeface="+mn-ea"/>
                <a:cs typeface="+mn-cs"/>
              </a:rPr>
              <a:t>2</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/VO</a:t>
            </a:r>
            <a:r>
              <a:rPr kumimoji="0" lang="en-US" sz="1200" b="0" i="0" u="none" strike="noStrike" kern="1200" cap="none" spc="0" normalizeH="0" baseline="-25000" noProof="0" dirty="0">
                <a:ln>
                  <a:noFill/>
                </a:ln>
                <a:solidFill>
                  <a:srgbClr val="3F3F3F"/>
                </a:solidFill>
                <a:effectLst/>
                <a:uLnTx/>
                <a:uFillTx/>
                <a:latin typeface="Arial" panose="020B0604020202020204"/>
                <a:ea typeface="+mn-ea"/>
                <a:cs typeface="+mn-cs"/>
              </a:rPr>
              <a:t>2</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slope (after LAT; “S2”)</a:t>
            </a:r>
          </a:p>
        </p:txBody>
      </p:sp>
      <p:sp>
        <p:nvSpPr>
          <p:cNvPr id="10" name="TextBox 9"/>
          <p:cNvSpPr txBox="1"/>
          <p:nvPr/>
        </p:nvSpPr>
        <p:spPr>
          <a:xfrm>
            <a:off x="245168" y="6363921"/>
            <a:ext cx="47279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Adapted from Hansen, JE, Wasserman, K.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Chest.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1996;109(6):1566–76.</a:t>
            </a:r>
          </a:p>
        </p:txBody>
      </p:sp>
      <p:sp>
        <p:nvSpPr>
          <p:cNvPr id="13" name="TextBox 12"/>
          <p:cNvSpPr txBox="1"/>
          <p:nvPr/>
        </p:nvSpPr>
        <p:spPr>
          <a:xfrm>
            <a:off x="5143152" y="1557772"/>
            <a:ext cx="2057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Gas Exchange Impairment</a:t>
            </a:r>
          </a:p>
        </p:txBody>
      </p:sp>
    </p:spTree>
    <p:extLst>
      <p:ext uri="{BB962C8B-B14F-4D97-AF65-F5344CB8AC3E}">
        <p14:creationId xmlns:p14="http://schemas.microsoft.com/office/powerpoint/2010/main" val="1689375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Autofit/>
          </a:bodyPr>
          <a:lstStyle/>
          <a:p>
            <a:r>
              <a:rPr lang="en-US" dirty="0"/>
              <a:t>Circulatory Limitation (Similar to IPAH) is a Feature of Significant PH Complicating PF </a:t>
            </a:r>
          </a:p>
        </p:txBody>
      </p:sp>
      <p:sp>
        <p:nvSpPr>
          <p:cNvPr id="3" name="Content Placeholder 2"/>
          <p:cNvSpPr>
            <a:spLocks noGrp="1"/>
          </p:cNvSpPr>
          <p:nvPr>
            <p:ph idx="1"/>
          </p:nvPr>
        </p:nvSpPr>
        <p:spPr>
          <a:xfrm>
            <a:off x="609600" y="1477906"/>
            <a:ext cx="10744200" cy="4722477"/>
          </a:xfrm>
        </p:spPr>
        <p:txBody>
          <a:bodyPr>
            <a:normAutofit/>
          </a:bodyPr>
          <a:lstStyle/>
          <a:p>
            <a:r>
              <a:rPr lang="en-US" dirty="0"/>
              <a:t>IPF(+PH; RVSP&gt;50mmHg), compared to IPF(-PH), has the following CPX profile:</a:t>
            </a:r>
          </a:p>
          <a:p>
            <a:pPr lvl="1"/>
            <a:r>
              <a:rPr lang="en-US" dirty="0"/>
              <a:t>Decreased maximum work</a:t>
            </a:r>
          </a:p>
          <a:p>
            <a:pPr lvl="1"/>
            <a:r>
              <a:rPr lang="en-US" dirty="0"/>
              <a:t>Decreased VO2 max</a:t>
            </a:r>
          </a:p>
          <a:p>
            <a:pPr lvl="1"/>
            <a:r>
              <a:rPr lang="en-US" dirty="0"/>
              <a:t>Decreased O2 pulse</a:t>
            </a:r>
          </a:p>
          <a:p>
            <a:pPr lvl="1"/>
            <a:r>
              <a:rPr lang="en-US" dirty="0"/>
              <a:t>Decreased anaerobic threshold</a:t>
            </a:r>
          </a:p>
          <a:p>
            <a:r>
              <a:rPr lang="en-US" dirty="0"/>
              <a:t>Strongest correlation of </a:t>
            </a:r>
            <a:r>
              <a:rPr lang="en-US" dirty="0" err="1"/>
              <a:t>sPAP</a:t>
            </a:r>
            <a:r>
              <a:rPr lang="en-US" dirty="0"/>
              <a:t> with VE/VCO2 at anaerobic threshold</a:t>
            </a:r>
          </a:p>
          <a:p>
            <a:r>
              <a:rPr lang="en-US" dirty="0"/>
              <a:t>VE vs. VCO2 </a:t>
            </a:r>
            <a:r>
              <a:rPr lang="en-US" dirty="0" err="1"/>
              <a:t>slopepred</a:t>
            </a:r>
            <a:r>
              <a:rPr lang="en-US" dirty="0"/>
              <a:t> cutoff &gt;152% was the strongest CPET predictor of PH (</a:t>
            </a:r>
            <a:r>
              <a:rPr lang="en-US" i="1" dirty="0"/>
              <a:t>median </a:t>
            </a:r>
            <a:r>
              <a:rPr lang="en-US" i="1" dirty="0" err="1"/>
              <a:t>mPAP</a:t>
            </a:r>
            <a:r>
              <a:rPr lang="en-US" i="1" dirty="0"/>
              <a:t> 34</a:t>
            </a:r>
            <a:r>
              <a:rPr lang="en-US" dirty="0"/>
              <a:t>); superior to any PFT parameter</a:t>
            </a:r>
          </a:p>
          <a:p>
            <a:pPr lvl="1"/>
            <a:endParaRPr lang="en-US" dirty="0"/>
          </a:p>
        </p:txBody>
      </p:sp>
      <p:sp>
        <p:nvSpPr>
          <p:cNvPr id="4" name="Slide Number Placeholder 3"/>
          <p:cNvSpPr>
            <a:spLocks noGrp="1"/>
          </p:cNvSpPr>
          <p:nvPr>
            <p:ph type="sldNum" sz="quarter" idx="4294967295"/>
          </p:nvPr>
        </p:nvSpPr>
        <p:spPr bwMode="auto">
          <a:xfrm>
            <a:off x="93472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extBox 4"/>
          <p:cNvSpPr txBox="1"/>
          <p:nvPr/>
        </p:nvSpPr>
        <p:spPr>
          <a:xfrm>
            <a:off x="893179" y="5434283"/>
            <a:ext cx="58143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Boutou</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AK,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Respirology.</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2011;16:947-52; Glaser S, et al. </a:t>
            </a:r>
            <a:r>
              <a:rPr kumimoji="0" lang="nb-NO" sz="1200" b="0" i="1" u="none" strike="noStrike" kern="1200" cap="none" spc="0" normalizeH="0" baseline="0" noProof="0" dirty="0">
                <a:ln>
                  <a:noFill/>
                </a:ln>
                <a:solidFill>
                  <a:srgbClr val="3F3F3F"/>
                </a:solidFill>
                <a:effectLst/>
                <a:uLnTx/>
                <a:uFillTx/>
                <a:latin typeface="Arial" panose="020B0604020202020204"/>
                <a:ea typeface="+mn-ea"/>
                <a:cs typeface="+mn-cs"/>
              </a:rPr>
              <a:t>Respir Med</a:t>
            </a:r>
            <a:r>
              <a:rPr kumimoji="0" lang="nb-NO" sz="1200" b="0" i="0" u="none" strike="noStrike" kern="1200" cap="none" spc="0" normalizeH="0" baseline="0" noProof="0" dirty="0">
                <a:ln>
                  <a:noFill/>
                </a:ln>
                <a:solidFill>
                  <a:srgbClr val="3F3F3F"/>
                </a:solidFill>
                <a:effectLst/>
                <a:uLnTx/>
                <a:uFillTx/>
                <a:latin typeface="Arial" panose="020B0604020202020204"/>
                <a:ea typeface="+mn-ea"/>
                <a:cs typeface="+mn-cs"/>
              </a:rPr>
              <a:t>. 2009; 103(2):317-24;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Glaser S, et al. </a:t>
            </a:r>
            <a:r>
              <a:rPr kumimoji="0" lang="en-US" sz="1200" b="0" i="1" u="none" strike="noStrike" kern="1200" cap="none" spc="0" normalizeH="0" baseline="0" noProof="0" dirty="0" err="1">
                <a:ln>
                  <a:noFill/>
                </a:ln>
                <a:solidFill>
                  <a:srgbClr val="3F3F3F"/>
                </a:solidFill>
                <a:effectLst/>
                <a:uLnTx/>
                <a:uFillTx/>
                <a:latin typeface="Arial" panose="020B0604020202020204"/>
                <a:ea typeface="+mn-ea"/>
                <a:cs typeface="+mn-cs"/>
              </a:rPr>
              <a:t>PLoS</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 One.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2013;8(6)</a:t>
            </a:r>
            <a:r>
              <a:rPr kumimoji="0" lang="en-US" sz="1200" b="0" i="0" u="none" strike="noStrike" kern="1200" cap="none" spc="0" normalizeH="0" baseline="0" noProof="0" dirty="0">
                <a:ln>
                  <a:noFill/>
                </a:ln>
                <a:solidFill>
                  <a:srgbClr val="202020"/>
                </a:solidFill>
                <a:effectLst/>
                <a:uLnTx/>
                <a:uFillTx/>
                <a:latin typeface="Helvetica" panose="020B0604020202020204" pitchFamily="34" charset="0"/>
                <a:ea typeface="+mn-ea"/>
                <a:cs typeface="+mn-cs"/>
              </a:rPr>
              <a:t>:e65643.</a:t>
            </a: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61132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0025"/>
            <a:ext cx="11506200" cy="1184275"/>
          </a:xfrm>
        </p:spPr>
        <p:txBody>
          <a:bodyPr>
            <a:normAutofit/>
          </a:bodyPr>
          <a:lstStyle/>
          <a:p>
            <a:r>
              <a:rPr lang="en-US" sz="2400" dirty="0"/>
              <a:t>“Real World” Group 3 PH Registry Experience</a:t>
            </a:r>
            <a:br>
              <a:rPr lang="en-US" sz="2400" dirty="0"/>
            </a:br>
            <a:r>
              <a:rPr lang="en-US" sz="2400" i="1" dirty="0"/>
              <a:t>What Can We Learn? </a:t>
            </a:r>
          </a:p>
        </p:txBody>
      </p:sp>
      <p:sp>
        <p:nvSpPr>
          <p:cNvPr id="4" name="Slide Number Placeholder 3"/>
          <p:cNvSpPr>
            <a:spLocks noGrp="1"/>
          </p:cNvSpPr>
          <p:nvPr>
            <p:ph type="sldNum" sz="quarter" idx="4294967295"/>
          </p:nvPr>
        </p:nvSpPr>
        <p:spPr bwMode="auto">
          <a:xfrm>
            <a:off x="93472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graphicFrame>
        <p:nvGraphicFramePr>
          <p:cNvPr id="5" name="Group 118"/>
          <p:cNvGraphicFramePr>
            <a:graphicFrameLocks/>
          </p:cNvGraphicFramePr>
          <p:nvPr/>
        </p:nvGraphicFramePr>
        <p:xfrm>
          <a:off x="1204547" y="1250798"/>
          <a:ext cx="9366473" cy="4456948"/>
        </p:xfrm>
        <a:graphic>
          <a:graphicData uri="http://schemas.openxmlformats.org/drawingml/2006/table">
            <a:tbl>
              <a:tblPr/>
              <a:tblGrid>
                <a:gridCol w="962640">
                  <a:extLst>
                    <a:ext uri="{9D8B030D-6E8A-4147-A177-3AD203B41FA5}">
                      <a16:colId xmlns:a16="http://schemas.microsoft.com/office/drawing/2014/main" val="20000"/>
                    </a:ext>
                  </a:extLst>
                </a:gridCol>
                <a:gridCol w="702306">
                  <a:extLst>
                    <a:ext uri="{9D8B030D-6E8A-4147-A177-3AD203B41FA5}">
                      <a16:colId xmlns:a16="http://schemas.microsoft.com/office/drawing/2014/main" val="20001"/>
                    </a:ext>
                  </a:extLst>
                </a:gridCol>
                <a:gridCol w="558775">
                  <a:extLst>
                    <a:ext uri="{9D8B030D-6E8A-4147-A177-3AD203B41FA5}">
                      <a16:colId xmlns:a16="http://schemas.microsoft.com/office/drawing/2014/main" val="20006"/>
                    </a:ext>
                  </a:extLst>
                </a:gridCol>
                <a:gridCol w="563469">
                  <a:extLst>
                    <a:ext uri="{9D8B030D-6E8A-4147-A177-3AD203B41FA5}">
                      <a16:colId xmlns:a16="http://schemas.microsoft.com/office/drawing/2014/main" val="20007"/>
                    </a:ext>
                  </a:extLst>
                </a:gridCol>
                <a:gridCol w="776418">
                  <a:extLst>
                    <a:ext uri="{9D8B030D-6E8A-4147-A177-3AD203B41FA5}">
                      <a16:colId xmlns:a16="http://schemas.microsoft.com/office/drawing/2014/main" val="20002"/>
                    </a:ext>
                  </a:extLst>
                </a:gridCol>
                <a:gridCol w="1154665">
                  <a:extLst>
                    <a:ext uri="{9D8B030D-6E8A-4147-A177-3AD203B41FA5}">
                      <a16:colId xmlns:a16="http://schemas.microsoft.com/office/drawing/2014/main" val="20003"/>
                    </a:ext>
                  </a:extLst>
                </a:gridCol>
                <a:gridCol w="1139541">
                  <a:extLst>
                    <a:ext uri="{9D8B030D-6E8A-4147-A177-3AD203B41FA5}">
                      <a16:colId xmlns:a16="http://schemas.microsoft.com/office/drawing/2014/main" val="20008"/>
                    </a:ext>
                  </a:extLst>
                </a:gridCol>
                <a:gridCol w="858977">
                  <a:extLst>
                    <a:ext uri="{9D8B030D-6E8A-4147-A177-3AD203B41FA5}">
                      <a16:colId xmlns:a16="http://schemas.microsoft.com/office/drawing/2014/main" val="20009"/>
                    </a:ext>
                  </a:extLst>
                </a:gridCol>
                <a:gridCol w="1211283">
                  <a:extLst>
                    <a:ext uri="{9D8B030D-6E8A-4147-A177-3AD203B41FA5}">
                      <a16:colId xmlns:a16="http://schemas.microsoft.com/office/drawing/2014/main" val="20004"/>
                    </a:ext>
                  </a:extLst>
                </a:gridCol>
                <a:gridCol w="1438399">
                  <a:extLst>
                    <a:ext uri="{9D8B030D-6E8A-4147-A177-3AD203B41FA5}">
                      <a16:colId xmlns:a16="http://schemas.microsoft.com/office/drawing/2014/main" val="20005"/>
                    </a:ext>
                  </a:extLst>
                </a:gridCol>
              </a:tblGrid>
              <a:tr h="5740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100" b="0"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1" i="0" u="none" strike="noStrike" cap="none" normalizeH="0" baseline="0" dirty="0">
                          <a:ln>
                            <a:noFill/>
                          </a:ln>
                          <a:solidFill>
                            <a:srgbClr val="000C18"/>
                          </a:solidFill>
                          <a:effectLst/>
                          <a:latin typeface="Myriad Pro"/>
                          <a:cs typeface="Times New Roman" pitchFamily="18" charset="0"/>
                        </a:rPr>
                        <a:t>N </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1" i="0" u="none" strike="noStrike" cap="none" normalizeH="0" baseline="-18000" dirty="0">
                          <a:ln>
                            <a:noFill/>
                          </a:ln>
                          <a:solidFill>
                            <a:srgbClr val="000C18"/>
                          </a:solidFill>
                          <a:effectLst/>
                          <a:latin typeface="Myriad Pro"/>
                          <a:cs typeface="Times New Roman" pitchFamily="18" charset="0"/>
                        </a:rPr>
                        <a:t>Total</a:t>
                      </a:r>
                      <a:endParaRPr kumimoji="0" lang="en-US" sz="1100" b="1" i="0" u="none" strike="noStrike" cap="none" normalizeH="0" baseline="-1800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1" i="0" u="none" strike="noStrike" cap="none" normalizeH="0" baseline="0" dirty="0">
                          <a:ln>
                            <a:noFill/>
                          </a:ln>
                          <a:solidFill>
                            <a:srgbClr val="000C18"/>
                          </a:solidFill>
                          <a:effectLst/>
                          <a:latin typeface="Myriad Pro"/>
                        </a:rPr>
                        <a:t>N</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1" i="0" u="none" strike="noStrike" cap="none" normalizeH="0" baseline="-25000" dirty="0">
                          <a:ln>
                            <a:noFill/>
                          </a:ln>
                          <a:solidFill>
                            <a:srgbClr val="000C18"/>
                          </a:solidFill>
                          <a:effectLst/>
                          <a:latin typeface="Myriad Pro"/>
                        </a:rPr>
                        <a:t>Group 3</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1" i="0" u="none" strike="noStrike" cap="none" normalizeH="0" baseline="0" dirty="0">
                          <a:ln>
                            <a:noFill/>
                          </a:ln>
                          <a:solidFill>
                            <a:srgbClr val="000C18"/>
                          </a:solidFill>
                          <a:effectLst/>
                          <a:latin typeface="Myriad Pro"/>
                        </a:rPr>
                        <a:t>Age</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1" i="0" u="none" strike="noStrike" cap="none" normalizeH="0" baseline="0" dirty="0">
                          <a:ln>
                            <a:noFill/>
                          </a:ln>
                          <a:solidFill>
                            <a:srgbClr val="000C18"/>
                          </a:solidFill>
                          <a:effectLst/>
                          <a:latin typeface="Myriad Pro"/>
                          <a:cs typeface="Times New Roman" pitchFamily="18" charset="0"/>
                        </a:rPr>
                        <a:t>Incident</a:t>
                      </a:r>
                      <a:endParaRPr kumimoji="0" lang="en-US" sz="1100" b="1"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1" i="0" u="none" strike="noStrike" cap="none" normalizeH="0" baseline="0" dirty="0">
                          <a:ln>
                            <a:noFill/>
                          </a:ln>
                          <a:solidFill>
                            <a:srgbClr val="000C18"/>
                          </a:solidFill>
                          <a:effectLst/>
                          <a:latin typeface="Myriad Pro"/>
                        </a:rPr>
                        <a:t>PH Definition</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1" i="0" u="none" strike="noStrike" cap="none" normalizeH="0" baseline="0" dirty="0">
                          <a:ln>
                            <a:noFill/>
                          </a:ln>
                          <a:solidFill>
                            <a:srgbClr val="000C18"/>
                          </a:solidFill>
                          <a:effectLst/>
                          <a:latin typeface="Myriad Pro"/>
                        </a:rPr>
                        <a:t>Hemodynamic</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1" i="0" u="none" strike="noStrike" cap="none" normalizeH="0" baseline="0" dirty="0">
                          <a:ln>
                            <a:noFill/>
                          </a:ln>
                          <a:solidFill>
                            <a:srgbClr val="000C18"/>
                          </a:solidFill>
                          <a:effectLst/>
                          <a:latin typeface="Myriad Pro"/>
                        </a:rPr>
                        <a:t>FVC%</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1" i="0" u="none" strike="noStrike" cap="none" normalizeH="0" baseline="0" dirty="0">
                          <a:ln>
                            <a:noFill/>
                          </a:ln>
                          <a:solidFill>
                            <a:srgbClr val="000C18"/>
                          </a:solidFill>
                          <a:effectLst/>
                          <a:latin typeface="Myriad Pro"/>
                        </a:rPr>
                        <a:t>(ILD only)</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1" i="0" u="none" strike="noStrike" cap="none" normalizeH="0" baseline="0" dirty="0">
                          <a:ln>
                            <a:noFill/>
                          </a:ln>
                          <a:solidFill>
                            <a:srgbClr val="000C18"/>
                          </a:solidFill>
                          <a:effectLst/>
                          <a:latin typeface="Myriad Pro"/>
                          <a:cs typeface="Times New Roman" pitchFamily="18" charset="0"/>
                        </a:rPr>
                        <a:t>3 </a:t>
                      </a:r>
                      <a:r>
                        <a:rPr kumimoji="0" lang="en-US" sz="1100" b="1" i="0" u="none" strike="noStrike" cap="none" normalizeH="0" baseline="0" dirty="0" err="1">
                          <a:ln>
                            <a:noFill/>
                          </a:ln>
                          <a:solidFill>
                            <a:srgbClr val="000C18"/>
                          </a:solidFill>
                          <a:effectLst/>
                          <a:latin typeface="Myriad Pro"/>
                          <a:cs typeface="Times New Roman" pitchFamily="18" charset="0"/>
                        </a:rPr>
                        <a:t>yr</a:t>
                      </a:r>
                      <a:r>
                        <a:rPr kumimoji="0" lang="en-US" sz="1100" b="1" i="0" u="none" strike="noStrike" cap="none" normalizeH="0" baseline="0" dirty="0">
                          <a:ln>
                            <a:noFill/>
                          </a:ln>
                          <a:solidFill>
                            <a:srgbClr val="000C18"/>
                          </a:solidFill>
                          <a:effectLst/>
                          <a:latin typeface="Myriad Pro"/>
                          <a:cs typeface="Times New Roman" pitchFamily="18" charset="0"/>
                        </a:rPr>
                        <a:t> Survival</a:t>
                      </a:r>
                      <a:endParaRPr kumimoji="0" lang="en-US" sz="1100" b="1"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1" i="0" u="none" strike="noStrike" cap="none" normalizeH="0" baseline="0" dirty="0">
                          <a:ln>
                            <a:noFill/>
                          </a:ln>
                          <a:solidFill>
                            <a:srgbClr val="000C18"/>
                          </a:solidFill>
                          <a:effectLst/>
                          <a:latin typeface="Myriad Pro"/>
                          <a:cs typeface="Times New Roman" pitchFamily="18" charset="0"/>
                        </a:rPr>
                        <a:t>Definition of</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1" i="0" u="none" strike="noStrike" cap="none" normalizeH="0" baseline="0" dirty="0">
                          <a:ln>
                            <a:noFill/>
                          </a:ln>
                          <a:solidFill>
                            <a:srgbClr val="000C18"/>
                          </a:solidFill>
                          <a:effectLst/>
                          <a:latin typeface="Myriad Pro"/>
                          <a:cs typeface="Times New Roman" pitchFamily="18" charset="0"/>
                        </a:rPr>
                        <a:t>Lung Disease</a:t>
                      </a:r>
                      <a:endParaRPr kumimoji="0" lang="en-US" sz="1100" b="1"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000860">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0" i="0" u="none" strike="noStrike" cap="none" normalizeH="0" baseline="0" dirty="0">
                          <a:ln>
                            <a:noFill/>
                          </a:ln>
                          <a:solidFill>
                            <a:srgbClr val="000C18"/>
                          </a:solidFill>
                          <a:effectLst/>
                          <a:latin typeface="Myriad Pro"/>
                          <a:cs typeface="Times New Roman" pitchFamily="18" charset="0"/>
                        </a:rPr>
                        <a:t>ASPIRE</a:t>
                      </a:r>
                      <a:endParaRPr kumimoji="0" lang="en-US" sz="1100" b="0" i="0" u="none" strike="noStrike" cap="none" normalizeH="0" baseline="3000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1344</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(9 </a:t>
                      </a:r>
                      <a:r>
                        <a:rPr kumimoji="0" lang="en-US" sz="1000" b="0" i="0" u="none" strike="noStrike" cap="none" normalizeH="0" baseline="0" dirty="0" err="1">
                          <a:ln>
                            <a:noFill/>
                          </a:ln>
                          <a:solidFill>
                            <a:srgbClr val="000C18"/>
                          </a:solidFill>
                          <a:effectLst/>
                          <a:latin typeface="Myriad Pro"/>
                          <a:cs typeface="Times New Roman" pitchFamily="18" charset="0"/>
                        </a:rPr>
                        <a:t>yr</a:t>
                      </a:r>
                      <a:r>
                        <a:rPr kumimoji="0" lang="en-US" sz="1000" b="0" i="0" u="none" strike="noStrike" cap="none" normalizeH="0" baseline="0" dirty="0">
                          <a:ln>
                            <a:noFill/>
                          </a:ln>
                          <a:solidFill>
                            <a:srgbClr val="000C18"/>
                          </a:solidFill>
                          <a:effectLst/>
                          <a:latin typeface="Myriad Pro"/>
                          <a:cs typeface="Times New Roman" pitchFamily="18" charset="0"/>
                        </a:rPr>
                        <a:t>)</a:t>
                      </a:r>
                      <a:endParaRPr kumimoji="0" lang="en-US" sz="1000" b="0"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178</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66</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11</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Yes</a:t>
                      </a:r>
                      <a:endParaRPr kumimoji="0" lang="en-US" sz="1000" b="0"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err="1">
                          <a:ln>
                            <a:noFill/>
                          </a:ln>
                          <a:solidFill>
                            <a:srgbClr val="000C18"/>
                          </a:solidFill>
                          <a:effectLst/>
                          <a:latin typeface="Myriad Pro"/>
                          <a:cs typeface="Times New Roman" pitchFamily="18" charset="0"/>
                        </a:rPr>
                        <a:t>mPA</a:t>
                      </a:r>
                      <a:r>
                        <a:rPr kumimoji="0" lang="en-US" sz="1000" b="0" i="0" u="sng" strike="noStrike" cap="none" normalizeH="0" baseline="0" dirty="0">
                          <a:ln>
                            <a:noFill/>
                          </a:ln>
                          <a:solidFill>
                            <a:srgbClr val="000C18"/>
                          </a:solidFill>
                          <a:effectLst/>
                          <a:latin typeface="Myriad Pro"/>
                          <a:cs typeface="Times New Roman" pitchFamily="18" charset="0"/>
                        </a:rPr>
                        <a:t>&gt;</a:t>
                      </a:r>
                      <a:r>
                        <a:rPr kumimoji="0" lang="en-US" sz="1000" b="0" i="0" u="none" strike="noStrike" cap="none" normalizeH="0" baseline="0" dirty="0">
                          <a:ln>
                            <a:noFill/>
                          </a:ln>
                          <a:solidFill>
                            <a:srgbClr val="000C18"/>
                          </a:solidFill>
                          <a:effectLst/>
                          <a:latin typeface="Myriad Pro"/>
                          <a:cs typeface="Times New Roman" pitchFamily="18" charset="0"/>
                        </a:rPr>
                        <a:t>25</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PAWP</a:t>
                      </a:r>
                      <a:r>
                        <a:rPr kumimoji="0" lang="en-US" sz="1000" b="0" i="0" u="sng" strike="noStrike" cap="none" normalizeH="0" baseline="0" dirty="0">
                          <a:ln>
                            <a:noFill/>
                          </a:ln>
                          <a:solidFill>
                            <a:srgbClr val="000C18"/>
                          </a:solidFill>
                          <a:effectLst/>
                          <a:latin typeface="Myriad Pro"/>
                          <a:cs typeface="Times New Roman" pitchFamily="18" charset="0"/>
                        </a:rPr>
                        <a:t>&lt;</a:t>
                      </a:r>
                      <a:r>
                        <a:rPr kumimoji="0" lang="en-US" sz="1000" b="0" i="0" u="none" strike="noStrike" cap="none" normalizeH="0" baseline="0" dirty="0">
                          <a:ln>
                            <a:noFill/>
                          </a:ln>
                          <a:solidFill>
                            <a:srgbClr val="000C18"/>
                          </a:solidFill>
                          <a:effectLst/>
                          <a:latin typeface="Myriad Pro"/>
                          <a:cs typeface="Times New Roman" pitchFamily="18" charset="0"/>
                        </a:rPr>
                        <a:t>15</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PVR</a:t>
                      </a:r>
                      <a:r>
                        <a:rPr kumimoji="0" lang="en-US" sz="1000" b="0" i="0" u="sng" strike="noStrike" cap="none" normalizeH="0" baseline="0" dirty="0">
                          <a:ln>
                            <a:noFill/>
                          </a:ln>
                          <a:solidFill>
                            <a:srgbClr val="000C18"/>
                          </a:solidFill>
                          <a:effectLst/>
                          <a:latin typeface="Myriad Pro"/>
                          <a:cs typeface="Times New Roman" pitchFamily="18" charset="0"/>
                        </a:rPr>
                        <a:t>&gt;</a:t>
                      </a:r>
                      <a:r>
                        <a:rPr kumimoji="0" lang="en-US" sz="1000" b="0" i="0" u="none" strike="noStrike" cap="none" normalizeH="0" baseline="0" dirty="0">
                          <a:ln>
                            <a:noFill/>
                          </a:ln>
                          <a:solidFill>
                            <a:srgbClr val="000C18"/>
                          </a:solidFill>
                          <a:effectLst/>
                          <a:latin typeface="Myriad Pro"/>
                          <a:cs typeface="Times New Roman" pitchFamily="18" charset="0"/>
                        </a:rPr>
                        <a:t>240</a:t>
                      </a:r>
                      <a:endParaRPr kumimoji="0" lang="en-US" sz="1000" b="0" i="0" u="none" strike="noStrike" cap="none" normalizeH="0" baseline="0" dirty="0">
                        <a:ln>
                          <a:noFill/>
                        </a:ln>
                        <a:solidFill>
                          <a:srgbClr val="000C18"/>
                        </a:solidFill>
                        <a:effectLst/>
                        <a:latin typeface="Myriad Pro"/>
                      </a:endParaRP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endParaRPr kumimoji="0" lang="en-US" sz="1000" b="0"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err="1">
                          <a:ln>
                            <a:noFill/>
                          </a:ln>
                          <a:solidFill>
                            <a:srgbClr val="000C18"/>
                          </a:solidFill>
                          <a:effectLst/>
                          <a:latin typeface="Myriad Pro"/>
                        </a:rPr>
                        <a:t>mPA</a:t>
                      </a:r>
                      <a:r>
                        <a:rPr kumimoji="0" lang="en-US" sz="1000" b="0" i="0" u="none" strike="noStrike" cap="none" normalizeH="0" baseline="0" dirty="0">
                          <a:ln>
                            <a:noFill/>
                          </a:ln>
                          <a:solidFill>
                            <a:srgbClr val="000C18"/>
                          </a:solidFill>
                          <a:effectLst/>
                          <a:latin typeface="Myriad Pro"/>
                        </a:rPr>
                        <a:t>: 41</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11</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PVR: 6.7</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4.7</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66</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25</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44% (all lung disease)</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16% (ILD only)</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40% (CTD-ILD only)</a:t>
                      </a:r>
                      <a:endParaRPr kumimoji="0" lang="en-US" sz="1000" b="0"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Arial" panose="020B0604020202020204" pitchFamily="34" charset="0"/>
                        <a:buNone/>
                        <a:tabLst/>
                        <a:defRPr/>
                      </a:pPr>
                      <a:r>
                        <a:rPr kumimoji="0" lang="en-US" sz="1000" b="0" i="0" u="none" strike="noStrike" cap="none" normalizeH="0" baseline="0" dirty="0">
                          <a:ln>
                            <a:noFill/>
                          </a:ln>
                          <a:solidFill>
                            <a:srgbClr val="000C18"/>
                          </a:solidFill>
                          <a:effectLst/>
                          <a:latin typeface="Myriad Pro"/>
                          <a:cs typeface="Times New Roman" pitchFamily="18" charset="0"/>
                        </a:rPr>
                        <a:t>Significant parenchymal lung disease, regardless of spirometry</a:t>
                      </a:r>
                      <a:endParaRPr kumimoji="0" lang="en-US" sz="1000" b="0" i="0" u="none" strike="noStrike" cap="none" normalizeH="0" baseline="0" dirty="0">
                        <a:ln>
                          <a:noFill/>
                        </a:ln>
                        <a:solidFill>
                          <a:srgbClr val="000C18"/>
                        </a:solidFill>
                        <a:effectLst/>
                        <a:latin typeface="Myriad Pro"/>
                      </a:endParaRPr>
                    </a:p>
                    <a:p>
                      <a:pPr marL="0" marR="0" lvl="0" indent="0" algn="ctr" defTabSz="914400" rtl="0" eaLnBrk="1" fontAlgn="base" latinLnBrk="0" hangingPunct="1">
                        <a:lnSpc>
                          <a:spcPct val="100000"/>
                        </a:lnSpc>
                        <a:spcBef>
                          <a:spcPct val="20000"/>
                        </a:spcBef>
                        <a:spcAft>
                          <a:spcPct val="0"/>
                        </a:spcAft>
                        <a:buClrTx/>
                        <a:buSzPct val="80000"/>
                        <a:buFont typeface="+mj-lt"/>
                        <a:buNone/>
                        <a:tabLst/>
                      </a:pPr>
                      <a:r>
                        <a:rPr kumimoji="0" lang="en-US" sz="1000" b="0" i="0" u="none" strike="noStrike" cap="none" normalizeH="0" baseline="0" dirty="0">
                          <a:ln>
                            <a:noFill/>
                          </a:ln>
                          <a:solidFill>
                            <a:srgbClr val="000C18"/>
                          </a:solidFill>
                          <a:effectLst/>
                          <a:latin typeface="Myriad Pro"/>
                        </a:rPr>
                        <a:t>CTD-PH as below in UK Registry</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529870">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0" i="0" u="none" strike="noStrike" cap="none" normalizeH="0" baseline="0" dirty="0">
                          <a:ln>
                            <a:noFill/>
                          </a:ln>
                          <a:solidFill>
                            <a:srgbClr val="000C18"/>
                          </a:solidFill>
                          <a:effectLst/>
                          <a:latin typeface="Myriad Pro"/>
                          <a:cs typeface="Times New Roman" pitchFamily="18" charset="0"/>
                        </a:rPr>
                        <a:t>COMPERA</a:t>
                      </a:r>
                      <a:endParaRPr kumimoji="0" lang="en-US" sz="1100" b="0" i="0" u="none" strike="noStrike" cap="none" normalizeH="0" baseline="3000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949</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(5 </a:t>
                      </a:r>
                      <a:r>
                        <a:rPr kumimoji="0" lang="en-US" sz="1000" b="0" i="0" u="none" strike="noStrike" cap="none" normalizeH="0" baseline="0" dirty="0" err="1">
                          <a:ln>
                            <a:noFill/>
                          </a:ln>
                          <a:solidFill>
                            <a:srgbClr val="000C18"/>
                          </a:solidFill>
                          <a:effectLst/>
                          <a:latin typeface="Myriad Pro"/>
                        </a:rPr>
                        <a:t>yr</a:t>
                      </a:r>
                      <a:r>
                        <a:rPr kumimoji="0" lang="en-US" sz="1000" b="0" i="0" u="none" strike="noStrike" cap="none" normalizeH="0" baseline="0" dirty="0">
                          <a:ln>
                            <a:noFill/>
                          </a:ln>
                          <a:solidFill>
                            <a:srgbClr val="000C18"/>
                          </a:solidFill>
                          <a:effectLst/>
                          <a:latin typeface="Myriad Pro"/>
                        </a:rPr>
                        <a:t>)</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151</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71</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11</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Yes </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err="1">
                          <a:ln>
                            <a:noFill/>
                          </a:ln>
                          <a:solidFill>
                            <a:srgbClr val="000C18"/>
                          </a:solidFill>
                          <a:effectLst/>
                          <a:latin typeface="Myriad Pro"/>
                          <a:cs typeface="Times New Roman" pitchFamily="18" charset="0"/>
                        </a:rPr>
                        <a:t>mPA</a:t>
                      </a:r>
                      <a:r>
                        <a:rPr kumimoji="0" lang="en-US" sz="1000" b="0" i="0" u="sng" strike="noStrike" cap="none" normalizeH="0" baseline="0" dirty="0">
                          <a:ln>
                            <a:noFill/>
                          </a:ln>
                          <a:solidFill>
                            <a:srgbClr val="000C18"/>
                          </a:solidFill>
                          <a:effectLst/>
                          <a:latin typeface="Myriad Pro"/>
                          <a:cs typeface="Times New Roman" pitchFamily="18" charset="0"/>
                        </a:rPr>
                        <a:t>&gt;</a:t>
                      </a:r>
                      <a:r>
                        <a:rPr kumimoji="0" lang="en-US" sz="1000" b="0" i="0" u="none" strike="noStrike" cap="none" normalizeH="0" baseline="0" dirty="0">
                          <a:ln>
                            <a:noFill/>
                          </a:ln>
                          <a:solidFill>
                            <a:srgbClr val="000C18"/>
                          </a:solidFill>
                          <a:effectLst/>
                          <a:latin typeface="Myriad Pro"/>
                          <a:cs typeface="Times New Roman" pitchFamily="18" charset="0"/>
                        </a:rPr>
                        <a:t>25</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PAWP</a:t>
                      </a:r>
                      <a:r>
                        <a:rPr kumimoji="0" lang="en-US" sz="1000" b="0" i="0" u="sng" strike="noStrike" cap="none" normalizeH="0" baseline="0" dirty="0">
                          <a:ln>
                            <a:noFill/>
                          </a:ln>
                          <a:solidFill>
                            <a:srgbClr val="000C18"/>
                          </a:solidFill>
                          <a:effectLst/>
                          <a:latin typeface="Myriad Pro"/>
                          <a:cs typeface="Times New Roman" pitchFamily="18" charset="0"/>
                        </a:rPr>
                        <a:t>&lt;</a:t>
                      </a:r>
                      <a:r>
                        <a:rPr kumimoji="0" lang="en-US" sz="1000" b="0" i="0" u="none" strike="noStrike" cap="none" normalizeH="0" baseline="0" dirty="0">
                          <a:ln>
                            <a:noFill/>
                          </a:ln>
                          <a:solidFill>
                            <a:srgbClr val="000C18"/>
                          </a:solidFill>
                          <a:effectLst/>
                          <a:latin typeface="Myriad Pro"/>
                          <a:cs typeface="Times New Roman" pitchFamily="18" charset="0"/>
                        </a:rPr>
                        <a:t>15</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err="1">
                          <a:ln>
                            <a:noFill/>
                          </a:ln>
                          <a:solidFill>
                            <a:srgbClr val="000C18"/>
                          </a:solidFill>
                          <a:effectLst/>
                          <a:latin typeface="Myriad Pro"/>
                        </a:rPr>
                        <a:t>mPA</a:t>
                      </a:r>
                      <a:r>
                        <a:rPr kumimoji="0" lang="en-US" sz="1000" b="0" i="0" u="none" strike="noStrike" cap="none" normalizeH="0" baseline="0" dirty="0">
                          <a:ln>
                            <a:noFill/>
                          </a:ln>
                          <a:solidFill>
                            <a:srgbClr val="000C18"/>
                          </a:solidFill>
                          <a:effectLst/>
                          <a:latin typeface="Myriad Pro"/>
                        </a:rPr>
                        <a:t>: 37</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9</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PVR: 8.1</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3.4</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63</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20</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1" u="none" strike="noStrike" cap="none" normalizeH="0" baseline="0" dirty="0">
                          <a:ln>
                            <a:noFill/>
                          </a:ln>
                          <a:solidFill>
                            <a:srgbClr val="000C18"/>
                          </a:solidFill>
                          <a:effectLst/>
                          <a:latin typeface="Myriad Pro"/>
                        </a:rPr>
                        <a:t>TLC: 69</a:t>
                      </a:r>
                      <a:r>
                        <a:rPr kumimoji="0" lang="en-US" sz="1000" b="0" i="1" u="sng" strike="noStrike" cap="none" normalizeH="0" baseline="0" dirty="0">
                          <a:ln>
                            <a:noFill/>
                          </a:ln>
                          <a:solidFill>
                            <a:srgbClr val="000C18"/>
                          </a:solidFill>
                          <a:effectLst/>
                          <a:latin typeface="Myriad Pro"/>
                        </a:rPr>
                        <a:t>+</a:t>
                      </a:r>
                      <a:r>
                        <a:rPr kumimoji="0" lang="en-US" sz="1000" b="0" i="1" u="none" strike="noStrike" cap="none" normalizeH="0" baseline="0" dirty="0">
                          <a:ln>
                            <a:noFill/>
                          </a:ln>
                          <a:solidFill>
                            <a:srgbClr val="000C18"/>
                          </a:solidFill>
                          <a:effectLst/>
                          <a:latin typeface="Myriad Pro"/>
                        </a:rPr>
                        <a:t>17</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34% (ILD only)</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Investigator; based on current guidelines</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559307">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0" i="0" u="none" strike="noStrike" cap="none" normalizeH="0" baseline="0" dirty="0">
                          <a:ln>
                            <a:noFill/>
                          </a:ln>
                          <a:solidFill>
                            <a:srgbClr val="000C18"/>
                          </a:solidFill>
                          <a:effectLst/>
                          <a:latin typeface="Myriad Pro"/>
                          <a:cs typeface="Times New Roman" pitchFamily="18" charset="0"/>
                        </a:rPr>
                        <a:t>Scottish</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0" i="0" u="none" strike="noStrike" cap="none" normalizeH="0" baseline="0" dirty="0">
                          <a:ln>
                            <a:noFill/>
                          </a:ln>
                          <a:solidFill>
                            <a:srgbClr val="000C18"/>
                          </a:solidFill>
                          <a:effectLst/>
                          <a:latin typeface="Myriad Pro"/>
                          <a:cs typeface="Times New Roman" pitchFamily="18" charset="0"/>
                        </a:rPr>
                        <a:t>Registry</a:t>
                      </a:r>
                      <a:endParaRPr kumimoji="0" lang="en-US" sz="1100" b="0" i="0" u="none" strike="noStrike" cap="none" normalizeH="0" baseline="3000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244</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(14 </a:t>
                      </a:r>
                      <a:r>
                        <a:rPr kumimoji="0" lang="en-US" sz="1000" b="0" i="0" u="none" strike="noStrike" cap="none" normalizeH="0" baseline="0" dirty="0" err="1">
                          <a:ln>
                            <a:noFill/>
                          </a:ln>
                          <a:solidFill>
                            <a:srgbClr val="000C18"/>
                          </a:solidFill>
                          <a:effectLst/>
                          <a:latin typeface="Myriad Pro"/>
                          <a:cs typeface="Times New Roman" pitchFamily="18" charset="0"/>
                        </a:rPr>
                        <a:t>yr</a:t>
                      </a:r>
                      <a:r>
                        <a:rPr kumimoji="0" lang="en-US" sz="1000" b="0" i="0" u="none" strike="noStrike" cap="none" normalizeH="0" baseline="0" dirty="0">
                          <a:ln>
                            <a:noFill/>
                          </a:ln>
                          <a:solidFill>
                            <a:srgbClr val="000C18"/>
                          </a:solidFill>
                          <a:effectLst/>
                          <a:latin typeface="Myriad Pro"/>
                          <a:cs typeface="Times New Roman" pitchFamily="18" charset="0"/>
                        </a:rPr>
                        <a:t>)</a:t>
                      </a:r>
                      <a:endParaRPr kumimoji="0" lang="en-US" sz="1000" b="0"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118</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67</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9</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Yes</a:t>
                      </a:r>
                      <a:endParaRPr kumimoji="0" lang="en-US" sz="1000" b="0"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err="1">
                          <a:ln>
                            <a:noFill/>
                          </a:ln>
                          <a:solidFill>
                            <a:srgbClr val="000C18"/>
                          </a:solidFill>
                          <a:effectLst/>
                          <a:latin typeface="Myriad Pro"/>
                          <a:cs typeface="Times New Roman" pitchFamily="18" charset="0"/>
                        </a:rPr>
                        <a:t>mPA</a:t>
                      </a:r>
                      <a:r>
                        <a:rPr kumimoji="0" lang="en-US" sz="1000" b="0" i="0" u="sng" strike="noStrike" cap="none" normalizeH="0" baseline="0" dirty="0">
                          <a:ln>
                            <a:noFill/>
                          </a:ln>
                          <a:solidFill>
                            <a:srgbClr val="000C18"/>
                          </a:solidFill>
                          <a:effectLst/>
                          <a:latin typeface="Myriad Pro"/>
                          <a:cs typeface="Times New Roman" pitchFamily="18" charset="0"/>
                        </a:rPr>
                        <a:t>&gt;</a:t>
                      </a:r>
                      <a:r>
                        <a:rPr kumimoji="0" lang="en-US" sz="1000" b="0" i="0" u="none" strike="noStrike" cap="none" normalizeH="0" baseline="0" dirty="0">
                          <a:ln>
                            <a:noFill/>
                          </a:ln>
                          <a:solidFill>
                            <a:srgbClr val="000C18"/>
                          </a:solidFill>
                          <a:effectLst/>
                          <a:latin typeface="Myriad Pro"/>
                          <a:cs typeface="Times New Roman" pitchFamily="18" charset="0"/>
                        </a:rPr>
                        <a:t>35</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PAWP</a:t>
                      </a:r>
                      <a:r>
                        <a:rPr kumimoji="0" lang="en-US" sz="1000" b="0" i="0" u="sng" strike="noStrike" cap="none" normalizeH="0" baseline="0" dirty="0">
                          <a:ln>
                            <a:noFill/>
                          </a:ln>
                          <a:solidFill>
                            <a:srgbClr val="000C18"/>
                          </a:solidFill>
                          <a:effectLst/>
                          <a:latin typeface="Myriad Pro"/>
                          <a:cs typeface="Times New Roman" pitchFamily="18" charset="0"/>
                        </a:rPr>
                        <a:t>&lt;</a:t>
                      </a:r>
                      <a:r>
                        <a:rPr kumimoji="0" lang="en-US" sz="1000" b="0" i="0" u="none" strike="noStrike" cap="none" normalizeH="0" baseline="0" dirty="0">
                          <a:ln>
                            <a:noFill/>
                          </a:ln>
                          <a:solidFill>
                            <a:srgbClr val="000C18"/>
                          </a:solidFill>
                          <a:effectLst/>
                          <a:latin typeface="Myriad Pro"/>
                          <a:cs typeface="Times New Roman" pitchFamily="18" charset="0"/>
                        </a:rPr>
                        <a:t>15</a:t>
                      </a:r>
                      <a:endParaRPr kumimoji="0" lang="en-US" sz="1000" b="0"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err="1">
                          <a:ln>
                            <a:noFill/>
                          </a:ln>
                          <a:solidFill>
                            <a:srgbClr val="000C18"/>
                          </a:solidFill>
                          <a:effectLst/>
                          <a:latin typeface="Myriad Pro"/>
                        </a:rPr>
                        <a:t>mPA</a:t>
                      </a:r>
                      <a:r>
                        <a:rPr kumimoji="0" lang="en-US" sz="1000" b="0" i="0" u="none" strike="noStrike" cap="none" normalizeH="0" baseline="0" dirty="0">
                          <a:ln>
                            <a:noFill/>
                          </a:ln>
                          <a:solidFill>
                            <a:srgbClr val="000C18"/>
                          </a:solidFill>
                          <a:effectLst/>
                          <a:latin typeface="Myriad Pro"/>
                        </a:rPr>
                        <a:t>: 47 [42-51]</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PVR: 10.7[8.3-14.7]</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74 [65-92]</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39% (all lung disease)</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19% (ILD only)</a:t>
                      </a:r>
                      <a:endParaRPr kumimoji="0" lang="en-US" sz="1000" b="0"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Investigator; no specific criteria</a:t>
                      </a:r>
                      <a:endParaRPr kumimoji="0" lang="en-US" sz="1000" b="0"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853675">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0" i="0" u="none" strike="noStrike" cap="none" normalizeH="0" baseline="0" dirty="0">
                          <a:ln>
                            <a:noFill/>
                          </a:ln>
                          <a:solidFill>
                            <a:srgbClr val="000C18"/>
                          </a:solidFill>
                          <a:effectLst/>
                          <a:latin typeface="Myriad Pro"/>
                          <a:cs typeface="Times New Roman" pitchFamily="18" charset="0"/>
                        </a:rPr>
                        <a:t>UK </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0" i="0" u="none" strike="noStrike" cap="none" normalizeH="0" baseline="0" dirty="0">
                          <a:ln>
                            <a:noFill/>
                          </a:ln>
                          <a:solidFill>
                            <a:srgbClr val="000C18"/>
                          </a:solidFill>
                          <a:effectLst/>
                          <a:latin typeface="Myriad Pro"/>
                          <a:cs typeface="Times New Roman" pitchFamily="18" charset="0"/>
                        </a:rPr>
                        <a:t>Registry</a:t>
                      </a:r>
                      <a:r>
                        <a:rPr kumimoji="0" lang="en-US" sz="1100" b="0" i="0" u="none" strike="noStrike" cap="none" normalizeH="0" baseline="30000" dirty="0">
                          <a:ln>
                            <a:noFill/>
                          </a:ln>
                          <a:solidFill>
                            <a:srgbClr val="000C18"/>
                          </a:solidFill>
                          <a:effectLst/>
                          <a:latin typeface="Myriad Pro"/>
                          <a:cs typeface="Times New Roman" pitchFamily="18" charset="0"/>
                        </a:rPr>
                        <a:t>4</a:t>
                      </a:r>
                      <a:endParaRPr kumimoji="0" lang="en-US" sz="1100" b="0" i="0" u="none" strike="noStrike" cap="none" normalizeH="0" baseline="0" dirty="0">
                        <a:ln>
                          <a:noFill/>
                        </a:ln>
                        <a:solidFill>
                          <a:srgbClr val="000C18"/>
                        </a:solidFill>
                        <a:effectLst/>
                        <a:latin typeface="Myriad Pro"/>
                        <a:cs typeface="Times New Roman" pitchFamily="18" charset="0"/>
                      </a:endParaRP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0" i="0" u="none" strike="noStrike" cap="none" normalizeH="0" baseline="0" dirty="0">
                          <a:ln>
                            <a:noFill/>
                          </a:ln>
                          <a:solidFill>
                            <a:srgbClr val="000C18"/>
                          </a:solidFill>
                          <a:effectLst/>
                          <a:latin typeface="Myriad Pro"/>
                          <a:cs typeface="Times New Roman" pitchFamily="18" charset="0"/>
                        </a:rPr>
                        <a:t>(</a:t>
                      </a:r>
                      <a:r>
                        <a:rPr kumimoji="0" lang="en-US" sz="1100" b="0" i="0" u="none" strike="noStrike" cap="none" normalizeH="0" baseline="0" dirty="0" err="1">
                          <a:ln>
                            <a:noFill/>
                          </a:ln>
                          <a:solidFill>
                            <a:srgbClr val="000C18"/>
                          </a:solidFill>
                          <a:effectLst/>
                          <a:latin typeface="Myriad Pro"/>
                          <a:cs typeface="Times New Roman" pitchFamily="18" charset="0"/>
                        </a:rPr>
                        <a:t>SSc</a:t>
                      </a:r>
                      <a:r>
                        <a:rPr kumimoji="0" lang="en-US" sz="1100" b="0" i="0" u="none" strike="noStrike" cap="none" normalizeH="0" baseline="0" dirty="0">
                          <a:ln>
                            <a:noFill/>
                          </a:ln>
                          <a:solidFill>
                            <a:srgbClr val="000C18"/>
                          </a:solidFill>
                          <a:effectLst/>
                          <a:latin typeface="Myriad Pro"/>
                          <a:cs typeface="Times New Roman" pitchFamily="18" charset="0"/>
                        </a:rPr>
                        <a:t>-ILD only)</a:t>
                      </a:r>
                      <a:endParaRPr kumimoji="0" lang="en-US" sz="1100" b="0"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343</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(5 </a:t>
                      </a:r>
                      <a:r>
                        <a:rPr kumimoji="0" lang="en-US" sz="1000" b="0" i="0" u="none" strike="noStrike" cap="none" normalizeH="0" baseline="0" dirty="0" err="1">
                          <a:ln>
                            <a:noFill/>
                          </a:ln>
                          <a:solidFill>
                            <a:srgbClr val="000C18"/>
                          </a:solidFill>
                          <a:effectLst/>
                          <a:latin typeface="Myriad Pro"/>
                        </a:rPr>
                        <a:t>yr</a:t>
                      </a:r>
                      <a:r>
                        <a:rPr kumimoji="0" lang="en-US" sz="1000" b="0" i="0" u="none" strike="noStrike" cap="none" normalizeH="0" baseline="0" dirty="0">
                          <a:ln>
                            <a:noFill/>
                          </a:ln>
                          <a:solidFill>
                            <a:srgbClr val="000C18"/>
                          </a:solidFill>
                          <a:effectLst/>
                          <a:latin typeface="Myriad Pro"/>
                        </a:rPr>
                        <a:t>)</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86</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58</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11</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Yes</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err="1">
                          <a:ln>
                            <a:noFill/>
                          </a:ln>
                          <a:solidFill>
                            <a:srgbClr val="000C18"/>
                          </a:solidFill>
                          <a:effectLst/>
                          <a:latin typeface="Myriad Pro"/>
                          <a:cs typeface="Times New Roman" pitchFamily="18" charset="0"/>
                        </a:rPr>
                        <a:t>mPA</a:t>
                      </a:r>
                      <a:r>
                        <a:rPr kumimoji="0" lang="en-US" sz="1000" b="0" i="0" u="sng" strike="noStrike" cap="none" normalizeH="0" baseline="0" dirty="0">
                          <a:ln>
                            <a:noFill/>
                          </a:ln>
                          <a:solidFill>
                            <a:srgbClr val="000C18"/>
                          </a:solidFill>
                          <a:effectLst/>
                          <a:latin typeface="Myriad Pro"/>
                          <a:cs typeface="Times New Roman" pitchFamily="18" charset="0"/>
                        </a:rPr>
                        <a:t>&gt;</a:t>
                      </a:r>
                      <a:r>
                        <a:rPr kumimoji="0" lang="en-US" sz="1000" b="0" i="0" u="none" strike="noStrike" cap="none" normalizeH="0" baseline="0" dirty="0">
                          <a:ln>
                            <a:noFill/>
                          </a:ln>
                          <a:solidFill>
                            <a:srgbClr val="000C18"/>
                          </a:solidFill>
                          <a:effectLst/>
                          <a:latin typeface="Myriad Pro"/>
                          <a:cs typeface="Times New Roman" pitchFamily="18" charset="0"/>
                        </a:rPr>
                        <a:t>25</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PAWP</a:t>
                      </a:r>
                      <a:r>
                        <a:rPr kumimoji="0" lang="en-US" sz="1000" b="0" i="0" u="sng" strike="noStrike" cap="none" normalizeH="0" baseline="0" dirty="0">
                          <a:ln>
                            <a:noFill/>
                          </a:ln>
                          <a:solidFill>
                            <a:srgbClr val="000C18"/>
                          </a:solidFill>
                          <a:effectLst/>
                          <a:latin typeface="Myriad Pro"/>
                          <a:cs typeface="Times New Roman" pitchFamily="18" charset="0"/>
                        </a:rPr>
                        <a:t>&lt;</a:t>
                      </a:r>
                      <a:r>
                        <a:rPr kumimoji="0" lang="en-US" sz="1000" b="0" i="0" u="none" strike="noStrike" cap="none" normalizeH="0" baseline="0" dirty="0">
                          <a:ln>
                            <a:noFill/>
                          </a:ln>
                          <a:solidFill>
                            <a:srgbClr val="000C18"/>
                          </a:solidFill>
                          <a:effectLst/>
                          <a:latin typeface="Myriad Pro"/>
                          <a:cs typeface="Times New Roman" pitchFamily="18" charset="0"/>
                        </a:rPr>
                        <a:t>15</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cs typeface="Times New Roman" pitchFamily="18" charset="0"/>
                        </a:rPr>
                        <a:t>PVR</a:t>
                      </a:r>
                      <a:r>
                        <a:rPr kumimoji="0" lang="en-US" sz="1000" b="0" i="0" u="sng" strike="noStrike" cap="none" normalizeH="0" baseline="0" dirty="0">
                          <a:ln>
                            <a:noFill/>
                          </a:ln>
                          <a:solidFill>
                            <a:srgbClr val="000C18"/>
                          </a:solidFill>
                          <a:effectLst/>
                          <a:latin typeface="Myriad Pro"/>
                          <a:cs typeface="Times New Roman" pitchFamily="18" charset="0"/>
                        </a:rPr>
                        <a:t>&gt;</a:t>
                      </a:r>
                      <a:r>
                        <a:rPr kumimoji="0" lang="en-US" sz="1000" b="0" i="0" u="none" strike="noStrike" cap="none" normalizeH="0" baseline="0" dirty="0">
                          <a:ln>
                            <a:noFill/>
                          </a:ln>
                          <a:solidFill>
                            <a:srgbClr val="000C18"/>
                          </a:solidFill>
                          <a:effectLst/>
                          <a:latin typeface="Myriad Pro"/>
                          <a:cs typeface="Times New Roman" pitchFamily="18" charset="0"/>
                        </a:rPr>
                        <a:t>240</a:t>
                      </a:r>
                      <a:endParaRPr kumimoji="0" lang="en-US" sz="1000" b="0" i="0" u="none" strike="noStrike" cap="none" normalizeH="0" baseline="0" dirty="0">
                        <a:ln>
                          <a:noFill/>
                        </a:ln>
                        <a:solidFill>
                          <a:srgbClr val="000C18"/>
                        </a:solidFill>
                        <a:effectLst/>
                        <a:latin typeface="Myriad Pro"/>
                      </a:endParaRP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endParaRPr kumimoji="0" lang="en-US" sz="1000" b="0"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err="1">
                          <a:ln>
                            <a:noFill/>
                          </a:ln>
                          <a:solidFill>
                            <a:srgbClr val="000C18"/>
                          </a:solidFill>
                          <a:effectLst/>
                          <a:latin typeface="Myriad Pro"/>
                        </a:rPr>
                        <a:t>mPA</a:t>
                      </a:r>
                      <a:r>
                        <a:rPr kumimoji="0" lang="en-US" sz="1000" b="0" i="0" u="none" strike="noStrike" cap="none" normalizeH="0" baseline="0" dirty="0">
                          <a:ln>
                            <a:noFill/>
                          </a:ln>
                          <a:solidFill>
                            <a:srgbClr val="000C18"/>
                          </a:solidFill>
                          <a:effectLst/>
                          <a:latin typeface="Myriad Pro"/>
                        </a:rPr>
                        <a:t>: 40</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17.5</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PVR: 8.8</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 7.4</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N/A</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30% (</a:t>
                      </a:r>
                      <a:r>
                        <a:rPr kumimoji="0" lang="en-US" sz="1000" b="0" i="0" u="none" strike="noStrike" cap="none" normalizeH="0" baseline="0" dirty="0" err="1">
                          <a:ln>
                            <a:noFill/>
                          </a:ln>
                          <a:solidFill>
                            <a:srgbClr val="000C18"/>
                          </a:solidFill>
                          <a:effectLst/>
                          <a:latin typeface="Myriad Pro"/>
                        </a:rPr>
                        <a:t>SSc</a:t>
                      </a:r>
                      <a:r>
                        <a:rPr kumimoji="0" lang="en-US" sz="1000" b="0" i="0" u="none" strike="noStrike" cap="none" normalizeH="0" baseline="0" dirty="0">
                          <a:ln>
                            <a:noFill/>
                          </a:ln>
                          <a:solidFill>
                            <a:srgbClr val="000C18"/>
                          </a:solidFill>
                          <a:effectLst/>
                          <a:latin typeface="Myriad Pro"/>
                        </a:rPr>
                        <a:t>-ILD only)</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FVC&lt;60% </a:t>
                      </a:r>
                      <a:r>
                        <a:rPr kumimoji="0" lang="en-US" sz="1000" b="0" i="1" u="sng" strike="noStrike" cap="none" normalizeH="0" baseline="0" dirty="0">
                          <a:ln>
                            <a:noFill/>
                          </a:ln>
                          <a:solidFill>
                            <a:srgbClr val="000C18"/>
                          </a:solidFill>
                          <a:effectLst/>
                          <a:latin typeface="Myriad Pro"/>
                        </a:rPr>
                        <a:t>or </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Moderate-severe fibrosis (&gt;1/3 lung fields on HRCT chest)</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r h="853675">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0" i="0" u="none" strike="noStrike" cap="none" normalizeH="0" baseline="0" dirty="0" err="1">
                          <a:ln>
                            <a:noFill/>
                          </a:ln>
                          <a:solidFill>
                            <a:srgbClr val="000C18"/>
                          </a:solidFill>
                          <a:effectLst/>
                          <a:latin typeface="Myriad Pro"/>
                        </a:rPr>
                        <a:t>Compera</a:t>
                      </a:r>
                      <a:endParaRPr kumimoji="0" lang="en-US" sz="1100" b="0" i="0" u="none" strike="noStrike" cap="none" normalizeH="0" baseline="30000" dirty="0">
                        <a:ln>
                          <a:noFill/>
                        </a:ln>
                        <a:solidFill>
                          <a:srgbClr val="000C18"/>
                        </a:solidFill>
                        <a:effectLst/>
                        <a:latin typeface="Myriad Pro"/>
                      </a:endParaRP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100" b="0" i="0" u="none" strike="noStrike" cap="none" normalizeH="0" baseline="0" dirty="0">
                          <a:ln>
                            <a:noFill/>
                          </a:ln>
                          <a:solidFill>
                            <a:srgbClr val="000C18"/>
                          </a:solidFill>
                          <a:effectLst/>
                          <a:latin typeface="Myriad Pro"/>
                        </a:rPr>
                        <a:t>(COPD only)</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2"/>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864</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375</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endParaRPr kumimoji="0" lang="en-US" sz="1000" b="0" i="0" u="none" strike="noStrike" cap="none" normalizeH="0" baseline="0" dirty="0">
                        <a:ln>
                          <a:noFill/>
                        </a:ln>
                        <a:solidFill>
                          <a:srgbClr val="000C18"/>
                        </a:solidFill>
                        <a:effectLst/>
                        <a:latin typeface="Myriad Pro"/>
                      </a:endParaRP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69</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9</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Yes</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err="1">
                          <a:ln>
                            <a:noFill/>
                          </a:ln>
                          <a:solidFill>
                            <a:srgbClr val="000C18"/>
                          </a:solidFill>
                          <a:effectLst/>
                          <a:latin typeface="Myriad Pro"/>
                        </a:rPr>
                        <a:t>mPAP</a:t>
                      </a:r>
                      <a:r>
                        <a:rPr kumimoji="0" lang="en-US" sz="1000" b="0" i="0" u="none" strike="noStrike" cap="none" normalizeH="0" baseline="0" dirty="0">
                          <a:ln>
                            <a:noFill/>
                          </a:ln>
                          <a:solidFill>
                            <a:srgbClr val="000C18"/>
                          </a:solidFill>
                          <a:effectLst/>
                          <a:latin typeface="Myriad Pro"/>
                        </a:rPr>
                        <a:t> </a:t>
                      </a:r>
                      <a:r>
                        <a:rPr kumimoji="0" lang="en-US" sz="1000" b="0" i="0" u="sng" strike="noStrike" cap="none" normalizeH="0" baseline="0" dirty="0">
                          <a:ln>
                            <a:noFill/>
                          </a:ln>
                          <a:solidFill>
                            <a:srgbClr val="000C18"/>
                          </a:solidFill>
                          <a:effectLst/>
                          <a:latin typeface="Myriad Pro"/>
                        </a:rPr>
                        <a:t>&gt;</a:t>
                      </a:r>
                      <a:r>
                        <a:rPr kumimoji="0" lang="en-US" sz="1000" b="0" i="0" u="none" strike="noStrike" cap="none" normalizeH="0" baseline="0" dirty="0">
                          <a:ln>
                            <a:noFill/>
                          </a:ln>
                          <a:solidFill>
                            <a:srgbClr val="000C18"/>
                          </a:solidFill>
                          <a:effectLst/>
                          <a:latin typeface="Myriad Pro"/>
                        </a:rPr>
                        <a:t>25</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PAWP</a:t>
                      </a:r>
                      <a:r>
                        <a:rPr kumimoji="0" lang="en-US" sz="1000" b="0" i="0" u="sng" strike="noStrike" cap="none" normalizeH="0" baseline="0" dirty="0">
                          <a:ln>
                            <a:noFill/>
                          </a:ln>
                          <a:solidFill>
                            <a:srgbClr val="000C18"/>
                          </a:solidFill>
                          <a:effectLst/>
                          <a:latin typeface="Myriad Pro"/>
                        </a:rPr>
                        <a:t>&lt;</a:t>
                      </a:r>
                      <a:r>
                        <a:rPr kumimoji="0" lang="en-US" sz="1000" b="0" i="0" u="none" strike="noStrike" cap="none" normalizeH="0" baseline="0" dirty="0">
                          <a:ln>
                            <a:noFill/>
                          </a:ln>
                          <a:solidFill>
                            <a:srgbClr val="000C18"/>
                          </a:solidFill>
                          <a:effectLst/>
                          <a:latin typeface="Myriad Pro"/>
                        </a:rPr>
                        <a:t>15</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err="1">
                          <a:ln>
                            <a:noFill/>
                          </a:ln>
                          <a:solidFill>
                            <a:srgbClr val="000C18"/>
                          </a:solidFill>
                          <a:effectLst/>
                          <a:latin typeface="Myriad Pro"/>
                        </a:rPr>
                        <a:t>mPA</a:t>
                      </a:r>
                      <a:r>
                        <a:rPr kumimoji="0" lang="en-US" sz="1000" b="0" i="0" u="none" strike="noStrike" cap="none" normalizeH="0" baseline="0" dirty="0">
                          <a:ln>
                            <a:noFill/>
                          </a:ln>
                          <a:solidFill>
                            <a:srgbClr val="000C18"/>
                          </a:solidFill>
                          <a:effectLst/>
                          <a:latin typeface="Myriad Pro"/>
                        </a:rPr>
                        <a:t>: 40</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10</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PVR: 7.7</a:t>
                      </a:r>
                      <a:r>
                        <a:rPr kumimoji="0" lang="en-US" sz="1000" b="0" i="0" u="sng" strike="noStrike" cap="none" normalizeH="0" baseline="0" dirty="0">
                          <a:ln>
                            <a:noFill/>
                          </a:ln>
                          <a:solidFill>
                            <a:srgbClr val="000C18"/>
                          </a:solidFill>
                          <a:effectLst/>
                          <a:latin typeface="Myriad Pro"/>
                        </a:rPr>
                        <a:t>+</a:t>
                      </a:r>
                      <a:r>
                        <a:rPr kumimoji="0" lang="en-US" sz="1000" b="0" i="0" u="none" strike="noStrike" cap="none" normalizeH="0" baseline="0" dirty="0">
                          <a:ln>
                            <a:noFill/>
                          </a:ln>
                          <a:solidFill>
                            <a:srgbClr val="000C18"/>
                          </a:solidFill>
                          <a:effectLst/>
                          <a:latin typeface="Myriad Pro"/>
                        </a:rPr>
                        <a:t>3.2</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N/A</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38% (moderate </a:t>
                      </a:r>
                      <a:r>
                        <a:rPr kumimoji="0" lang="en-US" sz="1000" b="0" i="0" u="sng" strike="noStrike" cap="none" normalizeH="0" baseline="0" dirty="0">
                          <a:ln>
                            <a:noFill/>
                          </a:ln>
                          <a:solidFill>
                            <a:srgbClr val="000C18"/>
                          </a:solidFill>
                          <a:effectLst/>
                          <a:latin typeface="Myriad Pro"/>
                        </a:rPr>
                        <a:t>and</a:t>
                      </a:r>
                      <a:r>
                        <a:rPr kumimoji="0" lang="en-US" sz="1000" b="0" i="0" u="none" strike="noStrike" cap="none" normalizeH="0" baseline="0" dirty="0">
                          <a:ln>
                            <a:noFill/>
                          </a:ln>
                          <a:solidFill>
                            <a:srgbClr val="000C18"/>
                          </a:solidFill>
                          <a:effectLst/>
                          <a:latin typeface="Myriad Pro"/>
                        </a:rPr>
                        <a:t> severe PH-COPD)</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Investigator based diagnosis</a:t>
                      </a:r>
                    </a:p>
                    <a:p>
                      <a:pPr marL="292100" marR="0" lvl="0" indent="-292100" algn="ctr" defTabSz="914400" rtl="0" eaLnBrk="1" fontAlgn="base" latinLnBrk="0" hangingPunct="1">
                        <a:lnSpc>
                          <a:spcPct val="100000"/>
                        </a:lnSpc>
                        <a:spcBef>
                          <a:spcPct val="20000"/>
                        </a:spcBef>
                        <a:spcAft>
                          <a:spcPct val="0"/>
                        </a:spcAft>
                        <a:buClrTx/>
                        <a:buSzPct val="80000"/>
                        <a:buFont typeface="Wingdings 2" pitchFamily="18" charset="2"/>
                        <a:buNone/>
                        <a:tabLst/>
                      </a:pPr>
                      <a:r>
                        <a:rPr kumimoji="0" lang="en-US" sz="1000" b="0" i="0" u="none" strike="noStrike" cap="none" normalizeH="0" baseline="0" dirty="0">
                          <a:ln>
                            <a:noFill/>
                          </a:ln>
                          <a:solidFill>
                            <a:srgbClr val="000C18"/>
                          </a:solidFill>
                          <a:effectLst/>
                          <a:latin typeface="Myriad Pro"/>
                        </a:rPr>
                        <a:t>post-BD FEV1</a:t>
                      </a:r>
                      <a:r>
                        <a:rPr kumimoji="0" lang="en-US" sz="1000" b="0" i="0" u="sng" strike="noStrike" cap="none" normalizeH="0" baseline="0" dirty="0">
                          <a:ln>
                            <a:noFill/>
                          </a:ln>
                          <a:solidFill>
                            <a:srgbClr val="000C18"/>
                          </a:solidFill>
                          <a:effectLst/>
                          <a:latin typeface="Myriad Pro"/>
                        </a:rPr>
                        <a:t>&lt;</a:t>
                      </a:r>
                      <a:r>
                        <a:rPr kumimoji="0" lang="en-US" sz="1000" b="0" i="0" u="none" strike="noStrike" cap="none" normalizeH="0" baseline="0" dirty="0">
                          <a:ln>
                            <a:noFill/>
                          </a:ln>
                          <a:solidFill>
                            <a:srgbClr val="000C18"/>
                          </a:solidFill>
                          <a:effectLst/>
                          <a:latin typeface="Myriad Pro"/>
                        </a:rPr>
                        <a:t>70%</a:t>
                      </a:r>
                    </a:p>
                  </a:txBody>
                  <a:tcPr marL="91449" marR="91449" marT="45723" marB="4572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220500461"/>
                  </a:ext>
                </a:extLst>
              </a:tr>
            </a:tbl>
          </a:graphicData>
        </a:graphic>
      </p:graphicFrame>
      <p:sp>
        <p:nvSpPr>
          <p:cNvPr id="7" name="TextBox 6"/>
          <p:cNvSpPr txBox="1"/>
          <p:nvPr/>
        </p:nvSpPr>
        <p:spPr>
          <a:xfrm>
            <a:off x="1219610" y="5797517"/>
            <a:ext cx="6781800" cy="246221"/>
          </a:xfrm>
          <a:prstGeom prst="rect">
            <a:avLst/>
          </a:prstGeom>
          <a:noFill/>
          <a:ln w="19050">
            <a:solidFill>
              <a:srgbClr val="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In all the above registries, survival was time from diagnostic RHC to either death, lung transplantation, or censor date</a:t>
            </a:r>
          </a:p>
        </p:txBody>
      </p:sp>
      <p:sp>
        <p:nvSpPr>
          <p:cNvPr id="9" name="TextBox 8"/>
          <p:cNvSpPr txBox="1"/>
          <p:nvPr/>
        </p:nvSpPr>
        <p:spPr>
          <a:xfrm>
            <a:off x="429491" y="6223297"/>
            <a:ext cx="711430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Hurdman</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J, et al. </a:t>
            </a:r>
            <a:r>
              <a:rPr kumimoji="0" lang="en-US" sz="10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 Respir J. </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2012; 39:945-55;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Hoeper</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MM, et al. </a:t>
            </a:r>
            <a:r>
              <a:rPr kumimoji="0" lang="en-US" sz="1000" b="0" i="1" u="none" strike="noStrike" kern="1200" cap="none" spc="0" normalizeH="0" baseline="0" noProof="0" dirty="0" err="1">
                <a:ln>
                  <a:noFill/>
                </a:ln>
                <a:solidFill>
                  <a:srgbClr val="3F3F3F"/>
                </a:solidFill>
                <a:effectLst/>
                <a:uLnTx/>
                <a:uFillTx/>
                <a:latin typeface="Arial" panose="020B0604020202020204"/>
                <a:ea typeface="+mn-ea"/>
                <a:cs typeface="+mn-cs"/>
              </a:rPr>
              <a:t>Plos</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 One. </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2015; 10(12):e0141911;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Brewis MJ, et al. </a:t>
            </a:r>
            <a:r>
              <a:rPr kumimoji="0" lang="en-US" sz="10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 Respir J. </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2015; 46:1378-89;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Condliffe</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R, et al.</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 Am J Respir Crit Care Med.</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2009; 179(2):151-7;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1000" b="0" i="0" u="none" strike="noStrike" kern="1200" cap="none" spc="0" normalizeH="0" baseline="0" noProof="0" dirty="0" err="1">
                <a:ln>
                  <a:noFill/>
                </a:ln>
                <a:solidFill>
                  <a:srgbClr val="3F3F3F"/>
                </a:solidFill>
                <a:effectLst/>
                <a:uLnTx/>
                <a:uFillTx/>
                <a:latin typeface="Arial" panose="020B0604020202020204"/>
                <a:ea typeface="+mn-ea"/>
                <a:cs typeface="+mn-cs"/>
              </a:rPr>
              <a:t>Vizza</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 CD, et al. </a:t>
            </a: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Chest. </a:t>
            </a: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2021; 160(2):678-89.</a:t>
            </a:r>
          </a:p>
        </p:txBody>
      </p:sp>
    </p:spTree>
    <p:extLst>
      <p:ext uri="{BB962C8B-B14F-4D97-AF65-F5344CB8AC3E}">
        <p14:creationId xmlns:p14="http://schemas.microsoft.com/office/powerpoint/2010/main" val="2699283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a:t>Discussion Points </a:t>
            </a:r>
            <a:endParaRPr lang="en-US" dirty="0"/>
          </a:p>
        </p:txBody>
      </p:sp>
      <p:sp>
        <p:nvSpPr>
          <p:cNvPr id="3" name="Content Placeholder 2"/>
          <p:cNvSpPr>
            <a:spLocks noGrp="1"/>
          </p:cNvSpPr>
          <p:nvPr>
            <p:ph idx="1"/>
          </p:nvPr>
        </p:nvSpPr>
        <p:spPr>
          <a:xfrm>
            <a:off x="609600" y="1477906"/>
            <a:ext cx="10744200" cy="4722477"/>
          </a:xfrm>
        </p:spPr>
        <p:txBody>
          <a:bodyPr/>
          <a:lstStyle/>
          <a:p>
            <a:r>
              <a:rPr lang="en-US" dirty="0"/>
              <a:t>Background of PH complicating COPD and PF</a:t>
            </a:r>
          </a:p>
          <a:p>
            <a:pPr lvl="1"/>
            <a:r>
              <a:rPr lang="en-US" dirty="0"/>
              <a:t>Clinical predictors of PH complicating PF: </a:t>
            </a:r>
            <a:r>
              <a:rPr lang="en-US" i="1" u="sng" dirty="0"/>
              <a:t>Should Group 3 PH be targeted for therapy?</a:t>
            </a:r>
          </a:p>
          <a:p>
            <a:r>
              <a:rPr lang="en-US" dirty="0"/>
              <a:t>Pulmonary vascular pathology in PF</a:t>
            </a:r>
          </a:p>
          <a:p>
            <a:r>
              <a:rPr lang="en-US" dirty="0"/>
              <a:t>Gas exchange in PF, PH, and PF-PH</a:t>
            </a:r>
          </a:p>
          <a:p>
            <a:r>
              <a:rPr lang="en-US" dirty="0"/>
              <a:t>Group 3 PH circulatory limitation signature and registry data</a:t>
            </a:r>
          </a:p>
          <a:p>
            <a:r>
              <a:rPr lang="en-US" b="1" dirty="0"/>
              <a:t>Clinical phenotype for PAH-targeted therapy moving forward in PF-PH and therapeutics</a:t>
            </a:r>
          </a:p>
          <a:p>
            <a:endParaRPr lang="en-US" dirty="0"/>
          </a:p>
        </p:txBody>
      </p:sp>
    </p:spTree>
    <p:extLst>
      <p:ext uri="{BB962C8B-B14F-4D97-AF65-F5344CB8AC3E}">
        <p14:creationId xmlns:p14="http://schemas.microsoft.com/office/powerpoint/2010/main" val="3992437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447801"/>
            <a:ext cx="8229600" cy="4327525"/>
          </a:xfrm>
        </p:spPr>
        <p:txBody>
          <a:bodyPr/>
          <a:lstStyle/>
          <a:p>
            <a:pPr marL="0" indent="0">
              <a:buNone/>
            </a:pPr>
            <a:br>
              <a:rPr lang="en-US" sz="800" dirty="0"/>
            </a:br>
            <a:endParaRPr lang="en-US" sz="800" dirty="0"/>
          </a:p>
        </p:txBody>
      </p:sp>
      <p:sp>
        <p:nvSpPr>
          <p:cNvPr id="4" name="Slide Number Placeholder 3"/>
          <p:cNvSpPr>
            <a:spLocks noGrp="1"/>
          </p:cNvSpPr>
          <p:nvPr>
            <p:ph type="sldNum" sz="quarter" idx="4294967295"/>
          </p:nvPr>
        </p:nvSpPr>
        <p:spPr bwMode="auto">
          <a:xfrm>
            <a:off x="105664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0200" y="1594717"/>
            <a:ext cx="57912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87534" y="6399439"/>
            <a:ext cx="4191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Saggar R,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Thorax.</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2014;69(2):123-9.</a:t>
            </a:r>
          </a:p>
        </p:txBody>
      </p:sp>
      <p:pic>
        <p:nvPicPr>
          <p:cNvPr id="8"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00200" y="5579631"/>
            <a:ext cx="38004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240145" y="224993"/>
            <a:ext cx="11470074" cy="858982"/>
          </a:xfrm>
        </p:spPr>
        <p:txBody>
          <a:bodyPr>
            <a:noAutofit/>
          </a:bodyPr>
          <a:lstStyle/>
          <a:p>
            <a:br>
              <a:rPr lang="en-US" sz="2800" dirty="0"/>
            </a:br>
            <a:br>
              <a:rPr lang="en-US" sz="2800" dirty="0"/>
            </a:br>
            <a:br>
              <a:rPr lang="en-US" sz="2800" dirty="0"/>
            </a:br>
            <a:r>
              <a:rPr lang="en-US" sz="2800" dirty="0">
                <a:solidFill>
                  <a:schemeClr val="tx1"/>
                </a:solidFill>
              </a:rPr>
              <a:t>With PF, a Homogeneous Advanced PH Phenotype (Not a Homogenous PF Subtype), May Be the Key to Successful Therapy </a:t>
            </a:r>
            <a:br>
              <a:rPr lang="en-US" sz="2800" dirty="0"/>
            </a:br>
            <a:r>
              <a:rPr lang="en-US" sz="2000" b="0" i="1" dirty="0">
                <a:solidFill>
                  <a:schemeClr val="tx1"/>
                </a:solidFill>
                <a:effectLst/>
              </a:rPr>
              <a:t>n=15 hypoxic, pre-lung transplant PF patients treated with </a:t>
            </a:r>
            <a:r>
              <a:rPr lang="en-US" sz="2000" b="0" i="1" dirty="0" err="1">
                <a:solidFill>
                  <a:schemeClr val="tx1"/>
                </a:solidFill>
                <a:effectLst/>
              </a:rPr>
              <a:t>infusional</a:t>
            </a:r>
            <a:r>
              <a:rPr lang="en-US" sz="2000" b="0" i="1" dirty="0">
                <a:solidFill>
                  <a:schemeClr val="tx1"/>
                </a:solidFill>
                <a:effectLst/>
              </a:rPr>
              <a:t> </a:t>
            </a:r>
            <a:r>
              <a:rPr lang="en-US" sz="2000" b="0" i="1" dirty="0" err="1">
                <a:solidFill>
                  <a:schemeClr val="tx1"/>
                </a:solidFill>
                <a:effectLst/>
              </a:rPr>
              <a:t>treprostinil</a:t>
            </a:r>
            <a:r>
              <a:rPr lang="en-US" sz="2000" b="0" i="1" dirty="0">
                <a:solidFill>
                  <a:schemeClr val="tx1"/>
                </a:solidFill>
                <a:effectLst/>
              </a:rPr>
              <a:t>; </a:t>
            </a:r>
            <a:r>
              <a:rPr lang="en-US" sz="2000" b="0" i="1" dirty="0" err="1">
                <a:solidFill>
                  <a:schemeClr val="tx1"/>
                </a:solidFill>
                <a:effectLst/>
              </a:rPr>
              <a:t>mPAP</a:t>
            </a:r>
            <a:r>
              <a:rPr lang="en-US" sz="2000" b="0" i="1" dirty="0">
                <a:solidFill>
                  <a:schemeClr val="tx1"/>
                </a:solidFill>
                <a:effectLst/>
              </a:rPr>
              <a:t> greater than 35; PVR greater than 3; +baseline RV dysfunction</a:t>
            </a:r>
            <a:br>
              <a:rPr lang="en-US" sz="2800" dirty="0"/>
            </a:br>
            <a:br>
              <a:rPr lang="en-US" sz="2800" dirty="0"/>
            </a:br>
            <a:endParaRPr lang="en-US" sz="2800" dirty="0"/>
          </a:p>
        </p:txBody>
      </p:sp>
      <p:grpSp>
        <p:nvGrpSpPr>
          <p:cNvPr id="7" name="Group 6">
            <a:extLst>
              <a:ext uri="{FF2B5EF4-FFF2-40B4-BE49-F238E27FC236}">
                <a16:creationId xmlns:a16="http://schemas.microsoft.com/office/drawing/2014/main" id="{444659DE-5FCE-8EE5-06DF-DCFC402E72E0}"/>
              </a:ext>
            </a:extLst>
          </p:cNvPr>
          <p:cNvGrpSpPr/>
          <p:nvPr/>
        </p:nvGrpSpPr>
        <p:grpSpPr>
          <a:xfrm>
            <a:off x="7686675" y="1732753"/>
            <a:ext cx="3433618" cy="4631392"/>
            <a:chOff x="7391400" y="1377083"/>
            <a:chExt cx="3433618" cy="4631392"/>
          </a:xfrm>
        </p:grpSpPr>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91400" y="1377083"/>
              <a:ext cx="3433618" cy="4631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7426729" y="2565804"/>
              <a:ext cx="533400" cy="4572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6" name="Rectangle 5"/>
            <p:cNvSpPr/>
            <p:nvPr/>
          </p:nvSpPr>
          <p:spPr bwMode="auto">
            <a:xfrm>
              <a:off x="7426729" y="3834997"/>
              <a:ext cx="1905000" cy="461665"/>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55407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82" y="152400"/>
            <a:ext cx="10113818" cy="838200"/>
          </a:xfrm>
        </p:spPr>
        <p:txBody>
          <a:bodyPr>
            <a:normAutofit fontScale="90000"/>
          </a:bodyPr>
          <a:lstStyle/>
          <a:p>
            <a:r>
              <a:rPr lang="en-US" sz="3200">
                <a:solidFill>
                  <a:schemeClr val="tx1"/>
                </a:solidFill>
              </a:rPr>
              <a:t>Importance of the Advanced PF-PH Clinical Phenotype </a:t>
            </a:r>
            <a:endParaRPr lang="en-US" sz="3200" dirty="0">
              <a:solidFill>
                <a:schemeClr val="tx1"/>
              </a:solidFill>
            </a:endParaRPr>
          </a:p>
        </p:txBody>
      </p:sp>
      <p:sp>
        <p:nvSpPr>
          <p:cNvPr id="3" name="Content Placeholder 2"/>
          <p:cNvSpPr>
            <a:spLocks noGrp="1"/>
          </p:cNvSpPr>
          <p:nvPr>
            <p:ph idx="1"/>
          </p:nvPr>
        </p:nvSpPr>
        <p:spPr>
          <a:xfrm>
            <a:off x="660400" y="1447801"/>
            <a:ext cx="9550400" cy="4327525"/>
          </a:xfrm>
        </p:spPr>
        <p:txBody>
          <a:bodyPr>
            <a:normAutofit/>
          </a:bodyPr>
          <a:lstStyle/>
          <a:p>
            <a:r>
              <a:rPr lang="en-US" sz="1800" i="1" u="sng" dirty="0"/>
              <a:t>no evidence</a:t>
            </a:r>
            <a:r>
              <a:rPr lang="en-US" sz="1800" i="1" dirty="0"/>
              <a:t> </a:t>
            </a:r>
            <a:r>
              <a:rPr lang="en-US" sz="1800" dirty="0"/>
              <a:t>for worsened hypoxemia </a:t>
            </a:r>
          </a:p>
          <a:p>
            <a:r>
              <a:rPr lang="en-US" sz="1800" i="1" u="sng" dirty="0"/>
              <a:t>improved</a:t>
            </a:r>
            <a:r>
              <a:rPr lang="en-US" sz="1800" dirty="0"/>
              <a:t> pulmonary hemodynamics,</a:t>
            </a:r>
          </a:p>
          <a:p>
            <a:pPr marL="0" indent="0">
              <a:buNone/>
            </a:pPr>
            <a:r>
              <a:rPr lang="en-US" sz="1800" dirty="0"/>
              <a:t>SF-36, RV function, 6MWD, &amp; BNP</a:t>
            </a:r>
          </a:p>
          <a:p>
            <a:pPr marL="0" indent="0">
              <a:buNone/>
            </a:pPr>
            <a:endParaRPr lang="en-US" sz="1600" dirty="0"/>
          </a:p>
        </p:txBody>
      </p:sp>
      <p:sp>
        <p:nvSpPr>
          <p:cNvPr id="4" name="Slide Number Placeholder 3"/>
          <p:cNvSpPr>
            <a:spLocks noGrp="1"/>
          </p:cNvSpPr>
          <p:nvPr>
            <p:ph type="sldNum" sz="quarter" idx="4294967295"/>
          </p:nvPr>
        </p:nvSpPr>
        <p:spPr bwMode="auto">
          <a:xfrm>
            <a:off x="105664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2054"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8314" y="5912701"/>
            <a:ext cx="3282662" cy="639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60400" y="6534834"/>
            <a:ext cx="37476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Saggar R,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Thorax.</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2014;69(2):123-9.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sngStrike" kern="1200" cap="none" spc="0" normalizeH="0" baseline="0" noProof="0" dirty="0">
              <a:ln>
                <a:noFill/>
              </a:ln>
              <a:solidFill>
                <a:srgbClr val="3F3F3F"/>
              </a:solidFill>
              <a:effectLst/>
              <a:uLnTx/>
              <a:uFillTx/>
              <a:latin typeface="Arial" panose="020B0604020202020204"/>
              <a:ea typeface="+mn-ea"/>
              <a:cs typeface="+mn-cs"/>
            </a:endParaRPr>
          </a:p>
        </p:txBody>
      </p:sp>
      <p:grpSp>
        <p:nvGrpSpPr>
          <p:cNvPr id="5" name="Group 4"/>
          <p:cNvGrpSpPr/>
          <p:nvPr/>
        </p:nvGrpSpPr>
        <p:grpSpPr>
          <a:xfrm>
            <a:off x="6591300" y="1043923"/>
            <a:ext cx="3619500" cy="5563252"/>
            <a:chOff x="5372100" y="296528"/>
            <a:chExt cx="3619500" cy="5563252"/>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296528"/>
              <a:ext cx="3581400" cy="556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bwMode="auto">
            <a:xfrm>
              <a:off x="5372100" y="4905870"/>
              <a:ext cx="228600" cy="71437"/>
            </a:xfrm>
            <a:prstGeom prst="straightConnector1">
              <a:avLst/>
            </a:prstGeom>
            <a:noFill/>
            <a:ln w="3810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a:off x="5372100" y="2952424"/>
              <a:ext cx="228600" cy="83820"/>
            </a:xfrm>
            <a:prstGeom prst="straightConnector1">
              <a:avLst/>
            </a:prstGeom>
            <a:noFill/>
            <a:ln w="38100"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a:off x="5372100" y="2358748"/>
              <a:ext cx="228600" cy="83820"/>
            </a:xfrm>
            <a:prstGeom prst="straightConnector1">
              <a:avLst/>
            </a:prstGeom>
            <a:noFill/>
            <a:ln w="38100" cap="flat" cmpd="sng" algn="ctr">
              <a:solidFill>
                <a:srgbClr val="FF0000"/>
              </a:solidFill>
              <a:prstDash val="solid"/>
              <a:round/>
              <a:headEnd type="none" w="med" len="med"/>
              <a:tailEnd type="arrow"/>
            </a:ln>
            <a:effectLst/>
          </p:spPr>
        </p:cxnSp>
        <p:cxnSp>
          <p:nvCxnSpPr>
            <p:cNvPr id="22" name="Straight Arrow Connector 21"/>
            <p:cNvCxnSpPr/>
            <p:nvPr/>
          </p:nvCxnSpPr>
          <p:spPr bwMode="auto">
            <a:xfrm>
              <a:off x="5372100" y="4267200"/>
              <a:ext cx="228600" cy="83820"/>
            </a:xfrm>
            <a:prstGeom prst="straightConnector1">
              <a:avLst/>
            </a:prstGeom>
            <a:noFill/>
            <a:ln w="38100" cap="flat" cmpd="sng" algn="ctr">
              <a:solidFill>
                <a:srgbClr val="FF0000"/>
              </a:solidFill>
              <a:prstDash val="solid"/>
              <a:round/>
              <a:headEnd type="none" w="med" len="med"/>
              <a:tailEnd type="arrow"/>
            </a:ln>
            <a:effectLst/>
          </p:spPr>
        </p:cxnSp>
        <p:cxnSp>
          <p:nvCxnSpPr>
            <p:cNvPr id="23" name="Straight Arrow Connector 22"/>
            <p:cNvCxnSpPr/>
            <p:nvPr/>
          </p:nvCxnSpPr>
          <p:spPr bwMode="auto">
            <a:xfrm>
              <a:off x="5372100" y="3657600"/>
              <a:ext cx="228600" cy="83820"/>
            </a:xfrm>
            <a:prstGeom prst="straightConnector1">
              <a:avLst/>
            </a:prstGeom>
            <a:noFill/>
            <a:ln w="38100" cap="flat" cmpd="sng" algn="ctr">
              <a:solidFill>
                <a:srgbClr val="FF0000"/>
              </a:solidFill>
              <a:prstDash val="solid"/>
              <a:round/>
              <a:headEnd type="none" w="med" len="med"/>
              <a:tailEnd type="arrow"/>
            </a:ln>
            <a:effectLst/>
          </p:spPr>
        </p:cxnSp>
        <p:cxnSp>
          <p:nvCxnSpPr>
            <p:cNvPr id="24" name="Straight Arrow Connector 23"/>
            <p:cNvCxnSpPr/>
            <p:nvPr/>
          </p:nvCxnSpPr>
          <p:spPr bwMode="auto">
            <a:xfrm>
              <a:off x="5372100" y="1905000"/>
              <a:ext cx="228600" cy="83820"/>
            </a:xfrm>
            <a:prstGeom prst="straightConnector1">
              <a:avLst/>
            </a:prstGeom>
            <a:noFill/>
            <a:ln w="38100" cap="flat" cmpd="sng" algn="ctr">
              <a:solidFill>
                <a:srgbClr val="FF0000"/>
              </a:solidFill>
              <a:prstDash val="solid"/>
              <a:round/>
              <a:headEnd type="none" w="med" len="med"/>
              <a:tailEnd type="arrow"/>
            </a:ln>
            <a:effectLst/>
          </p:spPr>
        </p:cxnSp>
      </p:grpSp>
      <p:pic>
        <p:nvPicPr>
          <p:cNvPr id="2056"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8313" y="2817175"/>
            <a:ext cx="3581400" cy="304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a:cxnSpLocks/>
          </p:cNvCxnSpPr>
          <p:nvPr/>
        </p:nvCxnSpPr>
        <p:spPr bwMode="auto">
          <a:xfrm>
            <a:off x="2283781" y="5099896"/>
            <a:ext cx="228600" cy="103573"/>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819222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Autofit/>
          </a:bodyPr>
          <a:lstStyle/>
          <a:p>
            <a:r>
              <a:rPr lang="en-US" dirty="0"/>
              <a:t>RV Dysfunction May Be Necessary for PH-Targeted Therapy Success</a:t>
            </a:r>
          </a:p>
        </p:txBody>
      </p:sp>
      <p:sp>
        <p:nvSpPr>
          <p:cNvPr id="3" name="Content Placeholder 2"/>
          <p:cNvSpPr>
            <a:spLocks noGrp="1"/>
          </p:cNvSpPr>
          <p:nvPr>
            <p:ph idx="1"/>
          </p:nvPr>
        </p:nvSpPr>
        <p:spPr>
          <a:xfrm>
            <a:off x="609600" y="1477906"/>
            <a:ext cx="10744200" cy="4722477"/>
          </a:xfrm>
        </p:spPr>
        <p:txBody>
          <a:bodyPr/>
          <a:lstStyle/>
          <a:p>
            <a:r>
              <a:rPr lang="en-US" dirty="0"/>
              <a:t>Sildenafil IPF-NET study: evaluation of 119 echocardiograms prior to sildenafil vs. placebo </a:t>
            </a:r>
          </a:p>
          <a:p>
            <a:pPr lvl="1"/>
            <a:r>
              <a:rPr lang="en-US" dirty="0"/>
              <a:t>Patients with RV systolic dysfunction and sildenafil had preservation of exercise capacity and improved QOL, compared to placebo</a:t>
            </a:r>
          </a:p>
          <a:p>
            <a:pPr lvl="1"/>
            <a:endParaRPr lang="en-US" dirty="0"/>
          </a:p>
          <a:p>
            <a:endParaRPr lang="en-US" dirty="0"/>
          </a:p>
          <a:p>
            <a:endParaRPr lang="en-US" dirty="0"/>
          </a:p>
          <a:p>
            <a:endParaRPr lang="en-US" dirty="0"/>
          </a:p>
          <a:p>
            <a:pPr lvl="1"/>
            <a:endParaRPr lang="en-US" dirty="0"/>
          </a:p>
          <a:p>
            <a:endParaRPr lang="en-US" dirty="0"/>
          </a:p>
        </p:txBody>
      </p:sp>
      <p:sp>
        <p:nvSpPr>
          <p:cNvPr id="4" name="Slide Number Placeholder 3"/>
          <p:cNvSpPr>
            <a:spLocks noGrp="1"/>
          </p:cNvSpPr>
          <p:nvPr>
            <p:ph type="sldNum" sz="quarter" idx="4294967295"/>
          </p:nvPr>
        </p:nvSpPr>
        <p:spPr bwMode="auto">
          <a:xfrm>
            <a:off x="93472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extBox 4"/>
          <p:cNvSpPr txBox="1"/>
          <p:nvPr/>
        </p:nvSpPr>
        <p:spPr>
          <a:xfrm>
            <a:off x="609599" y="6376342"/>
            <a:ext cx="60241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Han MK,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Chest.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2013;143(6):1699-1708; </a:t>
            </a:r>
            <a:r>
              <a:rPr kumimoji="0" lang="da-DK" sz="1200" b="0" i="0" u="none" strike="noStrike" kern="1200" cap="none" spc="0" normalizeH="0" baseline="0" noProof="0" dirty="0">
                <a:ln>
                  <a:noFill/>
                </a:ln>
                <a:solidFill>
                  <a:srgbClr val="3F3F3F"/>
                </a:solidFill>
                <a:effectLst/>
                <a:uLnTx/>
                <a:uFillTx/>
                <a:latin typeface="Arial" panose="020B0604020202020204"/>
                <a:ea typeface="+mn-ea"/>
                <a:cs typeface="+mn-cs"/>
              </a:rPr>
              <a:t>Saggar R, et al. </a:t>
            </a:r>
            <a:r>
              <a:rPr kumimoji="0" lang="da-DK" sz="1200" b="0" i="1" u="none" strike="noStrike" kern="1200" cap="none" spc="0" normalizeH="0" baseline="0" noProof="0" dirty="0">
                <a:ln>
                  <a:noFill/>
                </a:ln>
                <a:solidFill>
                  <a:srgbClr val="3F3F3F"/>
                </a:solidFill>
                <a:effectLst/>
                <a:uLnTx/>
                <a:uFillTx/>
                <a:latin typeface="Arial" panose="020B0604020202020204"/>
                <a:ea typeface="+mn-ea"/>
                <a:cs typeface="+mn-cs"/>
              </a:rPr>
              <a:t>Thorax. </a:t>
            </a:r>
            <a:r>
              <a:rPr kumimoji="0" lang="da-DK" sz="1200" b="0" i="0" u="none" strike="noStrike" kern="1200" cap="none" spc="0" normalizeH="0" baseline="0" noProof="0" dirty="0">
                <a:ln>
                  <a:noFill/>
                </a:ln>
                <a:solidFill>
                  <a:srgbClr val="3F3F3F"/>
                </a:solidFill>
                <a:effectLst/>
                <a:uLnTx/>
                <a:uFillTx/>
                <a:latin typeface="Arial" panose="020B0604020202020204"/>
                <a:ea typeface="+mn-ea"/>
                <a:cs typeface="+mn-cs"/>
              </a:rPr>
              <a:t>2014;69(2):123-9.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sng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37697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Autofit/>
          </a:bodyPr>
          <a:lstStyle/>
          <a:p>
            <a:r>
              <a:rPr lang="en-US" dirty="0"/>
              <a:t>RV Dysfunction May Be Necessary for PH-Targeted Therapy Success</a:t>
            </a:r>
          </a:p>
        </p:txBody>
      </p:sp>
      <p:sp>
        <p:nvSpPr>
          <p:cNvPr id="3" name="Content Placeholder 2"/>
          <p:cNvSpPr>
            <a:spLocks noGrp="1"/>
          </p:cNvSpPr>
          <p:nvPr>
            <p:ph idx="1"/>
          </p:nvPr>
        </p:nvSpPr>
        <p:spPr>
          <a:xfrm>
            <a:off x="609600" y="1477906"/>
            <a:ext cx="10744200" cy="4722477"/>
          </a:xfrm>
        </p:spPr>
        <p:txBody>
          <a:bodyPr/>
          <a:lstStyle/>
          <a:p>
            <a:r>
              <a:rPr lang="en-US" dirty="0"/>
              <a:t>Sildenafil IPF-NET study: evaluation of 119 echocardiograms prior to sildenafil vs. placebo </a:t>
            </a:r>
          </a:p>
          <a:p>
            <a:pPr lvl="1"/>
            <a:r>
              <a:rPr lang="en-US" dirty="0"/>
              <a:t>Patients with RV systolic dysfunction and sildenafil had preservation of exercise capacity and improved QOL, compared to placebo</a:t>
            </a:r>
          </a:p>
          <a:p>
            <a:pPr lvl="1"/>
            <a:endParaRPr lang="en-US" dirty="0"/>
          </a:p>
          <a:p>
            <a:endParaRPr lang="en-US" dirty="0"/>
          </a:p>
          <a:p>
            <a:endParaRPr lang="en-US" dirty="0"/>
          </a:p>
          <a:p>
            <a:endParaRPr lang="en-US" dirty="0"/>
          </a:p>
          <a:p>
            <a:pPr lvl="1"/>
            <a:endParaRPr lang="en-US" dirty="0"/>
          </a:p>
          <a:p>
            <a:endParaRPr lang="en-US" dirty="0"/>
          </a:p>
        </p:txBody>
      </p:sp>
      <p:sp>
        <p:nvSpPr>
          <p:cNvPr id="4" name="Slide Number Placeholder 3"/>
          <p:cNvSpPr>
            <a:spLocks noGrp="1"/>
          </p:cNvSpPr>
          <p:nvPr>
            <p:ph type="sldNum" sz="quarter" idx="4294967295"/>
          </p:nvPr>
        </p:nvSpPr>
        <p:spPr bwMode="auto">
          <a:xfrm>
            <a:off x="93472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extBox 4"/>
          <p:cNvSpPr txBox="1"/>
          <p:nvPr/>
        </p:nvSpPr>
        <p:spPr>
          <a:xfrm>
            <a:off x="609599" y="6376342"/>
            <a:ext cx="60241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Han MK,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Chest.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2013;143(6):1699-1708; </a:t>
            </a:r>
            <a:r>
              <a:rPr kumimoji="0" lang="da-DK" sz="1200" b="0" i="0" u="none" strike="noStrike" kern="1200" cap="none" spc="0" normalizeH="0" baseline="0" noProof="0" dirty="0">
                <a:ln>
                  <a:noFill/>
                </a:ln>
                <a:solidFill>
                  <a:srgbClr val="3F3F3F"/>
                </a:solidFill>
                <a:effectLst/>
                <a:uLnTx/>
                <a:uFillTx/>
                <a:latin typeface="Arial" panose="020B0604020202020204"/>
                <a:ea typeface="+mn-ea"/>
                <a:cs typeface="+mn-cs"/>
              </a:rPr>
              <a:t>Saggar R, et al. </a:t>
            </a:r>
            <a:r>
              <a:rPr kumimoji="0" lang="da-DK" sz="1200" b="0" i="1" u="none" strike="noStrike" kern="1200" cap="none" spc="0" normalizeH="0" baseline="0" noProof="0" dirty="0">
                <a:ln>
                  <a:noFill/>
                </a:ln>
                <a:solidFill>
                  <a:srgbClr val="3F3F3F"/>
                </a:solidFill>
                <a:effectLst/>
                <a:uLnTx/>
                <a:uFillTx/>
                <a:latin typeface="Arial" panose="020B0604020202020204"/>
                <a:ea typeface="+mn-ea"/>
                <a:cs typeface="+mn-cs"/>
              </a:rPr>
              <a:t>Thorax. </a:t>
            </a:r>
            <a:r>
              <a:rPr kumimoji="0" lang="da-DK" sz="1200" b="0" i="0" u="none" strike="noStrike" kern="1200" cap="none" spc="0" normalizeH="0" baseline="0" noProof="0" dirty="0">
                <a:ln>
                  <a:noFill/>
                </a:ln>
                <a:solidFill>
                  <a:srgbClr val="3F3F3F"/>
                </a:solidFill>
                <a:effectLst/>
                <a:uLnTx/>
                <a:uFillTx/>
                <a:latin typeface="Arial" panose="020B0604020202020204"/>
                <a:ea typeface="+mn-ea"/>
                <a:cs typeface="+mn-cs"/>
              </a:rPr>
              <a:t>2014;69(2):123-9.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sngStrike" kern="1200" cap="none" spc="0" normalizeH="0" baseline="0" noProof="0" dirty="0">
              <a:ln>
                <a:noFill/>
              </a:ln>
              <a:solidFill>
                <a:srgbClr val="3F3F3F"/>
              </a:solidFill>
              <a:effectLst/>
              <a:uLnTx/>
              <a:uFillTx/>
              <a:latin typeface="Arial" panose="020B0604020202020204"/>
              <a:ea typeface="+mn-ea"/>
              <a:cs typeface="+mn-cs"/>
            </a:endParaRPr>
          </a:p>
        </p:txBody>
      </p:sp>
      <p:pic>
        <p:nvPicPr>
          <p:cNvPr id="7" name="Picture 7">
            <a:extLst>
              <a:ext uri="{FF2B5EF4-FFF2-40B4-BE49-F238E27FC236}">
                <a16:creationId xmlns:a16="http://schemas.microsoft.com/office/drawing/2014/main" id="{564C7F0A-ABE3-BF6E-451B-5C37CA33525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399" y="3429000"/>
            <a:ext cx="9372601" cy="25843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7667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6"/>
            <a:ext cx="10744200" cy="586936"/>
          </a:xfrm>
        </p:spPr>
        <p:txBody>
          <a:bodyPr>
            <a:normAutofit/>
          </a:bodyPr>
          <a:lstStyle/>
          <a:p>
            <a:r>
              <a:rPr lang="en-US" sz="3000" dirty="0"/>
              <a:t>Inhaled Treprostinil FDA Approved for Group 3 PH 5/2022</a:t>
            </a:r>
          </a:p>
        </p:txBody>
      </p:sp>
      <p:pic>
        <p:nvPicPr>
          <p:cNvPr id="3" name="Picture 2"/>
          <p:cNvPicPr>
            <a:picLocks noChangeAspect="1"/>
          </p:cNvPicPr>
          <p:nvPr/>
        </p:nvPicPr>
        <p:blipFill>
          <a:blip r:embed="rId2"/>
          <a:stretch>
            <a:fillRect/>
          </a:stretch>
        </p:blipFill>
        <p:spPr>
          <a:xfrm>
            <a:off x="797722" y="858355"/>
            <a:ext cx="4354621" cy="1511938"/>
          </a:xfrm>
          <a:prstGeom prst="rect">
            <a:avLst/>
          </a:prstGeom>
        </p:spPr>
      </p:pic>
      <p:pic>
        <p:nvPicPr>
          <p:cNvPr id="4" name="Picture 3"/>
          <p:cNvPicPr>
            <a:picLocks noChangeAspect="1"/>
          </p:cNvPicPr>
          <p:nvPr/>
        </p:nvPicPr>
        <p:blipFill>
          <a:blip r:embed="rId3"/>
          <a:stretch>
            <a:fillRect/>
          </a:stretch>
        </p:blipFill>
        <p:spPr>
          <a:xfrm>
            <a:off x="93554" y="2831383"/>
            <a:ext cx="5762960" cy="1644770"/>
          </a:xfrm>
          <a:prstGeom prst="rect">
            <a:avLst/>
          </a:prstGeom>
        </p:spPr>
      </p:pic>
      <p:pic>
        <p:nvPicPr>
          <p:cNvPr id="5" name="Picture 4"/>
          <p:cNvPicPr>
            <a:picLocks noChangeAspect="1"/>
          </p:cNvPicPr>
          <p:nvPr/>
        </p:nvPicPr>
        <p:blipFill>
          <a:blip r:embed="rId4"/>
          <a:stretch>
            <a:fillRect/>
          </a:stretch>
        </p:blipFill>
        <p:spPr>
          <a:xfrm>
            <a:off x="93554" y="4476153"/>
            <a:ext cx="5762960" cy="1213449"/>
          </a:xfrm>
          <a:prstGeom prst="rect">
            <a:avLst/>
          </a:prstGeom>
        </p:spPr>
      </p:pic>
      <p:pic>
        <p:nvPicPr>
          <p:cNvPr id="7" name="Picture 6"/>
          <p:cNvPicPr>
            <a:picLocks noChangeAspect="1"/>
          </p:cNvPicPr>
          <p:nvPr/>
        </p:nvPicPr>
        <p:blipFill>
          <a:blip r:embed="rId5"/>
          <a:stretch>
            <a:fillRect/>
          </a:stretch>
        </p:blipFill>
        <p:spPr>
          <a:xfrm>
            <a:off x="93553" y="2337485"/>
            <a:ext cx="5762961" cy="442823"/>
          </a:xfrm>
          <a:prstGeom prst="rect">
            <a:avLst/>
          </a:prstGeom>
        </p:spPr>
      </p:pic>
      <p:sp>
        <p:nvSpPr>
          <p:cNvPr id="8" name="Oval 7"/>
          <p:cNvSpPr/>
          <p:nvPr/>
        </p:nvSpPr>
        <p:spPr>
          <a:xfrm>
            <a:off x="93553" y="3929744"/>
            <a:ext cx="1669933"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A9050282-66F0-49FD-BC8D-23150CC00699}"/>
              </a:ext>
            </a:extLst>
          </p:cNvPr>
          <p:cNvSpPr txBox="1"/>
          <p:nvPr/>
        </p:nvSpPr>
        <p:spPr>
          <a:xfrm>
            <a:off x="0" y="6611783"/>
            <a:ext cx="5414885"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Calibri"/>
              </a:rPr>
              <a:t>     Waxman A, et al. </a:t>
            </a:r>
            <a:r>
              <a:rPr kumimoji="0" lang="en-US" sz="1000" b="0" i="1"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Calibri"/>
              </a:rPr>
              <a:t>NEJM</a:t>
            </a:r>
            <a:r>
              <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Calibri"/>
              </a:rPr>
              <a:t>. 2021;384(4)</a:t>
            </a:r>
            <a:r>
              <a:rPr kumimoji="0" lang="en-US" sz="1000" b="0" i="0" u="none" strike="noStrike" kern="0" cap="none" spc="0" normalizeH="0" baseline="0" noProof="0" dirty="0">
                <a:ln>
                  <a:noFill/>
                </a:ln>
                <a:solidFill>
                  <a:srgbClr val="FF0000"/>
                </a:solidFill>
                <a:effectLst/>
                <a:uLnTx/>
                <a:uFillTx/>
                <a:latin typeface="Arial" panose="020B0604020202020204"/>
                <a:ea typeface="+mn-ea"/>
                <a:cs typeface="Arial" panose="020B0604020202020204" pitchFamily="34" charset="0"/>
                <a:sym typeface="Calibri"/>
              </a:rPr>
              <a:t>:</a:t>
            </a:r>
            <a:r>
              <a:rPr kumimoji="0" lang="en-US" sz="1000" b="0" i="0" u="none" strike="noStrike" kern="0" cap="none" spc="0" normalizeH="0" baseline="0" noProof="0" dirty="0">
                <a:ln>
                  <a:noFill/>
                </a:ln>
                <a:solidFill>
                  <a:srgbClr val="3F3F3F"/>
                </a:solidFill>
                <a:effectLst/>
                <a:uLnTx/>
                <a:uFillTx/>
                <a:latin typeface="Arial" panose="020B0604020202020204"/>
                <a:ea typeface="+mn-ea"/>
                <a:cs typeface="Arial" panose="020B0604020202020204" pitchFamily="34" charset="0"/>
                <a:sym typeface="Calibri"/>
              </a:rPr>
              <a:t>325-34</a:t>
            </a:r>
            <a:r>
              <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Calibri"/>
              </a:rPr>
              <a:t>.</a:t>
            </a:r>
            <a:endParaRPr kumimoji="0" lang="en-US" sz="1000" b="0" i="0" u="none" strike="noStrike" kern="0" cap="none" spc="0" normalizeH="0" baseline="0" noProof="0" dirty="0">
              <a:ln>
                <a:noFill/>
              </a:ln>
              <a:solidFill>
                <a:srgbClr val="3F3F3F"/>
              </a:solidFill>
              <a:effectLst/>
              <a:uLnTx/>
              <a:uFillTx/>
              <a:latin typeface="Arial" panose="020B0604020202020204"/>
              <a:ea typeface="+mn-ea"/>
              <a:cs typeface="Arial"/>
              <a:sym typeface="Calibri"/>
            </a:endParaRPr>
          </a:p>
        </p:txBody>
      </p:sp>
      <p:pic>
        <p:nvPicPr>
          <p:cNvPr id="10" name="Picture 9">
            <a:extLst>
              <a:ext uri="{FF2B5EF4-FFF2-40B4-BE49-F238E27FC236}">
                <a16:creationId xmlns:a16="http://schemas.microsoft.com/office/drawing/2014/main" id="{9BBB607C-F04A-4EF2-9270-B7FEDAC665C9}"/>
              </a:ext>
            </a:extLst>
          </p:cNvPr>
          <p:cNvPicPr>
            <a:picLocks noChangeAspect="1"/>
          </p:cNvPicPr>
          <p:nvPr/>
        </p:nvPicPr>
        <p:blipFill>
          <a:blip r:embed="rId6"/>
          <a:stretch>
            <a:fillRect/>
          </a:stretch>
        </p:blipFill>
        <p:spPr>
          <a:xfrm>
            <a:off x="6010183" y="1030417"/>
            <a:ext cx="6019060" cy="5485793"/>
          </a:xfrm>
          <a:prstGeom prst="rect">
            <a:avLst/>
          </a:prstGeom>
        </p:spPr>
      </p:pic>
      <p:sp>
        <p:nvSpPr>
          <p:cNvPr id="11" name="Rectangle 10">
            <a:extLst>
              <a:ext uri="{FF2B5EF4-FFF2-40B4-BE49-F238E27FC236}">
                <a16:creationId xmlns:a16="http://schemas.microsoft.com/office/drawing/2014/main" id="{A276D827-C219-4F09-AED3-E79F6B516C04}"/>
              </a:ext>
            </a:extLst>
          </p:cNvPr>
          <p:cNvSpPr/>
          <p:nvPr/>
        </p:nvSpPr>
        <p:spPr>
          <a:xfrm>
            <a:off x="10830757" y="1473240"/>
            <a:ext cx="1100831" cy="26371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7478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7FFC95-B4F2-48A6-8687-1EF147F21AF4}"/>
              </a:ext>
            </a:extLst>
          </p:cNvPr>
          <p:cNvPicPr>
            <a:picLocks noChangeAspect="1"/>
          </p:cNvPicPr>
          <p:nvPr/>
        </p:nvPicPr>
        <p:blipFill>
          <a:blip r:embed="rId2"/>
          <a:stretch>
            <a:fillRect/>
          </a:stretch>
        </p:blipFill>
        <p:spPr>
          <a:xfrm>
            <a:off x="6214369" y="1509205"/>
            <a:ext cx="5894773" cy="5246702"/>
          </a:xfrm>
          <a:prstGeom prst="rect">
            <a:avLst/>
          </a:prstGeom>
        </p:spPr>
      </p:pic>
      <p:pic>
        <p:nvPicPr>
          <p:cNvPr id="5" name="Picture 4">
            <a:extLst>
              <a:ext uri="{FF2B5EF4-FFF2-40B4-BE49-F238E27FC236}">
                <a16:creationId xmlns:a16="http://schemas.microsoft.com/office/drawing/2014/main" id="{E797158B-3EEC-4F9B-B541-66D1293A6ED0}"/>
              </a:ext>
            </a:extLst>
          </p:cNvPr>
          <p:cNvPicPr>
            <a:picLocks noChangeAspect="1"/>
          </p:cNvPicPr>
          <p:nvPr/>
        </p:nvPicPr>
        <p:blipFill>
          <a:blip r:embed="rId3"/>
          <a:stretch>
            <a:fillRect/>
          </a:stretch>
        </p:blipFill>
        <p:spPr>
          <a:xfrm>
            <a:off x="73511" y="1509206"/>
            <a:ext cx="6022489" cy="4385568"/>
          </a:xfrm>
          <a:prstGeom prst="rect">
            <a:avLst/>
          </a:prstGeom>
        </p:spPr>
      </p:pic>
      <p:sp>
        <p:nvSpPr>
          <p:cNvPr id="6" name="Title 1">
            <a:extLst>
              <a:ext uri="{FF2B5EF4-FFF2-40B4-BE49-F238E27FC236}">
                <a16:creationId xmlns:a16="http://schemas.microsoft.com/office/drawing/2014/main" id="{3458F4ED-50DA-46A2-8602-63D0C62CBC87}"/>
              </a:ext>
            </a:extLst>
          </p:cNvPr>
          <p:cNvSpPr txBox="1">
            <a:spLocks/>
          </p:cNvSpPr>
          <p:nvPr/>
        </p:nvSpPr>
        <p:spPr>
          <a:xfrm>
            <a:off x="609600" y="447819"/>
            <a:ext cx="10744200" cy="586936"/>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4D4E4D"/>
                </a:solidFill>
                <a:effectLst/>
                <a:uLnTx/>
                <a:uFillTx/>
                <a:latin typeface="Arial" panose="020B0604020202020204"/>
                <a:ea typeface="+mj-ea"/>
                <a:cs typeface="+mj-cs"/>
              </a:rPr>
              <a:t>Inhaled Treprostinil FDA Approved for Group 3 PH 5/2022</a:t>
            </a:r>
          </a:p>
        </p:txBody>
      </p:sp>
      <p:cxnSp>
        <p:nvCxnSpPr>
          <p:cNvPr id="9" name="Straight Arrow Connector 8">
            <a:extLst>
              <a:ext uri="{FF2B5EF4-FFF2-40B4-BE49-F238E27FC236}">
                <a16:creationId xmlns:a16="http://schemas.microsoft.com/office/drawing/2014/main" id="{09C22419-589C-4809-A788-5702562F8ECD}"/>
              </a:ext>
            </a:extLst>
          </p:cNvPr>
          <p:cNvCxnSpPr/>
          <p:nvPr/>
        </p:nvCxnSpPr>
        <p:spPr>
          <a:xfrm flipH="1">
            <a:off x="923278" y="2006353"/>
            <a:ext cx="603681" cy="2041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8CDB1F-5F4C-4366-A58B-00CBEDC056F4}"/>
              </a:ext>
            </a:extLst>
          </p:cNvPr>
          <p:cNvSpPr txBox="1"/>
          <p:nvPr/>
        </p:nvSpPr>
        <p:spPr>
          <a:xfrm>
            <a:off x="0" y="5894774"/>
            <a:ext cx="60960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panose="020B0604020202020204"/>
                <a:ea typeface="+mn-ea"/>
                <a:cs typeface="+mn-cs"/>
              </a:rPr>
              <a:t>Clinical worsening defined as any one of the following: Hospitalization for cardiopulmonary indication; a decrease in 6-minute walk distance greater than 15% from baseline directly related to disease under study at 2 consecutive visits; death from any cause; or lung transplantation</a:t>
            </a:r>
          </a:p>
        </p:txBody>
      </p:sp>
      <p:sp>
        <p:nvSpPr>
          <p:cNvPr id="11" name="Rectangle 10">
            <a:extLst>
              <a:ext uri="{FF2B5EF4-FFF2-40B4-BE49-F238E27FC236}">
                <a16:creationId xmlns:a16="http://schemas.microsoft.com/office/drawing/2014/main" id="{3FED5787-BA2A-4ECD-93C8-B72C2FDAC5A6}"/>
              </a:ext>
            </a:extLst>
          </p:cNvPr>
          <p:cNvSpPr/>
          <p:nvPr/>
        </p:nvSpPr>
        <p:spPr>
          <a:xfrm>
            <a:off x="6214369" y="4696287"/>
            <a:ext cx="745724" cy="1864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13ACAD93-96FB-4FCA-8A8C-429186CF4F29}"/>
              </a:ext>
            </a:extLst>
          </p:cNvPr>
          <p:cNvSpPr/>
          <p:nvPr/>
        </p:nvSpPr>
        <p:spPr>
          <a:xfrm>
            <a:off x="6214369" y="5382459"/>
            <a:ext cx="985421" cy="1864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E2390585-5460-46A6-A041-04BD1E08F941}"/>
              </a:ext>
            </a:extLst>
          </p:cNvPr>
          <p:cNvSpPr/>
          <p:nvPr/>
        </p:nvSpPr>
        <p:spPr>
          <a:xfrm>
            <a:off x="6214369" y="5812316"/>
            <a:ext cx="1127464" cy="1864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04148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86" y="213091"/>
            <a:ext cx="10744200" cy="1185577"/>
          </a:xfrm>
        </p:spPr>
        <p:txBody>
          <a:bodyPr>
            <a:normAutofit/>
          </a:bodyPr>
          <a:lstStyle/>
          <a:p>
            <a:r>
              <a:rPr lang="en-US" dirty="0"/>
              <a:t>Inhaled NO: Outpatient and Ambulatory</a:t>
            </a:r>
          </a:p>
        </p:txBody>
      </p:sp>
      <p:sp>
        <p:nvSpPr>
          <p:cNvPr id="3" name="Content Placeholder 2"/>
          <p:cNvSpPr>
            <a:spLocks noGrp="1"/>
          </p:cNvSpPr>
          <p:nvPr>
            <p:ph idx="1"/>
          </p:nvPr>
        </p:nvSpPr>
        <p:spPr>
          <a:xfrm>
            <a:off x="609600" y="1200150"/>
            <a:ext cx="10744200" cy="5000625"/>
          </a:xfrm>
        </p:spPr>
        <p:txBody>
          <a:bodyPr/>
          <a:lstStyle/>
          <a:p>
            <a:r>
              <a:rPr lang="en-US" dirty="0" err="1"/>
              <a:t>iNO</a:t>
            </a:r>
            <a:r>
              <a:rPr lang="en-US" dirty="0"/>
              <a:t>-PF study (phase 2b/3a RCT, placebo controlled)</a:t>
            </a:r>
          </a:p>
          <a:p>
            <a:endParaRPr lang="en-US" dirty="0"/>
          </a:p>
        </p:txBody>
      </p:sp>
      <p:pic>
        <p:nvPicPr>
          <p:cNvPr id="4" name="Picture 3">
            <a:extLst>
              <a:ext uri="{FF2B5EF4-FFF2-40B4-BE49-F238E27FC236}">
                <a16:creationId xmlns:a16="http://schemas.microsoft.com/office/drawing/2014/main" id="{78733A3F-1F59-4C9C-95CB-F5A74B2EF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82705" y="390398"/>
            <a:ext cx="2246050" cy="1494780"/>
          </a:xfrm>
          <a:prstGeom prst="rect">
            <a:avLst/>
          </a:prstGeom>
        </p:spPr>
      </p:pic>
      <p:pic>
        <p:nvPicPr>
          <p:cNvPr id="5" name="Picture 4">
            <a:extLst>
              <a:ext uri="{FF2B5EF4-FFF2-40B4-BE49-F238E27FC236}">
                <a16:creationId xmlns:a16="http://schemas.microsoft.com/office/drawing/2014/main" id="{0BD70361-7720-4F61-8188-7EA604764B0D}"/>
              </a:ext>
            </a:extLst>
          </p:cNvPr>
          <p:cNvPicPr>
            <a:picLocks noChangeAspect="1"/>
          </p:cNvPicPr>
          <p:nvPr/>
        </p:nvPicPr>
        <p:blipFill>
          <a:blip r:embed="rId4"/>
          <a:stretch>
            <a:fillRect/>
          </a:stretch>
        </p:blipFill>
        <p:spPr>
          <a:xfrm>
            <a:off x="550606" y="1686660"/>
            <a:ext cx="11090787" cy="2812026"/>
          </a:xfrm>
          <a:prstGeom prst="rect">
            <a:avLst/>
          </a:prstGeom>
        </p:spPr>
      </p:pic>
      <p:sp>
        <p:nvSpPr>
          <p:cNvPr id="7" name="TextBox 6">
            <a:extLst>
              <a:ext uri="{FF2B5EF4-FFF2-40B4-BE49-F238E27FC236}">
                <a16:creationId xmlns:a16="http://schemas.microsoft.com/office/drawing/2014/main" id="{08BF056D-E5DB-49D4-8CFC-BAE6BD6BF7D4}"/>
              </a:ext>
            </a:extLst>
          </p:cNvPr>
          <p:cNvSpPr txBox="1"/>
          <p:nvPr/>
        </p:nvSpPr>
        <p:spPr>
          <a:xfrm>
            <a:off x="672733" y="4623813"/>
            <a:ext cx="10617933"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B21E6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Cohort 1 allowed for assessment of safety and multiple exploratory endpoints with inhaled NO</a:t>
            </a:r>
          </a:p>
          <a:p>
            <a:pPr marL="285750" marR="0" lvl="0" indent="-285750" algn="l" defTabSz="914400" rtl="0" eaLnBrk="1" fontAlgn="auto" latinLnBrk="0" hangingPunct="1">
              <a:lnSpc>
                <a:spcPct val="100000"/>
              </a:lnSpc>
              <a:spcBef>
                <a:spcPts val="0"/>
              </a:spcBef>
              <a:spcAft>
                <a:spcPts val="0"/>
              </a:spcAft>
              <a:buClr>
                <a:srgbClr val="B21E6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Patients were classified as low or intermediate/high probability for PH based on central review echocardiography (ERS/ESC guidelines); 70% of the entire cohort was IPF and were </a:t>
            </a:r>
            <a:r>
              <a:rPr kumimoji="0" lang="en-US" sz="1800" b="0" i="0" u="sng" strike="noStrike" kern="1200" cap="none" spc="0" normalizeH="0" baseline="0" noProof="0" dirty="0">
                <a:ln>
                  <a:noFill/>
                </a:ln>
                <a:solidFill>
                  <a:srgbClr val="3F3F3F">
                    <a:lumMod val="75000"/>
                  </a:srgbClr>
                </a:solidFill>
                <a:effectLst/>
                <a:uLnTx/>
                <a:uFillTx/>
                <a:latin typeface="Arial" panose="020B0604020202020204"/>
                <a:ea typeface="+mn-ea"/>
                <a:cs typeface="+mn-cs"/>
              </a:rPr>
              <a:t>intermediate to high probability for PH</a:t>
            </a:r>
            <a:r>
              <a:rPr kumimoji="0" lang="en-US" sz="18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a:t>
            </a:r>
            <a:r>
              <a:rPr kumimoji="0" lang="en-US" sz="1800" b="0" i="1" u="none" strike="noStrike" kern="1200" cap="none" spc="0" normalizeH="0" baseline="0" noProof="0" dirty="0">
                <a:ln>
                  <a:noFill/>
                </a:ln>
                <a:solidFill>
                  <a:srgbClr val="C00000"/>
                </a:solidFill>
                <a:effectLst/>
                <a:uLnTx/>
                <a:uFillTx/>
                <a:latin typeface="Arial" panose="020B0604020202020204"/>
                <a:ea typeface="+mn-ea"/>
                <a:cs typeface="+mn-cs"/>
              </a:rPr>
              <a:t>RHC not necessary</a:t>
            </a:r>
          </a:p>
          <a:p>
            <a:pPr marL="285750" marR="0" lvl="0" indent="-285750" algn="l" defTabSz="914400" rtl="0" eaLnBrk="1" fontAlgn="auto" latinLnBrk="0" hangingPunct="1">
              <a:lnSpc>
                <a:spcPct val="100000"/>
              </a:lnSpc>
              <a:spcBef>
                <a:spcPts val="0"/>
              </a:spcBef>
              <a:spcAft>
                <a:spcPts val="0"/>
              </a:spcAft>
              <a:buClr>
                <a:srgbClr val="B21E6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Continuous wrist pulse oximetry and wrist actigraphy</a:t>
            </a:r>
          </a:p>
        </p:txBody>
      </p:sp>
      <p:sp>
        <p:nvSpPr>
          <p:cNvPr id="8" name="TextBox 7">
            <a:extLst>
              <a:ext uri="{FF2B5EF4-FFF2-40B4-BE49-F238E27FC236}">
                <a16:creationId xmlns:a16="http://schemas.microsoft.com/office/drawing/2014/main" id="{4915DEF0-412E-44BD-B7E7-D6C915E3CEE9}"/>
              </a:ext>
            </a:extLst>
          </p:cNvPr>
          <p:cNvSpPr txBox="1"/>
          <p:nvPr/>
        </p:nvSpPr>
        <p:spPr>
          <a:xfrm>
            <a:off x="4776187" y="2112885"/>
            <a:ext cx="2663300" cy="276999"/>
          </a:xfrm>
          <a:prstGeom prst="rect">
            <a:avLst/>
          </a:prstGeom>
          <a:noFill/>
          <a:ln>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Dose of </a:t>
            </a: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iNO</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is mcg/kg IBW per hour</a:t>
            </a:r>
          </a:p>
        </p:txBody>
      </p:sp>
      <p:sp>
        <p:nvSpPr>
          <p:cNvPr id="6" name="TextBox 5">
            <a:extLst>
              <a:ext uri="{FF2B5EF4-FFF2-40B4-BE49-F238E27FC236}">
                <a16:creationId xmlns:a16="http://schemas.microsoft.com/office/drawing/2014/main" id="{008F05A3-BADF-4E0D-5EE8-9E428BB1CD22}"/>
              </a:ext>
            </a:extLst>
          </p:cNvPr>
          <p:cNvSpPr txBox="1"/>
          <p:nvPr/>
        </p:nvSpPr>
        <p:spPr>
          <a:xfrm>
            <a:off x="672733" y="6226268"/>
            <a:ext cx="39560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NO, nitric oxide.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Nathan SD,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Chest.</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2020; 158(2):637-45.</a:t>
            </a:r>
          </a:p>
        </p:txBody>
      </p:sp>
    </p:spTree>
    <p:extLst>
      <p:ext uri="{BB962C8B-B14F-4D97-AF65-F5344CB8AC3E}">
        <p14:creationId xmlns:p14="http://schemas.microsoft.com/office/powerpoint/2010/main" val="170355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0C77B9-0388-4D59-8E7B-DC0C415939FE}"/>
              </a:ext>
            </a:extLst>
          </p:cNvPr>
          <p:cNvPicPr>
            <a:picLocks noChangeAspect="1"/>
          </p:cNvPicPr>
          <p:nvPr/>
        </p:nvPicPr>
        <p:blipFill>
          <a:blip r:embed="rId2"/>
          <a:stretch>
            <a:fillRect/>
          </a:stretch>
        </p:blipFill>
        <p:spPr>
          <a:xfrm>
            <a:off x="1640594" y="1409269"/>
            <a:ext cx="9005505" cy="5171732"/>
          </a:xfrm>
          <a:prstGeom prst="rect">
            <a:avLst/>
          </a:prstGeom>
        </p:spPr>
      </p:pic>
      <p:sp>
        <p:nvSpPr>
          <p:cNvPr id="5" name="TextBox 4">
            <a:extLst>
              <a:ext uri="{FF2B5EF4-FFF2-40B4-BE49-F238E27FC236}">
                <a16:creationId xmlns:a16="http://schemas.microsoft.com/office/drawing/2014/main" id="{9F251D1A-3693-4562-94E5-C82476861A5A}"/>
              </a:ext>
            </a:extLst>
          </p:cNvPr>
          <p:cNvSpPr txBox="1"/>
          <p:nvPr/>
        </p:nvSpPr>
        <p:spPr>
          <a:xfrm>
            <a:off x="344616" y="6370092"/>
            <a:ext cx="61433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Galie</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N, et al. </a:t>
            </a:r>
            <a:r>
              <a:rPr kumimoji="0" lang="en-US" sz="12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 Respir J.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2015</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46:903-75.</a:t>
            </a:r>
          </a:p>
        </p:txBody>
      </p:sp>
      <p:sp>
        <p:nvSpPr>
          <p:cNvPr id="2" name="Title 1">
            <a:extLst>
              <a:ext uri="{FF2B5EF4-FFF2-40B4-BE49-F238E27FC236}">
                <a16:creationId xmlns:a16="http://schemas.microsoft.com/office/drawing/2014/main" id="{17C3CFDA-4D14-2E95-788A-B243374D8C75}"/>
              </a:ext>
            </a:extLst>
          </p:cNvPr>
          <p:cNvSpPr>
            <a:spLocks noGrp="1"/>
          </p:cNvSpPr>
          <p:nvPr>
            <p:ph type="title"/>
          </p:nvPr>
        </p:nvSpPr>
        <p:spPr>
          <a:xfrm>
            <a:off x="609600" y="199505"/>
            <a:ext cx="10744200" cy="1185577"/>
          </a:xfrm>
        </p:spPr>
        <p:txBody>
          <a:bodyPr>
            <a:normAutofit/>
          </a:bodyPr>
          <a:lstStyle/>
          <a:p>
            <a:r>
              <a:rPr lang="en-US" dirty="0"/>
              <a:t>Echocardiographic Assessment of PH in Symptomatic Patients with Suspicion of PH</a:t>
            </a:r>
          </a:p>
        </p:txBody>
      </p:sp>
    </p:spTree>
    <p:extLst>
      <p:ext uri="{BB962C8B-B14F-4D97-AF65-F5344CB8AC3E}">
        <p14:creationId xmlns:p14="http://schemas.microsoft.com/office/powerpoint/2010/main" val="2012681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11E2E9-B8A1-4944-AFF7-21EDE21F206F}"/>
              </a:ext>
            </a:extLst>
          </p:cNvPr>
          <p:cNvPicPr>
            <a:picLocks noChangeAspect="1"/>
          </p:cNvPicPr>
          <p:nvPr/>
        </p:nvPicPr>
        <p:blipFill>
          <a:blip r:embed="rId2"/>
          <a:stretch>
            <a:fillRect/>
          </a:stretch>
        </p:blipFill>
        <p:spPr>
          <a:xfrm>
            <a:off x="6178858" y="960728"/>
            <a:ext cx="2977220" cy="3123005"/>
          </a:xfrm>
          <a:prstGeom prst="rect">
            <a:avLst/>
          </a:prstGeom>
        </p:spPr>
      </p:pic>
      <p:pic>
        <p:nvPicPr>
          <p:cNvPr id="5" name="Picture 4">
            <a:extLst>
              <a:ext uri="{FF2B5EF4-FFF2-40B4-BE49-F238E27FC236}">
                <a16:creationId xmlns:a16="http://schemas.microsoft.com/office/drawing/2014/main" id="{2CAE6F18-06C8-4B53-B9C0-08AF44FA8052}"/>
              </a:ext>
            </a:extLst>
          </p:cNvPr>
          <p:cNvPicPr>
            <a:picLocks noChangeAspect="1"/>
          </p:cNvPicPr>
          <p:nvPr/>
        </p:nvPicPr>
        <p:blipFill>
          <a:blip r:embed="rId3"/>
          <a:stretch>
            <a:fillRect/>
          </a:stretch>
        </p:blipFill>
        <p:spPr>
          <a:xfrm>
            <a:off x="229768" y="889712"/>
            <a:ext cx="5866231" cy="3265038"/>
          </a:xfrm>
          <a:prstGeom prst="rect">
            <a:avLst/>
          </a:prstGeom>
        </p:spPr>
      </p:pic>
      <p:pic>
        <p:nvPicPr>
          <p:cNvPr id="6" name="Picture 5">
            <a:extLst>
              <a:ext uri="{FF2B5EF4-FFF2-40B4-BE49-F238E27FC236}">
                <a16:creationId xmlns:a16="http://schemas.microsoft.com/office/drawing/2014/main" id="{25BF2F46-E829-42CC-B001-68EFF5CF29F7}"/>
              </a:ext>
            </a:extLst>
          </p:cNvPr>
          <p:cNvPicPr>
            <a:picLocks noChangeAspect="1"/>
          </p:cNvPicPr>
          <p:nvPr/>
        </p:nvPicPr>
        <p:blipFill>
          <a:blip r:embed="rId4"/>
          <a:stretch>
            <a:fillRect/>
          </a:stretch>
        </p:blipFill>
        <p:spPr>
          <a:xfrm>
            <a:off x="6178858" y="4064229"/>
            <a:ext cx="5912528" cy="1328237"/>
          </a:xfrm>
          <a:prstGeom prst="rect">
            <a:avLst/>
          </a:prstGeom>
        </p:spPr>
      </p:pic>
      <p:pic>
        <p:nvPicPr>
          <p:cNvPr id="7" name="Picture 6">
            <a:extLst>
              <a:ext uri="{FF2B5EF4-FFF2-40B4-BE49-F238E27FC236}">
                <a16:creationId xmlns:a16="http://schemas.microsoft.com/office/drawing/2014/main" id="{17D018B0-91F2-4351-95BA-CF1CCE675DF2}"/>
              </a:ext>
            </a:extLst>
          </p:cNvPr>
          <p:cNvPicPr>
            <a:picLocks noChangeAspect="1"/>
          </p:cNvPicPr>
          <p:nvPr/>
        </p:nvPicPr>
        <p:blipFill>
          <a:blip r:embed="rId5"/>
          <a:stretch>
            <a:fillRect/>
          </a:stretch>
        </p:blipFill>
        <p:spPr>
          <a:xfrm>
            <a:off x="6178858" y="5413598"/>
            <a:ext cx="5912528" cy="1376516"/>
          </a:xfrm>
          <a:prstGeom prst="rect">
            <a:avLst/>
          </a:prstGeom>
        </p:spPr>
      </p:pic>
      <p:sp>
        <p:nvSpPr>
          <p:cNvPr id="8" name="Title 1">
            <a:extLst>
              <a:ext uri="{FF2B5EF4-FFF2-40B4-BE49-F238E27FC236}">
                <a16:creationId xmlns:a16="http://schemas.microsoft.com/office/drawing/2014/main" id="{BC179FE2-A7FD-45D6-A50C-9DF256EC0A03}"/>
              </a:ext>
            </a:extLst>
          </p:cNvPr>
          <p:cNvSpPr txBox="1">
            <a:spLocks/>
          </p:cNvSpPr>
          <p:nvPr/>
        </p:nvSpPr>
        <p:spPr>
          <a:xfrm>
            <a:off x="151111" y="0"/>
            <a:ext cx="11028218" cy="838200"/>
          </a:xfrm>
          <a:prstGeom prst="rect">
            <a:avLst/>
          </a:prstGeom>
          <a:effectLst/>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3F3F"/>
                </a:solidFill>
                <a:effectLst/>
                <a:uLnTx/>
                <a:uFillTx/>
                <a:latin typeface="Arial" panose="020B0604020202020204"/>
                <a:ea typeface="+mj-ea"/>
                <a:cs typeface="+mj-cs"/>
              </a:rPr>
              <a:t>Inhaled NO: Outpatient and Ambulatory</a:t>
            </a:r>
            <a:endParaRPr kumimoji="0" lang="en-US" sz="2000" b="1" i="1" u="none" strike="noStrike" kern="1200" cap="none" spc="0" normalizeH="0" baseline="0" noProof="0" dirty="0">
              <a:ln>
                <a:noFill/>
              </a:ln>
              <a:solidFill>
                <a:srgbClr val="3F3F3F"/>
              </a:solidFill>
              <a:effectLst/>
              <a:uLnTx/>
              <a:uFillTx/>
              <a:latin typeface="Arial" panose="020B0604020202020204"/>
              <a:ea typeface="+mj-ea"/>
              <a:cs typeface="+mj-cs"/>
            </a:endParaRPr>
          </a:p>
        </p:txBody>
      </p:sp>
      <p:sp>
        <p:nvSpPr>
          <p:cNvPr id="9" name="Rectangle 8">
            <a:extLst>
              <a:ext uri="{FF2B5EF4-FFF2-40B4-BE49-F238E27FC236}">
                <a16:creationId xmlns:a16="http://schemas.microsoft.com/office/drawing/2014/main" id="{9496757C-1DAA-430B-A16A-B0076A6E17C8}"/>
              </a:ext>
            </a:extLst>
          </p:cNvPr>
          <p:cNvSpPr/>
          <p:nvPr/>
        </p:nvSpPr>
        <p:spPr>
          <a:xfrm>
            <a:off x="266330" y="1477906"/>
            <a:ext cx="5752730" cy="191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02704DE0-2636-439B-8D45-FB0FA2B8F98E}"/>
              </a:ext>
            </a:extLst>
          </p:cNvPr>
          <p:cNvSpPr/>
          <p:nvPr/>
        </p:nvSpPr>
        <p:spPr>
          <a:xfrm>
            <a:off x="266329" y="2099659"/>
            <a:ext cx="5752729" cy="1575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C4865220-7028-419E-9E94-5F617D3AA096}"/>
              </a:ext>
            </a:extLst>
          </p:cNvPr>
          <p:cNvSpPr txBox="1"/>
          <p:nvPr/>
        </p:nvSpPr>
        <p:spPr>
          <a:xfrm>
            <a:off x="229768" y="6334780"/>
            <a:ext cx="43419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3F3F3F"/>
                </a:solidFill>
                <a:effectLst/>
                <a:uLnTx/>
                <a:uFillTx/>
                <a:latin typeface="Arial" panose="020B0604020202020204"/>
                <a:ea typeface="+mn-ea"/>
                <a:cs typeface="+mn-cs"/>
              </a:rPr>
              <a:t>Nathan SD, et al. </a:t>
            </a:r>
            <a:r>
              <a:rPr kumimoji="0" lang="da-DK" sz="1100" b="0" i="1" u="none" strike="noStrike" kern="1200" cap="none" spc="0" normalizeH="0" baseline="0" noProof="0" dirty="0">
                <a:ln>
                  <a:noFill/>
                </a:ln>
                <a:solidFill>
                  <a:srgbClr val="3F3F3F"/>
                </a:solidFill>
                <a:effectLst/>
                <a:uLnTx/>
                <a:uFillTx/>
                <a:latin typeface="Arial" panose="020B0604020202020204"/>
                <a:ea typeface="+mn-ea"/>
                <a:cs typeface="+mn-cs"/>
              </a:rPr>
              <a:t>Chest</a:t>
            </a:r>
            <a:r>
              <a:rPr kumimoji="0" lang="da-DK" sz="1100" b="0" i="0" u="none" strike="noStrike" kern="1200" cap="none" spc="0" normalizeH="0" baseline="0" noProof="0" dirty="0">
                <a:ln>
                  <a:noFill/>
                </a:ln>
                <a:solidFill>
                  <a:srgbClr val="3F3F3F"/>
                </a:solidFill>
                <a:effectLst/>
                <a:uLnTx/>
                <a:uFillTx/>
                <a:latin typeface="Arial" panose="020B0604020202020204"/>
                <a:ea typeface="+mn-ea"/>
                <a:cs typeface="+mn-cs"/>
              </a:rPr>
              <a:t>. 2020; 158(2):637-45.</a:t>
            </a:r>
          </a:p>
        </p:txBody>
      </p:sp>
      <p:cxnSp>
        <p:nvCxnSpPr>
          <p:cNvPr id="14" name="Straight Arrow Connector 13">
            <a:extLst>
              <a:ext uri="{FF2B5EF4-FFF2-40B4-BE49-F238E27FC236}">
                <a16:creationId xmlns:a16="http://schemas.microsoft.com/office/drawing/2014/main" id="{80ABDA9E-813F-4579-AE4A-158664A27B34}"/>
              </a:ext>
            </a:extLst>
          </p:cNvPr>
          <p:cNvCxnSpPr/>
          <p:nvPr/>
        </p:nvCxnSpPr>
        <p:spPr>
          <a:xfrm flipH="1">
            <a:off x="6604986" y="4234649"/>
            <a:ext cx="745725" cy="1949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AED914E-27BB-4E40-A2BF-025C9F2D972F}"/>
              </a:ext>
            </a:extLst>
          </p:cNvPr>
          <p:cNvSpPr/>
          <p:nvPr/>
        </p:nvSpPr>
        <p:spPr>
          <a:xfrm>
            <a:off x="11283518" y="4332138"/>
            <a:ext cx="568171" cy="1949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64CE6301-BEB6-4B4A-B288-D08194C760BD}"/>
              </a:ext>
            </a:extLst>
          </p:cNvPr>
          <p:cNvSpPr txBox="1"/>
          <p:nvPr/>
        </p:nvSpPr>
        <p:spPr>
          <a:xfrm>
            <a:off x="620358" y="4887643"/>
            <a:ext cx="52733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C00000"/>
                </a:solidFill>
                <a:effectLst/>
                <a:uLnTx/>
                <a:uFillTx/>
                <a:latin typeface="Arial" panose="020B0604020202020204"/>
                <a:ea typeface="+mn-ea"/>
                <a:cs typeface="+mn-cs"/>
              </a:rPr>
              <a:t>Unfortunately, </a:t>
            </a:r>
            <a:r>
              <a:rPr kumimoji="0" lang="en-US" sz="2000" b="0" i="1" u="sng" strike="noStrike" kern="1200" cap="none" spc="0" normalizeH="0" baseline="0" noProof="0" dirty="0">
                <a:ln>
                  <a:noFill/>
                </a:ln>
                <a:solidFill>
                  <a:srgbClr val="C00000"/>
                </a:solidFill>
                <a:effectLst/>
                <a:uLnTx/>
                <a:uFillTx/>
                <a:latin typeface="Arial" panose="020B0604020202020204"/>
                <a:ea typeface="+mn-ea"/>
                <a:cs typeface="+mn-cs"/>
              </a:rPr>
              <a:t>negative</a:t>
            </a:r>
            <a:r>
              <a:rPr kumimoji="0" lang="en-US" sz="2000" b="0" i="1" u="none" strike="noStrike" kern="1200" cap="none" spc="0" normalizeH="0" baseline="0" noProof="0" dirty="0">
                <a:ln>
                  <a:noFill/>
                </a:ln>
                <a:solidFill>
                  <a:srgbClr val="C00000"/>
                </a:solidFill>
                <a:effectLst/>
                <a:uLnTx/>
                <a:uFillTx/>
                <a:latin typeface="Arial" panose="020B0604020202020204"/>
                <a:ea typeface="+mn-ea"/>
                <a:cs typeface="+mn-cs"/>
              </a:rPr>
              <a:t> phase 3 study which read out recently Q3 2023</a:t>
            </a:r>
          </a:p>
        </p:txBody>
      </p:sp>
    </p:spTree>
    <p:extLst>
      <p:ext uri="{BB962C8B-B14F-4D97-AF65-F5344CB8AC3E}">
        <p14:creationId xmlns:p14="http://schemas.microsoft.com/office/powerpoint/2010/main" val="3643961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4C39-78E8-42C5-A3AC-C479459FCA28}"/>
              </a:ext>
            </a:extLst>
          </p:cNvPr>
          <p:cNvSpPr>
            <a:spLocks noGrp="1"/>
          </p:cNvSpPr>
          <p:nvPr>
            <p:ph type="title"/>
          </p:nvPr>
        </p:nvSpPr>
        <p:spPr>
          <a:xfrm>
            <a:off x="609600" y="199505"/>
            <a:ext cx="10744200" cy="1185577"/>
          </a:xfrm>
        </p:spPr>
        <p:txBody>
          <a:bodyPr>
            <a:normAutofit/>
          </a:bodyPr>
          <a:lstStyle/>
          <a:p>
            <a:r>
              <a:rPr lang="en-US" sz="2800" dirty="0"/>
              <a:t>Sildenafil Monotherapy, or in Addition to, Anti-Fibrotic Therapy: All Trials Negative</a:t>
            </a:r>
          </a:p>
        </p:txBody>
      </p:sp>
      <p:sp>
        <p:nvSpPr>
          <p:cNvPr id="3" name="Content Placeholder 2">
            <a:extLst>
              <a:ext uri="{FF2B5EF4-FFF2-40B4-BE49-F238E27FC236}">
                <a16:creationId xmlns:a16="http://schemas.microsoft.com/office/drawing/2014/main" id="{EE4196CC-775B-4661-9ECF-60082FB210A0}"/>
              </a:ext>
            </a:extLst>
          </p:cNvPr>
          <p:cNvSpPr>
            <a:spLocks noGrp="1"/>
          </p:cNvSpPr>
          <p:nvPr>
            <p:ph idx="1"/>
          </p:nvPr>
        </p:nvSpPr>
        <p:spPr>
          <a:xfrm>
            <a:off x="609600" y="1477906"/>
            <a:ext cx="10744200" cy="4722477"/>
          </a:xfrm>
        </p:spPr>
        <p:txBody>
          <a:bodyPr>
            <a:normAutofit fontScale="77500" lnSpcReduction="20000"/>
          </a:bodyPr>
          <a:lstStyle/>
          <a:p>
            <a:r>
              <a:rPr lang="en-US" u="sng" dirty="0"/>
              <a:t>STEP-IPF Study</a:t>
            </a:r>
            <a:r>
              <a:rPr lang="en-US" dirty="0"/>
              <a:t>: sildenafil versus placebo (12 weeks); </a:t>
            </a:r>
          </a:p>
          <a:p>
            <a:pPr lvl="1"/>
            <a:r>
              <a:rPr lang="en-US" dirty="0"/>
              <a:t>primary endpoint was 6MW</a:t>
            </a:r>
          </a:p>
          <a:p>
            <a:pPr lvl="1"/>
            <a:r>
              <a:rPr lang="en-US" dirty="0"/>
              <a:t>IPF with DLCO </a:t>
            </a:r>
            <a:r>
              <a:rPr lang="en-US" dirty="0">
                <a:solidFill>
                  <a:schemeClr val="tx1"/>
                </a:solidFill>
              </a:rPr>
              <a:t>less than </a:t>
            </a:r>
            <a:r>
              <a:rPr lang="en-US" dirty="0"/>
              <a:t>35%</a:t>
            </a:r>
          </a:p>
          <a:p>
            <a:pPr lvl="1"/>
            <a:r>
              <a:rPr lang="en-US" dirty="0"/>
              <a:t>Post-hoc suggested improved 6MW and HRQL in patients with echocardiographic evidence for RV dysfunction and/or hypertrophy</a:t>
            </a:r>
          </a:p>
          <a:p>
            <a:pPr lvl="1"/>
            <a:endParaRPr lang="en-US" dirty="0"/>
          </a:p>
          <a:p>
            <a:r>
              <a:rPr lang="en-US" u="sng" dirty="0"/>
              <a:t>In stage Study</a:t>
            </a:r>
            <a:r>
              <a:rPr lang="en-US" dirty="0"/>
              <a:t>: sildenafil/placebo added to </a:t>
            </a:r>
            <a:r>
              <a:rPr lang="en-US" dirty="0" err="1"/>
              <a:t>nintedanib</a:t>
            </a:r>
            <a:r>
              <a:rPr lang="en-US" dirty="0"/>
              <a:t> (24 weeks)</a:t>
            </a:r>
          </a:p>
          <a:p>
            <a:pPr lvl="1"/>
            <a:r>
              <a:rPr lang="en-US" dirty="0"/>
              <a:t>primary endpoint was change in SGRQ at 12 and 24 weeks</a:t>
            </a:r>
          </a:p>
          <a:p>
            <a:pPr lvl="1"/>
            <a:r>
              <a:rPr lang="en-US" dirty="0"/>
              <a:t>IPF with DLCO </a:t>
            </a:r>
            <a:r>
              <a:rPr lang="en-US" dirty="0">
                <a:solidFill>
                  <a:schemeClr val="tx1"/>
                </a:solidFill>
              </a:rPr>
              <a:t>less than </a:t>
            </a:r>
            <a:r>
              <a:rPr lang="en-US" dirty="0"/>
              <a:t>35%; stratified by baseline presence of echocardiographic right heart dysfunction (RV systolic dysfunction, RVH, RVE, or RAE) (per investigator)</a:t>
            </a:r>
          </a:p>
          <a:p>
            <a:pPr lvl="1"/>
            <a:endParaRPr lang="en-US" dirty="0"/>
          </a:p>
          <a:p>
            <a:r>
              <a:rPr lang="en-US" u="sng" dirty="0"/>
              <a:t>Sildenafil/placebo added to pirfenidone</a:t>
            </a:r>
            <a:r>
              <a:rPr lang="en-US" dirty="0"/>
              <a:t>:</a:t>
            </a:r>
            <a:r>
              <a:rPr lang="en-US" baseline="30000" dirty="0"/>
              <a:t> </a:t>
            </a:r>
            <a:r>
              <a:rPr lang="en-US" dirty="0"/>
              <a:t>(52 weeks)</a:t>
            </a:r>
          </a:p>
          <a:p>
            <a:pPr lvl="1"/>
            <a:r>
              <a:rPr lang="en-US" dirty="0"/>
              <a:t>Primary endpoint was composite endpoint including disease progression over 52 weeks defined as </a:t>
            </a:r>
            <a:r>
              <a:rPr lang="en-US" dirty="0">
                <a:solidFill>
                  <a:schemeClr val="tx1"/>
                </a:solidFill>
              </a:rPr>
              <a:t>greater than </a:t>
            </a:r>
            <a:r>
              <a:rPr lang="en-US" dirty="0"/>
              <a:t>15% decline in 6MW from baseline, non-elective respiratory-related hospital admission, or all-cause mortality</a:t>
            </a:r>
            <a:endParaRPr lang="en-US" strike="sngStrike" dirty="0"/>
          </a:p>
          <a:p>
            <a:pPr lvl="1"/>
            <a:r>
              <a:rPr lang="en-US" dirty="0"/>
              <a:t>IPF with DLCO </a:t>
            </a:r>
            <a:r>
              <a:rPr lang="en-US" dirty="0">
                <a:solidFill>
                  <a:schemeClr val="tx1"/>
                </a:solidFill>
              </a:rPr>
              <a:t>less than </a:t>
            </a:r>
            <a:r>
              <a:rPr lang="en-US" dirty="0"/>
              <a:t>40% and either ‘at risk for PH’ (prior RHC with </a:t>
            </a:r>
            <a:r>
              <a:rPr lang="en-US" dirty="0" err="1"/>
              <a:t>mPAP</a:t>
            </a:r>
            <a:r>
              <a:rPr lang="en-US" dirty="0"/>
              <a:t>&gt;20 and PAWP&lt;15) or intermediate/high probability of having PH based on echocardiogram (ERS/ESC guidelines) (unclear if central review)</a:t>
            </a:r>
          </a:p>
        </p:txBody>
      </p:sp>
      <p:sp>
        <p:nvSpPr>
          <p:cNvPr id="5" name="TextBox 4">
            <a:extLst>
              <a:ext uri="{FF2B5EF4-FFF2-40B4-BE49-F238E27FC236}">
                <a16:creationId xmlns:a16="http://schemas.microsoft.com/office/drawing/2014/main" id="{01F9BD97-F30F-42E7-B62E-F47848082F99}"/>
              </a:ext>
            </a:extLst>
          </p:cNvPr>
          <p:cNvSpPr txBox="1"/>
          <p:nvPr/>
        </p:nvSpPr>
        <p:spPr>
          <a:xfrm>
            <a:off x="609600" y="6200775"/>
            <a:ext cx="4367514" cy="3385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Zisman DA, et al. </a:t>
            </a:r>
            <a:r>
              <a:rPr kumimoji="0" lang="en-US" sz="800" b="0" i="1" u="none" strike="noStrike" kern="1200" cap="none" spc="0" normalizeH="0" baseline="0" noProof="0" dirty="0">
                <a:ln>
                  <a:noFill/>
                </a:ln>
                <a:solidFill>
                  <a:srgbClr val="3F3F3F"/>
                </a:solidFill>
                <a:effectLst/>
                <a:uLnTx/>
                <a:uFillTx/>
                <a:latin typeface="Arial" panose="020B0604020202020204"/>
                <a:ea typeface="+mn-ea"/>
                <a:cs typeface="+mn-cs"/>
              </a:rPr>
              <a:t>N Engl J Med. </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2010; 270(22):2083-92; Behr J, et al. </a:t>
            </a:r>
            <a:r>
              <a:rPr kumimoji="0" lang="en-US" sz="800" b="0" i="1" u="none" strike="noStrike" kern="1200" cap="none" spc="0" normalizeH="0" baseline="0" noProof="0" dirty="0">
                <a:ln>
                  <a:noFill/>
                </a:ln>
                <a:solidFill>
                  <a:srgbClr val="3F3F3F"/>
                </a:solidFill>
                <a:effectLst/>
                <a:uLnTx/>
                <a:uFillTx/>
                <a:latin typeface="Arial" panose="020B0604020202020204"/>
                <a:ea typeface="+mn-ea"/>
                <a:cs typeface="+mn-cs"/>
              </a:rPr>
              <a:t>Am J Respir Crit Care Med. </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2019; 200(12):1505-12; Behr J, et al. </a:t>
            </a:r>
            <a:r>
              <a:rPr kumimoji="0" lang="en-US" sz="800" b="0" i="1" u="none" strike="noStrike" kern="1200" cap="none" spc="0" normalizeH="0" baseline="0" noProof="0" dirty="0">
                <a:ln>
                  <a:noFill/>
                </a:ln>
                <a:solidFill>
                  <a:srgbClr val="3F3F3F"/>
                </a:solidFill>
                <a:effectLst/>
                <a:uLnTx/>
                <a:uFillTx/>
                <a:latin typeface="Arial" panose="020B0604020202020204"/>
                <a:ea typeface="+mn-ea"/>
                <a:cs typeface="+mn-cs"/>
              </a:rPr>
              <a:t>Lancet Resp Med. </a:t>
            </a:r>
            <a:r>
              <a:rPr kumimoji="0" lang="en-US" sz="800" b="0" i="0" u="none" strike="noStrike" kern="1200" cap="none" spc="0" normalizeH="0" baseline="0" noProof="0" dirty="0">
                <a:ln>
                  <a:noFill/>
                </a:ln>
                <a:solidFill>
                  <a:srgbClr val="3F3F3F"/>
                </a:solidFill>
                <a:effectLst/>
                <a:uLnTx/>
                <a:uFillTx/>
                <a:latin typeface="Arial" panose="020B0604020202020204"/>
                <a:ea typeface="+mn-ea"/>
                <a:cs typeface="+mn-cs"/>
              </a:rPr>
              <a:t>2021;9:85-95.</a:t>
            </a:r>
          </a:p>
        </p:txBody>
      </p:sp>
    </p:spTree>
    <p:extLst>
      <p:ext uri="{BB962C8B-B14F-4D97-AF65-F5344CB8AC3E}">
        <p14:creationId xmlns:p14="http://schemas.microsoft.com/office/powerpoint/2010/main" val="2003203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193" y="162170"/>
            <a:ext cx="10871200" cy="838200"/>
          </a:xfrm>
        </p:spPr>
        <p:txBody>
          <a:bodyPr>
            <a:normAutofit fontScale="90000"/>
          </a:bodyPr>
          <a:lstStyle/>
          <a:p>
            <a:r>
              <a:rPr lang="en-US" sz="3600" dirty="0">
                <a:solidFill>
                  <a:schemeClr val="tx1"/>
                </a:solidFill>
              </a:rPr>
              <a:t>Competing Risks for Morbidity and Mortality</a:t>
            </a:r>
            <a:br>
              <a:rPr lang="en-US" dirty="0"/>
            </a:br>
            <a:r>
              <a:rPr lang="en-US" sz="2000" i="1" dirty="0">
                <a:solidFill>
                  <a:schemeClr val="tx1"/>
                </a:solidFill>
                <a:effectLst/>
              </a:rPr>
              <a:t>Intrinsic Heterogeneity in Progression of Various ILDs and the Associated Pulmonary Vascular Disease</a:t>
            </a:r>
          </a:p>
        </p:txBody>
      </p:sp>
      <p:sp>
        <p:nvSpPr>
          <p:cNvPr id="4" name="Slide Number Placeholder 3"/>
          <p:cNvSpPr>
            <a:spLocks noGrp="1"/>
          </p:cNvSpPr>
          <p:nvPr>
            <p:ph type="sldNum" sz="quarter" idx="10"/>
          </p:nvPr>
        </p:nvSpPr>
        <p:spPr bwMode="auto">
          <a:xfrm>
            <a:off x="105664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36</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ight Triangle 4"/>
          <p:cNvSpPr/>
          <p:nvPr/>
        </p:nvSpPr>
        <p:spPr bwMode="auto">
          <a:xfrm>
            <a:off x="2616197" y="2362201"/>
            <a:ext cx="6858000" cy="2857500"/>
          </a:xfrm>
          <a:prstGeom prst="rtTriangle">
            <a:avLst/>
          </a:prstGeom>
          <a:no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6" name="Right Triangle 5"/>
          <p:cNvSpPr>
            <a:spLocks noChangeArrowheads="1"/>
          </p:cNvSpPr>
          <p:nvPr/>
        </p:nvSpPr>
        <p:spPr bwMode="auto">
          <a:xfrm rot="10800000">
            <a:off x="2667483" y="2362201"/>
            <a:ext cx="6858000" cy="2857500"/>
          </a:xfrm>
          <a:prstGeom prst="rtTriangle">
            <a:avLst/>
          </a:prstGeom>
          <a:solidFill>
            <a:schemeClr val="bg1">
              <a:alpha val="39999"/>
            </a:schemeClr>
          </a:solidFill>
          <a:ln w="9525" algn="ctr">
            <a:noFill/>
            <a:round/>
            <a:headEnd/>
            <a:tailEnd/>
          </a:ln>
          <a:effectLst>
            <a:prstShdw prst="shdw17" dist="17961" dir="2700000">
              <a:srgbClr val="999999"/>
            </a:prstShdw>
          </a:effectLst>
        </p:spPr>
        <p:txBody>
          <a:bodyPr rot="10800000"/>
          <a:lstStyle>
            <a:lvl1pPr>
              <a:defRPr sz="2800">
                <a:solidFill>
                  <a:schemeClr val="tx1"/>
                </a:solidFill>
                <a:latin typeface="Times" pitchFamily="18" charset="0"/>
                <a:ea typeface="ＭＳ Ｐゴシック" pitchFamily="34" charset="-128"/>
              </a:defRPr>
            </a:lvl1pPr>
            <a:lvl2pPr marL="742950" indent="-285750">
              <a:defRPr sz="2800">
                <a:solidFill>
                  <a:schemeClr val="tx1"/>
                </a:solidFill>
                <a:latin typeface="Times" pitchFamily="18" charset="0"/>
                <a:ea typeface="ＭＳ Ｐゴシック" pitchFamily="34" charset="-128"/>
              </a:defRPr>
            </a:lvl2pPr>
            <a:lvl3pPr marL="1143000" indent="-228600">
              <a:defRPr sz="2800">
                <a:solidFill>
                  <a:schemeClr val="tx1"/>
                </a:solidFill>
                <a:latin typeface="Times" pitchFamily="18" charset="0"/>
                <a:ea typeface="ＭＳ Ｐゴシック" pitchFamily="34" charset="-128"/>
              </a:defRPr>
            </a:lvl3pPr>
            <a:lvl4pPr marL="1600200" indent="-228600">
              <a:defRPr sz="2800">
                <a:solidFill>
                  <a:schemeClr val="tx1"/>
                </a:solidFill>
                <a:latin typeface="Times" pitchFamily="18" charset="0"/>
                <a:ea typeface="ＭＳ Ｐゴシック" pitchFamily="34" charset="-128"/>
              </a:defRPr>
            </a:lvl4pPr>
            <a:lvl5pPr marL="2057400" indent="-228600">
              <a:defRPr sz="2800">
                <a:solidFill>
                  <a:schemeClr val="tx1"/>
                </a:solidFill>
                <a:latin typeface="Times" pitchFamily="18" charset="0"/>
                <a:ea typeface="ＭＳ Ｐゴシック" pitchFamily="34" charset="-128"/>
              </a:defRPr>
            </a:lvl5pPr>
            <a:lvl6pPr marL="2514600" indent="-228600" algn="ctr" eaLnBrk="0" fontAlgn="base" hangingPunct="0">
              <a:spcBef>
                <a:spcPct val="0"/>
              </a:spcBef>
              <a:spcAft>
                <a:spcPct val="0"/>
              </a:spcAft>
              <a:defRPr sz="2800">
                <a:solidFill>
                  <a:schemeClr val="tx1"/>
                </a:solidFill>
                <a:latin typeface="Times" pitchFamily="18" charset="0"/>
                <a:ea typeface="ＭＳ Ｐゴシック" pitchFamily="34" charset="-128"/>
              </a:defRPr>
            </a:lvl6pPr>
            <a:lvl7pPr marL="2971800" indent="-228600" algn="ctr" eaLnBrk="0" fontAlgn="base" hangingPunct="0">
              <a:spcBef>
                <a:spcPct val="0"/>
              </a:spcBef>
              <a:spcAft>
                <a:spcPct val="0"/>
              </a:spcAft>
              <a:defRPr sz="2800">
                <a:solidFill>
                  <a:schemeClr val="tx1"/>
                </a:solidFill>
                <a:latin typeface="Times" pitchFamily="18" charset="0"/>
                <a:ea typeface="ＭＳ Ｐゴシック" pitchFamily="34" charset="-128"/>
              </a:defRPr>
            </a:lvl7pPr>
            <a:lvl8pPr marL="3429000" indent="-228600" algn="ctr" eaLnBrk="0" fontAlgn="base" hangingPunct="0">
              <a:spcBef>
                <a:spcPct val="0"/>
              </a:spcBef>
              <a:spcAft>
                <a:spcPct val="0"/>
              </a:spcAft>
              <a:defRPr sz="2800">
                <a:solidFill>
                  <a:schemeClr val="tx1"/>
                </a:solidFill>
                <a:latin typeface="Times" pitchFamily="18" charset="0"/>
                <a:ea typeface="ＭＳ Ｐゴシック" pitchFamily="34" charset="-128"/>
              </a:defRPr>
            </a:lvl8pPr>
            <a:lvl9pPr marL="3886200" indent="-228600" algn="ctr" eaLnBrk="0" fontAlgn="base" hangingPunct="0">
              <a:spcBef>
                <a:spcPct val="0"/>
              </a:spcBef>
              <a:spcAft>
                <a:spcPct val="0"/>
              </a:spcAft>
              <a:defRPr sz="2800">
                <a:solidFill>
                  <a:schemeClr val="tx1"/>
                </a:solidFill>
                <a:latin typeface="Times" pitchFamily="18"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7" name="Arc 8"/>
          <p:cNvSpPr>
            <a:spLocks/>
          </p:cNvSpPr>
          <p:nvPr/>
        </p:nvSpPr>
        <p:spPr bwMode="auto">
          <a:xfrm flipV="1">
            <a:off x="2616197" y="2362201"/>
            <a:ext cx="6858000" cy="2476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8" name="Text Box 9"/>
          <p:cNvSpPr txBox="1">
            <a:spLocks noChangeArrowheads="1"/>
          </p:cNvSpPr>
          <p:nvPr/>
        </p:nvSpPr>
        <p:spPr bwMode="auto">
          <a:xfrm>
            <a:off x="9526161" y="3654265"/>
            <a:ext cx="117763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pitchFamily="18" charset="0"/>
                <a:ea typeface="ＭＳ Ｐゴシック" pitchFamily="34" charset="-128"/>
              </a:defRPr>
            </a:lvl1pPr>
            <a:lvl2pPr marL="742950" indent="-285750">
              <a:defRPr sz="2800">
                <a:solidFill>
                  <a:schemeClr val="tx1"/>
                </a:solidFill>
                <a:latin typeface="Times" pitchFamily="18" charset="0"/>
                <a:ea typeface="ＭＳ Ｐゴシック" pitchFamily="34" charset="-128"/>
              </a:defRPr>
            </a:lvl2pPr>
            <a:lvl3pPr marL="1143000" indent="-228600">
              <a:defRPr sz="2800">
                <a:solidFill>
                  <a:schemeClr val="tx1"/>
                </a:solidFill>
                <a:latin typeface="Times" pitchFamily="18" charset="0"/>
                <a:ea typeface="ＭＳ Ｐゴシック" pitchFamily="34" charset="-128"/>
              </a:defRPr>
            </a:lvl3pPr>
            <a:lvl4pPr marL="1600200" indent="-228600">
              <a:defRPr sz="2800">
                <a:solidFill>
                  <a:schemeClr val="tx1"/>
                </a:solidFill>
                <a:latin typeface="Times" pitchFamily="18" charset="0"/>
                <a:ea typeface="ＭＳ Ｐゴシック" pitchFamily="34" charset="-128"/>
              </a:defRPr>
            </a:lvl4pPr>
            <a:lvl5pPr marL="2057400" indent="-228600">
              <a:defRPr sz="2800">
                <a:solidFill>
                  <a:schemeClr val="tx1"/>
                </a:solidFill>
                <a:latin typeface="Times" pitchFamily="18" charset="0"/>
                <a:ea typeface="ＭＳ Ｐゴシック" pitchFamily="34" charset="-128"/>
              </a:defRPr>
            </a:lvl5pPr>
            <a:lvl6pPr marL="2514600" indent="-228600" algn="ctr" eaLnBrk="0" fontAlgn="base" hangingPunct="0">
              <a:spcBef>
                <a:spcPct val="0"/>
              </a:spcBef>
              <a:spcAft>
                <a:spcPct val="0"/>
              </a:spcAft>
              <a:defRPr sz="2800">
                <a:solidFill>
                  <a:schemeClr val="tx1"/>
                </a:solidFill>
                <a:latin typeface="Times" pitchFamily="18" charset="0"/>
                <a:ea typeface="ＭＳ Ｐゴシック" pitchFamily="34" charset="-128"/>
              </a:defRPr>
            </a:lvl6pPr>
            <a:lvl7pPr marL="2971800" indent="-228600" algn="ctr" eaLnBrk="0" fontAlgn="base" hangingPunct="0">
              <a:spcBef>
                <a:spcPct val="0"/>
              </a:spcBef>
              <a:spcAft>
                <a:spcPct val="0"/>
              </a:spcAft>
              <a:defRPr sz="2800">
                <a:solidFill>
                  <a:schemeClr val="tx1"/>
                </a:solidFill>
                <a:latin typeface="Times" pitchFamily="18" charset="0"/>
                <a:ea typeface="ＭＳ Ｐゴシック" pitchFamily="34" charset="-128"/>
              </a:defRPr>
            </a:lvl7pPr>
            <a:lvl8pPr marL="3429000" indent="-228600" algn="ctr" eaLnBrk="0" fontAlgn="base" hangingPunct="0">
              <a:spcBef>
                <a:spcPct val="0"/>
              </a:spcBef>
              <a:spcAft>
                <a:spcPct val="0"/>
              </a:spcAft>
              <a:defRPr sz="2800">
                <a:solidFill>
                  <a:schemeClr val="tx1"/>
                </a:solidFill>
                <a:latin typeface="Times" pitchFamily="18" charset="0"/>
                <a:ea typeface="ＭＳ Ｐゴシック" pitchFamily="34" charset="-128"/>
              </a:defRPr>
            </a:lvl8pPr>
            <a:lvl9pPr marL="3886200" indent="-228600" algn="ctr" eaLnBrk="0" fontAlgn="base" hangingPunct="0">
              <a:spcBef>
                <a:spcPct val="0"/>
              </a:spcBef>
              <a:spcAft>
                <a:spcPct val="0"/>
              </a:spcAft>
              <a:defRPr sz="2800">
                <a:solidFill>
                  <a:schemeClr val="tx1"/>
                </a:solidFill>
                <a:latin typeface="Times" pitchFamily="18"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kern="1200" cap="none" spc="0" normalizeH="0" baseline="0" noProof="0" dirty="0">
                <a:ln>
                  <a:noFill/>
                </a:ln>
                <a:solidFill>
                  <a:srgbClr val="3F3F3F"/>
                </a:solidFill>
                <a:effectLst/>
                <a:uLnTx/>
                <a:uFillTx/>
                <a:latin typeface="Tahoma" pitchFamily="34" charset="0"/>
                <a:ea typeface="ＭＳ Ｐゴシック" pitchFamily="34" charset="-128"/>
                <a:cs typeface="+mn-cs"/>
              </a:rPr>
              <a:t>Increasing: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Tahoma" pitchFamily="34" charset="0"/>
                <a:ea typeface="ＭＳ Ｐゴシック" pitchFamily="34" charset="-128"/>
                <a:cs typeface="+mn-cs"/>
              </a:rPr>
              <a:t>-</a:t>
            </a:r>
            <a:r>
              <a:rPr kumimoji="0" lang="en-US" altLang="en-US" sz="1400" b="0" i="0" u="none" strike="noStrike" kern="1200" cap="none" spc="0" normalizeH="0" baseline="0" noProof="0" dirty="0" err="1">
                <a:ln>
                  <a:noFill/>
                </a:ln>
                <a:solidFill>
                  <a:srgbClr val="3F3F3F"/>
                </a:solidFill>
                <a:effectLst/>
                <a:uLnTx/>
                <a:uFillTx/>
                <a:latin typeface="Tahoma" pitchFamily="34" charset="0"/>
                <a:ea typeface="ＭＳ Ｐゴシック" pitchFamily="34" charset="-128"/>
                <a:cs typeface="+mn-cs"/>
              </a:rPr>
              <a:t>mPAP</a:t>
            </a:r>
            <a:r>
              <a:rPr kumimoji="0" lang="en-US" altLang="en-US" sz="1400" b="0" i="0" u="none" strike="noStrike" kern="1200" cap="none" spc="0" normalizeH="0" baseline="0" noProof="0" dirty="0">
                <a:ln>
                  <a:noFill/>
                </a:ln>
                <a:solidFill>
                  <a:srgbClr val="3F3F3F"/>
                </a:solidFill>
                <a:effectLst/>
                <a:uLnTx/>
                <a:uFillTx/>
                <a:latin typeface="Tahoma" pitchFamily="34" charset="0"/>
                <a:ea typeface="ＭＳ Ｐゴシック"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Tahoma" pitchFamily="34" charset="0"/>
                <a:ea typeface="ＭＳ Ｐゴシック" pitchFamily="34" charset="-128"/>
                <a:cs typeface="+mn-cs"/>
              </a:rPr>
              <a:t>-PVR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3F3F3F"/>
              </a:solidFill>
              <a:effectLst/>
              <a:uLnTx/>
              <a:uFillTx/>
              <a:latin typeface="Tahoma"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kern="1200" cap="none" spc="0" normalizeH="0" baseline="0" noProof="0" dirty="0">
                <a:ln>
                  <a:noFill/>
                </a:ln>
                <a:solidFill>
                  <a:srgbClr val="3F3F3F"/>
                </a:solidFill>
                <a:effectLst/>
                <a:uLnTx/>
                <a:uFillTx/>
                <a:latin typeface="Tahoma" pitchFamily="34" charset="0"/>
                <a:ea typeface="ＭＳ Ｐゴシック" pitchFamily="34" charset="-128"/>
                <a:cs typeface="+mn-cs"/>
              </a:rPr>
              <a:t>Decreasing:</a:t>
            </a:r>
            <a:r>
              <a:rPr kumimoji="0" lang="en-US" altLang="en-US" sz="1400" b="0" i="0" u="none" strike="noStrike" kern="1200" cap="none" spc="0" normalizeH="0" baseline="0" noProof="0" dirty="0">
                <a:ln>
                  <a:noFill/>
                </a:ln>
                <a:solidFill>
                  <a:srgbClr val="3F3F3F"/>
                </a:solidFill>
                <a:effectLst/>
                <a:uLnTx/>
                <a:uFillTx/>
                <a:latin typeface="Tahoma" pitchFamily="34" charset="0"/>
                <a:ea typeface="ＭＳ Ｐゴシック"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Tahoma" pitchFamily="34" charset="0"/>
                <a:ea typeface="ＭＳ Ｐゴシック" pitchFamily="34" charset="-128"/>
                <a:cs typeface="+mn-cs"/>
              </a:rPr>
              <a:t>-RV function</a:t>
            </a:r>
          </a:p>
        </p:txBody>
      </p:sp>
      <p:sp>
        <p:nvSpPr>
          <p:cNvPr id="9" name="Text Box 29"/>
          <p:cNvSpPr txBox="1">
            <a:spLocks noChangeArrowheads="1"/>
          </p:cNvSpPr>
          <p:nvPr/>
        </p:nvSpPr>
        <p:spPr bwMode="auto">
          <a:xfrm>
            <a:off x="5159388" y="5338735"/>
            <a:ext cx="6322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pitchFamily="18" charset="0"/>
                <a:ea typeface="ＭＳ Ｐゴシック" pitchFamily="34" charset="-128"/>
              </a:defRPr>
            </a:lvl1pPr>
            <a:lvl2pPr marL="742950" indent="-285750">
              <a:defRPr sz="2800">
                <a:solidFill>
                  <a:schemeClr val="tx1"/>
                </a:solidFill>
                <a:latin typeface="Times" pitchFamily="18" charset="0"/>
                <a:ea typeface="ＭＳ Ｐゴシック" pitchFamily="34" charset="-128"/>
              </a:defRPr>
            </a:lvl2pPr>
            <a:lvl3pPr marL="1143000" indent="-228600">
              <a:defRPr sz="2800">
                <a:solidFill>
                  <a:schemeClr val="tx1"/>
                </a:solidFill>
                <a:latin typeface="Times" pitchFamily="18" charset="0"/>
                <a:ea typeface="ＭＳ Ｐゴシック" pitchFamily="34" charset="-128"/>
              </a:defRPr>
            </a:lvl3pPr>
            <a:lvl4pPr marL="1600200" indent="-228600">
              <a:defRPr sz="2800">
                <a:solidFill>
                  <a:schemeClr val="tx1"/>
                </a:solidFill>
                <a:latin typeface="Times" pitchFamily="18" charset="0"/>
                <a:ea typeface="ＭＳ Ｐゴシック" pitchFamily="34" charset="-128"/>
              </a:defRPr>
            </a:lvl4pPr>
            <a:lvl5pPr marL="2057400" indent="-228600">
              <a:defRPr sz="2800">
                <a:solidFill>
                  <a:schemeClr val="tx1"/>
                </a:solidFill>
                <a:latin typeface="Times" pitchFamily="18" charset="0"/>
                <a:ea typeface="ＭＳ Ｐゴシック" pitchFamily="34" charset="-128"/>
              </a:defRPr>
            </a:lvl5pPr>
            <a:lvl6pPr marL="2514600" indent="-228600" algn="ctr" eaLnBrk="0" fontAlgn="base" hangingPunct="0">
              <a:spcBef>
                <a:spcPct val="0"/>
              </a:spcBef>
              <a:spcAft>
                <a:spcPct val="0"/>
              </a:spcAft>
              <a:defRPr sz="2800">
                <a:solidFill>
                  <a:schemeClr val="tx1"/>
                </a:solidFill>
                <a:latin typeface="Times" pitchFamily="18" charset="0"/>
                <a:ea typeface="ＭＳ Ｐゴシック" pitchFamily="34" charset="-128"/>
              </a:defRPr>
            </a:lvl6pPr>
            <a:lvl7pPr marL="2971800" indent="-228600" algn="ctr" eaLnBrk="0" fontAlgn="base" hangingPunct="0">
              <a:spcBef>
                <a:spcPct val="0"/>
              </a:spcBef>
              <a:spcAft>
                <a:spcPct val="0"/>
              </a:spcAft>
              <a:defRPr sz="2800">
                <a:solidFill>
                  <a:schemeClr val="tx1"/>
                </a:solidFill>
                <a:latin typeface="Times" pitchFamily="18" charset="0"/>
                <a:ea typeface="ＭＳ Ｐゴシック" pitchFamily="34" charset="-128"/>
              </a:defRPr>
            </a:lvl7pPr>
            <a:lvl8pPr marL="3429000" indent="-228600" algn="ctr" eaLnBrk="0" fontAlgn="base" hangingPunct="0">
              <a:spcBef>
                <a:spcPct val="0"/>
              </a:spcBef>
              <a:spcAft>
                <a:spcPct val="0"/>
              </a:spcAft>
              <a:defRPr sz="2800">
                <a:solidFill>
                  <a:schemeClr val="tx1"/>
                </a:solidFill>
                <a:latin typeface="Times" pitchFamily="18" charset="0"/>
                <a:ea typeface="ＭＳ Ｐゴシック" pitchFamily="34" charset="-128"/>
              </a:defRPr>
            </a:lvl8pPr>
            <a:lvl9pPr marL="3886200" indent="-228600" algn="ctr" eaLnBrk="0" fontAlgn="base" hangingPunct="0">
              <a:spcBef>
                <a:spcPct val="0"/>
              </a:spcBef>
              <a:spcAft>
                <a:spcPct val="0"/>
              </a:spcAft>
              <a:defRPr sz="2800">
                <a:solidFill>
                  <a:schemeClr val="tx1"/>
                </a:solidFill>
                <a:latin typeface="Times" pitchFamily="18"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3F3F3F"/>
                </a:solidFill>
                <a:effectLst/>
                <a:uLnTx/>
                <a:uFillTx/>
                <a:latin typeface="Arial" panose="020B0604020202020204" pitchFamily="34" charset="0"/>
                <a:ea typeface="ＭＳ Ｐゴシック" pitchFamily="34" charset="-128"/>
                <a:cs typeface="Arial" panose="020B0604020202020204" pitchFamily="34" charset="0"/>
              </a:rPr>
              <a:t>Time</a:t>
            </a:r>
          </a:p>
        </p:txBody>
      </p:sp>
      <p:sp>
        <p:nvSpPr>
          <p:cNvPr id="10" name="Line 30"/>
          <p:cNvSpPr>
            <a:spLocks noChangeShapeType="1"/>
          </p:cNvSpPr>
          <p:nvPr/>
        </p:nvSpPr>
        <p:spPr bwMode="auto">
          <a:xfrm>
            <a:off x="5797864" y="5529624"/>
            <a:ext cx="173144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11" name="Text Box 52"/>
          <p:cNvSpPr txBox="1">
            <a:spLocks noChangeArrowheads="1"/>
          </p:cNvSpPr>
          <p:nvPr/>
        </p:nvSpPr>
        <p:spPr bwMode="auto">
          <a:xfrm>
            <a:off x="1676403" y="2865061"/>
            <a:ext cx="861133"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panose="020B0604020202020204" pitchFamily="34" charset="0"/>
                <a:ea typeface="MS PGothic" pitchFamily="34" charset="-128"/>
                <a:cs typeface="Arial" panose="020B0604020202020204" pitchFamily="34" charset="0"/>
              </a:rPr>
              <a:t>-FVC%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panose="020B0604020202020204" pitchFamily="34" charset="0"/>
                <a:ea typeface="MS PGothic" pitchFamily="34" charset="-128"/>
                <a:cs typeface="Arial" panose="020B0604020202020204" pitchFamily="34" charset="0"/>
              </a:rPr>
              <a:t>-</a:t>
            </a:r>
            <a:r>
              <a:rPr kumimoji="0" lang="en-US" sz="1400" b="0" i="0" u="none" strike="noStrike" kern="1200" cap="none" spc="0" normalizeH="0" baseline="0" noProof="0" dirty="0" err="1">
                <a:ln>
                  <a:noFill/>
                </a:ln>
                <a:solidFill>
                  <a:srgbClr val="3F3F3F"/>
                </a:solidFill>
                <a:effectLst/>
                <a:uLnTx/>
                <a:uFillTx/>
                <a:latin typeface="Arial" panose="020B0604020202020204" pitchFamily="34" charset="0"/>
                <a:ea typeface="MS PGothic" pitchFamily="34" charset="-128"/>
                <a:cs typeface="Arial" panose="020B0604020202020204" pitchFamily="34" charset="0"/>
              </a:rPr>
              <a:t>DLco</a:t>
            </a:r>
            <a:r>
              <a:rPr kumimoji="0" lang="en-US" sz="1400" b="0" i="0" u="none" strike="noStrike" kern="1200" cap="none" spc="0" normalizeH="0" baseline="0" noProof="0" dirty="0">
                <a:ln>
                  <a:noFill/>
                </a:ln>
                <a:solidFill>
                  <a:srgbClr val="3F3F3F"/>
                </a:solidFill>
                <a:effectLst/>
                <a:uLnTx/>
                <a:uFillTx/>
                <a:latin typeface="Arial" panose="020B0604020202020204" pitchFamily="34" charset="0"/>
                <a:ea typeface="MS PGothic" pitchFamily="34" charset="-128"/>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panose="020B0604020202020204" pitchFamily="34" charset="0"/>
                <a:ea typeface="MS PGothic" pitchFamily="34" charset="-128"/>
                <a:cs typeface="Arial" panose="020B0604020202020204" pitchFamily="34" charset="0"/>
              </a:rPr>
              <a:t>-6MWD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panose="020B0604020202020204" pitchFamily="34" charset="0"/>
                <a:ea typeface="MS PGothic" pitchFamily="34" charset="-128"/>
                <a:cs typeface="Arial" panose="020B0604020202020204" pitchFamily="34" charset="0"/>
              </a:rPr>
              <a:t>-Oxygen</a:t>
            </a:r>
          </a:p>
        </p:txBody>
      </p:sp>
      <p:sp>
        <p:nvSpPr>
          <p:cNvPr id="12" name="Line 30"/>
          <p:cNvSpPr>
            <a:spLocks noChangeShapeType="1"/>
          </p:cNvSpPr>
          <p:nvPr/>
        </p:nvSpPr>
        <p:spPr bwMode="auto">
          <a:xfrm flipV="1">
            <a:off x="9829800" y="2895601"/>
            <a:ext cx="0" cy="7214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6985006" y="4267200"/>
            <a:ext cx="3301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A</a:t>
            </a:r>
          </a:p>
        </p:txBody>
      </p:sp>
      <p:sp>
        <p:nvSpPr>
          <p:cNvPr id="14" name="Right Arrow 13"/>
          <p:cNvSpPr/>
          <p:nvPr/>
        </p:nvSpPr>
        <p:spPr>
          <a:xfrm rot="1321993">
            <a:off x="4327322" y="3374815"/>
            <a:ext cx="968373" cy="2216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rot="1283920">
            <a:off x="2822025" y="3467121"/>
            <a:ext cx="319991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Progression of interstitial lung disease</a:t>
            </a:r>
          </a:p>
        </p:txBody>
      </p:sp>
      <p:cxnSp>
        <p:nvCxnSpPr>
          <p:cNvPr id="16" name="Straight Arrow Connector 15"/>
          <p:cNvCxnSpPr/>
          <p:nvPr/>
        </p:nvCxnSpPr>
        <p:spPr>
          <a:xfrm>
            <a:off x="2616200" y="2188265"/>
            <a:ext cx="4455493"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90800" y="1828800"/>
            <a:ext cx="356379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ILD primary determinant of outcomes</a:t>
            </a:r>
          </a:p>
        </p:txBody>
      </p:sp>
      <p:cxnSp>
        <p:nvCxnSpPr>
          <p:cNvPr id="18" name="Straight Arrow Connector 17"/>
          <p:cNvCxnSpPr/>
          <p:nvPr/>
        </p:nvCxnSpPr>
        <p:spPr>
          <a:xfrm>
            <a:off x="7124703" y="2188265"/>
            <a:ext cx="2400783"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10400" y="1840468"/>
            <a:ext cx="352853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PH primary determinant of outcomes</a:t>
            </a:r>
          </a:p>
        </p:txBody>
      </p:sp>
      <p:cxnSp>
        <p:nvCxnSpPr>
          <p:cNvPr id="20" name="Straight Connector 19"/>
          <p:cNvCxnSpPr/>
          <p:nvPr/>
        </p:nvCxnSpPr>
        <p:spPr>
          <a:xfrm flipV="1">
            <a:off x="7122489" y="2378766"/>
            <a:ext cx="0" cy="1812235"/>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24000" y="2590800"/>
            <a:ext cx="12779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3F3F3F"/>
                </a:solidFill>
                <a:effectLst/>
                <a:uLnTx/>
                <a:uFillTx/>
                <a:latin typeface="Arial" panose="020B0604020202020204"/>
                <a:ea typeface="+mn-ea"/>
                <a:cs typeface="+mn-cs"/>
              </a:rPr>
              <a:t>Decreasing:</a:t>
            </a:r>
          </a:p>
        </p:txBody>
      </p:sp>
      <p:cxnSp>
        <p:nvCxnSpPr>
          <p:cNvPr id="22" name="Straight Arrow Connector 21"/>
          <p:cNvCxnSpPr/>
          <p:nvPr/>
        </p:nvCxnSpPr>
        <p:spPr>
          <a:xfrm>
            <a:off x="2061281" y="3724752"/>
            <a:ext cx="0" cy="771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236789" y="3464318"/>
            <a:ext cx="383212" cy="560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91819" y="3197426"/>
            <a:ext cx="133882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Inflection point</a:t>
            </a:r>
          </a:p>
        </p:txBody>
      </p:sp>
      <p:sp>
        <p:nvSpPr>
          <p:cNvPr id="25" name="Right Arrow 24"/>
          <p:cNvSpPr/>
          <p:nvPr/>
        </p:nvSpPr>
        <p:spPr>
          <a:xfrm rot="20786427">
            <a:off x="5425573" y="4613591"/>
            <a:ext cx="968373" cy="2216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4452461" y="4873826"/>
            <a:ext cx="27843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Vascular ablation &amp; </a:t>
            </a:r>
            <a:r>
              <a:rPr kumimoji="0" lang="en-US" sz="1400" b="0" i="0" u="none" strike="noStrike" kern="1200" cap="none" spc="0" normalizeH="0" baseline="0" noProof="0" dirty="0" err="1">
                <a:ln>
                  <a:noFill/>
                </a:ln>
                <a:solidFill>
                  <a:srgbClr val="3F3F3F"/>
                </a:solidFill>
                <a:effectLst/>
                <a:uLnTx/>
                <a:uFillTx/>
                <a:latin typeface="Arial" panose="020B0604020202020204" pitchFamily="34" charset="0"/>
                <a:ea typeface="+mn-ea"/>
                <a:cs typeface="Arial" panose="020B0604020202020204" pitchFamily="34" charset="0"/>
              </a:rPr>
              <a:t>vasculopathy</a:t>
            </a:r>
            <a:endParaRPr kumimoji="0" lang="en-US" sz="14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FF908868-BD5F-116D-9FFC-EB8A051B2196}"/>
              </a:ext>
            </a:extLst>
          </p:cNvPr>
          <p:cNvGrpSpPr/>
          <p:nvPr/>
        </p:nvGrpSpPr>
        <p:grpSpPr>
          <a:xfrm>
            <a:off x="7071692" y="4191000"/>
            <a:ext cx="3532109" cy="1770901"/>
            <a:chOff x="7071692" y="4191000"/>
            <a:chExt cx="3532109" cy="1770901"/>
          </a:xfrm>
        </p:grpSpPr>
        <p:cxnSp>
          <p:nvCxnSpPr>
            <p:cNvPr id="37" name="Straight Arrow Connector 36"/>
            <p:cNvCxnSpPr/>
            <p:nvPr/>
          </p:nvCxnSpPr>
          <p:spPr bwMode="auto">
            <a:xfrm>
              <a:off x="7071692" y="4191000"/>
              <a:ext cx="776908" cy="990602"/>
            </a:xfrm>
            <a:prstGeom prst="straightConnector1">
              <a:avLst/>
            </a:prstGeom>
            <a:noFill/>
            <a:ln w="57150" cap="flat" cmpd="sng" algn="ctr">
              <a:solidFill>
                <a:srgbClr val="0099FF"/>
              </a:solidFill>
              <a:prstDash val="solid"/>
              <a:round/>
              <a:headEnd type="none" w="med" len="med"/>
              <a:tailEnd type="arrow"/>
            </a:ln>
            <a:effectLst/>
          </p:spPr>
        </p:cxnSp>
        <p:sp>
          <p:nvSpPr>
            <p:cNvPr id="60" name="TextBox 59"/>
            <p:cNvSpPr txBox="1"/>
            <p:nvPr/>
          </p:nvSpPr>
          <p:spPr>
            <a:xfrm>
              <a:off x="7632001" y="5223237"/>
              <a:ext cx="2971800" cy="738664"/>
            </a:xfrm>
            <a:prstGeom prst="rect">
              <a:avLst/>
            </a:prstGeom>
            <a:noFill/>
            <a:ln w="28575">
              <a:solidFill>
                <a:srgbClr val="0099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Tahoma" panose="020B0604030504040204" pitchFamily="34" charset="0"/>
                  <a:ea typeface="Tahoma" panose="020B0604030504040204" pitchFamily="34" charset="0"/>
                  <a:cs typeface="Tahoma" panose="020B0604030504040204" pitchFamily="34" charset="0"/>
                </a:rPr>
                <a:t>Unanticipated Insults: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Tahoma" panose="020B0604030504040204" pitchFamily="34" charset="0"/>
                  <a:ea typeface="Tahoma" panose="020B0604030504040204" pitchFamily="34" charset="0"/>
                  <a:cs typeface="Tahoma" panose="020B0604030504040204" pitchFamily="34" charset="0"/>
                </a:rPr>
                <a:t>-acute exacerbation/natural history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Tahoma" panose="020B0604030504040204" pitchFamily="34" charset="0"/>
                  <a:ea typeface="Tahoma" panose="020B0604030504040204" pitchFamily="34" charset="0"/>
                  <a:cs typeface="Tahoma" panose="020B0604030504040204" pitchFamily="34" charset="0"/>
                </a:rPr>
                <a:t>-infection/comorbidities/age</a:t>
              </a:r>
            </a:p>
          </p:txBody>
        </p:sp>
      </p:grpSp>
    </p:spTree>
    <p:extLst>
      <p:ext uri="{BB962C8B-B14F-4D97-AF65-F5344CB8AC3E}">
        <p14:creationId xmlns:p14="http://schemas.microsoft.com/office/powerpoint/2010/main" val="174221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in graphic">
            <a:extLst>
              <a:ext uri="{FF2B5EF4-FFF2-40B4-BE49-F238E27FC236}">
                <a16:creationId xmlns:a16="http://schemas.microsoft.com/office/drawing/2014/main" id="{E1150F9B-6984-485A-9499-F2E4A7224B4B}"/>
              </a:ext>
            </a:extLst>
          </p:cNvPr>
          <p:cNvPicPr/>
          <p:nvPr/>
        </p:nvPicPr>
        <p:blipFill rotWithShape="1">
          <a:blip r:embed="rId2"/>
          <a:srcRect l="28911"/>
          <a:stretch/>
        </p:blipFill>
        <p:spPr>
          <a:xfrm>
            <a:off x="5950039" y="1073913"/>
            <a:ext cx="5814871" cy="5400170"/>
          </a:xfrm>
          <a:prstGeom prst="rect">
            <a:avLst/>
          </a:prstGeom>
          <a:ln>
            <a:noFill/>
          </a:ln>
        </p:spPr>
      </p:pic>
      <p:sp>
        <p:nvSpPr>
          <p:cNvPr id="8" name="TextBox 7">
            <a:extLst>
              <a:ext uri="{FF2B5EF4-FFF2-40B4-BE49-F238E27FC236}">
                <a16:creationId xmlns:a16="http://schemas.microsoft.com/office/drawing/2014/main" id="{360DCF73-D039-4DCD-82E7-498963B3438A}"/>
              </a:ext>
            </a:extLst>
          </p:cNvPr>
          <p:cNvSpPr txBox="1"/>
          <p:nvPr/>
        </p:nvSpPr>
        <p:spPr>
          <a:xfrm>
            <a:off x="307106" y="6474083"/>
            <a:ext cx="6474694"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30000" noProof="0" dirty="0">
                <a:ln>
                  <a:noFill/>
                </a:ln>
                <a:solidFill>
                  <a:srgbClr val="3F3F3F"/>
                </a:solidFill>
                <a:effectLst/>
                <a:uLnTx/>
                <a:uFillTx/>
                <a:latin typeface="Arial" panose="020B0604020202020204"/>
                <a:ea typeface="+mn-ea"/>
                <a:cs typeface="+mn-cs"/>
              </a:rPr>
              <a:t>Nathan SD, et al. </a:t>
            </a:r>
            <a:r>
              <a:rPr kumimoji="0" lang="en-US" sz="2000" b="0" i="1" u="none" strike="noStrike" kern="1200" cap="none" spc="0" normalizeH="0" baseline="30000" noProof="0" dirty="0" err="1">
                <a:ln>
                  <a:noFill/>
                </a:ln>
                <a:solidFill>
                  <a:srgbClr val="3F3F3F"/>
                </a:solidFill>
                <a:effectLst/>
                <a:uLnTx/>
                <a:uFillTx/>
                <a:latin typeface="Arial" panose="020B0604020202020204"/>
                <a:ea typeface="+mn-ea"/>
                <a:cs typeface="+mn-cs"/>
              </a:rPr>
              <a:t>Pulm</a:t>
            </a:r>
            <a:r>
              <a:rPr kumimoji="0" lang="en-US" sz="2000" b="0" i="1" u="none" strike="noStrike" kern="1200" cap="none" spc="0" normalizeH="0" baseline="30000" noProof="0" dirty="0">
                <a:ln>
                  <a:noFill/>
                </a:ln>
                <a:solidFill>
                  <a:srgbClr val="3F3F3F"/>
                </a:solidFill>
                <a:effectLst/>
                <a:uLnTx/>
                <a:uFillTx/>
                <a:latin typeface="Arial" panose="020B0604020202020204"/>
                <a:ea typeface="+mn-ea"/>
                <a:cs typeface="+mn-cs"/>
              </a:rPr>
              <a:t> Circ. </a:t>
            </a:r>
            <a:r>
              <a:rPr kumimoji="0" lang="en-US" sz="2000" b="0" i="0" u="none" strike="noStrike" kern="1200" cap="none" spc="0" normalizeH="0" baseline="30000" noProof="0" dirty="0">
                <a:ln>
                  <a:noFill/>
                </a:ln>
                <a:solidFill>
                  <a:srgbClr val="3F3F3F"/>
                </a:solidFill>
                <a:effectLst/>
                <a:uLnTx/>
                <a:uFillTx/>
                <a:latin typeface="Arial" panose="020B0604020202020204"/>
                <a:ea typeface="+mn-ea"/>
                <a:cs typeface="+mn-cs"/>
              </a:rPr>
              <a:t>2022; 12(4):e12178.</a:t>
            </a:r>
            <a:endParaRPr kumimoji="0" lang="en-US" sz="20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D9957B-95A8-8C59-AEFB-4DDB39B4D0FD}"/>
              </a:ext>
            </a:extLst>
          </p:cNvPr>
          <p:cNvSpPr>
            <a:spLocks noGrp="1"/>
          </p:cNvSpPr>
          <p:nvPr>
            <p:ph type="title"/>
          </p:nvPr>
        </p:nvSpPr>
        <p:spPr>
          <a:xfrm>
            <a:off x="307105" y="837741"/>
            <a:ext cx="6556273" cy="2249703"/>
          </a:xfrm>
        </p:spPr>
        <p:txBody>
          <a:bodyPr>
            <a:noAutofit/>
          </a:bodyPr>
          <a:lstStyle/>
          <a:p>
            <a:r>
              <a:rPr lang="en-US" sz="2800" dirty="0"/>
              <a:t>Clinical Trial Design and Endpoints: </a:t>
            </a:r>
            <a:br>
              <a:rPr lang="en-US" sz="2400" dirty="0"/>
            </a:br>
            <a:r>
              <a:rPr lang="en-US" sz="2400" b="0" dirty="0"/>
              <a:t>A Consensus Statement from the Pulmonary Vascular Research Institute's Innovative Drug Development Initiative</a:t>
            </a:r>
            <a:br>
              <a:rPr lang="en-US" sz="2400" dirty="0"/>
            </a:br>
            <a:r>
              <a:rPr lang="en-US" sz="1800" dirty="0">
                <a:solidFill>
                  <a:schemeClr val="accent1"/>
                </a:solidFill>
              </a:rPr>
              <a:t>Group 3 Pulmonary Hypertension</a:t>
            </a:r>
            <a:br>
              <a:rPr lang="en-US" sz="2400" dirty="0"/>
            </a:br>
            <a:endParaRPr lang="en-US" sz="2400" dirty="0"/>
          </a:p>
        </p:txBody>
      </p:sp>
      <p:sp>
        <p:nvSpPr>
          <p:cNvPr id="4" name="TextBox 3">
            <a:extLst>
              <a:ext uri="{FF2B5EF4-FFF2-40B4-BE49-F238E27FC236}">
                <a16:creationId xmlns:a16="http://schemas.microsoft.com/office/drawing/2014/main" id="{4B21C0B7-B096-F59B-70D7-5ED713184102}"/>
              </a:ext>
            </a:extLst>
          </p:cNvPr>
          <p:cNvSpPr txBox="1"/>
          <p:nvPr/>
        </p:nvSpPr>
        <p:spPr>
          <a:xfrm>
            <a:off x="307105" y="353396"/>
            <a:ext cx="609420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Pulmonary Hypertension in Interstitial Lung Disease: </a:t>
            </a:r>
          </a:p>
        </p:txBody>
      </p:sp>
      <p:pic>
        <p:nvPicPr>
          <p:cNvPr id="6" name="Main graphic">
            <a:extLst>
              <a:ext uri="{FF2B5EF4-FFF2-40B4-BE49-F238E27FC236}">
                <a16:creationId xmlns:a16="http://schemas.microsoft.com/office/drawing/2014/main" id="{FD31FDA6-C993-75D7-E6D5-543F422F6BA3}"/>
              </a:ext>
            </a:extLst>
          </p:cNvPr>
          <p:cNvPicPr/>
          <p:nvPr/>
        </p:nvPicPr>
        <p:blipFill rotWithShape="1">
          <a:blip r:embed="rId2"/>
          <a:srcRect t="48619" r="77424"/>
          <a:stretch/>
        </p:blipFill>
        <p:spPr>
          <a:xfrm>
            <a:off x="3544453" y="2692484"/>
            <a:ext cx="2348248" cy="3528325"/>
          </a:xfrm>
          <a:prstGeom prst="rect">
            <a:avLst/>
          </a:prstGeom>
          <a:ln>
            <a:noFill/>
          </a:ln>
        </p:spPr>
      </p:pic>
    </p:spTree>
    <p:extLst>
      <p:ext uri="{BB962C8B-B14F-4D97-AF65-F5344CB8AC3E}">
        <p14:creationId xmlns:p14="http://schemas.microsoft.com/office/powerpoint/2010/main" val="1488253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Conclusions</a:t>
            </a:r>
          </a:p>
        </p:txBody>
      </p:sp>
      <p:sp>
        <p:nvSpPr>
          <p:cNvPr id="3" name="Content Placeholder 2"/>
          <p:cNvSpPr>
            <a:spLocks noGrp="1"/>
          </p:cNvSpPr>
          <p:nvPr>
            <p:ph idx="1"/>
          </p:nvPr>
        </p:nvSpPr>
        <p:spPr>
          <a:xfrm>
            <a:off x="609600" y="1477906"/>
            <a:ext cx="10744200" cy="4722477"/>
          </a:xfrm>
        </p:spPr>
        <p:txBody>
          <a:bodyPr/>
          <a:lstStyle/>
          <a:p>
            <a:r>
              <a:rPr lang="en-US" dirty="0"/>
              <a:t>It is difficult to clinically predict PH complicating PF (inherent heterogeneity); in general, these patients are hypoxic (usually at rest), and with ↓DLCO</a:t>
            </a:r>
          </a:p>
          <a:p>
            <a:endParaRPr lang="en-US" dirty="0"/>
          </a:p>
          <a:p>
            <a:r>
              <a:rPr lang="en-US" dirty="0"/>
              <a:t>The pathology of PF-PH is very different from Group I PAH and is most consistent with a pan-</a:t>
            </a:r>
            <a:r>
              <a:rPr lang="en-US" dirty="0" err="1"/>
              <a:t>vasculopathy</a:t>
            </a:r>
            <a:r>
              <a:rPr lang="en-US" dirty="0"/>
              <a:t> in architecturally preserved lung </a:t>
            </a:r>
          </a:p>
          <a:p>
            <a:endParaRPr lang="en-US" dirty="0"/>
          </a:p>
          <a:p>
            <a:r>
              <a:rPr lang="en-US" dirty="0"/>
              <a:t>While there may be V/Q mismatch, resultant hypoxemia does NOT appear to be a feature of </a:t>
            </a:r>
            <a:r>
              <a:rPr lang="en-US" i="1" u="sng" dirty="0"/>
              <a:t>chronic</a:t>
            </a:r>
            <a:r>
              <a:rPr lang="en-US" dirty="0"/>
              <a:t> PH-targeted therapy trials in PF +/- PH</a:t>
            </a:r>
          </a:p>
          <a:p>
            <a:endParaRPr lang="en-US" dirty="0"/>
          </a:p>
        </p:txBody>
      </p:sp>
      <p:sp>
        <p:nvSpPr>
          <p:cNvPr id="4" name="Slide Number Placeholder 3"/>
          <p:cNvSpPr>
            <a:spLocks noGrp="1"/>
          </p:cNvSpPr>
          <p:nvPr>
            <p:ph type="sldNum" sz="quarter" idx="4294967295"/>
          </p:nvPr>
        </p:nvSpPr>
        <p:spPr bwMode="auto">
          <a:xfrm>
            <a:off x="93472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38</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909249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Conclusions</a:t>
            </a:r>
          </a:p>
        </p:txBody>
      </p:sp>
      <p:sp>
        <p:nvSpPr>
          <p:cNvPr id="3" name="Content Placeholder 2"/>
          <p:cNvSpPr>
            <a:spLocks noGrp="1"/>
          </p:cNvSpPr>
          <p:nvPr>
            <p:ph idx="1"/>
          </p:nvPr>
        </p:nvSpPr>
        <p:spPr>
          <a:xfrm>
            <a:off x="609600" y="1477906"/>
            <a:ext cx="10744200" cy="4722477"/>
          </a:xfrm>
        </p:spPr>
        <p:txBody>
          <a:bodyPr>
            <a:normAutofit lnSpcReduction="10000"/>
          </a:bodyPr>
          <a:lstStyle/>
          <a:p>
            <a:r>
              <a:rPr lang="en-US" dirty="0"/>
              <a:t>Inhaled </a:t>
            </a:r>
            <a:r>
              <a:rPr lang="en-US" dirty="0" err="1"/>
              <a:t>treprostinil</a:t>
            </a:r>
            <a:r>
              <a:rPr lang="en-US" dirty="0"/>
              <a:t> is the only FDA approved medication for Group 3 PH</a:t>
            </a:r>
          </a:p>
          <a:p>
            <a:endParaRPr lang="en-US" dirty="0"/>
          </a:p>
          <a:p>
            <a:r>
              <a:rPr lang="en-US" dirty="0"/>
              <a:t>The appropriate clinical PF-PH phenotype likely to respond to PH-targeted therapy is circulatory-limited and may include:</a:t>
            </a:r>
          </a:p>
          <a:p>
            <a:pPr lvl="1"/>
            <a:r>
              <a:rPr lang="en-US" dirty="0"/>
              <a:t>Advanced pulmonary hemodynamics (</a:t>
            </a:r>
            <a:r>
              <a:rPr lang="en-US" dirty="0" err="1"/>
              <a:t>mPAP</a:t>
            </a:r>
            <a:r>
              <a:rPr lang="en-US" dirty="0"/>
              <a:t>&gt;35; PVR&gt;6 WU)</a:t>
            </a:r>
          </a:p>
          <a:p>
            <a:pPr lvl="1"/>
            <a:r>
              <a:rPr lang="en-US" dirty="0"/>
              <a:t>Echocardiographic RV dysfunction at baseline (  TAPSE,  eccentricity index and RV end diastolic area)</a:t>
            </a:r>
          </a:p>
          <a:p>
            <a:pPr lvl="1"/>
            <a:r>
              <a:rPr lang="en-US" dirty="0"/>
              <a:t>Baseline CPET profile similar to Group I PAH (circulatory limitation)</a:t>
            </a:r>
          </a:p>
          <a:p>
            <a:pPr lvl="1"/>
            <a:endParaRPr lang="en-US" dirty="0"/>
          </a:p>
          <a:p>
            <a:r>
              <a:rPr lang="en-US" dirty="0"/>
              <a:t>Our group has clinically demonstrated safe and efficacious use of </a:t>
            </a:r>
            <a:r>
              <a:rPr lang="en-US" dirty="0" err="1"/>
              <a:t>infusional</a:t>
            </a:r>
            <a:r>
              <a:rPr lang="en-US" dirty="0"/>
              <a:t> </a:t>
            </a:r>
            <a:r>
              <a:rPr lang="en-US" dirty="0" err="1"/>
              <a:t>prostanoid</a:t>
            </a:r>
            <a:r>
              <a:rPr lang="en-US" dirty="0"/>
              <a:t> therapy for </a:t>
            </a:r>
            <a:r>
              <a:rPr lang="en-US" u="sng" dirty="0"/>
              <a:t>PF-PH in the pre-lung transplant setting</a:t>
            </a:r>
            <a:r>
              <a:rPr lang="en-US" dirty="0"/>
              <a:t> </a:t>
            </a:r>
            <a:r>
              <a:rPr lang="en-US" u="sng" dirty="0"/>
              <a:t>(heterogeneous PF) </a:t>
            </a:r>
            <a:r>
              <a:rPr lang="en-US" dirty="0"/>
              <a:t>and with </a:t>
            </a:r>
            <a:r>
              <a:rPr lang="en-US" u="sng" dirty="0" err="1"/>
              <a:t>SSc</a:t>
            </a:r>
            <a:r>
              <a:rPr lang="en-US" u="sng" dirty="0"/>
              <a:t>-PF-PH</a:t>
            </a:r>
          </a:p>
        </p:txBody>
      </p:sp>
      <p:sp>
        <p:nvSpPr>
          <p:cNvPr id="4" name="Slide Number Placeholder 3"/>
          <p:cNvSpPr>
            <a:spLocks noGrp="1"/>
          </p:cNvSpPr>
          <p:nvPr>
            <p:ph type="sldNum" sz="quarter" idx="4294967295"/>
          </p:nvPr>
        </p:nvSpPr>
        <p:spPr bwMode="auto">
          <a:xfrm>
            <a:off x="93472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39</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cxnSp>
        <p:nvCxnSpPr>
          <p:cNvPr id="6" name="Straight Arrow Connector 5"/>
          <p:cNvCxnSpPr/>
          <p:nvPr/>
        </p:nvCxnSpPr>
        <p:spPr bwMode="auto">
          <a:xfrm>
            <a:off x="6774277" y="3505200"/>
            <a:ext cx="0" cy="228600"/>
          </a:xfrm>
          <a:prstGeom prst="straightConnector1">
            <a:avLst/>
          </a:prstGeom>
          <a:noFill/>
          <a:ln w="1905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V="1">
            <a:off x="7843471" y="3451860"/>
            <a:ext cx="0" cy="281940"/>
          </a:xfrm>
          <a:prstGeom prst="straightConnector1">
            <a:avLst/>
          </a:prstGeom>
          <a:no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87733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658516"/>
            <a:ext cx="9229013" cy="1966550"/>
          </a:xfrm>
        </p:spPr>
        <p:txBody>
          <a:bodyPr>
            <a:normAutofit/>
          </a:bodyPr>
          <a:lstStyle/>
          <a:p>
            <a:r>
              <a:rPr lang="en-US" sz="4800" b="1" dirty="0">
                <a:solidFill>
                  <a:schemeClr val="bg1"/>
                </a:solidFill>
                <a:latin typeface="Century Gothic" panose="020B0502020202020204" pitchFamily="34" charset="0"/>
              </a:rPr>
              <a:t>Link Between Parenchymal Lung Disease and PH</a:t>
            </a:r>
            <a:endParaRPr lang="en-US" sz="66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6500908" cy="16773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Rajan</a:t>
            </a: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Saggar, MD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David Geffen School of Medicine, UCLA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Los Angeles, CA</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83743" y="2040059"/>
            <a:ext cx="0" cy="27734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AD22806-9B5B-94EE-E7B9-385F265A3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5768" y="4977313"/>
            <a:ext cx="2196181" cy="1102297"/>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9580" b="60000"/>
          <a:stretch/>
        </p:blipFill>
        <p:spPr>
          <a:xfrm rot="10800000">
            <a:off x="0" y="0"/>
            <a:ext cx="4927834" cy="1383323"/>
          </a:xfrm>
          <a:prstGeom prst="rect">
            <a:avLst/>
          </a:prstGeom>
        </p:spPr>
      </p:pic>
    </p:spTree>
    <p:extLst>
      <p:ext uri="{BB962C8B-B14F-4D97-AF65-F5344CB8AC3E}">
        <p14:creationId xmlns:p14="http://schemas.microsoft.com/office/powerpoint/2010/main" val="18764674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Conclusions</a:t>
            </a:r>
          </a:p>
        </p:txBody>
      </p:sp>
      <p:sp>
        <p:nvSpPr>
          <p:cNvPr id="3" name="Content Placeholder 2"/>
          <p:cNvSpPr>
            <a:spLocks noGrp="1"/>
          </p:cNvSpPr>
          <p:nvPr>
            <p:ph idx="1"/>
          </p:nvPr>
        </p:nvSpPr>
        <p:spPr>
          <a:xfrm>
            <a:off x="609600" y="1477906"/>
            <a:ext cx="10744200" cy="4722477"/>
          </a:xfrm>
        </p:spPr>
        <p:txBody>
          <a:bodyPr/>
          <a:lstStyle/>
          <a:p>
            <a:r>
              <a:rPr lang="en-US" dirty="0"/>
              <a:t>Future clinical trial design</a:t>
            </a:r>
            <a:r>
              <a:rPr lang="en-US" dirty="0">
                <a:solidFill>
                  <a:schemeClr val="tx1"/>
                </a:solidFill>
              </a:rPr>
              <a:t>s </a:t>
            </a:r>
            <a:r>
              <a:rPr lang="en-US" dirty="0"/>
              <a:t>should consider the following inclusion criteria</a:t>
            </a:r>
          </a:p>
          <a:p>
            <a:pPr lvl="1"/>
            <a:r>
              <a:rPr lang="en-US" dirty="0"/>
              <a:t>the advanced PH phenotype</a:t>
            </a:r>
          </a:p>
          <a:p>
            <a:pPr lvl="1"/>
            <a:r>
              <a:rPr lang="en-US" dirty="0"/>
              <a:t>measures of RV dysfunction by echocardiography</a:t>
            </a:r>
          </a:p>
          <a:p>
            <a:pPr lvl="1"/>
            <a:r>
              <a:rPr lang="en-US" i="1" u="sng" dirty="0"/>
              <a:t>Stable</a:t>
            </a:r>
            <a:r>
              <a:rPr lang="en-US" dirty="0"/>
              <a:t> PF phenotype (CTD, chronic HP, IPAF)</a:t>
            </a:r>
          </a:p>
          <a:p>
            <a:pPr lvl="1"/>
            <a:endParaRPr lang="en-US" dirty="0"/>
          </a:p>
          <a:p>
            <a:r>
              <a:rPr lang="en-US" dirty="0"/>
              <a:t>Generally, avoid PH-therapy in older patients with IPF and mild “reactive” PH without RV dysfunction or circulatory limitation</a:t>
            </a:r>
          </a:p>
          <a:p>
            <a:endParaRPr lang="en-US" dirty="0"/>
          </a:p>
          <a:p>
            <a:r>
              <a:rPr lang="en-US" dirty="0"/>
              <a:t>Failures in future clinical trials in PF-PH should only be due to the wrong drug and not clinical trial design</a:t>
            </a:r>
          </a:p>
          <a:p>
            <a:endParaRPr lang="en-US" dirty="0"/>
          </a:p>
        </p:txBody>
      </p:sp>
      <p:sp>
        <p:nvSpPr>
          <p:cNvPr id="4" name="Slide Number Placeholder 3"/>
          <p:cNvSpPr>
            <a:spLocks noGrp="1"/>
          </p:cNvSpPr>
          <p:nvPr>
            <p:ph type="sldNum" sz="quarter" idx="4294967295"/>
          </p:nvPr>
        </p:nvSpPr>
        <p:spPr bwMode="auto">
          <a:xfrm>
            <a:off x="93472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40</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744506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5A9279-BD80-499D-A787-C5B47206AB57}"/>
              </a:ext>
            </a:extLst>
          </p:cNvPr>
          <p:cNvPicPr>
            <a:picLocks noChangeAspect="1"/>
          </p:cNvPicPr>
          <p:nvPr/>
        </p:nvPicPr>
        <p:blipFill>
          <a:blip r:embed="rId2"/>
          <a:stretch>
            <a:fillRect/>
          </a:stretch>
        </p:blipFill>
        <p:spPr>
          <a:xfrm>
            <a:off x="3324431" y="379095"/>
            <a:ext cx="8090544" cy="6478905"/>
          </a:xfrm>
          <a:prstGeom prst="rect">
            <a:avLst/>
          </a:prstGeom>
        </p:spPr>
      </p:pic>
      <p:cxnSp>
        <p:nvCxnSpPr>
          <p:cNvPr id="7" name="Straight Arrow Connector 6">
            <a:extLst>
              <a:ext uri="{FF2B5EF4-FFF2-40B4-BE49-F238E27FC236}">
                <a16:creationId xmlns:a16="http://schemas.microsoft.com/office/drawing/2014/main" id="{FEA67F71-4DC1-4C9E-BC44-F467390398A0}"/>
              </a:ext>
            </a:extLst>
          </p:cNvPr>
          <p:cNvCxnSpPr>
            <a:cxnSpLocks/>
          </p:cNvCxnSpPr>
          <p:nvPr/>
        </p:nvCxnSpPr>
        <p:spPr>
          <a:xfrm flipH="1">
            <a:off x="7845955" y="217504"/>
            <a:ext cx="590232" cy="323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366955-B601-4339-AD6E-6D95DAA0A037}"/>
              </a:ext>
            </a:extLst>
          </p:cNvPr>
          <p:cNvSpPr txBox="1"/>
          <p:nvPr/>
        </p:nvSpPr>
        <p:spPr>
          <a:xfrm>
            <a:off x="6849534" y="480502"/>
            <a:ext cx="996420" cy="276999"/>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Group 3 PH</a:t>
            </a:r>
          </a:p>
        </p:txBody>
      </p:sp>
      <p:sp>
        <p:nvSpPr>
          <p:cNvPr id="2" name="TextBox 1">
            <a:extLst>
              <a:ext uri="{FF2B5EF4-FFF2-40B4-BE49-F238E27FC236}">
                <a16:creationId xmlns:a16="http://schemas.microsoft.com/office/drawing/2014/main" id="{3B21FEC7-6887-489D-9190-CC16E5120A40}"/>
              </a:ext>
            </a:extLst>
          </p:cNvPr>
          <p:cNvSpPr txBox="1"/>
          <p:nvPr/>
        </p:nvSpPr>
        <p:spPr>
          <a:xfrm>
            <a:off x="777025" y="995680"/>
            <a:ext cx="2223765" cy="1477328"/>
          </a:xfrm>
          <a:prstGeom prst="rect">
            <a:avLst/>
          </a:prstGeom>
          <a:noFill/>
          <a:ln w="3810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3F3F3F"/>
                </a:solidFill>
                <a:effectLst/>
                <a:uLnTx/>
                <a:uFillTx/>
                <a:latin typeface="Arial" panose="020B0604020202020204"/>
                <a:ea typeface="+mn-ea"/>
                <a:cs typeface="+mn-cs"/>
              </a:rPr>
              <a:t>Definition Precapillary 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3F3F3F"/>
                </a:solidFill>
                <a:effectLst/>
                <a:uLnTx/>
                <a:uFillTx/>
                <a:latin typeface="Arial" panose="020B0604020202020204"/>
                <a:ea typeface="+mn-ea"/>
                <a:cs typeface="+mn-cs"/>
              </a:rPr>
              <a:t>mPAP</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&gt;20 mmHg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PAWP &lt;15 mmHg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PVR &gt;2 Wood Units</a:t>
            </a:r>
          </a:p>
        </p:txBody>
      </p:sp>
      <p:sp>
        <p:nvSpPr>
          <p:cNvPr id="3" name="TextBox 2">
            <a:extLst>
              <a:ext uri="{FF2B5EF4-FFF2-40B4-BE49-F238E27FC236}">
                <a16:creationId xmlns:a16="http://schemas.microsoft.com/office/drawing/2014/main" id="{E6B2FCA2-651D-7E33-132E-6B31B29F35FE}"/>
              </a:ext>
            </a:extLst>
          </p:cNvPr>
          <p:cNvSpPr txBox="1"/>
          <p:nvPr/>
        </p:nvSpPr>
        <p:spPr>
          <a:xfrm>
            <a:off x="151899" y="6160027"/>
            <a:ext cx="33086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Humbert M, et al. </a:t>
            </a:r>
            <a:r>
              <a:rPr kumimoji="0" lang="en-US" sz="1200" b="0" i="1" u="none" strike="noStrike" kern="1200" cap="none" spc="0" normalizeH="0" baseline="0" noProof="0" dirty="0" err="1">
                <a:ln>
                  <a:noFill/>
                </a:ln>
                <a:solidFill>
                  <a:srgbClr val="3F3F3F"/>
                </a:solidFill>
                <a:effectLst/>
                <a:uLnTx/>
                <a:uFillTx/>
                <a:latin typeface="Arial" panose="020B0604020202020204"/>
                <a:ea typeface="+mn-ea"/>
                <a:cs typeface="+mn-cs"/>
              </a:rPr>
              <a:t>Eur</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 Respir J.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2022; in press: 2200879</a:t>
            </a:r>
            <a:endPar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2625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Discussion Points </a:t>
            </a:r>
          </a:p>
        </p:txBody>
      </p:sp>
      <p:sp>
        <p:nvSpPr>
          <p:cNvPr id="3" name="Content Placeholder 2"/>
          <p:cNvSpPr>
            <a:spLocks noGrp="1"/>
          </p:cNvSpPr>
          <p:nvPr>
            <p:ph idx="1"/>
          </p:nvPr>
        </p:nvSpPr>
        <p:spPr>
          <a:xfrm>
            <a:off x="609600" y="1477906"/>
            <a:ext cx="10744200" cy="4722477"/>
          </a:xfrm>
        </p:spPr>
        <p:txBody>
          <a:bodyPr/>
          <a:lstStyle/>
          <a:p>
            <a:r>
              <a:rPr lang="en-US" dirty="0"/>
              <a:t>Background of PH complicating COPD and PF</a:t>
            </a:r>
          </a:p>
          <a:p>
            <a:pPr lvl="1"/>
            <a:r>
              <a:rPr lang="en-US" dirty="0"/>
              <a:t>Clinical predictors of PH complicating PF: </a:t>
            </a:r>
            <a:r>
              <a:rPr lang="en-US" i="1" u="sng" dirty="0"/>
              <a:t>How should Group 3 PH be targeted for therapy?</a:t>
            </a:r>
          </a:p>
          <a:p>
            <a:r>
              <a:rPr lang="en-US" dirty="0"/>
              <a:t>Pulmonary vascular pathology in PF</a:t>
            </a:r>
          </a:p>
          <a:p>
            <a:r>
              <a:rPr lang="en-US" dirty="0"/>
              <a:t>Gas exchange in PF, PH, and PF-PH</a:t>
            </a:r>
          </a:p>
          <a:p>
            <a:r>
              <a:rPr lang="en-US" dirty="0"/>
              <a:t>Group 3 PH circulatory limitation signature and registry data</a:t>
            </a:r>
          </a:p>
          <a:p>
            <a:r>
              <a:rPr lang="en-US" dirty="0"/>
              <a:t>Clinical phenotype for PAH-targeted therapy moving forward in PF-PH and therapeutics</a:t>
            </a:r>
          </a:p>
          <a:p>
            <a:pPr marL="0" indent="0">
              <a:buNone/>
            </a:pPr>
            <a:endParaRPr lang="en-US" dirty="0"/>
          </a:p>
          <a:p>
            <a:endParaRPr lang="en-US" dirty="0"/>
          </a:p>
        </p:txBody>
      </p:sp>
      <p:sp>
        <p:nvSpPr>
          <p:cNvPr id="4" name="TextBox 3">
            <a:extLst>
              <a:ext uri="{FF2B5EF4-FFF2-40B4-BE49-F238E27FC236}">
                <a16:creationId xmlns:a16="http://schemas.microsoft.com/office/drawing/2014/main" id="{64A042E2-A3A8-EBBC-16FD-2B03941C45F5}"/>
              </a:ext>
            </a:extLst>
          </p:cNvPr>
          <p:cNvSpPr txBox="1"/>
          <p:nvPr/>
        </p:nvSpPr>
        <p:spPr>
          <a:xfrm>
            <a:off x="409073" y="5548309"/>
            <a:ext cx="6057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PF, pulmonary fibrosis.</a:t>
            </a:r>
          </a:p>
        </p:txBody>
      </p:sp>
    </p:spTree>
    <p:extLst>
      <p:ext uri="{BB962C8B-B14F-4D97-AF65-F5344CB8AC3E}">
        <p14:creationId xmlns:p14="http://schemas.microsoft.com/office/powerpoint/2010/main" val="91417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a:t>Discussion Points </a:t>
            </a:r>
            <a:endParaRPr lang="en-US" dirty="0"/>
          </a:p>
        </p:txBody>
      </p:sp>
      <p:sp>
        <p:nvSpPr>
          <p:cNvPr id="3" name="Content Placeholder 2"/>
          <p:cNvSpPr>
            <a:spLocks noGrp="1"/>
          </p:cNvSpPr>
          <p:nvPr>
            <p:ph idx="1"/>
          </p:nvPr>
        </p:nvSpPr>
        <p:spPr>
          <a:xfrm>
            <a:off x="609600" y="1477906"/>
            <a:ext cx="10744200" cy="4722477"/>
          </a:xfrm>
        </p:spPr>
        <p:txBody>
          <a:bodyPr/>
          <a:lstStyle/>
          <a:p>
            <a:r>
              <a:rPr lang="en-US" dirty="0"/>
              <a:t>Background of PH complicating COPD and PF</a:t>
            </a:r>
          </a:p>
          <a:p>
            <a:pPr lvl="1"/>
            <a:r>
              <a:rPr lang="en-US" dirty="0"/>
              <a:t>Clinical predictors of PH complicating PF: </a:t>
            </a:r>
            <a:r>
              <a:rPr lang="en-US" i="1" u="sng" dirty="0"/>
              <a:t>How should Group 3 PH be targeted for therapy?</a:t>
            </a:r>
          </a:p>
          <a:p>
            <a:r>
              <a:rPr lang="en-US" dirty="0"/>
              <a:t>Pulmonary vascular pathology in PF</a:t>
            </a:r>
          </a:p>
          <a:p>
            <a:r>
              <a:rPr lang="en-US" dirty="0"/>
              <a:t>Gas exchange in PF, PH, and PF-PH</a:t>
            </a:r>
          </a:p>
          <a:p>
            <a:r>
              <a:rPr lang="en-US" dirty="0"/>
              <a:t>Definition of Group 3 PH (heterogeneity)</a:t>
            </a:r>
          </a:p>
          <a:p>
            <a:r>
              <a:rPr lang="en-US" dirty="0"/>
              <a:t>Clinical phenotype for PAH-targeted therapy moving forward in PF-PH and therapeutics</a:t>
            </a:r>
          </a:p>
          <a:p>
            <a:endParaRPr lang="en-US" dirty="0"/>
          </a:p>
          <a:p>
            <a:endParaRPr lang="en-US" dirty="0"/>
          </a:p>
          <a:p>
            <a:endParaRPr lang="en-US" dirty="0"/>
          </a:p>
        </p:txBody>
      </p:sp>
    </p:spTree>
    <p:extLst>
      <p:ext uri="{BB962C8B-B14F-4D97-AF65-F5344CB8AC3E}">
        <p14:creationId xmlns:p14="http://schemas.microsoft.com/office/powerpoint/2010/main" val="153616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COPD and Pulmonary Hypertension</a:t>
            </a:r>
            <a:r>
              <a:rPr lang="en-US" dirty="0">
                <a:solidFill>
                  <a:schemeClr val="tx1"/>
                </a:solidFill>
              </a:rPr>
              <a:t>:</a:t>
            </a:r>
            <a:br>
              <a:rPr lang="en-US" dirty="0"/>
            </a:br>
            <a:r>
              <a:rPr lang="en-US" dirty="0"/>
              <a:t>COPD-PH is </a:t>
            </a:r>
            <a:r>
              <a:rPr lang="en-US" dirty="0">
                <a:solidFill>
                  <a:schemeClr val="tx1"/>
                </a:solidFill>
              </a:rPr>
              <a:t>S</a:t>
            </a:r>
            <a:r>
              <a:rPr lang="en-US" dirty="0"/>
              <a:t>low to </a:t>
            </a:r>
            <a:r>
              <a:rPr lang="en-US" dirty="0">
                <a:solidFill>
                  <a:schemeClr val="tx1"/>
                </a:solidFill>
              </a:rPr>
              <a:t>E</a:t>
            </a:r>
            <a:r>
              <a:rPr lang="en-US" dirty="0"/>
              <a:t>volve and </a:t>
            </a:r>
            <a:r>
              <a:rPr lang="en-US" dirty="0">
                <a:solidFill>
                  <a:schemeClr val="tx1"/>
                </a:solidFill>
              </a:rPr>
              <a:t>R</a:t>
            </a:r>
            <a:r>
              <a:rPr lang="en-US" dirty="0"/>
              <a:t>arely </a:t>
            </a:r>
            <a:r>
              <a:rPr lang="en-US" dirty="0">
                <a:solidFill>
                  <a:schemeClr val="tx1"/>
                </a:solidFill>
              </a:rPr>
              <a:t>S</a:t>
            </a:r>
            <a:r>
              <a:rPr lang="en-US" dirty="0"/>
              <a:t>evere</a:t>
            </a:r>
          </a:p>
        </p:txBody>
      </p:sp>
      <p:sp>
        <p:nvSpPr>
          <p:cNvPr id="3" name="Content Placeholder 2"/>
          <p:cNvSpPr>
            <a:spLocks noGrp="1"/>
          </p:cNvSpPr>
          <p:nvPr>
            <p:ph idx="1"/>
          </p:nvPr>
        </p:nvSpPr>
        <p:spPr>
          <a:xfrm>
            <a:off x="609600" y="1477906"/>
            <a:ext cx="10744200" cy="4722477"/>
          </a:xfrm>
        </p:spPr>
        <p:txBody>
          <a:bodyPr>
            <a:normAutofit/>
          </a:bodyPr>
          <a:lstStyle/>
          <a:p>
            <a:r>
              <a:rPr lang="en-US" dirty="0"/>
              <a:t>Slow ‘natural history’ of progression of PH in </a:t>
            </a:r>
            <a:r>
              <a:rPr lang="en-US" u="sng" dirty="0"/>
              <a:t>moderate</a:t>
            </a:r>
            <a:r>
              <a:rPr lang="en-US" dirty="0"/>
              <a:t> COPD</a:t>
            </a:r>
          </a:p>
          <a:p>
            <a:pPr lvl="1"/>
            <a:r>
              <a:rPr lang="en-US" dirty="0"/>
              <a:t>mean ∆ 0.4mmHg/year in </a:t>
            </a:r>
            <a:r>
              <a:rPr lang="en-US" dirty="0" err="1"/>
              <a:t>mPAP</a:t>
            </a:r>
            <a:r>
              <a:rPr lang="en-US" dirty="0"/>
              <a:t>; 25% developed PH over an average 5-year period</a:t>
            </a:r>
          </a:p>
          <a:p>
            <a:pPr lvl="1"/>
            <a:r>
              <a:rPr lang="en-US" dirty="0"/>
              <a:t>mean ∆ 0.65mmHg/year (no PH group); ∆ 0.39mmHg/year (+PH group) over average 7 </a:t>
            </a:r>
            <a:r>
              <a:rPr lang="en-US" dirty="0">
                <a:solidFill>
                  <a:schemeClr val="tx1"/>
                </a:solidFill>
              </a:rPr>
              <a:t>to</a:t>
            </a:r>
            <a:r>
              <a:rPr lang="en-US" dirty="0">
                <a:solidFill>
                  <a:srgbClr val="FF0000"/>
                </a:solidFill>
              </a:rPr>
              <a:t> </a:t>
            </a:r>
            <a:r>
              <a:rPr lang="en-US" dirty="0"/>
              <a:t>8-year period</a:t>
            </a:r>
          </a:p>
          <a:p>
            <a:pPr lvl="1"/>
            <a:endParaRPr lang="en-US" dirty="0"/>
          </a:p>
          <a:p>
            <a:r>
              <a:rPr lang="en-US" dirty="0"/>
              <a:t>Mild to moderate PH in </a:t>
            </a:r>
            <a:r>
              <a:rPr lang="en-US" u="sng" dirty="0"/>
              <a:t>severe</a:t>
            </a:r>
            <a:r>
              <a:rPr lang="en-US" dirty="0"/>
              <a:t> COPD </a:t>
            </a:r>
          </a:p>
          <a:p>
            <a:pPr lvl="1"/>
            <a:r>
              <a:rPr lang="en-US" dirty="0" err="1"/>
              <a:t>mPAP</a:t>
            </a:r>
            <a:r>
              <a:rPr lang="en-US" dirty="0"/>
              <a:t> 26.3</a:t>
            </a:r>
            <a:r>
              <a:rPr lang="en-US" u="sng" dirty="0"/>
              <a:t>+</a:t>
            </a:r>
            <a:r>
              <a:rPr lang="en-US" dirty="0"/>
              <a:t>5.2mmHg for cohort</a:t>
            </a:r>
          </a:p>
          <a:p>
            <a:pPr lvl="3"/>
            <a:r>
              <a:rPr lang="en-US" dirty="0" err="1"/>
              <a:t>mPAP</a:t>
            </a:r>
            <a:r>
              <a:rPr lang="en-US" dirty="0"/>
              <a:t> 20 </a:t>
            </a:r>
            <a:r>
              <a:rPr lang="en-US" dirty="0">
                <a:solidFill>
                  <a:schemeClr val="tx1"/>
                </a:solidFill>
              </a:rPr>
              <a:t>to 35</a:t>
            </a:r>
            <a:r>
              <a:rPr lang="en-US" dirty="0"/>
              <a:t> (86%); </a:t>
            </a:r>
            <a:r>
              <a:rPr lang="en-US" dirty="0" err="1"/>
              <a:t>mPAP</a:t>
            </a:r>
            <a:r>
              <a:rPr lang="en-US" dirty="0"/>
              <a:t> </a:t>
            </a:r>
            <a:r>
              <a:rPr lang="en-US" dirty="0">
                <a:solidFill>
                  <a:schemeClr val="tx1"/>
                </a:solidFill>
              </a:rPr>
              <a:t>greater than </a:t>
            </a:r>
            <a:r>
              <a:rPr lang="en-US" dirty="0"/>
              <a:t>35mmHg (5%)</a:t>
            </a:r>
          </a:p>
          <a:p>
            <a:pPr lvl="1"/>
            <a:r>
              <a:rPr lang="en-US" dirty="0"/>
              <a:t>elevated PAWP (14.1</a:t>
            </a:r>
            <a:r>
              <a:rPr lang="en-US" u="sng" dirty="0"/>
              <a:t>+</a:t>
            </a:r>
            <a:r>
              <a:rPr lang="en-US" dirty="0"/>
              <a:t>4.7mmHg)</a:t>
            </a:r>
          </a:p>
          <a:p>
            <a:pPr lvl="1"/>
            <a:r>
              <a:rPr lang="en-US" dirty="0"/>
              <a:t>No ventricular interdependence; O2 delivery not compromised with PH; and no correlation of lung volume with </a:t>
            </a:r>
            <a:r>
              <a:rPr lang="en-US" dirty="0" err="1"/>
              <a:t>mPAP</a:t>
            </a:r>
            <a:r>
              <a:rPr lang="en-US" dirty="0"/>
              <a:t>, RAP, or PAWP</a:t>
            </a:r>
          </a:p>
          <a:p>
            <a:pPr lvl="1"/>
            <a:endParaRPr lang="en-US" dirty="0"/>
          </a:p>
          <a:p>
            <a:pPr lvl="1"/>
            <a:endParaRPr lang="en-US" dirty="0"/>
          </a:p>
          <a:p>
            <a:pPr lvl="1"/>
            <a:endParaRPr lang="en-US" dirty="0"/>
          </a:p>
        </p:txBody>
      </p:sp>
      <p:sp>
        <p:nvSpPr>
          <p:cNvPr id="4" name="Slide Number Placeholder 3"/>
          <p:cNvSpPr>
            <a:spLocks noGrp="1"/>
          </p:cNvSpPr>
          <p:nvPr>
            <p:ph type="sldNum" sz="quarter" idx="4294967295"/>
          </p:nvPr>
        </p:nvSpPr>
        <p:spPr bwMode="auto">
          <a:xfrm>
            <a:off x="93472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Isosceles Triangle 4"/>
          <p:cNvSpPr/>
          <p:nvPr/>
        </p:nvSpPr>
        <p:spPr bwMode="auto">
          <a:xfrm>
            <a:off x="2590800" y="2133600"/>
            <a:ext cx="1060704" cy="914400"/>
          </a:xfrm>
          <a:prstGeom prst="triangl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6" name="TextBox 5"/>
          <p:cNvSpPr txBox="1"/>
          <p:nvPr/>
        </p:nvSpPr>
        <p:spPr>
          <a:xfrm>
            <a:off x="0" y="6198969"/>
            <a:ext cx="86173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Kessler R,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Am J Respir Crit Care.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2001; 164(2):219-24;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Weitzenblum</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E,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Am Rev Respir Dis.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1984; 130(6):993-98;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Scharf SM,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Am J Respir Crit Care. </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2002;166(3):314-22.</a:t>
            </a:r>
          </a:p>
        </p:txBody>
      </p:sp>
    </p:spTree>
    <p:extLst>
      <p:ext uri="{BB962C8B-B14F-4D97-AF65-F5344CB8AC3E}">
        <p14:creationId xmlns:p14="http://schemas.microsoft.com/office/powerpoint/2010/main" val="60503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710F1875-99B9-57D9-1356-59FDCFFA6117}"/>
              </a:ext>
            </a:extLst>
          </p:cNvPr>
          <p:cNvSpPr>
            <a:spLocks noGrp="1"/>
          </p:cNvSpPr>
          <p:nvPr>
            <p:ph type="title"/>
          </p:nvPr>
        </p:nvSpPr>
        <p:spPr/>
        <p:txBody>
          <a:bodyPr>
            <a:noAutofit/>
          </a:bodyPr>
          <a:lstStyle/>
          <a:p>
            <a:r>
              <a:rPr lang="en-US" sz="2800" b="1" spc="-20" dirty="0"/>
              <a:t>Interstitial Lung Disease is </a:t>
            </a:r>
            <a:r>
              <a:rPr lang="en-US" sz="2800" b="1" spc="-20" dirty="0">
                <a:solidFill>
                  <a:schemeClr val="tx1"/>
                </a:solidFill>
              </a:rPr>
              <a:t>H</a:t>
            </a:r>
            <a:r>
              <a:rPr lang="en-US" sz="2800" b="1" spc="-20" dirty="0"/>
              <a:t>eterogeneous</a:t>
            </a:r>
            <a:r>
              <a:rPr lang="en-US" sz="2800" b="1" spc="-20" dirty="0">
                <a:solidFill>
                  <a:schemeClr val="tx1"/>
                </a:solidFill>
              </a:rPr>
              <a:t>:</a:t>
            </a:r>
            <a:r>
              <a:rPr lang="en-US" sz="2800" b="1" spc="-20" dirty="0"/>
              <a:t> </a:t>
            </a:r>
            <a:br>
              <a:rPr lang="en-US" sz="2800" b="1" spc="-20" dirty="0">
                <a:effectLst>
                  <a:outerShdw blurRad="38100" dist="38100" dir="2700000" algn="tl">
                    <a:srgbClr val="000000">
                      <a:alpha val="43137"/>
                    </a:srgbClr>
                  </a:outerShdw>
                </a:effectLst>
              </a:rPr>
            </a:br>
            <a:r>
              <a:rPr lang="en-US" sz="2000" b="1" i="1" spc="-20" dirty="0"/>
              <a:t>Etiology, </a:t>
            </a:r>
            <a:r>
              <a:rPr lang="en-US" sz="2000" b="1" i="1" spc="-20" dirty="0">
                <a:solidFill>
                  <a:schemeClr val="tx1"/>
                </a:solidFill>
              </a:rPr>
              <a:t>N</a:t>
            </a:r>
            <a:r>
              <a:rPr lang="en-US" sz="2000" b="1" i="1" spc="-20" dirty="0"/>
              <a:t>atural </a:t>
            </a:r>
            <a:r>
              <a:rPr lang="en-US" sz="2000" i="1" spc="-20" dirty="0">
                <a:solidFill>
                  <a:schemeClr val="tx1"/>
                </a:solidFill>
              </a:rPr>
              <a:t>H</a:t>
            </a:r>
            <a:r>
              <a:rPr lang="en-US" sz="2000" b="1" i="1" spc="-20" dirty="0"/>
              <a:t>istory, </a:t>
            </a:r>
            <a:r>
              <a:rPr lang="en-US" sz="2000" b="1" i="1" spc="-20" dirty="0">
                <a:solidFill>
                  <a:schemeClr val="tx1"/>
                </a:solidFill>
              </a:rPr>
              <a:t>R</a:t>
            </a:r>
            <a:r>
              <a:rPr lang="en-US" sz="2000" b="1" i="1" spc="-20" dirty="0"/>
              <a:t>isk for PH and the </a:t>
            </a:r>
            <a:r>
              <a:rPr lang="en-US" sz="2000" b="1" i="1" spc="-20" dirty="0">
                <a:solidFill>
                  <a:schemeClr val="tx1"/>
                </a:solidFill>
              </a:rPr>
              <a:t>Subsequent</a:t>
            </a:r>
            <a:r>
              <a:rPr lang="en-US" sz="2000" b="1" i="1" spc="-20" dirty="0"/>
              <a:t> </a:t>
            </a:r>
            <a:r>
              <a:rPr lang="en-US" sz="2000" b="1" i="1" spc="-20" dirty="0">
                <a:solidFill>
                  <a:schemeClr val="tx1"/>
                </a:solidFill>
              </a:rPr>
              <a:t>N</a:t>
            </a:r>
            <a:r>
              <a:rPr lang="en-US" sz="2000" b="1" i="1" spc="-20" dirty="0"/>
              <a:t>atural </a:t>
            </a:r>
            <a:r>
              <a:rPr lang="en-US" sz="2000" b="1" i="1" spc="-20" dirty="0">
                <a:solidFill>
                  <a:schemeClr val="tx1"/>
                </a:solidFill>
              </a:rPr>
              <a:t>H</a:t>
            </a:r>
            <a:r>
              <a:rPr lang="en-US" sz="2000" b="1" i="1" spc="-20" dirty="0"/>
              <a:t>istory of that PH</a:t>
            </a:r>
            <a:endParaRPr lang="en-US" sz="2000" dirty="0"/>
          </a:p>
        </p:txBody>
      </p:sp>
      <p:sp>
        <p:nvSpPr>
          <p:cNvPr id="4" name="Slide Number Placeholder 3"/>
          <p:cNvSpPr>
            <a:spLocks noGrp="1"/>
          </p:cNvSpPr>
          <p:nvPr>
            <p:ph type="sldNum" sz="quarter" idx="4294967295"/>
          </p:nvPr>
        </p:nvSpPr>
        <p:spPr bwMode="auto">
          <a:xfrm>
            <a:off x="9347200" y="660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CAC5D9A-137A-D44F-A0F9-7E7ECEBCA66F}"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6" name="TextBox 15"/>
          <p:cNvSpPr txBox="1"/>
          <p:nvPr/>
        </p:nvSpPr>
        <p:spPr>
          <a:xfrm>
            <a:off x="609600" y="6029776"/>
            <a:ext cx="1084897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AIP, acute interstitial pneumonia; COP, cryptogenic organizing pneumonia; DIP, desquamative interstitial pneumonia; IIP, idiopathic interstitial pneumonias; IPAF, interstitial pneumonia with autoimmune features; IPF, idiopathic pulmonary fibrosis; LIP, lymphocytic interstitial pneumonia; NISP, non-specific interstitial pneumonia; PPFE, pleuro-parenchymal fibro-elastosis; RBILD, respiratory bronchiolitis interstitial lung disease.</a:t>
            </a:r>
          </a:p>
        </p:txBody>
      </p:sp>
      <p:pic>
        <p:nvPicPr>
          <p:cNvPr id="21" name="Picture 3">
            <a:extLst>
              <a:ext uri="{FF2B5EF4-FFF2-40B4-BE49-F238E27FC236}">
                <a16:creationId xmlns:a16="http://schemas.microsoft.com/office/drawing/2014/main" id="{37C63283-4C12-C4DB-555A-0DCFE53413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62094" y="1317611"/>
            <a:ext cx="7533205" cy="468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a:extLst>
              <a:ext uri="{FF2B5EF4-FFF2-40B4-BE49-F238E27FC236}">
                <a16:creationId xmlns:a16="http://schemas.microsoft.com/office/drawing/2014/main" id="{F55FEE2A-2AB8-495C-5189-D93DC03C3BF3}"/>
              </a:ext>
            </a:extLst>
          </p:cNvPr>
          <p:cNvSpPr/>
          <p:nvPr/>
        </p:nvSpPr>
        <p:spPr bwMode="auto">
          <a:xfrm>
            <a:off x="2908012" y="3427823"/>
            <a:ext cx="1219200" cy="56263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 name="Oval 22">
            <a:extLst>
              <a:ext uri="{FF2B5EF4-FFF2-40B4-BE49-F238E27FC236}">
                <a16:creationId xmlns:a16="http://schemas.microsoft.com/office/drawing/2014/main" id="{79151571-9C30-A002-A606-A119E1A1043C}"/>
              </a:ext>
            </a:extLst>
          </p:cNvPr>
          <p:cNvSpPr/>
          <p:nvPr/>
        </p:nvSpPr>
        <p:spPr bwMode="auto">
          <a:xfrm>
            <a:off x="2697886" y="3937337"/>
            <a:ext cx="1962726" cy="73574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panose="020B0604020202020204"/>
                <a:ea typeface="+mn-ea"/>
                <a:cs typeface="+mn-cs"/>
              </a:rPr>
              <a:t>  CPFE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3F3F3F"/>
                </a:solidFill>
                <a:effectLst/>
                <a:uLnTx/>
                <a:uFillTx/>
                <a:latin typeface="Arial" panose="020B0604020202020204"/>
                <a:ea typeface="+mn-ea"/>
                <a:cs typeface="+mn-cs"/>
              </a:rPr>
              <a:t>     </a:t>
            </a:r>
          </a:p>
        </p:txBody>
      </p:sp>
      <p:cxnSp>
        <p:nvCxnSpPr>
          <p:cNvPr id="24" name="Straight Arrow Connector 23">
            <a:extLst>
              <a:ext uri="{FF2B5EF4-FFF2-40B4-BE49-F238E27FC236}">
                <a16:creationId xmlns:a16="http://schemas.microsoft.com/office/drawing/2014/main" id="{615DA64F-CBB8-B814-F569-8DA88055D750}"/>
              </a:ext>
            </a:extLst>
          </p:cNvPr>
          <p:cNvCxnSpPr/>
          <p:nvPr/>
        </p:nvCxnSpPr>
        <p:spPr bwMode="auto">
          <a:xfrm flipV="1">
            <a:off x="2662094" y="3065729"/>
            <a:ext cx="381000" cy="316886"/>
          </a:xfrm>
          <a:prstGeom prst="straightConnector1">
            <a:avLst/>
          </a:prstGeom>
          <a:noFill/>
          <a:ln w="38100" cap="flat" cmpd="sng" algn="ctr">
            <a:solidFill>
              <a:srgbClr val="FF0000"/>
            </a:solidFill>
            <a:prstDash val="solid"/>
            <a:round/>
            <a:headEnd type="none" w="med" len="med"/>
            <a:tailEnd type="arrow"/>
          </a:ln>
          <a:effectLst/>
        </p:spPr>
      </p:cxnSp>
      <p:sp>
        <p:nvSpPr>
          <p:cNvPr id="25" name="TextBox 24">
            <a:extLst>
              <a:ext uri="{FF2B5EF4-FFF2-40B4-BE49-F238E27FC236}">
                <a16:creationId xmlns:a16="http://schemas.microsoft.com/office/drawing/2014/main" id="{26496688-3AF3-5862-5FDE-6CAA4F8C5254}"/>
              </a:ext>
            </a:extLst>
          </p:cNvPr>
          <p:cNvSpPr txBox="1"/>
          <p:nvPr/>
        </p:nvSpPr>
        <p:spPr>
          <a:xfrm>
            <a:off x="1490761" y="3429498"/>
            <a:ext cx="1429218" cy="461665"/>
          </a:xfrm>
          <a:prstGeom prst="rect">
            <a:avLst/>
          </a:prstGeom>
          <a:no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Usually Excluded from PF-PH trials</a:t>
            </a:r>
          </a:p>
        </p:txBody>
      </p:sp>
      <p:sp>
        <p:nvSpPr>
          <p:cNvPr id="26" name="TextBox 25">
            <a:extLst>
              <a:ext uri="{FF2B5EF4-FFF2-40B4-BE49-F238E27FC236}">
                <a16:creationId xmlns:a16="http://schemas.microsoft.com/office/drawing/2014/main" id="{6A9F7698-BED2-E4B0-46F2-04CEFCF46B3E}"/>
              </a:ext>
            </a:extLst>
          </p:cNvPr>
          <p:cNvSpPr txBox="1"/>
          <p:nvPr/>
        </p:nvSpPr>
        <p:spPr>
          <a:xfrm>
            <a:off x="8024536" y="3068539"/>
            <a:ext cx="1676400" cy="461665"/>
          </a:xfrm>
          <a:prstGeom prst="rect">
            <a:avLst/>
          </a:prstGeom>
          <a:no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Usually Excluded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From PF-PH trials</a:t>
            </a:r>
          </a:p>
        </p:txBody>
      </p:sp>
      <p:cxnSp>
        <p:nvCxnSpPr>
          <p:cNvPr id="27" name="Straight Arrow Connector 26">
            <a:extLst>
              <a:ext uri="{FF2B5EF4-FFF2-40B4-BE49-F238E27FC236}">
                <a16:creationId xmlns:a16="http://schemas.microsoft.com/office/drawing/2014/main" id="{4D9E63E4-3B29-F7BB-0A32-59FD3D184705}"/>
              </a:ext>
            </a:extLst>
          </p:cNvPr>
          <p:cNvCxnSpPr/>
          <p:nvPr/>
        </p:nvCxnSpPr>
        <p:spPr bwMode="auto">
          <a:xfrm flipH="1" flipV="1">
            <a:off x="8089612" y="2773350"/>
            <a:ext cx="304800" cy="275809"/>
          </a:xfrm>
          <a:prstGeom prst="straightConnector1">
            <a:avLst/>
          </a:prstGeom>
          <a:noFill/>
          <a:ln w="38100" cap="flat" cmpd="sng" algn="ctr">
            <a:solidFill>
              <a:srgbClr val="FF0000"/>
            </a:solidFill>
            <a:prstDash val="solid"/>
            <a:round/>
            <a:headEnd type="none" w="med" len="med"/>
            <a:tailEnd type="arrow"/>
          </a:ln>
          <a:effectLst/>
        </p:spPr>
      </p:cxnSp>
      <p:sp>
        <p:nvSpPr>
          <p:cNvPr id="28" name="TextBox 27">
            <a:extLst>
              <a:ext uri="{FF2B5EF4-FFF2-40B4-BE49-F238E27FC236}">
                <a16:creationId xmlns:a16="http://schemas.microsoft.com/office/drawing/2014/main" id="{00933BC5-2508-BE72-56CE-90BCB155E58B}"/>
              </a:ext>
            </a:extLst>
          </p:cNvPr>
          <p:cNvSpPr txBox="1">
            <a:spLocks noChangeArrowheads="1"/>
          </p:cNvSpPr>
          <p:nvPr/>
        </p:nvSpPr>
        <p:spPr bwMode="auto">
          <a:xfrm>
            <a:off x="4428915" y="3396787"/>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54125"/>
              </a:buClr>
              <a:buSzPct val="120000"/>
              <a:buFont typeface="Arial" pitchFamily="34" charset="0"/>
              <a:buChar char="•"/>
              <a:defRPr sz="3200">
                <a:solidFill>
                  <a:schemeClr val="tx1"/>
                </a:solidFill>
                <a:latin typeface="Calibri" pitchFamily="34" charset="0"/>
              </a:defRPr>
            </a:lvl1pPr>
            <a:lvl2pPr marL="742950" indent="-285750">
              <a:spcBef>
                <a:spcPct val="20000"/>
              </a:spcBef>
              <a:buClr>
                <a:srgbClr val="C54125"/>
              </a:buClr>
              <a:buSzPct val="120000"/>
              <a:buFont typeface="Arial" pitchFamily="34" charset="0"/>
              <a:buChar char="–"/>
              <a:defRPr sz="2800">
                <a:solidFill>
                  <a:schemeClr val="tx1"/>
                </a:solidFill>
                <a:latin typeface="Calibri" pitchFamily="34" charset="0"/>
              </a:defRPr>
            </a:lvl2pPr>
            <a:lvl3pPr marL="1143000" indent="-228600">
              <a:spcBef>
                <a:spcPct val="20000"/>
              </a:spcBef>
              <a:buClr>
                <a:srgbClr val="C54125"/>
              </a:buClr>
              <a:buSzPct val="120000"/>
              <a:buFont typeface="Arial" pitchFamily="34" charset="0"/>
              <a:buChar char="•"/>
              <a:defRPr sz="2400">
                <a:solidFill>
                  <a:schemeClr val="tx1"/>
                </a:solidFill>
                <a:latin typeface="Calibri" pitchFamily="34" charset="0"/>
              </a:defRPr>
            </a:lvl3pPr>
            <a:lvl4pPr marL="1600200" indent="-228600">
              <a:spcBef>
                <a:spcPct val="20000"/>
              </a:spcBef>
              <a:buClr>
                <a:srgbClr val="C54125"/>
              </a:buClr>
              <a:buSzPct val="120000"/>
              <a:buFont typeface="Arial" pitchFamily="34" charset="0"/>
              <a:buChar char="–"/>
              <a:defRPr sz="2000">
                <a:solidFill>
                  <a:schemeClr val="tx1"/>
                </a:solidFill>
                <a:latin typeface="Calibri" pitchFamily="34" charset="0"/>
              </a:defRPr>
            </a:lvl4pPr>
            <a:lvl5pPr marL="2057400" indent="-228600">
              <a:spcBef>
                <a:spcPct val="20000"/>
              </a:spcBef>
              <a:buClr>
                <a:srgbClr val="C54125"/>
              </a:buClr>
              <a:buSzPct val="12000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C54125"/>
              </a:buClr>
              <a:buSzPct val="120000"/>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C54125"/>
              </a:buClr>
              <a:buSzPct val="120000"/>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C54125"/>
              </a:buClr>
              <a:buSzPct val="120000"/>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C54125"/>
              </a:buClr>
              <a:buSzPct val="120000"/>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1" u="sng" strike="noStrike" kern="1200" cap="none" spc="0" normalizeH="0" baseline="0" noProof="0" dirty="0">
                <a:ln>
                  <a:noFill/>
                </a:ln>
                <a:solidFill>
                  <a:srgbClr val="FF0000"/>
                </a:solidFill>
                <a:effectLst/>
                <a:uLnTx/>
                <a:uFillTx/>
                <a:latin typeface="Arial" panose="020B0604020202020204"/>
                <a:ea typeface="+mn-ea"/>
                <a:cs typeface="+mn-cs"/>
              </a:rPr>
              <a:t>Most common IIP (47-71%)</a:t>
            </a:r>
          </a:p>
        </p:txBody>
      </p:sp>
      <p:sp>
        <p:nvSpPr>
          <p:cNvPr id="29" name="TextBox 28">
            <a:extLst>
              <a:ext uri="{FF2B5EF4-FFF2-40B4-BE49-F238E27FC236}">
                <a16:creationId xmlns:a16="http://schemas.microsoft.com/office/drawing/2014/main" id="{F457688A-88CF-B3F1-CE6B-78379B56EB6F}"/>
              </a:ext>
            </a:extLst>
          </p:cNvPr>
          <p:cNvSpPr txBox="1">
            <a:spLocks noChangeArrowheads="1"/>
          </p:cNvSpPr>
          <p:nvPr/>
        </p:nvSpPr>
        <p:spPr bwMode="auto">
          <a:xfrm>
            <a:off x="2852594" y="4807030"/>
            <a:ext cx="1962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54125"/>
              </a:buClr>
              <a:buSzPct val="120000"/>
              <a:buFont typeface="Arial" pitchFamily="34" charset="0"/>
              <a:buChar char="•"/>
              <a:defRPr sz="3200">
                <a:solidFill>
                  <a:schemeClr val="tx1"/>
                </a:solidFill>
                <a:latin typeface="Calibri" pitchFamily="34" charset="0"/>
              </a:defRPr>
            </a:lvl1pPr>
            <a:lvl2pPr marL="742950" indent="-285750">
              <a:spcBef>
                <a:spcPct val="20000"/>
              </a:spcBef>
              <a:buClr>
                <a:srgbClr val="C54125"/>
              </a:buClr>
              <a:buSzPct val="120000"/>
              <a:buFont typeface="Arial" pitchFamily="34" charset="0"/>
              <a:buChar char="–"/>
              <a:defRPr sz="2800">
                <a:solidFill>
                  <a:schemeClr val="tx1"/>
                </a:solidFill>
                <a:latin typeface="Calibri" pitchFamily="34" charset="0"/>
              </a:defRPr>
            </a:lvl2pPr>
            <a:lvl3pPr marL="1143000" indent="-228600">
              <a:spcBef>
                <a:spcPct val="20000"/>
              </a:spcBef>
              <a:buClr>
                <a:srgbClr val="C54125"/>
              </a:buClr>
              <a:buSzPct val="120000"/>
              <a:buFont typeface="Arial" pitchFamily="34" charset="0"/>
              <a:buChar char="•"/>
              <a:defRPr sz="2400">
                <a:solidFill>
                  <a:schemeClr val="tx1"/>
                </a:solidFill>
                <a:latin typeface="Calibri" pitchFamily="34" charset="0"/>
              </a:defRPr>
            </a:lvl3pPr>
            <a:lvl4pPr marL="1600200" indent="-228600">
              <a:spcBef>
                <a:spcPct val="20000"/>
              </a:spcBef>
              <a:buClr>
                <a:srgbClr val="C54125"/>
              </a:buClr>
              <a:buSzPct val="120000"/>
              <a:buFont typeface="Arial" pitchFamily="34" charset="0"/>
              <a:buChar char="–"/>
              <a:defRPr sz="2000">
                <a:solidFill>
                  <a:schemeClr val="tx1"/>
                </a:solidFill>
                <a:latin typeface="Calibri" pitchFamily="34" charset="0"/>
              </a:defRPr>
            </a:lvl4pPr>
            <a:lvl5pPr marL="2057400" indent="-228600">
              <a:spcBef>
                <a:spcPct val="20000"/>
              </a:spcBef>
              <a:buClr>
                <a:srgbClr val="C54125"/>
              </a:buClr>
              <a:buSzPct val="12000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C54125"/>
              </a:buClr>
              <a:buSzPct val="120000"/>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C54125"/>
              </a:buClr>
              <a:buSzPct val="120000"/>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C54125"/>
              </a:buClr>
              <a:buSzPct val="120000"/>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C54125"/>
              </a:buClr>
              <a:buSzPct val="120000"/>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1" u="sng" strike="noStrike" kern="1200" cap="none" spc="0" normalizeH="0" baseline="0" noProof="0" dirty="0">
                <a:ln>
                  <a:noFill/>
                </a:ln>
                <a:solidFill>
                  <a:srgbClr val="FF0000"/>
                </a:solidFill>
                <a:effectLst/>
                <a:uLnTx/>
                <a:uFillTx/>
                <a:latin typeface="Arial" panose="020B0604020202020204"/>
                <a:ea typeface="+mn-ea"/>
                <a:cs typeface="+mn-cs"/>
              </a:rPr>
              <a:t>Second most common IIP(13-48%)</a:t>
            </a:r>
          </a:p>
        </p:txBody>
      </p:sp>
      <p:sp>
        <p:nvSpPr>
          <p:cNvPr id="30" name="TextBox 29">
            <a:extLst>
              <a:ext uri="{FF2B5EF4-FFF2-40B4-BE49-F238E27FC236}">
                <a16:creationId xmlns:a16="http://schemas.microsoft.com/office/drawing/2014/main" id="{AA4CEE70-4888-4B08-BA66-DB6D6B315928}"/>
              </a:ext>
            </a:extLst>
          </p:cNvPr>
          <p:cNvSpPr txBox="1"/>
          <p:nvPr/>
        </p:nvSpPr>
        <p:spPr>
          <a:xfrm>
            <a:off x="3679249" y="1647129"/>
            <a:ext cx="6705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Arial" panose="020B0604020202020204"/>
                <a:ea typeface="+mn-ea"/>
                <a:cs typeface="+mn-cs"/>
              </a:rPr>
              <a:t>Determined by MDD (pulmonary, pathology, radiology)</a:t>
            </a:r>
          </a:p>
        </p:txBody>
      </p:sp>
      <p:sp>
        <p:nvSpPr>
          <p:cNvPr id="31" name="TextBox 30">
            <a:extLst>
              <a:ext uri="{FF2B5EF4-FFF2-40B4-BE49-F238E27FC236}">
                <a16:creationId xmlns:a16="http://schemas.microsoft.com/office/drawing/2014/main" id="{15C7BEA8-67D8-BA67-1A25-CEEDE54111A6}"/>
              </a:ext>
            </a:extLst>
          </p:cNvPr>
          <p:cNvSpPr txBox="1"/>
          <p:nvPr/>
        </p:nvSpPr>
        <p:spPr>
          <a:xfrm>
            <a:off x="4752976" y="2532674"/>
            <a:ext cx="514349" cy="276999"/>
          </a:xfrm>
          <a:prstGeom prst="rect">
            <a:avLst/>
          </a:prstGeom>
          <a:noFill/>
          <a:ln w="190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IPAF</a:t>
            </a:r>
          </a:p>
        </p:txBody>
      </p:sp>
      <p:sp>
        <p:nvSpPr>
          <p:cNvPr id="2" name="TextBox 1">
            <a:extLst>
              <a:ext uri="{FF2B5EF4-FFF2-40B4-BE49-F238E27FC236}">
                <a16:creationId xmlns:a16="http://schemas.microsoft.com/office/drawing/2014/main" id="{00752DC1-2043-906D-AD4A-D46221F208A5}"/>
              </a:ext>
            </a:extLst>
          </p:cNvPr>
          <p:cNvSpPr txBox="1"/>
          <p:nvPr/>
        </p:nvSpPr>
        <p:spPr>
          <a:xfrm>
            <a:off x="263392" y="5210871"/>
            <a:ext cx="3466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Travis WD, et al. </a:t>
            </a:r>
            <a:r>
              <a:rPr kumimoji="0" lang="en-US" sz="1800" b="0" i="1" u="none" strike="noStrike" kern="1200" cap="none" spc="0" normalizeH="0" baseline="0" noProof="0" dirty="0">
                <a:ln>
                  <a:noFill/>
                </a:ln>
                <a:solidFill>
                  <a:srgbClr val="3F3F3F"/>
                </a:solidFill>
                <a:effectLst/>
                <a:uLnTx/>
                <a:uFillTx/>
                <a:latin typeface="Arial" panose="020B0604020202020204"/>
                <a:ea typeface="+mn-ea"/>
                <a:cs typeface="+mn-cs"/>
              </a:rPr>
              <a:t>Respir Crit Care Med. </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2013; 188(6):733-48.</a:t>
            </a:r>
          </a:p>
        </p:txBody>
      </p:sp>
    </p:spTree>
    <p:extLst>
      <p:ext uri="{BB962C8B-B14F-4D97-AF65-F5344CB8AC3E}">
        <p14:creationId xmlns:p14="http://schemas.microsoft.com/office/powerpoint/2010/main" val="2793360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telion - Turquoise">
    <a:dk1>
      <a:sysClr val="windowText" lastClr="000000"/>
    </a:dk1>
    <a:lt1>
      <a:srgbClr val="FFFFFF"/>
    </a:lt1>
    <a:dk2>
      <a:srgbClr val="28AFB5"/>
    </a:dk2>
    <a:lt2>
      <a:srgbClr val="002C2E"/>
    </a:lt2>
    <a:accent1>
      <a:srgbClr val="28AFB5"/>
    </a:accent1>
    <a:accent2>
      <a:srgbClr val="2199B9"/>
    </a:accent2>
    <a:accent3>
      <a:srgbClr val="40539C"/>
    </a:accent3>
    <a:accent4>
      <a:srgbClr val="6C3896"/>
    </a:accent4>
    <a:accent5>
      <a:srgbClr val="6F205A"/>
    </a:accent5>
    <a:accent6>
      <a:srgbClr val="8F0F4A"/>
    </a:accent6>
    <a:hlink>
      <a:srgbClr val="28AFB5"/>
    </a:hlink>
    <a:folHlink>
      <a:srgbClr val="002C2E"/>
    </a:folHlink>
  </a:clrScheme>
</a:themeOverride>
</file>

<file path=docProps/app.xml><?xml version="1.0" encoding="utf-8"?>
<Properties xmlns="http://schemas.openxmlformats.org/officeDocument/2006/extended-properties" xmlns:vt="http://schemas.openxmlformats.org/officeDocument/2006/docPropsVTypes">
  <TotalTime>13</TotalTime>
  <Words>4691</Words>
  <Application>Microsoft Macintosh PowerPoint</Application>
  <PresentationFormat>Widescreen</PresentationFormat>
  <Paragraphs>714</Paragraphs>
  <Slides>41</Slides>
  <Notes>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41</vt:i4>
      </vt:variant>
    </vt:vector>
  </HeadingPairs>
  <TitlesOfParts>
    <vt:vector size="56" baseType="lpstr">
      <vt:lpstr>Arial</vt:lpstr>
      <vt:lpstr>Arial Body</vt:lpstr>
      <vt:lpstr>Calibri</vt:lpstr>
      <vt:lpstr>Calibri Light</vt:lpstr>
      <vt:lpstr>Century Gothic</vt:lpstr>
      <vt:lpstr>Helvetica</vt:lpstr>
      <vt:lpstr>Helvetica Neue</vt:lpstr>
      <vt:lpstr>Myriad Pro</vt:lpstr>
      <vt:lpstr>Tahoma</vt:lpstr>
      <vt:lpstr>Trebuchet MS</vt:lpstr>
      <vt:lpstr>Verdana</vt:lpstr>
      <vt:lpstr>Wingdings</vt:lpstr>
      <vt:lpstr>Wingdings 2</vt:lpstr>
      <vt:lpstr>Office Theme</vt:lpstr>
      <vt:lpstr>PCC20</vt:lpstr>
      <vt:lpstr>PowerPoint Presentation</vt:lpstr>
      <vt:lpstr>PowerPoint Presentation</vt:lpstr>
      <vt:lpstr>Disclaimer</vt:lpstr>
      <vt:lpstr>Link Between Parenchymal Lung Disease and PH</vt:lpstr>
      <vt:lpstr>PowerPoint Presentation</vt:lpstr>
      <vt:lpstr>Discussion Points </vt:lpstr>
      <vt:lpstr>Discussion Points </vt:lpstr>
      <vt:lpstr>COPD and Pulmonary Hypertension: COPD-PH is Slow to Evolve and Rarely Severe</vt:lpstr>
      <vt:lpstr>Interstitial Lung Disease is Heterogeneous:  Etiology, Natural History, Risk for PH and the Subsequent Natural History of that PH</vt:lpstr>
      <vt:lpstr>Patient “BP” Can you predict PH from the imaging? </vt:lpstr>
      <vt:lpstr>Baseline Factors Influencing Survival: IPF</vt:lpstr>
      <vt:lpstr>PH Complicating PF Rational Target for Therapy?</vt:lpstr>
      <vt:lpstr>Guidelines for Lung Transplantation: IPF </vt:lpstr>
      <vt:lpstr>Discussion Points </vt:lpstr>
      <vt:lpstr>Vascular Pathology in IPF A Pan-Vasculopathy Readily Distinguishable from Group I PAH</vt:lpstr>
      <vt:lpstr>Vascular Pathology in IPF A Pan-Vasculopathy Similar to SSc-PAH and Readily Distinguishable from Group I PAH</vt:lpstr>
      <vt:lpstr>Discussion Points </vt:lpstr>
      <vt:lpstr>General Principles Regarding the V/Q Spectrum &amp; Gas Exchange in Idiopathic PAH vs. PF (without PH)</vt:lpstr>
      <vt:lpstr>Acute Administration MIGET Studies in PF-PH &amp; Group I PAH  Increased intrapulmonary shunt does not necessarily translate to worsened paO2</vt:lpstr>
      <vt:lpstr>Clinical Trials in Pulmonary Fibrosis +/-Pulmonary Hypertension  In general, paO2 and SaO2 are not affected or marginally affected by chronic PH-targeted therapies </vt:lpstr>
      <vt:lpstr>Discussion Points </vt:lpstr>
      <vt:lpstr>PowerPoint Presentation</vt:lpstr>
      <vt:lpstr>Circulatory Limitation (Similar to IPAH) is a Feature of Significant PH Complicating PF </vt:lpstr>
      <vt:lpstr>“Real World” Group 3 PH Registry Experience What Can We Learn? </vt:lpstr>
      <vt:lpstr>Discussion Points </vt:lpstr>
      <vt:lpstr>   With PF, a Homogeneous Advanced PH Phenotype (Not a Homogenous PF Subtype), May Be the Key to Successful Therapy  n=15 hypoxic, pre-lung transplant PF patients treated with infusional treprostinil; mPAP greater than 35; PVR greater than 3; +baseline RV dysfunction  </vt:lpstr>
      <vt:lpstr>Importance of the Advanced PF-PH Clinical Phenotype </vt:lpstr>
      <vt:lpstr>RV Dysfunction May Be Necessary for PH-Targeted Therapy Success</vt:lpstr>
      <vt:lpstr>RV Dysfunction May Be Necessary for PH-Targeted Therapy Success</vt:lpstr>
      <vt:lpstr>Inhaled Treprostinil FDA Approved for Group 3 PH 5/2022</vt:lpstr>
      <vt:lpstr>PowerPoint Presentation</vt:lpstr>
      <vt:lpstr>Inhaled NO: Outpatient and Ambulatory</vt:lpstr>
      <vt:lpstr>Echocardiographic Assessment of PH in Symptomatic Patients with Suspicion of PH</vt:lpstr>
      <vt:lpstr>PowerPoint Presentation</vt:lpstr>
      <vt:lpstr>Sildenafil Monotherapy, or in Addition to, Anti-Fibrotic Therapy: All Trials Negative</vt:lpstr>
      <vt:lpstr>Competing Risks for Morbidity and Mortality Intrinsic Heterogeneity in Progression of Various ILDs and the Associated Pulmonary Vascular Disease</vt:lpstr>
      <vt:lpstr>Clinical Trial Design and Endpoints:  A Consensus Statement from the Pulmonary Vascular Research Institute's Innovative Drug Development Initiative Group 3 Pulmonary Hypertension </vt:lpstr>
      <vt:lpstr>Conclusions</vt:lpstr>
      <vt:lpstr>Conclusions</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7</cp:revision>
  <dcterms:created xsi:type="dcterms:W3CDTF">2023-09-22T20:14:46Z</dcterms:created>
  <dcterms:modified xsi:type="dcterms:W3CDTF">2023-10-16T13:13:57Z</dcterms:modified>
  <cp:category/>
</cp:coreProperties>
</file>