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
  </p:notesMasterIdLst>
  <p:handoutMasterIdLst>
    <p:handoutMasterId r:id="rId6"/>
  </p:handoutMasterIdLst>
  <p:sldIdLst>
    <p:sldId id="2134959392" r:id="rId2"/>
    <p:sldId id="256"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903" autoAdjust="0"/>
    <p:restoredTop sz="96801" autoAdjust="0"/>
  </p:normalViewPr>
  <p:slideViewPr>
    <p:cSldViewPr snapToGrid="0">
      <p:cViewPr varScale="1">
        <p:scale>
          <a:sx n="77" d="100"/>
          <a:sy n="77" d="100"/>
        </p:scale>
        <p:origin x="102" y="1266"/>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3/14/2023</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D5FED3-632F-4B67-A4C3-B033BAF4C220}" type="datetimeFigureOut">
              <a:rPr lang="en-US" smtClean="0"/>
              <a:t>3/14/2023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48EE45-5134-4F61-94EE-6230C477F0DC}" type="slidenum">
              <a:rPr lang="en-US" smtClean="0"/>
              <a:t>‹#›</a:t>
            </a:fld>
            <a:endParaRPr lang="en-US"/>
          </a:p>
        </p:txBody>
      </p:sp>
    </p:spTree>
    <p:extLst>
      <p:ext uri="{BB962C8B-B14F-4D97-AF65-F5344CB8AC3E}">
        <p14:creationId xmlns:p14="http://schemas.microsoft.com/office/powerpoint/2010/main" val="2107358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48EE45-5134-4F61-94EE-6230C477F0DC}" type="slidenum">
              <a:rPr lang="en-US" smtClean="0"/>
              <a:t>1</a:t>
            </a:fld>
            <a:endParaRPr lang="en-US"/>
          </a:p>
        </p:txBody>
      </p:sp>
    </p:spTree>
    <p:extLst>
      <p:ext uri="{BB962C8B-B14F-4D97-AF65-F5344CB8AC3E}">
        <p14:creationId xmlns:p14="http://schemas.microsoft.com/office/powerpoint/2010/main" val="20046083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8" name="Picture 7">
            <a:extLst>
              <a:ext uri="{FF2B5EF4-FFF2-40B4-BE49-F238E27FC236}">
                <a16:creationId xmlns:a16="http://schemas.microsoft.com/office/drawing/2014/main" id="{46147BEB-DBFC-41AF-8A4B-718D90B9AB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userDrawn="1"/>
        </p:nvPicPr>
        <p:blipFill rotWithShape="1">
          <a:blip r:embed="rId3" cstate="hq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userDrawn="1"/>
        </p:nvPicPr>
        <p:blipFill rotWithShape="1">
          <a:blip r:embed="rId3" cstate="hq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958C6-8477-B910-DA06-184DF24416B1}"/>
              </a:ext>
            </a:extLst>
          </p:cNvPr>
          <p:cNvSpPr>
            <a:spLocks noGrp="1"/>
          </p:cNvSpPr>
          <p:nvPr>
            <p:ph type="title"/>
          </p:nvPr>
        </p:nvSpPr>
        <p:spPr/>
        <p:txBody>
          <a:bodyPr/>
          <a:lstStyle/>
          <a:p>
            <a:r>
              <a:rPr lang="en-US" dirty="0"/>
              <a:t>Echocardiography: Essential to PH Diagnosis and Management   </a:t>
            </a:r>
          </a:p>
        </p:txBody>
      </p:sp>
      <p:sp>
        <p:nvSpPr>
          <p:cNvPr id="3" name="Text Placeholder 2">
            <a:extLst>
              <a:ext uri="{FF2B5EF4-FFF2-40B4-BE49-F238E27FC236}">
                <a16:creationId xmlns:a16="http://schemas.microsoft.com/office/drawing/2014/main" id="{F2068760-D007-2142-6E35-EE0467808069}"/>
              </a:ext>
            </a:extLst>
          </p:cNvPr>
          <p:cNvSpPr>
            <a:spLocks noGrp="1"/>
          </p:cNvSpPr>
          <p:nvPr>
            <p:ph type="body" idx="1"/>
          </p:nvPr>
        </p:nvSpPr>
        <p:spPr>
          <a:xfrm>
            <a:off x="609601" y="4589463"/>
            <a:ext cx="10515600" cy="1910191"/>
          </a:xfrm>
        </p:spPr>
        <p:txBody>
          <a:bodyPr>
            <a:normAutofit/>
          </a:bodyPr>
          <a:lstStyle/>
          <a:p>
            <a:r>
              <a:rPr lang="en-US" sz="1600" dirty="0">
                <a:effectLst/>
                <a:latin typeface="Calibri" panose="020F0502020204030204" pitchFamily="34" charset="0"/>
                <a:ea typeface="DengXian" panose="02010600030101010101" pitchFamily="2" charset="-122"/>
                <a:cs typeface="Times New Roman" panose="02020603050405020304" pitchFamily="18" charset="0"/>
              </a:rPr>
              <a:t>Vallerie V. McLaughlin, MD                                                                                               </a:t>
            </a:r>
            <a:br>
              <a:rPr lang="en-US" sz="1600" dirty="0">
                <a:effectLst/>
                <a:latin typeface="Calibri" panose="020F0502020204030204" pitchFamily="34" charset="0"/>
                <a:ea typeface="DengXian" panose="02010600030101010101" pitchFamily="2" charset="-122"/>
                <a:cs typeface="Times New Roman" panose="02020603050405020304" pitchFamily="18" charset="0"/>
              </a:rPr>
            </a:br>
            <a:r>
              <a:rPr lang="en-US" sz="1600" dirty="0">
                <a:effectLst/>
                <a:latin typeface="Calibri" panose="020F0502020204030204" pitchFamily="34" charset="0"/>
                <a:ea typeface="DengXian" panose="02010600030101010101" pitchFamily="2" charset="-122"/>
                <a:cs typeface="Times New Roman" panose="02020603050405020304" pitchFamily="18" charset="0"/>
              </a:rPr>
              <a:t>Associate Chief Clinical Officer, Cardiovascular Services</a:t>
            </a:r>
            <a:br>
              <a:rPr lang="en-US" sz="1600" dirty="0">
                <a:effectLst/>
                <a:latin typeface="Calibri" panose="020F0502020204030204" pitchFamily="34" charset="0"/>
                <a:ea typeface="DengXian" panose="02010600030101010101" pitchFamily="2" charset="-122"/>
                <a:cs typeface="Times New Roman" panose="02020603050405020304" pitchFamily="18" charset="0"/>
              </a:rPr>
            </a:br>
            <a:r>
              <a:rPr lang="en-US" sz="1600" dirty="0">
                <a:effectLst/>
                <a:latin typeface="Calibri" panose="020F0502020204030204" pitchFamily="34" charset="0"/>
                <a:ea typeface="DengXian" panose="02010600030101010101" pitchFamily="2" charset="-122"/>
                <a:cs typeface="Times New Roman" panose="02020603050405020304" pitchFamily="18" charset="0"/>
              </a:rPr>
              <a:t>Director, Pulmonary Hypertension Program</a:t>
            </a:r>
            <a:br>
              <a:rPr lang="en-US" sz="1600" dirty="0">
                <a:effectLst/>
                <a:latin typeface="Calibri" panose="020F0502020204030204" pitchFamily="34" charset="0"/>
                <a:ea typeface="DengXian" panose="02010600030101010101" pitchFamily="2" charset="-122"/>
                <a:cs typeface="Times New Roman" panose="02020603050405020304" pitchFamily="18" charset="0"/>
              </a:rPr>
            </a:br>
            <a:r>
              <a:rPr lang="en-US" sz="1600" dirty="0">
                <a:effectLst/>
                <a:latin typeface="Calibri" panose="020F0502020204030204" pitchFamily="34" charset="0"/>
                <a:ea typeface="DengXian" panose="02010600030101010101" pitchFamily="2" charset="-122"/>
                <a:cs typeface="Times New Roman" panose="02020603050405020304" pitchFamily="18" charset="0"/>
              </a:rPr>
              <a:t>University of Michigan</a:t>
            </a:r>
            <a:br>
              <a:rPr lang="en-US" sz="1600" dirty="0">
                <a:effectLst/>
                <a:latin typeface="Calibri" panose="020F0502020204030204" pitchFamily="34" charset="0"/>
                <a:ea typeface="DengXian" panose="02010600030101010101" pitchFamily="2" charset="-122"/>
                <a:cs typeface="Times New Roman" panose="02020603050405020304" pitchFamily="18" charset="0"/>
              </a:rPr>
            </a:br>
            <a:r>
              <a:rPr lang="en-US" sz="1600" dirty="0">
                <a:effectLst/>
                <a:latin typeface="Calibri" panose="020F0502020204030204" pitchFamily="34" charset="0"/>
                <a:ea typeface="DengXian" panose="02010600030101010101" pitchFamily="2" charset="-122"/>
                <a:cs typeface="Times New Roman" panose="02020603050405020304" pitchFamily="18" charset="0"/>
              </a:rPr>
              <a:t>Ann Arbor, MI</a:t>
            </a:r>
            <a:endParaRPr lang="en-US" sz="1600" dirty="0"/>
          </a:p>
        </p:txBody>
      </p:sp>
    </p:spTree>
    <p:extLst>
      <p:ext uri="{BB962C8B-B14F-4D97-AF65-F5344CB8AC3E}">
        <p14:creationId xmlns:p14="http://schemas.microsoft.com/office/powerpoint/2010/main" val="2968071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5104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7E15A-DF0F-AFFC-FB5D-7F731635BCC3}"/>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6B5E6DC6-F90C-5213-D9D8-6899BCDF95E0}"/>
              </a:ext>
            </a:extLst>
          </p:cNvPr>
          <p:cNvSpPr>
            <a:spLocks noGrp="1"/>
          </p:cNvSpPr>
          <p:nvPr>
            <p:ph idx="1"/>
          </p:nvPr>
        </p:nvSpPr>
        <p:spPr/>
        <p:txBody>
          <a:bodyPr/>
          <a:lstStyle/>
          <a:p>
            <a:r>
              <a:rPr lang="en-US" dirty="0"/>
              <a:t>Review current guidelines for the use of echocardiography in the screening and diagnosis of pulmonary hypertension</a:t>
            </a:r>
          </a:p>
          <a:p>
            <a:r>
              <a:rPr lang="en-US" dirty="0"/>
              <a:t>Discuss the practical application of echocardiography in the clinical practice of pulmonary hypertension management</a:t>
            </a:r>
          </a:p>
          <a:p>
            <a:r>
              <a:rPr lang="en-US" dirty="0"/>
              <a:t>Learn the necessary echocardiographic imaging needed for PH diagnosis and the measurements obtained from such images </a:t>
            </a:r>
          </a:p>
          <a:p>
            <a:r>
              <a:rPr lang="en-US" dirty="0"/>
              <a:t>Practically evaluate PH patient management decision-making based on echocardiography images</a:t>
            </a:r>
          </a:p>
          <a:p>
            <a:endParaRPr lang="en-US" dirty="0"/>
          </a:p>
        </p:txBody>
      </p:sp>
    </p:spTree>
    <p:extLst>
      <p:ext uri="{BB962C8B-B14F-4D97-AF65-F5344CB8AC3E}">
        <p14:creationId xmlns:p14="http://schemas.microsoft.com/office/powerpoint/2010/main" val="3177005139"/>
      </p:ext>
    </p:extLst>
  </p:cSld>
  <p:clrMapOvr>
    <a:masterClrMapping/>
  </p:clrMapOvr>
</p:sld>
</file>

<file path=ppt/theme/theme1.xml><?xml version="1.0" encoding="utf-8"?>
<a:theme xmlns:a="http://schemas.openxmlformats.org/drawingml/2006/main" name="Onc-2019">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244</Words>
  <Application>Microsoft Office PowerPoint</Application>
  <PresentationFormat>Widescreen</PresentationFormat>
  <Paragraphs>10</Paragraphs>
  <Slides>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Onc-2019</vt:lpstr>
      <vt:lpstr>Echocardiography: Essential to PH Diagnosis and Management   </vt:lpstr>
      <vt:lpstr>Disclaimer</vt:lpstr>
      <vt:lpstr>Learning Objectives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2023-03-14T15:30:05Z</dcterms:created>
  <dcterms:modified xsi:type="dcterms:W3CDTF">2023-03-14T15:33:59Z</dcterms:modified>
</cp:coreProperties>
</file>