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handoutMasterIdLst>
    <p:handoutMasterId r:id="rId12"/>
  </p:handoutMasterIdLst>
  <p:sldIdLst>
    <p:sldId id="2134959392" r:id="rId2"/>
    <p:sldId id="256" r:id="rId3"/>
    <p:sldId id="2134959292" r:id="rId4"/>
    <p:sldId id="2134959393" r:id="rId5"/>
    <p:sldId id="2134959294" r:id="rId6"/>
    <p:sldId id="2134959295" r:id="rId7"/>
    <p:sldId id="2134959296" r:id="rId8"/>
    <p:sldId id="2134959297" r:id="rId9"/>
    <p:sldId id="21349592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384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3292" autoAdjust="0"/>
  </p:normalViewPr>
  <p:slideViewPr>
    <p:cSldViewPr snapToGrid="0">
      <p:cViewPr>
        <p:scale>
          <a:sx n="60" d="100"/>
          <a:sy n="60" d="100"/>
        </p:scale>
        <p:origin x="2208" y="1632"/>
      </p:cViewPr>
      <p:guideLst>
        <p:guide orient="horz" pos="3576"/>
        <p:guide pos="3840"/>
        <p:guide orient="horz" pos="81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EE45-5134-4F61-94EE-6230C477F0DC}" type="slidenum">
              <a:rPr lang="en-US" smtClean="0"/>
              <a:t>1</a:t>
            </a:fld>
            <a:endParaRPr lang="en-US"/>
          </a:p>
        </p:txBody>
      </p:sp>
    </p:spTree>
    <p:extLst>
      <p:ext uri="{BB962C8B-B14F-4D97-AF65-F5344CB8AC3E}">
        <p14:creationId xmlns:p14="http://schemas.microsoft.com/office/powerpoint/2010/main" val="2004608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58C6-8477-B910-DA06-184DF24416B1}"/>
              </a:ext>
            </a:extLst>
          </p:cNvPr>
          <p:cNvSpPr>
            <a:spLocks noGrp="1"/>
          </p:cNvSpPr>
          <p:nvPr>
            <p:ph type="title"/>
          </p:nvPr>
        </p:nvSpPr>
        <p:spPr>
          <a:xfrm>
            <a:off x="609601" y="1709738"/>
            <a:ext cx="11119944" cy="2852737"/>
          </a:xfrm>
        </p:spPr>
        <p:txBody>
          <a:bodyPr>
            <a:normAutofit/>
          </a:bodyPr>
          <a:lstStyle/>
          <a:p>
            <a:r>
              <a:rPr lang="en-US" sz="4000" dirty="0"/>
              <a:t>The </a:t>
            </a:r>
            <a:r>
              <a:rPr lang="en-US" sz="4000" dirty="0" err="1"/>
              <a:t>EchoRight</a:t>
            </a:r>
            <a:r>
              <a:rPr lang="en-US" sz="4000" dirty="0"/>
              <a:t> Smart Phone App: Emerging Tools for Echocardiography in PH</a:t>
            </a:r>
          </a:p>
        </p:txBody>
      </p:sp>
      <p:sp>
        <p:nvSpPr>
          <p:cNvPr id="3" name="Text Placeholder 2">
            <a:extLst>
              <a:ext uri="{FF2B5EF4-FFF2-40B4-BE49-F238E27FC236}">
                <a16:creationId xmlns:a16="http://schemas.microsoft.com/office/drawing/2014/main" id="{F2068760-D007-2142-6E35-EE0467808069}"/>
              </a:ext>
            </a:extLst>
          </p:cNvPr>
          <p:cNvSpPr>
            <a:spLocks noGrp="1"/>
          </p:cNvSpPr>
          <p:nvPr>
            <p:ph type="body" idx="1"/>
          </p:nvPr>
        </p:nvSpPr>
        <p:spPr>
          <a:xfrm>
            <a:off x="609601" y="4589463"/>
            <a:ext cx="10515600" cy="2268537"/>
          </a:xfrm>
        </p:spPr>
        <p:txBody>
          <a:bodyPr>
            <a:normAutofit/>
          </a:bodyPr>
          <a:lstStyle/>
          <a:p>
            <a:r>
              <a:rPr lang="en-US" sz="1600" dirty="0">
                <a:effectLst/>
                <a:latin typeface="Calibri" panose="020F0502020204030204" pitchFamily="34" charset="0"/>
                <a:ea typeface="DengXian" panose="02010600030101010101" pitchFamily="2" charset="-122"/>
                <a:cs typeface="Times New Roman" panose="02020603050405020304" pitchFamily="18" charset="0"/>
              </a:rPr>
              <a:t>Vallerie V. McLaughlin, MD                                                                                               </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Associate Chief Clinical Officer, Cardiovascular Services</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Director, Pulmonary Hypertension Program</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University of Michigan</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Ann Arbor, MI</a:t>
            </a:r>
            <a:endParaRPr lang="en-US" sz="1600" dirty="0"/>
          </a:p>
        </p:txBody>
      </p:sp>
    </p:spTree>
    <p:extLst>
      <p:ext uri="{BB962C8B-B14F-4D97-AF65-F5344CB8AC3E}">
        <p14:creationId xmlns:p14="http://schemas.microsoft.com/office/powerpoint/2010/main" val="29680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272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13801-BE75-04AD-B9C0-383BC01662EF}"/>
              </a:ext>
            </a:extLst>
          </p:cNvPr>
          <p:cNvSpPr>
            <a:spLocks noGrp="1"/>
          </p:cNvSpPr>
          <p:nvPr>
            <p:ph type="title"/>
          </p:nvPr>
        </p:nvSpPr>
        <p:spPr/>
        <p:txBody>
          <a:bodyPr/>
          <a:lstStyle/>
          <a:p>
            <a:r>
              <a:rPr lang="en-US" dirty="0"/>
              <a:t>The </a:t>
            </a:r>
            <a:r>
              <a:rPr lang="en-US" dirty="0" err="1"/>
              <a:t>EchoRight</a:t>
            </a:r>
            <a:r>
              <a:rPr lang="en-US" dirty="0"/>
              <a:t> App</a:t>
            </a:r>
          </a:p>
        </p:txBody>
      </p:sp>
      <p:sp>
        <p:nvSpPr>
          <p:cNvPr id="3" name="Footer Placeholder 2">
            <a:extLst>
              <a:ext uri="{FF2B5EF4-FFF2-40B4-BE49-F238E27FC236}">
                <a16:creationId xmlns:a16="http://schemas.microsoft.com/office/drawing/2014/main" id="{60F9E978-D273-A97C-3E0D-A3664ECCFA26}"/>
              </a:ext>
            </a:extLst>
          </p:cNvPr>
          <p:cNvSpPr>
            <a:spLocks noGrp="1"/>
          </p:cNvSpPr>
          <p:nvPr>
            <p:ph type="ftr" sz="quarter" idx="3"/>
          </p:nvPr>
        </p:nvSpPr>
        <p:spPr/>
        <p:txBody>
          <a:bodyPr/>
          <a:lstStyle/>
          <a:p>
            <a:r>
              <a:rPr lang="en-US" dirty="0"/>
              <a:t>PH, pulmonary hypertension.</a:t>
            </a:r>
          </a:p>
        </p:txBody>
      </p:sp>
      <p:pic>
        <p:nvPicPr>
          <p:cNvPr id="7" name="Picture 6" descr="Graphical user interface, text, application, email&#10;&#10;Description automatically generated">
            <a:extLst>
              <a:ext uri="{FF2B5EF4-FFF2-40B4-BE49-F238E27FC236}">
                <a16:creationId xmlns:a16="http://schemas.microsoft.com/office/drawing/2014/main" id="{4ED21CDC-9A91-662A-3F75-F191419A3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385082"/>
            <a:ext cx="10401300" cy="4715256"/>
          </a:xfrm>
          <a:prstGeom prst="rect">
            <a:avLst/>
          </a:prstGeom>
        </p:spPr>
      </p:pic>
    </p:spTree>
    <p:extLst>
      <p:ext uri="{BB962C8B-B14F-4D97-AF65-F5344CB8AC3E}">
        <p14:creationId xmlns:p14="http://schemas.microsoft.com/office/powerpoint/2010/main" val="238174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F383-BE8D-3116-6F5A-7C304F84896C}"/>
              </a:ext>
            </a:extLst>
          </p:cNvPr>
          <p:cNvSpPr>
            <a:spLocks noGrp="1"/>
          </p:cNvSpPr>
          <p:nvPr>
            <p:ph type="title"/>
          </p:nvPr>
        </p:nvSpPr>
        <p:spPr/>
        <p:txBody>
          <a:bodyPr/>
          <a:lstStyle/>
          <a:p>
            <a:r>
              <a:rPr lang="en-US" dirty="0"/>
              <a:t>The Format of the </a:t>
            </a:r>
            <a:r>
              <a:rPr lang="en-US" dirty="0" err="1"/>
              <a:t>EchoRight</a:t>
            </a:r>
            <a:r>
              <a:rPr lang="en-US" dirty="0"/>
              <a:t> Pro App</a:t>
            </a:r>
          </a:p>
        </p:txBody>
      </p:sp>
      <p:pic>
        <p:nvPicPr>
          <p:cNvPr id="5" name="Picture 4" descr="Graphical user interface&#10;&#10;Description automatically generated">
            <a:extLst>
              <a:ext uri="{FF2B5EF4-FFF2-40B4-BE49-F238E27FC236}">
                <a16:creationId xmlns:a16="http://schemas.microsoft.com/office/drawing/2014/main" id="{67892D1B-36D4-42A1-7CAE-51F7490A9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06" y="1860458"/>
            <a:ext cx="11691037" cy="4140292"/>
          </a:xfrm>
          <a:prstGeom prst="rect">
            <a:avLst/>
          </a:prstGeom>
        </p:spPr>
      </p:pic>
    </p:spTree>
    <p:extLst>
      <p:ext uri="{BB962C8B-B14F-4D97-AF65-F5344CB8AC3E}">
        <p14:creationId xmlns:p14="http://schemas.microsoft.com/office/powerpoint/2010/main" val="206946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D6EA-27E2-7D7B-B94C-589E24A3FF3B}"/>
              </a:ext>
            </a:extLst>
          </p:cNvPr>
          <p:cNvSpPr>
            <a:spLocks noGrp="1"/>
          </p:cNvSpPr>
          <p:nvPr>
            <p:ph type="title"/>
          </p:nvPr>
        </p:nvSpPr>
        <p:spPr>
          <a:xfrm>
            <a:off x="609600" y="0"/>
            <a:ext cx="10744200" cy="1185577"/>
          </a:xfrm>
        </p:spPr>
        <p:txBody>
          <a:bodyPr/>
          <a:lstStyle/>
          <a:p>
            <a:r>
              <a:rPr lang="en-US" dirty="0"/>
              <a:t>Target Audiences</a:t>
            </a:r>
          </a:p>
        </p:txBody>
      </p:sp>
      <p:pic>
        <p:nvPicPr>
          <p:cNvPr id="7" name="Picture 6" descr="Graphical user interface, text, application, email&#10;&#10;Description automatically generated">
            <a:extLst>
              <a:ext uri="{FF2B5EF4-FFF2-40B4-BE49-F238E27FC236}">
                <a16:creationId xmlns:a16="http://schemas.microsoft.com/office/drawing/2014/main" id="{1EC53827-94DA-30C6-B775-3E5A6865C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08025"/>
            <a:ext cx="11084011" cy="5650470"/>
          </a:xfrm>
          <a:prstGeom prst="rect">
            <a:avLst/>
          </a:prstGeom>
        </p:spPr>
      </p:pic>
    </p:spTree>
    <p:extLst>
      <p:ext uri="{BB962C8B-B14F-4D97-AF65-F5344CB8AC3E}">
        <p14:creationId xmlns:p14="http://schemas.microsoft.com/office/powerpoint/2010/main" val="257254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513B-377D-0FF6-51BF-0370EB425FDD}"/>
              </a:ext>
            </a:extLst>
          </p:cNvPr>
          <p:cNvSpPr>
            <a:spLocks noGrp="1"/>
          </p:cNvSpPr>
          <p:nvPr>
            <p:ph type="title"/>
          </p:nvPr>
        </p:nvSpPr>
        <p:spPr/>
        <p:txBody>
          <a:bodyPr/>
          <a:lstStyle/>
          <a:p>
            <a:r>
              <a:rPr lang="en-US" dirty="0"/>
              <a:t>Learning Benefits of the Echo Right App</a:t>
            </a:r>
          </a:p>
        </p:txBody>
      </p:sp>
      <p:pic>
        <p:nvPicPr>
          <p:cNvPr id="5" name="Picture 4" descr="A picture containing text&#10;&#10;Description automatically generated">
            <a:extLst>
              <a:ext uri="{FF2B5EF4-FFF2-40B4-BE49-F238E27FC236}">
                <a16:creationId xmlns:a16="http://schemas.microsoft.com/office/drawing/2014/main" id="{F8634A12-3590-C3E1-36C2-26F105B8C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8439"/>
            <a:ext cx="11582400" cy="4160134"/>
          </a:xfrm>
          <a:prstGeom prst="rect">
            <a:avLst/>
          </a:prstGeom>
        </p:spPr>
      </p:pic>
    </p:spTree>
    <p:extLst>
      <p:ext uri="{BB962C8B-B14F-4D97-AF65-F5344CB8AC3E}">
        <p14:creationId xmlns:p14="http://schemas.microsoft.com/office/powerpoint/2010/main" val="176218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1AC9-B3A5-B833-115B-5367B3A62D5E}"/>
              </a:ext>
            </a:extLst>
          </p:cNvPr>
          <p:cNvSpPr>
            <a:spLocks noGrp="1"/>
          </p:cNvSpPr>
          <p:nvPr>
            <p:ph type="title"/>
          </p:nvPr>
        </p:nvSpPr>
        <p:spPr/>
        <p:txBody>
          <a:bodyPr/>
          <a:lstStyle/>
          <a:p>
            <a:r>
              <a:rPr lang="en-US" dirty="0"/>
              <a:t>Benefits of </a:t>
            </a:r>
            <a:r>
              <a:rPr lang="en-US" dirty="0" err="1"/>
              <a:t>EchoRight</a:t>
            </a:r>
            <a:endParaRPr lang="en-US" dirty="0"/>
          </a:p>
        </p:txBody>
      </p:sp>
      <p:pic>
        <p:nvPicPr>
          <p:cNvPr id="5" name="Picture 4" descr="Text&#10;&#10;Description automatically generated">
            <a:extLst>
              <a:ext uri="{FF2B5EF4-FFF2-40B4-BE49-F238E27FC236}">
                <a16:creationId xmlns:a16="http://schemas.microsoft.com/office/drawing/2014/main" id="{7DF6EB20-A837-309F-CE9D-10DB6F6C5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46" y="1385082"/>
            <a:ext cx="11780108" cy="4767114"/>
          </a:xfrm>
          <a:prstGeom prst="rect">
            <a:avLst/>
          </a:prstGeom>
        </p:spPr>
      </p:pic>
      <p:sp>
        <p:nvSpPr>
          <p:cNvPr id="4" name="Footer Placeholder 3">
            <a:extLst>
              <a:ext uri="{FF2B5EF4-FFF2-40B4-BE49-F238E27FC236}">
                <a16:creationId xmlns:a16="http://schemas.microsoft.com/office/drawing/2014/main" id="{74CF0CC7-B931-0B89-778C-D86F7E8F286A}"/>
              </a:ext>
            </a:extLst>
          </p:cNvPr>
          <p:cNvSpPr>
            <a:spLocks noGrp="1"/>
          </p:cNvSpPr>
          <p:nvPr>
            <p:ph type="ftr" sz="quarter" idx="3"/>
          </p:nvPr>
        </p:nvSpPr>
        <p:spPr/>
        <p:txBody>
          <a:bodyPr/>
          <a:lstStyle/>
          <a:p>
            <a:r>
              <a:rPr lang="en-US" sz="1000" dirty="0"/>
              <a:t>ASE, American Society of Echocardiography; </a:t>
            </a:r>
            <a:r>
              <a:rPr lang="en-US" sz="1000" dirty="0" err="1"/>
              <a:t>EACVI</a:t>
            </a:r>
            <a:r>
              <a:rPr lang="en-US" sz="1000" dirty="0"/>
              <a:t>, European Association of Cardiology Imaging; ERS, European Respiratory Society; ESC, European Society of Cardiology.</a:t>
            </a:r>
          </a:p>
        </p:txBody>
      </p:sp>
    </p:spTree>
    <p:extLst>
      <p:ext uri="{BB962C8B-B14F-4D97-AF65-F5344CB8AC3E}">
        <p14:creationId xmlns:p14="http://schemas.microsoft.com/office/powerpoint/2010/main" val="311827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FD57-6CD0-3E88-CFDE-F0643DBA7361}"/>
              </a:ext>
            </a:extLst>
          </p:cNvPr>
          <p:cNvSpPr>
            <a:spLocks noGrp="1"/>
          </p:cNvSpPr>
          <p:nvPr>
            <p:ph type="title"/>
          </p:nvPr>
        </p:nvSpPr>
        <p:spPr/>
        <p:txBody>
          <a:bodyPr/>
          <a:lstStyle/>
          <a:p>
            <a:r>
              <a:rPr lang="en-US" dirty="0"/>
              <a:t>An Example Case From </a:t>
            </a:r>
            <a:r>
              <a:rPr lang="en-US" dirty="0" err="1"/>
              <a:t>EchoRight</a:t>
            </a:r>
            <a:r>
              <a:rPr lang="en-US" dirty="0"/>
              <a:t>: Looking at Peak Tricuspid Regurgitation Velocity</a:t>
            </a:r>
          </a:p>
        </p:txBody>
      </p:sp>
      <p:pic>
        <p:nvPicPr>
          <p:cNvPr id="4" name="Picture 3" descr="Graphical user interface, application&#10;&#10;Description automatically generated">
            <a:extLst>
              <a:ext uri="{FF2B5EF4-FFF2-40B4-BE49-F238E27FC236}">
                <a16:creationId xmlns:a16="http://schemas.microsoft.com/office/drawing/2014/main" id="{43F934EF-CD03-C6D3-B4D4-67586B747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11" y="1790699"/>
            <a:ext cx="11121423" cy="4245129"/>
          </a:xfrm>
          <a:prstGeom prst="rect">
            <a:avLst/>
          </a:prstGeom>
        </p:spPr>
      </p:pic>
    </p:spTree>
    <p:extLst>
      <p:ext uri="{BB962C8B-B14F-4D97-AF65-F5344CB8AC3E}">
        <p14:creationId xmlns:p14="http://schemas.microsoft.com/office/powerpoint/2010/main" val="229539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9AE0FBA-30AA-3214-41E3-901F575C2C69}"/>
              </a:ext>
            </a:extLst>
          </p:cNvPr>
          <p:cNvSpPr>
            <a:spLocks noGrp="1"/>
          </p:cNvSpPr>
          <p:nvPr>
            <p:ph type="ftr" sz="quarter" idx="3"/>
          </p:nvPr>
        </p:nvSpPr>
        <p:spPr/>
        <p:txBody>
          <a:bodyPr/>
          <a:lstStyle/>
          <a:p>
            <a:r>
              <a:rPr lang="en-US" sz="1000" dirty="0" err="1"/>
              <a:t>TRV</a:t>
            </a:r>
            <a:r>
              <a:rPr lang="en-US" sz="1000" dirty="0"/>
              <a:t>, tricuspid valve regurgitation. </a:t>
            </a:r>
          </a:p>
        </p:txBody>
      </p:sp>
      <p:pic>
        <p:nvPicPr>
          <p:cNvPr id="4" name="Picture 3" descr="Graphical user interface&#10;&#10;Description automatically generated">
            <a:extLst>
              <a:ext uri="{FF2B5EF4-FFF2-40B4-BE49-F238E27FC236}">
                <a16:creationId xmlns:a16="http://schemas.microsoft.com/office/drawing/2014/main" id="{85BB4BE4-6CE1-33E7-9B97-73679B99A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83" y="1295400"/>
            <a:ext cx="10937600" cy="4451270"/>
          </a:xfrm>
          <a:prstGeom prst="rect">
            <a:avLst/>
          </a:prstGeom>
        </p:spPr>
      </p:pic>
    </p:spTree>
    <p:extLst>
      <p:ext uri="{BB962C8B-B14F-4D97-AF65-F5344CB8AC3E}">
        <p14:creationId xmlns:p14="http://schemas.microsoft.com/office/powerpoint/2010/main" val="3328452104"/>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263</Words>
  <Application>Microsoft Office PowerPoint</Application>
  <PresentationFormat>Widescreen</PresentationFormat>
  <Paragraphs>14</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Onc-2019</vt:lpstr>
      <vt:lpstr>The EchoRight Smart Phone App: Emerging Tools for Echocardiography in PH</vt:lpstr>
      <vt:lpstr>Disclaimer</vt:lpstr>
      <vt:lpstr>The EchoRight App</vt:lpstr>
      <vt:lpstr>The Format of the EchoRight Pro App</vt:lpstr>
      <vt:lpstr>Target Audiences</vt:lpstr>
      <vt:lpstr>Learning Benefits of the Echo Right App</vt:lpstr>
      <vt:lpstr>Benefits of EchoRight</vt:lpstr>
      <vt:lpstr>An Example Case From EchoRight: Looking at Peak Tricuspid Regurgitation Velocity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2023-03-14T16:06:44Z</dcterms:modified>
</cp:coreProperties>
</file>