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1"/>
  </p:notesMasterIdLst>
  <p:handoutMasterIdLst>
    <p:handoutMasterId r:id="rId12"/>
  </p:handoutMasterIdLst>
  <p:sldIdLst>
    <p:sldId id="2134959394" r:id="rId2"/>
    <p:sldId id="256" r:id="rId3"/>
    <p:sldId id="2134959334" r:id="rId4"/>
    <p:sldId id="2134959335" r:id="rId5"/>
    <p:sldId id="2134959336" r:id="rId6"/>
    <p:sldId id="2134959337" r:id="rId7"/>
    <p:sldId id="2134959338" r:id="rId8"/>
    <p:sldId id="2134959339" r:id="rId9"/>
    <p:sldId id="213495934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33" userDrawn="1">
          <p15:clr>
            <a:srgbClr val="A4A3A4"/>
          </p15:clr>
        </p15:guide>
        <p15:guide id="2" pos="3798" userDrawn="1">
          <p15:clr>
            <a:srgbClr val="A4A3A4"/>
          </p15:clr>
        </p15:guide>
        <p15:guide id="3" orient="horz" pos="3152" userDrawn="1">
          <p15:clr>
            <a:srgbClr val="A4A3A4"/>
          </p15:clr>
        </p15:guide>
        <p15:guide id="5" pos="1519" userDrawn="1">
          <p15:clr>
            <a:srgbClr val="A4A3A4"/>
          </p15:clr>
        </p15:guide>
        <p15:guide id="6" orient="horz" pos="1704" userDrawn="1">
          <p15:clr>
            <a:srgbClr val="A4A3A4"/>
          </p15:clr>
        </p15:guide>
        <p15:guide id="7" pos="2124" userDrawn="1">
          <p15:clr>
            <a:srgbClr val="A4A3A4"/>
          </p15:clr>
        </p15:guide>
        <p15:guide id="8" orient="horz" pos="1200" userDrawn="1">
          <p15:clr>
            <a:srgbClr val="A4A3A4"/>
          </p15:clr>
        </p15:guide>
        <p15:guide id="9" orient="horz" pos="494" userDrawn="1">
          <p15:clr>
            <a:srgbClr val="A4A3A4"/>
          </p15:clr>
        </p15:guide>
        <p15:guide id="11" pos="5633" userDrawn="1">
          <p15:clr>
            <a:srgbClr val="A4A3A4"/>
          </p15:clr>
        </p15:guide>
        <p15:guide id="12" pos="5937" userDrawn="1">
          <p15:clr>
            <a:srgbClr val="A4A3A4"/>
          </p15:clr>
        </p15:guide>
        <p15:guide id="13" pos="692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416A"/>
    <a:srgbClr val="5196C5"/>
    <a:srgbClr val="7CB87B"/>
    <a:srgbClr val="7CB4D4"/>
    <a:srgbClr val="7BAED0"/>
    <a:srgbClr val="74246D"/>
    <a:srgbClr val="4D4E4D"/>
    <a:srgbClr val="EAEAEA"/>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61" autoAdjust="0"/>
    <p:restoredTop sz="95387" autoAdjust="0"/>
  </p:normalViewPr>
  <p:slideViewPr>
    <p:cSldViewPr snapToGrid="0">
      <p:cViewPr varScale="1">
        <p:scale>
          <a:sx n="59" d="100"/>
          <a:sy n="59" d="100"/>
        </p:scale>
        <p:origin x="72" y="744"/>
      </p:cViewPr>
      <p:guideLst>
        <p:guide orient="horz" pos="833"/>
        <p:guide pos="3798"/>
        <p:guide orient="horz" pos="3152"/>
        <p:guide pos="1519"/>
        <p:guide orient="horz" pos="1704"/>
        <p:guide pos="2124"/>
        <p:guide orient="horz" pos="1200"/>
        <p:guide orient="horz" pos="494"/>
        <p:guide pos="5633"/>
        <p:guide pos="5937"/>
        <p:guide pos="6925"/>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3/14/2023</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D5FED3-632F-4B67-A4C3-B033BAF4C220}" type="datetimeFigureOut">
              <a:rPr lang="en-US" smtClean="0"/>
              <a:t>3/14/2023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8EE45-5134-4F61-94EE-6230C477F0DC}" type="slidenum">
              <a:rPr lang="en-US" smtClean="0"/>
              <a:t>‹#›</a:t>
            </a:fld>
            <a:endParaRPr lang="en-US"/>
          </a:p>
        </p:txBody>
      </p:sp>
    </p:spTree>
    <p:extLst>
      <p:ext uri="{BB962C8B-B14F-4D97-AF65-F5344CB8AC3E}">
        <p14:creationId xmlns:p14="http://schemas.microsoft.com/office/powerpoint/2010/main" val="210735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E0BB1E-50C0-4CD0-9DFE-94101D6C4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48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3B4BF9-4696-4EAF-8EBA-8F06A596BEB3}" type="slidenum">
              <a:rPr lang="en-US" smtClean="0"/>
              <a:t>4</a:t>
            </a:fld>
            <a:endParaRPr lang="en-US"/>
          </a:p>
        </p:txBody>
      </p:sp>
    </p:spTree>
    <p:extLst>
      <p:ext uri="{BB962C8B-B14F-4D97-AF65-F5344CB8AC3E}">
        <p14:creationId xmlns:p14="http://schemas.microsoft.com/office/powerpoint/2010/main" val="1131440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3B4BF9-4696-4EAF-8EBA-8F06A596BEB3}" type="slidenum">
              <a:rPr lang="en-US" smtClean="0"/>
              <a:t>5</a:t>
            </a:fld>
            <a:endParaRPr lang="en-US"/>
          </a:p>
        </p:txBody>
      </p:sp>
    </p:spTree>
    <p:extLst>
      <p:ext uri="{BB962C8B-B14F-4D97-AF65-F5344CB8AC3E}">
        <p14:creationId xmlns:p14="http://schemas.microsoft.com/office/powerpoint/2010/main" val="2549657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3B4BF9-4696-4EAF-8EBA-8F06A596BEB3}" type="slidenum">
              <a:rPr lang="en-US" smtClean="0"/>
              <a:t>6</a:t>
            </a:fld>
            <a:endParaRPr lang="en-US"/>
          </a:p>
        </p:txBody>
      </p:sp>
    </p:spTree>
    <p:extLst>
      <p:ext uri="{BB962C8B-B14F-4D97-AF65-F5344CB8AC3E}">
        <p14:creationId xmlns:p14="http://schemas.microsoft.com/office/powerpoint/2010/main" val="846922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3B4BF9-4696-4EAF-8EBA-8F06A596BEB3}" type="slidenum">
              <a:rPr lang="en-US" smtClean="0"/>
              <a:t>7</a:t>
            </a:fld>
            <a:endParaRPr lang="en-US"/>
          </a:p>
        </p:txBody>
      </p:sp>
    </p:spTree>
    <p:extLst>
      <p:ext uri="{BB962C8B-B14F-4D97-AF65-F5344CB8AC3E}">
        <p14:creationId xmlns:p14="http://schemas.microsoft.com/office/powerpoint/2010/main" val="3733050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3B4BF9-4696-4EAF-8EBA-8F06A596BEB3}" type="slidenum">
              <a:rPr lang="en-US" smtClean="0"/>
              <a:t>8</a:t>
            </a:fld>
            <a:endParaRPr lang="en-US"/>
          </a:p>
        </p:txBody>
      </p:sp>
    </p:spTree>
    <p:extLst>
      <p:ext uri="{BB962C8B-B14F-4D97-AF65-F5344CB8AC3E}">
        <p14:creationId xmlns:p14="http://schemas.microsoft.com/office/powerpoint/2010/main" val="1805555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3B4BF9-4696-4EAF-8EBA-8F06A596BEB3}" type="slidenum">
              <a:rPr lang="en-US" smtClean="0"/>
              <a:t>9</a:t>
            </a:fld>
            <a:endParaRPr lang="en-US"/>
          </a:p>
        </p:txBody>
      </p:sp>
    </p:spTree>
    <p:extLst>
      <p:ext uri="{BB962C8B-B14F-4D97-AF65-F5344CB8AC3E}">
        <p14:creationId xmlns:p14="http://schemas.microsoft.com/office/powerpoint/2010/main" val="1206899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15814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74062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95318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03055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02713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07157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08611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623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8461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3717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23031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68505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3857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C59BE09-22C2-70F0-6B17-A091D95000C1}"/>
              </a:ext>
            </a:extLst>
          </p:cNvPr>
          <p:cNvSpPr>
            <a:spLocks noGrp="1"/>
          </p:cNvSpPr>
          <p:nvPr>
            <p:ph type="title"/>
          </p:nvPr>
        </p:nvSpPr>
        <p:spPr>
          <a:xfrm>
            <a:off x="609601" y="1542099"/>
            <a:ext cx="10976042" cy="2170648"/>
          </a:xfrm>
        </p:spPr>
        <p:txBody>
          <a:bodyPr>
            <a:normAutofit/>
          </a:bodyPr>
          <a:lstStyle/>
          <a:p>
            <a:r>
              <a:rPr lang="en-US" sz="4000" dirty="0"/>
              <a:t>Using Echocardiography to Complement Risk Assessment </a:t>
            </a:r>
          </a:p>
        </p:txBody>
      </p:sp>
      <p:sp>
        <p:nvSpPr>
          <p:cNvPr id="5" name="Text Placeholder 4">
            <a:extLst>
              <a:ext uri="{FF2B5EF4-FFF2-40B4-BE49-F238E27FC236}">
                <a16:creationId xmlns:a16="http://schemas.microsoft.com/office/drawing/2014/main" id="{54C8EA83-C345-4BA4-6095-EEA2AFB4A077}"/>
              </a:ext>
            </a:extLst>
          </p:cNvPr>
          <p:cNvSpPr>
            <a:spLocks noGrp="1"/>
          </p:cNvSpPr>
          <p:nvPr>
            <p:ph type="body" idx="1"/>
          </p:nvPr>
        </p:nvSpPr>
        <p:spPr>
          <a:xfrm>
            <a:off x="609601" y="3888006"/>
            <a:ext cx="10515600" cy="2349956"/>
          </a:xfrm>
        </p:spPr>
        <p:txBody>
          <a:bodyPr>
            <a:normAutofit fontScale="92500" lnSpcReduction="20000"/>
          </a:bodyPr>
          <a:lstStyle/>
          <a:p>
            <a:r>
              <a:rPr lang="en-US" dirty="0"/>
              <a:t>Ahmed S. </a:t>
            </a:r>
            <a:r>
              <a:rPr lang="en-US" dirty="0" err="1"/>
              <a:t>Sadek</a:t>
            </a:r>
            <a:r>
              <a:rPr lang="en-US" dirty="0"/>
              <a:t>, MD </a:t>
            </a:r>
          </a:p>
          <a:p>
            <a:r>
              <a:rPr lang="en-US" dirty="0"/>
              <a:t>Assistant Professor, Medicine</a:t>
            </a:r>
          </a:p>
          <a:p>
            <a:r>
              <a:rPr lang="en-US" dirty="0"/>
              <a:t>Pulmonary Hypertension, Right Heart Failure and </a:t>
            </a:r>
            <a:r>
              <a:rPr lang="en-US" dirty="0" err="1"/>
              <a:t>CTEPH</a:t>
            </a:r>
            <a:r>
              <a:rPr lang="en-US" dirty="0"/>
              <a:t> program</a:t>
            </a:r>
          </a:p>
          <a:p>
            <a:r>
              <a:rPr lang="en-US" dirty="0"/>
              <a:t>Cardiology Division</a:t>
            </a:r>
          </a:p>
          <a:p>
            <a:r>
              <a:rPr lang="en-US" dirty="0"/>
              <a:t>Lewis Katz School of Medicine</a:t>
            </a:r>
          </a:p>
          <a:p>
            <a:r>
              <a:rPr lang="en-US" dirty="0"/>
              <a:t>Temple University</a:t>
            </a:r>
          </a:p>
          <a:p>
            <a:r>
              <a:rPr lang="en-US" dirty="0"/>
              <a:t>Philadelphia, PA</a:t>
            </a:r>
          </a:p>
        </p:txBody>
      </p:sp>
    </p:spTree>
    <p:extLst>
      <p:ext uri="{BB962C8B-B14F-4D97-AF65-F5344CB8AC3E}">
        <p14:creationId xmlns:p14="http://schemas.microsoft.com/office/powerpoint/2010/main" val="4061284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4648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BA52-B3A9-4B48-0DC9-371B5AEA5BA3}"/>
              </a:ext>
            </a:extLst>
          </p:cNvPr>
          <p:cNvSpPr>
            <a:spLocks noGrp="1"/>
          </p:cNvSpPr>
          <p:nvPr>
            <p:ph type="title"/>
          </p:nvPr>
        </p:nvSpPr>
        <p:spPr/>
        <p:txBody>
          <a:bodyPr>
            <a:normAutofit fontScale="90000"/>
          </a:bodyPr>
          <a:lstStyle/>
          <a:p>
            <a:r>
              <a:rPr lang="en-US" dirty="0"/>
              <a:t>Risk in Pulmonary Hypertension is Dependent on Right Ventricular Adaptation to Increased Load – RV-PA Coupling</a:t>
            </a:r>
          </a:p>
        </p:txBody>
      </p:sp>
      <p:sp>
        <p:nvSpPr>
          <p:cNvPr id="5" name="TextBox 4">
            <a:extLst>
              <a:ext uri="{FF2B5EF4-FFF2-40B4-BE49-F238E27FC236}">
                <a16:creationId xmlns:a16="http://schemas.microsoft.com/office/drawing/2014/main" id="{E89AED8D-BE6E-EE6B-708E-E82C92176219}"/>
              </a:ext>
            </a:extLst>
          </p:cNvPr>
          <p:cNvSpPr txBox="1"/>
          <p:nvPr/>
        </p:nvSpPr>
        <p:spPr>
          <a:xfrm>
            <a:off x="3047163" y="3246846"/>
            <a:ext cx="60943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 </a:t>
            </a:r>
          </a:p>
        </p:txBody>
      </p:sp>
      <p:sp>
        <p:nvSpPr>
          <p:cNvPr id="14" name="TextBox 13">
            <a:extLst>
              <a:ext uri="{FF2B5EF4-FFF2-40B4-BE49-F238E27FC236}">
                <a16:creationId xmlns:a16="http://schemas.microsoft.com/office/drawing/2014/main" id="{88D4A53B-7911-E93A-4156-79A9DFB3F625}"/>
              </a:ext>
            </a:extLst>
          </p:cNvPr>
          <p:cNvSpPr txBox="1"/>
          <p:nvPr/>
        </p:nvSpPr>
        <p:spPr>
          <a:xfrm>
            <a:off x="873015" y="5687872"/>
            <a:ext cx="10331669" cy="523220"/>
          </a:xfrm>
          <a:prstGeom prst="rect">
            <a:avLst/>
          </a:prstGeom>
          <a:solidFill>
            <a:schemeClr val="accent4">
              <a:lumMod val="50000"/>
            </a:schemeClr>
          </a:solidFill>
        </p:spPr>
        <p:txBody>
          <a:bodyPr wrap="square" rtlCol="0">
            <a:spAutoFit/>
          </a:bodyPr>
          <a:lstStyle/>
          <a:p>
            <a:pPr algn="ctr"/>
            <a:r>
              <a:rPr lang="en-US" sz="1400" dirty="0">
                <a:solidFill>
                  <a:schemeClr val="bg1"/>
                </a:solidFill>
                <a:effectLst/>
              </a:rPr>
              <a:t>The consequence of pulmonary hypertension for the right ventricle. Initially, coupling of the ventricle to the high arterial load is maintained by increasing contractility, subsequently followed by dilation and finally uncoupling</a:t>
            </a:r>
            <a:endParaRPr lang="en-US" sz="1400" strike="sngStrike" dirty="0">
              <a:solidFill>
                <a:srgbClr val="FF0000"/>
              </a:solidFill>
              <a:effectLst/>
            </a:endParaRPr>
          </a:p>
        </p:txBody>
      </p:sp>
      <p:pic>
        <p:nvPicPr>
          <p:cNvPr id="15" name="Picture 14">
            <a:extLst>
              <a:ext uri="{FF2B5EF4-FFF2-40B4-BE49-F238E27FC236}">
                <a16:creationId xmlns:a16="http://schemas.microsoft.com/office/drawing/2014/main" id="{9A39BA27-59A1-99CB-F8B5-7790423312C8}"/>
              </a:ext>
            </a:extLst>
          </p:cNvPr>
          <p:cNvPicPr>
            <a:picLocks noChangeAspect="1"/>
          </p:cNvPicPr>
          <p:nvPr/>
        </p:nvPicPr>
        <p:blipFill>
          <a:blip r:embed="rId3"/>
          <a:stretch>
            <a:fillRect/>
          </a:stretch>
        </p:blipFill>
        <p:spPr>
          <a:xfrm>
            <a:off x="872455" y="1362764"/>
            <a:ext cx="10318188" cy="4278703"/>
          </a:xfrm>
          <a:prstGeom prst="rect">
            <a:avLst/>
          </a:prstGeom>
        </p:spPr>
      </p:pic>
      <p:sp>
        <p:nvSpPr>
          <p:cNvPr id="4" name="Footer Placeholder 3">
            <a:extLst>
              <a:ext uri="{FF2B5EF4-FFF2-40B4-BE49-F238E27FC236}">
                <a16:creationId xmlns:a16="http://schemas.microsoft.com/office/drawing/2014/main" id="{791F9D2F-A3AC-906D-C0FF-0FF89D5BAD2E}"/>
              </a:ext>
            </a:extLst>
          </p:cNvPr>
          <p:cNvSpPr>
            <a:spLocks noGrp="1"/>
          </p:cNvSpPr>
          <p:nvPr>
            <p:ph type="ftr" sz="quarter" idx="3"/>
          </p:nvPr>
        </p:nvSpPr>
        <p:spPr/>
        <p:txBody>
          <a:bodyPr/>
          <a:lstStyle/>
          <a:p>
            <a:r>
              <a:rPr lang="en-US" sz="1000" dirty="0"/>
              <a:t>PA, pulmonary artery; RV, right ventricle.</a:t>
            </a:r>
          </a:p>
          <a:p>
            <a:endParaRPr lang="en-US" sz="1000" dirty="0"/>
          </a:p>
          <a:p>
            <a:r>
              <a:rPr lang="en-US" sz="1000" dirty="0" err="1"/>
              <a:t>Vonk</a:t>
            </a:r>
            <a:r>
              <a:rPr lang="en-US" sz="1000" dirty="0"/>
              <a:t> </a:t>
            </a:r>
            <a:r>
              <a:rPr lang="en-US" sz="1000" dirty="0" err="1"/>
              <a:t>Noordegraaf</a:t>
            </a:r>
            <a:r>
              <a:rPr lang="en-US" sz="1000" dirty="0"/>
              <a:t>, A. et al. </a:t>
            </a:r>
            <a:r>
              <a:rPr lang="en-US" sz="1000" i="1" dirty="0"/>
              <a:t>J Am Coll </a:t>
            </a:r>
            <a:r>
              <a:rPr lang="en-US" sz="1000" i="1" dirty="0" err="1"/>
              <a:t>Cardiol</a:t>
            </a:r>
            <a:r>
              <a:rPr lang="en-US" sz="1000" i="1" dirty="0"/>
              <a:t>. </a:t>
            </a:r>
            <a:r>
              <a:rPr lang="en-US" sz="1000" dirty="0"/>
              <a:t>2017;69(2):236–43</a:t>
            </a:r>
          </a:p>
        </p:txBody>
      </p:sp>
    </p:spTree>
    <p:extLst>
      <p:ext uri="{BB962C8B-B14F-4D97-AF65-F5344CB8AC3E}">
        <p14:creationId xmlns:p14="http://schemas.microsoft.com/office/powerpoint/2010/main" val="3245302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C6EBFD-29DC-91A1-563B-9310E38AA076}"/>
              </a:ext>
            </a:extLst>
          </p:cNvPr>
          <p:cNvSpPr>
            <a:spLocks noGrp="1"/>
          </p:cNvSpPr>
          <p:nvPr>
            <p:ph type="title"/>
          </p:nvPr>
        </p:nvSpPr>
        <p:spPr/>
        <p:txBody>
          <a:bodyPr/>
          <a:lstStyle/>
          <a:p>
            <a:r>
              <a:rPr lang="en-US" dirty="0"/>
              <a:t>Echocardiogram Provides Direct Assessment of</a:t>
            </a:r>
            <a:br>
              <a:rPr lang="en-US" dirty="0"/>
            </a:br>
            <a:r>
              <a:rPr lang="en-US" dirty="0"/>
              <a:t>RV-PA Uncoupling: Similar to RHC  </a:t>
            </a:r>
          </a:p>
        </p:txBody>
      </p:sp>
      <p:sp>
        <p:nvSpPr>
          <p:cNvPr id="12" name="TextBox 11">
            <a:extLst>
              <a:ext uri="{FF2B5EF4-FFF2-40B4-BE49-F238E27FC236}">
                <a16:creationId xmlns:a16="http://schemas.microsoft.com/office/drawing/2014/main" id="{7A57E993-AC8B-6DF2-D223-DB2FA2380CD5}"/>
              </a:ext>
            </a:extLst>
          </p:cNvPr>
          <p:cNvSpPr txBox="1"/>
          <p:nvPr/>
        </p:nvSpPr>
        <p:spPr>
          <a:xfrm>
            <a:off x="7052356" y="4409123"/>
            <a:ext cx="4812979" cy="923330"/>
          </a:xfrm>
          <a:prstGeom prst="rect">
            <a:avLst/>
          </a:prstGeom>
          <a:noFill/>
        </p:spPr>
        <p:txBody>
          <a:bodyPr wrap="square" rtlCol="0">
            <a:spAutoFit/>
          </a:bodyPr>
          <a:lstStyle/>
          <a:p>
            <a:pPr marL="342900" indent="-342900">
              <a:buFont typeface="+mj-lt"/>
              <a:buAutoNum type="alphaUcPeriod"/>
            </a:pPr>
            <a:r>
              <a:rPr lang="en-US" dirty="0"/>
              <a:t>primary RV “pump” dysfunction (not PH)  </a:t>
            </a:r>
          </a:p>
          <a:p>
            <a:pPr marL="342900" indent="-342900">
              <a:buFont typeface="+mj-lt"/>
              <a:buAutoNum type="alphaUcPeriod"/>
            </a:pPr>
            <a:r>
              <a:rPr lang="en-US" dirty="0"/>
              <a:t>RV adaptation to PVR</a:t>
            </a:r>
          </a:p>
          <a:p>
            <a:pPr marL="342900" indent="-342900">
              <a:buFont typeface="+mj-lt"/>
              <a:buAutoNum type="alphaUcPeriod"/>
            </a:pPr>
            <a:r>
              <a:rPr lang="en-US" dirty="0"/>
              <a:t>RV-PA uncoupling</a:t>
            </a:r>
          </a:p>
        </p:txBody>
      </p:sp>
      <p:grpSp>
        <p:nvGrpSpPr>
          <p:cNvPr id="21" name="Group 20">
            <a:extLst>
              <a:ext uri="{FF2B5EF4-FFF2-40B4-BE49-F238E27FC236}">
                <a16:creationId xmlns:a16="http://schemas.microsoft.com/office/drawing/2014/main" id="{B09DA484-B56E-47F0-CF35-EE3D0BD1182E}"/>
              </a:ext>
            </a:extLst>
          </p:cNvPr>
          <p:cNvGrpSpPr/>
          <p:nvPr/>
        </p:nvGrpSpPr>
        <p:grpSpPr>
          <a:xfrm>
            <a:off x="6483533" y="2475820"/>
            <a:ext cx="4969357" cy="1332560"/>
            <a:chOff x="6483533" y="2475820"/>
            <a:chExt cx="4969357" cy="1332560"/>
          </a:xfrm>
        </p:grpSpPr>
        <p:sp>
          <p:nvSpPr>
            <p:cNvPr id="13" name="TextBox 12">
              <a:extLst>
                <a:ext uri="{FF2B5EF4-FFF2-40B4-BE49-F238E27FC236}">
                  <a16:creationId xmlns:a16="http://schemas.microsoft.com/office/drawing/2014/main" id="{E312D262-B513-9A96-59C9-7E5C8467D813}"/>
                </a:ext>
              </a:extLst>
            </p:cNvPr>
            <p:cNvSpPr txBox="1"/>
            <p:nvPr/>
          </p:nvSpPr>
          <p:spPr>
            <a:xfrm>
              <a:off x="7706379" y="2475820"/>
              <a:ext cx="3454792" cy="369332"/>
            </a:xfrm>
            <a:prstGeom prst="rect">
              <a:avLst/>
            </a:prstGeom>
            <a:noFill/>
          </p:spPr>
          <p:txBody>
            <a:bodyPr wrap="none" rtlCol="0">
              <a:spAutoFit/>
            </a:bodyPr>
            <a:lstStyle/>
            <a:p>
              <a:pPr algn="ctr"/>
              <a:r>
                <a:rPr lang="en-US" dirty="0"/>
                <a:t>0       1      2      3      4      5      6</a:t>
              </a:r>
            </a:p>
          </p:txBody>
        </p:sp>
        <p:sp>
          <p:nvSpPr>
            <p:cNvPr id="14" name="TextBox 13">
              <a:extLst>
                <a:ext uri="{FF2B5EF4-FFF2-40B4-BE49-F238E27FC236}">
                  <a16:creationId xmlns:a16="http://schemas.microsoft.com/office/drawing/2014/main" id="{F3003EF5-1CCE-1305-361B-17EF540EFB69}"/>
                </a:ext>
              </a:extLst>
            </p:cNvPr>
            <p:cNvSpPr txBox="1"/>
            <p:nvPr/>
          </p:nvSpPr>
          <p:spPr>
            <a:xfrm>
              <a:off x="7633446" y="3439048"/>
              <a:ext cx="3583032" cy="369332"/>
            </a:xfrm>
            <a:prstGeom prst="rect">
              <a:avLst/>
            </a:prstGeom>
            <a:noFill/>
          </p:spPr>
          <p:txBody>
            <a:bodyPr wrap="none" rtlCol="0">
              <a:spAutoFit/>
            </a:bodyPr>
            <a:lstStyle/>
            <a:p>
              <a:r>
                <a:rPr lang="en-US" dirty="0"/>
                <a:t>0.8     1    1.2   1.4   1.6   1.8     2</a:t>
              </a:r>
            </a:p>
          </p:txBody>
        </p:sp>
        <p:sp>
          <p:nvSpPr>
            <p:cNvPr id="15" name="Freeform: Shape 14">
              <a:extLst>
                <a:ext uri="{FF2B5EF4-FFF2-40B4-BE49-F238E27FC236}">
                  <a16:creationId xmlns:a16="http://schemas.microsoft.com/office/drawing/2014/main" id="{A3FC72F7-3C1C-68B0-7A3E-8E9138E0B8BC}"/>
                </a:ext>
              </a:extLst>
            </p:cNvPr>
            <p:cNvSpPr/>
            <p:nvPr/>
          </p:nvSpPr>
          <p:spPr>
            <a:xfrm>
              <a:off x="8953081" y="2833635"/>
              <a:ext cx="2023469" cy="572756"/>
            </a:xfrm>
            <a:custGeom>
              <a:avLst/>
              <a:gdLst>
                <a:gd name="connsiteX0" fmla="*/ 1838849 w 1838849"/>
                <a:gd name="connsiteY0" fmla="*/ 572756 h 572756"/>
                <a:gd name="connsiteX1" fmla="*/ 1838849 w 1838849"/>
                <a:gd name="connsiteY1" fmla="*/ 20097 h 572756"/>
                <a:gd name="connsiteX2" fmla="*/ 0 w 1838849"/>
                <a:gd name="connsiteY2" fmla="*/ 542611 h 572756"/>
                <a:gd name="connsiteX3" fmla="*/ 0 w 1838849"/>
                <a:gd name="connsiteY3" fmla="*/ 0 h 572756"/>
                <a:gd name="connsiteX4" fmla="*/ 0 w 1838849"/>
                <a:gd name="connsiteY4" fmla="*/ 0 h 572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49" h="572756">
                  <a:moveTo>
                    <a:pt x="1838849" y="572756"/>
                  </a:moveTo>
                  <a:lnTo>
                    <a:pt x="1838849" y="20097"/>
                  </a:lnTo>
                  <a:lnTo>
                    <a:pt x="0" y="542611"/>
                  </a:lnTo>
                  <a:lnTo>
                    <a:pt x="0" y="0"/>
                  </a:lnTo>
                  <a:lnTo>
                    <a:pt x="0" y="0"/>
                  </a:lnTo>
                </a:path>
              </a:pathLst>
            </a:custGeom>
            <a:noFill/>
            <a:ln w="3810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EEC6A22-1E2B-3D64-7373-926DB3CEA885}"/>
                </a:ext>
              </a:extLst>
            </p:cNvPr>
            <p:cNvSpPr txBox="1"/>
            <p:nvPr/>
          </p:nvSpPr>
          <p:spPr>
            <a:xfrm>
              <a:off x="8770273" y="2933461"/>
              <a:ext cx="370614" cy="400110"/>
            </a:xfrm>
            <a:prstGeom prst="rect">
              <a:avLst/>
            </a:prstGeom>
            <a:noFill/>
          </p:spPr>
          <p:txBody>
            <a:bodyPr wrap="none" rtlCol="0">
              <a:spAutoFit/>
            </a:bodyPr>
            <a:lstStyle/>
            <a:p>
              <a:pPr algn="ctr"/>
              <a:r>
                <a:rPr lang="en-US" sz="2000" b="1" dirty="0">
                  <a:solidFill>
                    <a:srgbClr val="000000"/>
                  </a:solidFill>
                </a:rPr>
                <a:t>A</a:t>
              </a:r>
            </a:p>
          </p:txBody>
        </p:sp>
        <p:sp>
          <p:nvSpPr>
            <p:cNvPr id="17" name="TextBox 16">
              <a:extLst>
                <a:ext uri="{FF2B5EF4-FFF2-40B4-BE49-F238E27FC236}">
                  <a16:creationId xmlns:a16="http://schemas.microsoft.com/office/drawing/2014/main" id="{4CD0C87F-E670-09AD-AEAC-8D5D4287CBBF}"/>
                </a:ext>
              </a:extLst>
            </p:cNvPr>
            <p:cNvSpPr txBox="1"/>
            <p:nvPr/>
          </p:nvSpPr>
          <p:spPr>
            <a:xfrm>
              <a:off x="10786801" y="2926053"/>
              <a:ext cx="370615" cy="400110"/>
            </a:xfrm>
            <a:prstGeom prst="rect">
              <a:avLst/>
            </a:prstGeom>
            <a:noFill/>
          </p:spPr>
          <p:txBody>
            <a:bodyPr wrap="none" rtlCol="0">
              <a:spAutoFit/>
            </a:bodyPr>
            <a:lstStyle/>
            <a:p>
              <a:pPr algn="ctr"/>
              <a:r>
                <a:rPr lang="en-US" sz="2000" b="1" dirty="0">
                  <a:solidFill>
                    <a:srgbClr val="000000"/>
                  </a:solidFill>
                </a:rPr>
                <a:t>B</a:t>
              </a:r>
            </a:p>
          </p:txBody>
        </p:sp>
        <p:sp>
          <p:nvSpPr>
            <p:cNvPr id="18" name="TextBox 17">
              <a:extLst>
                <a:ext uri="{FF2B5EF4-FFF2-40B4-BE49-F238E27FC236}">
                  <a16:creationId xmlns:a16="http://schemas.microsoft.com/office/drawing/2014/main" id="{A498BF8F-4EC3-C045-DCE7-3FA0DF77164C}"/>
                </a:ext>
              </a:extLst>
            </p:cNvPr>
            <p:cNvSpPr txBox="1"/>
            <p:nvPr/>
          </p:nvSpPr>
          <p:spPr>
            <a:xfrm>
              <a:off x="9789776" y="2930218"/>
              <a:ext cx="370614" cy="400110"/>
            </a:xfrm>
            <a:prstGeom prst="rect">
              <a:avLst/>
            </a:prstGeom>
            <a:noFill/>
          </p:spPr>
          <p:txBody>
            <a:bodyPr wrap="none" rtlCol="0">
              <a:spAutoFit/>
            </a:bodyPr>
            <a:lstStyle/>
            <a:p>
              <a:pPr algn="ctr"/>
              <a:r>
                <a:rPr lang="en-US" sz="2000" b="1" dirty="0">
                  <a:solidFill>
                    <a:srgbClr val="000000"/>
                  </a:solidFill>
                </a:rPr>
                <a:t>C</a:t>
              </a:r>
            </a:p>
          </p:txBody>
        </p:sp>
        <p:sp>
          <p:nvSpPr>
            <p:cNvPr id="9" name="Arrow: Left-Right 8">
              <a:extLst>
                <a:ext uri="{FF2B5EF4-FFF2-40B4-BE49-F238E27FC236}">
                  <a16:creationId xmlns:a16="http://schemas.microsoft.com/office/drawing/2014/main" id="{C4525FCB-0B5D-CFA2-33C3-820281AAE1D5}"/>
                </a:ext>
              </a:extLst>
            </p:cNvPr>
            <p:cNvSpPr/>
            <p:nvPr/>
          </p:nvSpPr>
          <p:spPr>
            <a:xfrm>
              <a:off x="7407126" y="2683871"/>
              <a:ext cx="4045764" cy="306616"/>
            </a:xfrm>
            <a:prstGeom prst="leftRightArrow">
              <a:avLst>
                <a:gd name="adj1" fmla="val 50000"/>
                <a:gd name="adj2" fmla="val 7679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Right 9">
              <a:extLst>
                <a:ext uri="{FF2B5EF4-FFF2-40B4-BE49-F238E27FC236}">
                  <a16:creationId xmlns:a16="http://schemas.microsoft.com/office/drawing/2014/main" id="{0EC2550F-619D-D06C-2B8F-97775D0DEE2F}"/>
                </a:ext>
              </a:extLst>
            </p:cNvPr>
            <p:cNvSpPr/>
            <p:nvPr/>
          </p:nvSpPr>
          <p:spPr>
            <a:xfrm>
              <a:off x="7407126" y="3261571"/>
              <a:ext cx="4045764" cy="306616"/>
            </a:xfrm>
            <a:prstGeom prst="leftRightArrow">
              <a:avLst>
                <a:gd name="adj1" fmla="val 50000"/>
                <a:gd name="adj2" fmla="val 7679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1BD154-C604-A012-4AFF-C78C9342A49F}"/>
                </a:ext>
              </a:extLst>
            </p:cNvPr>
            <p:cNvSpPr txBox="1"/>
            <p:nvPr/>
          </p:nvSpPr>
          <p:spPr>
            <a:xfrm>
              <a:off x="6722779" y="2660486"/>
              <a:ext cx="659155" cy="369332"/>
            </a:xfrm>
            <a:prstGeom prst="rect">
              <a:avLst/>
            </a:prstGeom>
            <a:noFill/>
          </p:spPr>
          <p:txBody>
            <a:bodyPr wrap="none" rtlCol="0">
              <a:spAutoFit/>
            </a:bodyPr>
            <a:lstStyle/>
            <a:p>
              <a:pPr algn="r"/>
              <a:r>
                <a:rPr lang="en-US" dirty="0"/>
                <a:t>PVR</a:t>
              </a:r>
            </a:p>
          </p:txBody>
        </p:sp>
        <p:sp>
          <p:nvSpPr>
            <p:cNvPr id="20" name="TextBox 19">
              <a:extLst>
                <a:ext uri="{FF2B5EF4-FFF2-40B4-BE49-F238E27FC236}">
                  <a16:creationId xmlns:a16="http://schemas.microsoft.com/office/drawing/2014/main" id="{F53531F8-13CA-8D8A-A34F-926E201B2725}"/>
                </a:ext>
              </a:extLst>
            </p:cNvPr>
            <p:cNvSpPr txBox="1"/>
            <p:nvPr/>
          </p:nvSpPr>
          <p:spPr>
            <a:xfrm>
              <a:off x="6483533" y="3243196"/>
              <a:ext cx="924164" cy="369332"/>
            </a:xfrm>
            <a:prstGeom prst="rect">
              <a:avLst/>
            </a:prstGeom>
            <a:noFill/>
          </p:spPr>
          <p:txBody>
            <a:bodyPr wrap="none" rtlCol="0">
              <a:spAutoFit/>
            </a:bodyPr>
            <a:lstStyle/>
            <a:p>
              <a:pPr algn="r"/>
              <a:r>
                <a:rPr lang="en-US" dirty="0" err="1"/>
                <a:t>TAPSE</a:t>
              </a:r>
              <a:endParaRPr lang="en-US" dirty="0"/>
            </a:p>
          </p:txBody>
        </p:sp>
      </p:grpSp>
      <p:grpSp>
        <p:nvGrpSpPr>
          <p:cNvPr id="51" name="Group 50">
            <a:extLst>
              <a:ext uri="{FF2B5EF4-FFF2-40B4-BE49-F238E27FC236}">
                <a16:creationId xmlns:a16="http://schemas.microsoft.com/office/drawing/2014/main" id="{76B6D9E2-79D5-F9F9-86F7-AEE17718BC12}"/>
              </a:ext>
            </a:extLst>
          </p:cNvPr>
          <p:cNvGrpSpPr/>
          <p:nvPr/>
        </p:nvGrpSpPr>
        <p:grpSpPr>
          <a:xfrm>
            <a:off x="238262" y="1868774"/>
            <a:ext cx="5820263" cy="4192252"/>
            <a:chOff x="238262" y="1868774"/>
            <a:chExt cx="5820263" cy="4192252"/>
          </a:xfrm>
        </p:grpSpPr>
        <p:pic>
          <p:nvPicPr>
            <p:cNvPr id="4" name="Picture 3">
              <a:extLst>
                <a:ext uri="{FF2B5EF4-FFF2-40B4-BE49-F238E27FC236}">
                  <a16:creationId xmlns:a16="http://schemas.microsoft.com/office/drawing/2014/main" id="{24B0EF5C-66F9-7A23-5B83-00A44946EFFD}"/>
                </a:ext>
              </a:extLst>
            </p:cNvPr>
            <p:cNvPicPr>
              <a:picLocks noChangeAspect="1"/>
            </p:cNvPicPr>
            <p:nvPr/>
          </p:nvPicPr>
          <p:blipFill rotWithShape="1">
            <a:blip r:embed="rId3"/>
            <a:srcRect l="11906" t="10821" r="72019" b="25115"/>
            <a:stretch/>
          </p:blipFill>
          <p:spPr>
            <a:xfrm>
              <a:off x="1411147" y="2038352"/>
              <a:ext cx="993831" cy="2762247"/>
            </a:xfrm>
            <a:prstGeom prst="rect">
              <a:avLst/>
            </a:prstGeom>
          </p:spPr>
        </p:pic>
        <p:sp>
          <p:nvSpPr>
            <p:cNvPr id="7" name="TextBox 6">
              <a:extLst>
                <a:ext uri="{FF2B5EF4-FFF2-40B4-BE49-F238E27FC236}">
                  <a16:creationId xmlns:a16="http://schemas.microsoft.com/office/drawing/2014/main" id="{856CECF3-6AF2-DEDE-AAEF-B6D08D40C169}"/>
                </a:ext>
              </a:extLst>
            </p:cNvPr>
            <p:cNvSpPr txBox="1"/>
            <p:nvPr/>
          </p:nvSpPr>
          <p:spPr>
            <a:xfrm>
              <a:off x="238262" y="3243196"/>
              <a:ext cx="720504" cy="369332"/>
            </a:xfrm>
            <a:prstGeom prst="rect">
              <a:avLst/>
            </a:prstGeom>
            <a:noFill/>
          </p:spPr>
          <p:txBody>
            <a:bodyPr wrap="square" rtlCol="0">
              <a:spAutoFit/>
            </a:bodyPr>
            <a:lstStyle/>
            <a:p>
              <a:pPr algn="ctr"/>
              <a:r>
                <a:rPr lang="en-US" b="1" dirty="0"/>
                <a:t>PVR </a:t>
              </a:r>
            </a:p>
          </p:txBody>
        </p:sp>
        <p:cxnSp>
          <p:nvCxnSpPr>
            <p:cNvPr id="23" name="Straight Arrow Connector 22">
              <a:extLst>
                <a:ext uri="{FF2B5EF4-FFF2-40B4-BE49-F238E27FC236}">
                  <a16:creationId xmlns:a16="http://schemas.microsoft.com/office/drawing/2014/main" id="{86DBC3A7-C63E-2855-FBCC-D4E30313C1C8}"/>
                </a:ext>
              </a:extLst>
            </p:cNvPr>
            <p:cNvCxnSpPr>
              <a:cxnSpLocks/>
            </p:cNvCxnSpPr>
            <p:nvPr/>
          </p:nvCxnSpPr>
          <p:spPr>
            <a:xfrm flipV="1">
              <a:off x="2424716" y="1868774"/>
              <a:ext cx="0" cy="31350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7A71A62-7ACC-5D42-414B-0A0AAF3067C2}"/>
                </a:ext>
              </a:extLst>
            </p:cNvPr>
            <p:cNvCxnSpPr>
              <a:cxnSpLocks/>
            </p:cNvCxnSpPr>
            <p:nvPr/>
          </p:nvCxnSpPr>
          <p:spPr>
            <a:xfrm>
              <a:off x="2408915" y="5003800"/>
              <a:ext cx="36496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4896EE0-AFB4-C65A-EC87-C506AF51889C}"/>
                </a:ext>
              </a:extLst>
            </p:cNvPr>
            <p:cNvCxnSpPr>
              <a:cxnSpLocks/>
            </p:cNvCxnSpPr>
            <p:nvPr/>
          </p:nvCxnSpPr>
          <p:spPr>
            <a:xfrm flipH="1">
              <a:off x="2434177" y="1920909"/>
              <a:ext cx="35951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342236B-AD8F-1EF2-1318-5AE20DD2B785}"/>
                </a:ext>
              </a:extLst>
            </p:cNvPr>
            <p:cNvCxnSpPr>
              <a:cxnSpLocks/>
            </p:cNvCxnSpPr>
            <p:nvPr/>
          </p:nvCxnSpPr>
          <p:spPr>
            <a:xfrm>
              <a:off x="6029325" y="1905000"/>
              <a:ext cx="0" cy="3098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2B1C597-07A5-4A6F-9B09-A3AE8137A5F5}"/>
                </a:ext>
              </a:extLst>
            </p:cNvPr>
            <p:cNvCxnSpPr>
              <a:cxnSpLocks/>
            </p:cNvCxnSpPr>
            <p:nvPr/>
          </p:nvCxnSpPr>
          <p:spPr>
            <a:xfrm>
              <a:off x="4250801" y="1920619"/>
              <a:ext cx="0" cy="3098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4C9BDFE-D2A4-CFC8-8B7A-8CDD6289C07A}"/>
                </a:ext>
              </a:extLst>
            </p:cNvPr>
            <p:cNvCxnSpPr>
              <a:cxnSpLocks/>
            </p:cNvCxnSpPr>
            <p:nvPr/>
          </p:nvCxnSpPr>
          <p:spPr>
            <a:xfrm flipH="1">
              <a:off x="2434177" y="3427862"/>
              <a:ext cx="35951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B73ED5B-2956-95CB-989C-5068E38F6F93}"/>
                </a:ext>
              </a:extLst>
            </p:cNvPr>
            <p:cNvSpPr txBox="1"/>
            <p:nvPr/>
          </p:nvSpPr>
          <p:spPr>
            <a:xfrm>
              <a:off x="3195323" y="4021426"/>
              <a:ext cx="370614" cy="400110"/>
            </a:xfrm>
            <a:prstGeom prst="rect">
              <a:avLst/>
            </a:prstGeom>
            <a:noFill/>
          </p:spPr>
          <p:txBody>
            <a:bodyPr wrap="none" rtlCol="0">
              <a:spAutoFit/>
            </a:bodyPr>
            <a:lstStyle/>
            <a:p>
              <a:pPr algn="ctr"/>
              <a:r>
                <a:rPr lang="en-US" sz="2000" b="1" dirty="0"/>
                <a:t>A</a:t>
              </a:r>
            </a:p>
          </p:txBody>
        </p:sp>
        <p:sp>
          <p:nvSpPr>
            <p:cNvPr id="41" name="TextBox 40">
              <a:extLst>
                <a:ext uri="{FF2B5EF4-FFF2-40B4-BE49-F238E27FC236}">
                  <a16:creationId xmlns:a16="http://schemas.microsoft.com/office/drawing/2014/main" id="{EDA81FB4-F45B-9C8C-187D-940BAA7111D0}"/>
                </a:ext>
              </a:extLst>
            </p:cNvPr>
            <p:cNvSpPr txBox="1"/>
            <p:nvPr/>
          </p:nvSpPr>
          <p:spPr>
            <a:xfrm>
              <a:off x="5343790" y="2506022"/>
              <a:ext cx="370615" cy="400110"/>
            </a:xfrm>
            <a:prstGeom prst="rect">
              <a:avLst/>
            </a:prstGeom>
            <a:noFill/>
          </p:spPr>
          <p:txBody>
            <a:bodyPr wrap="none" rtlCol="0">
              <a:spAutoFit/>
            </a:bodyPr>
            <a:lstStyle/>
            <a:p>
              <a:pPr algn="ctr"/>
              <a:r>
                <a:rPr lang="en-US" sz="2000" b="1" dirty="0"/>
                <a:t>B</a:t>
              </a:r>
            </a:p>
          </p:txBody>
        </p:sp>
        <p:sp>
          <p:nvSpPr>
            <p:cNvPr id="42" name="TextBox 41">
              <a:extLst>
                <a:ext uri="{FF2B5EF4-FFF2-40B4-BE49-F238E27FC236}">
                  <a16:creationId xmlns:a16="http://schemas.microsoft.com/office/drawing/2014/main" id="{ED2F3A95-5937-F44A-1A9B-D3C503F6328F}"/>
                </a:ext>
              </a:extLst>
            </p:cNvPr>
            <p:cNvSpPr txBox="1"/>
            <p:nvPr/>
          </p:nvSpPr>
          <p:spPr>
            <a:xfrm>
              <a:off x="3191221" y="2509277"/>
              <a:ext cx="370614" cy="400110"/>
            </a:xfrm>
            <a:prstGeom prst="rect">
              <a:avLst/>
            </a:prstGeom>
            <a:noFill/>
          </p:spPr>
          <p:txBody>
            <a:bodyPr wrap="none" rtlCol="0">
              <a:spAutoFit/>
            </a:bodyPr>
            <a:lstStyle/>
            <a:p>
              <a:pPr algn="ctr"/>
              <a:r>
                <a:rPr lang="en-US" sz="2000" b="1" dirty="0"/>
                <a:t>C</a:t>
              </a:r>
            </a:p>
          </p:txBody>
        </p:sp>
        <p:sp>
          <p:nvSpPr>
            <p:cNvPr id="43" name="TextBox 42">
              <a:extLst>
                <a:ext uri="{FF2B5EF4-FFF2-40B4-BE49-F238E27FC236}">
                  <a16:creationId xmlns:a16="http://schemas.microsoft.com/office/drawing/2014/main" id="{5D75E300-4E70-CBA5-5E72-9835674E93F9}"/>
                </a:ext>
              </a:extLst>
            </p:cNvPr>
            <p:cNvSpPr txBox="1"/>
            <p:nvPr/>
          </p:nvSpPr>
          <p:spPr>
            <a:xfrm>
              <a:off x="2669120" y="5049231"/>
              <a:ext cx="3262432" cy="369332"/>
            </a:xfrm>
            <a:prstGeom prst="rect">
              <a:avLst/>
            </a:prstGeom>
            <a:noFill/>
          </p:spPr>
          <p:txBody>
            <a:bodyPr wrap="none" rtlCol="0">
              <a:spAutoFit/>
            </a:bodyPr>
            <a:lstStyle/>
            <a:p>
              <a:r>
                <a:rPr lang="en-US" dirty="0"/>
                <a:t>1     1.2    1.4    1.6   1.8    2.0</a:t>
              </a:r>
            </a:p>
          </p:txBody>
        </p:sp>
        <p:sp>
          <p:nvSpPr>
            <p:cNvPr id="44" name="TextBox 43">
              <a:extLst>
                <a:ext uri="{FF2B5EF4-FFF2-40B4-BE49-F238E27FC236}">
                  <a16:creationId xmlns:a16="http://schemas.microsoft.com/office/drawing/2014/main" id="{8459FA23-8F08-1033-4D1E-AC15F4B97FA9}"/>
                </a:ext>
              </a:extLst>
            </p:cNvPr>
            <p:cNvSpPr txBox="1"/>
            <p:nvPr/>
          </p:nvSpPr>
          <p:spPr>
            <a:xfrm>
              <a:off x="3788719" y="5345440"/>
              <a:ext cx="924164" cy="369332"/>
            </a:xfrm>
            <a:prstGeom prst="rect">
              <a:avLst/>
            </a:prstGeom>
            <a:noFill/>
          </p:spPr>
          <p:txBody>
            <a:bodyPr wrap="none" rtlCol="0">
              <a:spAutoFit/>
            </a:bodyPr>
            <a:lstStyle/>
            <a:p>
              <a:pPr algn="r"/>
              <a:r>
                <a:rPr lang="en-US" dirty="0" err="1"/>
                <a:t>TAPSE</a:t>
              </a:r>
              <a:endParaRPr lang="en-US" dirty="0"/>
            </a:p>
          </p:txBody>
        </p:sp>
        <p:sp>
          <p:nvSpPr>
            <p:cNvPr id="45" name="TextBox 44">
              <a:extLst>
                <a:ext uri="{FF2B5EF4-FFF2-40B4-BE49-F238E27FC236}">
                  <a16:creationId xmlns:a16="http://schemas.microsoft.com/office/drawing/2014/main" id="{484D5EEF-4205-D2B5-9546-2EE7728BDBCE}"/>
                </a:ext>
              </a:extLst>
            </p:cNvPr>
            <p:cNvSpPr txBox="1"/>
            <p:nvPr/>
          </p:nvSpPr>
          <p:spPr>
            <a:xfrm>
              <a:off x="3006127" y="5691694"/>
              <a:ext cx="2518638" cy="369332"/>
            </a:xfrm>
            <a:prstGeom prst="rect">
              <a:avLst/>
            </a:prstGeom>
            <a:noFill/>
          </p:spPr>
          <p:txBody>
            <a:bodyPr wrap="none" rtlCol="0">
              <a:spAutoFit/>
            </a:bodyPr>
            <a:lstStyle/>
            <a:p>
              <a:pPr algn="ctr"/>
              <a:r>
                <a:rPr lang="en-US" b="1" dirty="0"/>
                <a:t>Cardiac Output/Index</a:t>
              </a:r>
            </a:p>
          </p:txBody>
        </p:sp>
        <p:sp>
          <p:nvSpPr>
            <p:cNvPr id="48" name="Rectangle 47">
              <a:extLst>
                <a:ext uri="{FF2B5EF4-FFF2-40B4-BE49-F238E27FC236}">
                  <a16:creationId xmlns:a16="http://schemas.microsoft.com/office/drawing/2014/main" id="{436A6E99-D607-A8CD-3BEC-C9BC37EAAB98}"/>
                </a:ext>
              </a:extLst>
            </p:cNvPr>
            <p:cNvSpPr/>
            <p:nvPr/>
          </p:nvSpPr>
          <p:spPr>
            <a:xfrm>
              <a:off x="1171575" y="3280621"/>
              <a:ext cx="1162050" cy="319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0D9D126-6CE2-B9E7-76BF-F611A7262B36}"/>
                </a:ext>
              </a:extLst>
            </p:cNvPr>
            <p:cNvSpPr/>
            <p:nvPr/>
          </p:nvSpPr>
          <p:spPr>
            <a:xfrm>
              <a:off x="987341" y="2515728"/>
              <a:ext cx="453932" cy="2110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CA2B7313-5261-F500-0A36-345121430FC4}"/>
                </a:ext>
              </a:extLst>
            </p:cNvPr>
            <p:cNvSpPr txBox="1"/>
            <p:nvPr/>
          </p:nvSpPr>
          <p:spPr>
            <a:xfrm>
              <a:off x="842675" y="2511043"/>
              <a:ext cx="720504" cy="369332"/>
            </a:xfrm>
            <a:prstGeom prst="rect">
              <a:avLst/>
            </a:prstGeom>
            <a:noFill/>
          </p:spPr>
          <p:txBody>
            <a:bodyPr wrap="square" rtlCol="0">
              <a:spAutoFit/>
            </a:bodyPr>
            <a:lstStyle/>
            <a:p>
              <a:pPr algn="ctr"/>
              <a:r>
                <a:rPr lang="en-US" b="1" dirty="0"/>
                <a:t>Yes </a:t>
              </a:r>
            </a:p>
          </p:txBody>
        </p:sp>
        <p:sp>
          <p:nvSpPr>
            <p:cNvPr id="50" name="TextBox 49">
              <a:extLst>
                <a:ext uri="{FF2B5EF4-FFF2-40B4-BE49-F238E27FC236}">
                  <a16:creationId xmlns:a16="http://schemas.microsoft.com/office/drawing/2014/main" id="{B7C69BB7-633A-9246-3395-947D2607DD55}"/>
                </a:ext>
              </a:extLst>
            </p:cNvPr>
            <p:cNvSpPr txBox="1"/>
            <p:nvPr/>
          </p:nvSpPr>
          <p:spPr>
            <a:xfrm>
              <a:off x="881255" y="4063481"/>
              <a:ext cx="720504" cy="369332"/>
            </a:xfrm>
            <a:prstGeom prst="rect">
              <a:avLst/>
            </a:prstGeom>
            <a:noFill/>
          </p:spPr>
          <p:txBody>
            <a:bodyPr wrap="square" rtlCol="0">
              <a:spAutoFit/>
            </a:bodyPr>
            <a:lstStyle/>
            <a:p>
              <a:pPr algn="ctr"/>
              <a:r>
                <a:rPr lang="en-US" b="1" dirty="0"/>
                <a:t>No</a:t>
              </a:r>
            </a:p>
          </p:txBody>
        </p:sp>
        <p:sp>
          <p:nvSpPr>
            <p:cNvPr id="46" name="TextBox 45">
              <a:extLst>
                <a:ext uri="{FF2B5EF4-FFF2-40B4-BE49-F238E27FC236}">
                  <a16:creationId xmlns:a16="http://schemas.microsoft.com/office/drawing/2014/main" id="{2E2E7C1E-138C-D195-0F0D-49FBDC747194}"/>
                </a:ext>
              </a:extLst>
            </p:cNvPr>
            <p:cNvSpPr txBox="1"/>
            <p:nvPr/>
          </p:nvSpPr>
          <p:spPr>
            <a:xfrm>
              <a:off x="1138438" y="3251621"/>
              <a:ext cx="1286570" cy="369332"/>
            </a:xfrm>
            <a:prstGeom prst="rect">
              <a:avLst/>
            </a:prstGeom>
            <a:noFill/>
          </p:spPr>
          <p:txBody>
            <a:bodyPr wrap="none" rtlCol="0">
              <a:spAutoFit/>
            </a:bodyPr>
            <a:lstStyle/>
            <a:p>
              <a:pPr algn="r"/>
              <a:r>
                <a:rPr lang="en-US" dirty="0"/>
                <a:t>*</a:t>
              </a:r>
              <a:r>
                <a:rPr lang="en-US" dirty="0" err="1"/>
                <a:t>RVOT</a:t>
              </a:r>
              <a:r>
                <a:rPr lang="en-US" sz="1100" dirty="0" err="1"/>
                <a:t>notch</a:t>
              </a:r>
              <a:endParaRPr lang="en-US" dirty="0"/>
            </a:p>
          </p:txBody>
        </p:sp>
      </p:grpSp>
      <p:sp>
        <p:nvSpPr>
          <p:cNvPr id="52" name="Footer Placeholder 51">
            <a:extLst>
              <a:ext uri="{FF2B5EF4-FFF2-40B4-BE49-F238E27FC236}">
                <a16:creationId xmlns:a16="http://schemas.microsoft.com/office/drawing/2014/main" id="{C5440D23-7DDE-AF52-4115-094C643DC64C}"/>
              </a:ext>
            </a:extLst>
          </p:cNvPr>
          <p:cNvSpPr>
            <a:spLocks noGrp="1"/>
          </p:cNvSpPr>
          <p:nvPr>
            <p:ph type="ftr" sz="quarter" idx="3"/>
          </p:nvPr>
        </p:nvSpPr>
        <p:spPr/>
        <p:txBody>
          <a:bodyPr/>
          <a:lstStyle/>
          <a:p>
            <a:r>
              <a:rPr lang="en-US" sz="1000" dirty="0"/>
              <a:t>PVR, pulmonary vascular resistance; </a:t>
            </a:r>
            <a:r>
              <a:rPr lang="en-US" sz="1000" dirty="0" err="1"/>
              <a:t>RHC</a:t>
            </a:r>
            <a:r>
              <a:rPr lang="en-US" sz="1000" dirty="0"/>
              <a:t>, right heart catheterization; </a:t>
            </a:r>
            <a:r>
              <a:rPr lang="en-US" sz="1000" dirty="0" err="1"/>
              <a:t>TAPSE</a:t>
            </a:r>
            <a:r>
              <a:rPr lang="en-US" sz="1000" dirty="0"/>
              <a:t>, tricuspid annular plane systolic excursion.</a:t>
            </a:r>
          </a:p>
          <a:p>
            <a:r>
              <a:rPr lang="en-US" sz="1000" dirty="0" err="1"/>
              <a:t>Kubba</a:t>
            </a:r>
            <a:r>
              <a:rPr lang="en-US" sz="1000" dirty="0"/>
              <a:t>, S, et al.  </a:t>
            </a:r>
            <a:r>
              <a:rPr lang="en-US" sz="1000" i="1" dirty="0" err="1"/>
              <a:t>Progr</a:t>
            </a:r>
            <a:r>
              <a:rPr lang="en-US" sz="1000" i="1" dirty="0"/>
              <a:t> Cardiovascular Dis. </a:t>
            </a:r>
            <a:r>
              <a:rPr lang="en-US" sz="1000" dirty="0"/>
              <a:t>2016; 59: 42-51.</a:t>
            </a:r>
          </a:p>
        </p:txBody>
      </p:sp>
    </p:spTree>
    <p:extLst>
      <p:ext uri="{BB962C8B-B14F-4D97-AF65-F5344CB8AC3E}">
        <p14:creationId xmlns:p14="http://schemas.microsoft.com/office/powerpoint/2010/main" val="1379184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34B3E-A83C-C199-1F09-D1CE45726B13}"/>
              </a:ext>
            </a:extLst>
          </p:cNvPr>
          <p:cNvSpPr>
            <a:spLocks noGrp="1"/>
          </p:cNvSpPr>
          <p:nvPr>
            <p:ph type="title"/>
          </p:nvPr>
        </p:nvSpPr>
        <p:spPr>
          <a:xfrm>
            <a:off x="609600" y="-112470"/>
            <a:ext cx="11582400" cy="1185577"/>
          </a:xfrm>
        </p:spPr>
        <p:txBody>
          <a:bodyPr>
            <a:normAutofit/>
          </a:bodyPr>
          <a:lstStyle/>
          <a:p>
            <a:r>
              <a:rPr lang="en-US" dirty="0"/>
              <a:t>TAPSE: A Stronger Predictor of Survival than PVR in PH  </a:t>
            </a:r>
          </a:p>
        </p:txBody>
      </p:sp>
      <p:graphicFrame>
        <p:nvGraphicFramePr>
          <p:cNvPr id="7" name="Table 7">
            <a:extLst>
              <a:ext uri="{FF2B5EF4-FFF2-40B4-BE49-F238E27FC236}">
                <a16:creationId xmlns:a16="http://schemas.microsoft.com/office/drawing/2014/main" id="{FD3C8C69-3806-66A2-8792-84C3A06F40A3}"/>
              </a:ext>
            </a:extLst>
          </p:cNvPr>
          <p:cNvGraphicFramePr>
            <a:graphicFrameLocks noGrp="1"/>
          </p:cNvGraphicFramePr>
          <p:nvPr>
            <p:extLst>
              <p:ext uri="{D42A27DB-BD31-4B8C-83A1-F6EECF244321}">
                <p14:modId xmlns:p14="http://schemas.microsoft.com/office/powerpoint/2010/main" val="3633696878"/>
              </p:ext>
            </p:extLst>
          </p:nvPr>
        </p:nvGraphicFramePr>
        <p:xfrm>
          <a:off x="609600" y="773611"/>
          <a:ext cx="8925339" cy="5641111"/>
        </p:xfrm>
        <a:graphic>
          <a:graphicData uri="http://schemas.openxmlformats.org/drawingml/2006/table">
            <a:tbl>
              <a:tblPr firstRow="1" bandRow="1">
                <a:tableStyleId>{5C22544A-7EE6-4342-B048-85BDC9FD1C3A}</a:tableStyleId>
              </a:tblPr>
              <a:tblGrid>
                <a:gridCol w="2126974">
                  <a:extLst>
                    <a:ext uri="{9D8B030D-6E8A-4147-A177-3AD203B41FA5}">
                      <a16:colId xmlns:a16="http://schemas.microsoft.com/office/drawing/2014/main" val="2598790540"/>
                    </a:ext>
                  </a:extLst>
                </a:gridCol>
                <a:gridCol w="2375452">
                  <a:extLst>
                    <a:ext uri="{9D8B030D-6E8A-4147-A177-3AD203B41FA5}">
                      <a16:colId xmlns:a16="http://schemas.microsoft.com/office/drawing/2014/main" val="701553771"/>
                    </a:ext>
                  </a:extLst>
                </a:gridCol>
                <a:gridCol w="2305879">
                  <a:extLst>
                    <a:ext uri="{9D8B030D-6E8A-4147-A177-3AD203B41FA5}">
                      <a16:colId xmlns:a16="http://schemas.microsoft.com/office/drawing/2014/main" val="3548629496"/>
                    </a:ext>
                  </a:extLst>
                </a:gridCol>
                <a:gridCol w="2117034">
                  <a:extLst>
                    <a:ext uri="{9D8B030D-6E8A-4147-A177-3AD203B41FA5}">
                      <a16:colId xmlns:a16="http://schemas.microsoft.com/office/drawing/2014/main" val="886841098"/>
                    </a:ext>
                  </a:extLst>
                </a:gridCol>
              </a:tblGrid>
              <a:tr h="263114">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mn-lt"/>
                          <a:ea typeface="+mn-ea"/>
                          <a:cs typeface="+mn-cs"/>
                        </a:rPr>
                        <a:t>HAZARD RATIOS FOR DEATH IN PULMONARY ARTERIAL HYPERTENSION COHORT</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90073974"/>
                  </a:ext>
                </a:extLst>
              </a:tr>
              <a:tr h="3071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Variable</a:t>
                      </a:r>
                    </a:p>
                  </a:txBody>
                  <a:tcP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Unadjusted HR (</a:t>
                      </a:r>
                      <a:r>
                        <a:rPr lang="en-US" sz="1100" i="1" kern="1200" dirty="0">
                          <a:solidFill>
                            <a:schemeClr val="dk1"/>
                          </a:solidFill>
                          <a:effectLst/>
                          <a:latin typeface="+mn-lt"/>
                          <a:ea typeface="+mn-ea"/>
                          <a:cs typeface="+mn-cs"/>
                        </a:rPr>
                        <a:t>95% CI, p value</a:t>
                      </a:r>
                      <a:r>
                        <a:rPr lang="en-US" sz="1100" kern="1200" dirty="0">
                          <a:solidFill>
                            <a:schemeClr val="dk1"/>
                          </a:solidFill>
                          <a:effectLst/>
                          <a:latin typeface="+mn-lt"/>
                          <a:ea typeface="+mn-ea"/>
                          <a:cs typeface="+mn-cs"/>
                        </a:rPr>
                        <a:t>)</a:t>
                      </a:r>
                    </a:p>
                  </a:txBody>
                  <a:tcPr>
                    <a:lnB w="12700" cap="flat" cmpd="sng" algn="ctr">
                      <a:solidFill>
                        <a:schemeClr val="tx1"/>
                      </a:solidFill>
                      <a:prstDash val="solid"/>
                      <a:round/>
                      <a:headEnd type="none" w="med" len="med"/>
                      <a:tailEnd type="none" w="med" len="med"/>
                    </a:lnB>
                    <a:noFill/>
                  </a:tcPr>
                </a:tc>
                <a:tc>
                  <a:txBody>
                    <a:bodyPr/>
                    <a:lstStyle/>
                    <a:p>
                      <a:pPr algn="ctr"/>
                      <a:r>
                        <a:rPr lang="en-US" sz="1100" kern="1200" dirty="0">
                          <a:solidFill>
                            <a:schemeClr val="dk1"/>
                          </a:solidFill>
                          <a:effectLst/>
                          <a:latin typeface="+mn-lt"/>
                          <a:ea typeface="+mn-ea"/>
                          <a:cs typeface="+mn-cs"/>
                        </a:rPr>
                        <a:t>Adjusted HR (95% CI, </a:t>
                      </a:r>
                      <a:r>
                        <a:rPr lang="en-US" sz="1100" i="1" kern="1200" dirty="0">
                          <a:solidFill>
                            <a:schemeClr val="dk1"/>
                          </a:solidFill>
                          <a:effectLst/>
                          <a:latin typeface="+mn-lt"/>
                          <a:ea typeface="+mn-ea"/>
                          <a:cs typeface="+mn-cs"/>
                        </a:rPr>
                        <a:t>p value</a:t>
                      </a:r>
                      <a:r>
                        <a:rPr lang="en-US" sz="1100" kern="1200" dirty="0">
                          <a:solidFill>
                            <a:schemeClr val="dk1"/>
                          </a:solidFill>
                          <a:effectLst/>
                          <a:latin typeface="+mn-lt"/>
                          <a:ea typeface="+mn-ea"/>
                          <a:cs typeface="+mn-cs"/>
                        </a:rPr>
                        <a:t>)*</a:t>
                      </a:r>
                    </a:p>
                  </a:txBody>
                  <a:tcPr>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8372807"/>
                  </a:ext>
                </a:extLst>
              </a:tr>
              <a:tr h="248497">
                <a:tc>
                  <a:txBody>
                    <a:bodyPr/>
                    <a:lstStyle/>
                    <a:p>
                      <a:r>
                        <a:rPr lang="en-US" sz="1100" dirty="0"/>
                        <a:t>Age</a:t>
                      </a:r>
                    </a:p>
                  </a:txBody>
                  <a:tcPr>
                    <a:lnT w="12700"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1.01 (0.98–1.05, p  = 0.48</a:t>
                      </a:r>
                    </a:p>
                  </a:txBody>
                  <a:tcPr>
                    <a:lnT w="12700" cap="flat" cmpd="sng" algn="ctr">
                      <a:solidFill>
                        <a:schemeClr val="tx1"/>
                      </a:solidFill>
                      <a:prstDash val="solid"/>
                      <a:round/>
                      <a:headEnd type="none" w="med" len="med"/>
                      <a:tailEnd type="none" w="med" len="med"/>
                    </a:lnT>
                    <a:noFill/>
                  </a:tcPr>
                </a:tc>
                <a:tc>
                  <a:txBody>
                    <a:bodyPr/>
                    <a:lstStyle/>
                    <a:p>
                      <a:pPr algn="ctr"/>
                      <a:r>
                        <a:rPr lang="en-US" sz="1100" dirty="0"/>
                        <a:t>N/A</a:t>
                      </a:r>
                    </a:p>
                  </a:txBody>
                  <a:tcPr>
                    <a:lnT w="12700" cap="flat" cmpd="sng" algn="ctr">
                      <a:solidFill>
                        <a:schemeClr val="tx1"/>
                      </a:solidFill>
                      <a:prstDash val="solid"/>
                      <a:round/>
                      <a:headEnd type="none" w="med" len="med"/>
                      <a:tailEnd type="none" w="med" len="med"/>
                    </a:lnT>
                    <a:noFill/>
                  </a:tcPr>
                </a:tc>
                <a:tc>
                  <a:txBody>
                    <a:bodyPr/>
                    <a:lstStyle/>
                    <a:p>
                      <a:pPr algn="ctr"/>
                      <a:endParaRPr lang="en-US" sz="110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030802888"/>
                  </a:ext>
                </a:extLst>
              </a:tr>
              <a:tr h="409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Baseline WHO</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6.8 (2.50–18.55, p  &lt; 0.001)</a:t>
                      </a:r>
                    </a:p>
                  </a:txBody>
                  <a:tcPr>
                    <a:noFill/>
                  </a:tcPr>
                </a:tc>
                <a:tc>
                  <a:txBody>
                    <a:bodyPr/>
                    <a:lstStyle/>
                    <a:p>
                      <a:pPr algn="ctr"/>
                      <a:r>
                        <a:rPr lang="en-US" sz="1100" dirty="0"/>
                        <a:t>(C)</a:t>
                      </a:r>
                    </a:p>
                    <a:p>
                      <a:pPr algn="ctr"/>
                      <a:r>
                        <a:rPr lang="en-US" sz="1100" dirty="0"/>
                        <a:t>(D)</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11.60 (2.62–51.57, p&lt; 0.01)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9.29 (1.91–45.11, p &lt; 0.01)</a:t>
                      </a:r>
                    </a:p>
                  </a:txBody>
                  <a:tcPr>
                    <a:noFill/>
                  </a:tcPr>
                </a:tc>
                <a:extLst>
                  <a:ext uri="{0D108BD9-81ED-4DB2-BD59-A6C34878D82A}">
                    <a16:rowId xmlns:a16="http://schemas.microsoft.com/office/drawing/2014/main" val="2085934038"/>
                  </a:ext>
                </a:extLst>
              </a:tr>
              <a:tr h="248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Baseline therapy (yes or no)</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0.53 (0.20–1.39, p = 0.20)</a:t>
                      </a:r>
                    </a:p>
                  </a:txBody>
                  <a:tcPr>
                    <a:noFill/>
                  </a:tcPr>
                </a:tc>
                <a:tc>
                  <a:txBody>
                    <a:bodyPr/>
                    <a:lstStyle/>
                    <a:p>
                      <a:pPr algn="ctr"/>
                      <a:r>
                        <a:rPr lang="en-US" sz="1100" dirty="0"/>
                        <a:t>N/A</a:t>
                      </a:r>
                    </a:p>
                  </a:txBody>
                  <a:tcPr>
                    <a:noFill/>
                  </a:tcPr>
                </a:tc>
                <a:tc>
                  <a:txBody>
                    <a:bodyPr/>
                    <a:lstStyle/>
                    <a:p>
                      <a:pPr algn="ctr"/>
                      <a:endParaRPr lang="en-US" sz="1100"/>
                    </a:p>
                  </a:txBody>
                  <a:tcPr>
                    <a:noFill/>
                  </a:tcPr>
                </a:tc>
                <a:extLst>
                  <a:ext uri="{0D108BD9-81ED-4DB2-BD59-A6C34878D82A}">
                    <a16:rowId xmlns:a16="http://schemas.microsoft.com/office/drawing/2014/main" val="3377169877"/>
                  </a:ext>
                </a:extLst>
              </a:tr>
              <a:tr h="409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Eccentricity index, diastole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6.14 (1.03–36.48, p = 0.05)</a:t>
                      </a:r>
                    </a:p>
                  </a:txBody>
                  <a:tcPr>
                    <a:noFill/>
                  </a:tcPr>
                </a:tc>
                <a:tc>
                  <a:txBody>
                    <a:bodyPr/>
                    <a:lstStyle/>
                    <a:p>
                      <a:pPr algn="ctr"/>
                      <a:r>
                        <a:rPr lang="en-US" sz="1100" dirty="0"/>
                        <a:t>(C)</a:t>
                      </a:r>
                    </a:p>
                    <a:p>
                      <a:pPr algn="ctr"/>
                      <a:r>
                        <a:rPr lang="en-US" sz="1100" dirty="0"/>
                        <a:t>(D)</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2.60 (0.20–34.01, p =  0.47)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3.70 (0.40–34.33, p = 0.25)</a:t>
                      </a:r>
                    </a:p>
                  </a:txBody>
                  <a:tcPr>
                    <a:noFill/>
                  </a:tcPr>
                </a:tc>
                <a:extLst>
                  <a:ext uri="{0D108BD9-81ED-4DB2-BD59-A6C34878D82A}">
                    <a16:rowId xmlns:a16="http://schemas.microsoft.com/office/drawing/2014/main" val="2651998507"/>
                  </a:ext>
                </a:extLst>
              </a:tr>
              <a:tr h="248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Right atrial area index</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1.24 (1.12–1.38, p &lt; 0.001)</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a:t>
                      </a:r>
                    </a:p>
                  </a:txBody>
                  <a:tcPr>
                    <a:noFill/>
                  </a:tcPr>
                </a:tc>
                <a:tc>
                  <a:txBody>
                    <a:bodyPr/>
                    <a:lstStyle/>
                    <a:p>
                      <a:pPr algn="ctr"/>
                      <a:endParaRPr lang="en-US" sz="1100" dirty="0"/>
                    </a:p>
                  </a:txBody>
                  <a:tcPr>
                    <a:noFill/>
                  </a:tcPr>
                </a:tc>
                <a:extLst>
                  <a:ext uri="{0D108BD9-81ED-4DB2-BD59-A6C34878D82A}">
                    <a16:rowId xmlns:a16="http://schemas.microsoft.com/office/drawing/2014/main" val="3041981496"/>
                  </a:ext>
                </a:extLst>
              </a:tr>
              <a:tr h="409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RV fractional area change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0.92 (0.86–0.96, p =0.02)</a:t>
                      </a:r>
                    </a:p>
                  </a:txBody>
                  <a:tcPr>
                    <a:noFill/>
                  </a:tcPr>
                </a:tc>
                <a:tc>
                  <a:txBody>
                    <a:bodyPr/>
                    <a:lstStyle/>
                    <a:p>
                      <a:pPr algn="ctr"/>
                      <a:r>
                        <a:rPr lang="en-US" sz="1100" dirty="0"/>
                        <a:t>(C)</a:t>
                      </a:r>
                    </a:p>
                    <a:p>
                      <a:pPr algn="ctr"/>
                      <a:r>
                        <a:rPr lang="en-US" sz="1100" dirty="0"/>
                        <a:t>(D)</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0.94 (0.82–1.08, p = 0.39)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0.94 (0.88–1.00, p =0.05)</a:t>
                      </a:r>
                    </a:p>
                  </a:txBody>
                  <a:tcPr>
                    <a:noFill/>
                  </a:tcPr>
                </a:tc>
                <a:extLst>
                  <a:ext uri="{0D108BD9-81ED-4DB2-BD59-A6C34878D82A}">
                    <a16:rowId xmlns:a16="http://schemas.microsoft.com/office/drawing/2014/main" val="3112910554"/>
                  </a:ext>
                </a:extLst>
              </a:tr>
              <a:tr h="409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Tricuspid regurgitation</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2.59 (1.39–4.81, p = 0.003)</a:t>
                      </a:r>
                    </a:p>
                  </a:txBody>
                  <a:tcPr>
                    <a:noFill/>
                  </a:tcPr>
                </a:tc>
                <a:tc>
                  <a:txBody>
                    <a:bodyPr/>
                    <a:lstStyle/>
                    <a:p>
                      <a:pPr algn="ctr"/>
                      <a:r>
                        <a:rPr lang="en-US" sz="1100" dirty="0"/>
                        <a:t>(C)</a:t>
                      </a:r>
                    </a:p>
                    <a:p>
                      <a:pPr algn="ctr"/>
                      <a:r>
                        <a:rPr lang="en-US" sz="1100" dirty="0"/>
                        <a:t>(D)</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1.68 (0.84–3.40, p = 0.15)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1.24 (0.60–2.53, p = 0.56)</a:t>
                      </a:r>
                    </a:p>
                  </a:txBody>
                  <a:tcPr>
                    <a:noFill/>
                  </a:tcPr>
                </a:tc>
                <a:extLst>
                  <a:ext uri="{0D108BD9-81ED-4DB2-BD59-A6C34878D82A}">
                    <a16:rowId xmlns:a16="http://schemas.microsoft.com/office/drawing/2014/main" val="1947182527"/>
                  </a:ext>
                </a:extLst>
              </a:tr>
              <a:tr h="409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Pericardial effusion</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1.69 (1.12–2.54, p = 0.01)</a:t>
                      </a:r>
                    </a:p>
                  </a:txBody>
                  <a:tcPr>
                    <a:noFill/>
                  </a:tcPr>
                </a:tc>
                <a:tc>
                  <a:txBody>
                    <a:bodyPr/>
                    <a:lstStyle/>
                    <a:p>
                      <a:pPr algn="ctr"/>
                      <a:r>
                        <a:rPr lang="en-US" sz="1100" dirty="0"/>
                        <a:t>(C)</a:t>
                      </a:r>
                    </a:p>
                    <a:p>
                      <a:pPr algn="ctr"/>
                      <a:r>
                        <a:rPr lang="en-US" sz="1100" dirty="0"/>
                        <a:t>(D)</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1.78 (1.13–2.82, p = 0.01)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1.76 (1.11–2.78, p = 0.02)</a:t>
                      </a:r>
                    </a:p>
                  </a:txBody>
                  <a:tcPr>
                    <a:noFill/>
                  </a:tcPr>
                </a:tc>
                <a:extLst>
                  <a:ext uri="{0D108BD9-81ED-4DB2-BD59-A6C34878D82A}">
                    <a16:rowId xmlns:a16="http://schemas.microsoft.com/office/drawing/2014/main" val="2011108049"/>
                  </a:ext>
                </a:extLst>
              </a:tr>
              <a:tr h="409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TAPSE (continuous)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1.17 (1.04–1.32, p &lt; 0.01)</a:t>
                      </a:r>
                    </a:p>
                  </a:txBody>
                  <a:tcPr>
                    <a:noFill/>
                  </a:tcPr>
                </a:tc>
                <a:tc>
                  <a:txBody>
                    <a:bodyPr/>
                    <a:lstStyle/>
                    <a:p>
                      <a:pPr algn="ctr"/>
                      <a:r>
                        <a:rPr lang="en-US" sz="1100" dirty="0"/>
                        <a:t>1.16</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(1.03–1.28, p = 0.01)</a:t>
                      </a:r>
                    </a:p>
                    <a:p>
                      <a:pPr algn="ctr"/>
                      <a:endParaRPr lang="en-US" sz="1100" dirty="0"/>
                    </a:p>
                  </a:txBody>
                  <a:tcPr>
                    <a:noFill/>
                  </a:tcPr>
                </a:tc>
                <a:extLst>
                  <a:ext uri="{0D108BD9-81ED-4DB2-BD59-A6C34878D82A}">
                    <a16:rowId xmlns:a16="http://schemas.microsoft.com/office/drawing/2014/main" val="2469354334"/>
                  </a:ext>
                </a:extLst>
              </a:tr>
              <a:tr h="248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TAPSE (dichotomous)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5.69 (1.30–24.95, p = 0.01)</a:t>
                      </a:r>
                    </a:p>
                  </a:txBody>
                  <a:tcPr>
                    <a:noFill/>
                  </a:tcPr>
                </a:tc>
                <a:tc>
                  <a:txBody>
                    <a:bodyPr/>
                    <a:lstStyle/>
                    <a:p>
                      <a:pPr algn="ctr"/>
                      <a:r>
                        <a:rPr lang="en-US" sz="1100" dirty="0"/>
                        <a:t>7.03</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(1.49–33.18, p = 0.01)</a:t>
                      </a:r>
                    </a:p>
                  </a:txBody>
                  <a:tcPr>
                    <a:noFill/>
                  </a:tcPr>
                </a:tc>
                <a:extLst>
                  <a:ext uri="{0D108BD9-81ED-4DB2-BD59-A6C34878D82A}">
                    <a16:rowId xmlns:a16="http://schemas.microsoft.com/office/drawing/2014/main" val="2667986062"/>
                  </a:ext>
                </a:extLst>
              </a:tr>
              <a:tr h="409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Right atrial pressure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1.22 (1.12–1.35, p &lt; 0.001)</a:t>
                      </a:r>
                    </a:p>
                  </a:txBody>
                  <a:tcPr>
                    <a:noFill/>
                  </a:tcPr>
                </a:tc>
                <a:tc>
                  <a:txBody>
                    <a:bodyPr/>
                    <a:lstStyle/>
                    <a:p>
                      <a:pPr algn="ctr"/>
                      <a:r>
                        <a:rPr lang="en-US" sz="1100" dirty="0"/>
                        <a:t>(C)</a:t>
                      </a:r>
                    </a:p>
                    <a:p>
                      <a:pPr algn="ctr"/>
                      <a:r>
                        <a:rPr lang="en-US" sz="1100" dirty="0"/>
                        <a:t>(D)</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1.12 (1.00–1.24, p =  0.04)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1.10 (0.98–1.24, p =0.09)</a:t>
                      </a:r>
                    </a:p>
                  </a:txBody>
                  <a:tcPr>
                    <a:noFill/>
                  </a:tcPr>
                </a:tc>
                <a:extLst>
                  <a:ext uri="{0D108BD9-81ED-4DB2-BD59-A6C34878D82A}">
                    <a16:rowId xmlns:a16="http://schemas.microsoft.com/office/drawing/2014/main" val="416896995"/>
                  </a:ext>
                </a:extLst>
              </a:tr>
              <a:tr h="248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Mean PAP</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1.00 (0.96–1.04, p = 0.88)</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a:t>
                      </a:r>
                    </a:p>
                  </a:txBody>
                  <a:tcPr>
                    <a:noFill/>
                  </a:tcPr>
                </a:tc>
                <a:tc>
                  <a:txBody>
                    <a:bodyPr/>
                    <a:lstStyle/>
                    <a:p>
                      <a:pPr algn="ctr"/>
                      <a:endParaRPr lang="en-US" sz="1100" dirty="0"/>
                    </a:p>
                  </a:txBody>
                  <a:tcPr>
                    <a:noFill/>
                  </a:tcPr>
                </a:tc>
                <a:extLst>
                  <a:ext uri="{0D108BD9-81ED-4DB2-BD59-A6C34878D82A}">
                    <a16:rowId xmlns:a16="http://schemas.microsoft.com/office/drawing/2014/main" val="3016057823"/>
                  </a:ext>
                </a:extLst>
              </a:tr>
              <a:tr h="248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Cardiac index</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0.43 (0.18–1.02, p = 0.05)</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a:t>
                      </a:r>
                    </a:p>
                  </a:txBody>
                  <a:tcPr>
                    <a:noFill/>
                  </a:tcPr>
                </a:tc>
                <a:tc>
                  <a:txBody>
                    <a:bodyPr/>
                    <a:lstStyle/>
                    <a:p>
                      <a:pPr algn="ctr"/>
                      <a:endParaRPr lang="en-US" sz="1100" dirty="0"/>
                    </a:p>
                  </a:txBody>
                  <a:tcPr>
                    <a:noFill/>
                  </a:tcPr>
                </a:tc>
                <a:extLst>
                  <a:ext uri="{0D108BD9-81ED-4DB2-BD59-A6C34878D82A}">
                    <a16:rowId xmlns:a16="http://schemas.microsoft.com/office/drawing/2014/main" val="4155828816"/>
                  </a:ext>
                </a:extLst>
              </a:tr>
              <a:tr h="248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PVR</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1.07 (0.99–1.16, p = 0.10)</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a:t>
                      </a:r>
                    </a:p>
                  </a:txBody>
                  <a:tcPr>
                    <a:noFill/>
                  </a:tcPr>
                </a:tc>
                <a:tc>
                  <a:txBody>
                    <a:bodyPr/>
                    <a:lstStyle/>
                    <a:p>
                      <a:pPr algn="ctr"/>
                      <a:endParaRPr lang="en-US" sz="1100" dirty="0"/>
                    </a:p>
                  </a:txBody>
                  <a:tcPr>
                    <a:noFill/>
                  </a:tcPr>
                </a:tc>
                <a:extLst>
                  <a:ext uri="{0D108BD9-81ED-4DB2-BD59-A6C34878D82A}">
                    <a16:rowId xmlns:a16="http://schemas.microsoft.com/office/drawing/2014/main" val="339896417"/>
                  </a:ext>
                </a:extLst>
              </a:tr>
              <a:tr h="248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PA oxygen saturation</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0.88 (0.83–0.94, p &lt; 0.001)</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a:t>
                      </a:r>
                    </a:p>
                  </a:txBody>
                  <a:tcPr>
                    <a:noFill/>
                  </a:tcPr>
                </a:tc>
                <a:tc>
                  <a:txBody>
                    <a:bodyPr/>
                    <a:lstStyle/>
                    <a:p>
                      <a:pPr algn="ctr"/>
                      <a:endParaRPr lang="en-US" sz="1100" dirty="0"/>
                    </a:p>
                  </a:txBody>
                  <a:tcPr>
                    <a:noFill/>
                  </a:tcPr>
                </a:tc>
                <a:extLst>
                  <a:ext uri="{0D108BD9-81ED-4DB2-BD59-A6C34878D82A}">
                    <a16:rowId xmlns:a16="http://schemas.microsoft.com/office/drawing/2014/main" val="4033246356"/>
                  </a:ext>
                </a:extLst>
              </a:tr>
            </a:tbl>
          </a:graphicData>
        </a:graphic>
      </p:graphicFrame>
      <p:sp>
        <p:nvSpPr>
          <p:cNvPr id="8" name="TextBox 7">
            <a:extLst>
              <a:ext uri="{FF2B5EF4-FFF2-40B4-BE49-F238E27FC236}">
                <a16:creationId xmlns:a16="http://schemas.microsoft.com/office/drawing/2014/main" id="{F17FC50D-D3CF-3467-1DE8-6884DB1100C9}"/>
              </a:ext>
            </a:extLst>
          </p:cNvPr>
          <p:cNvSpPr txBox="1"/>
          <p:nvPr/>
        </p:nvSpPr>
        <p:spPr>
          <a:xfrm>
            <a:off x="9640957" y="5088834"/>
            <a:ext cx="2551043" cy="1107996"/>
          </a:xfrm>
          <a:prstGeom prst="rect">
            <a:avLst/>
          </a:prstGeom>
          <a:noFill/>
        </p:spPr>
        <p:txBody>
          <a:bodyPr wrap="square" rtlCol="0">
            <a:spAutoFit/>
          </a:bodyPr>
          <a:lstStyle/>
          <a:p>
            <a:r>
              <a:rPr lang="en-US" sz="1100" dirty="0">
                <a:solidFill>
                  <a:srgbClr val="231F20"/>
                </a:solidFill>
                <a:effectLst/>
              </a:rPr>
              <a:t>Values shown represent hazard ratios (HR) adjusted for multivariable model with TAPSE as a continuous (C) or dichotomous</a:t>
            </a:r>
            <a:r>
              <a:rPr lang="en-US" sz="1100" dirty="0">
                <a:solidFill>
                  <a:srgbClr val="231F20"/>
                </a:solidFill>
              </a:rPr>
              <a:t> </a:t>
            </a:r>
            <a:r>
              <a:rPr lang="en-US" sz="1100" dirty="0">
                <a:solidFill>
                  <a:srgbClr val="231F20"/>
                </a:solidFill>
                <a:effectLst/>
              </a:rPr>
              <a:t>(D) variable along with baseline WHO functional class, and pericardial effusion</a:t>
            </a:r>
          </a:p>
        </p:txBody>
      </p:sp>
      <p:sp>
        <p:nvSpPr>
          <p:cNvPr id="3" name="Rectangle: Rounded Corners 2">
            <a:extLst>
              <a:ext uri="{FF2B5EF4-FFF2-40B4-BE49-F238E27FC236}">
                <a16:creationId xmlns:a16="http://schemas.microsoft.com/office/drawing/2014/main" id="{F015CD11-6EB5-AF7F-0795-EC457104FF9E}"/>
              </a:ext>
            </a:extLst>
          </p:cNvPr>
          <p:cNvSpPr/>
          <p:nvPr/>
        </p:nvSpPr>
        <p:spPr>
          <a:xfrm>
            <a:off x="473336" y="4227755"/>
            <a:ext cx="9061603" cy="742278"/>
          </a:xfrm>
          <a:prstGeom prst="roundRect">
            <a:avLst>
              <a:gd name="adj" fmla="val 50000"/>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93BBCB36-AF34-A7F4-70FC-FFB05B45C71C}"/>
              </a:ext>
            </a:extLst>
          </p:cNvPr>
          <p:cNvSpPr/>
          <p:nvPr/>
        </p:nvSpPr>
        <p:spPr>
          <a:xfrm>
            <a:off x="473336" y="5873674"/>
            <a:ext cx="9061603" cy="281962"/>
          </a:xfrm>
          <a:prstGeom prst="roundRect">
            <a:avLst>
              <a:gd name="adj" fmla="val 50000"/>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D1209ECC-0327-A17E-4D86-49412AC1C7D0}"/>
              </a:ext>
            </a:extLst>
          </p:cNvPr>
          <p:cNvSpPr>
            <a:spLocks noGrp="1"/>
          </p:cNvSpPr>
          <p:nvPr>
            <p:ph type="ftr" sz="quarter" idx="3"/>
          </p:nvPr>
        </p:nvSpPr>
        <p:spPr/>
        <p:txBody>
          <a:bodyPr/>
          <a:lstStyle/>
          <a:p>
            <a:r>
              <a:rPr lang="en-US" sz="1000" dirty="0"/>
              <a:t>CI, confidence interval; HR, hazard ratio; PAP, pulmonary arterial pressure; WHO, World Health Organization. </a:t>
            </a:r>
          </a:p>
          <a:p>
            <a:r>
              <a:rPr lang="en-US" sz="1000" dirty="0" err="1"/>
              <a:t>Forfia</a:t>
            </a:r>
            <a:r>
              <a:rPr lang="en-US" sz="1000" dirty="0"/>
              <a:t>, PR., et al.  </a:t>
            </a:r>
            <a:r>
              <a:rPr lang="en-US" sz="1000" i="1" dirty="0"/>
              <a:t>Am J Resp Crit Care Med. </a:t>
            </a:r>
            <a:r>
              <a:rPr lang="en-US" sz="1000" dirty="0"/>
              <a:t>2006;174 : 1034-41.</a:t>
            </a:r>
          </a:p>
        </p:txBody>
      </p:sp>
    </p:spTree>
    <p:extLst>
      <p:ext uri="{BB962C8B-B14F-4D97-AF65-F5344CB8AC3E}">
        <p14:creationId xmlns:p14="http://schemas.microsoft.com/office/powerpoint/2010/main" val="1145551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AC5DBD7-86A5-1AA5-8889-59F643A54E08}"/>
              </a:ext>
            </a:extLst>
          </p:cNvPr>
          <p:cNvGrpSpPr/>
          <p:nvPr/>
        </p:nvGrpSpPr>
        <p:grpSpPr>
          <a:xfrm>
            <a:off x="7671987" y="1372785"/>
            <a:ext cx="4203306" cy="3929549"/>
            <a:chOff x="7811135" y="1397825"/>
            <a:chExt cx="4203306" cy="3929549"/>
          </a:xfrm>
        </p:grpSpPr>
        <p:pic>
          <p:nvPicPr>
            <p:cNvPr id="13" name="Picture 12">
              <a:extLst>
                <a:ext uri="{FF2B5EF4-FFF2-40B4-BE49-F238E27FC236}">
                  <a16:creationId xmlns:a16="http://schemas.microsoft.com/office/drawing/2014/main" id="{C72FE973-81E9-586C-A2EB-E58944DD6ECB}"/>
                </a:ext>
              </a:extLst>
            </p:cNvPr>
            <p:cNvPicPr>
              <a:picLocks noChangeAspect="1"/>
            </p:cNvPicPr>
            <p:nvPr/>
          </p:nvPicPr>
          <p:blipFill>
            <a:blip r:embed="rId3"/>
            <a:stretch>
              <a:fillRect/>
            </a:stretch>
          </p:blipFill>
          <p:spPr>
            <a:xfrm>
              <a:off x="7811135" y="1397825"/>
              <a:ext cx="4203306" cy="3929549"/>
            </a:xfrm>
            <a:prstGeom prst="rect">
              <a:avLst/>
            </a:prstGeom>
          </p:spPr>
        </p:pic>
        <p:sp>
          <p:nvSpPr>
            <p:cNvPr id="10" name="TextBox 9">
              <a:extLst>
                <a:ext uri="{FF2B5EF4-FFF2-40B4-BE49-F238E27FC236}">
                  <a16:creationId xmlns:a16="http://schemas.microsoft.com/office/drawing/2014/main" id="{7F0EDDE8-283A-5E5C-A7C5-25323553B9A0}"/>
                </a:ext>
              </a:extLst>
            </p:cNvPr>
            <p:cNvSpPr txBox="1"/>
            <p:nvPr/>
          </p:nvSpPr>
          <p:spPr>
            <a:xfrm>
              <a:off x="10670761" y="2080314"/>
              <a:ext cx="1123674" cy="523220"/>
            </a:xfrm>
            <a:prstGeom prst="rect">
              <a:avLst/>
            </a:prstGeom>
            <a:noFill/>
          </p:spPr>
          <p:txBody>
            <a:bodyPr wrap="square" rtlCol="0">
              <a:spAutoFit/>
            </a:bodyPr>
            <a:lstStyle/>
            <a:p>
              <a:r>
                <a:rPr lang="en-US" sz="1400" dirty="0">
                  <a:solidFill>
                    <a:schemeClr val="bg1"/>
                  </a:solidFill>
                </a:rPr>
                <a:t>Pericardial</a:t>
              </a:r>
            </a:p>
            <a:p>
              <a:r>
                <a:rPr lang="en-US" sz="1400" dirty="0">
                  <a:solidFill>
                    <a:schemeClr val="bg1"/>
                  </a:solidFill>
                </a:rPr>
                <a:t>Effusion</a:t>
              </a:r>
            </a:p>
          </p:txBody>
        </p:sp>
        <p:sp>
          <p:nvSpPr>
            <p:cNvPr id="11" name="TextBox 10">
              <a:extLst>
                <a:ext uri="{FF2B5EF4-FFF2-40B4-BE49-F238E27FC236}">
                  <a16:creationId xmlns:a16="http://schemas.microsoft.com/office/drawing/2014/main" id="{2B182490-20A3-D0B6-EF88-054B67817D93}"/>
                </a:ext>
              </a:extLst>
            </p:cNvPr>
            <p:cNvSpPr txBox="1"/>
            <p:nvPr/>
          </p:nvSpPr>
          <p:spPr>
            <a:xfrm>
              <a:off x="8804413" y="3974751"/>
              <a:ext cx="673100" cy="369332"/>
            </a:xfrm>
            <a:prstGeom prst="rect">
              <a:avLst/>
            </a:prstGeom>
            <a:noFill/>
          </p:spPr>
          <p:txBody>
            <a:bodyPr wrap="square" rtlCol="0">
              <a:spAutoFit/>
            </a:bodyPr>
            <a:lstStyle/>
            <a:p>
              <a:r>
                <a:rPr lang="en-US" dirty="0">
                  <a:solidFill>
                    <a:schemeClr val="bg1"/>
                  </a:solidFill>
                </a:rPr>
                <a:t>RAE</a:t>
              </a:r>
            </a:p>
          </p:txBody>
        </p:sp>
      </p:grpSp>
      <p:graphicFrame>
        <p:nvGraphicFramePr>
          <p:cNvPr id="2" name="Table 5">
            <a:extLst>
              <a:ext uri="{FF2B5EF4-FFF2-40B4-BE49-F238E27FC236}">
                <a16:creationId xmlns:a16="http://schemas.microsoft.com/office/drawing/2014/main" id="{3AC48A8F-6155-27D1-DF80-C6F163E0402E}"/>
              </a:ext>
            </a:extLst>
          </p:cNvPr>
          <p:cNvGraphicFramePr>
            <a:graphicFrameLocks noGrp="1"/>
          </p:cNvGraphicFramePr>
          <p:nvPr>
            <p:extLst>
              <p:ext uri="{D42A27DB-BD31-4B8C-83A1-F6EECF244321}">
                <p14:modId xmlns:p14="http://schemas.microsoft.com/office/powerpoint/2010/main" val="288389624"/>
              </p:ext>
            </p:extLst>
          </p:nvPr>
        </p:nvGraphicFramePr>
        <p:xfrm>
          <a:off x="316707" y="2164080"/>
          <a:ext cx="7100220" cy="2529840"/>
        </p:xfrm>
        <a:graphic>
          <a:graphicData uri="http://schemas.openxmlformats.org/drawingml/2006/table">
            <a:tbl>
              <a:tblPr firstRow="1" bandRow="1">
                <a:tableStyleId>{5C22544A-7EE6-4342-B048-85BDC9FD1C3A}</a:tableStyleId>
              </a:tblPr>
              <a:tblGrid>
                <a:gridCol w="1550504">
                  <a:extLst>
                    <a:ext uri="{9D8B030D-6E8A-4147-A177-3AD203B41FA5}">
                      <a16:colId xmlns:a16="http://schemas.microsoft.com/office/drawing/2014/main" val="2466944787"/>
                    </a:ext>
                  </a:extLst>
                </a:gridCol>
                <a:gridCol w="1409389">
                  <a:extLst>
                    <a:ext uri="{9D8B030D-6E8A-4147-A177-3AD203B41FA5}">
                      <a16:colId xmlns:a16="http://schemas.microsoft.com/office/drawing/2014/main" val="1540746814"/>
                    </a:ext>
                  </a:extLst>
                </a:gridCol>
                <a:gridCol w="2484120">
                  <a:extLst>
                    <a:ext uri="{9D8B030D-6E8A-4147-A177-3AD203B41FA5}">
                      <a16:colId xmlns:a16="http://schemas.microsoft.com/office/drawing/2014/main" val="2092618616"/>
                    </a:ext>
                  </a:extLst>
                </a:gridCol>
                <a:gridCol w="1656207">
                  <a:extLst>
                    <a:ext uri="{9D8B030D-6E8A-4147-A177-3AD203B41FA5}">
                      <a16:colId xmlns:a16="http://schemas.microsoft.com/office/drawing/2014/main" val="4132804519"/>
                    </a:ext>
                  </a:extLst>
                </a:gridCol>
              </a:tblGrid>
              <a:tr h="370840">
                <a:tc>
                  <a:txBody>
                    <a:bodyPr/>
                    <a:lstStyle/>
                    <a:p>
                      <a:r>
                        <a:rPr lang="en-US" sz="1400" b="1" kern="1200" dirty="0">
                          <a:solidFill>
                            <a:schemeClr val="lt1"/>
                          </a:solidFill>
                          <a:effectLst/>
                          <a:latin typeface="+mn-lt"/>
                          <a:ea typeface="+mn-ea"/>
                          <a:cs typeface="+mn-cs"/>
                        </a:rPr>
                        <a:t>Determinants of prognosis</a:t>
                      </a:r>
                    </a:p>
                    <a:p>
                      <a:r>
                        <a:rPr lang="en-US" sz="1400" b="1" kern="1200" dirty="0">
                          <a:solidFill>
                            <a:schemeClr val="lt1"/>
                          </a:solidFill>
                          <a:effectLst/>
                          <a:latin typeface="+mn-lt"/>
                          <a:ea typeface="+mn-ea"/>
                          <a:cs typeface="+mn-cs"/>
                        </a:rPr>
                        <a:t>(estimated</a:t>
                      </a:r>
                    </a:p>
                    <a:p>
                      <a:r>
                        <a:rPr lang="en-US" sz="1400" b="1" kern="1200" dirty="0">
                          <a:solidFill>
                            <a:schemeClr val="lt1"/>
                          </a:solidFill>
                          <a:effectLst/>
                          <a:latin typeface="+mn-lt"/>
                          <a:ea typeface="+mn-ea"/>
                          <a:cs typeface="+mn-cs"/>
                        </a:rPr>
                        <a:t>1-year mortality)</a:t>
                      </a:r>
                    </a:p>
                  </a:txBody>
                  <a:tcPr>
                    <a:solidFill>
                      <a:schemeClr val="accent4">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effectLst/>
                          <a:latin typeface="+mn-lt"/>
                          <a:ea typeface="+mn-ea"/>
                          <a:cs typeface="+mn-cs"/>
                        </a:rPr>
                        <a:t>Low risk (&lt;5%)</a:t>
                      </a:r>
                    </a:p>
                  </a:txBody>
                  <a:tcPr>
                    <a:solidFill>
                      <a:schemeClr val="accent4">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effectLst/>
                          <a:latin typeface="+mn-lt"/>
                          <a:ea typeface="+mn-ea"/>
                          <a:cs typeface="+mn-cs"/>
                        </a:rPr>
                        <a:t>Intermediate risk (5%–20%)</a:t>
                      </a:r>
                    </a:p>
                  </a:txBody>
                  <a:tcPr>
                    <a:solidFill>
                      <a:schemeClr val="accent4">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effectLst/>
                          <a:latin typeface="+mn-lt"/>
                          <a:ea typeface="+mn-ea"/>
                          <a:cs typeface="+mn-cs"/>
                        </a:rPr>
                        <a:t>High risk (&gt;20%)</a:t>
                      </a:r>
                    </a:p>
                    <a:p>
                      <a:endParaRPr lang="en-US" sz="1400" dirty="0">
                        <a:effectLst/>
                      </a:endParaRPr>
                    </a:p>
                  </a:txBody>
                  <a:tcPr>
                    <a:solidFill>
                      <a:schemeClr val="accent4">
                        <a:lumMod val="50000"/>
                      </a:schemeClr>
                    </a:solidFill>
                  </a:tcPr>
                </a:tc>
                <a:extLst>
                  <a:ext uri="{0D108BD9-81ED-4DB2-BD59-A6C34878D82A}">
                    <a16:rowId xmlns:a16="http://schemas.microsoft.com/office/drawing/2014/main" val="33939202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Echocardiography</a:t>
                      </a:r>
                    </a:p>
                  </a:txBody>
                  <a:tcPr>
                    <a:solidFill>
                      <a:schemeClr val="tx1">
                        <a:lumMod val="20000"/>
                        <a:lumOff val="80000"/>
                      </a:schemeClr>
                    </a:solidFill>
                  </a:tcPr>
                </a:tc>
                <a:tc>
                  <a:txBody>
                    <a:bodyPr/>
                    <a:lstStyle/>
                    <a:p>
                      <a:r>
                        <a:rPr lang="en-US" sz="1200" kern="1200" dirty="0">
                          <a:solidFill>
                            <a:schemeClr val="bg1"/>
                          </a:solidFill>
                          <a:effectLst/>
                          <a:latin typeface="+mn-lt"/>
                          <a:ea typeface="+mn-ea"/>
                          <a:cs typeface="+mn-cs"/>
                        </a:rPr>
                        <a:t>RA area &lt;18 cm</a:t>
                      </a:r>
                      <a:r>
                        <a:rPr lang="en-US" sz="1200" kern="1200" baseline="30000" dirty="0">
                          <a:solidFill>
                            <a:schemeClr val="bg1"/>
                          </a:solidFill>
                          <a:effectLst/>
                          <a:latin typeface="+mn-lt"/>
                          <a:ea typeface="+mn-ea"/>
                          <a:cs typeface="+mn-cs"/>
                        </a:rPr>
                        <a:t>2</a:t>
                      </a:r>
                    </a:p>
                    <a:p>
                      <a:r>
                        <a:rPr lang="en-US" sz="1200" kern="1200" dirty="0">
                          <a:solidFill>
                            <a:schemeClr val="bg1"/>
                          </a:solidFill>
                          <a:effectLst/>
                          <a:latin typeface="+mn-lt"/>
                          <a:ea typeface="+mn-ea"/>
                          <a:cs typeface="+mn-cs"/>
                        </a:rPr>
                        <a:t>TAPSE/</a:t>
                      </a:r>
                      <a:r>
                        <a:rPr lang="en-US" sz="1200" kern="1200" dirty="0" err="1">
                          <a:solidFill>
                            <a:schemeClr val="bg1"/>
                          </a:solidFill>
                          <a:effectLst/>
                          <a:latin typeface="+mn-lt"/>
                          <a:ea typeface="+mn-ea"/>
                          <a:cs typeface="+mn-cs"/>
                        </a:rPr>
                        <a:t>sPAP</a:t>
                      </a:r>
                      <a:r>
                        <a:rPr lang="en-US" sz="1200" kern="1200" dirty="0">
                          <a:solidFill>
                            <a:schemeClr val="bg1"/>
                          </a:solidFill>
                          <a:effectLst/>
                          <a:latin typeface="+mn-lt"/>
                          <a:ea typeface="+mn-ea"/>
                          <a:cs typeface="+mn-cs"/>
                        </a:rPr>
                        <a:t> &gt;0.32 mm/mmHg</a:t>
                      </a:r>
                    </a:p>
                    <a:p>
                      <a:endParaRPr lang="en-US" sz="1200" kern="1200" dirty="0">
                        <a:solidFill>
                          <a:schemeClr val="bg1"/>
                        </a:solidFill>
                        <a:effectLst/>
                        <a:latin typeface="+mn-lt"/>
                        <a:ea typeface="+mn-ea"/>
                        <a:cs typeface="+mn-cs"/>
                      </a:endParaRPr>
                    </a:p>
                    <a:p>
                      <a:r>
                        <a:rPr lang="en-US" sz="1200" kern="1200" dirty="0">
                          <a:solidFill>
                            <a:schemeClr val="bg1"/>
                          </a:solidFill>
                          <a:effectLst/>
                          <a:latin typeface="+mn-lt"/>
                          <a:ea typeface="+mn-ea"/>
                          <a:cs typeface="+mn-cs"/>
                        </a:rPr>
                        <a:t>No pericardial effusion</a:t>
                      </a:r>
                    </a:p>
                  </a:txBody>
                  <a:tcPr>
                    <a:solidFill>
                      <a:schemeClr val="accent6">
                        <a:lumMod val="75000"/>
                      </a:schemeClr>
                    </a:solidFill>
                  </a:tcPr>
                </a:tc>
                <a:tc>
                  <a:txBody>
                    <a:bodyPr/>
                    <a:lstStyle/>
                    <a:p>
                      <a:r>
                        <a:rPr lang="en-US" sz="1200" kern="1200" dirty="0">
                          <a:solidFill>
                            <a:schemeClr val="dk1"/>
                          </a:solidFill>
                          <a:effectLst/>
                          <a:latin typeface="+mn-lt"/>
                          <a:ea typeface="+mn-ea"/>
                          <a:cs typeface="+mn-cs"/>
                        </a:rPr>
                        <a:t>RA area 18–26 cm</a:t>
                      </a:r>
                      <a:r>
                        <a:rPr lang="en-US" sz="1200" kern="1200" baseline="30000" dirty="0">
                          <a:solidFill>
                            <a:schemeClr val="dk1"/>
                          </a:solidFill>
                          <a:effectLst/>
                          <a:latin typeface="+mn-lt"/>
                          <a:ea typeface="+mn-ea"/>
                          <a:cs typeface="+mn-cs"/>
                        </a:rPr>
                        <a:t>2</a:t>
                      </a:r>
                    </a:p>
                    <a:p>
                      <a:r>
                        <a:rPr lang="en-US" sz="1200" kern="1200" dirty="0">
                          <a:solidFill>
                            <a:schemeClr val="dk1"/>
                          </a:solidFill>
                          <a:effectLst/>
                          <a:latin typeface="+mn-lt"/>
                          <a:ea typeface="+mn-ea"/>
                          <a:cs typeface="+mn-cs"/>
                        </a:rPr>
                        <a:t>TAPSE/</a:t>
                      </a:r>
                      <a:r>
                        <a:rPr lang="en-US" sz="1200" kern="1200" dirty="0" err="1">
                          <a:solidFill>
                            <a:schemeClr val="dk1"/>
                          </a:solidFill>
                          <a:effectLst/>
                          <a:latin typeface="+mn-lt"/>
                          <a:ea typeface="+mn-ea"/>
                          <a:cs typeface="+mn-cs"/>
                        </a:rPr>
                        <a:t>sPAP</a:t>
                      </a:r>
                      <a:r>
                        <a:rPr lang="en-US" sz="1200" kern="1200" dirty="0">
                          <a:solidFill>
                            <a:schemeClr val="dk1"/>
                          </a:solidFill>
                          <a:effectLst/>
                          <a:latin typeface="+mn-lt"/>
                          <a:ea typeface="+mn-ea"/>
                          <a:cs typeface="+mn-cs"/>
                        </a:rPr>
                        <a:t> 0.19–0.32 mm/mmHg</a:t>
                      </a:r>
                    </a:p>
                    <a:p>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Minimal pericardial effusion</a:t>
                      </a:r>
                    </a:p>
                  </a:txBody>
                  <a:tcPr>
                    <a:solidFill>
                      <a:srgbClr val="FFC000"/>
                    </a:solidFill>
                  </a:tcPr>
                </a:tc>
                <a:tc>
                  <a:txBody>
                    <a:bodyPr/>
                    <a:lstStyle/>
                    <a:p>
                      <a:r>
                        <a:rPr lang="en-US" sz="1200" kern="1200" dirty="0">
                          <a:solidFill>
                            <a:schemeClr val="bg1"/>
                          </a:solidFill>
                          <a:effectLst/>
                          <a:latin typeface="+mn-lt"/>
                          <a:ea typeface="+mn-ea"/>
                          <a:cs typeface="+mn-cs"/>
                        </a:rPr>
                        <a:t>RA area &gt;26 cm</a:t>
                      </a:r>
                      <a:r>
                        <a:rPr lang="en-US" sz="1200" kern="1200" baseline="30000" dirty="0">
                          <a:solidFill>
                            <a:schemeClr val="bg1"/>
                          </a:solidFill>
                          <a:effectLst/>
                          <a:latin typeface="+mn-lt"/>
                          <a:ea typeface="+mn-ea"/>
                          <a:cs typeface="+mn-cs"/>
                        </a:rPr>
                        <a:t>2</a:t>
                      </a:r>
                    </a:p>
                    <a:p>
                      <a:r>
                        <a:rPr lang="en-US" sz="1200" kern="1200" dirty="0">
                          <a:solidFill>
                            <a:schemeClr val="bg1"/>
                          </a:solidFill>
                          <a:effectLst/>
                          <a:latin typeface="+mn-lt"/>
                          <a:ea typeface="+mn-ea"/>
                          <a:cs typeface="+mn-cs"/>
                        </a:rPr>
                        <a:t>TAPSE/</a:t>
                      </a:r>
                      <a:r>
                        <a:rPr lang="en-US" sz="1200" kern="1200" dirty="0" err="1">
                          <a:solidFill>
                            <a:schemeClr val="bg1"/>
                          </a:solidFill>
                          <a:effectLst/>
                          <a:latin typeface="+mn-lt"/>
                          <a:ea typeface="+mn-ea"/>
                          <a:cs typeface="+mn-cs"/>
                        </a:rPr>
                        <a:t>sPAP</a:t>
                      </a:r>
                      <a:r>
                        <a:rPr lang="en-US" sz="1200" kern="1200" dirty="0">
                          <a:solidFill>
                            <a:schemeClr val="bg1"/>
                          </a:solidFill>
                          <a:effectLst/>
                          <a:latin typeface="+mn-lt"/>
                          <a:ea typeface="+mn-ea"/>
                          <a:cs typeface="+mn-cs"/>
                        </a:rPr>
                        <a:t> &lt;0.19 mm/mmHg</a:t>
                      </a:r>
                    </a:p>
                    <a:p>
                      <a:endParaRPr lang="en-US" sz="1200" kern="1200" dirty="0">
                        <a:solidFill>
                          <a:schemeClr val="bg1"/>
                        </a:solidFill>
                        <a:effectLst/>
                        <a:latin typeface="+mn-lt"/>
                        <a:ea typeface="+mn-ea"/>
                        <a:cs typeface="+mn-cs"/>
                      </a:endParaRPr>
                    </a:p>
                    <a:p>
                      <a:r>
                        <a:rPr lang="en-US" sz="1200" kern="1200" dirty="0">
                          <a:solidFill>
                            <a:schemeClr val="bg1"/>
                          </a:solidFill>
                          <a:effectLst/>
                          <a:latin typeface="+mn-lt"/>
                          <a:ea typeface="+mn-ea"/>
                          <a:cs typeface="+mn-cs"/>
                        </a:rPr>
                        <a:t>Moderate or large pericardial</a:t>
                      </a:r>
                    </a:p>
                    <a:p>
                      <a:r>
                        <a:rPr lang="en-US" sz="1200" kern="1200" dirty="0">
                          <a:solidFill>
                            <a:schemeClr val="bg1"/>
                          </a:solidFill>
                          <a:effectLst/>
                          <a:latin typeface="+mn-lt"/>
                          <a:ea typeface="+mn-ea"/>
                          <a:cs typeface="+mn-cs"/>
                        </a:rPr>
                        <a:t>effusion</a:t>
                      </a:r>
                    </a:p>
                  </a:txBody>
                  <a:tcPr>
                    <a:solidFill>
                      <a:srgbClr val="C00000"/>
                    </a:solidFill>
                  </a:tcPr>
                </a:tc>
                <a:extLst>
                  <a:ext uri="{0D108BD9-81ED-4DB2-BD59-A6C34878D82A}">
                    <a16:rowId xmlns:a16="http://schemas.microsoft.com/office/drawing/2014/main" val="697667771"/>
                  </a:ext>
                </a:extLst>
              </a:tr>
            </a:tbl>
          </a:graphicData>
        </a:graphic>
      </p:graphicFrame>
      <p:sp>
        <p:nvSpPr>
          <p:cNvPr id="3" name="Title 2">
            <a:extLst>
              <a:ext uri="{FF2B5EF4-FFF2-40B4-BE49-F238E27FC236}">
                <a16:creationId xmlns:a16="http://schemas.microsoft.com/office/drawing/2014/main" id="{AC54ED7B-3E58-C2AC-8231-75E191C2A3B1}"/>
              </a:ext>
            </a:extLst>
          </p:cNvPr>
          <p:cNvSpPr>
            <a:spLocks noGrp="1"/>
          </p:cNvSpPr>
          <p:nvPr>
            <p:ph type="title"/>
          </p:nvPr>
        </p:nvSpPr>
        <p:spPr/>
        <p:txBody>
          <a:bodyPr/>
          <a:lstStyle/>
          <a:p>
            <a:r>
              <a:rPr lang="en-US" dirty="0"/>
              <a:t>ESC/ERS 2022 PH Guidelines Risk Stratification by Echocardiogram </a:t>
            </a:r>
          </a:p>
        </p:txBody>
      </p:sp>
      <p:sp>
        <p:nvSpPr>
          <p:cNvPr id="8" name="Footer Placeholder 7">
            <a:extLst>
              <a:ext uri="{FF2B5EF4-FFF2-40B4-BE49-F238E27FC236}">
                <a16:creationId xmlns:a16="http://schemas.microsoft.com/office/drawing/2014/main" id="{86AEB299-C485-C104-6721-83EE762A4DD7}"/>
              </a:ext>
            </a:extLst>
          </p:cNvPr>
          <p:cNvSpPr>
            <a:spLocks noGrp="1"/>
          </p:cNvSpPr>
          <p:nvPr>
            <p:ph type="ftr" sz="quarter" idx="3"/>
          </p:nvPr>
        </p:nvSpPr>
        <p:spPr>
          <a:xfrm>
            <a:off x="609600" y="6356350"/>
            <a:ext cx="11265693" cy="442131"/>
          </a:xfrm>
        </p:spPr>
        <p:txBody>
          <a:bodyPr/>
          <a:lstStyle/>
          <a:p>
            <a:r>
              <a:rPr lang="en-US" sz="1000" dirty="0"/>
              <a:t>ERS, European Respiratory Society; ESC, European Society of Cardiology; RA, right atrium; RAE, right atrial enlargement; PH, pulmonary hypertension; </a:t>
            </a:r>
            <a:r>
              <a:rPr lang="en-US" sz="1000" dirty="0" err="1"/>
              <a:t>sPAP</a:t>
            </a:r>
            <a:r>
              <a:rPr lang="en-US" sz="1000" dirty="0"/>
              <a:t>, systolic pulmonary artery pressure.</a:t>
            </a:r>
          </a:p>
          <a:p>
            <a:r>
              <a:rPr lang="en-US" sz="1000" dirty="0"/>
              <a:t>Humbert M, et al. </a:t>
            </a:r>
            <a:r>
              <a:rPr lang="en-US" sz="1000" i="1" dirty="0" err="1"/>
              <a:t>Eur</a:t>
            </a:r>
            <a:r>
              <a:rPr lang="en-US" sz="1000" i="1" dirty="0"/>
              <a:t> Heart J. </a:t>
            </a:r>
            <a:r>
              <a:rPr lang="en-US" sz="1000" dirty="0"/>
              <a:t>2022;00, 1–114.</a:t>
            </a:r>
          </a:p>
        </p:txBody>
      </p:sp>
    </p:spTree>
    <p:extLst>
      <p:ext uri="{BB962C8B-B14F-4D97-AF65-F5344CB8AC3E}">
        <p14:creationId xmlns:p14="http://schemas.microsoft.com/office/powerpoint/2010/main" val="2188877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49C4C-3EC0-8351-6A11-FD908F5776B8}"/>
              </a:ext>
            </a:extLst>
          </p:cNvPr>
          <p:cNvSpPr>
            <a:spLocks noGrp="1"/>
          </p:cNvSpPr>
          <p:nvPr>
            <p:ph type="title"/>
          </p:nvPr>
        </p:nvSpPr>
        <p:spPr/>
        <p:txBody>
          <a:bodyPr>
            <a:normAutofit/>
          </a:bodyPr>
          <a:lstStyle/>
          <a:p>
            <a:r>
              <a:rPr lang="en-US" dirty="0"/>
              <a:t>Echocardiogram Adds Specificity to Other Noninvasive Parameters </a:t>
            </a:r>
          </a:p>
        </p:txBody>
      </p:sp>
      <p:graphicFrame>
        <p:nvGraphicFramePr>
          <p:cNvPr id="4" name="Table 3">
            <a:extLst>
              <a:ext uri="{FF2B5EF4-FFF2-40B4-BE49-F238E27FC236}">
                <a16:creationId xmlns:a16="http://schemas.microsoft.com/office/drawing/2014/main" id="{694C1BB3-C465-BAEE-E4B6-125242469189}"/>
              </a:ext>
            </a:extLst>
          </p:cNvPr>
          <p:cNvGraphicFramePr>
            <a:graphicFrameLocks noGrp="1"/>
          </p:cNvGraphicFramePr>
          <p:nvPr>
            <p:extLst>
              <p:ext uri="{D42A27DB-BD31-4B8C-83A1-F6EECF244321}">
                <p14:modId xmlns:p14="http://schemas.microsoft.com/office/powerpoint/2010/main" val="413232949"/>
              </p:ext>
            </p:extLst>
          </p:nvPr>
        </p:nvGraphicFramePr>
        <p:xfrm>
          <a:off x="609601" y="2033194"/>
          <a:ext cx="6318324" cy="3259565"/>
        </p:xfrm>
        <a:graphic>
          <a:graphicData uri="http://schemas.openxmlformats.org/drawingml/2006/table">
            <a:tbl>
              <a:tblPr/>
              <a:tblGrid>
                <a:gridCol w="2171583">
                  <a:extLst>
                    <a:ext uri="{9D8B030D-6E8A-4147-A177-3AD203B41FA5}">
                      <a16:colId xmlns:a16="http://schemas.microsoft.com/office/drawing/2014/main" val="4160513292"/>
                    </a:ext>
                  </a:extLst>
                </a:gridCol>
                <a:gridCol w="1145810">
                  <a:extLst>
                    <a:ext uri="{9D8B030D-6E8A-4147-A177-3AD203B41FA5}">
                      <a16:colId xmlns:a16="http://schemas.microsoft.com/office/drawing/2014/main" val="2920056119"/>
                    </a:ext>
                  </a:extLst>
                </a:gridCol>
                <a:gridCol w="1713259">
                  <a:extLst>
                    <a:ext uri="{9D8B030D-6E8A-4147-A177-3AD203B41FA5}">
                      <a16:colId xmlns:a16="http://schemas.microsoft.com/office/drawing/2014/main" val="430598831"/>
                    </a:ext>
                  </a:extLst>
                </a:gridCol>
                <a:gridCol w="1287672">
                  <a:extLst>
                    <a:ext uri="{9D8B030D-6E8A-4147-A177-3AD203B41FA5}">
                      <a16:colId xmlns:a16="http://schemas.microsoft.com/office/drawing/2014/main" val="954598569"/>
                    </a:ext>
                  </a:extLst>
                </a:gridCol>
              </a:tblGrid>
              <a:tr h="651913">
                <a:tc gridSpan="4">
                  <a:txBody>
                    <a:bodyPr/>
                    <a:lstStyle/>
                    <a:p>
                      <a:pPr algn="ctr" fontAlgn="base"/>
                      <a:r>
                        <a:rPr lang="en-US" sz="1800" b="1" i="0" dirty="0">
                          <a:solidFill>
                            <a:srgbClr val="FFFFFF"/>
                          </a:solidFill>
                          <a:effectLst/>
                          <a:latin typeface="Arial" panose="020B0604020202020204" pitchFamily="34" charset="0"/>
                        </a:rPr>
                        <a:t>Traditional noninvasive risk stratification </a:t>
                      </a:r>
                      <a:endParaRPr lang="en-US" sz="2800" b="1" i="0" dirty="0">
                        <a:solidFill>
                          <a:srgbClr val="FFFFFF"/>
                        </a:solidFill>
                        <a:effectLst/>
                      </a:endParaRPr>
                    </a:p>
                  </a:txBody>
                  <a:tcPr anchor="ctr">
                    <a:lnL w="21908" cap="flat" cmpd="sng" algn="ctr">
                      <a:solidFill>
                        <a:srgbClr val="FFFFFF"/>
                      </a:solidFill>
                      <a:prstDash val="solid"/>
                      <a:round/>
                      <a:headEnd type="none" w="med" len="med"/>
                      <a:tailEnd type="none" w="med" len="med"/>
                    </a:lnL>
                    <a:lnR w="21908" cap="flat" cmpd="sng" algn="ctr">
                      <a:solidFill>
                        <a:srgbClr val="FFFFFF"/>
                      </a:solidFill>
                      <a:prstDash val="solid"/>
                      <a:round/>
                      <a:headEnd type="none" w="med" len="med"/>
                      <a:tailEnd type="none" w="med" len="med"/>
                    </a:lnR>
                    <a:lnT w="21908" cap="flat" cmpd="sng" algn="ctr">
                      <a:solidFill>
                        <a:srgbClr val="FFFFFF"/>
                      </a:solidFill>
                      <a:prstDash val="solid"/>
                      <a:round/>
                      <a:headEnd type="none" w="med" len="med"/>
                      <a:tailEnd type="none" w="med" len="med"/>
                    </a:lnT>
                    <a:lnB w="21908" cap="flat" cmpd="sng" algn="ctr">
                      <a:solidFill>
                        <a:srgbClr val="FFFFFF"/>
                      </a:solidFill>
                      <a:prstDash val="solid"/>
                      <a:round/>
                      <a:headEnd type="none" w="med" len="med"/>
                      <a:tailEnd type="none" w="med" len="med"/>
                    </a:lnB>
                    <a:solidFill>
                      <a:srgbClr val="8E153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43467776"/>
                  </a:ext>
                </a:extLst>
              </a:tr>
              <a:tr h="651913">
                <a:tc>
                  <a:txBody>
                    <a:bodyPr/>
                    <a:lstStyle/>
                    <a:p>
                      <a:pPr algn="ctr" fontAlgn="base"/>
                      <a:r>
                        <a:rPr lang="en-US" sz="1400" b="1" i="0" dirty="0">
                          <a:solidFill>
                            <a:schemeClr val="bg1"/>
                          </a:solidFill>
                          <a:effectLst>
                            <a:outerShdw blurRad="50800" dist="12700" dir="5400000" algn="ctr" rotWithShape="0">
                              <a:schemeClr val="tx1"/>
                            </a:outerShdw>
                          </a:effectLst>
                          <a:latin typeface="Arial" panose="020B0604020202020204" pitchFamily="34" charset="0"/>
                        </a:rPr>
                        <a:t>Parameter</a:t>
                      </a:r>
                      <a:r>
                        <a:rPr lang="en-US" sz="1400" b="0" i="0" dirty="0">
                          <a:solidFill>
                            <a:schemeClr val="bg1"/>
                          </a:solidFill>
                          <a:effectLst>
                            <a:outerShdw blurRad="50800" dist="12700" dir="5400000" algn="ctr" rotWithShape="0">
                              <a:schemeClr val="tx1"/>
                            </a:outerShdw>
                          </a:effectLst>
                          <a:latin typeface="Arial" panose="020B0604020202020204" pitchFamily="34" charset="0"/>
                        </a:rPr>
                        <a:t>​</a:t>
                      </a:r>
                      <a:endParaRPr lang="en-US" sz="2000" b="0" i="0" dirty="0">
                        <a:solidFill>
                          <a:schemeClr val="bg1"/>
                        </a:solidFill>
                        <a:effectLst>
                          <a:outerShdw blurRad="50800" dist="12700" dir="5400000" algn="ctr" rotWithShape="0">
                            <a:schemeClr val="tx1"/>
                          </a:outerShdw>
                        </a:effectLst>
                      </a:endParaRPr>
                    </a:p>
                  </a:txBody>
                  <a:tcPr anchor="ctr">
                    <a:lnL w="21908" cap="flat" cmpd="sng" algn="ctr">
                      <a:solidFill>
                        <a:srgbClr val="FFFFFF"/>
                      </a:solidFill>
                      <a:prstDash val="solid"/>
                      <a:round/>
                      <a:headEnd type="none" w="med" len="med"/>
                      <a:tailEnd type="none" w="med" len="med"/>
                    </a:lnL>
                    <a:lnR w="21908" cap="flat" cmpd="sng" algn="ctr">
                      <a:solidFill>
                        <a:srgbClr val="FFFFFF"/>
                      </a:solidFill>
                      <a:prstDash val="solid"/>
                      <a:round/>
                      <a:headEnd type="none" w="med" len="med"/>
                      <a:tailEnd type="none" w="med" len="med"/>
                    </a:lnR>
                    <a:lnT w="21908" cap="flat" cmpd="sng" algn="ctr">
                      <a:solidFill>
                        <a:srgbClr val="FFFFFF"/>
                      </a:solidFill>
                      <a:prstDash val="solid"/>
                      <a:round/>
                      <a:headEnd type="none" w="med" len="med"/>
                      <a:tailEnd type="none" w="med" len="med"/>
                    </a:lnT>
                    <a:lnB w="49292" cap="flat" cmpd="sng" algn="ctr">
                      <a:solidFill>
                        <a:srgbClr val="3F3F3F"/>
                      </a:solidFill>
                      <a:prstDash val="solid"/>
                      <a:round/>
                      <a:headEnd type="none" w="med" len="med"/>
                      <a:tailEnd type="none" w="med" len="med"/>
                    </a:lnB>
                    <a:solidFill>
                      <a:schemeClr val="accent4">
                        <a:lumMod val="50000"/>
                      </a:schemeClr>
                    </a:solidFill>
                  </a:tcPr>
                </a:tc>
                <a:tc>
                  <a:txBody>
                    <a:bodyPr/>
                    <a:lstStyle/>
                    <a:p>
                      <a:pPr algn="ctr" fontAlgn="base"/>
                      <a:r>
                        <a:rPr lang="en-US" sz="1400" b="1" i="0" dirty="0">
                          <a:solidFill>
                            <a:schemeClr val="bg1"/>
                          </a:solidFill>
                          <a:effectLst>
                            <a:outerShdw blurRad="50800" dist="12700" dir="5400000" algn="ctr" rotWithShape="0">
                              <a:schemeClr val="tx1"/>
                            </a:outerShdw>
                          </a:effectLst>
                          <a:latin typeface="Arial" panose="020B0604020202020204" pitchFamily="34" charset="0"/>
                        </a:rPr>
                        <a:t>Low Risk</a:t>
                      </a:r>
                      <a:r>
                        <a:rPr lang="en-US" sz="1400" b="0" i="0" dirty="0">
                          <a:solidFill>
                            <a:schemeClr val="bg1"/>
                          </a:solidFill>
                          <a:effectLst>
                            <a:outerShdw blurRad="50800" dist="12700" dir="5400000" algn="ctr" rotWithShape="0">
                              <a:schemeClr val="tx1"/>
                            </a:outerShdw>
                          </a:effectLst>
                          <a:latin typeface="Arial" panose="020B0604020202020204" pitchFamily="34" charset="0"/>
                        </a:rPr>
                        <a:t>​</a:t>
                      </a:r>
                      <a:endParaRPr lang="en-US" sz="2000" b="0" i="0" dirty="0">
                        <a:solidFill>
                          <a:schemeClr val="bg1"/>
                        </a:solidFill>
                        <a:effectLst>
                          <a:outerShdw blurRad="50800" dist="12700" dir="5400000" algn="ctr" rotWithShape="0">
                            <a:schemeClr val="tx1"/>
                          </a:outerShdw>
                        </a:effectLst>
                      </a:endParaRPr>
                    </a:p>
                  </a:txBody>
                  <a:tcPr anchor="ctr">
                    <a:lnL w="21908" cap="flat" cmpd="sng" algn="ctr">
                      <a:solidFill>
                        <a:srgbClr val="FFFFFF"/>
                      </a:solidFill>
                      <a:prstDash val="solid"/>
                      <a:round/>
                      <a:headEnd type="none" w="med" len="med"/>
                      <a:tailEnd type="none" w="med" len="med"/>
                    </a:lnL>
                    <a:lnR w="21908" cap="flat" cmpd="sng" algn="ctr">
                      <a:solidFill>
                        <a:srgbClr val="FFFFFF"/>
                      </a:solidFill>
                      <a:prstDash val="solid"/>
                      <a:round/>
                      <a:headEnd type="none" w="med" len="med"/>
                      <a:tailEnd type="none" w="med" len="med"/>
                    </a:lnR>
                    <a:lnT w="21908" cap="flat" cmpd="sng" algn="ctr">
                      <a:solidFill>
                        <a:srgbClr val="FFFFFF"/>
                      </a:solidFill>
                      <a:prstDash val="solid"/>
                      <a:round/>
                      <a:headEnd type="none" w="med" len="med"/>
                      <a:tailEnd type="none" w="med" len="med"/>
                    </a:lnT>
                    <a:lnB w="49292" cap="flat" cmpd="sng" algn="ctr">
                      <a:solidFill>
                        <a:srgbClr val="3F3F3F"/>
                      </a:solidFill>
                      <a:prstDash val="solid"/>
                      <a:round/>
                      <a:headEnd type="none" w="med" len="med"/>
                      <a:tailEnd type="none" w="med" len="med"/>
                    </a:lnB>
                    <a:solidFill>
                      <a:schemeClr val="accent4">
                        <a:lumMod val="50000"/>
                      </a:schemeClr>
                    </a:solidFill>
                  </a:tcPr>
                </a:tc>
                <a:tc>
                  <a:txBody>
                    <a:bodyPr/>
                    <a:lstStyle/>
                    <a:p>
                      <a:pPr algn="ctr" fontAlgn="base"/>
                      <a:r>
                        <a:rPr lang="en-US" sz="1400" b="1" i="0" dirty="0">
                          <a:solidFill>
                            <a:schemeClr val="bg1"/>
                          </a:solidFill>
                          <a:effectLst>
                            <a:outerShdw blurRad="50800" dist="12700" dir="5400000" algn="ctr" rotWithShape="0">
                              <a:schemeClr val="tx1"/>
                            </a:outerShdw>
                          </a:effectLst>
                          <a:latin typeface="Arial" panose="020B0604020202020204" pitchFamily="34" charset="0"/>
                        </a:rPr>
                        <a:t>Intermediate Risk</a:t>
                      </a:r>
                      <a:r>
                        <a:rPr lang="en-US" sz="1400" b="0" i="0" dirty="0">
                          <a:solidFill>
                            <a:schemeClr val="bg1"/>
                          </a:solidFill>
                          <a:effectLst>
                            <a:outerShdw blurRad="50800" dist="12700" dir="5400000" algn="ctr" rotWithShape="0">
                              <a:schemeClr val="tx1"/>
                            </a:outerShdw>
                          </a:effectLst>
                          <a:latin typeface="Arial" panose="020B0604020202020204" pitchFamily="34" charset="0"/>
                        </a:rPr>
                        <a:t>​</a:t>
                      </a:r>
                      <a:endParaRPr lang="en-US" sz="2000" b="0" i="0" dirty="0">
                        <a:solidFill>
                          <a:schemeClr val="bg1"/>
                        </a:solidFill>
                        <a:effectLst>
                          <a:outerShdw blurRad="50800" dist="12700" dir="5400000" algn="ctr" rotWithShape="0">
                            <a:schemeClr val="tx1"/>
                          </a:outerShdw>
                        </a:effectLst>
                      </a:endParaRPr>
                    </a:p>
                  </a:txBody>
                  <a:tcPr anchor="ctr">
                    <a:lnL w="21908" cap="flat" cmpd="sng" algn="ctr">
                      <a:solidFill>
                        <a:srgbClr val="FFFFFF"/>
                      </a:solidFill>
                      <a:prstDash val="solid"/>
                      <a:round/>
                      <a:headEnd type="none" w="med" len="med"/>
                      <a:tailEnd type="none" w="med" len="med"/>
                    </a:lnL>
                    <a:lnR w="21908" cap="flat" cmpd="sng" algn="ctr">
                      <a:solidFill>
                        <a:srgbClr val="FFFFFF"/>
                      </a:solidFill>
                      <a:prstDash val="solid"/>
                      <a:round/>
                      <a:headEnd type="none" w="med" len="med"/>
                      <a:tailEnd type="none" w="med" len="med"/>
                    </a:lnR>
                    <a:lnT w="21908" cap="flat" cmpd="sng" algn="ctr">
                      <a:solidFill>
                        <a:srgbClr val="FFFFFF"/>
                      </a:solidFill>
                      <a:prstDash val="solid"/>
                      <a:round/>
                      <a:headEnd type="none" w="med" len="med"/>
                      <a:tailEnd type="none" w="med" len="med"/>
                    </a:lnT>
                    <a:lnB w="49292" cap="flat" cmpd="sng" algn="ctr">
                      <a:solidFill>
                        <a:srgbClr val="3F3F3F"/>
                      </a:solidFill>
                      <a:prstDash val="solid"/>
                      <a:round/>
                      <a:headEnd type="none" w="med" len="med"/>
                      <a:tailEnd type="none" w="med" len="med"/>
                    </a:lnB>
                    <a:solidFill>
                      <a:schemeClr val="accent4">
                        <a:lumMod val="50000"/>
                      </a:schemeClr>
                    </a:solidFill>
                  </a:tcPr>
                </a:tc>
                <a:tc>
                  <a:txBody>
                    <a:bodyPr/>
                    <a:lstStyle/>
                    <a:p>
                      <a:pPr algn="ctr" fontAlgn="base"/>
                      <a:r>
                        <a:rPr lang="en-US" sz="1400" b="1" i="0" dirty="0">
                          <a:solidFill>
                            <a:schemeClr val="bg1"/>
                          </a:solidFill>
                          <a:effectLst>
                            <a:outerShdw blurRad="50800" dist="12700" dir="5400000" algn="ctr" rotWithShape="0">
                              <a:schemeClr val="tx1"/>
                            </a:outerShdw>
                          </a:effectLst>
                          <a:latin typeface="Arial" panose="020B0604020202020204" pitchFamily="34" charset="0"/>
                        </a:rPr>
                        <a:t>High Risk</a:t>
                      </a:r>
                      <a:r>
                        <a:rPr lang="en-US" sz="1400" b="0" i="0" dirty="0">
                          <a:solidFill>
                            <a:schemeClr val="bg1"/>
                          </a:solidFill>
                          <a:effectLst>
                            <a:outerShdw blurRad="50800" dist="12700" dir="5400000" algn="ctr" rotWithShape="0">
                              <a:schemeClr val="tx1"/>
                            </a:outerShdw>
                          </a:effectLst>
                          <a:latin typeface="Arial" panose="020B0604020202020204" pitchFamily="34" charset="0"/>
                        </a:rPr>
                        <a:t>​</a:t>
                      </a:r>
                      <a:endParaRPr lang="en-US" sz="2000" b="0" i="0" dirty="0">
                        <a:solidFill>
                          <a:schemeClr val="bg1"/>
                        </a:solidFill>
                        <a:effectLst>
                          <a:outerShdw blurRad="50800" dist="12700" dir="5400000" algn="ctr" rotWithShape="0">
                            <a:schemeClr val="tx1"/>
                          </a:outerShdw>
                        </a:effectLst>
                      </a:endParaRPr>
                    </a:p>
                  </a:txBody>
                  <a:tcPr anchor="ctr">
                    <a:lnL w="21908" cap="flat" cmpd="sng" algn="ctr">
                      <a:solidFill>
                        <a:srgbClr val="FFFFFF"/>
                      </a:solidFill>
                      <a:prstDash val="solid"/>
                      <a:round/>
                      <a:headEnd type="none" w="med" len="med"/>
                      <a:tailEnd type="none" w="med" len="med"/>
                    </a:lnL>
                    <a:lnR w="21908" cap="flat" cmpd="sng" algn="ctr">
                      <a:solidFill>
                        <a:srgbClr val="FFFFFF"/>
                      </a:solidFill>
                      <a:prstDash val="solid"/>
                      <a:round/>
                      <a:headEnd type="none" w="med" len="med"/>
                      <a:tailEnd type="none" w="med" len="med"/>
                    </a:lnR>
                    <a:lnT w="21908" cap="flat" cmpd="sng" algn="ctr">
                      <a:solidFill>
                        <a:srgbClr val="FFFFFF"/>
                      </a:solidFill>
                      <a:prstDash val="solid"/>
                      <a:round/>
                      <a:headEnd type="none" w="med" len="med"/>
                      <a:tailEnd type="none" w="med" len="med"/>
                    </a:lnT>
                    <a:lnB w="49292" cap="flat" cmpd="sng" algn="ctr">
                      <a:solidFill>
                        <a:srgbClr val="3F3F3F"/>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3405521247"/>
                  </a:ext>
                </a:extLst>
              </a:tr>
              <a:tr h="651913">
                <a:tc>
                  <a:txBody>
                    <a:bodyPr/>
                    <a:lstStyle/>
                    <a:p>
                      <a:pPr algn="l" fontAlgn="base"/>
                      <a:r>
                        <a:rPr lang="en-US" sz="1400" b="1" i="0" dirty="0">
                          <a:solidFill>
                            <a:srgbClr val="3F3F3F"/>
                          </a:solidFill>
                          <a:effectLst/>
                          <a:latin typeface="Arial" panose="020B0604020202020204" pitchFamily="34" charset="0"/>
                        </a:rPr>
                        <a:t>WHO-FC</a:t>
                      </a:r>
                      <a:r>
                        <a:rPr lang="en-US" sz="1400" b="0" i="0" dirty="0">
                          <a:solidFill>
                            <a:srgbClr val="3F3F3F"/>
                          </a:solidFill>
                          <a:effectLst/>
                          <a:latin typeface="Arial" panose="020B0604020202020204" pitchFamily="34" charset="0"/>
                        </a:rPr>
                        <a:t>​</a:t>
                      </a:r>
                      <a:endParaRPr lang="en-US" sz="2000" b="0" i="0" dirty="0">
                        <a:solidFill>
                          <a:srgbClr val="3F3F3F"/>
                        </a:solidFill>
                        <a:effectLst/>
                      </a:endParaRPr>
                    </a:p>
                  </a:txBody>
                  <a:tcPr anchor="ctr">
                    <a:lnL w="21908" cap="flat" cmpd="sng" algn="ctr">
                      <a:solidFill>
                        <a:srgbClr val="FFFFFF"/>
                      </a:solidFill>
                      <a:prstDash val="solid"/>
                      <a:round/>
                      <a:headEnd type="none" w="med" len="med"/>
                      <a:tailEnd type="none" w="med" len="med"/>
                    </a:lnL>
                    <a:lnR w="21908" cap="flat" cmpd="sng" algn="ctr">
                      <a:solidFill>
                        <a:srgbClr val="FFFFFF"/>
                      </a:solidFill>
                      <a:prstDash val="solid"/>
                      <a:round/>
                      <a:headEnd type="none" w="med" len="med"/>
                      <a:tailEnd type="none" w="med" len="med"/>
                    </a:lnR>
                    <a:lnT w="49292" cap="flat" cmpd="sng" algn="ctr">
                      <a:solidFill>
                        <a:srgbClr val="3F3F3F"/>
                      </a:solidFill>
                      <a:prstDash val="solid"/>
                      <a:round/>
                      <a:headEnd type="none" w="med" len="med"/>
                      <a:tailEnd type="none" w="med" len="med"/>
                    </a:lnT>
                    <a:lnB w="21908" cap="flat" cmpd="sng" algn="ctr">
                      <a:solidFill>
                        <a:srgbClr val="FFFFFF"/>
                      </a:solidFill>
                      <a:prstDash val="solid"/>
                      <a:round/>
                      <a:headEnd type="none" w="med" len="med"/>
                      <a:tailEnd type="none" w="med" len="med"/>
                    </a:lnB>
                    <a:solidFill>
                      <a:schemeClr val="tx1">
                        <a:lumMod val="20000"/>
                        <a:lumOff val="80000"/>
                      </a:schemeClr>
                    </a:solidFill>
                  </a:tcPr>
                </a:tc>
                <a:tc>
                  <a:txBody>
                    <a:bodyPr/>
                    <a:lstStyle/>
                    <a:p>
                      <a:pPr algn="ctr" fontAlgn="base"/>
                      <a:r>
                        <a:rPr lang="en-US" sz="1400" b="1" i="0" dirty="0">
                          <a:solidFill>
                            <a:schemeClr val="bg1"/>
                          </a:solidFill>
                          <a:effectLst>
                            <a:outerShdw blurRad="50800" dist="12700" dir="5400000" algn="ctr" rotWithShape="0">
                              <a:schemeClr val="tx1"/>
                            </a:outerShdw>
                          </a:effectLst>
                          <a:latin typeface="Arial" panose="020B0604020202020204" pitchFamily="34" charset="0"/>
                        </a:rPr>
                        <a:t>I or II</a:t>
                      </a:r>
                      <a:r>
                        <a:rPr lang="en-US" sz="1400" b="0" i="0" dirty="0">
                          <a:solidFill>
                            <a:schemeClr val="bg1"/>
                          </a:solidFill>
                          <a:effectLst>
                            <a:outerShdw blurRad="50800" dist="12700" dir="5400000" algn="ctr" rotWithShape="0">
                              <a:schemeClr val="tx1"/>
                            </a:outerShdw>
                          </a:effectLst>
                          <a:latin typeface="Arial" panose="020B0604020202020204" pitchFamily="34" charset="0"/>
                        </a:rPr>
                        <a:t>​</a:t>
                      </a:r>
                      <a:endParaRPr lang="en-US" sz="2000" b="0" i="0" dirty="0">
                        <a:solidFill>
                          <a:schemeClr val="bg1"/>
                        </a:solidFill>
                        <a:effectLst>
                          <a:outerShdw blurRad="50800" dist="12700" dir="5400000" algn="ctr" rotWithShape="0">
                            <a:schemeClr val="tx1"/>
                          </a:outerShdw>
                        </a:effectLst>
                      </a:endParaRPr>
                    </a:p>
                  </a:txBody>
                  <a:tcPr anchor="ctr">
                    <a:lnL w="21908" cap="flat" cmpd="sng" algn="ctr">
                      <a:solidFill>
                        <a:srgbClr val="FFFFFF"/>
                      </a:solidFill>
                      <a:prstDash val="solid"/>
                      <a:round/>
                      <a:headEnd type="none" w="med" len="med"/>
                      <a:tailEnd type="none" w="med" len="med"/>
                    </a:lnL>
                    <a:lnR w="21908" cap="flat" cmpd="sng" algn="ctr">
                      <a:solidFill>
                        <a:srgbClr val="FFFFFF"/>
                      </a:solidFill>
                      <a:prstDash val="solid"/>
                      <a:round/>
                      <a:headEnd type="none" w="med" len="med"/>
                      <a:tailEnd type="none" w="med" len="med"/>
                    </a:lnR>
                    <a:lnT w="49292" cap="flat" cmpd="sng" algn="ctr">
                      <a:solidFill>
                        <a:srgbClr val="3F3F3F"/>
                      </a:solidFill>
                      <a:prstDash val="solid"/>
                      <a:round/>
                      <a:headEnd type="none" w="med" len="med"/>
                      <a:tailEnd type="none" w="med" len="med"/>
                    </a:lnT>
                    <a:lnB w="21908"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fontAlgn="base"/>
                      <a:r>
                        <a:rPr lang="en-US" sz="1400" b="1" i="0" dirty="0">
                          <a:solidFill>
                            <a:srgbClr val="3F3F3F"/>
                          </a:solidFill>
                          <a:effectLst/>
                          <a:latin typeface="Arial" panose="020B0604020202020204" pitchFamily="34" charset="0"/>
                        </a:rPr>
                        <a:t>III</a:t>
                      </a:r>
                      <a:r>
                        <a:rPr lang="en-US" sz="1400" b="0" i="0" dirty="0">
                          <a:solidFill>
                            <a:srgbClr val="3F3F3F"/>
                          </a:solidFill>
                          <a:effectLst/>
                          <a:latin typeface="Arial" panose="020B0604020202020204" pitchFamily="34" charset="0"/>
                        </a:rPr>
                        <a:t>​</a:t>
                      </a:r>
                      <a:endParaRPr lang="en-US" sz="2000" b="0" i="0" dirty="0">
                        <a:solidFill>
                          <a:srgbClr val="3F3F3F"/>
                        </a:solidFill>
                        <a:effectLst/>
                      </a:endParaRPr>
                    </a:p>
                  </a:txBody>
                  <a:tcPr anchor="ctr">
                    <a:lnL w="21908" cap="flat" cmpd="sng" algn="ctr">
                      <a:solidFill>
                        <a:srgbClr val="FFFFFF"/>
                      </a:solidFill>
                      <a:prstDash val="solid"/>
                      <a:round/>
                      <a:headEnd type="none" w="med" len="med"/>
                      <a:tailEnd type="none" w="med" len="med"/>
                    </a:lnL>
                    <a:lnR w="21908" cap="flat" cmpd="sng" algn="ctr">
                      <a:solidFill>
                        <a:srgbClr val="FFFFFF"/>
                      </a:solidFill>
                      <a:prstDash val="solid"/>
                      <a:round/>
                      <a:headEnd type="none" w="med" len="med"/>
                      <a:tailEnd type="none" w="med" len="med"/>
                    </a:lnR>
                    <a:lnT w="49292" cap="flat" cmpd="sng" algn="ctr">
                      <a:solidFill>
                        <a:srgbClr val="3F3F3F"/>
                      </a:solidFill>
                      <a:prstDash val="solid"/>
                      <a:round/>
                      <a:headEnd type="none" w="med" len="med"/>
                      <a:tailEnd type="none" w="med" len="med"/>
                    </a:lnT>
                    <a:lnB w="21908" cap="flat" cmpd="sng" algn="ctr">
                      <a:solidFill>
                        <a:srgbClr val="FFFFFF"/>
                      </a:solidFill>
                      <a:prstDash val="solid"/>
                      <a:round/>
                      <a:headEnd type="none" w="med" len="med"/>
                      <a:tailEnd type="none" w="med" len="med"/>
                    </a:lnB>
                    <a:solidFill>
                      <a:srgbClr val="FFC000"/>
                    </a:solidFill>
                  </a:tcPr>
                </a:tc>
                <a:tc>
                  <a:txBody>
                    <a:bodyPr/>
                    <a:lstStyle/>
                    <a:p>
                      <a:pPr algn="ctr" fontAlgn="base"/>
                      <a:r>
                        <a:rPr lang="en-US" sz="1400" b="1" i="0" dirty="0">
                          <a:solidFill>
                            <a:schemeClr val="bg1"/>
                          </a:solidFill>
                          <a:effectLst>
                            <a:outerShdw blurRad="50800" dist="12700" dir="5400000" algn="ctr" rotWithShape="0">
                              <a:schemeClr val="tx1"/>
                            </a:outerShdw>
                          </a:effectLst>
                          <a:latin typeface="Arial" panose="020B0604020202020204" pitchFamily="34" charset="0"/>
                        </a:rPr>
                        <a:t>IV</a:t>
                      </a:r>
                      <a:r>
                        <a:rPr lang="en-US" sz="1400" b="0" i="0" dirty="0">
                          <a:solidFill>
                            <a:schemeClr val="bg1"/>
                          </a:solidFill>
                          <a:effectLst>
                            <a:outerShdw blurRad="50800" dist="12700" dir="5400000" algn="ctr" rotWithShape="0">
                              <a:schemeClr val="tx1"/>
                            </a:outerShdw>
                          </a:effectLst>
                          <a:latin typeface="Arial" panose="020B0604020202020204" pitchFamily="34" charset="0"/>
                        </a:rPr>
                        <a:t>​</a:t>
                      </a:r>
                      <a:endParaRPr lang="en-US" sz="2000" b="0" i="0" dirty="0">
                        <a:solidFill>
                          <a:schemeClr val="bg1"/>
                        </a:solidFill>
                        <a:effectLst>
                          <a:outerShdw blurRad="50800" dist="12700" dir="5400000" algn="ctr" rotWithShape="0">
                            <a:schemeClr val="tx1"/>
                          </a:outerShdw>
                        </a:effectLst>
                      </a:endParaRPr>
                    </a:p>
                  </a:txBody>
                  <a:tcPr anchor="ctr">
                    <a:lnL w="21908" cap="flat" cmpd="sng" algn="ctr">
                      <a:solidFill>
                        <a:srgbClr val="FFFFFF"/>
                      </a:solidFill>
                      <a:prstDash val="solid"/>
                      <a:round/>
                      <a:headEnd type="none" w="med" len="med"/>
                      <a:tailEnd type="none" w="med" len="med"/>
                    </a:lnL>
                    <a:lnR w="21908" cap="flat" cmpd="sng" algn="ctr">
                      <a:solidFill>
                        <a:srgbClr val="FFFFFF"/>
                      </a:solidFill>
                      <a:prstDash val="solid"/>
                      <a:round/>
                      <a:headEnd type="none" w="med" len="med"/>
                      <a:tailEnd type="none" w="med" len="med"/>
                    </a:lnR>
                    <a:lnT w="49292" cap="flat" cmpd="sng" algn="ctr">
                      <a:solidFill>
                        <a:srgbClr val="3F3F3F"/>
                      </a:solidFill>
                      <a:prstDash val="solid"/>
                      <a:round/>
                      <a:headEnd type="none" w="med" len="med"/>
                      <a:tailEnd type="none" w="med" len="med"/>
                    </a:lnT>
                    <a:lnB w="21908"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289547297"/>
                  </a:ext>
                </a:extLst>
              </a:tr>
              <a:tr h="651913">
                <a:tc>
                  <a:txBody>
                    <a:bodyPr/>
                    <a:lstStyle/>
                    <a:p>
                      <a:pPr algn="l" fontAlgn="base"/>
                      <a:r>
                        <a:rPr lang="en-US" sz="1400" b="1" i="0" dirty="0">
                          <a:solidFill>
                            <a:srgbClr val="3F3F3F"/>
                          </a:solidFill>
                          <a:effectLst/>
                          <a:latin typeface="Arial" panose="020B0604020202020204" pitchFamily="34" charset="0"/>
                        </a:rPr>
                        <a:t>6MWD, m</a:t>
                      </a:r>
                      <a:r>
                        <a:rPr lang="en-US" sz="1400" b="0" i="0" dirty="0">
                          <a:solidFill>
                            <a:srgbClr val="3F3F3F"/>
                          </a:solidFill>
                          <a:effectLst/>
                          <a:latin typeface="Arial" panose="020B0604020202020204" pitchFamily="34" charset="0"/>
                        </a:rPr>
                        <a:t>​</a:t>
                      </a:r>
                      <a:endParaRPr lang="en-US" sz="2000" b="0" i="0" dirty="0">
                        <a:solidFill>
                          <a:srgbClr val="3F3F3F"/>
                        </a:solidFill>
                        <a:effectLst/>
                      </a:endParaRPr>
                    </a:p>
                  </a:txBody>
                  <a:tcPr anchor="ctr">
                    <a:lnL w="21908" cap="flat" cmpd="sng" algn="ctr">
                      <a:solidFill>
                        <a:srgbClr val="FFFFFF"/>
                      </a:solidFill>
                      <a:prstDash val="solid"/>
                      <a:round/>
                      <a:headEnd type="none" w="med" len="med"/>
                      <a:tailEnd type="none" w="med" len="med"/>
                    </a:lnL>
                    <a:lnR w="21908" cap="flat" cmpd="sng" algn="ctr">
                      <a:solidFill>
                        <a:srgbClr val="FFFFFF"/>
                      </a:solidFill>
                      <a:prstDash val="solid"/>
                      <a:round/>
                      <a:headEnd type="none" w="med" len="med"/>
                      <a:tailEnd type="none" w="med" len="med"/>
                    </a:lnR>
                    <a:lnT w="21908" cap="flat" cmpd="sng" algn="ctr">
                      <a:solidFill>
                        <a:srgbClr val="FFFFFF"/>
                      </a:solidFill>
                      <a:prstDash val="solid"/>
                      <a:round/>
                      <a:headEnd type="none" w="med" len="med"/>
                      <a:tailEnd type="none" w="med" len="med"/>
                    </a:lnT>
                    <a:lnB w="21908" cap="flat" cmpd="sng" algn="ctr">
                      <a:solidFill>
                        <a:srgbClr val="FFFFFF"/>
                      </a:solidFill>
                      <a:prstDash val="solid"/>
                      <a:round/>
                      <a:headEnd type="none" w="med" len="med"/>
                      <a:tailEnd type="none" w="med" len="med"/>
                    </a:lnB>
                    <a:solidFill>
                      <a:schemeClr val="tx1">
                        <a:lumMod val="20000"/>
                        <a:lumOff val="80000"/>
                      </a:schemeClr>
                    </a:solidFill>
                  </a:tcPr>
                </a:tc>
                <a:tc>
                  <a:txBody>
                    <a:bodyPr/>
                    <a:lstStyle/>
                    <a:p>
                      <a:pPr algn="ctr" fontAlgn="base"/>
                      <a:r>
                        <a:rPr lang="en-US" sz="1400" b="1" i="0" dirty="0">
                          <a:solidFill>
                            <a:schemeClr val="bg1"/>
                          </a:solidFill>
                          <a:effectLst>
                            <a:outerShdw blurRad="50800" dist="12700" dir="5400000" algn="ctr" rotWithShape="0">
                              <a:schemeClr val="tx1"/>
                            </a:outerShdw>
                          </a:effectLst>
                          <a:latin typeface="Arial" panose="020B0604020202020204" pitchFamily="34" charset="0"/>
                        </a:rPr>
                        <a:t>&gt; 440</a:t>
                      </a:r>
                      <a:r>
                        <a:rPr lang="en-US" sz="1400" b="0" i="0" dirty="0">
                          <a:solidFill>
                            <a:schemeClr val="bg1"/>
                          </a:solidFill>
                          <a:effectLst>
                            <a:outerShdw blurRad="50800" dist="12700" dir="5400000" algn="ctr" rotWithShape="0">
                              <a:schemeClr val="tx1"/>
                            </a:outerShdw>
                          </a:effectLst>
                          <a:latin typeface="Arial" panose="020B0604020202020204" pitchFamily="34" charset="0"/>
                        </a:rPr>
                        <a:t>​</a:t>
                      </a:r>
                      <a:endParaRPr lang="en-US" sz="2000" b="0" i="0" dirty="0">
                        <a:solidFill>
                          <a:schemeClr val="bg1"/>
                        </a:solidFill>
                        <a:effectLst>
                          <a:outerShdw blurRad="50800" dist="12700" dir="5400000" algn="ctr" rotWithShape="0">
                            <a:schemeClr val="tx1"/>
                          </a:outerShdw>
                        </a:effectLst>
                      </a:endParaRPr>
                    </a:p>
                  </a:txBody>
                  <a:tcPr anchor="ctr">
                    <a:lnL w="21908" cap="flat" cmpd="sng" algn="ctr">
                      <a:solidFill>
                        <a:srgbClr val="FFFFFF"/>
                      </a:solidFill>
                      <a:prstDash val="solid"/>
                      <a:round/>
                      <a:headEnd type="none" w="med" len="med"/>
                      <a:tailEnd type="none" w="med" len="med"/>
                    </a:lnL>
                    <a:lnR w="21908" cap="flat" cmpd="sng" algn="ctr">
                      <a:solidFill>
                        <a:srgbClr val="FFFFFF"/>
                      </a:solidFill>
                      <a:prstDash val="solid"/>
                      <a:round/>
                      <a:headEnd type="none" w="med" len="med"/>
                      <a:tailEnd type="none" w="med" len="med"/>
                    </a:lnR>
                    <a:lnT w="21908" cap="flat" cmpd="sng" algn="ctr">
                      <a:solidFill>
                        <a:srgbClr val="FFFFFF"/>
                      </a:solidFill>
                      <a:prstDash val="solid"/>
                      <a:round/>
                      <a:headEnd type="none" w="med" len="med"/>
                      <a:tailEnd type="none" w="med" len="med"/>
                    </a:lnT>
                    <a:lnB w="21908"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fontAlgn="base"/>
                      <a:r>
                        <a:rPr lang="en-US" sz="1400" b="1" i="0" dirty="0">
                          <a:solidFill>
                            <a:srgbClr val="3F3F3F"/>
                          </a:solidFill>
                          <a:effectLst/>
                          <a:latin typeface="Arial" panose="020B0604020202020204" pitchFamily="34" charset="0"/>
                        </a:rPr>
                        <a:t>165-440</a:t>
                      </a:r>
                      <a:r>
                        <a:rPr lang="en-US" sz="1400" b="0" i="0" dirty="0">
                          <a:solidFill>
                            <a:srgbClr val="3F3F3F"/>
                          </a:solidFill>
                          <a:effectLst/>
                          <a:latin typeface="Arial" panose="020B0604020202020204" pitchFamily="34" charset="0"/>
                        </a:rPr>
                        <a:t>​</a:t>
                      </a:r>
                      <a:endParaRPr lang="en-US" sz="2000" b="0" i="0" dirty="0">
                        <a:solidFill>
                          <a:srgbClr val="3F3F3F"/>
                        </a:solidFill>
                        <a:effectLst/>
                      </a:endParaRPr>
                    </a:p>
                  </a:txBody>
                  <a:tcPr anchor="ctr">
                    <a:lnL w="21908" cap="flat" cmpd="sng" algn="ctr">
                      <a:solidFill>
                        <a:srgbClr val="FFFFFF"/>
                      </a:solidFill>
                      <a:prstDash val="solid"/>
                      <a:round/>
                      <a:headEnd type="none" w="med" len="med"/>
                      <a:tailEnd type="none" w="med" len="med"/>
                    </a:lnL>
                    <a:lnR w="21908" cap="flat" cmpd="sng" algn="ctr">
                      <a:solidFill>
                        <a:srgbClr val="FFFFFF"/>
                      </a:solidFill>
                      <a:prstDash val="solid"/>
                      <a:round/>
                      <a:headEnd type="none" w="med" len="med"/>
                      <a:tailEnd type="none" w="med" len="med"/>
                    </a:lnR>
                    <a:lnT w="21908" cap="flat" cmpd="sng" algn="ctr">
                      <a:solidFill>
                        <a:srgbClr val="FFFFFF"/>
                      </a:solidFill>
                      <a:prstDash val="solid"/>
                      <a:round/>
                      <a:headEnd type="none" w="med" len="med"/>
                      <a:tailEnd type="none" w="med" len="med"/>
                    </a:lnT>
                    <a:lnB w="21908" cap="flat" cmpd="sng" algn="ctr">
                      <a:solidFill>
                        <a:srgbClr val="FFFFFF"/>
                      </a:solidFill>
                      <a:prstDash val="solid"/>
                      <a:round/>
                      <a:headEnd type="none" w="med" len="med"/>
                      <a:tailEnd type="none" w="med" len="med"/>
                    </a:lnB>
                    <a:solidFill>
                      <a:srgbClr val="FFC000"/>
                    </a:solidFill>
                  </a:tcPr>
                </a:tc>
                <a:tc>
                  <a:txBody>
                    <a:bodyPr/>
                    <a:lstStyle/>
                    <a:p>
                      <a:pPr algn="ctr" fontAlgn="base"/>
                      <a:r>
                        <a:rPr lang="en-US" sz="1400" b="1" i="0" dirty="0">
                          <a:solidFill>
                            <a:schemeClr val="bg1"/>
                          </a:solidFill>
                          <a:effectLst>
                            <a:outerShdw blurRad="50800" dist="12700" dir="5400000" algn="ctr" rotWithShape="0">
                              <a:schemeClr val="tx1"/>
                            </a:outerShdw>
                          </a:effectLst>
                          <a:latin typeface="Arial" panose="020B0604020202020204" pitchFamily="34" charset="0"/>
                        </a:rPr>
                        <a:t>&lt;165</a:t>
                      </a:r>
                      <a:r>
                        <a:rPr lang="en-US" sz="1400" b="0" i="0" dirty="0">
                          <a:solidFill>
                            <a:schemeClr val="bg1"/>
                          </a:solidFill>
                          <a:effectLst>
                            <a:outerShdw blurRad="50800" dist="12700" dir="5400000" algn="ctr" rotWithShape="0">
                              <a:schemeClr val="tx1"/>
                            </a:outerShdw>
                          </a:effectLst>
                          <a:latin typeface="Arial" panose="020B0604020202020204" pitchFamily="34" charset="0"/>
                        </a:rPr>
                        <a:t>​</a:t>
                      </a:r>
                      <a:endParaRPr lang="en-US" sz="2000" b="0" i="0" dirty="0">
                        <a:solidFill>
                          <a:schemeClr val="bg1"/>
                        </a:solidFill>
                        <a:effectLst>
                          <a:outerShdw blurRad="50800" dist="12700" dir="5400000" algn="ctr" rotWithShape="0">
                            <a:schemeClr val="tx1"/>
                          </a:outerShdw>
                        </a:effectLst>
                      </a:endParaRPr>
                    </a:p>
                  </a:txBody>
                  <a:tcPr anchor="ctr">
                    <a:lnL w="21908" cap="flat" cmpd="sng" algn="ctr">
                      <a:solidFill>
                        <a:srgbClr val="FFFFFF"/>
                      </a:solidFill>
                      <a:prstDash val="solid"/>
                      <a:round/>
                      <a:headEnd type="none" w="med" len="med"/>
                      <a:tailEnd type="none" w="med" len="med"/>
                    </a:lnL>
                    <a:lnR w="21908" cap="flat" cmpd="sng" algn="ctr">
                      <a:solidFill>
                        <a:srgbClr val="FFFFFF"/>
                      </a:solidFill>
                      <a:prstDash val="solid"/>
                      <a:round/>
                      <a:headEnd type="none" w="med" len="med"/>
                      <a:tailEnd type="none" w="med" len="med"/>
                    </a:lnR>
                    <a:lnT w="21908" cap="flat" cmpd="sng" algn="ctr">
                      <a:solidFill>
                        <a:srgbClr val="FFFFFF"/>
                      </a:solidFill>
                      <a:prstDash val="solid"/>
                      <a:round/>
                      <a:headEnd type="none" w="med" len="med"/>
                      <a:tailEnd type="none" w="med" len="med"/>
                    </a:lnT>
                    <a:lnB w="21908"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2749111277"/>
                  </a:ext>
                </a:extLst>
              </a:tr>
              <a:tr h="651913">
                <a:tc>
                  <a:txBody>
                    <a:bodyPr/>
                    <a:lstStyle/>
                    <a:p>
                      <a:pPr algn="l" fontAlgn="base"/>
                      <a:r>
                        <a:rPr lang="en-US" sz="1400" b="1" i="0" dirty="0">
                          <a:solidFill>
                            <a:srgbClr val="3F3F3F"/>
                          </a:solidFill>
                          <a:effectLst/>
                          <a:latin typeface="Arial" panose="020B0604020202020204" pitchFamily="34" charset="0"/>
                        </a:rPr>
                        <a:t>NT-</a:t>
                      </a:r>
                      <a:r>
                        <a:rPr lang="en-US" sz="1400" b="1" i="0" dirty="0" err="1">
                          <a:solidFill>
                            <a:srgbClr val="3F3F3F"/>
                          </a:solidFill>
                          <a:effectLst/>
                          <a:latin typeface="Arial" panose="020B0604020202020204" pitchFamily="34" charset="0"/>
                        </a:rPr>
                        <a:t>proBNP</a:t>
                      </a:r>
                      <a:r>
                        <a:rPr lang="en-US" sz="1400" b="1" i="0" dirty="0">
                          <a:solidFill>
                            <a:srgbClr val="3F3F3F"/>
                          </a:solidFill>
                          <a:effectLst/>
                          <a:latin typeface="Arial" panose="020B0604020202020204" pitchFamily="34" charset="0"/>
                        </a:rPr>
                        <a:t> (BNP), ng/L</a:t>
                      </a:r>
                      <a:r>
                        <a:rPr lang="en-US" sz="1400" b="0" i="0" dirty="0">
                          <a:solidFill>
                            <a:srgbClr val="3F3F3F"/>
                          </a:solidFill>
                          <a:effectLst/>
                          <a:latin typeface="Arial" panose="020B0604020202020204" pitchFamily="34" charset="0"/>
                        </a:rPr>
                        <a:t>​</a:t>
                      </a:r>
                      <a:endParaRPr lang="en-US" sz="2000" b="0" i="0" dirty="0">
                        <a:solidFill>
                          <a:srgbClr val="3F3F3F"/>
                        </a:solidFill>
                        <a:effectLst/>
                      </a:endParaRPr>
                    </a:p>
                  </a:txBody>
                  <a:tcPr anchor="ctr">
                    <a:lnL w="21908" cap="flat" cmpd="sng" algn="ctr">
                      <a:solidFill>
                        <a:srgbClr val="FFFFFF"/>
                      </a:solidFill>
                      <a:prstDash val="solid"/>
                      <a:round/>
                      <a:headEnd type="none" w="med" len="med"/>
                      <a:tailEnd type="none" w="med" len="med"/>
                    </a:lnL>
                    <a:lnR w="21908" cap="flat" cmpd="sng" algn="ctr">
                      <a:solidFill>
                        <a:srgbClr val="FFFFFF"/>
                      </a:solidFill>
                      <a:prstDash val="solid"/>
                      <a:round/>
                      <a:headEnd type="none" w="med" len="med"/>
                      <a:tailEnd type="none" w="med" len="med"/>
                    </a:lnR>
                    <a:lnT w="21908" cap="flat" cmpd="sng" algn="ctr">
                      <a:solidFill>
                        <a:srgbClr val="FFFFFF"/>
                      </a:solidFill>
                      <a:prstDash val="solid"/>
                      <a:round/>
                      <a:headEnd type="none" w="med" len="med"/>
                      <a:tailEnd type="none" w="med" len="med"/>
                    </a:lnT>
                    <a:lnB w="21908" cap="flat" cmpd="sng" algn="ctr">
                      <a:solidFill>
                        <a:srgbClr val="FFFFFF"/>
                      </a:solidFill>
                      <a:prstDash val="solid"/>
                      <a:round/>
                      <a:headEnd type="none" w="med" len="med"/>
                      <a:tailEnd type="none" w="med" len="med"/>
                    </a:lnB>
                    <a:solidFill>
                      <a:schemeClr val="tx1">
                        <a:lumMod val="20000"/>
                        <a:lumOff val="80000"/>
                      </a:schemeClr>
                    </a:solidFill>
                  </a:tcPr>
                </a:tc>
                <a:tc>
                  <a:txBody>
                    <a:bodyPr/>
                    <a:lstStyle/>
                    <a:p>
                      <a:pPr algn="ctr" fontAlgn="base"/>
                      <a:r>
                        <a:rPr lang="en-US" sz="1400" b="1" i="0" dirty="0">
                          <a:solidFill>
                            <a:schemeClr val="bg1"/>
                          </a:solidFill>
                          <a:effectLst>
                            <a:outerShdw blurRad="50800" dist="12700" dir="5400000" algn="ctr" rotWithShape="0">
                              <a:schemeClr val="tx1"/>
                            </a:outerShdw>
                          </a:effectLst>
                          <a:latin typeface="Arial" panose="020B0604020202020204" pitchFamily="34" charset="0"/>
                        </a:rPr>
                        <a:t>&lt;300 (&lt;50)</a:t>
                      </a:r>
                      <a:r>
                        <a:rPr lang="en-US" sz="1400" b="0" i="0" dirty="0">
                          <a:solidFill>
                            <a:schemeClr val="bg1"/>
                          </a:solidFill>
                          <a:effectLst>
                            <a:outerShdw blurRad="50800" dist="12700" dir="5400000" algn="ctr" rotWithShape="0">
                              <a:schemeClr val="tx1"/>
                            </a:outerShdw>
                          </a:effectLst>
                          <a:latin typeface="Arial" panose="020B0604020202020204" pitchFamily="34" charset="0"/>
                        </a:rPr>
                        <a:t>​</a:t>
                      </a:r>
                      <a:endParaRPr lang="en-US" sz="2000" b="0" i="0" dirty="0">
                        <a:solidFill>
                          <a:schemeClr val="bg1"/>
                        </a:solidFill>
                        <a:effectLst>
                          <a:outerShdw blurRad="50800" dist="12700" dir="5400000" algn="ctr" rotWithShape="0">
                            <a:schemeClr val="tx1"/>
                          </a:outerShdw>
                        </a:effectLst>
                      </a:endParaRPr>
                    </a:p>
                  </a:txBody>
                  <a:tcPr anchor="ctr">
                    <a:lnL w="21908" cap="flat" cmpd="sng" algn="ctr">
                      <a:solidFill>
                        <a:srgbClr val="FFFFFF"/>
                      </a:solidFill>
                      <a:prstDash val="solid"/>
                      <a:round/>
                      <a:headEnd type="none" w="med" len="med"/>
                      <a:tailEnd type="none" w="med" len="med"/>
                    </a:lnL>
                    <a:lnR w="21908" cap="flat" cmpd="sng" algn="ctr">
                      <a:solidFill>
                        <a:srgbClr val="FFFFFF"/>
                      </a:solidFill>
                      <a:prstDash val="solid"/>
                      <a:round/>
                      <a:headEnd type="none" w="med" len="med"/>
                      <a:tailEnd type="none" w="med" len="med"/>
                    </a:lnR>
                    <a:lnT w="21908" cap="flat" cmpd="sng" algn="ctr">
                      <a:solidFill>
                        <a:srgbClr val="FFFFFF"/>
                      </a:solidFill>
                      <a:prstDash val="solid"/>
                      <a:round/>
                      <a:headEnd type="none" w="med" len="med"/>
                      <a:tailEnd type="none" w="med" len="med"/>
                    </a:lnT>
                    <a:lnB w="21908"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fontAlgn="base"/>
                      <a:r>
                        <a:rPr lang="en-US" sz="1400" b="1" i="0" dirty="0">
                          <a:solidFill>
                            <a:srgbClr val="3F3F3F"/>
                          </a:solidFill>
                          <a:effectLst/>
                          <a:latin typeface="Arial" panose="020B0604020202020204" pitchFamily="34" charset="0"/>
                        </a:rPr>
                        <a:t>300-1400 (50-300)</a:t>
                      </a:r>
                      <a:r>
                        <a:rPr lang="en-US" sz="1400" b="0" i="0" dirty="0">
                          <a:solidFill>
                            <a:srgbClr val="3F3F3F"/>
                          </a:solidFill>
                          <a:effectLst/>
                          <a:latin typeface="Arial" panose="020B0604020202020204" pitchFamily="34" charset="0"/>
                        </a:rPr>
                        <a:t>​</a:t>
                      </a:r>
                      <a:endParaRPr lang="en-US" sz="2000" b="0" i="0" dirty="0">
                        <a:solidFill>
                          <a:srgbClr val="3F3F3F"/>
                        </a:solidFill>
                        <a:effectLst/>
                      </a:endParaRPr>
                    </a:p>
                  </a:txBody>
                  <a:tcPr anchor="ctr">
                    <a:lnL w="21908" cap="flat" cmpd="sng" algn="ctr">
                      <a:solidFill>
                        <a:srgbClr val="FFFFFF"/>
                      </a:solidFill>
                      <a:prstDash val="solid"/>
                      <a:round/>
                      <a:headEnd type="none" w="med" len="med"/>
                      <a:tailEnd type="none" w="med" len="med"/>
                    </a:lnL>
                    <a:lnR w="21908" cap="flat" cmpd="sng" algn="ctr">
                      <a:solidFill>
                        <a:srgbClr val="FFFFFF"/>
                      </a:solidFill>
                      <a:prstDash val="solid"/>
                      <a:round/>
                      <a:headEnd type="none" w="med" len="med"/>
                      <a:tailEnd type="none" w="med" len="med"/>
                    </a:lnR>
                    <a:lnT w="21908" cap="flat" cmpd="sng" algn="ctr">
                      <a:solidFill>
                        <a:srgbClr val="FFFFFF"/>
                      </a:solidFill>
                      <a:prstDash val="solid"/>
                      <a:round/>
                      <a:headEnd type="none" w="med" len="med"/>
                      <a:tailEnd type="none" w="med" len="med"/>
                    </a:lnT>
                    <a:lnB w="21908" cap="flat" cmpd="sng" algn="ctr">
                      <a:solidFill>
                        <a:srgbClr val="FFFFFF"/>
                      </a:solidFill>
                      <a:prstDash val="solid"/>
                      <a:round/>
                      <a:headEnd type="none" w="med" len="med"/>
                      <a:tailEnd type="none" w="med" len="med"/>
                    </a:lnB>
                    <a:solidFill>
                      <a:srgbClr val="FFC000"/>
                    </a:solidFill>
                  </a:tcPr>
                </a:tc>
                <a:tc>
                  <a:txBody>
                    <a:bodyPr/>
                    <a:lstStyle/>
                    <a:p>
                      <a:pPr algn="ctr" fontAlgn="base"/>
                      <a:r>
                        <a:rPr lang="en-US" sz="1400" b="1" i="0" dirty="0">
                          <a:solidFill>
                            <a:schemeClr val="bg1"/>
                          </a:solidFill>
                          <a:effectLst>
                            <a:outerShdw blurRad="50800" dist="12700" dir="5400000" algn="ctr" rotWithShape="0">
                              <a:schemeClr val="tx1"/>
                            </a:outerShdw>
                          </a:effectLst>
                          <a:latin typeface="Arial" panose="020B0604020202020204" pitchFamily="34" charset="0"/>
                        </a:rPr>
                        <a:t>&gt;1400 (&gt;300)</a:t>
                      </a:r>
                      <a:r>
                        <a:rPr lang="en-US" sz="1400" b="0" i="0" dirty="0">
                          <a:solidFill>
                            <a:schemeClr val="bg1"/>
                          </a:solidFill>
                          <a:effectLst>
                            <a:outerShdw blurRad="50800" dist="12700" dir="5400000" algn="ctr" rotWithShape="0">
                              <a:schemeClr val="tx1"/>
                            </a:outerShdw>
                          </a:effectLst>
                          <a:latin typeface="Arial" panose="020B0604020202020204" pitchFamily="34" charset="0"/>
                        </a:rPr>
                        <a:t>​</a:t>
                      </a:r>
                      <a:endParaRPr lang="en-US" sz="2000" b="0" i="0" dirty="0">
                        <a:solidFill>
                          <a:schemeClr val="bg1"/>
                        </a:solidFill>
                        <a:effectLst>
                          <a:outerShdw blurRad="50800" dist="12700" dir="5400000" algn="ctr" rotWithShape="0">
                            <a:schemeClr val="tx1"/>
                          </a:outerShdw>
                        </a:effectLst>
                      </a:endParaRPr>
                    </a:p>
                  </a:txBody>
                  <a:tcPr anchor="ctr">
                    <a:lnL w="21908" cap="flat" cmpd="sng" algn="ctr">
                      <a:solidFill>
                        <a:srgbClr val="FFFFFF"/>
                      </a:solidFill>
                      <a:prstDash val="solid"/>
                      <a:round/>
                      <a:headEnd type="none" w="med" len="med"/>
                      <a:tailEnd type="none" w="med" len="med"/>
                    </a:lnL>
                    <a:lnR w="21908" cap="flat" cmpd="sng" algn="ctr">
                      <a:solidFill>
                        <a:srgbClr val="FFFFFF"/>
                      </a:solidFill>
                      <a:prstDash val="solid"/>
                      <a:round/>
                      <a:headEnd type="none" w="med" len="med"/>
                      <a:tailEnd type="none" w="med" len="med"/>
                    </a:lnR>
                    <a:lnT w="21908" cap="flat" cmpd="sng" algn="ctr">
                      <a:solidFill>
                        <a:srgbClr val="FFFFFF"/>
                      </a:solidFill>
                      <a:prstDash val="solid"/>
                      <a:round/>
                      <a:headEnd type="none" w="med" len="med"/>
                      <a:tailEnd type="none" w="med" len="med"/>
                    </a:lnT>
                    <a:lnB w="21908"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3064986987"/>
                  </a:ext>
                </a:extLst>
              </a:tr>
            </a:tbl>
          </a:graphicData>
        </a:graphic>
      </p:graphicFrame>
      <p:sp>
        <p:nvSpPr>
          <p:cNvPr id="5" name="Rectangle 1">
            <a:extLst>
              <a:ext uri="{FF2B5EF4-FFF2-40B4-BE49-F238E27FC236}">
                <a16:creationId xmlns:a16="http://schemas.microsoft.com/office/drawing/2014/main" id="{163FEFFA-DBEE-D288-0BBE-C6653F2F2942}"/>
              </a:ext>
            </a:extLst>
          </p:cNvPr>
          <p:cNvSpPr>
            <a:spLocks noChangeArrowheads="1"/>
          </p:cNvSpPr>
          <p:nvPr/>
        </p:nvSpPr>
        <p:spPr bwMode="auto">
          <a:xfrm>
            <a:off x="657225" y="2120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Placeholder 2">
            <a:extLst>
              <a:ext uri="{FF2B5EF4-FFF2-40B4-BE49-F238E27FC236}">
                <a16:creationId xmlns:a16="http://schemas.microsoft.com/office/drawing/2014/main" id="{3A0456A9-ABB9-4414-7F18-2EAFE892161C}"/>
              </a:ext>
            </a:extLst>
          </p:cNvPr>
          <p:cNvSpPr txBox="1">
            <a:spLocks/>
          </p:cNvSpPr>
          <p:nvPr/>
        </p:nvSpPr>
        <p:spPr>
          <a:xfrm>
            <a:off x="6953249" y="3285233"/>
            <a:ext cx="4629150" cy="2147375"/>
          </a:xfrm>
          <a:prstGeom prst="rect">
            <a:avLst/>
          </a:prstGeom>
        </p:spPr>
        <p:txBody>
          <a:bodyPr vert="horz" lIns="91440" tIns="45720" rIns="91440" bIns="45720" rtlCol="0">
            <a:normAutofit fontScale="92500"/>
          </a:bodyPr>
          <a:lstStyle>
            <a:lvl1pPr marL="0" indent="0" algn="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accent4"/>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Clr>
                <a:schemeClr val="tx2">
                  <a:lumMod val="60000"/>
                  <a:lumOff val="40000"/>
                </a:schemeClr>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lgn="l">
              <a:lnSpc>
                <a:spcPts val="4100"/>
              </a:lnSpc>
              <a:buSzPct val="120000"/>
              <a:buFont typeface="System Font Regular"/>
              <a:buChar char="←"/>
            </a:pPr>
            <a:r>
              <a:rPr lang="en-US" dirty="0"/>
              <a:t>Subjective, confounded by comorbid conditions </a:t>
            </a:r>
          </a:p>
          <a:p>
            <a:pPr marL="285750" indent="-285750" algn="l">
              <a:lnSpc>
                <a:spcPts val="4100"/>
              </a:lnSpc>
              <a:buSzPct val="120000"/>
              <a:buFont typeface="System Font Regular"/>
              <a:buChar char="←"/>
            </a:pPr>
            <a:r>
              <a:rPr lang="en-US" dirty="0"/>
              <a:t>Confounded by comorbid conditions </a:t>
            </a:r>
          </a:p>
          <a:p>
            <a:pPr marL="285750" indent="-285750" algn="l">
              <a:lnSpc>
                <a:spcPts val="4100"/>
              </a:lnSpc>
              <a:buSzPct val="120000"/>
              <a:buFont typeface="System Font Regular"/>
              <a:buChar char="←"/>
            </a:pPr>
            <a:r>
              <a:rPr lang="en-US" dirty="0"/>
              <a:t>Decreased In obesity,  increased renal disease </a:t>
            </a:r>
          </a:p>
        </p:txBody>
      </p:sp>
      <p:sp>
        <p:nvSpPr>
          <p:cNvPr id="3" name="Footer Placeholder 2">
            <a:extLst>
              <a:ext uri="{FF2B5EF4-FFF2-40B4-BE49-F238E27FC236}">
                <a16:creationId xmlns:a16="http://schemas.microsoft.com/office/drawing/2014/main" id="{CE4FB804-2967-D1C5-5B47-84C718750B5A}"/>
              </a:ext>
            </a:extLst>
          </p:cNvPr>
          <p:cNvSpPr>
            <a:spLocks noGrp="1"/>
          </p:cNvSpPr>
          <p:nvPr>
            <p:ph type="ftr" sz="quarter" idx="3"/>
          </p:nvPr>
        </p:nvSpPr>
        <p:spPr/>
        <p:txBody>
          <a:bodyPr/>
          <a:lstStyle/>
          <a:p>
            <a:r>
              <a:rPr lang="en-US" sz="1000" dirty="0"/>
              <a:t>6MWD, 6-minute walk distance; NT-</a:t>
            </a:r>
            <a:r>
              <a:rPr lang="en-US" sz="1000" dirty="0" err="1"/>
              <a:t>proBNP</a:t>
            </a:r>
            <a:r>
              <a:rPr lang="en-US" sz="1000" dirty="0"/>
              <a:t>, N-terminal prohormone brain natriuretic peptide; WHO-FC, World Health Organization Functional Class. </a:t>
            </a:r>
          </a:p>
          <a:p>
            <a:r>
              <a:rPr lang="en-US" sz="1000" dirty="0"/>
              <a:t>Humbert M, et al. </a:t>
            </a:r>
            <a:r>
              <a:rPr lang="en-US" sz="1000" i="1" dirty="0" err="1"/>
              <a:t>Eur</a:t>
            </a:r>
            <a:r>
              <a:rPr lang="en-US" sz="1000" i="1" dirty="0"/>
              <a:t> Heart J. </a:t>
            </a:r>
            <a:r>
              <a:rPr lang="en-US" sz="1000" dirty="0"/>
              <a:t>2022;00, 1–114. </a:t>
            </a:r>
          </a:p>
        </p:txBody>
      </p:sp>
    </p:spTree>
    <p:extLst>
      <p:ext uri="{BB962C8B-B14F-4D97-AF65-F5344CB8AC3E}">
        <p14:creationId xmlns:p14="http://schemas.microsoft.com/office/powerpoint/2010/main" val="2238507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AD0A1-50B7-49E0-F5F3-5BFE54347841}"/>
              </a:ext>
            </a:extLst>
          </p:cNvPr>
          <p:cNvSpPr>
            <a:spLocks noGrp="1"/>
          </p:cNvSpPr>
          <p:nvPr>
            <p:ph type="title"/>
          </p:nvPr>
        </p:nvSpPr>
        <p:spPr/>
        <p:txBody>
          <a:bodyPr>
            <a:noAutofit/>
          </a:bodyPr>
          <a:lstStyle/>
          <a:p>
            <a:r>
              <a:rPr lang="en-US" sz="2800" dirty="0"/>
              <a:t>TAPSE/TR Severity Can Sub-Stratify Traditional Intermediate Risk Groups Into Low-Intermediate and High-Intermediate Risk Groups</a:t>
            </a:r>
          </a:p>
        </p:txBody>
      </p:sp>
      <p:pic>
        <p:nvPicPr>
          <p:cNvPr id="2050" name="Picture 2">
            <a:extLst>
              <a:ext uri="{FF2B5EF4-FFF2-40B4-BE49-F238E27FC236}">
                <a16:creationId xmlns:a16="http://schemas.microsoft.com/office/drawing/2014/main" id="{BEF1FA94-362E-9E11-1037-02903013A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52" y="2306942"/>
            <a:ext cx="5312969" cy="35389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3635394-E438-8B09-85DE-5760CB268C1B}"/>
              </a:ext>
            </a:extLst>
          </p:cNvPr>
          <p:cNvPicPr>
            <a:picLocks noChangeAspect="1"/>
          </p:cNvPicPr>
          <p:nvPr/>
        </p:nvPicPr>
        <p:blipFill>
          <a:blip r:embed="rId4"/>
          <a:stretch>
            <a:fillRect/>
          </a:stretch>
        </p:blipFill>
        <p:spPr>
          <a:xfrm>
            <a:off x="6388398" y="2726260"/>
            <a:ext cx="5211994" cy="2969709"/>
          </a:xfrm>
          <a:prstGeom prst="rect">
            <a:avLst/>
          </a:prstGeom>
        </p:spPr>
      </p:pic>
      <p:sp>
        <p:nvSpPr>
          <p:cNvPr id="6" name="TextBox 3">
            <a:extLst>
              <a:ext uri="{FF2B5EF4-FFF2-40B4-BE49-F238E27FC236}">
                <a16:creationId xmlns:a16="http://schemas.microsoft.com/office/drawing/2014/main" id="{B7032F62-DB1F-8386-AC85-ECB99B2805F9}"/>
              </a:ext>
            </a:extLst>
          </p:cNvPr>
          <p:cNvSpPr txBox="1"/>
          <p:nvPr/>
        </p:nvSpPr>
        <p:spPr>
          <a:xfrm>
            <a:off x="5858431" y="1722167"/>
            <a:ext cx="603851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effectLst/>
              </a:rPr>
              <a:t>Transplant-free survival using tricuspid annular plane systolic excursion (TAPSE) and tricuspid regurgitation (TR) to stratify intermediate-risk patients</a:t>
            </a:r>
          </a:p>
        </p:txBody>
      </p:sp>
      <p:sp>
        <p:nvSpPr>
          <p:cNvPr id="7" name="TextBox 4">
            <a:extLst>
              <a:ext uri="{FF2B5EF4-FFF2-40B4-BE49-F238E27FC236}">
                <a16:creationId xmlns:a16="http://schemas.microsoft.com/office/drawing/2014/main" id="{8C205FAC-E8E8-0B84-2906-48C876F9608F}"/>
              </a:ext>
            </a:extLst>
          </p:cNvPr>
          <p:cNvSpPr txBox="1"/>
          <p:nvPr/>
        </p:nvSpPr>
        <p:spPr>
          <a:xfrm>
            <a:off x="7344548" y="5851043"/>
            <a:ext cx="44776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effectLst/>
              </a:rPr>
              <a:t>Group 1: TAPSE ≥ 19 mm and no/trace/mild TR</a:t>
            </a:r>
          </a:p>
          <a:p>
            <a:r>
              <a:rPr lang="en-US" sz="1200" dirty="0">
                <a:effectLst/>
              </a:rPr>
              <a:t>Group 2: TAPSE &lt; 19 mm or moderate/severe TR</a:t>
            </a:r>
          </a:p>
          <a:p>
            <a:r>
              <a:rPr lang="en-US" sz="1200" dirty="0">
                <a:effectLst/>
              </a:rPr>
              <a:t>Group 3: TAPSE &lt; 19 mm and moderate/severe TR</a:t>
            </a:r>
          </a:p>
        </p:txBody>
      </p:sp>
      <p:sp>
        <p:nvSpPr>
          <p:cNvPr id="8" name="TextBox 5">
            <a:extLst>
              <a:ext uri="{FF2B5EF4-FFF2-40B4-BE49-F238E27FC236}">
                <a16:creationId xmlns:a16="http://schemas.microsoft.com/office/drawing/2014/main" id="{363EBC66-872F-9843-4FE7-9E24207CAE3C}"/>
              </a:ext>
            </a:extLst>
          </p:cNvPr>
          <p:cNvSpPr txBox="1"/>
          <p:nvPr/>
        </p:nvSpPr>
        <p:spPr>
          <a:xfrm>
            <a:off x="9124272" y="2778140"/>
            <a:ext cx="693236" cy="26607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Group 1</a:t>
            </a:r>
          </a:p>
        </p:txBody>
      </p:sp>
      <p:sp>
        <p:nvSpPr>
          <p:cNvPr id="9" name="TextBox 6">
            <a:extLst>
              <a:ext uri="{FF2B5EF4-FFF2-40B4-BE49-F238E27FC236}">
                <a16:creationId xmlns:a16="http://schemas.microsoft.com/office/drawing/2014/main" id="{12962A44-F0AF-FF34-EA08-7F66FC9C7C3B}"/>
              </a:ext>
            </a:extLst>
          </p:cNvPr>
          <p:cNvSpPr txBox="1"/>
          <p:nvPr/>
        </p:nvSpPr>
        <p:spPr>
          <a:xfrm>
            <a:off x="9124272" y="3288180"/>
            <a:ext cx="114120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Group 2</a:t>
            </a:r>
          </a:p>
        </p:txBody>
      </p:sp>
      <p:sp>
        <p:nvSpPr>
          <p:cNvPr id="10" name="TextBox 7">
            <a:extLst>
              <a:ext uri="{FF2B5EF4-FFF2-40B4-BE49-F238E27FC236}">
                <a16:creationId xmlns:a16="http://schemas.microsoft.com/office/drawing/2014/main" id="{762CD941-7F46-9F0A-FD4E-33AEB499228B}"/>
              </a:ext>
            </a:extLst>
          </p:cNvPr>
          <p:cNvSpPr txBox="1"/>
          <p:nvPr/>
        </p:nvSpPr>
        <p:spPr>
          <a:xfrm>
            <a:off x="9137612" y="3754517"/>
            <a:ext cx="114120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Group 3</a:t>
            </a:r>
          </a:p>
        </p:txBody>
      </p:sp>
      <p:sp>
        <p:nvSpPr>
          <p:cNvPr id="12" name="TextBox 3">
            <a:extLst>
              <a:ext uri="{FF2B5EF4-FFF2-40B4-BE49-F238E27FC236}">
                <a16:creationId xmlns:a16="http://schemas.microsoft.com/office/drawing/2014/main" id="{6D926E82-7FC3-94DE-721C-FDF4BA355694}"/>
              </a:ext>
            </a:extLst>
          </p:cNvPr>
          <p:cNvSpPr txBox="1"/>
          <p:nvPr/>
        </p:nvSpPr>
        <p:spPr>
          <a:xfrm>
            <a:off x="1534857" y="1722167"/>
            <a:ext cx="342781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effectLst/>
              </a:rPr>
              <a:t>Transplant-free survival using </a:t>
            </a:r>
            <a:r>
              <a:rPr lang="en-US" sz="1600" dirty="0"/>
              <a:t>t</a:t>
            </a:r>
            <a:r>
              <a:rPr lang="en-US" sz="1600" dirty="0">
                <a:effectLst/>
              </a:rPr>
              <a:t>raditional 3-strata risk model</a:t>
            </a:r>
          </a:p>
        </p:txBody>
      </p:sp>
      <p:sp>
        <p:nvSpPr>
          <p:cNvPr id="4" name="Footer Placeholder 3">
            <a:extLst>
              <a:ext uri="{FF2B5EF4-FFF2-40B4-BE49-F238E27FC236}">
                <a16:creationId xmlns:a16="http://schemas.microsoft.com/office/drawing/2014/main" id="{1A53A7CE-EF85-732E-8B4C-FACD8796F55F}"/>
              </a:ext>
            </a:extLst>
          </p:cNvPr>
          <p:cNvSpPr>
            <a:spLocks noGrp="1"/>
          </p:cNvSpPr>
          <p:nvPr>
            <p:ph type="ftr" sz="quarter" idx="3"/>
          </p:nvPr>
        </p:nvSpPr>
        <p:spPr/>
        <p:txBody>
          <a:bodyPr/>
          <a:lstStyle/>
          <a:p>
            <a:r>
              <a:rPr lang="en-US" sz="1000" dirty="0" err="1"/>
              <a:t>Mercurio</a:t>
            </a:r>
            <a:r>
              <a:rPr lang="en-US" sz="1000" dirty="0"/>
              <a:t> V, et al. </a:t>
            </a:r>
            <a:r>
              <a:rPr lang="en-US" sz="1000" i="1" dirty="0"/>
              <a:t>J. Clin. Med. </a:t>
            </a:r>
            <a:r>
              <a:rPr lang="en-US" sz="1000" dirty="0"/>
              <a:t>2022; 11:4034. </a:t>
            </a:r>
          </a:p>
        </p:txBody>
      </p:sp>
    </p:spTree>
    <p:extLst>
      <p:ext uri="{BB962C8B-B14F-4D97-AF65-F5344CB8AC3E}">
        <p14:creationId xmlns:p14="http://schemas.microsoft.com/office/powerpoint/2010/main" val="3971222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FD17B-A922-42CA-8D65-A08FE93A86A7}"/>
              </a:ext>
            </a:extLst>
          </p:cNvPr>
          <p:cNvSpPr>
            <a:spLocks noGrp="1"/>
          </p:cNvSpPr>
          <p:nvPr>
            <p:ph type="title"/>
          </p:nvPr>
        </p:nvSpPr>
        <p:spPr/>
        <p:txBody>
          <a:bodyPr>
            <a:normAutofit/>
          </a:bodyPr>
          <a:lstStyle/>
          <a:p>
            <a:r>
              <a:rPr lang="en-US" sz="3200" dirty="0">
                <a:solidFill>
                  <a:schemeClr val="tx1"/>
                </a:solidFill>
              </a:rPr>
              <a:t>53 </a:t>
            </a:r>
            <a:r>
              <a:rPr lang="en-US" sz="3200" dirty="0" err="1">
                <a:solidFill>
                  <a:schemeClr val="tx1"/>
                </a:solidFill>
              </a:rPr>
              <a:t>y.o</a:t>
            </a:r>
            <a:r>
              <a:rPr lang="en-US" sz="3200" dirty="0">
                <a:solidFill>
                  <a:schemeClr val="tx1"/>
                </a:solidFill>
              </a:rPr>
              <a:t>. F with CTD-ILD Admitted with HF </a:t>
            </a:r>
          </a:p>
        </p:txBody>
      </p:sp>
      <p:graphicFrame>
        <p:nvGraphicFramePr>
          <p:cNvPr id="7" name="Table 6">
            <a:extLst>
              <a:ext uri="{FF2B5EF4-FFF2-40B4-BE49-F238E27FC236}">
                <a16:creationId xmlns:a16="http://schemas.microsoft.com/office/drawing/2014/main" id="{E0D72F39-4E69-EF69-0DB2-FD2B45B74F6D}"/>
              </a:ext>
            </a:extLst>
          </p:cNvPr>
          <p:cNvGraphicFramePr>
            <a:graphicFrameLocks noGrp="1"/>
          </p:cNvGraphicFramePr>
          <p:nvPr>
            <p:extLst>
              <p:ext uri="{D42A27DB-BD31-4B8C-83A1-F6EECF244321}">
                <p14:modId xmlns:p14="http://schemas.microsoft.com/office/powerpoint/2010/main" val="2819832344"/>
              </p:ext>
            </p:extLst>
          </p:nvPr>
        </p:nvGraphicFramePr>
        <p:xfrm>
          <a:off x="863416" y="1312359"/>
          <a:ext cx="4830232" cy="1861570"/>
        </p:xfrm>
        <a:graphic>
          <a:graphicData uri="http://schemas.openxmlformats.org/drawingml/2006/table">
            <a:tbl>
              <a:tblPr/>
              <a:tblGrid>
                <a:gridCol w="2415116">
                  <a:extLst>
                    <a:ext uri="{9D8B030D-6E8A-4147-A177-3AD203B41FA5}">
                      <a16:colId xmlns:a16="http://schemas.microsoft.com/office/drawing/2014/main" val="918419402"/>
                    </a:ext>
                  </a:extLst>
                </a:gridCol>
                <a:gridCol w="2415116">
                  <a:extLst>
                    <a:ext uri="{9D8B030D-6E8A-4147-A177-3AD203B41FA5}">
                      <a16:colId xmlns:a16="http://schemas.microsoft.com/office/drawing/2014/main" val="4100610020"/>
                    </a:ext>
                  </a:extLst>
                </a:gridCol>
              </a:tblGrid>
              <a:tr h="272961">
                <a:tc gridSpan="2">
                  <a:txBody>
                    <a:bodyPr/>
                    <a:lstStyle/>
                    <a:p>
                      <a:pPr algn="ctr" fontAlgn="base"/>
                      <a:r>
                        <a:rPr lang="en-US" sz="1200" b="1" i="0" dirty="0">
                          <a:solidFill>
                            <a:schemeClr val="bg1"/>
                          </a:solidFill>
                          <a:effectLst/>
                          <a:latin typeface="Arial" panose="020B0604020202020204" pitchFamily="34" charset="0"/>
                        </a:rPr>
                        <a:t>Parameters</a:t>
                      </a:r>
                      <a:r>
                        <a:rPr lang="en-US" sz="1200" b="0" i="0" dirty="0">
                          <a:solidFill>
                            <a:schemeClr val="bg1"/>
                          </a:solidFill>
                          <a:effectLst/>
                          <a:latin typeface="Arial" panose="020B0604020202020204" pitchFamily="34" charset="0"/>
                        </a:rPr>
                        <a:t>​ </a:t>
                      </a:r>
                      <a:r>
                        <a:rPr lang="en-US" sz="1200" b="1" i="0" dirty="0">
                          <a:solidFill>
                            <a:schemeClr val="bg1"/>
                          </a:solidFill>
                          <a:effectLst/>
                          <a:latin typeface="Arial" panose="020B0604020202020204" pitchFamily="34" charset="0"/>
                        </a:rPr>
                        <a:t>Pre-treatment</a:t>
                      </a:r>
                      <a:endParaRPr lang="en-US" b="1" i="0" dirty="0">
                        <a:solidFill>
                          <a:schemeClr val="bg1"/>
                        </a:solidFill>
                        <a:effectLst/>
                      </a:endParaRPr>
                    </a:p>
                  </a:txBody>
                  <a:tcPr>
                    <a:lnL w="14811" cap="flat" cmpd="sng" algn="ctr">
                      <a:solidFill>
                        <a:srgbClr val="FFFFFF"/>
                      </a:solidFill>
                      <a:prstDash val="solid"/>
                      <a:round/>
                      <a:headEnd type="none" w="med" len="med"/>
                      <a:tailEnd type="none" w="med" len="med"/>
                    </a:lnL>
                    <a:lnR w="14811" cap="flat" cmpd="sng" algn="ctr">
                      <a:solidFill>
                        <a:srgbClr val="FFFFFF"/>
                      </a:solidFill>
                      <a:prstDash val="solid"/>
                      <a:round/>
                      <a:headEnd type="none" w="med" len="med"/>
                      <a:tailEnd type="none" w="med" len="med"/>
                    </a:lnR>
                    <a:lnT w="14811" cap="flat" cmpd="sng" algn="ctr">
                      <a:solidFill>
                        <a:srgbClr val="FFFFFF"/>
                      </a:solidFill>
                      <a:prstDash val="solid"/>
                      <a:round/>
                      <a:headEnd type="none" w="med" len="med"/>
                      <a:tailEnd type="none" w="med" len="med"/>
                    </a:lnT>
                    <a:lnB w="33338" cap="flat" cmpd="sng" algn="ctr">
                      <a:solidFill>
                        <a:srgbClr val="3F3F3F"/>
                      </a:solidFill>
                      <a:prstDash val="solid"/>
                      <a:round/>
                      <a:headEnd type="none" w="med" len="med"/>
                      <a:tailEnd type="none" w="med" len="med"/>
                    </a:lnB>
                    <a:solidFill>
                      <a:schemeClr val="accent1">
                        <a:lumMod val="75000"/>
                      </a:schemeClr>
                    </a:solidFill>
                  </a:tcPr>
                </a:tc>
                <a:tc hMerge="1">
                  <a:txBody>
                    <a:bodyPr/>
                    <a:lstStyle/>
                    <a:p>
                      <a:pPr algn="ctr" fontAlgn="base"/>
                      <a:endParaRPr lang="en-US" b="0" i="0" dirty="0">
                        <a:solidFill>
                          <a:schemeClr val="bg1"/>
                        </a:solidFill>
                        <a:effectLst/>
                      </a:endParaRPr>
                    </a:p>
                  </a:txBody>
                  <a:tcPr>
                    <a:lnL w="14811" cap="flat" cmpd="sng" algn="ctr">
                      <a:solidFill>
                        <a:srgbClr val="FFFFFF"/>
                      </a:solidFill>
                      <a:prstDash val="solid"/>
                      <a:round/>
                      <a:headEnd type="none" w="med" len="med"/>
                      <a:tailEnd type="none" w="med" len="med"/>
                    </a:lnL>
                    <a:lnR w="14811" cap="flat" cmpd="sng" algn="ctr">
                      <a:solidFill>
                        <a:srgbClr val="FFFFFF"/>
                      </a:solidFill>
                      <a:prstDash val="solid"/>
                      <a:round/>
                      <a:headEnd type="none" w="med" len="med"/>
                      <a:tailEnd type="none" w="med" len="med"/>
                    </a:lnR>
                    <a:lnT w="14811" cap="flat" cmpd="sng" algn="ctr">
                      <a:solidFill>
                        <a:srgbClr val="FFFFFF"/>
                      </a:solidFill>
                      <a:prstDash val="solid"/>
                      <a:round/>
                      <a:headEnd type="none" w="med" len="med"/>
                      <a:tailEnd type="none" w="med" len="med"/>
                    </a:lnT>
                    <a:lnB w="33338" cap="flat" cmpd="sng" algn="ctr">
                      <a:solidFill>
                        <a:srgbClr val="3F3F3F"/>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210893019"/>
                  </a:ext>
                </a:extLst>
              </a:tr>
              <a:tr h="203295">
                <a:tc>
                  <a:txBody>
                    <a:bodyPr/>
                    <a:lstStyle/>
                    <a:p>
                      <a:pPr algn="l" fontAlgn="base"/>
                      <a:r>
                        <a:rPr lang="en-US" sz="1200" b="1" i="0" dirty="0">
                          <a:solidFill>
                            <a:srgbClr val="3F3F3F"/>
                          </a:solidFill>
                          <a:effectLst/>
                          <a:latin typeface="Arial" panose="020B0604020202020204" pitchFamily="34" charset="0"/>
                        </a:rPr>
                        <a:t>WHO-FC</a:t>
                      </a:r>
                      <a:r>
                        <a:rPr lang="en-US" sz="1200" b="0" i="0" dirty="0">
                          <a:solidFill>
                            <a:srgbClr val="3F3F3F"/>
                          </a:solidFill>
                          <a:effectLst/>
                          <a:latin typeface="Arial" panose="020B0604020202020204" pitchFamily="34" charset="0"/>
                        </a:rPr>
                        <a:t>​</a:t>
                      </a:r>
                      <a:endParaRPr lang="en-US" sz="1200" b="0" i="0" dirty="0">
                        <a:solidFill>
                          <a:srgbClr val="3F3F3F"/>
                        </a:solidFill>
                        <a:effectLst/>
                      </a:endParaRPr>
                    </a:p>
                  </a:txBody>
                  <a:tcPr>
                    <a:lnL w="14811" cap="flat" cmpd="sng" algn="ctr">
                      <a:solidFill>
                        <a:srgbClr val="FFFFFF"/>
                      </a:solidFill>
                      <a:prstDash val="solid"/>
                      <a:round/>
                      <a:headEnd type="none" w="med" len="med"/>
                      <a:tailEnd type="none" w="med" len="med"/>
                    </a:lnL>
                    <a:lnR w="14811" cap="flat" cmpd="sng" algn="ctr">
                      <a:solidFill>
                        <a:srgbClr val="FFFFFF"/>
                      </a:solidFill>
                      <a:prstDash val="solid"/>
                      <a:round/>
                      <a:headEnd type="none" w="med" len="med"/>
                      <a:tailEnd type="none" w="med" len="med"/>
                    </a:lnR>
                    <a:lnT w="33338" cap="flat" cmpd="sng" algn="ctr">
                      <a:solidFill>
                        <a:srgbClr val="3F3F3F"/>
                      </a:solidFill>
                      <a:prstDash val="solid"/>
                      <a:round/>
                      <a:headEnd type="none" w="med" len="med"/>
                      <a:tailEnd type="none" w="med" len="med"/>
                    </a:lnT>
                    <a:lnB w="14811" cap="flat" cmpd="sng" algn="ctr">
                      <a:noFill/>
                      <a:prstDash val="solid"/>
                      <a:round/>
                      <a:headEnd type="none" w="med" len="med"/>
                      <a:tailEnd type="none" w="med" len="med"/>
                    </a:lnB>
                    <a:noFill/>
                  </a:tcPr>
                </a:tc>
                <a:tc>
                  <a:txBody>
                    <a:bodyPr/>
                    <a:lstStyle/>
                    <a:p>
                      <a:pPr algn="ctr" fontAlgn="base"/>
                      <a:r>
                        <a:rPr lang="en-US" sz="1200" b="0" i="0" dirty="0">
                          <a:solidFill>
                            <a:srgbClr val="3F3F3F"/>
                          </a:solidFill>
                          <a:effectLst/>
                        </a:rPr>
                        <a:t>IIIB</a:t>
                      </a:r>
                    </a:p>
                  </a:txBody>
                  <a:tcPr>
                    <a:lnL w="14811" cap="flat" cmpd="sng" algn="ctr">
                      <a:solidFill>
                        <a:srgbClr val="FFFFFF"/>
                      </a:solidFill>
                      <a:prstDash val="solid"/>
                      <a:round/>
                      <a:headEnd type="none" w="med" len="med"/>
                      <a:tailEnd type="none" w="med" len="med"/>
                    </a:lnL>
                    <a:lnR w="14811" cap="flat" cmpd="sng" algn="ctr">
                      <a:solidFill>
                        <a:srgbClr val="FFFFFF"/>
                      </a:solidFill>
                      <a:prstDash val="solid"/>
                      <a:round/>
                      <a:headEnd type="none" w="med" len="med"/>
                      <a:tailEnd type="none" w="med" len="med"/>
                    </a:lnR>
                    <a:lnT w="33338" cap="flat" cmpd="sng" algn="ctr">
                      <a:solidFill>
                        <a:srgbClr val="3F3F3F"/>
                      </a:solidFill>
                      <a:prstDash val="solid"/>
                      <a:round/>
                      <a:headEnd type="none" w="med" len="med"/>
                      <a:tailEnd type="none" w="med" len="med"/>
                    </a:lnT>
                    <a:lnB w="14811" cap="flat" cmpd="sng" algn="ctr">
                      <a:noFill/>
                      <a:prstDash val="solid"/>
                      <a:round/>
                      <a:headEnd type="none" w="med" len="med"/>
                      <a:tailEnd type="none" w="med" len="med"/>
                    </a:lnB>
                    <a:noFill/>
                  </a:tcPr>
                </a:tc>
                <a:extLst>
                  <a:ext uri="{0D108BD9-81ED-4DB2-BD59-A6C34878D82A}">
                    <a16:rowId xmlns:a16="http://schemas.microsoft.com/office/drawing/2014/main" val="1721770356"/>
                  </a:ext>
                </a:extLst>
              </a:tr>
              <a:tr h="203295">
                <a:tc>
                  <a:txBody>
                    <a:bodyPr/>
                    <a:lstStyle/>
                    <a:p>
                      <a:pPr algn="l" fontAlgn="base"/>
                      <a:r>
                        <a:rPr lang="en-US" sz="1200" b="1" i="0" dirty="0">
                          <a:solidFill>
                            <a:srgbClr val="3F3F3F"/>
                          </a:solidFill>
                          <a:effectLst/>
                          <a:latin typeface="Arial" panose="020B0604020202020204" pitchFamily="34" charset="0"/>
                        </a:rPr>
                        <a:t>6MWD</a:t>
                      </a:r>
                      <a:endParaRPr lang="en-US" sz="1200" b="0" i="0" dirty="0">
                        <a:solidFill>
                          <a:srgbClr val="3F3F3F"/>
                        </a:solidFill>
                        <a:effectLst/>
                      </a:endParaRPr>
                    </a:p>
                  </a:txBody>
                  <a:tcPr>
                    <a:lnL w="14811" cap="flat" cmpd="sng" algn="ctr">
                      <a:noFill/>
                      <a:prstDash val="solid"/>
                      <a:round/>
                      <a:headEnd type="none" w="med" len="med"/>
                      <a:tailEnd type="none" w="med" len="med"/>
                    </a:lnL>
                    <a:lnR w="14811" cap="flat" cmpd="sng" algn="ctr">
                      <a:noFill/>
                      <a:prstDash val="solid"/>
                      <a:round/>
                      <a:headEnd type="none" w="med" len="med"/>
                      <a:tailEnd type="none" w="med" len="med"/>
                    </a:lnR>
                    <a:lnT w="14811" cap="flat" cmpd="sng" algn="ctr">
                      <a:noFill/>
                      <a:prstDash val="solid"/>
                      <a:round/>
                      <a:headEnd type="none" w="med" len="med"/>
                      <a:tailEnd type="none" w="med" len="med"/>
                    </a:lnT>
                    <a:lnB w="14811"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ase"/>
                      <a:r>
                        <a:rPr lang="en-US" sz="1200" b="1" i="0" dirty="0">
                          <a:solidFill>
                            <a:srgbClr val="3F3F3F"/>
                          </a:solidFill>
                          <a:effectLst/>
                          <a:latin typeface="Arial" panose="020B0604020202020204" pitchFamily="34" charset="0"/>
                        </a:rPr>
                        <a:t>260 m</a:t>
                      </a:r>
                      <a:endParaRPr lang="en-US" sz="1200" b="0" i="0" dirty="0">
                        <a:solidFill>
                          <a:srgbClr val="3F3F3F"/>
                        </a:solidFill>
                        <a:effectLst/>
                      </a:endParaRPr>
                    </a:p>
                  </a:txBody>
                  <a:tcPr>
                    <a:lnL w="14811" cap="flat" cmpd="sng" algn="ctr">
                      <a:noFill/>
                      <a:prstDash val="solid"/>
                      <a:round/>
                      <a:headEnd type="none" w="med" len="med"/>
                      <a:tailEnd type="none" w="med" len="med"/>
                    </a:lnL>
                    <a:lnR w="14811" cap="flat" cmpd="sng" algn="ctr">
                      <a:noFill/>
                      <a:prstDash val="solid"/>
                      <a:round/>
                      <a:headEnd type="none" w="med" len="med"/>
                      <a:tailEnd type="none" w="med" len="med"/>
                    </a:lnR>
                    <a:lnT w="14811" cap="flat" cmpd="sng" algn="ctr">
                      <a:noFill/>
                      <a:prstDash val="solid"/>
                      <a:round/>
                      <a:headEnd type="none" w="med" len="med"/>
                      <a:tailEnd type="none" w="med" len="med"/>
                    </a:lnT>
                    <a:lnB w="14811"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294200189"/>
                  </a:ext>
                </a:extLst>
              </a:tr>
              <a:tr h="236840">
                <a:tc>
                  <a:txBody>
                    <a:bodyPr/>
                    <a:lstStyle/>
                    <a:p>
                      <a:pPr algn="l" fontAlgn="base"/>
                      <a:r>
                        <a:rPr lang="en-US" sz="1200" b="1" i="0" dirty="0">
                          <a:solidFill>
                            <a:srgbClr val="3F3F3F"/>
                          </a:solidFill>
                          <a:effectLst/>
                          <a:latin typeface="Arial" panose="020B0604020202020204" pitchFamily="34" charset="0"/>
                        </a:rPr>
                        <a:t>BNP</a:t>
                      </a:r>
                      <a:endParaRPr lang="en-US" sz="1200" b="0" i="0" dirty="0">
                        <a:solidFill>
                          <a:srgbClr val="3F3F3F"/>
                        </a:solidFill>
                        <a:effectLst/>
                      </a:endParaRPr>
                    </a:p>
                  </a:txBody>
                  <a:tcPr>
                    <a:lnL w="14811" cap="flat" cmpd="sng" algn="ctr">
                      <a:solidFill>
                        <a:srgbClr val="FFFFFF"/>
                      </a:solidFill>
                      <a:prstDash val="solid"/>
                      <a:round/>
                      <a:headEnd type="none" w="med" len="med"/>
                      <a:tailEnd type="none" w="med" len="med"/>
                    </a:lnL>
                    <a:lnR w="14811" cap="flat" cmpd="sng" algn="ctr">
                      <a:solidFill>
                        <a:srgbClr val="FFFFFF"/>
                      </a:solidFill>
                      <a:prstDash val="solid"/>
                      <a:round/>
                      <a:headEnd type="none" w="med" len="med"/>
                      <a:tailEnd type="none" w="med" len="med"/>
                    </a:lnR>
                    <a:lnT w="14811" cap="flat" cmpd="sng" algn="ctr">
                      <a:noFill/>
                      <a:prstDash val="solid"/>
                      <a:round/>
                      <a:headEnd type="none" w="med" len="med"/>
                      <a:tailEnd type="none" w="med" len="med"/>
                    </a:lnT>
                    <a:lnB w="14811" cap="flat" cmpd="sng" algn="ctr">
                      <a:solidFill>
                        <a:srgbClr val="FFFFFF"/>
                      </a:solidFill>
                      <a:prstDash val="solid"/>
                      <a:round/>
                      <a:headEnd type="none" w="med" len="med"/>
                      <a:tailEnd type="none" w="med" len="med"/>
                    </a:lnB>
                    <a:noFill/>
                  </a:tcPr>
                </a:tc>
                <a:tc>
                  <a:txBody>
                    <a:bodyPr/>
                    <a:lstStyle/>
                    <a:p>
                      <a:pPr algn="ctr" fontAlgn="base"/>
                      <a:r>
                        <a:rPr lang="en-US" sz="1200" b="1" i="0" dirty="0">
                          <a:solidFill>
                            <a:srgbClr val="3F3F3F"/>
                          </a:solidFill>
                          <a:effectLst/>
                          <a:latin typeface="Arial" panose="020B0604020202020204" pitchFamily="34" charset="0"/>
                        </a:rPr>
                        <a:t>2,283 ng/L</a:t>
                      </a:r>
                      <a:endParaRPr lang="en-US" sz="1200" b="0" i="0" dirty="0">
                        <a:solidFill>
                          <a:srgbClr val="3F3F3F"/>
                        </a:solidFill>
                        <a:effectLst/>
                      </a:endParaRPr>
                    </a:p>
                  </a:txBody>
                  <a:tcPr>
                    <a:lnL w="14811" cap="flat" cmpd="sng" algn="ctr">
                      <a:solidFill>
                        <a:srgbClr val="FFFFFF"/>
                      </a:solidFill>
                      <a:prstDash val="solid"/>
                      <a:round/>
                      <a:headEnd type="none" w="med" len="med"/>
                      <a:tailEnd type="none" w="med" len="med"/>
                    </a:lnL>
                    <a:lnR w="14811" cap="flat" cmpd="sng" algn="ctr">
                      <a:solidFill>
                        <a:srgbClr val="FFFFFF"/>
                      </a:solidFill>
                      <a:prstDash val="solid"/>
                      <a:round/>
                      <a:headEnd type="none" w="med" len="med"/>
                      <a:tailEnd type="none" w="med" len="med"/>
                    </a:lnR>
                    <a:lnT w="14811" cap="flat" cmpd="sng" algn="ctr">
                      <a:noFill/>
                      <a:prstDash val="solid"/>
                      <a:round/>
                      <a:headEnd type="none" w="med" len="med"/>
                      <a:tailEnd type="none" w="med" len="med"/>
                    </a:lnT>
                    <a:lnB w="14811"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409866010"/>
                  </a:ext>
                </a:extLst>
              </a:tr>
              <a:tr h="382145">
                <a:tc>
                  <a:txBody>
                    <a:bodyPr/>
                    <a:lstStyle/>
                    <a:p>
                      <a:pPr algn="l" fontAlgn="base"/>
                      <a:r>
                        <a:rPr lang="en-US" sz="1200" b="0" i="0" dirty="0">
                          <a:solidFill>
                            <a:srgbClr val="3F3F3F"/>
                          </a:solidFill>
                          <a:effectLst/>
                        </a:rPr>
                        <a:t>TAPSE</a:t>
                      </a:r>
                    </a:p>
                  </a:txBody>
                  <a:tcPr>
                    <a:lnL w="14811" cap="flat" cmpd="sng" algn="ctr">
                      <a:solidFill>
                        <a:srgbClr val="FFFFFF"/>
                      </a:solidFill>
                      <a:prstDash val="solid"/>
                      <a:round/>
                      <a:headEnd type="none" w="med" len="med"/>
                      <a:tailEnd type="none" w="med" len="med"/>
                    </a:lnL>
                    <a:lnR w="14811" cap="flat" cmpd="sng" algn="ctr">
                      <a:solidFill>
                        <a:srgbClr val="FFFFFF"/>
                      </a:solidFill>
                      <a:prstDash val="solid"/>
                      <a:round/>
                      <a:headEnd type="none" w="med" len="med"/>
                      <a:tailEnd type="none" w="med" len="med"/>
                    </a:lnR>
                    <a:lnT w="14811" cap="flat" cmpd="sng" algn="ctr">
                      <a:solidFill>
                        <a:srgbClr val="FFFFFF"/>
                      </a:solidFill>
                      <a:prstDash val="solid"/>
                      <a:round/>
                      <a:headEnd type="none" w="med" len="med"/>
                      <a:tailEnd type="none" w="med" len="med"/>
                    </a:lnT>
                    <a:lnB w="14811" cap="flat" cmpd="sng" algn="ctr">
                      <a:solidFill>
                        <a:srgbClr val="FFFFFF"/>
                      </a:solidFill>
                      <a:prstDash val="solid"/>
                      <a:round/>
                      <a:headEnd type="none" w="med" len="med"/>
                      <a:tailEnd type="none" w="med" len="med"/>
                    </a:lnB>
                    <a:noFill/>
                  </a:tcPr>
                </a:tc>
                <a:tc>
                  <a:txBody>
                    <a:bodyPr/>
                    <a:lstStyle/>
                    <a:p>
                      <a:pPr algn="ctr" fontAlgn="base"/>
                      <a:r>
                        <a:rPr lang="en-US" sz="1200" b="0" i="0" dirty="0">
                          <a:solidFill>
                            <a:srgbClr val="3F3F3F"/>
                          </a:solidFill>
                          <a:effectLst/>
                        </a:rPr>
                        <a:t>15 mm </a:t>
                      </a:r>
                    </a:p>
                  </a:txBody>
                  <a:tcPr>
                    <a:lnL w="14811" cap="flat" cmpd="sng" algn="ctr">
                      <a:solidFill>
                        <a:srgbClr val="FFFFFF"/>
                      </a:solidFill>
                      <a:prstDash val="solid"/>
                      <a:round/>
                      <a:headEnd type="none" w="med" len="med"/>
                      <a:tailEnd type="none" w="med" len="med"/>
                    </a:lnL>
                    <a:lnR w="14811" cap="flat" cmpd="sng" algn="ctr">
                      <a:solidFill>
                        <a:srgbClr val="FFFFFF"/>
                      </a:solidFill>
                      <a:prstDash val="solid"/>
                      <a:round/>
                      <a:headEnd type="none" w="med" len="med"/>
                      <a:tailEnd type="none" w="med" len="med"/>
                    </a:lnR>
                    <a:lnT w="14811" cap="flat" cmpd="sng" algn="ctr">
                      <a:solidFill>
                        <a:srgbClr val="FFFFFF"/>
                      </a:solidFill>
                      <a:prstDash val="solid"/>
                      <a:round/>
                      <a:headEnd type="none" w="med" len="med"/>
                      <a:tailEnd type="none" w="med" len="med"/>
                    </a:lnT>
                    <a:lnB w="14811"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091164121"/>
                  </a:ext>
                </a:extLst>
              </a:tr>
              <a:tr h="382145">
                <a:tc>
                  <a:txBody>
                    <a:bodyPr/>
                    <a:lstStyle/>
                    <a:p>
                      <a:pPr algn="l" fontAlgn="base"/>
                      <a:r>
                        <a:rPr lang="en-US" sz="1200" b="0" i="0" dirty="0">
                          <a:solidFill>
                            <a:srgbClr val="3F3F3F"/>
                          </a:solidFill>
                          <a:effectLst/>
                        </a:rPr>
                        <a:t>Pericardial effusion</a:t>
                      </a:r>
                    </a:p>
                  </a:txBody>
                  <a:tcPr>
                    <a:lnL w="14811" cap="flat" cmpd="sng" algn="ctr">
                      <a:solidFill>
                        <a:srgbClr val="FFFFFF"/>
                      </a:solidFill>
                      <a:prstDash val="solid"/>
                      <a:round/>
                      <a:headEnd type="none" w="med" len="med"/>
                      <a:tailEnd type="none" w="med" len="med"/>
                    </a:lnL>
                    <a:lnR w="14811" cap="flat" cmpd="sng" algn="ctr">
                      <a:solidFill>
                        <a:srgbClr val="FFFFFF"/>
                      </a:solidFill>
                      <a:prstDash val="solid"/>
                      <a:round/>
                      <a:headEnd type="none" w="med" len="med"/>
                      <a:tailEnd type="none" w="med" len="med"/>
                    </a:lnR>
                    <a:lnT w="14811" cap="flat" cmpd="sng" algn="ctr">
                      <a:solidFill>
                        <a:srgbClr val="FFFFFF"/>
                      </a:solidFill>
                      <a:prstDash val="solid"/>
                      <a:round/>
                      <a:headEnd type="none" w="med" len="med"/>
                      <a:tailEnd type="none" w="med" len="med"/>
                    </a:lnT>
                    <a:lnB w="14811" cap="flat" cmpd="sng" algn="ctr">
                      <a:solidFill>
                        <a:srgbClr val="FFFFFF"/>
                      </a:solidFill>
                      <a:prstDash val="solid"/>
                      <a:round/>
                      <a:headEnd type="none" w="med" len="med"/>
                      <a:tailEnd type="none" w="med" len="med"/>
                    </a:lnB>
                    <a:noFill/>
                  </a:tcPr>
                </a:tc>
                <a:tc>
                  <a:txBody>
                    <a:bodyPr/>
                    <a:lstStyle/>
                    <a:p>
                      <a:pPr algn="ctr" fontAlgn="base"/>
                      <a:r>
                        <a:rPr lang="en-US" sz="1200" b="0" i="0" dirty="0">
                          <a:solidFill>
                            <a:srgbClr val="3F3F3F"/>
                          </a:solidFill>
                          <a:effectLst/>
                        </a:rPr>
                        <a:t>Moderate </a:t>
                      </a:r>
                    </a:p>
                  </a:txBody>
                  <a:tcPr>
                    <a:lnL w="14811" cap="flat" cmpd="sng" algn="ctr">
                      <a:solidFill>
                        <a:srgbClr val="FFFFFF"/>
                      </a:solidFill>
                      <a:prstDash val="solid"/>
                      <a:round/>
                      <a:headEnd type="none" w="med" len="med"/>
                      <a:tailEnd type="none" w="med" len="med"/>
                    </a:lnL>
                    <a:lnR w="14811" cap="flat" cmpd="sng" algn="ctr">
                      <a:solidFill>
                        <a:srgbClr val="FFFFFF"/>
                      </a:solidFill>
                      <a:prstDash val="solid"/>
                      <a:round/>
                      <a:headEnd type="none" w="med" len="med"/>
                      <a:tailEnd type="none" w="med" len="med"/>
                    </a:lnR>
                    <a:lnT w="14811" cap="flat" cmpd="sng" algn="ctr">
                      <a:solidFill>
                        <a:srgbClr val="FFFFFF"/>
                      </a:solidFill>
                      <a:prstDash val="solid"/>
                      <a:round/>
                      <a:headEnd type="none" w="med" len="med"/>
                      <a:tailEnd type="none" w="med" len="med"/>
                    </a:lnT>
                    <a:lnB w="14811"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232165774"/>
                  </a:ext>
                </a:extLst>
              </a:tr>
            </a:tbl>
          </a:graphicData>
        </a:graphic>
      </p:graphicFrame>
      <p:sp>
        <p:nvSpPr>
          <p:cNvPr id="8" name="Rectangle 1">
            <a:extLst>
              <a:ext uri="{FF2B5EF4-FFF2-40B4-BE49-F238E27FC236}">
                <a16:creationId xmlns:a16="http://schemas.microsoft.com/office/drawing/2014/main" id="{4D69792F-FC4C-F0E1-DACB-13EB4351B364}"/>
              </a:ext>
            </a:extLst>
          </p:cNvPr>
          <p:cNvSpPr>
            <a:spLocks noChangeArrowheads="1"/>
          </p:cNvSpPr>
          <p:nvPr/>
        </p:nvSpPr>
        <p:spPr bwMode="auto">
          <a:xfrm>
            <a:off x="609600" y="24355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5" name="Picture 14">
            <a:extLst>
              <a:ext uri="{FF2B5EF4-FFF2-40B4-BE49-F238E27FC236}">
                <a16:creationId xmlns:a16="http://schemas.microsoft.com/office/drawing/2014/main" id="{8575D801-E640-C396-2EE7-4651624424DF}"/>
              </a:ext>
            </a:extLst>
          </p:cNvPr>
          <p:cNvPicPr>
            <a:picLocks noChangeAspect="1"/>
          </p:cNvPicPr>
          <p:nvPr/>
        </p:nvPicPr>
        <p:blipFill>
          <a:blip r:embed="rId3"/>
          <a:stretch>
            <a:fillRect/>
          </a:stretch>
        </p:blipFill>
        <p:spPr>
          <a:xfrm>
            <a:off x="7391399" y="3063325"/>
            <a:ext cx="3136901" cy="3242990"/>
          </a:xfrm>
          <a:prstGeom prst="rect">
            <a:avLst/>
          </a:prstGeom>
        </p:spPr>
      </p:pic>
      <p:pic>
        <p:nvPicPr>
          <p:cNvPr id="17" name="Picture 16">
            <a:extLst>
              <a:ext uri="{FF2B5EF4-FFF2-40B4-BE49-F238E27FC236}">
                <a16:creationId xmlns:a16="http://schemas.microsoft.com/office/drawing/2014/main" id="{67CEDD74-2988-09EE-D5F3-527E9C000397}"/>
              </a:ext>
            </a:extLst>
          </p:cNvPr>
          <p:cNvPicPr>
            <a:picLocks noChangeAspect="1"/>
          </p:cNvPicPr>
          <p:nvPr/>
        </p:nvPicPr>
        <p:blipFill>
          <a:blip r:embed="rId4"/>
          <a:stretch>
            <a:fillRect/>
          </a:stretch>
        </p:blipFill>
        <p:spPr>
          <a:xfrm>
            <a:off x="1602173" y="3063325"/>
            <a:ext cx="3333243" cy="3289109"/>
          </a:xfrm>
          <a:prstGeom prst="rect">
            <a:avLst/>
          </a:prstGeom>
        </p:spPr>
      </p:pic>
      <p:graphicFrame>
        <p:nvGraphicFramePr>
          <p:cNvPr id="20" name="Table 19">
            <a:extLst>
              <a:ext uri="{FF2B5EF4-FFF2-40B4-BE49-F238E27FC236}">
                <a16:creationId xmlns:a16="http://schemas.microsoft.com/office/drawing/2014/main" id="{A36ECF98-4896-4464-35DD-E92C28A0FF2C}"/>
              </a:ext>
            </a:extLst>
          </p:cNvPr>
          <p:cNvGraphicFramePr>
            <a:graphicFrameLocks noGrp="1"/>
          </p:cNvGraphicFramePr>
          <p:nvPr>
            <p:extLst>
              <p:ext uri="{D42A27DB-BD31-4B8C-83A1-F6EECF244321}">
                <p14:modId xmlns:p14="http://schemas.microsoft.com/office/powerpoint/2010/main" val="385181411"/>
              </p:ext>
            </p:extLst>
          </p:nvPr>
        </p:nvGraphicFramePr>
        <p:xfrm>
          <a:off x="6477327" y="1312359"/>
          <a:ext cx="4830232" cy="1750966"/>
        </p:xfrm>
        <a:graphic>
          <a:graphicData uri="http://schemas.openxmlformats.org/drawingml/2006/table">
            <a:tbl>
              <a:tblPr/>
              <a:tblGrid>
                <a:gridCol w="2415116">
                  <a:extLst>
                    <a:ext uri="{9D8B030D-6E8A-4147-A177-3AD203B41FA5}">
                      <a16:colId xmlns:a16="http://schemas.microsoft.com/office/drawing/2014/main" val="918419402"/>
                    </a:ext>
                  </a:extLst>
                </a:gridCol>
                <a:gridCol w="2415116">
                  <a:extLst>
                    <a:ext uri="{9D8B030D-6E8A-4147-A177-3AD203B41FA5}">
                      <a16:colId xmlns:a16="http://schemas.microsoft.com/office/drawing/2014/main" val="4100610020"/>
                    </a:ext>
                  </a:extLst>
                </a:gridCol>
              </a:tblGrid>
              <a:tr h="233459">
                <a:tc gridSpan="2">
                  <a:txBody>
                    <a:bodyPr/>
                    <a:lstStyle/>
                    <a:p>
                      <a:pPr algn="ctr" fontAlgn="base"/>
                      <a:r>
                        <a:rPr lang="en-US" sz="1200" b="1" i="0" dirty="0">
                          <a:solidFill>
                            <a:schemeClr val="bg1"/>
                          </a:solidFill>
                          <a:effectLst/>
                          <a:latin typeface="Arial" panose="020B0604020202020204" pitchFamily="34" charset="0"/>
                        </a:rPr>
                        <a:t>Parameters</a:t>
                      </a:r>
                      <a:r>
                        <a:rPr lang="en-US" sz="1200" b="0" i="0" dirty="0">
                          <a:solidFill>
                            <a:schemeClr val="bg1"/>
                          </a:solidFill>
                          <a:effectLst/>
                          <a:latin typeface="Arial" panose="020B0604020202020204" pitchFamily="34" charset="0"/>
                        </a:rPr>
                        <a:t>​ </a:t>
                      </a:r>
                      <a:r>
                        <a:rPr lang="en-US" sz="1200" b="1" i="0" dirty="0">
                          <a:solidFill>
                            <a:schemeClr val="bg1"/>
                          </a:solidFill>
                          <a:effectLst/>
                          <a:latin typeface="Arial" panose="020B0604020202020204" pitchFamily="34" charset="0"/>
                        </a:rPr>
                        <a:t>Post-treatment</a:t>
                      </a:r>
                      <a:endParaRPr lang="en-US" b="1" i="0" dirty="0">
                        <a:solidFill>
                          <a:schemeClr val="bg1"/>
                        </a:solidFill>
                        <a:effectLst/>
                      </a:endParaRPr>
                    </a:p>
                  </a:txBody>
                  <a:tcPr>
                    <a:lnL w="14811" cap="flat" cmpd="sng" algn="ctr">
                      <a:solidFill>
                        <a:srgbClr val="FFFFFF"/>
                      </a:solidFill>
                      <a:prstDash val="solid"/>
                      <a:round/>
                      <a:headEnd type="none" w="med" len="med"/>
                      <a:tailEnd type="none" w="med" len="med"/>
                    </a:lnL>
                    <a:lnR w="14811" cap="flat" cmpd="sng" algn="ctr">
                      <a:solidFill>
                        <a:srgbClr val="FFFFFF"/>
                      </a:solidFill>
                      <a:prstDash val="solid"/>
                      <a:round/>
                      <a:headEnd type="none" w="med" len="med"/>
                      <a:tailEnd type="none" w="med" len="med"/>
                    </a:lnR>
                    <a:lnT w="14811" cap="flat" cmpd="sng" algn="ctr">
                      <a:solidFill>
                        <a:srgbClr val="FFFFFF"/>
                      </a:solidFill>
                      <a:prstDash val="solid"/>
                      <a:round/>
                      <a:headEnd type="none" w="med" len="med"/>
                      <a:tailEnd type="none" w="med" len="med"/>
                    </a:lnT>
                    <a:lnB w="33338" cap="flat" cmpd="sng" algn="ctr">
                      <a:solidFill>
                        <a:srgbClr val="3F3F3F"/>
                      </a:solidFill>
                      <a:prstDash val="solid"/>
                      <a:round/>
                      <a:headEnd type="none" w="med" len="med"/>
                      <a:tailEnd type="none" w="med" len="med"/>
                    </a:lnB>
                    <a:solidFill>
                      <a:schemeClr val="accent1">
                        <a:lumMod val="75000"/>
                      </a:schemeClr>
                    </a:solidFill>
                  </a:tcPr>
                </a:tc>
                <a:tc hMerge="1">
                  <a:txBody>
                    <a:bodyPr/>
                    <a:lstStyle/>
                    <a:p>
                      <a:pPr algn="ctr" fontAlgn="base"/>
                      <a:endParaRPr lang="en-US" b="0" i="0" dirty="0">
                        <a:solidFill>
                          <a:schemeClr val="bg1"/>
                        </a:solidFill>
                        <a:effectLst/>
                      </a:endParaRPr>
                    </a:p>
                  </a:txBody>
                  <a:tcPr>
                    <a:lnL w="14811" cap="flat" cmpd="sng" algn="ctr">
                      <a:solidFill>
                        <a:srgbClr val="FFFFFF"/>
                      </a:solidFill>
                      <a:prstDash val="solid"/>
                      <a:round/>
                      <a:headEnd type="none" w="med" len="med"/>
                      <a:tailEnd type="none" w="med" len="med"/>
                    </a:lnL>
                    <a:lnR w="14811" cap="flat" cmpd="sng" algn="ctr">
                      <a:solidFill>
                        <a:srgbClr val="FFFFFF"/>
                      </a:solidFill>
                      <a:prstDash val="solid"/>
                      <a:round/>
                      <a:headEnd type="none" w="med" len="med"/>
                      <a:tailEnd type="none" w="med" len="med"/>
                    </a:lnR>
                    <a:lnT w="14811" cap="flat" cmpd="sng" algn="ctr">
                      <a:solidFill>
                        <a:srgbClr val="FFFFFF"/>
                      </a:solidFill>
                      <a:prstDash val="solid"/>
                      <a:round/>
                      <a:headEnd type="none" w="med" len="med"/>
                      <a:tailEnd type="none" w="med" len="med"/>
                    </a:lnT>
                    <a:lnB w="33338" cap="flat" cmpd="sng" algn="ctr">
                      <a:solidFill>
                        <a:srgbClr val="3F3F3F"/>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210893019"/>
                  </a:ext>
                </a:extLst>
              </a:tr>
              <a:tr h="173875">
                <a:tc>
                  <a:txBody>
                    <a:bodyPr/>
                    <a:lstStyle/>
                    <a:p>
                      <a:pPr algn="l" fontAlgn="base"/>
                      <a:r>
                        <a:rPr lang="en-US" sz="1200" b="1" i="0" dirty="0">
                          <a:solidFill>
                            <a:srgbClr val="3F3F3F"/>
                          </a:solidFill>
                          <a:effectLst/>
                          <a:latin typeface="Arial" panose="020B0604020202020204" pitchFamily="34" charset="0"/>
                        </a:rPr>
                        <a:t>WHO-FC</a:t>
                      </a:r>
                      <a:r>
                        <a:rPr lang="en-US" sz="1200" b="0" i="0" dirty="0">
                          <a:solidFill>
                            <a:srgbClr val="3F3F3F"/>
                          </a:solidFill>
                          <a:effectLst/>
                          <a:latin typeface="Arial" panose="020B0604020202020204" pitchFamily="34" charset="0"/>
                        </a:rPr>
                        <a:t>​</a:t>
                      </a:r>
                      <a:endParaRPr lang="en-US" sz="1200" b="0" i="0" dirty="0">
                        <a:solidFill>
                          <a:srgbClr val="3F3F3F"/>
                        </a:solidFill>
                        <a:effectLst/>
                      </a:endParaRPr>
                    </a:p>
                  </a:txBody>
                  <a:tcPr>
                    <a:lnL w="14811" cap="flat" cmpd="sng" algn="ctr">
                      <a:solidFill>
                        <a:srgbClr val="FFFFFF"/>
                      </a:solidFill>
                      <a:prstDash val="solid"/>
                      <a:round/>
                      <a:headEnd type="none" w="med" len="med"/>
                      <a:tailEnd type="none" w="med" len="med"/>
                    </a:lnL>
                    <a:lnR w="14811" cap="flat" cmpd="sng" algn="ctr">
                      <a:solidFill>
                        <a:srgbClr val="FFFFFF"/>
                      </a:solidFill>
                      <a:prstDash val="solid"/>
                      <a:round/>
                      <a:headEnd type="none" w="med" len="med"/>
                      <a:tailEnd type="none" w="med" len="med"/>
                    </a:lnR>
                    <a:lnT w="33338" cap="flat" cmpd="sng" algn="ctr">
                      <a:solidFill>
                        <a:srgbClr val="3F3F3F"/>
                      </a:solidFill>
                      <a:prstDash val="solid"/>
                      <a:round/>
                      <a:headEnd type="none" w="med" len="med"/>
                      <a:tailEnd type="none" w="med" len="med"/>
                    </a:lnT>
                    <a:lnB w="14811" cap="flat" cmpd="sng" algn="ctr">
                      <a:noFill/>
                      <a:prstDash val="solid"/>
                      <a:round/>
                      <a:headEnd type="none" w="med" len="med"/>
                      <a:tailEnd type="none" w="med" len="med"/>
                    </a:lnB>
                    <a:noFill/>
                  </a:tcPr>
                </a:tc>
                <a:tc>
                  <a:txBody>
                    <a:bodyPr/>
                    <a:lstStyle/>
                    <a:p>
                      <a:pPr algn="ctr" fontAlgn="base"/>
                      <a:r>
                        <a:rPr lang="en-US" sz="1200" b="0" i="0" dirty="0">
                          <a:solidFill>
                            <a:srgbClr val="3F3F3F"/>
                          </a:solidFill>
                          <a:effectLst/>
                        </a:rPr>
                        <a:t>III</a:t>
                      </a:r>
                    </a:p>
                  </a:txBody>
                  <a:tcPr>
                    <a:lnL w="14811" cap="flat" cmpd="sng" algn="ctr">
                      <a:solidFill>
                        <a:srgbClr val="FFFFFF"/>
                      </a:solidFill>
                      <a:prstDash val="solid"/>
                      <a:round/>
                      <a:headEnd type="none" w="med" len="med"/>
                      <a:tailEnd type="none" w="med" len="med"/>
                    </a:lnL>
                    <a:lnR w="14811" cap="flat" cmpd="sng" algn="ctr">
                      <a:solidFill>
                        <a:srgbClr val="FFFFFF"/>
                      </a:solidFill>
                      <a:prstDash val="solid"/>
                      <a:round/>
                      <a:headEnd type="none" w="med" len="med"/>
                      <a:tailEnd type="none" w="med" len="med"/>
                    </a:lnR>
                    <a:lnT w="33338" cap="flat" cmpd="sng" algn="ctr">
                      <a:solidFill>
                        <a:srgbClr val="3F3F3F"/>
                      </a:solidFill>
                      <a:prstDash val="solid"/>
                      <a:round/>
                      <a:headEnd type="none" w="med" len="med"/>
                      <a:tailEnd type="none" w="med" len="med"/>
                    </a:lnT>
                    <a:lnB w="14811" cap="flat" cmpd="sng" algn="ctr">
                      <a:noFill/>
                      <a:prstDash val="solid"/>
                      <a:round/>
                      <a:headEnd type="none" w="med" len="med"/>
                      <a:tailEnd type="none" w="med" len="med"/>
                    </a:lnB>
                    <a:noFill/>
                  </a:tcPr>
                </a:tc>
                <a:extLst>
                  <a:ext uri="{0D108BD9-81ED-4DB2-BD59-A6C34878D82A}">
                    <a16:rowId xmlns:a16="http://schemas.microsoft.com/office/drawing/2014/main" val="1721770356"/>
                  </a:ext>
                </a:extLst>
              </a:tr>
              <a:tr h="173875">
                <a:tc>
                  <a:txBody>
                    <a:bodyPr/>
                    <a:lstStyle/>
                    <a:p>
                      <a:pPr algn="l" fontAlgn="base"/>
                      <a:r>
                        <a:rPr lang="en-US" sz="1200" b="1" i="0" dirty="0">
                          <a:solidFill>
                            <a:srgbClr val="3F3F3F"/>
                          </a:solidFill>
                          <a:effectLst/>
                          <a:latin typeface="Arial" panose="020B0604020202020204" pitchFamily="34" charset="0"/>
                        </a:rPr>
                        <a:t>6MWD</a:t>
                      </a:r>
                      <a:endParaRPr lang="en-US" sz="1200" b="0" i="0" dirty="0">
                        <a:solidFill>
                          <a:srgbClr val="3F3F3F"/>
                        </a:solidFill>
                        <a:effectLst/>
                      </a:endParaRPr>
                    </a:p>
                  </a:txBody>
                  <a:tcPr>
                    <a:lnL w="14811" cap="flat" cmpd="sng" algn="ctr">
                      <a:noFill/>
                      <a:prstDash val="solid"/>
                      <a:round/>
                      <a:headEnd type="none" w="med" len="med"/>
                      <a:tailEnd type="none" w="med" len="med"/>
                    </a:lnL>
                    <a:lnR w="14811" cap="flat" cmpd="sng" algn="ctr">
                      <a:noFill/>
                      <a:prstDash val="solid"/>
                      <a:round/>
                      <a:headEnd type="none" w="med" len="med"/>
                      <a:tailEnd type="none" w="med" len="med"/>
                    </a:lnR>
                    <a:lnT w="14811" cap="flat" cmpd="sng" algn="ctr">
                      <a:noFill/>
                      <a:prstDash val="solid"/>
                      <a:round/>
                      <a:headEnd type="none" w="med" len="med"/>
                      <a:tailEnd type="none" w="med" len="med"/>
                    </a:lnT>
                    <a:lnB w="14811"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ase"/>
                      <a:r>
                        <a:rPr lang="en-US" sz="1200" b="1" i="0" dirty="0">
                          <a:solidFill>
                            <a:srgbClr val="3F3F3F"/>
                          </a:solidFill>
                          <a:effectLst/>
                          <a:latin typeface="Arial" panose="020B0604020202020204" pitchFamily="34" charset="0"/>
                        </a:rPr>
                        <a:t>350 m</a:t>
                      </a:r>
                      <a:endParaRPr lang="en-US" sz="1200" b="0" i="0" dirty="0">
                        <a:solidFill>
                          <a:srgbClr val="3F3F3F"/>
                        </a:solidFill>
                        <a:effectLst/>
                      </a:endParaRPr>
                    </a:p>
                  </a:txBody>
                  <a:tcPr>
                    <a:lnL w="14811" cap="flat" cmpd="sng" algn="ctr">
                      <a:noFill/>
                      <a:prstDash val="solid"/>
                      <a:round/>
                      <a:headEnd type="none" w="med" len="med"/>
                      <a:tailEnd type="none" w="med" len="med"/>
                    </a:lnL>
                    <a:lnR w="14811" cap="flat" cmpd="sng" algn="ctr">
                      <a:noFill/>
                      <a:prstDash val="solid"/>
                      <a:round/>
                      <a:headEnd type="none" w="med" len="med"/>
                      <a:tailEnd type="none" w="med" len="med"/>
                    </a:lnR>
                    <a:lnT w="14811" cap="flat" cmpd="sng" algn="ctr">
                      <a:noFill/>
                      <a:prstDash val="solid"/>
                      <a:round/>
                      <a:headEnd type="none" w="med" len="med"/>
                      <a:tailEnd type="none" w="med" len="med"/>
                    </a:lnT>
                    <a:lnB w="14811"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294200189"/>
                  </a:ext>
                </a:extLst>
              </a:tr>
              <a:tr h="202565">
                <a:tc>
                  <a:txBody>
                    <a:bodyPr/>
                    <a:lstStyle/>
                    <a:p>
                      <a:pPr algn="l" fontAlgn="base"/>
                      <a:r>
                        <a:rPr lang="en-US" sz="1200" b="1" i="0" dirty="0">
                          <a:solidFill>
                            <a:srgbClr val="3F3F3F"/>
                          </a:solidFill>
                          <a:effectLst/>
                          <a:latin typeface="Arial" panose="020B0604020202020204" pitchFamily="34" charset="0"/>
                        </a:rPr>
                        <a:t>BNP</a:t>
                      </a:r>
                      <a:endParaRPr lang="en-US" sz="1200" b="0" i="0" dirty="0">
                        <a:solidFill>
                          <a:srgbClr val="3F3F3F"/>
                        </a:solidFill>
                        <a:effectLst/>
                      </a:endParaRPr>
                    </a:p>
                  </a:txBody>
                  <a:tcPr>
                    <a:lnL w="14811" cap="flat" cmpd="sng" algn="ctr">
                      <a:solidFill>
                        <a:srgbClr val="FFFFFF"/>
                      </a:solidFill>
                      <a:prstDash val="solid"/>
                      <a:round/>
                      <a:headEnd type="none" w="med" len="med"/>
                      <a:tailEnd type="none" w="med" len="med"/>
                    </a:lnL>
                    <a:lnR w="14811" cap="flat" cmpd="sng" algn="ctr">
                      <a:solidFill>
                        <a:srgbClr val="FFFFFF"/>
                      </a:solidFill>
                      <a:prstDash val="solid"/>
                      <a:round/>
                      <a:headEnd type="none" w="med" len="med"/>
                      <a:tailEnd type="none" w="med" len="med"/>
                    </a:lnR>
                    <a:lnT w="14811" cap="flat" cmpd="sng" algn="ctr">
                      <a:noFill/>
                      <a:prstDash val="solid"/>
                      <a:round/>
                      <a:headEnd type="none" w="med" len="med"/>
                      <a:tailEnd type="none" w="med" len="med"/>
                    </a:lnT>
                    <a:lnB w="14811" cap="flat" cmpd="sng" algn="ctr">
                      <a:solidFill>
                        <a:srgbClr val="FFFFFF"/>
                      </a:solidFill>
                      <a:prstDash val="solid"/>
                      <a:round/>
                      <a:headEnd type="none" w="med" len="med"/>
                      <a:tailEnd type="none" w="med" len="med"/>
                    </a:lnB>
                    <a:noFill/>
                  </a:tcPr>
                </a:tc>
                <a:tc>
                  <a:txBody>
                    <a:bodyPr/>
                    <a:lstStyle/>
                    <a:p>
                      <a:pPr algn="ctr" fontAlgn="base"/>
                      <a:r>
                        <a:rPr lang="en-US" sz="1200" b="1" i="0" dirty="0">
                          <a:solidFill>
                            <a:srgbClr val="3F3F3F"/>
                          </a:solidFill>
                          <a:effectLst/>
                          <a:latin typeface="Arial" panose="020B0604020202020204" pitchFamily="34" charset="0"/>
                        </a:rPr>
                        <a:t>33 ng/L</a:t>
                      </a:r>
                      <a:endParaRPr lang="en-US" sz="1200" b="0" i="0" dirty="0">
                        <a:solidFill>
                          <a:srgbClr val="3F3F3F"/>
                        </a:solidFill>
                        <a:effectLst/>
                      </a:endParaRPr>
                    </a:p>
                  </a:txBody>
                  <a:tcPr>
                    <a:lnL w="14811" cap="flat" cmpd="sng" algn="ctr">
                      <a:solidFill>
                        <a:srgbClr val="FFFFFF"/>
                      </a:solidFill>
                      <a:prstDash val="solid"/>
                      <a:round/>
                      <a:headEnd type="none" w="med" len="med"/>
                      <a:tailEnd type="none" w="med" len="med"/>
                    </a:lnL>
                    <a:lnR w="14811" cap="flat" cmpd="sng" algn="ctr">
                      <a:solidFill>
                        <a:srgbClr val="FFFFFF"/>
                      </a:solidFill>
                      <a:prstDash val="solid"/>
                      <a:round/>
                      <a:headEnd type="none" w="med" len="med"/>
                      <a:tailEnd type="none" w="med" len="med"/>
                    </a:lnR>
                    <a:lnT w="14811" cap="flat" cmpd="sng" algn="ctr">
                      <a:noFill/>
                      <a:prstDash val="solid"/>
                      <a:round/>
                      <a:headEnd type="none" w="med" len="med"/>
                      <a:tailEnd type="none" w="med" len="med"/>
                    </a:lnT>
                    <a:lnB w="14811"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409866010"/>
                  </a:ext>
                </a:extLst>
              </a:tr>
              <a:tr h="326843">
                <a:tc>
                  <a:txBody>
                    <a:bodyPr/>
                    <a:lstStyle/>
                    <a:p>
                      <a:pPr algn="l" fontAlgn="base"/>
                      <a:r>
                        <a:rPr lang="en-US" sz="1200" b="0" i="0" dirty="0">
                          <a:solidFill>
                            <a:srgbClr val="3F3F3F"/>
                          </a:solidFill>
                          <a:effectLst/>
                        </a:rPr>
                        <a:t>TAPSE</a:t>
                      </a:r>
                    </a:p>
                  </a:txBody>
                  <a:tcPr>
                    <a:lnL w="14811" cap="flat" cmpd="sng" algn="ctr">
                      <a:solidFill>
                        <a:srgbClr val="FFFFFF"/>
                      </a:solidFill>
                      <a:prstDash val="solid"/>
                      <a:round/>
                      <a:headEnd type="none" w="med" len="med"/>
                      <a:tailEnd type="none" w="med" len="med"/>
                    </a:lnL>
                    <a:lnR w="14811" cap="flat" cmpd="sng" algn="ctr">
                      <a:solidFill>
                        <a:srgbClr val="FFFFFF"/>
                      </a:solidFill>
                      <a:prstDash val="solid"/>
                      <a:round/>
                      <a:headEnd type="none" w="med" len="med"/>
                      <a:tailEnd type="none" w="med" len="med"/>
                    </a:lnR>
                    <a:lnT w="14811" cap="flat" cmpd="sng" algn="ctr">
                      <a:solidFill>
                        <a:srgbClr val="FFFFFF"/>
                      </a:solidFill>
                      <a:prstDash val="solid"/>
                      <a:round/>
                      <a:headEnd type="none" w="med" len="med"/>
                      <a:tailEnd type="none" w="med" len="med"/>
                    </a:lnT>
                    <a:lnB w="14811" cap="flat" cmpd="sng" algn="ctr">
                      <a:solidFill>
                        <a:srgbClr val="FFFFFF"/>
                      </a:solidFill>
                      <a:prstDash val="solid"/>
                      <a:round/>
                      <a:headEnd type="none" w="med" len="med"/>
                      <a:tailEnd type="none" w="med" len="med"/>
                    </a:lnB>
                    <a:noFill/>
                  </a:tcPr>
                </a:tc>
                <a:tc>
                  <a:txBody>
                    <a:bodyPr/>
                    <a:lstStyle/>
                    <a:p>
                      <a:pPr algn="ctr" fontAlgn="base"/>
                      <a:r>
                        <a:rPr lang="en-US" sz="1200" b="0" i="0" dirty="0">
                          <a:solidFill>
                            <a:srgbClr val="3F3F3F"/>
                          </a:solidFill>
                          <a:effectLst/>
                        </a:rPr>
                        <a:t>20 mm </a:t>
                      </a:r>
                    </a:p>
                  </a:txBody>
                  <a:tcPr>
                    <a:lnL w="14811" cap="flat" cmpd="sng" algn="ctr">
                      <a:solidFill>
                        <a:srgbClr val="FFFFFF"/>
                      </a:solidFill>
                      <a:prstDash val="solid"/>
                      <a:round/>
                      <a:headEnd type="none" w="med" len="med"/>
                      <a:tailEnd type="none" w="med" len="med"/>
                    </a:lnL>
                    <a:lnR w="14811" cap="flat" cmpd="sng" algn="ctr">
                      <a:solidFill>
                        <a:srgbClr val="FFFFFF"/>
                      </a:solidFill>
                      <a:prstDash val="solid"/>
                      <a:round/>
                      <a:headEnd type="none" w="med" len="med"/>
                      <a:tailEnd type="none" w="med" len="med"/>
                    </a:lnR>
                    <a:lnT w="14811" cap="flat" cmpd="sng" algn="ctr">
                      <a:solidFill>
                        <a:srgbClr val="FFFFFF"/>
                      </a:solidFill>
                      <a:prstDash val="solid"/>
                      <a:round/>
                      <a:headEnd type="none" w="med" len="med"/>
                      <a:tailEnd type="none" w="med" len="med"/>
                    </a:lnT>
                    <a:lnB w="14811"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091164121"/>
                  </a:ext>
                </a:extLst>
              </a:tr>
              <a:tr h="326843">
                <a:tc>
                  <a:txBody>
                    <a:bodyPr/>
                    <a:lstStyle/>
                    <a:p>
                      <a:pPr algn="l" fontAlgn="base"/>
                      <a:r>
                        <a:rPr lang="en-US" sz="1200" b="0" i="0" dirty="0">
                          <a:solidFill>
                            <a:srgbClr val="3F3F3F"/>
                          </a:solidFill>
                          <a:effectLst/>
                        </a:rPr>
                        <a:t>Pericardial effusion</a:t>
                      </a:r>
                    </a:p>
                  </a:txBody>
                  <a:tcPr>
                    <a:lnL w="14811" cap="flat" cmpd="sng" algn="ctr">
                      <a:solidFill>
                        <a:srgbClr val="FFFFFF"/>
                      </a:solidFill>
                      <a:prstDash val="solid"/>
                      <a:round/>
                      <a:headEnd type="none" w="med" len="med"/>
                      <a:tailEnd type="none" w="med" len="med"/>
                    </a:lnL>
                    <a:lnR w="14811" cap="flat" cmpd="sng" algn="ctr">
                      <a:solidFill>
                        <a:srgbClr val="FFFFFF"/>
                      </a:solidFill>
                      <a:prstDash val="solid"/>
                      <a:round/>
                      <a:headEnd type="none" w="med" len="med"/>
                      <a:tailEnd type="none" w="med" len="med"/>
                    </a:lnR>
                    <a:lnT w="14811" cap="flat" cmpd="sng" algn="ctr">
                      <a:solidFill>
                        <a:srgbClr val="FFFFFF"/>
                      </a:solidFill>
                      <a:prstDash val="solid"/>
                      <a:round/>
                      <a:headEnd type="none" w="med" len="med"/>
                      <a:tailEnd type="none" w="med" len="med"/>
                    </a:lnT>
                    <a:lnB w="14811" cap="flat" cmpd="sng" algn="ctr">
                      <a:solidFill>
                        <a:srgbClr val="FFFFFF"/>
                      </a:solidFill>
                      <a:prstDash val="solid"/>
                      <a:round/>
                      <a:headEnd type="none" w="med" len="med"/>
                      <a:tailEnd type="none" w="med" len="med"/>
                    </a:lnB>
                    <a:noFill/>
                  </a:tcPr>
                </a:tc>
                <a:tc>
                  <a:txBody>
                    <a:bodyPr/>
                    <a:lstStyle/>
                    <a:p>
                      <a:pPr algn="ctr" fontAlgn="base"/>
                      <a:r>
                        <a:rPr lang="en-US" sz="1200" b="0" i="0" dirty="0">
                          <a:solidFill>
                            <a:srgbClr val="3F3F3F"/>
                          </a:solidFill>
                          <a:effectLst/>
                        </a:rPr>
                        <a:t>absent </a:t>
                      </a:r>
                    </a:p>
                  </a:txBody>
                  <a:tcPr>
                    <a:lnL w="14811" cap="flat" cmpd="sng" algn="ctr">
                      <a:solidFill>
                        <a:srgbClr val="FFFFFF"/>
                      </a:solidFill>
                      <a:prstDash val="solid"/>
                      <a:round/>
                      <a:headEnd type="none" w="med" len="med"/>
                      <a:tailEnd type="none" w="med" len="med"/>
                    </a:lnL>
                    <a:lnR w="14811" cap="flat" cmpd="sng" algn="ctr">
                      <a:solidFill>
                        <a:srgbClr val="FFFFFF"/>
                      </a:solidFill>
                      <a:prstDash val="solid"/>
                      <a:round/>
                      <a:headEnd type="none" w="med" len="med"/>
                      <a:tailEnd type="none" w="med" len="med"/>
                    </a:lnR>
                    <a:lnT w="14811" cap="flat" cmpd="sng" algn="ctr">
                      <a:solidFill>
                        <a:srgbClr val="FFFFFF"/>
                      </a:solidFill>
                      <a:prstDash val="solid"/>
                      <a:round/>
                      <a:headEnd type="none" w="med" len="med"/>
                      <a:tailEnd type="none" w="med" len="med"/>
                    </a:lnT>
                    <a:lnB w="14811"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232165774"/>
                  </a:ext>
                </a:extLst>
              </a:tr>
            </a:tbl>
          </a:graphicData>
        </a:graphic>
      </p:graphicFrame>
      <p:sp>
        <p:nvSpPr>
          <p:cNvPr id="4" name="Footer Placeholder 3">
            <a:extLst>
              <a:ext uri="{FF2B5EF4-FFF2-40B4-BE49-F238E27FC236}">
                <a16:creationId xmlns:a16="http://schemas.microsoft.com/office/drawing/2014/main" id="{932CBB00-F52C-ED24-4F43-A590D1F19FDC}"/>
              </a:ext>
            </a:extLst>
          </p:cNvPr>
          <p:cNvSpPr>
            <a:spLocks noGrp="1"/>
          </p:cNvSpPr>
          <p:nvPr>
            <p:ph type="ftr" sz="quarter" idx="3"/>
          </p:nvPr>
        </p:nvSpPr>
        <p:spPr/>
        <p:txBody>
          <a:bodyPr/>
          <a:lstStyle/>
          <a:p>
            <a:r>
              <a:rPr lang="en-US" sz="1000" dirty="0"/>
              <a:t>BNP, brain natriuretic peptide; CTD-</a:t>
            </a:r>
            <a:r>
              <a:rPr lang="en-US" sz="1000" dirty="0" err="1"/>
              <a:t>ILD</a:t>
            </a:r>
            <a:r>
              <a:rPr lang="en-US" sz="1000" dirty="0"/>
              <a:t>, connected tissue disease-associated interstitial lung disease; F, female; HF, heart failure.</a:t>
            </a:r>
          </a:p>
        </p:txBody>
      </p:sp>
    </p:spTree>
    <p:extLst>
      <p:ext uri="{BB962C8B-B14F-4D97-AF65-F5344CB8AC3E}">
        <p14:creationId xmlns:p14="http://schemas.microsoft.com/office/powerpoint/2010/main" val="2801116919"/>
      </p:ext>
    </p:extLst>
  </p:cSld>
  <p:clrMapOvr>
    <a:masterClrMapping/>
  </p:clrMapOvr>
</p:sld>
</file>

<file path=ppt/theme/theme1.xml><?xml version="1.0" encoding="utf-8"?>
<a:theme xmlns:a="http://schemas.openxmlformats.org/drawingml/2006/main" name="Onc-2019">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Onc-2019</Template>
  <TotalTime>0</TotalTime>
  <Words>1252</Words>
  <Application>Microsoft Office PowerPoint</Application>
  <PresentationFormat>Widescreen</PresentationFormat>
  <Paragraphs>204</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System Font Regular</vt:lpstr>
      <vt:lpstr>Times New Roman</vt:lpstr>
      <vt:lpstr>Onc-2019</vt:lpstr>
      <vt:lpstr>Using Echocardiography to Complement Risk Assessment </vt:lpstr>
      <vt:lpstr>Disclaimer</vt:lpstr>
      <vt:lpstr>Risk in Pulmonary Hypertension is Dependent on Right Ventricular Adaptation to Increased Load – RV-PA Coupling</vt:lpstr>
      <vt:lpstr>Echocardiogram Provides Direct Assessment of RV-PA Uncoupling: Similar to RHC  </vt:lpstr>
      <vt:lpstr>TAPSE: A Stronger Predictor of Survival than PVR in PH  </vt:lpstr>
      <vt:lpstr>ESC/ERS 2022 PH Guidelines Risk Stratification by Echocardiogram </vt:lpstr>
      <vt:lpstr>Echocardiogram Adds Specificity to Other Noninvasive Parameters </vt:lpstr>
      <vt:lpstr>TAPSE/TR Severity Can Sub-Stratify Traditional Intermediate Risk Groups Into Low-Intermediate and High-Intermediate Risk Groups</vt:lpstr>
      <vt:lpstr>53 y.o. F with CTD-ILD Admitted with HF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2023-03-06T16:42:49Z</dcterms:created>
  <dcterms:modified xsi:type="dcterms:W3CDTF">2023-03-14T15:56:25Z</dcterms:modified>
</cp:coreProperties>
</file>