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0"/>
  </p:notesMasterIdLst>
  <p:handoutMasterIdLst>
    <p:handoutMasterId r:id="rId11"/>
  </p:handoutMasterIdLst>
  <p:sldIdLst>
    <p:sldId id="2134959394" r:id="rId2"/>
    <p:sldId id="256" r:id="rId3"/>
    <p:sldId id="2134959269" r:id="rId4"/>
    <p:sldId id="2134959395" r:id="rId5"/>
    <p:sldId id="2134959271" r:id="rId6"/>
    <p:sldId id="2134959272" r:id="rId7"/>
    <p:sldId id="2134959342" r:id="rId8"/>
    <p:sldId id="213495927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33" userDrawn="1">
          <p15:clr>
            <a:srgbClr val="A4A3A4"/>
          </p15:clr>
        </p15:guide>
        <p15:guide id="2" pos="3840" userDrawn="1">
          <p15:clr>
            <a:srgbClr val="A4A3A4"/>
          </p15:clr>
        </p15:guide>
        <p15:guide id="3" orient="horz" pos="3552" userDrawn="1">
          <p15:clr>
            <a:srgbClr val="A4A3A4"/>
          </p15:clr>
        </p15:guide>
        <p15:guide id="4" pos="2029" userDrawn="1">
          <p15:clr>
            <a:srgbClr val="A4A3A4"/>
          </p15:clr>
        </p15:guide>
        <p15:guide id="5" pos="1909" userDrawn="1">
          <p15:clr>
            <a:srgbClr val="A4A3A4"/>
          </p15:clr>
        </p15:guide>
        <p15:guide id="6" orient="horz" pos="2520" userDrawn="1">
          <p15:clr>
            <a:srgbClr val="A4A3A4"/>
          </p15:clr>
        </p15:guide>
        <p15:guide id="7" pos="154" userDrawn="1">
          <p15:clr>
            <a:srgbClr val="A4A3A4"/>
          </p15:clr>
        </p15:guide>
        <p15:guide id="8" orient="horz" pos="1114" userDrawn="1">
          <p15:clr>
            <a:srgbClr val="A4A3A4"/>
          </p15:clr>
        </p15:guide>
        <p15:guide id="9" orient="horz" pos="494" userDrawn="1">
          <p15:clr>
            <a:srgbClr val="A4A3A4"/>
          </p15:clr>
        </p15:guide>
        <p15:guide id="11" pos="5532" userDrawn="1">
          <p15:clr>
            <a:srgbClr val="A4A3A4"/>
          </p15:clr>
        </p15:guide>
        <p15:guide id="12" pos="5653" userDrawn="1">
          <p15:clr>
            <a:srgbClr val="A4A3A4"/>
          </p15:clr>
        </p15:guide>
        <p15:guide id="13" pos="7535"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0416A"/>
    <a:srgbClr val="5196C5"/>
    <a:srgbClr val="7CB87B"/>
    <a:srgbClr val="7CB4D4"/>
    <a:srgbClr val="7BAED0"/>
    <a:srgbClr val="74246D"/>
    <a:srgbClr val="4D4E4D"/>
    <a:srgbClr val="EAEAEA"/>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61" autoAdjust="0"/>
    <p:restoredTop sz="95387" autoAdjust="0"/>
  </p:normalViewPr>
  <p:slideViewPr>
    <p:cSldViewPr snapToGrid="0">
      <p:cViewPr varScale="1">
        <p:scale>
          <a:sx n="59" d="100"/>
          <a:sy n="59" d="100"/>
        </p:scale>
        <p:origin x="72" y="744"/>
      </p:cViewPr>
      <p:guideLst>
        <p:guide orient="horz" pos="833"/>
        <p:guide pos="3840"/>
        <p:guide orient="horz" pos="3552"/>
        <p:guide pos="2029"/>
        <p:guide pos="1909"/>
        <p:guide orient="horz" pos="2520"/>
        <p:guide pos="154"/>
        <p:guide orient="horz" pos="1114"/>
        <p:guide orient="horz" pos="494"/>
        <p:guide pos="5532"/>
        <p:guide pos="5653"/>
        <p:guide pos="7535"/>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4" d="100"/>
          <a:sy n="54" d="100"/>
        </p:scale>
        <p:origin x="145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8/10/relationships/authors" Targe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3B0DA8-F06A-4558-9C2B-AF826356DC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7C9FA96-FC60-498D-9E30-230EC4494B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8F45FD-A5D8-4CDF-9C55-67D2AFDF6E23}" type="datetimeFigureOut">
              <a:rPr lang="en-US" smtClean="0"/>
              <a:t>3/14/2023</a:t>
            </a:fld>
            <a:endParaRPr lang="en-US"/>
          </a:p>
        </p:txBody>
      </p:sp>
      <p:sp>
        <p:nvSpPr>
          <p:cNvPr id="4" name="Footer Placeholder 3">
            <a:extLst>
              <a:ext uri="{FF2B5EF4-FFF2-40B4-BE49-F238E27FC236}">
                <a16:creationId xmlns:a16="http://schemas.microsoft.com/office/drawing/2014/main" id="{D380155E-A2E2-4E75-A60F-BB6D8E9026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4927CD8-6C5B-470A-8055-CA7A24F8C6B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A15C69-444E-416E-80C6-9FB82023CAFA}" type="slidenum">
              <a:rPr lang="en-US" smtClean="0"/>
              <a:t>‹#›</a:t>
            </a:fld>
            <a:endParaRPr lang="en-US"/>
          </a:p>
        </p:txBody>
      </p:sp>
    </p:spTree>
    <p:extLst>
      <p:ext uri="{BB962C8B-B14F-4D97-AF65-F5344CB8AC3E}">
        <p14:creationId xmlns:p14="http://schemas.microsoft.com/office/powerpoint/2010/main" val="3356329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D5FED3-632F-4B67-A4C3-B033BAF4C220}" type="datetimeFigureOut">
              <a:rPr lang="en-US" smtClean="0"/>
              <a:t>3/14/2023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48EE45-5134-4F61-94EE-6230C477F0DC}" type="slidenum">
              <a:rPr lang="en-US" smtClean="0"/>
              <a:t>‹#›</a:t>
            </a:fld>
            <a:endParaRPr lang="en-US"/>
          </a:p>
        </p:txBody>
      </p:sp>
    </p:spTree>
    <p:extLst>
      <p:ext uri="{BB962C8B-B14F-4D97-AF65-F5344CB8AC3E}">
        <p14:creationId xmlns:p14="http://schemas.microsoft.com/office/powerpoint/2010/main" val="2107358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8EE45-5134-4F61-94EE-6230C477F0DC}" type="slidenum">
              <a:rPr lang="en-US" smtClean="0"/>
              <a:t>3</a:t>
            </a:fld>
            <a:endParaRPr lang="en-US"/>
          </a:p>
        </p:txBody>
      </p:sp>
    </p:spTree>
    <p:extLst>
      <p:ext uri="{BB962C8B-B14F-4D97-AF65-F5344CB8AC3E}">
        <p14:creationId xmlns:p14="http://schemas.microsoft.com/office/powerpoint/2010/main" val="3616279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8EE45-5134-4F61-94EE-6230C477F0DC}" type="slidenum">
              <a:rPr lang="en-US" smtClean="0"/>
              <a:t>4</a:t>
            </a:fld>
            <a:endParaRPr lang="en-US"/>
          </a:p>
        </p:txBody>
      </p:sp>
    </p:spTree>
    <p:extLst>
      <p:ext uri="{BB962C8B-B14F-4D97-AF65-F5344CB8AC3E}">
        <p14:creationId xmlns:p14="http://schemas.microsoft.com/office/powerpoint/2010/main" val="857292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79CBD-A477-4E58-8D7D-60E0E27F07C8}" type="slidenum">
              <a:rPr lang="en-US" smtClean="0"/>
              <a:t>5</a:t>
            </a:fld>
            <a:endParaRPr lang="en-US" dirty="0"/>
          </a:p>
        </p:txBody>
      </p:sp>
    </p:spTree>
    <p:extLst>
      <p:ext uri="{BB962C8B-B14F-4D97-AF65-F5344CB8AC3E}">
        <p14:creationId xmlns:p14="http://schemas.microsoft.com/office/powerpoint/2010/main" val="7692680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pic>
        <p:nvPicPr>
          <p:cNvPr id="8" name="Picture 7">
            <a:extLst>
              <a:ext uri="{FF2B5EF4-FFF2-40B4-BE49-F238E27FC236}">
                <a16:creationId xmlns:a16="http://schemas.microsoft.com/office/drawing/2014/main" id="{46147BEB-DBFC-41AF-8A4B-718D90B9AB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1158149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740622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195318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4030551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1027137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071577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1086119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96239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184611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4137177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4230316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685051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6" name="Rectangle 5">
            <a:extLst>
              <a:ext uri="{FF2B5EF4-FFF2-40B4-BE49-F238E27FC236}">
                <a16:creationId xmlns:a16="http://schemas.microsoft.com/office/drawing/2014/main" id="{4B5D83E7-F2B7-417F-9348-222F18A74341}"/>
              </a:ext>
            </a:extLst>
          </p:cNvPr>
          <p:cNvSpPr/>
          <p:nvPr userDrawn="1"/>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938577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C59BE09-22C2-70F0-6B17-A091D95000C1}"/>
              </a:ext>
            </a:extLst>
          </p:cNvPr>
          <p:cNvSpPr>
            <a:spLocks noGrp="1"/>
          </p:cNvSpPr>
          <p:nvPr>
            <p:ph type="title"/>
          </p:nvPr>
        </p:nvSpPr>
        <p:spPr>
          <a:xfrm>
            <a:off x="609601" y="1542099"/>
            <a:ext cx="10976042" cy="2170648"/>
          </a:xfrm>
        </p:spPr>
        <p:txBody>
          <a:bodyPr>
            <a:normAutofit/>
          </a:bodyPr>
          <a:lstStyle/>
          <a:p>
            <a:r>
              <a:rPr lang="en-US" sz="4000" dirty="0"/>
              <a:t>Making the Most of the Echo Report (VEST)</a:t>
            </a:r>
          </a:p>
        </p:txBody>
      </p:sp>
      <p:sp>
        <p:nvSpPr>
          <p:cNvPr id="5" name="Text Placeholder 4">
            <a:extLst>
              <a:ext uri="{FF2B5EF4-FFF2-40B4-BE49-F238E27FC236}">
                <a16:creationId xmlns:a16="http://schemas.microsoft.com/office/drawing/2014/main" id="{54C8EA83-C345-4BA4-6095-EEA2AFB4A077}"/>
              </a:ext>
            </a:extLst>
          </p:cNvPr>
          <p:cNvSpPr>
            <a:spLocks noGrp="1"/>
          </p:cNvSpPr>
          <p:nvPr>
            <p:ph type="body" idx="1"/>
          </p:nvPr>
        </p:nvSpPr>
        <p:spPr>
          <a:xfrm>
            <a:off x="609601" y="3888006"/>
            <a:ext cx="10515600" cy="2349956"/>
          </a:xfrm>
        </p:spPr>
        <p:txBody>
          <a:bodyPr>
            <a:normAutofit fontScale="92500" lnSpcReduction="20000"/>
          </a:bodyPr>
          <a:lstStyle/>
          <a:p>
            <a:r>
              <a:rPr lang="en-US" dirty="0"/>
              <a:t>Ahmed S. </a:t>
            </a:r>
            <a:r>
              <a:rPr lang="en-US" dirty="0" err="1"/>
              <a:t>Sadek</a:t>
            </a:r>
            <a:r>
              <a:rPr lang="en-US" dirty="0"/>
              <a:t>, MD </a:t>
            </a:r>
          </a:p>
          <a:p>
            <a:r>
              <a:rPr lang="en-US" dirty="0"/>
              <a:t>Assistant Professor, Medicine</a:t>
            </a:r>
          </a:p>
          <a:p>
            <a:r>
              <a:rPr lang="en-US" dirty="0"/>
              <a:t>Pulmonary Hypertension, Right Heart Failure and </a:t>
            </a:r>
            <a:r>
              <a:rPr lang="en-US" dirty="0" err="1"/>
              <a:t>CTEPH</a:t>
            </a:r>
            <a:r>
              <a:rPr lang="en-US" dirty="0"/>
              <a:t> program</a:t>
            </a:r>
          </a:p>
          <a:p>
            <a:r>
              <a:rPr lang="en-US" dirty="0"/>
              <a:t>Cardiology Division</a:t>
            </a:r>
          </a:p>
          <a:p>
            <a:r>
              <a:rPr lang="en-US" dirty="0"/>
              <a:t>Lewis Katz School of Medicine</a:t>
            </a:r>
          </a:p>
          <a:p>
            <a:r>
              <a:rPr lang="en-US" dirty="0"/>
              <a:t>Temple University</a:t>
            </a:r>
          </a:p>
          <a:p>
            <a:r>
              <a:rPr lang="en-US" dirty="0"/>
              <a:t>Philadelphia, PA</a:t>
            </a:r>
          </a:p>
        </p:txBody>
      </p:sp>
    </p:spTree>
    <p:extLst>
      <p:ext uri="{BB962C8B-B14F-4D97-AF65-F5344CB8AC3E}">
        <p14:creationId xmlns:p14="http://schemas.microsoft.com/office/powerpoint/2010/main" val="4061284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35628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0AA6D1-6F33-3E46-B456-FD93D0C2DFC2}"/>
              </a:ext>
            </a:extLst>
          </p:cNvPr>
          <p:cNvSpPr>
            <a:spLocks noGrp="1"/>
          </p:cNvSpPr>
          <p:nvPr>
            <p:ph type="title"/>
          </p:nvPr>
        </p:nvSpPr>
        <p:spPr/>
        <p:txBody>
          <a:bodyPr>
            <a:normAutofit/>
          </a:bodyPr>
          <a:lstStyle/>
          <a:p>
            <a:r>
              <a:rPr lang="en-US" dirty="0"/>
              <a:t>The Virtual Echocardiography Screening Tool (VEST)</a:t>
            </a:r>
          </a:p>
        </p:txBody>
      </p:sp>
      <p:sp>
        <p:nvSpPr>
          <p:cNvPr id="2" name="Content Placeholder 1">
            <a:extLst>
              <a:ext uri="{FF2B5EF4-FFF2-40B4-BE49-F238E27FC236}">
                <a16:creationId xmlns:a16="http://schemas.microsoft.com/office/drawing/2014/main" id="{13377DAD-54BB-1C34-E186-DE95652CAD38}"/>
              </a:ext>
            </a:extLst>
          </p:cNvPr>
          <p:cNvSpPr>
            <a:spLocks noGrp="1"/>
          </p:cNvSpPr>
          <p:nvPr>
            <p:ph idx="1"/>
          </p:nvPr>
        </p:nvSpPr>
        <p:spPr/>
        <p:txBody>
          <a:bodyPr>
            <a:normAutofit/>
          </a:bodyPr>
          <a:lstStyle/>
          <a:p>
            <a:r>
              <a:rPr lang="en-US" sz="2000" dirty="0"/>
              <a:t>Goal: scoring system distinguish between </a:t>
            </a:r>
            <a:r>
              <a:rPr lang="en-US" sz="2000" dirty="0" err="1"/>
              <a:t>PH</a:t>
            </a:r>
            <a:r>
              <a:rPr lang="en-US" sz="2000" baseline="-25000" dirty="0" err="1"/>
              <a:t>LHD</a:t>
            </a:r>
            <a:r>
              <a:rPr lang="en-US" sz="2000" dirty="0"/>
              <a:t> and </a:t>
            </a:r>
            <a:r>
              <a:rPr lang="en-US" sz="2000" dirty="0" err="1"/>
              <a:t>PH</a:t>
            </a:r>
            <a:r>
              <a:rPr lang="en-US" sz="2000" baseline="-25000" dirty="0" err="1"/>
              <a:t>PVD</a:t>
            </a:r>
            <a:r>
              <a:rPr lang="en-US" sz="2000" baseline="-25000" dirty="0"/>
              <a:t>, </a:t>
            </a:r>
            <a:r>
              <a:rPr lang="en-US" sz="2000" dirty="0"/>
              <a:t>utilizing only echocardiography </a:t>
            </a:r>
            <a:r>
              <a:rPr lang="en-US" sz="2000" u="sng" dirty="0"/>
              <a:t>report</a:t>
            </a:r>
            <a:r>
              <a:rPr lang="en-US" sz="2000" dirty="0"/>
              <a:t> when images/expertise are not available</a:t>
            </a:r>
          </a:p>
          <a:p>
            <a:r>
              <a:rPr lang="en-US" sz="2000" dirty="0"/>
              <a:t>Derived scores range from -3 to +3 with positive scores suggesting a higher probability of </a:t>
            </a:r>
            <a:r>
              <a:rPr lang="en-US" sz="2000" dirty="0" err="1"/>
              <a:t>PH</a:t>
            </a:r>
            <a:r>
              <a:rPr lang="en-US" sz="2000" baseline="-25000" dirty="0" err="1"/>
              <a:t>PVD</a:t>
            </a:r>
            <a:r>
              <a:rPr lang="en-US" sz="2000" dirty="0"/>
              <a:t> and negative scores suggesting higher probability of </a:t>
            </a:r>
            <a:r>
              <a:rPr lang="en-US" sz="2000" dirty="0" err="1"/>
              <a:t>PH</a:t>
            </a:r>
            <a:r>
              <a:rPr lang="en-US" sz="2000" baseline="-25000" dirty="0" err="1"/>
              <a:t>LHD</a:t>
            </a:r>
            <a:r>
              <a:rPr lang="en-US" sz="2000" dirty="0"/>
              <a:t> </a:t>
            </a:r>
          </a:p>
          <a:p>
            <a:r>
              <a:rPr lang="en-US" sz="2000" dirty="0" err="1"/>
              <a:t>PH</a:t>
            </a:r>
            <a:r>
              <a:rPr lang="en-US" sz="2000" baseline="-25000" dirty="0" err="1"/>
              <a:t>PVD</a:t>
            </a:r>
            <a:r>
              <a:rPr lang="en-US" sz="2000" baseline="-25000" dirty="0"/>
              <a:t>:  </a:t>
            </a:r>
            <a:r>
              <a:rPr lang="en-US" sz="2000" dirty="0" err="1"/>
              <a:t>MPAP</a:t>
            </a:r>
            <a:r>
              <a:rPr lang="en-US" sz="2000" dirty="0"/>
              <a:t> </a:t>
            </a:r>
            <a:r>
              <a:rPr lang="en-US" sz="2000" u="sng" dirty="0">
                <a:solidFill>
                  <a:schemeClr val="tx1"/>
                </a:solidFill>
              </a:rPr>
              <a:t>&gt;</a:t>
            </a:r>
            <a:r>
              <a:rPr lang="en-US" sz="2000" dirty="0"/>
              <a:t> 25 mm Hg, PVR&gt; 3 WU, </a:t>
            </a:r>
            <a:r>
              <a:rPr lang="en-US" sz="2000" dirty="0" err="1"/>
              <a:t>PCWP</a:t>
            </a:r>
            <a:r>
              <a:rPr lang="en-US" sz="2000" dirty="0"/>
              <a:t> </a:t>
            </a:r>
            <a:r>
              <a:rPr lang="en-US" sz="2000" u="sng" dirty="0">
                <a:solidFill>
                  <a:schemeClr val="tx1"/>
                </a:solidFill>
              </a:rPr>
              <a:t>&lt;</a:t>
            </a:r>
            <a:r>
              <a:rPr lang="en-US" sz="2000" dirty="0"/>
              <a:t>15</a:t>
            </a:r>
          </a:p>
          <a:p>
            <a:r>
              <a:rPr lang="en-US" sz="2000" dirty="0"/>
              <a:t>Scoring parameters readily available in most echo reports </a:t>
            </a:r>
          </a:p>
          <a:p>
            <a:r>
              <a:rPr lang="en-US" sz="2000" dirty="0"/>
              <a:t>Subjects without all three variables (n = 58) reported were excluded from the analysis</a:t>
            </a:r>
          </a:p>
          <a:p>
            <a:endParaRPr lang="en-US" sz="2000" dirty="0"/>
          </a:p>
        </p:txBody>
      </p:sp>
      <p:graphicFrame>
        <p:nvGraphicFramePr>
          <p:cNvPr id="6" name="Table 6">
            <a:extLst>
              <a:ext uri="{FF2B5EF4-FFF2-40B4-BE49-F238E27FC236}">
                <a16:creationId xmlns:a16="http://schemas.microsoft.com/office/drawing/2014/main" id="{262DA1A9-ECFB-5049-8A1C-21411F3A0757}"/>
              </a:ext>
            </a:extLst>
          </p:cNvPr>
          <p:cNvGraphicFramePr>
            <a:graphicFrameLocks noGrp="1"/>
          </p:cNvGraphicFramePr>
          <p:nvPr>
            <p:extLst>
              <p:ext uri="{D42A27DB-BD31-4B8C-83A1-F6EECF244321}">
                <p14:modId xmlns:p14="http://schemas.microsoft.com/office/powerpoint/2010/main" val="3055738755"/>
              </p:ext>
            </p:extLst>
          </p:nvPr>
        </p:nvGraphicFramePr>
        <p:xfrm>
          <a:off x="2734652" y="4395142"/>
          <a:ext cx="6722695" cy="1341120"/>
        </p:xfrm>
        <a:graphic>
          <a:graphicData uri="http://schemas.openxmlformats.org/drawingml/2006/table">
            <a:tbl>
              <a:tblPr firstRow="1" bandRow="1">
                <a:tableStyleId>{5C22544A-7EE6-4342-B048-85BDC9FD1C3A}</a:tableStyleId>
              </a:tblPr>
              <a:tblGrid>
                <a:gridCol w="5063031">
                  <a:extLst>
                    <a:ext uri="{9D8B030D-6E8A-4147-A177-3AD203B41FA5}">
                      <a16:colId xmlns:a16="http://schemas.microsoft.com/office/drawing/2014/main" val="1990464928"/>
                    </a:ext>
                  </a:extLst>
                </a:gridCol>
                <a:gridCol w="819328">
                  <a:extLst>
                    <a:ext uri="{9D8B030D-6E8A-4147-A177-3AD203B41FA5}">
                      <a16:colId xmlns:a16="http://schemas.microsoft.com/office/drawing/2014/main" val="1837299545"/>
                    </a:ext>
                  </a:extLst>
                </a:gridCol>
                <a:gridCol w="840336">
                  <a:extLst>
                    <a:ext uri="{9D8B030D-6E8A-4147-A177-3AD203B41FA5}">
                      <a16:colId xmlns:a16="http://schemas.microsoft.com/office/drawing/2014/main" val="2984592968"/>
                    </a:ext>
                  </a:extLst>
                </a:gridCol>
              </a:tblGrid>
              <a:tr h="266700">
                <a:tc>
                  <a:txBody>
                    <a:bodyPr/>
                    <a:lstStyle/>
                    <a:p>
                      <a:r>
                        <a:rPr lang="en-US" sz="1600" dirty="0">
                          <a:effectLst>
                            <a:outerShdw blurRad="50800" dist="12700" dir="5400000" algn="ctr" rotWithShape="0">
                              <a:schemeClr val="tx1"/>
                            </a:outerShdw>
                          </a:effectLst>
                        </a:rPr>
                        <a:t>Echocardiographic Parameter</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600" dirty="0">
                          <a:effectLst>
                            <a:outerShdw blurRad="50800" dist="12700" dir="5400000" algn="ctr" rotWithShape="0">
                              <a:schemeClr val="tx1"/>
                            </a:outerShdw>
                          </a:effectLst>
                        </a:rPr>
                        <a:t>Yes</a:t>
                      </a:r>
                    </a:p>
                  </a:txBody>
                  <a:tcPr>
                    <a:lnT w="12700" cap="flat" cmpd="sng" algn="ctr">
                      <a:solidFill>
                        <a:schemeClr val="tx1"/>
                      </a:solidFill>
                      <a:prstDash val="solid"/>
                      <a:round/>
                      <a:headEnd type="none" w="med" len="med"/>
                      <a:tailEnd type="none" w="med" len="med"/>
                    </a:lnT>
                  </a:tcPr>
                </a:tc>
                <a:tc>
                  <a:txBody>
                    <a:bodyPr/>
                    <a:lstStyle/>
                    <a:p>
                      <a:pPr algn="ctr"/>
                      <a:r>
                        <a:rPr lang="en-US" sz="1600" dirty="0">
                          <a:effectLst>
                            <a:outerShdw blurRad="50800" dist="12700" dir="5400000" algn="ctr" rotWithShape="0">
                              <a:schemeClr val="tx1"/>
                            </a:outerShdw>
                          </a:effectLst>
                        </a:rPr>
                        <a:t>No</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93712702"/>
                  </a:ext>
                </a:extLst>
              </a:tr>
              <a:tr h="266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Mitral </a:t>
                      </a:r>
                      <a:r>
                        <a:rPr lang="en-US" sz="1600" kern="1200" dirty="0" err="1">
                          <a:solidFill>
                            <a:schemeClr val="dk1"/>
                          </a:solidFill>
                          <a:effectLst/>
                          <a:latin typeface="+mn-lt"/>
                          <a:ea typeface="+mn-ea"/>
                          <a:cs typeface="+mn-cs"/>
                        </a:rPr>
                        <a:t>E:e</a:t>
                      </a:r>
                      <a:r>
                        <a:rPr lang="en-US" sz="1600" kern="1200" dirty="0">
                          <a:solidFill>
                            <a:schemeClr val="dk1"/>
                          </a:solidFill>
                          <a:effectLst/>
                          <a:latin typeface="+mn-lt"/>
                          <a:ea typeface="+mn-ea"/>
                          <a:cs typeface="+mn-cs"/>
                        </a:rPr>
                        <a:t>’, lateral ≤10</a:t>
                      </a:r>
                      <a:r>
                        <a:rPr lang="en-US" sz="1600" kern="1200" baseline="30000" dirty="0">
                          <a:solidFill>
                            <a:schemeClr val="dk1"/>
                          </a:solidFill>
                          <a:effectLst/>
                          <a:latin typeface="+mn-lt"/>
                          <a:ea typeface="+mn-ea"/>
                          <a:cs typeface="+mn-cs"/>
                        </a:rPr>
                        <a:t>a</a:t>
                      </a:r>
                    </a:p>
                  </a:txBody>
                  <a:tcPr>
                    <a:lnL w="12700" cap="flat" cmpd="sng" algn="ctr">
                      <a:solidFill>
                        <a:schemeClr val="tx1"/>
                      </a:solidFill>
                      <a:prstDash val="solid"/>
                      <a:round/>
                      <a:headEnd type="none" w="med" len="med"/>
                      <a:tailEnd type="none" w="med" len="med"/>
                    </a:lnL>
                    <a:noFill/>
                  </a:tcPr>
                </a:tc>
                <a:tc>
                  <a:txBody>
                    <a:bodyPr/>
                    <a:lstStyle/>
                    <a:p>
                      <a:pPr algn="ctr"/>
                      <a:r>
                        <a:rPr lang="en-US" sz="1600" dirty="0"/>
                        <a:t>+1</a:t>
                      </a:r>
                    </a:p>
                  </a:txBody>
                  <a:tcPr>
                    <a:noFill/>
                  </a:tcPr>
                </a:tc>
                <a:tc>
                  <a:txBody>
                    <a:bodyPr/>
                    <a:lstStyle/>
                    <a:p>
                      <a:pPr algn="ctr"/>
                      <a:r>
                        <a:rPr lang="en-US" sz="1600" dirty="0"/>
                        <a:t>-1</a:t>
                      </a:r>
                    </a:p>
                  </a:txBody>
                  <a:tcP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258560779"/>
                  </a:ext>
                </a:extLst>
              </a:tr>
              <a:tr h="266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Qualitative left atrial size normal or mildly enlarged</a:t>
                      </a:r>
                    </a:p>
                  </a:txBody>
                  <a:tcPr>
                    <a:lnL w="12700" cap="flat" cmpd="sng" algn="ctr">
                      <a:solidFill>
                        <a:schemeClr val="tx1"/>
                      </a:solidFill>
                      <a:prstDash val="solid"/>
                      <a:round/>
                      <a:headEnd type="none" w="med" len="med"/>
                      <a:tailEnd type="none" w="med" len="med"/>
                    </a:lnL>
                    <a:noFill/>
                  </a:tcPr>
                </a:tc>
                <a:tc>
                  <a:txBody>
                    <a:bodyPr/>
                    <a:lstStyle/>
                    <a:p>
                      <a:pPr algn="ctr"/>
                      <a:r>
                        <a:rPr lang="en-US" sz="1600" dirty="0"/>
                        <a:t>+1</a:t>
                      </a:r>
                    </a:p>
                  </a:txBody>
                  <a:tcPr>
                    <a:noFill/>
                  </a:tcPr>
                </a:tc>
                <a:tc>
                  <a:txBody>
                    <a:bodyPr/>
                    <a:lstStyle/>
                    <a:p>
                      <a:pPr algn="ctr"/>
                      <a:r>
                        <a:rPr lang="en-US" sz="1600" dirty="0"/>
                        <a:t>-1</a:t>
                      </a:r>
                    </a:p>
                  </a:txBody>
                  <a:tcP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491120973"/>
                  </a:ext>
                </a:extLst>
              </a:tr>
              <a:tr h="266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Systolic interventricular septal flattening</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r>
                        <a:rPr lang="en-US" sz="1600" dirty="0"/>
                        <a:t>+1</a:t>
                      </a:r>
                    </a:p>
                  </a:txBody>
                  <a:tcPr>
                    <a:lnB w="12700" cap="flat" cmpd="sng" algn="ctr">
                      <a:solidFill>
                        <a:schemeClr val="tx1"/>
                      </a:solidFill>
                      <a:prstDash val="solid"/>
                      <a:round/>
                      <a:headEnd type="none" w="med" len="med"/>
                      <a:tailEnd type="none" w="med" len="med"/>
                    </a:lnB>
                    <a:noFill/>
                  </a:tcPr>
                </a:tc>
                <a:tc>
                  <a:txBody>
                    <a:bodyPr/>
                    <a:lstStyle/>
                    <a:p>
                      <a:pPr algn="ctr"/>
                      <a:r>
                        <a:rPr lang="en-US" sz="1600" dirty="0"/>
                        <a:t>-1</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5541079"/>
                  </a:ext>
                </a:extLst>
              </a:tr>
            </a:tbl>
          </a:graphicData>
        </a:graphic>
      </p:graphicFrame>
      <p:sp>
        <p:nvSpPr>
          <p:cNvPr id="8" name="Footer Placeholder 1">
            <a:extLst>
              <a:ext uri="{FF2B5EF4-FFF2-40B4-BE49-F238E27FC236}">
                <a16:creationId xmlns:a16="http://schemas.microsoft.com/office/drawing/2014/main" id="{2F8C4CFD-4374-2949-82D0-886C51299B44}"/>
              </a:ext>
            </a:extLst>
          </p:cNvPr>
          <p:cNvSpPr txBox="1">
            <a:spLocks/>
          </p:cNvSpPr>
          <p:nvPr/>
        </p:nvSpPr>
        <p:spPr>
          <a:xfrm>
            <a:off x="290705" y="6611779"/>
            <a:ext cx="4920273" cy="246221"/>
          </a:xfrm>
          <a:prstGeom prst="rect">
            <a:avLst/>
          </a:prstGeom>
        </p:spPr>
        <p:txBody>
          <a:bodyPr vert="horz" lIns="91440" tIns="45720" rIns="91440" bIns="45720" rtlCol="0" anchor="t" anchorCtr="0"/>
          <a:lstStyle>
            <a:defPPr>
              <a:defRPr lang="en-US"/>
            </a:defPPr>
            <a:lvl1pPr marL="0" algn="l" defTabSz="914400" rtl="0" eaLnBrk="1" latinLnBrk="0" hangingPunct="1">
              <a:defRPr sz="1000" kern="1200">
                <a:solidFill>
                  <a:schemeClr val="accent6">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CCCCCC">
                  <a:lumMod val="50000"/>
                </a:srgbClr>
              </a:solidFill>
              <a:latin typeface="Calibri" panose="020F0502020204030204"/>
            </a:endParaRPr>
          </a:p>
        </p:txBody>
      </p:sp>
      <p:sp>
        <p:nvSpPr>
          <p:cNvPr id="4" name="Footer Placeholder 3">
            <a:extLst>
              <a:ext uri="{FF2B5EF4-FFF2-40B4-BE49-F238E27FC236}">
                <a16:creationId xmlns:a16="http://schemas.microsoft.com/office/drawing/2014/main" id="{611FC4A7-68EF-7B6D-B16B-548F398DF729}"/>
              </a:ext>
            </a:extLst>
          </p:cNvPr>
          <p:cNvSpPr>
            <a:spLocks noGrp="1"/>
          </p:cNvSpPr>
          <p:nvPr>
            <p:ph type="ftr" sz="quarter" idx="3"/>
          </p:nvPr>
        </p:nvSpPr>
        <p:spPr>
          <a:xfrm>
            <a:off x="381000" y="6356350"/>
            <a:ext cx="11458575" cy="442131"/>
          </a:xfrm>
        </p:spPr>
        <p:txBody>
          <a:bodyPr/>
          <a:lstStyle/>
          <a:p>
            <a:r>
              <a:rPr lang="en-US" sz="1000" dirty="0" err="1"/>
              <a:t>AccT</a:t>
            </a:r>
            <a:r>
              <a:rPr lang="en-US" sz="1000" dirty="0"/>
              <a:t>, acceleration time; E:e’, early diastolic mitral annular tissue velocity; LHD, left heart disease; </a:t>
            </a:r>
            <a:r>
              <a:rPr lang="en-US" sz="1000" dirty="0" err="1"/>
              <a:t>MPAP</a:t>
            </a:r>
            <a:r>
              <a:rPr lang="en-US" sz="1000" dirty="0"/>
              <a:t>, mean pulmonary arterial pressure; </a:t>
            </a:r>
            <a:r>
              <a:rPr lang="en-US" sz="1000" dirty="0" err="1"/>
              <a:t>PCWP</a:t>
            </a:r>
            <a:r>
              <a:rPr lang="en-US" sz="1000" dirty="0"/>
              <a:t>, pulmonary capillary wedge pressure; PH, pulmonary hypertension; PVD, pulmonary vascular disease; PVR, pulmonary vascular resistance; </a:t>
            </a:r>
            <a:r>
              <a:rPr lang="en-US" sz="1000" dirty="0" err="1"/>
              <a:t>RVOT</a:t>
            </a:r>
            <a:r>
              <a:rPr lang="en-US" sz="1000" dirty="0"/>
              <a:t>, right ventricular outflow tract; VEST, virtual echocardiography screening tool; WU, wood unit.</a:t>
            </a:r>
          </a:p>
          <a:p>
            <a:r>
              <a:rPr lang="en-US" sz="1000" dirty="0"/>
              <a:t> </a:t>
            </a:r>
          </a:p>
          <a:p>
            <a:r>
              <a:rPr lang="en-US" sz="1000" dirty="0"/>
              <a:t>Vaidya A, et al. </a:t>
            </a:r>
            <a:r>
              <a:rPr lang="en-US" sz="1000" i="1" dirty="0"/>
              <a:t>Pulmonary Circulation. </a:t>
            </a:r>
            <a:r>
              <a:rPr lang="en-US" sz="1000" dirty="0"/>
              <a:t>2020; 10(3) 1–10. </a:t>
            </a:r>
          </a:p>
        </p:txBody>
      </p:sp>
    </p:spTree>
    <p:extLst>
      <p:ext uri="{BB962C8B-B14F-4D97-AF65-F5344CB8AC3E}">
        <p14:creationId xmlns:p14="http://schemas.microsoft.com/office/powerpoint/2010/main" val="180057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0AA6D1-6F33-3E46-B456-FD93D0C2DFC2}"/>
              </a:ext>
            </a:extLst>
          </p:cNvPr>
          <p:cNvSpPr>
            <a:spLocks noGrp="1"/>
          </p:cNvSpPr>
          <p:nvPr>
            <p:ph type="title"/>
          </p:nvPr>
        </p:nvSpPr>
        <p:spPr/>
        <p:txBody>
          <a:bodyPr>
            <a:normAutofit/>
          </a:bodyPr>
          <a:lstStyle/>
          <a:p>
            <a:r>
              <a:rPr lang="en-US" dirty="0"/>
              <a:t>The Virtual Echocardiography Screening Tool (VEST)</a:t>
            </a:r>
          </a:p>
        </p:txBody>
      </p:sp>
      <p:sp>
        <p:nvSpPr>
          <p:cNvPr id="2" name="Content Placeholder 1">
            <a:extLst>
              <a:ext uri="{FF2B5EF4-FFF2-40B4-BE49-F238E27FC236}">
                <a16:creationId xmlns:a16="http://schemas.microsoft.com/office/drawing/2014/main" id="{13377DAD-54BB-1C34-E186-DE95652CAD38}"/>
              </a:ext>
            </a:extLst>
          </p:cNvPr>
          <p:cNvSpPr>
            <a:spLocks noGrp="1"/>
          </p:cNvSpPr>
          <p:nvPr>
            <p:ph idx="1"/>
          </p:nvPr>
        </p:nvSpPr>
        <p:spPr/>
        <p:txBody>
          <a:bodyPr>
            <a:normAutofit/>
          </a:bodyPr>
          <a:lstStyle/>
          <a:p>
            <a:r>
              <a:rPr lang="en-US" sz="2000" dirty="0"/>
              <a:t>Goal: scoring system distinguish between </a:t>
            </a:r>
            <a:r>
              <a:rPr lang="en-US" sz="2000" dirty="0" err="1"/>
              <a:t>PH</a:t>
            </a:r>
            <a:r>
              <a:rPr lang="en-US" sz="2000" baseline="-25000" dirty="0" err="1"/>
              <a:t>LHD</a:t>
            </a:r>
            <a:r>
              <a:rPr lang="en-US" sz="2000" dirty="0"/>
              <a:t> and </a:t>
            </a:r>
            <a:r>
              <a:rPr lang="en-US" sz="2000" dirty="0" err="1"/>
              <a:t>PH</a:t>
            </a:r>
            <a:r>
              <a:rPr lang="en-US" sz="2000" baseline="-25000" dirty="0" err="1"/>
              <a:t>PVD</a:t>
            </a:r>
            <a:r>
              <a:rPr lang="en-US" sz="2000" baseline="-25000" dirty="0"/>
              <a:t>, </a:t>
            </a:r>
            <a:r>
              <a:rPr lang="en-US" sz="2000" dirty="0"/>
              <a:t>utilizing only echocardiography </a:t>
            </a:r>
            <a:r>
              <a:rPr lang="en-US" sz="2000" u="sng" dirty="0"/>
              <a:t>report</a:t>
            </a:r>
            <a:r>
              <a:rPr lang="en-US" sz="2000" dirty="0"/>
              <a:t> when images/expertise are not available</a:t>
            </a:r>
          </a:p>
          <a:p>
            <a:r>
              <a:rPr lang="en-US" sz="2000" dirty="0"/>
              <a:t>Derived scores range from -3 to +3 with positive scores suggesting a higher probability of </a:t>
            </a:r>
            <a:r>
              <a:rPr lang="en-US" sz="2000" dirty="0" err="1"/>
              <a:t>PH</a:t>
            </a:r>
            <a:r>
              <a:rPr lang="en-US" sz="2000" baseline="-25000" dirty="0" err="1"/>
              <a:t>PVD</a:t>
            </a:r>
            <a:r>
              <a:rPr lang="en-US" sz="2000" dirty="0"/>
              <a:t> and negative scores suggesting higher probability of </a:t>
            </a:r>
            <a:r>
              <a:rPr lang="en-US" sz="2000" dirty="0" err="1"/>
              <a:t>PH</a:t>
            </a:r>
            <a:r>
              <a:rPr lang="en-US" sz="2000" baseline="-25000" dirty="0" err="1"/>
              <a:t>LHD</a:t>
            </a:r>
            <a:r>
              <a:rPr lang="en-US" sz="2000" dirty="0"/>
              <a:t> </a:t>
            </a:r>
          </a:p>
          <a:p>
            <a:r>
              <a:rPr lang="en-US" sz="2000" dirty="0" err="1"/>
              <a:t>PH</a:t>
            </a:r>
            <a:r>
              <a:rPr lang="en-US" sz="2000" baseline="-25000" dirty="0" err="1"/>
              <a:t>PVD</a:t>
            </a:r>
            <a:r>
              <a:rPr lang="en-US" sz="2000" baseline="-25000" dirty="0"/>
              <a:t>:  </a:t>
            </a:r>
            <a:r>
              <a:rPr lang="en-US" sz="2000" dirty="0" err="1"/>
              <a:t>MPAP</a:t>
            </a:r>
            <a:r>
              <a:rPr lang="en-US" sz="2000" dirty="0"/>
              <a:t> </a:t>
            </a:r>
            <a:r>
              <a:rPr lang="en-US" sz="2000" u="sng" dirty="0">
                <a:solidFill>
                  <a:schemeClr val="tx1"/>
                </a:solidFill>
              </a:rPr>
              <a:t>&gt;</a:t>
            </a:r>
            <a:r>
              <a:rPr lang="en-US" sz="2000" dirty="0"/>
              <a:t> 25 mm Hg, PVR&gt; 3 WU, </a:t>
            </a:r>
            <a:r>
              <a:rPr lang="en-US" sz="2000" dirty="0" err="1"/>
              <a:t>PCWP</a:t>
            </a:r>
            <a:r>
              <a:rPr lang="en-US" sz="2000" dirty="0"/>
              <a:t> </a:t>
            </a:r>
            <a:r>
              <a:rPr lang="en-US" sz="2000" u="sng" dirty="0">
                <a:solidFill>
                  <a:schemeClr val="tx1"/>
                </a:solidFill>
              </a:rPr>
              <a:t>&lt;</a:t>
            </a:r>
            <a:r>
              <a:rPr lang="en-US" sz="2000" dirty="0"/>
              <a:t>15</a:t>
            </a:r>
          </a:p>
          <a:p>
            <a:r>
              <a:rPr lang="en-US" sz="2000" dirty="0"/>
              <a:t>Scoring parameters readily available in most echo reports </a:t>
            </a:r>
          </a:p>
          <a:p>
            <a:r>
              <a:rPr lang="en-US" sz="2000" dirty="0"/>
              <a:t>Subjects without all three variables (n = 58) reported were excluded from the analysis</a:t>
            </a:r>
          </a:p>
          <a:p>
            <a:endParaRPr lang="en-US" sz="2000" dirty="0"/>
          </a:p>
        </p:txBody>
      </p:sp>
      <p:graphicFrame>
        <p:nvGraphicFramePr>
          <p:cNvPr id="6" name="Table 6">
            <a:extLst>
              <a:ext uri="{FF2B5EF4-FFF2-40B4-BE49-F238E27FC236}">
                <a16:creationId xmlns:a16="http://schemas.microsoft.com/office/drawing/2014/main" id="{262DA1A9-ECFB-5049-8A1C-21411F3A0757}"/>
              </a:ext>
            </a:extLst>
          </p:cNvPr>
          <p:cNvGraphicFramePr>
            <a:graphicFrameLocks noGrp="1"/>
          </p:cNvGraphicFramePr>
          <p:nvPr/>
        </p:nvGraphicFramePr>
        <p:xfrm>
          <a:off x="2734652" y="4395142"/>
          <a:ext cx="6722695" cy="1341120"/>
        </p:xfrm>
        <a:graphic>
          <a:graphicData uri="http://schemas.openxmlformats.org/drawingml/2006/table">
            <a:tbl>
              <a:tblPr firstRow="1" bandRow="1">
                <a:tableStyleId>{5C22544A-7EE6-4342-B048-85BDC9FD1C3A}</a:tableStyleId>
              </a:tblPr>
              <a:tblGrid>
                <a:gridCol w="5063031">
                  <a:extLst>
                    <a:ext uri="{9D8B030D-6E8A-4147-A177-3AD203B41FA5}">
                      <a16:colId xmlns:a16="http://schemas.microsoft.com/office/drawing/2014/main" val="1990464928"/>
                    </a:ext>
                  </a:extLst>
                </a:gridCol>
                <a:gridCol w="819328">
                  <a:extLst>
                    <a:ext uri="{9D8B030D-6E8A-4147-A177-3AD203B41FA5}">
                      <a16:colId xmlns:a16="http://schemas.microsoft.com/office/drawing/2014/main" val="1837299545"/>
                    </a:ext>
                  </a:extLst>
                </a:gridCol>
                <a:gridCol w="840336">
                  <a:extLst>
                    <a:ext uri="{9D8B030D-6E8A-4147-A177-3AD203B41FA5}">
                      <a16:colId xmlns:a16="http://schemas.microsoft.com/office/drawing/2014/main" val="2984592968"/>
                    </a:ext>
                  </a:extLst>
                </a:gridCol>
              </a:tblGrid>
              <a:tr h="266700">
                <a:tc>
                  <a:txBody>
                    <a:bodyPr/>
                    <a:lstStyle/>
                    <a:p>
                      <a:r>
                        <a:rPr lang="en-US" sz="1600" dirty="0">
                          <a:effectLst>
                            <a:outerShdw blurRad="50800" dist="12700" dir="5400000" algn="ctr" rotWithShape="0">
                              <a:schemeClr val="tx1"/>
                            </a:outerShdw>
                          </a:effectLst>
                        </a:rPr>
                        <a:t>Echocardiographic Parameter</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600" dirty="0">
                          <a:effectLst>
                            <a:outerShdw blurRad="50800" dist="12700" dir="5400000" algn="ctr" rotWithShape="0">
                              <a:schemeClr val="tx1"/>
                            </a:outerShdw>
                          </a:effectLst>
                        </a:rPr>
                        <a:t>Yes</a:t>
                      </a:r>
                    </a:p>
                  </a:txBody>
                  <a:tcPr>
                    <a:lnT w="12700" cap="flat" cmpd="sng" algn="ctr">
                      <a:solidFill>
                        <a:schemeClr val="tx1"/>
                      </a:solidFill>
                      <a:prstDash val="solid"/>
                      <a:round/>
                      <a:headEnd type="none" w="med" len="med"/>
                      <a:tailEnd type="none" w="med" len="med"/>
                    </a:lnT>
                  </a:tcPr>
                </a:tc>
                <a:tc>
                  <a:txBody>
                    <a:bodyPr/>
                    <a:lstStyle/>
                    <a:p>
                      <a:pPr algn="ctr"/>
                      <a:r>
                        <a:rPr lang="en-US" sz="1600" dirty="0">
                          <a:effectLst>
                            <a:outerShdw blurRad="50800" dist="12700" dir="5400000" algn="ctr" rotWithShape="0">
                              <a:schemeClr val="tx1"/>
                            </a:outerShdw>
                          </a:effectLst>
                        </a:rPr>
                        <a:t>No</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93712702"/>
                  </a:ext>
                </a:extLst>
              </a:tr>
              <a:tr h="266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Mitral </a:t>
                      </a:r>
                      <a:r>
                        <a:rPr lang="en-US" sz="1600" kern="1200" dirty="0" err="1">
                          <a:solidFill>
                            <a:schemeClr val="dk1"/>
                          </a:solidFill>
                          <a:effectLst/>
                          <a:latin typeface="+mn-lt"/>
                          <a:ea typeface="+mn-ea"/>
                          <a:cs typeface="+mn-cs"/>
                        </a:rPr>
                        <a:t>E:e</a:t>
                      </a:r>
                      <a:r>
                        <a:rPr lang="en-US" sz="1600" kern="1200" dirty="0">
                          <a:solidFill>
                            <a:schemeClr val="dk1"/>
                          </a:solidFill>
                          <a:effectLst/>
                          <a:latin typeface="+mn-lt"/>
                          <a:ea typeface="+mn-ea"/>
                          <a:cs typeface="+mn-cs"/>
                        </a:rPr>
                        <a:t>’, lateral ≤10</a:t>
                      </a:r>
                      <a:r>
                        <a:rPr lang="en-US" sz="1600" kern="1200" baseline="30000" dirty="0">
                          <a:solidFill>
                            <a:schemeClr val="dk1"/>
                          </a:solidFill>
                          <a:effectLst/>
                          <a:latin typeface="+mn-lt"/>
                          <a:ea typeface="+mn-ea"/>
                          <a:cs typeface="+mn-cs"/>
                        </a:rPr>
                        <a:t>a</a:t>
                      </a:r>
                    </a:p>
                  </a:txBody>
                  <a:tcPr>
                    <a:lnL w="12700" cap="flat" cmpd="sng" algn="ctr">
                      <a:solidFill>
                        <a:schemeClr val="tx1"/>
                      </a:solidFill>
                      <a:prstDash val="solid"/>
                      <a:round/>
                      <a:headEnd type="none" w="med" len="med"/>
                      <a:tailEnd type="none" w="med" len="med"/>
                    </a:lnL>
                    <a:noFill/>
                  </a:tcPr>
                </a:tc>
                <a:tc>
                  <a:txBody>
                    <a:bodyPr/>
                    <a:lstStyle/>
                    <a:p>
                      <a:pPr algn="ctr"/>
                      <a:r>
                        <a:rPr lang="en-US" sz="1600" dirty="0"/>
                        <a:t>+1</a:t>
                      </a:r>
                    </a:p>
                  </a:txBody>
                  <a:tcPr>
                    <a:noFill/>
                  </a:tcPr>
                </a:tc>
                <a:tc>
                  <a:txBody>
                    <a:bodyPr/>
                    <a:lstStyle/>
                    <a:p>
                      <a:pPr algn="ctr"/>
                      <a:r>
                        <a:rPr lang="en-US" sz="1600" dirty="0"/>
                        <a:t>-1</a:t>
                      </a:r>
                    </a:p>
                  </a:txBody>
                  <a:tcP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258560779"/>
                  </a:ext>
                </a:extLst>
              </a:tr>
              <a:tr h="266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Qualitative left atrial size normal or mildly enlarged</a:t>
                      </a:r>
                    </a:p>
                  </a:txBody>
                  <a:tcPr>
                    <a:lnL w="12700" cap="flat" cmpd="sng" algn="ctr">
                      <a:solidFill>
                        <a:schemeClr val="tx1"/>
                      </a:solidFill>
                      <a:prstDash val="solid"/>
                      <a:round/>
                      <a:headEnd type="none" w="med" len="med"/>
                      <a:tailEnd type="none" w="med" len="med"/>
                    </a:lnL>
                    <a:noFill/>
                  </a:tcPr>
                </a:tc>
                <a:tc>
                  <a:txBody>
                    <a:bodyPr/>
                    <a:lstStyle/>
                    <a:p>
                      <a:pPr algn="ctr"/>
                      <a:r>
                        <a:rPr lang="en-US" sz="1600" dirty="0"/>
                        <a:t>+1</a:t>
                      </a:r>
                    </a:p>
                  </a:txBody>
                  <a:tcPr>
                    <a:noFill/>
                  </a:tcPr>
                </a:tc>
                <a:tc>
                  <a:txBody>
                    <a:bodyPr/>
                    <a:lstStyle/>
                    <a:p>
                      <a:pPr algn="ctr"/>
                      <a:r>
                        <a:rPr lang="en-US" sz="1600" dirty="0"/>
                        <a:t>-1</a:t>
                      </a:r>
                    </a:p>
                  </a:txBody>
                  <a:tcP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491120973"/>
                  </a:ext>
                </a:extLst>
              </a:tr>
              <a:tr h="266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Systolic interventricular septal flattening</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r>
                        <a:rPr lang="en-US" sz="1600" dirty="0"/>
                        <a:t>+1</a:t>
                      </a:r>
                    </a:p>
                  </a:txBody>
                  <a:tcPr>
                    <a:lnB w="12700" cap="flat" cmpd="sng" algn="ctr">
                      <a:solidFill>
                        <a:schemeClr val="tx1"/>
                      </a:solidFill>
                      <a:prstDash val="solid"/>
                      <a:round/>
                      <a:headEnd type="none" w="med" len="med"/>
                      <a:tailEnd type="none" w="med" len="med"/>
                    </a:lnB>
                    <a:noFill/>
                  </a:tcPr>
                </a:tc>
                <a:tc>
                  <a:txBody>
                    <a:bodyPr/>
                    <a:lstStyle/>
                    <a:p>
                      <a:pPr algn="ctr"/>
                      <a:r>
                        <a:rPr lang="en-US" sz="1600" dirty="0"/>
                        <a:t>-1</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5541079"/>
                  </a:ext>
                </a:extLst>
              </a:tr>
            </a:tbl>
          </a:graphicData>
        </a:graphic>
      </p:graphicFrame>
      <p:sp>
        <p:nvSpPr>
          <p:cNvPr id="8" name="Footer Placeholder 1">
            <a:extLst>
              <a:ext uri="{FF2B5EF4-FFF2-40B4-BE49-F238E27FC236}">
                <a16:creationId xmlns:a16="http://schemas.microsoft.com/office/drawing/2014/main" id="{2F8C4CFD-4374-2949-82D0-886C51299B44}"/>
              </a:ext>
            </a:extLst>
          </p:cNvPr>
          <p:cNvSpPr txBox="1">
            <a:spLocks/>
          </p:cNvSpPr>
          <p:nvPr/>
        </p:nvSpPr>
        <p:spPr>
          <a:xfrm>
            <a:off x="290705" y="6611779"/>
            <a:ext cx="4920273" cy="246221"/>
          </a:xfrm>
          <a:prstGeom prst="rect">
            <a:avLst/>
          </a:prstGeom>
        </p:spPr>
        <p:txBody>
          <a:bodyPr vert="horz" lIns="91440" tIns="45720" rIns="91440" bIns="45720" rtlCol="0" anchor="t" anchorCtr="0"/>
          <a:lstStyle>
            <a:defPPr>
              <a:defRPr lang="en-US"/>
            </a:defPPr>
            <a:lvl1pPr marL="0" algn="l" defTabSz="914400" rtl="0" eaLnBrk="1" latinLnBrk="0" hangingPunct="1">
              <a:defRPr sz="1000" kern="1200">
                <a:solidFill>
                  <a:schemeClr val="accent6">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CCCCCC">
                  <a:lumMod val="50000"/>
                </a:srgbClr>
              </a:solidFill>
              <a:latin typeface="Calibri" panose="020F0502020204030204"/>
            </a:endParaRPr>
          </a:p>
        </p:txBody>
      </p:sp>
      <p:sp>
        <p:nvSpPr>
          <p:cNvPr id="4" name="Footer Placeholder 3">
            <a:extLst>
              <a:ext uri="{FF2B5EF4-FFF2-40B4-BE49-F238E27FC236}">
                <a16:creationId xmlns:a16="http://schemas.microsoft.com/office/drawing/2014/main" id="{611FC4A7-68EF-7B6D-B16B-548F398DF729}"/>
              </a:ext>
            </a:extLst>
          </p:cNvPr>
          <p:cNvSpPr>
            <a:spLocks noGrp="1"/>
          </p:cNvSpPr>
          <p:nvPr>
            <p:ph type="ftr" sz="quarter" idx="3"/>
          </p:nvPr>
        </p:nvSpPr>
        <p:spPr>
          <a:xfrm>
            <a:off x="381000" y="6356350"/>
            <a:ext cx="11458575" cy="442131"/>
          </a:xfrm>
        </p:spPr>
        <p:txBody>
          <a:bodyPr/>
          <a:lstStyle/>
          <a:p>
            <a:r>
              <a:rPr lang="en-US" sz="1000" dirty="0" err="1"/>
              <a:t>AccT</a:t>
            </a:r>
            <a:r>
              <a:rPr lang="en-US" sz="1000" dirty="0"/>
              <a:t>, acceleration time; E:e’, early diastolic mitral annular tissue velocity; LHD, left heart disease; </a:t>
            </a:r>
            <a:r>
              <a:rPr lang="en-US" sz="1000" dirty="0" err="1"/>
              <a:t>MPAP</a:t>
            </a:r>
            <a:r>
              <a:rPr lang="en-US" sz="1000" dirty="0"/>
              <a:t>, mean pulmonary arterial pressure; </a:t>
            </a:r>
            <a:r>
              <a:rPr lang="en-US" sz="1000" dirty="0" err="1"/>
              <a:t>PCWP</a:t>
            </a:r>
            <a:r>
              <a:rPr lang="en-US" sz="1000" dirty="0"/>
              <a:t>, pulmonary capillary wedge pressure; PH, pulmonary hypertension; PVD, pulmonary vascular disease; PVR, pulmonary vascular resistance; </a:t>
            </a:r>
            <a:r>
              <a:rPr lang="en-US" sz="1000" dirty="0" err="1"/>
              <a:t>RVOT</a:t>
            </a:r>
            <a:r>
              <a:rPr lang="en-US" sz="1000" dirty="0"/>
              <a:t>, right ventricular outflow tract; VEST, virtual echocardiography screening tool; WU, wood unit.</a:t>
            </a:r>
          </a:p>
          <a:p>
            <a:r>
              <a:rPr lang="en-US" sz="1000" dirty="0"/>
              <a:t> </a:t>
            </a:r>
          </a:p>
          <a:p>
            <a:r>
              <a:rPr lang="en-US" sz="1000" dirty="0"/>
              <a:t>Vaidya A, et al. </a:t>
            </a:r>
            <a:r>
              <a:rPr lang="en-US" sz="1000" i="1" dirty="0"/>
              <a:t>Pulmonary Circulation. </a:t>
            </a:r>
            <a:r>
              <a:rPr lang="en-US" sz="1000" dirty="0"/>
              <a:t>2020; 10(3) 1–10. </a:t>
            </a:r>
          </a:p>
        </p:txBody>
      </p:sp>
      <p:grpSp>
        <p:nvGrpSpPr>
          <p:cNvPr id="5" name="Group 4">
            <a:extLst>
              <a:ext uri="{FF2B5EF4-FFF2-40B4-BE49-F238E27FC236}">
                <a16:creationId xmlns:a16="http://schemas.microsoft.com/office/drawing/2014/main" id="{3620E970-9B5A-8AE2-3AEC-37904295BE7D}"/>
              </a:ext>
            </a:extLst>
          </p:cNvPr>
          <p:cNvGrpSpPr/>
          <p:nvPr/>
        </p:nvGrpSpPr>
        <p:grpSpPr>
          <a:xfrm>
            <a:off x="6233432" y="3344900"/>
            <a:ext cx="4538331" cy="1003830"/>
            <a:chOff x="4111318" y="2467255"/>
            <a:chExt cx="4538331" cy="1003830"/>
          </a:xfrm>
        </p:grpSpPr>
        <p:sp>
          <p:nvSpPr>
            <p:cNvPr id="7" name="Bent Arrow 9">
              <a:extLst>
                <a:ext uri="{FF2B5EF4-FFF2-40B4-BE49-F238E27FC236}">
                  <a16:creationId xmlns:a16="http://schemas.microsoft.com/office/drawing/2014/main" id="{80CF7EB0-D452-6E7D-1BD8-DA87B7756CBE}"/>
                </a:ext>
              </a:extLst>
            </p:cNvPr>
            <p:cNvSpPr/>
            <p:nvPr/>
          </p:nvSpPr>
          <p:spPr>
            <a:xfrm rot="5400000" flipV="1">
              <a:off x="6547030" y="2691148"/>
              <a:ext cx="894148" cy="642193"/>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Bent Arrow 10">
              <a:extLst>
                <a:ext uri="{FF2B5EF4-FFF2-40B4-BE49-F238E27FC236}">
                  <a16:creationId xmlns:a16="http://schemas.microsoft.com/office/drawing/2014/main" id="{98F22098-17B7-ADFB-DABE-6B166F783BF7}"/>
                </a:ext>
              </a:extLst>
            </p:cNvPr>
            <p:cNvSpPr/>
            <p:nvPr/>
          </p:nvSpPr>
          <p:spPr>
            <a:xfrm rot="16200000" flipH="1" flipV="1">
              <a:off x="5474432" y="2680225"/>
              <a:ext cx="905914" cy="675805"/>
            </a:xfrm>
            <a:prstGeom prst="bentArrow">
              <a:avLst>
                <a:gd name="adj1" fmla="val 25000"/>
                <a:gd name="adj2" fmla="val 23752"/>
                <a:gd name="adj3" fmla="val 25000"/>
                <a:gd name="adj4" fmla="val 437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xtBox 9">
              <a:extLst>
                <a:ext uri="{FF2B5EF4-FFF2-40B4-BE49-F238E27FC236}">
                  <a16:creationId xmlns:a16="http://schemas.microsoft.com/office/drawing/2014/main" id="{17BD9182-704F-E944-4DD7-CA8BD99C5C77}"/>
                </a:ext>
              </a:extLst>
            </p:cNvPr>
            <p:cNvSpPr txBox="1"/>
            <p:nvPr/>
          </p:nvSpPr>
          <p:spPr>
            <a:xfrm>
              <a:off x="7235518" y="2467255"/>
              <a:ext cx="1414131" cy="830997"/>
            </a:xfrm>
            <a:prstGeom prst="rect">
              <a:avLst/>
            </a:prstGeom>
            <a:solidFill>
              <a:schemeClr val="tx1"/>
            </a:solidFill>
            <a:ln w="38100">
              <a:solidFill>
                <a:srgbClr val="FF0000"/>
              </a:solidFill>
            </a:ln>
          </p:spPr>
          <p:txBody>
            <a:bodyPr wrap="square" rtlCol="0">
              <a:spAutoFit/>
            </a:bodyPr>
            <a:lstStyle/>
            <a:p>
              <a:pPr algn="ctr"/>
              <a:r>
                <a:rPr lang="en-US" sz="1600" b="1" dirty="0">
                  <a:solidFill>
                    <a:srgbClr val="FF0000"/>
                  </a:solidFill>
                </a:rPr>
                <a:t>WHO Group II (Left Heart Failure)</a:t>
              </a:r>
            </a:p>
          </p:txBody>
        </p:sp>
        <p:sp>
          <p:nvSpPr>
            <p:cNvPr id="11" name="TextBox 10">
              <a:extLst>
                <a:ext uri="{FF2B5EF4-FFF2-40B4-BE49-F238E27FC236}">
                  <a16:creationId xmlns:a16="http://schemas.microsoft.com/office/drawing/2014/main" id="{7200BA4F-515F-51A9-963C-F1D7905813CE}"/>
                </a:ext>
              </a:extLst>
            </p:cNvPr>
            <p:cNvSpPr txBox="1"/>
            <p:nvPr/>
          </p:nvSpPr>
          <p:spPr>
            <a:xfrm>
              <a:off x="4111318" y="2468377"/>
              <a:ext cx="1540061" cy="584775"/>
            </a:xfrm>
            <a:prstGeom prst="rect">
              <a:avLst/>
            </a:prstGeom>
            <a:solidFill>
              <a:schemeClr val="tx1"/>
            </a:solidFill>
            <a:ln w="38100">
              <a:solidFill>
                <a:srgbClr val="FF0000"/>
              </a:solidFill>
            </a:ln>
          </p:spPr>
          <p:txBody>
            <a:bodyPr wrap="square" rtlCol="0">
              <a:spAutoFit/>
            </a:bodyPr>
            <a:lstStyle/>
            <a:p>
              <a:pPr algn="ctr"/>
              <a:r>
                <a:rPr lang="en-US" sz="1600" b="1" dirty="0">
                  <a:solidFill>
                    <a:srgbClr val="FF0000"/>
                  </a:solidFill>
                </a:rPr>
                <a:t>WHO Group I (PAH)</a:t>
              </a:r>
            </a:p>
          </p:txBody>
        </p:sp>
      </p:grpSp>
    </p:spTree>
    <p:extLst>
      <p:ext uri="{BB962C8B-B14F-4D97-AF65-F5344CB8AC3E}">
        <p14:creationId xmlns:p14="http://schemas.microsoft.com/office/powerpoint/2010/main" val="1530644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E478F5-0674-4840-95A5-5B46403E2CCB}"/>
              </a:ext>
            </a:extLst>
          </p:cNvPr>
          <p:cNvSpPr>
            <a:spLocks noGrp="1"/>
          </p:cNvSpPr>
          <p:nvPr>
            <p:ph type="title"/>
          </p:nvPr>
        </p:nvSpPr>
        <p:spPr>
          <a:xfrm>
            <a:off x="609600" y="146750"/>
            <a:ext cx="10744200" cy="789379"/>
          </a:xfrm>
        </p:spPr>
        <p:txBody>
          <a:bodyPr>
            <a:normAutofit/>
          </a:bodyPr>
          <a:lstStyle/>
          <a:p>
            <a:r>
              <a:rPr lang="en-US" dirty="0">
                <a:solidFill>
                  <a:schemeClr val="tx1"/>
                </a:solidFill>
              </a:rPr>
              <a:t>Performance of the VEST for Prediction of PH</a:t>
            </a:r>
            <a:r>
              <a:rPr lang="en-US" baseline="-25000" dirty="0">
                <a:solidFill>
                  <a:schemeClr val="tx1"/>
                </a:solidFill>
              </a:rPr>
              <a:t>PVD</a:t>
            </a:r>
          </a:p>
        </p:txBody>
      </p:sp>
      <p:sp>
        <p:nvSpPr>
          <p:cNvPr id="4" name="Content Placeholder 3">
            <a:extLst>
              <a:ext uri="{FF2B5EF4-FFF2-40B4-BE49-F238E27FC236}">
                <a16:creationId xmlns:a16="http://schemas.microsoft.com/office/drawing/2014/main" id="{48CC6F05-7C8C-526A-E3A9-C311212091BA}"/>
              </a:ext>
            </a:extLst>
          </p:cNvPr>
          <p:cNvSpPr>
            <a:spLocks noGrp="1"/>
          </p:cNvSpPr>
          <p:nvPr>
            <p:ph idx="1"/>
          </p:nvPr>
        </p:nvSpPr>
        <p:spPr>
          <a:xfrm>
            <a:off x="8054975" y="1180959"/>
            <a:ext cx="4061818" cy="5351258"/>
          </a:xfrm>
        </p:spPr>
        <p:txBody>
          <a:bodyPr>
            <a:noAutofit/>
          </a:bodyPr>
          <a:lstStyle/>
          <a:p>
            <a:pPr marL="285750" indent="-285750">
              <a:spcAft>
                <a:spcPts val="1200"/>
              </a:spcAft>
              <a:buFont typeface="Arial" panose="020B0604020202020204" pitchFamily="34" charset="0"/>
              <a:buChar char="•"/>
            </a:pPr>
            <a:r>
              <a:rPr lang="en-US" sz="1600" dirty="0"/>
              <a:t>VEST &gt;0 was 80.0% sensitive and 75.6% specific for </a:t>
            </a:r>
            <a:r>
              <a:rPr lang="en-US" sz="1600" dirty="0" err="1"/>
              <a:t>PH</a:t>
            </a:r>
            <a:r>
              <a:rPr lang="en-US" sz="1600" baseline="-25000" dirty="0" err="1"/>
              <a:t>PVD</a:t>
            </a:r>
            <a:r>
              <a:rPr lang="en-US" sz="1600" dirty="0"/>
              <a:t> with an AUC of 0.81</a:t>
            </a:r>
          </a:p>
          <a:p>
            <a:pPr marL="285750" indent="-285750">
              <a:spcAft>
                <a:spcPts val="1200"/>
              </a:spcAft>
              <a:buFont typeface="Arial" panose="020B0604020202020204" pitchFamily="34" charset="0"/>
              <a:buChar char="•"/>
            </a:pPr>
            <a:r>
              <a:rPr lang="en-US" sz="1600" dirty="0"/>
              <a:t>VEST score of +3 was 92.7% specific with positive predictive value of 88%</a:t>
            </a:r>
          </a:p>
          <a:p>
            <a:pPr marL="285750" indent="-285750">
              <a:spcAft>
                <a:spcPts val="1200"/>
              </a:spcAft>
              <a:buFont typeface="Arial" panose="020B0604020202020204" pitchFamily="34" charset="0"/>
              <a:buChar char="•"/>
            </a:pPr>
            <a:r>
              <a:rPr lang="en-US" sz="1600" dirty="0"/>
              <a:t>This significantly improved prediction of </a:t>
            </a:r>
            <a:r>
              <a:rPr lang="en-US" sz="1600" dirty="0" err="1"/>
              <a:t>PH</a:t>
            </a:r>
            <a:r>
              <a:rPr lang="en-US" sz="1600" baseline="-25000" dirty="0" err="1"/>
              <a:t>PVD</a:t>
            </a:r>
            <a:r>
              <a:rPr lang="en-US" sz="1600" dirty="0"/>
              <a:t> when compared to </a:t>
            </a:r>
            <a:r>
              <a:rPr lang="en-US" sz="1600" dirty="0" err="1"/>
              <a:t>PASP</a:t>
            </a:r>
            <a:r>
              <a:rPr lang="en-US" sz="1600" baseline="-25000" dirty="0" err="1"/>
              <a:t>DE</a:t>
            </a:r>
            <a:r>
              <a:rPr lang="en-US" sz="1600" dirty="0"/>
              <a:t> which had an AUC of only 0.56</a:t>
            </a:r>
          </a:p>
          <a:p>
            <a:pPr marL="285750" indent="-285750">
              <a:spcAft>
                <a:spcPts val="1200"/>
              </a:spcAft>
              <a:buFont typeface="Arial" panose="020B0604020202020204" pitchFamily="34" charset="0"/>
              <a:buChar char="•"/>
            </a:pPr>
            <a:r>
              <a:rPr lang="en-US" sz="1600" dirty="0"/>
              <a:t>VEST score in validation cohort was 100.0% sensitive and 75.0% specific for </a:t>
            </a:r>
            <a:r>
              <a:rPr lang="en-US" sz="1600" dirty="0" err="1"/>
              <a:t>PH</a:t>
            </a:r>
            <a:r>
              <a:rPr lang="en-US" sz="1600" baseline="-25000" dirty="0" err="1"/>
              <a:t>PVD</a:t>
            </a:r>
            <a:r>
              <a:rPr lang="en-US" sz="1600" dirty="0"/>
              <a:t> with an AUC of 0.94</a:t>
            </a:r>
          </a:p>
          <a:p>
            <a:pPr marL="285750" indent="-285750">
              <a:spcAft>
                <a:spcPts val="1200"/>
              </a:spcAft>
              <a:buFont typeface="Arial" panose="020B0604020202020204" pitchFamily="34" charset="0"/>
              <a:buChar char="•"/>
            </a:pPr>
            <a:r>
              <a:rPr lang="en-US" sz="1600" dirty="0"/>
              <a:t>Majority of patients with a positive VEST score who did not meet criteria for </a:t>
            </a:r>
            <a:r>
              <a:rPr lang="en-US" sz="1600" dirty="0" err="1"/>
              <a:t>PH</a:t>
            </a:r>
            <a:r>
              <a:rPr lang="en-US" sz="1600" baseline="-25000" dirty="0" err="1"/>
              <a:t>PVD</a:t>
            </a:r>
            <a:r>
              <a:rPr lang="en-US" sz="1600" baseline="-25000" dirty="0"/>
              <a:t>  </a:t>
            </a:r>
            <a:r>
              <a:rPr lang="en-US" sz="1600" dirty="0"/>
              <a:t> had score of +1 and mixed physiology PH (PVR &gt; 3 WU, </a:t>
            </a:r>
            <a:r>
              <a:rPr lang="en-US" sz="1600" dirty="0" err="1"/>
              <a:t>PCWP</a:t>
            </a:r>
            <a:r>
              <a:rPr lang="en-US" sz="1600" dirty="0"/>
              <a:t> &gt; 15 mm Hg, mean PVR 4.3 WU)</a:t>
            </a:r>
          </a:p>
          <a:p>
            <a:endParaRPr lang="en-US" sz="1600" dirty="0"/>
          </a:p>
        </p:txBody>
      </p:sp>
      <p:pic>
        <p:nvPicPr>
          <p:cNvPr id="5" name="Picture 4">
            <a:extLst>
              <a:ext uri="{FF2B5EF4-FFF2-40B4-BE49-F238E27FC236}">
                <a16:creationId xmlns:a16="http://schemas.microsoft.com/office/drawing/2014/main" id="{898B3A43-5F29-984C-A03F-3632CAEEAEC4}"/>
              </a:ext>
            </a:extLst>
          </p:cNvPr>
          <p:cNvPicPr>
            <a:picLocks noChangeAspect="1"/>
          </p:cNvPicPr>
          <p:nvPr/>
        </p:nvPicPr>
        <p:blipFill>
          <a:blip r:embed="rId3"/>
          <a:stretch>
            <a:fillRect/>
          </a:stretch>
        </p:blipFill>
        <p:spPr>
          <a:xfrm>
            <a:off x="660995" y="1365380"/>
            <a:ext cx="7015354" cy="4916619"/>
          </a:xfrm>
          <a:prstGeom prst="rect">
            <a:avLst/>
          </a:prstGeom>
        </p:spPr>
      </p:pic>
      <p:sp>
        <p:nvSpPr>
          <p:cNvPr id="2" name="Oval 1">
            <a:extLst>
              <a:ext uri="{FF2B5EF4-FFF2-40B4-BE49-F238E27FC236}">
                <a16:creationId xmlns:a16="http://schemas.microsoft.com/office/drawing/2014/main" id="{46BE18F1-8930-D644-86B8-84B90FA4BC42}"/>
              </a:ext>
            </a:extLst>
          </p:cNvPr>
          <p:cNvSpPr/>
          <p:nvPr/>
        </p:nvSpPr>
        <p:spPr>
          <a:xfrm>
            <a:off x="4013795" y="750754"/>
            <a:ext cx="3886200" cy="5907741"/>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98456341-EE1D-82EF-08C0-4007462AD969}"/>
              </a:ext>
            </a:extLst>
          </p:cNvPr>
          <p:cNvSpPr>
            <a:spLocks noGrp="1"/>
          </p:cNvSpPr>
          <p:nvPr>
            <p:ph type="ftr" sz="quarter" idx="3"/>
          </p:nvPr>
        </p:nvSpPr>
        <p:spPr/>
        <p:txBody>
          <a:bodyPr/>
          <a:lstStyle/>
          <a:p>
            <a:r>
              <a:rPr lang="en-US" sz="1000" dirty="0"/>
              <a:t>AUC, area under the curve; </a:t>
            </a:r>
            <a:r>
              <a:rPr lang="en-US" sz="1000" dirty="0" err="1"/>
              <a:t>PASP</a:t>
            </a:r>
            <a:r>
              <a:rPr lang="en-US" sz="1000" dirty="0"/>
              <a:t>, pulmonary artery systolic pressure. </a:t>
            </a:r>
          </a:p>
          <a:p>
            <a:r>
              <a:rPr lang="en-US" sz="1000" dirty="0"/>
              <a:t>Vaidya A, et al. </a:t>
            </a:r>
            <a:r>
              <a:rPr lang="en-US" sz="1000" i="1" dirty="0"/>
              <a:t>Pulmonary Circulation. </a:t>
            </a:r>
            <a:r>
              <a:rPr lang="en-US" sz="1000" dirty="0"/>
              <a:t>2020; 10(3) 1–10.</a:t>
            </a:r>
          </a:p>
        </p:txBody>
      </p:sp>
    </p:spTree>
    <p:extLst>
      <p:ext uri="{BB962C8B-B14F-4D97-AF65-F5344CB8AC3E}">
        <p14:creationId xmlns:p14="http://schemas.microsoft.com/office/powerpoint/2010/main" val="3436655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 </a:t>
            </a:r>
            <a:r>
              <a:rPr lang="en-US" dirty="0">
                <a:solidFill>
                  <a:schemeClr val="tx1"/>
                </a:solidFill>
              </a:rPr>
              <a:t>Converting Echo Report Into a </a:t>
            </a:r>
            <a:r>
              <a:rPr lang="en-US" dirty="0"/>
              <a:t>VEST Score</a:t>
            </a:r>
          </a:p>
        </p:txBody>
      </p:sp>
      <p:sp>
        <p:nvSpPr>
          <p:cNvPr id="6" name="Footer Placeholder 5">
            <a:extLst>
              <a:ext uri="{FF2B5EF4-FFF2-40B4-BE49-F238E27FC236}">
                <a16:creationId xmlns:a16="http://schemas.microsoft.com/office/drawing/2014/main" id="{B3B1AE32-2AC6-CE87-1F16-12E16877F043}"/>
              </a:ext>
            </a:extLst>
          </p:cNvPr>
          <p:cNvSpPr>
            <a:spLocks noGrp="1"/>
          </p:cNvSpPr>
          <p:nvPr>
            <p:ph type="ftr" sz="quarter" idx="3"/>
          </p:nvPr>
        </p:nvSpPr>
        <p:spPr/>
        <p:txBody>
          <a:bodyPr/>
          <a:lstStyle/>
          <a:p>
            <a:r>
              <a:rPr lang="en-US" sz="1000" dirty="0"/>
              <a:t>LA, left atrium; LV, left ventricle; RV, right ventricle; </a:t>
            </a:r>
          </a:p>
        </p:txBody>
      </p:sp>
      <p:pic>
        <p:nvPicPr>
          <p:cNvPr id="4" name="Content Placeholder 3" descr="Echo report 1 Score 3.png"/>
          <p:cNvPicPr>
            <a:picLocks noGrp="1" noChangeAspect="1"/>
          </p:cNvPicPr>
          <p:nvPr>
            <p:ph idx="4294967295"/>
          </p:nvPr>
        </p:nvPicPr>
        <p:blipFill>
          <a:blip r:embed="rId2" cstate="email">
            <a:extLst>
              <a:ext uri="{BEBA8EAE-BF5A-486C-A8C5-ECC9F3942E4B}">
                <a14:imgProps xmlns:a14="http://schemas.microsoft.com/office/drawing/2010/main">
                  <a14:imgLayer r:embed="rId3">
                    <a14:imgEffect>
                      <a14:sharpenSoften amount="18000"/>
                    </a14:imgEffect>
                  </a14:imgLayer>
                </a14:imgProps>
              </a:ext>
              <a:ext uri="{28A0092B-C50C-407E-A947-70E740481C1C}">
                <a14:useLocalDpi xmlns:a14="http://schemas.microsoft.com/office/drawing/2010/main" val="0"/>
              </a:ext>
            </a:extLst>
          </a:blip>
          <a:srcRect l="-15368" r="-15368"/>
          <a:stretch>
            <a:fillRect/>
          </a:stretch>
        </p:blipFill>
        <p:spPr>
          <a:xfrm>
            <a:off x="1235075" y="1131888"/>
            <a:ext cx="9721850" cy="5346700"/>
          </a:xfrm>
        </p:spPr>
      </p:pic>
      <p:sp>
        <p:nvSpPr>
          <p:cNvPr id="5" name="Rectangle 4"/>
          <p:cNvSpPr/>
          <p:nvPr/>
        </p:nvSpPr>
        <p:spPr>
          <a:xfrm>
            <a:off x="5469467" y="922865"/>
            <a:ext cx="3979333" cy="533400"/>
          </a:xfrm>
          <a:prstGeom prst="rect">
            <a:avLst/>
          </a:prstGeom>
          <a:no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1504397"/>
      </p:ext>
    </p:extLst>
  </p:cSld>
  <p:clrMapOvr>
    <a:masterClrMapping/>
  </p:clrMapOvr>
  <mc:AlternateContent xmlns:mc="http://schemas.openxmlformats.org/markup-compatibility/2006" xmlns:p14="http://schemas.microsoft.com/office/powerpoint/2010/main">
    <mc:Choice Requires="p14">
      <p:transition spd="slow" p14:dur="2000" advTm="26151"/>
    </mc:Choice>
    <mc:Fallback xmlns="">
      <p:transition spd="slow" advTm="2615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8315294" y="1541836"/>
            <a:ext cx="3495706" cy="4356238"/>
          </a:xfrm>
          <a:prstGeom prst="rect">
            <a:avLst/>
          </a:prstGeom>
          <a:noFill/>
          <a:ln w="9525">
            <a:solidFill>
              <a:schemeClr val="bg1"/>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en-US" sz="2000" b="1" dirty="0">
                <a:effectLst/>
                <a:ea typeface="Times New Roman" panose="02020603050405020304" pitchFamily="18" charset="0"/>
                <a:cs typeface="Times New Roman" panose="02020603050405020304" pitchFamily="18" charset="0"/>
              </a:rPr>
              <a:t>    Diastolic Filling</a:t>
            </a:r>
          </a:p>
          <a:p>
            <a:pPr marL="0" marR="0">
              <a:lnSpc>
                <a:spcPct val="107000"/>
              </a:lnSpc>
              <a:spcBef>
                <a:spcPts val="0"/>
              </a:spcBef>
              <a:spcAft>
                <a:spcPts val="0"/>
              </a:spcAft>
            </a:pPr>
            <a:endParaRPr lang="en-US" sz="2000" dirty="0">
              <a:effectLst/>
              <a:ea typeface="Calibri" panose="020F0502020204030204" pitchFamily="34" charset="0"/>
              <a:cs typeface="Times New Roman" panose="02020603050405020304" pitchFamily="18" charset="0"/>
            </a:endParaRPr>
          </a:p>
          <a:p>
            <a:pPr marL="0" marR="635">
              <a:lnSpc>
                <a:spcPct val="107000"/>
              </a:lnSpc>
              <a:spcBef>
                <a:spcPts val="0"/>
              </a:spcBef>
              <a:spcAft>
                <a:spcPts val="0"/>
              </a:spcAft>
            </a:pPr>
            <a:r>
              <a:rPr lang="en-US" sz="2000" dirty="0">
                <a:effectLst/>
                <a:ea typeface="Times New Roman" panose="02020603050405020304" pitchFamily="18" charset="0"/>
                <a:cs typeface="Times New Roman" panose="02020603050405020304" pitchFamily="18" charset="0"/>
              </a:rPr>
              <a:t>MV pk E vel</a:t>
            </a:r>
            <a:r>
              <a:rPr lang="en-US" sz="2000" dirty="0">
                <a:ea typeface="Times New Roman" panose="02020603050405020304" pitchFamily="18" charset="0"/>
                <a:cs typeface="Times New Roman" panose="02020603050405020304" pitchFamily="18" charset="0"/>
              </a:rPr>
              <a:t> = </a:t>
            </a:r>
            <a:r>
              <a:rPr lang="en-US" sz="2000" dirty="0">
                <a:effectLst/>
                <a:ea typeface="Times New Roman" panose="02020603050405020304" pitchFamily="18" charset="0"/>
                <a:cs typeface="Times New Roman" panose="02020603050405020304" pitchFamily="18" charset="0"/>
              </a:rPr>
              <a:t>1.7 m/s </a:t>
            </a:r>
            <a:endParaRPr lang="en-US" sz="2000" dirty="0">
              <a:effectLst/>
              <a:ea typeface="Calibri" panose="020F0502020204030204" pitchFamily="34" charset="0"/>
              <a:cs typeface="Times New Roman" panose="02020603050405020304" pitchFamily="18" charset="0"/>
            </a:endParaRPr>
          </a:p>
          <a:p>
            <a:pPr marL="0" marR="635">
              <a:lnSpc>
                <a:spcPct val="107000"/>
              </a:lnSpc>
              <a:spcBef>
                <a:spcPts val="0"/>
              </a:spcBef>
              <a:spcAft>
                <a:spcPts val="0"/>
              </a:spcAft>
            </a:pPr>
            <a:r>
              <a:rPr lang="en-US" sz="2000" b="1" dirty="0">
                <a:solidFill>
                  <a:srgbClr val="FF0000"/>
                </a:solidFill>
                <a:effectLst/>
                <a:ea typeface="Times New Roman" panose="02020603050405020304" pitchFamily="18" charset="0"/>
                <a:cs typeface="Times New Roman" panose="02020603050405020304" pitchFamily="18" charset="0"/>
              </a:rPr>
              <a:t>MV </a:t>
            </a:r>
            <a:r>
              <a:rPr lang="en-US" sz="2000" b="1" dirty="0" err="1">
                <a:solidFill>
                  <a:srgbClr val="FF0000"/>
                </a:solidFill>
                <a:effectLst/>
                <a:ea typeface="Times New Roman" panose="02020603050405020304" pitchFamily="18" charset="0"/>
                <a:cs typeface="Times New Roman" panose="02020603050405020304" pitchFamily="18" charset="0"/>
              </a:rPr>
              <a:t>lat</a:t>
            </a:r>
            <a:r>
              <a:rPr lang="en-US" sz="2000" b="1" dirty="0">
                <a:solidFill>
                  <a:srgbClr val="FF0000"/>
                </a:solidFill>
                <a:effectLst/>
                <a:ea typeface="Times New Roman" panose="02020603050405020304" pitchFamily="18" charset="0"/>
                <a:cs typeface="Times New Roman" panose="02020603050405020304" pitchFamily="18" charset="0"/>
              </a:rPr>
              <a:t>  E/e' ratio</a:t>
            </a:r>
            <a:r>
              <a:rPr lang="en-US" sz="2000" b="1" dirty="0">
                <a:solidFill>
                  <a:srgbClr val="FF0000"/>
                </a:solidFill>
                <a:ea typeface="Times New Roman" panose="02020603050405020304" pitchFamily="18" charset="0"/>
                <a:cs typeface="Times New Roman" panose="02020603050405020304" pitchFamily="18" charset="0"/>
              </a:rPr>
              <a:t> = </a:t>
            </a:r>
            <a:r>
              <a:rPr lang="en-US" sz="2000" b="1" dirty="0">
                <a:solidFill>
                  <a:srgbClr val="FF0000"/>
                </a:solidFill>
                <a:effectLst/>
                <a:ea typeface="Times New Roman" panose="02020603050405020304" pitchFamily="18" charset="0"/>
                <a:cs typeface="Times New Roman" panose="02020603050405020304" pitchFamily="18" charset="0"/>
              </a:rPr>
              <a:t>24.2 </a:t>
            </a:r>
            <a:endParaRPr lang="en-US" sz="2000" b="1" dirty="0">
              <a:solidFill>
                <a:srgbClr val="FF0000"/>
              </a:solidFill>
              <a:effectLst/>
              <a:ea typeface="Calibri" panose="020F0502020204030204" pitchFamily="34" charset="0"/>
              <a:cs typeface="Times New Roman" panose="02020603050405020304" pitchFamily="18" charset="0"/>
            </a:endParaRPr>
          </a:p>
          <a:p>
            <a:pPr marL="0" marR="635">
              <a:lnSpc>
                <a:spcPct val="107000"/>
              </a:lnSpc>
              <a:spcBef>
                <a:spcPts val="0"/>
              </a:spcBef>
              <a:spcAft>
                <a:spcPts val="0"/>
              </a:spcAft>
            </a:pPr>
            <a:r>
              <a:rPr lang="en-US" sz="2000" dirty="0">
                <a:effectLst/>
                <a:ea typeface="Times New Roman" panose="02020603050405020304" pitchFamily="18" charset="0"/>
                <a:cs typeface="Times New Roman" panose="02020603050405020304" pitchFamily="18" charset="0"/>
              </a:rPr>
              <a:t>MV Sept  E/e' ratio</a:t>
            </a:r>
            <a:r>
              <a:rPr lang="en-US" sz="2000" dirty="0">
                <a:ea typeface="Times New Roman" panose="02020603050405020304" pitchFamily="18" charset="0"/>
                <a:cs typeface="Times New Roman" panose="02020603050405020304" pitchFamily="18" charset="0"/>
              </a:rPr>
              <a:t> = </a:t>
            </a:r>
            <a:r>
              <a:rPr lang="en-US" sz="2000" dirty="0">
                <a:effectLst/>
                <a:ea typeface="Times New Roman" panose="02020603050405020304" pitchFamily="18" charset="0"/>
                <a:cs typeface="Times New Roman" panose="02020603050405020304" pitchFamily="18" charset="0"/>
              </a:rPr>
              <a:t>28.3 </a:t>
            </a:r>
            <a:endParaRPr lang="en-US" sz="2000" dirty="0">
              <a:effectLst/>
              <a:ea typeface="Calibri" panose="020F0502020204030204" pitchFamily="34" charset="0"/>
              <a:cs typeface="Times New Roman" panose="02020603050405020304" pitchFamily="18" charset="0"/>
            </a:endParaRPr>
          </a:p>
          <a:p>
            <a:pPr marL="0" marR="635">
              <a:lnSpc>
                <a:spcPct val="107000"/>
              </a:lnSpc>
              <a:spcBef>
                <a:spcPts val="0"/>
              </a:spcBef>
              <a:spcAft>
                <a:spcPts val="0"/>
              </a:spcAft>
            </a:pPr>
            <a:r>
              <a:rPr lang="en-US" sz="2000" dirty="0">
                <a:effectLst/>
                <a:ea typeface="Times New Roman" panose="02020603050405020304" pitchFamily="18" charset="0"/>
                <a:cs typeface="Times New Roman" panose="02020603050405020304" pitchFamily="18" charset="0"/>
              </a:rPr>
              <a:t>MV avg E/e' ratio</a:t>
            </a:r>
            <a:r>
              <a:rPr lang="en-US" sz="2000" dirty="0">
                <a:ea typeface="Times New Roman" panose="02020603050405020304" pitchFamily="18" charset="0"/>
                <a:cs typeface="Times New Roman" panose="02020603050405020304" pitchFamily="18" charset="0"/>
              </a:rPr>
              <a:t> = </a:t>
            </a:r>
            <a:r>
              <a:rPr lang="en-US" sz="2000" dirty="0">
                <a:effectLst/>
                <a:ea typeface="Times New Roman" panose="02020603050405020304" pitchFamily="18" charset="0"/>
                <a:cs typeface="Times New Roman" panose="02020603050405020304" pitchFamily="18" charset="0"/>
              </a:rPr>
              <a:t>26.1</a:t>
            </a:r>
            <a:endParaRPr lang="en-US" sz="2000" dirty="0">
              <a:effectLst/>
              <a:ea typeface="Calibri" panose="020F0502020204030204" pitchFamily="34" charset="0"/>
              <a:cs typeface="Times New Roman" panose="02020603050405020304" pitchFamily="18" charset="0"/>
            </a:endParaRPr>
          </a:p>
          <a:p>
            <a:pPr marL="0" marR="635">
              <a:lnSpc>
                <a:spcPct val="107000"/>
              </a:lnSpc>
              <a:spcBef>
                <a:spcPts val="0"/>
              </a:spcBef>
              <a:spcAft>
                <a:spcPts val="0"/>
              </a:spcAft>
            </a:pPr>
            <a:r>
              <a:rPr lang="en-US" sz="2000" dirty="0">
                <a:effectLst/>
                <a:ea typeface="Times New Roman" panose="02020603050405020304" pitchFamily="18" charset="0"/>
                <a:cs typeface="Times New Roman" panose="02020603050405020304" pitchFamily="18" charset="0"/>
              </a:rPr>
              <a:t>MV pk A vel</a:t>
            </a:r>
            <a:r>
              <a:rPr lang="en-US" sz="2000" dirty="0">
                <a:ea typeface="Times New Roman" panose="02020603050405020304" pitchFamily="18" charset="0"/>
                <a:cs typeface="Times New Roman" panose="02020603050405020304" pitchFamily="18" charset="0"/>
              </a:rPr>
              <a:t> = </a:t>
            </a:r>
            <a:r>
              <a:rPr lang="en-US" sz="2000" dirty="0">
                <a:effectLst/>
                <a:ea typeface="Times New Roman" panose="02020603050405020304" pitchFamily="18" charset="0"/>
                <a:cs typeface="Times New Roman" panose="02020603050405020304" pitchFamily="18" charset="0"/>
              </a:rPr>
              <a:t>0.49 m/s </a:t>
            </a:r>
            <a:endParaRPr lang="en-US" sz="2000" dirty="0">
              <a:effectLst/>
              <a:ea typeface="Calibri" panose="020F0502020204030204" pitchFamily="34" charset="0"/>
              <a:cs typeface="Times New Roman" panose="02020603050405020304" pitchFamily="18" charset="0"/>
            </a:endParaRPr>
          </a:p>
          <a:p>
            <a:pPr marL="0" marR="635">
              <a:lnSpc>
                <a:spcPct val="107000"/>
              </a:lnSpc>
              <a:spcBef>
                <a:spcPts val="0"/>
              </a:spcBef>
              <a:spcAft>
                <a:spcPts val="0"/>
              </a:spcAft>
            </a:pPr>
            <a:r>
              <a:rPr lang="en-US" sz="2000" dirty="0">
                <a:effectLst/>
                <a:ea typeface="Times New Roman" panose="02020603050405020304" pitchFamily="18" charset="0"/>
                <a:cs typeface="Times New Roman" panose="02020603050405020304" pitchFamily="18" charset="0"/>
              </a:rPr>
              <a:t>TR pk vel</a:t>
            </a:r>
            <a:r>
              <a:rPr lang="en-US" sz="2000" dirty="0">
                <a:ea typeface="Times New Roman" panose="02020603050405020304" pitchFamily="18" charset="0"/>
                <a:cs typeface="Times New Roman" panose="02020603050405020304" pitchFamily="18" charset="0"/>
              </a:rPr>
              <a:t> = </a:t>
            </a:r>
            <a:r>
              <a:rPr lang="en-US" sz="2000" dirty="0">
                <a:effectLst/>
                <a:ea typeface="Times New Roman" panose="02020603050405020304" pitchFamily="18" charset="0"/>
                <a:cs typeface="Times New Roman" panose="02020603050405020304" pitchFamily="18" charset="0"/>
              </a:rPr>
              <a:t>3.63 m/s </a:t>
            </a:r>
            <a:endParaRPr lang="en-US" sz="2000" dirty="0">
              <a:effectLst/>
              <a:ea typeface="Calibri" panose="020F0502020204030204" pitchFamily="34" charset="0"/>
              <a:cs typeface="Times New Roman" panose="02020603050405020304" pitchFamily="18" charset="0"/>
            </a:endParaRPr>
          </a:p>
          <a:p>
            <a:pPr marL="0" marR="635">
              <a:lnSpc>
                <a:spcPct val="107000"/>
              </a:lnSpc>
              <a:spcBef>
                <a:spcPts val="0"/>
              </a:spcBef>
              <a:spcAft>
                <a:spcPts val="0"/>
              </a:spcAft>
            </a:pPr>
            <a:r>
              <a:rPr lang="en-US" sz="2000" dirty="0">
                <a:effectLst/>
                <a:ea typeface="Times New Roman" panose="02020603050405020304" pitchFamily="18" charset="0"/>
                <a:cs typeface="Times New Roman" panose="02020603050405020304" pitchFamily="18" charset="0"/>
              </a:rPr>
              <a:t>MV E/A ratio</a:t>
            </a:r>
            <a:r>
              <a:rPr lang="en-US" sz="2000" dirty="0">
                <a:ea typeface="Times New Roman" panose="02020603050405020304" pitchFamily="18" charset="0"/>
                <a:cs typeface="Times New Roman" panose="02020603050405020304" pitchFamily="18" charset="0"/>
              </a:rPr>
              <a:t> = </a:t>
            </a:r>
            <a:r>
              <a:rPr lang="en-US" sz="2000" dirty="0">
                <a:effectLst/>
                <a:ea typeface="Times New Roman" panose="02020603050405020304" pitchFamily="18" charset="0"/>
                <a:cs typeface="Times New Roman" panose="02020603050405020304" pitchFamily="18" charset="0"/>
              </a:rPr>
              <a:t>3.47 </a:t>
            </a:r>
            <a:endParaRPr lang="en-US" sz="2000" dirty="0">
              <a:effectLst/>
              <a:ea typeface="Calibri" panose="020F0502020204030204" pitchFamily="34" charset="0"/>
              <a:cs typeface="Times New Roman" panose="02020603050405020304" pitchFamily="18" charset="0"/>
            </a:endParaRPr>
          </a:p>
          <a:p>
            <a:pPr marL="0" marR="635">
              <a:lnSpc>
                <a:spcPct val="107000"/>
              </a:lnSpc>
              <a:spcBef>
                <a:spcPts val="0"/>
              </a:spcBef>
              <a:spcAft>
                <a:spcPts val="0"/>
              </a:spcAft>
            </a:pPr>
            <a:r>
              <a:rPr lang="en-US" sz="2000" dirty="0">
                <a:effectLst/>
                <a:ea typeface="Times New Roman" panose="02020603050405020304" pitchFamily="18" charset="0"/>
                <a:cs typeface="Times New Roman" panose="02020603050405020304" pitchFamily="18" charset="0"/>
              </a:rPr>
              <a:t>MV e' lateral</a:t>
            </a:r>
            <a:r>
              <a:rPr lang="en-US" sz="2000" dirty="0">
                <a:ea typeface="Times New Roman" panose="02020603050405020304" pitchFamily="18" charset="0"/>
                <a:cs typeface="Times New Roman" panose="02020603050405020304" pitchFamily="18" charset="0"/>
              </a:rPr>
              <a:t> = </a:t>
            </a:r>
            <a:r>
              <a:rPr lang="en-US" sz="2000" dirty="0">
                <a:effectLst/>
                <a:ea typeface="Times New Roman" panose="02020603050405020304" pitchFamily="18" charset="0"/>
                <a:cs typeface="Times New Roman" panose="02020603050405020304" pitchFamily="18" charset="0"/>
              </a:rPr>
              <a:t>0.07 m/s </a:t>
            </a:r>
            <a:endParaRPr lang="en-US" sz="2000" dirty="0">
              <a:effectLst/>
              <a:ea typeface="Calibri" panose="020F0502020204030204" pitchFamily="34" charset="0"/>
              <a:cs typeface="Times New Roman" panose="02020603050405020304" pitchFamily="18" charset="0"/>
            </a:endParaRPr>
          </a:p>
          <a:p>
            <a:pPr marL="0" marR="635">
              <a:lnSpc>
                <a:spcPct val="107000"/>
              </a:lnSpc>
              <a:spcBef>
                <a:spcPts val="0"/>
              </a:spcBef>
              <a:spcAft>
                <a:spcPts val="0"/>
              </a:spcAft>
            </a:pPr>
            <a:r>
              <a:rPr lang="en-US" sz="2000" dirty="0">
                <a:effectLst/>
                <a:ea typeface="Times New Roman" panose="02020603050405020304" pitchFamily="18" charset="0"/>
                <a:cs typeface="Times New Roman" panose="02020603050405020304" pitchFamily="18" charset="0"/>
              </a:rPr>
              <a:t>MV e' septal</a:t>
            </a:r>
            <a:r>
              <a:rPr lang="en-US" sz="2000" dirty="0">
                <a:ea typeface="Times New Roman" panose="02020603050405020304" pitchFamily="18" charset="0"/>
                <a:cs typeface="Times New Roman" panose="02020603050405020304" pitchFamily="18" charset="0"/>
              </a:rPr>
              <a:t> = </a:t>
            </a:r>
            <a:r>
              <a:rPr lang="en-US" sz="2000" dirty="0">
                <a:effectLst/>
                <a:ea typeface="Times New Roman" panose="02020603050405020304" pitchFamily="18" charset="0"/>
                <a:cs typeface="Times New Roman" panose="02020603050405020304" pitchFamily="18" charset="0"/>
              </a:rPr>
              <a:t>0.06 m/s </a:t>
            </a:r>
            <a:endParaRPr lang="en-US" sz="20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dirty="0">
                <a:solidFill>
                  <a:srgbClr val="FF0000"/>
                </a:solidFill>
                <a:effectLst/>
                <a:ea typeface="Calibri" panose="020F0502020204030204" pitchFamily="34" charset="0"/>
                <a:cs typeface="Times New Roman" panose="02020603050405020304" pitchFamily="18" charset="0"/>
              </a:rPr>
              <a:t> </a:t>
            </a:r>
          </a:p>
        </p:txBody>
      </p:sp>
      <p:sp>
        <p:nvSpPr>
          <p:cNvPr id="4" name="Title 1">
            <a:extLst>
              <a:ext uri="{FF2B5EF4-FFF2-40B4-BE49-F238E27FC236}">
                <a16:creationId xmlns:a16="http://schemas.microsoft.com/office/drawing/2014/main" id="{5C51E773-9474-D4E0-3CEA-DAD2CD7024ED}"/>
              </a:ext>
            </a:extLst>
          </p:cNvPr>
          <p:cNvSpPr>
            <a:spLocks noGrp="1"/>
          </p:cNvSpPr>
          <p:nvPr>
            <p:ph type="title"/>
          </p:nvPr>
        </p:nvSpPr>
        <p:spPr/>
        <p:txBody>
          <a:bodyPr>
            <a:normAutofit/>
          </a:bodyPr>
          <a:lstStyle/>
          <a:p>
            <a:r>
              <a:rPr lang="en-US" dirty="0"/>
              <a:t>Example 2</a:t>
            </a:r>
            <a:r>
              <a:rPr lang="en-US" dirty="0">
                <a:solidFill>
                  <a:schemeClr val="tx1"/>
                </a:solidFill>
              </a:rPr>
              <a:t>: Converting Echo Report Into a VEST </a:t>
            </a:r>
            <a:r>
              <a:rPr lang="en-US" dirty="0"/>
              <a:t>Score</a:t>
            </a:r>
          </a:p>
        </p:txBody>
      </p:sp>
      <p:sp>
        <p:nvSpPr>
          <p:cNvPr id="3" name="Content Placeholder 2">
            <a:extLst>
              <a:ext uri="{FF2B5EF4-FFF2-40B4-BE49-F238E27FC236}">
                <a16:creationId xmlns:a16="http://schemas.microsoft.com/office/drawing/2014/main" id="{E376F68D-9B57-18EC-74CB-C7E4A35D4A07}"/>
              </a:ext>
            </a:extLst>
          </p:cNvPr>
          <p:cNvSpPr>
            <a:spLocks noGrp="1"/>
          </p:cNvSpPr>
          <p:nvPr>
            <p:ph idx="1"/>
          </p:nvPr>
        </p:nvSpPr>
        <p:spPr>
          <a:xfrm>
            <a:off x="609600" y="1293224"/>
            <a:ext cx="7071360" cy="5303520"/>
          </a:xfrm>
        </p:spPr>
        <p:txBody>
          <a:bodyPr>
            <a:normAutofit/>
          </a:bodyPr>
          <a:lstStyle/>
          <a:p>
            <a:pPr>
              <a:spcBef>
                <a:spcPts val="1200"/>
              </a:spcBef>
            </a:pPr>
            <a:r>
              <a:rPr lang="en-US" sz="1600" b="1" dirty="0"/>
              <a:t>Left Ventricle: </a:t>
            </a:r>
            <a:r>
              <a:rPr lang="en-US" sz="1600" dirty="0"/>
              <a:t>Low normal systolic function. Estimated EF of 50% in the range of 50% - 55%. LV mildly to moderately dilated. Increased LV mass index. Findings consistent with eccentric hypertrophy. Normal wall thickness</a:t>
            </a:r>
          </a:p>
          <a:p>
            <a:pPr>
              <a:spcBef>
                <a:spcPts val="1200"/>
              </a:spcBef>
            </a:pPr>
            <a:r>
              <a:rPr lang="en-US" sz="1600" b="1" dirty="0">
                <a:solidFill>
                  <a:srgbClr val="FF0000"/>
                </a:solidFill>
              </a:rPr>
              <a:t>Intraventricular Septum: Septal motion is normal.</a:t>
            </a:r>
          </a:p>
          <a:p>
            <a:pPr>
              <a:spcBef>
                <a:spcPts val="1200"/>
              </a:spcBef>
            </a:pPr>
            <a:r>
              <a:rPr lang="en-US" sz="1600" b="1" dirty="0"/>
              <a:t>Aortic Valve: </a:t>
            </a:r>
            <a:r>
              <a:rPr lang="en-US" sz="1600" dirty="0"/>
              <a:t>Valve is </a:t>
            </a:r>
            <a:r>
              <a:rPr lang="en-US" sz="1600" dirty="0" err="1"/>
              <a:t>trileaflet</a:t>
            </a:r>
            <a:r>
              <a:rPr lang="en-US" sz="1600" dirty="0"/>
              <a:t>. Moderate thickening. Moderately calcified. Moderate annular calcification. Moderately restricted motion of the right cusp. Mild stenosis. AV peak velocity is 2.28 m/s. AV peak gradient is 20.74 mmHg. AV mean gradient is 11.71 mmHg. AV Doppler vel index VTI is 0.43. AV Doppler vel index peak velocity is 0.47</a:t>
            </a:r>
          </a:p>
          <a:p>
            <a:pPr>
              <a:spcBef>
                <a:spcPts val="1200"/>
              </a:spcBef>
            </a:pPr>
            <a:r>
              <a:rPr lang="en-US" sz="1600" b="1" dirty="0"/>
              <a:t>Left Atrium: </a:t>
            </a:r>
            <a:r>
              <a:rPr lang="en-US" sz="1600" b="1" dirty="0">
                <a:solidFill>
                  <a:srgbClr val="FF0000"/>
                </a:solidFill>
              </a:rPr>
              <a:t>LA is severely dilated. </a:t>
            </a:r>
            <a:r>
              <a:rPr lang="en-US" sz="1600" dirty="0"/>
              <a:t>LA volume index is 115.56 ml/m</a:t>
            </a:r>
            <a:r>
              <a:rPr lang="en-US" sz="1600" baseline="30000" dirty="0"/>
              <a:t>2</a:t>
            </a:r>
          </a:p>
          <a:p>
            <a:pPr>
              <a:spcBef>
                <a:spcPts val="1200"/>
              </a:spcBef>
            </a:pPr>
            <a:r>
              <a:rPr lang="en-US" sz="1600" b="1" dirty="0"/>
              <a:t>Right Ventricle: </a:t>
            </a:r>
            <a:r>
              <a:rPr lang="en-US" sz="1600" dirty="0"/>
              <a:t>Low normal systolic function. RV is mildly dilated</a:t>
            </a:r>
          </a:p>
          <a:p>
            <a:pPr>
              <a:spcBef>
                <a:spcPts val="1200"/>
              </a:spcBef>
            </a:pPr>
            <a:r>
              <a:rPr lang="en-US" sz="1600" b="1" dirty="0"/>
              <a:t>Pulmonic Valve: </a:t>
            </a:r>
            <a:r>
              <a:rPr lang="en-US" sz="1600" dirty="0"/>
              <a:t>Moderate pulmonary hypertension is present</a:t>
            </a:r>
          </a:p>
          <a:p>
            <a:pPr>
              <a:spcBef>
                <a:spcPts val="1200"/>
              </a:spcBef>
            </a:pPr>
            <a:r>
              <a:rPr lang="en-US" sz="1600" b="1" dirty="0"/>
              <a:t>Tricuspid Valve: </a:t>
            </a:r>
            <a:r>
              <a:rPr lang="en-US" sz="1600" dirty="0"/>
              <a:t>Mild transvalvular regurgitation with a centrally directed jet</a:t>
            </a:r>
          </a:p>
          <a:p>
            <a:pPr>
              <a:spcBef>
                <a:spcPts val="1200"/>
              </a:spcBef>
            </a:pPr>
            <a:r>
              <a:rPr lang="en-US" sz="1600" b="1" dirty="0"/>
              <a:t>Right Atrium: </a:t>
            </a:r>
            <a:r>
              <a:rPr lang="en-US" sz="1600" dirty="0"/>
              <a:t>RA is severely dilated</a:t>
            </a:r>
          </a:p>
          <a:p>
            <a:pPr>
              <a:spcBef>
                <a:spcPts val="1200"/>
              </a:spcBef>
            </a:pPr>
            <a:endParaRPr lang="en-US" sz="1600" dirty="0"/>
          </a:p>
        </p:txBody>
      </p:sp>
      <p:sp>
        <p:nvSpPr>
          <p:cNvPr id="5" name="Footer Placeholder 4">
            <a:extLst>
              <a:ext uri="{FF2B5EF4-FFF2-40B4-BE49-F238E27FC236}">
                <a16:creationId xmlns:a16="http://schemas.microsoft.com/office/drawing/2014/main" id="{C110DBB0-A7CA-5BCC-9D9D-E0D0C86AE194}"/>
              </a:ext>
            </a:extLst>
          </p:cNvPr>
          <p:cNvSpPr>
            <a:spLocks noGrp="1"/>
          </p:cNvSpPr>
          <p:nvPr>
            <p:ph type="ftr" sz="quarter" idx="3"/>
          </p:nvPr>
        </p:nvSpPr>
        <p:spPr/>
        <p:txBody>
          <a:bodyPr/>
          <a:lstStyle/>
          <a:p>
            <a:r>
              <a:rPr lang="en-US" sz="1000" dirty="0"/>
              <a:t>AV, atrioventricular; EF, ejection fraction; MV, mitral valve; pk, peak; TR, tricuspid regurgitation; vel, velocity. </a:t>
            </a:r>
          </a:p>
        </p:txBody>
      </p:sp>
    </p:spTree>
    <p:extLst>
      <p:ext uri="{BB962C8B-B14F-4D97-AF65-F5344CB8AC3E}">
        <p14:creationId xmlns:p14="http://schemas.microsoft.com/office/powerpoint/2010/main" val="3053656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Hemodynamics</a:t>
            </a:r>
          </a:p>
        </p:txBody>
      </p:sp>
      <p:sp>
        <p:nvSpPr>
          <p:cNvPr id="4" name="Text Placeholder 3"/>
          <p:cNvSpPr>
            <a:spLocks noGrp="1"/>
          </p:cNvSpPr>
          <p:nvPr>
            <p:ph type="body" idx="1"/>
          </p:nvPr>
        </p:nvSpPr>
        <p:spPr>
          <a:xfrm>
            <a:off x="1083087" y="1808638"/>
            <a:ext cx="4480747" cy="516553"/>
          </a:xfrm>
        </p:spPr>
        <p:txBody>
          <a:bodyPr anchor="t">
            <a:noAutofit/>
          </a:bodyPr>
          <a:lstStyle/>
          <a:p>
            <a:pPr algn="ctr"/>
            <a:r>
              <a:rPr lang="en-US" sz="3200" b="1" dirty="0">
                <a:latin typeface="+mn-lt"/>
                <a:cs typeface="Arial"/>
              </a:rPr>
              <a:t>Example #1: Score +3</a:t>
            </a:r>
          </a:p>
        </p:txBody>
      </p:sp>
      <p:sp>
        <p:nvSpPr>
          <p:cNvPr id="5" name="Content Placeholder 4"/>
          <p:cNvSpPr>
            <a:spLocks noGrp="1"/>
          </p:cNvSpPr>
          <p:nvPr>
            <p:ph sz="half" idx="2"/>
          </p:nvPr>
        </p:nvSpPr>
        <p:spPr>
          <a:xfrm>
            <a:off x="1224057" y="2444726"/>
            <a:ext cx="4198807" cy="3684588"/>
          </a:xfrm>
          <a:ln>
            <a:noFill/>
          </a:ln>
        </p:spPr>
        <p:txBody>
          <a:bodyPr>
            <a:normAutofit/>
          </a:bodyPr>
          <a:lstStyle/>
          <a:p>
            <a:pPr marL="0" indent="0" algn="ctr">
              <a:spcBef>
                <a:spcPts val="0"/>
              </a:spcBef>
              <a:buNone/>
              <a:defRPr/>
            </a:pPr>
            <a:r>
              <a:rPr lang="en-US" b="1" u="sng" kern="0" dirty="0">
                <a:solidFill>
                  <a:srgbClr val="000000"/>
                </a:solidFill>
                <a:effectLst>
                  <a:innerShdw blurRad="114300">
                    <a:prstClr val="black"/>
                  </a:innerShdw>
                </a:effectLst>
                <a:cs typeface="Calibri"/>
              </a:rPr>
              <a:t>mPAP = 44 mmHg</a:t>
            </a:r>
          </a:p>
          <a:p>
            <a:pPr marL="0" indent="0" algn="ctr">
              <a:spcBef>
                <a:spcPts val="0"/>
              </a:spcBef>
              <a:buNone/>
              <a:defRPr/>
            </a:pPr>
            <a:r>
              <a:rPr lang="en-US" kern="0" dirty="0">
                <a:solidFill>
                  <a:srgbClr val="000000"/>
                </a:solidFill>
                <a:cs typeface="Calibri"/>
              </a:rPr>
              <a:t>PAWP = 6 mmHg</a:t>
            </a:r>
          </a:p>
          <a:p>
            <a:pPr marL="0" indent="0" algn="ctr">
              <a:spcBef>
                <a:spcPts val="0"/>
              </a:spcBef>
              <a:buNone/>
              <a:defRPr/>
            </a:pPr>
            <a:r>
              <a:rPr lang="en-US" kern="0" dirty="0">
                <a:solidFill>
                  <a:srgbClr val="000000"/>
                </a:solidFill>
                <a:cs typeface="Calibri"/>
              </a:rPr>
              <a:t>PVR = 8.6 WU</a:t>
            </a:r>
          </a:p>
          <a:p>
            <a:pPr marL="0" indent="0" algn="ctr">
              <a:spcBef>
                <a:spcPts val="0"/>
              </a:spcBef>
              <a:buNone/>
              <a:defRPr/>
            </a:pPr>
            <a:endParaRPr lang="en-US" b="1" kern="0" dirty="0">
              <a:solidFill>
                <a:srgbClr val="000000"/>
              </a:solidFill>
              <a:cs typeface="Calibri"/>
            </a:endParaRPr>
          </a:p>
          <a:p>
            <a:pPr marL="685800" indent="-317500">
              <a:spcBef>
                <a:spcPts val="0"/>
              </a:spcBef>
              <a:defRPr/>
            </a:pPr>
            <a:r>
              <a:rPr lang="en-US" kern="0" dirty="0">
                <a:solidFill>
                  <a:srgbClr val="000000"/>
                </a:solidFill>
                <a:cs typeface="Calibri"/>
              </a:rPr>
              <a:t>LA small</a:t>
            </a:r>
          </a:p>
          <a:p>
            <a:pPr marL="685800" indent="-317500">
              <a:spcBef>
                <a:spcPts val="0"/>
              </a:spcBef>
              <a:defRPr/>
            </a:pPr>
            <a:r>
              <a:rPr lang="en-US" kern="0" dirty="0">
                <a:solidFill>
                  <a:srgbClr val="000000"/>
                </a:solidFill>
                <a:cs typeface="Calibri"/>
              </a:rPr>
              <a:t>E/e’ 2.9</a:t>
            </a:r>
          </a:p>
          <a:p>
            <a:pPr marL="685800" indent="-317500">
              <a:spcBef>
                <a:spcPts val="0"/>
              </a:spcBef>
              <a:defRPr/>
            </a:pPr>
            <a:r>
              <a:rPr lang="en-US" kern="0" dirty="0" err="1">
                <a:solidFill>
                  <a:srgbClr val="000000"/>
                </a:solidFill>
                <a:cs typeface="Calibri"/>
              </a:rPr>
              <a:t>Septal</a:t>
            </a:r>
            <a:r>
              <a:rPr lang="en-US" kern="0" dirty="0">
                <a:solidFill>
                  <a:srgbClr val="000000"/>
                </a:solidFill>
                <a:cs typeface="Calibri"/>
              </a:rPr>
              <a:t> flattening</a:t>
            </a:r>
          </a:p>
        </p:txBody>
      </p:sp>
      <p:sp>
        <p:nvSpPr>
          <p:cNvPr id="6" name="Text Placeholder 5"/>
          <p:cNvSpPr>
            <a:spLocks noGrp="1"/>
          </p:cNvSpPr>
          <p:nvPr>
            <p:ph type="body" sz="quarter" idx="3"/>
          </p:nvPr>
        </p:nvSpPr>
        <p:spPr>
          <a:xfrm>
            <a:off x="6521205" y="1808638"/>
            <a:ext cx="4480747" cy="516553"/>
          </a:xfrm>
        </p:spPr>
        <p:txBody>
          <a:bodyPr anchor="t">
            <a:noAutofit/>
          </a:bodyPr>
          <a:lstStyle/>
          <a:p>
            <a:pPr algn="ctr"/>
            <a:r>
              <a:rPr lang="en-US" sz="3200" b="1" dirty="0">
                <a:solidFill>
                  <a:schemeClr val="accent2"/>
                </a:solidFill>
                <a:latin typeface="+mn-lt"/>
                <a:cs typeface="Calibri"/>
              </a:rPr>
              <a:t>Example #2: Score -3</a:t>
            </a:r>
          </a:p>
        </p:txBody>
      </p:sp>
      <p:sp>
        <p:nvSpPr>
          <p:cNvPr id="7" name="Content Placeholder 6"/>
          <p:cNvSpPr>
            <a:spLocks noGrp="1"/>
          </p:cNvSpPr>
          <p:nvPr>
            <p:ph sz="quarter" idx="4"/>
          </p:nvPr>
        </p:nvSpPr>
        <p:spPr>
          <a:xfrm>
            <a:off x="6740691" y="2444726"/>
            <a:ext cx="4041775" cy="3700992"/>
          </a:xfrm>
          <a:ln>
            <a:noFill/>
          </a:ln>
        </p:spPr>
        <p:txBody>
          <a:bodyPr>
            <a:normAutofit/>
          </a:bodyPr>
          <a:lstStyle/>
          <a:p>
            <a:pPr marL="0" indent="0" algn="ctr">
              <a:spcBef>
                <a:spcPts val="0"/>
              </a:spcBef>
              <a:buNone/>
              <a:defRPr/>
            </a:pPr>
            <a:r>
              <a:rPr lang="en-US" b="1" u="sng" kern="0" dirty="0">
                <a:solidFill>
                  <a:srgbClr val="000000"/>
                </a:solidFill>
                <a:effectLst>
                  <a:innerShdw blurRad="114300">
                    <a:prstClr val="black"/>
                  </a:innerShdw>
                </a:effectLst>
                <a:cs typeface="Calibri"/>
              </a:rPr>
              <a:t>mPAP = 46 mmHg</a:t>
            </a:r>
          </a:p>
          <a:p>
            <a:pPr marL="0" indent="0" algn="ctr">
              <a:spcBef>
                <a:spcPts val="0"/>
              </a:spcBef>
              <a:buNone/>
              <a:defRPr/>
            </a:pPr>
            <a:r>
              <a:rPr lang="en-US" kern="0" dirty="0">
                <a:solidFill>
                  <a:srgbClr val="000000"/>
                </a:solidFill>
                <a:cs typeface="Calibri"/>
              </a:rPr>
              <a:t>PAWP = 27  mmHg</a:t>
            </a:r>
          </a:p>
          <a:p>
            <a:pPr marL="0" indent="0" algn="ctr">
              <a:spcBef>
                <a:spcPts val="0"/>
              </a:spcBef>
              <a:buNone/>
              <a:defRPr/>
            </a:pPr>
            <a:r>
              <a:rPr lang="en-US" kern="0" dirty="0">
                <a:solidFill>
                  <a:srgbClr val="000000"/>
                </a:solidFill>
                <a:cs typeface="Calibri"/>
              </a:rPr>
              <a:t>PVR = 2.2 WU</a:t>
            </a:r>
            <a:endParaRPr lang="en-US" sz="3200" kern="0" dirty="0">
              <a:solidFill>
                <a:srgbClr val="000000"/>
              </a:solidFill>
              <a:cs typeface="Calibri"/>
            </a:endParaRPr>
          </a:p>
          <a:p>
            <a:pPr marL="0" indent="0" algn="ctr">
              <a:spcBef>
                <a:spcPts val="0"/>
              </a:spcBef>
              <a:buNone/>
              <a:defRPr/>
            </a:pPr>
            <a:endParaRPr lang="en-US" sz="2000" dirty="0">
              <a:solidFill>
                <a:srgbClr val="000000"/>
              </a:solidFill>
              <a:cs typeface="Calibri"/>
            </a:endParaRPr>
          </a:p>
          <a:p>
            <a:pPr marL="635000" indent="-317500">
              <a:spcBef>
                <a:spcPts val="0"/>
              </a:spcBef>
            </a:pPr>
            <a:r>
              <a:rPr lang="en-US" dirty="0">
                <a:solidFill>
                  <a:srgbClr val="000000"/>
                </a:solidFill>
                <a:cs typeface="Calibri"/>
              </a:rPr>
              <a:t>LA enlarged</a:t>
            </a:r>
          </a:p>
          <a:p>
            <a:pPr marL="635000" indent="-317500">
              <a:spcBef>
                <a:spcPts val="0"/>
              </a:spcBef>
            </a:pPr>
            <a:r>
              <a:rPr lang="en-US" dirty="0">
                <a:solidFill>
                  <a:srgbClr val="000000"/>
                </a:solidFill>
                <a:cs typeface="Calibri"/>
              </a:rPr>
              <a:t>E/e’ 24.2 </a:t>
            </a:r>
          </a:p>
          <a:p>
            <a:pPr marL="635000" indent="-317500">
              <a:spcBef>
                <a:spcPts val="0"/>
              </a:spcBef>
            </a:pPr>
            <a:r>
              <a:rPr lang="en-US" dirty="0">
                <a:solidFill>
                  <a:srgbClr val="000000"/>
                </a:solidFill>
                <a:cs typeface="Calibri"/>
              </a:rPr>
              <a:t>No </a:t>
            </a:r>
            <a:r>
              <a:rPr lang="en-US" dirty="0" err="1">
                <a:solidFill>
                  <a:srgbClr val="000000"/>
                </a:solidFill>
                <a:cs typeface="Calibri"/>
              </a:rPr>
              <a:t>septal</a:t>
            </a:r>
            <a:r>
              <a:rPr lang="en-US" dirty="0">
                <a:solidFill>
                  <a:srgbClr val="000000"/>
                </a:solidFill>
                <a:cs typeface="Calibri"/>
              </a:rPr>
              <a:t> flattening</a:t>
            </a:r>
          </a:p>
        </p:txBody>
      </p:sp>
      <p:sp>
        <p:nvSpPr>
          <p:cNvPr id="8" name="Footer Placeholder 7">
            <a:extLst>
              <a:ext uri="{FF2B5EF4-FFF2-40B4-BE49-F238E27FC236}">
                <a16:creationId xmlns:a16="http://schemas.microsoft.com/office/drawing/2014/main" id="{D3FA9266-1579-350C-CA08-DCB942BBAD8C}"/>
              </a:ext>
            </a:extLst>
          </p:cNvPr>
          <p:cNvSpPr>
            <a:spLocks noGrp="1"/>
          </p:cNvSpPr>
          <p:nvPr>
            <p:ph type="ftr" sz="quarter" idx="12"/>
          </p:nvPr>
        </p:nvSpPr>
        <p:spPr/>
        <p:txBody>
          <a:bodyPr/>
          <a:lstStyle/>
          <a:p>
            <a:r>
              <a:rPr lang="en-US" sz="1000" dirty="0" err="1"/>
              <a:t>mPAP</a:t>
            </a:r>
            <a:r>
              <a:rPr lang="en-US" sz="1000" dirty="0"/>
              <a:t>, mean pulmonary arterial pressure; </a:t>
            </a:r>
            <a:r>
              <a:rPr lang="en-US" sz="1000" dirty="0" err="1"/>
              <a:t>PAWP</a:t>
            </a:r>
            <a:r>
              <a:rPr lang="en-US" sz="1000" dirty="0"/>
              <a:t>, pulmonary arterial wedge pressure; pulmonary vascular resistance. </a:t>
            </a:r>
          </a:p>
        </p:txBody>
      </p:sp>
    </p:spTree>
    <p:extLst>
      <p:ext uri="{BB962C8B-B14F-4D97-AF65-F5344CB8AC3E}">
        <p14:creationId xmlns:p14="http://schemas.microsoft.com/office/powerpoint/2010/main" val="1125382554"/>
      </p:ext>
    </p:extLst>
  </p:cSld>
  <p:clrMapOvr>
    <a:masterClrMapping/>
  </p:clrMapOvr>
  <mc:AlternateContent xmlns:mc="http://schemas.openxmlformats.org/markup-compatibility/2006" xmlns:p14="http://schemas.microsoft.com/office/powerpoint/2010/main">
    <mc:Choice Requires="p14">
      <p:transition spd="slow" p14:dur="2000" advTm="27719"/>
    </mc:Choice>
    <mc:Fallback xmlns="">
      <p:transition spd="slow" advTm="27719"/>
    </mc:Fallback>
  </mc:AlternateContent>
</p:sld>
</file>

<file path=ppt/theme/theme1.xml><?xml version="1.0" encoding="utf-8"?>
<a:theme xmlns:a="http://schemas.openxmlformats.org/drawingml/2006/main" name="Onc-2019">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c-2019" id="{D6DD6064-0306-4FD1-AF18-B4FBE2D85156}" vid="{AD8A80D0-AC63-402F-8A18-93598A4433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Onc-2019</Template>
  <TotalTime>0</TotalTime>
  <Words>1186</Words>
  <Application>Microsoft Office PowerPoint</Application>
  <PresentationFormat>Widescreen</PresentationFormat>
  <Paragraphs>107</Paragraphs>
  <Slides>8</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Onc-2019</vt:lpstr>
      <vt:lpstr>Making the Most of the Echo Report (VEST)</vt:lpstr>
      <vt:lpstr>Disclaimer</vt:lpstr>
      <vt:lpstr>The Virtual Echocardiography Screening Tool (VEST)</vt:lpstr>
      <vt:lpstr>The Virtual Echocardiography Screening Tool (VEST)</vt:lpstr>
      <vt:lpstr>Performance of the VEST for Prediction of PHPVD</vt:lpstr>
      <vt:lpstr>Example 1: Converting Echo Report Into a VEST Score</vt:lpstr>
      <vt:lpstr>Example 2: Converting Echo Report Into a VEST Score</vt:lpstr>
      <vt:lpstr>Examples: Hemodynamics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2023-03-06T16:42:49Z</dcterms:created>
  <dcterms:modified xsi:type="dcterms:W3CDTF">2023-03-14T15:54:05Z</dcterms:modified>
</cp:coreProperties>
</file>