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handoutMasterIdLst>
    <p:handoutMasterId r:id="rId11"/>
  </p:handoutMasterIdLst>
  <p:sldIdLst>
    <p:sldId id="2134959392" r:id="rId2"/>
    <p:sldId id="256" r:id="rId3"/>
    <p:sldId id="2134959346" r:id="rId4"/>
    <p:sldId id="2134959347" r:id="rId5"/>
    <p:sldId id="2134959348" r:id="rId6"/>
    <p:sldId id="2134959349" r:id="rId7"/>
    <p:sldId id="2134959350" r:id="rId8"/>
    <p:sldId id="29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5" userDrawn="1">
          <p15:clr>
            <a:srgbClr val="A4A3A4"/>
          </p15:clr>
        </p15:guide>
        <p15:guide id="2" pos="3840" userDrawn="1">
          <p15:clr>
            <a:srgbClr val="A4A3A4"/>
          </p15:clr>
        </p15:guide>
        <p15:guide id="3" pos="264" userDrawn="1">
          <p15:clr>
            <a:srgbClr val="A4A3A4"/>
          </p15:clr>
        </p15:guide>
        <p15:guide id="4" orient="horz" pos="6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1" autoAdjust="0"/>
    <p:restoredTop sz="96144" autoAdjust="0"/>
  </p:normalViewPr>
  <p:slideViewPr>
    <p:cSldViewPr snapToGrid="0">
      <p:cViewPr varScale="1">
        <p:scale>
          <a:sx n="57" d="100"/>
          <a:sy n="57" d="100"/>
        </p:scale>
        <p:origin x="96" y="786"/>
      </p:cViewPr>
      <p:guideLst>
        <p:guide orient="horz" pos="3805"/>
        <p:guide pos="3840"/>
        <p:guide pos="264"/>
        <p:guide orient="horz" pos="69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EE45-5134-4F61-94EE-6230C477F0DC}" type="slidenum">
              <a:rPr lang="en-US" smtClean="0"/>
              <a:t>1</a:t>
            </a:fld>
            <a:endParaRPr lang="en-US"/>
          </a:p>
        </p:txBody>
      </p:sp>
    </p:spTree>
    <p:extLst>
      <p:ext uri="{BB962C8B-B14F-4D97-AF65-F5344CB8AC3E}">
        <p14:creationId xmlns:p14="http://schemas.microsoft.com/office/powerpoint/2010/main" val="200460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8EE45-5134-4F61-94EE-6230C477F0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2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EE45-5134-4F61-94EE-6230C477F0DC}" type="slidenum">
              <a:rPr lang="en-US" smtClean="0"/>
              <a:t>7</a:t>
            </a:fld>
            <a:endParaRPr lang="en-US"/>
          </a:p>
        </p:txBody>
      </p:sp>
    </p:spTree>
    <p:extLst>
      <p:ext uri="{BB962C8B-B14F-4D97-AF65-F5344CB8AC3E}">
        <p14:creationId xmlns:p14="http://schemas.microsoft.com/office/powerpoint/2010/main" val="139964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EE45-5134-4F61-94EE-6230C477F0DC}" type="slidenum">
              <a:rPr lang="en-US" smtClean="0"/>
              <a:t>8</a:t>
            </a:fld>
            <a:endParaRPr lang="en-US"/>
          </a:p>
        </p:txBody>
      </p:sp>
    </p:spTree>
    <p:extLst>
      <p:ext uri="{BB962C8B-B14F-4D97-AF65-F5344CB8AC3E}">
        <p14:creationId xmlns:p14="http://schemas.microsoft.com/office/powerpoint/2010/main" val="2865415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58C6-8477-B910-DA06-184DF24416B1}"/>
              </a:ext>
            </a:extLst>
          </p:cNvPr>
          <p:cNvSpPr>
            <a:spLocks noGrp="1"/>
          </p:cNvSpPr>
          <p:nvPr>
            <p:ph type="title"/>
          </p:nvPr>
        </p:nvSpPr>
        <p:spPr/>
        <p:txBody>
          <a:bodyPr/>
          <a:lstStyle/>
          <a:p>
            <a:r>
              <a:rPr lang="en-US" dirty="0"/>
              <a:t>Differentiating Group 1 PH From Group 2 PH Using Echo</a:t>
            </a:r>
          </a:p>
        </p:txBody>
      </p:sp>
      <p:sp>
        <p:nvSpPr>
          <p:cNvPr id="3" name="Text Placeholder 2">
            <a:extLst>
              <a:ext uri="{FF2B5EF4-FFF2-40B4-BE49-F238E27FC236}">
                <a16:creationId xmlns:a16="http://schemas.microsoft.com/office/drawing/2014/main" id="{F2068760-D007-2142-6E35-EE0467808069}"/>
              </a:ext>
            </a:extLst>
          </p:cNvPr>
          <p:cNvSpPr>
            <a:spLocks noGrp="1"/>
          </p:cNvSpPr>
          <p:nvPr>
            <p:ph type="body" idx="1"/>
          </p:nvPr>
        </p:nvSpPr>
        <p:spPr>
          <a:xfrm>
            <a:off x="609601" y="4562475"/>
            <a:ext cx="10515600" cy="1982704"/>
          </a:xfrm>
        </p:spPr>
        <p:txBody>
          <a:bodyPr>
            <a:normAutofit/>
          </a:bodyPr>
          <a:lstStyle/>
          <a:p>
            <a:r>
              <a:rPr lang="en-US" sz="1600" dirty="0" err="1">
                <a:effectLst/>
                <a:latin typeface="Calibri" panose="020F0502020204030204" pitchFamily="34" charset="0"/>
                <a:ea typeface="DengXian" panose="02010600030101010101" pitchFamily="2" charset="-122"/>
                <a:cs typeface="Times New Roman" panose="02020603050405020304" pitchFamily="18" charset="0"/>
              </a:rPr>
              <a:t>Bettia</a:t>
            </a:r>
            <a:r>
              <a:rPr lang="en-US" sz="1600" dirty="0">
                <a:effectLst/>
                <a:latin typeface="Calibri" panose="020F0502020204030204" pitchFamily="34" charset="0"/>
                <a:ea typeface="DengXian" panose="02010600030101010101" pitchFamily="2" charset="-122"/>
                <a:cs typeface="Times New Roman" panose="02020603050405020304" pitchFamily="18" charset="0"/>
              </a:rPr>
              <a:t> Edith Celestin, MD</a:t>
            </a:r>
          </a:p>
          <a:p>
            <a:r>
              <a:rPr lang="en-US" sz="1600" dirty="0">
                <a:effectLst/>
                <a:latin typeface="Calibri" panose="020F0502020204030204" pitchFamily="34" charset="0"/>
                <a:ea typeface="DengXian" panose="02010600030101010101" pitchFamily="2" charset="-122"/>
                <a:cs typeface="Times New Roman" panose="02020603050405020304" pitchFamily="18" charset="0"/>
              </a:rPr>
              <a:t>Post-Doctoral Researcher</a:t>
            </a:r>
          </a:p>
          <a:p>
            <a:r>
              <a:rPr lang="en-US" sz="1600" dirty="0">
                <a:effectLst/>
                <a:latin typeface="Calibri" panose="020F0502020204030204" pitchFamily="34" charset="0"/>
                <a:ea typeface="DengXian" panose="02010600030101010101" pitchFamily="2" charset="-122"/>
                <a:cs typeface="Times New Roman" panose="02020603050405020304" pitchFamily="18" charset="0"/>
              </a:rPr>
              <a:t>Stanford Medicine </a:t>
            </a:r>
          </a:p>
          <a:p>
            <a:r>
              <a:rPr lang="en-US" sz="1600" dirty="0">
                <a:effectLst/>
                <a:latin typeface="Calibri" panose="020F0502020204030204" pitchFamily="34" charset="0"/>
                <a:ea typeface="DengXian" panose="02010600030101010101" pitchFamily="2" charset="-122"/>
                <a:cs typeface="Times New Roman" panose="02020603050405020304" pitchFamily="18" charset="0"/>
              </a:rPr>
              <a:t>Palo Alto, CA</a:t>
            </a:r>
          </a:p>
        </p:txBody>
      </p:sp>
    </p:spTree>
    <p:extLst>
      <p:ext uri="{BB962C8B-B14F-4D97-AF65-F5344CB8AC3E}">
        <p14:creationId xmlns:p14="http://schemas.microsoft.com/office/powerpoint/2010/main" val="29680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4067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E016C-4848-4C36-324B-5432AE52BA36}"/>
              </a:ext>
            </a:extLst>
          </p:cNvPr>
          <p:cNvSpPr>
            <a:spLocks noGrp="1"/>
          </p:cNvSpPr>
          <p:nvPr>
            <p:ph type="title"/>
          </p:nvPr>
        </p:nvSpPr>
        <p:spPr>
          <a:xfrm>
            <a:off x="60160" y="-113326"/>
            <a:ext cx="12192000" cy="1129360"/>
          </a:xfrm>
        </p:spPr>
        <p:txBody>
          <a:bodyPr>
            <a:normAutofit/>
          </a:bodyPr>
          <a:lstStyle/>
          <a:p>
            <a:r>
              <a:rPr lang="en-US" sz="2600" dirty="0"/>
              <a:t>Echo: Differentiating Group 1 PH from Group 2 PH – Why is This Important?</a:t>
            </a:r>
          </a:p>
        </p:txBody>
      </p:sp>
      <p:sp>
        <p:nvSpPr>
          <p:cNvPr id="3" name="Footer Placeholder 2">
            <a:extLst>
              <a:ext uri="{FF2B5EF4-FFF2-40B4-BE49-F238E27FC236}">
                <a16:creationId xmlns:a16="http://schemas.microsoft.com/office/drawing/2014/main" id="{DDE2AD9C-0A7F-7818-DB7F-F3BACBA220ED}"/>
              </a:ext>
            </a:extLst>
          </p:cNvPr>
          <p:cNvSpPr>
            <a:spLocks noGrp="1"/>
          </p:cNvSpPr>
          <p:nvPr>
            <p:ph type="ftr" sz="quarter" idx="3"/>
          </p:nvPr>
        </p:nvSpPr>
        <p:spPr/>
        <p:txBody>
          <a:bodyPr/>
          <a:lstStyle/>
          <a:p>
            <a:r>
              <a:rPr lang="en-US" dirty="0"/>
              <a:t>BPA, balloon pulmonary angioplasty; </a:t>
            </a:r>
            <a:r>
              <a:rPr lang="en-US" dirty="0" err="1"/>
              <a:t>CCB</a:t>
            </a:r>
            <a:r>
              <a:rPr lang="en-US" dirty="0"/>
              <a:t>, calcium channel blocker; </a:t>
            </a:r>
            <a:r>
              <a:rPr lang="en-US" dirty="0" err="1"/>
              <a:t>CpcPH</a:t>
            </a:r>
            <a:r>
              <a:rPr lang="en-US" dirty="0"/>
              <a:t>, pre- and post-capillary pulmonary hypertension; </a:t>
            </a:r>
            <a:r>
              <a:rPr lang="en-US" dirty="0" err="1"/>
              <a:t>IpcPH</a:t>
            </a:r>
            <a:r>
              <a:rPr lang="en-US" dirty="0"/>
              <a:t>, isolated post-capillary pulmonary hypertension; LHD, left heart disease; PAH, pulmonary arterial hypertension; PEA, pulseless electrical activity; PH, pulmonary hypertension.</a:t>
            </a:r>
          </a:p>
          <a:p>
            <a:r>
              <a:rPr lang="en-US" dirty="0"/>
              <a:t>Humbert M, et al. </a:t>
            </a:r>
            <a:r>
              <a:rPr lang="en-US" i="1" dirty="0"/>
              <a:t>European Heart Journal </a:t>
            </a:r>
            <a:r>
              <a:rPr lang="en-US" dirty="0"/>
              <a:t>(2022) 00, 1–114.</a:t>
            </a:r>
          </a:p>
        </p:txBody>
      </p:sp>
      <p:sp>
        <p:nvSpPr>
          <p:cNvPr id="8" name="Arrow: Right 7">
            <a:extLst>
              <a:ext uri="{FF2B5EF4-FFF2-40B4-BE49-F238E27FC236}">
                <a16:creationId xmlns:a16="http://schemas.microsoft.com/office/drawing/2014/main" id="{8BA49647-72CE-6A21-C6A1-E197FA782A37}"/>
              </a:ext>
            </a:extLst>
          </p:cNvPr>
          <p:cNvSpPr/>
          <p:nvPr/>
        </p:nvSpPr>
        <p:spPr>
          <a:xfrm>
            <a:off x="5213320" y="3293153"/>
            <a:ext cx="995721" cy="903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4BB9EAB-8EAC-0C92-AAB2-B608B29AB077}"/>
              </a:ext>
            </a:extLst>
          </p:cNvPr>
          <p:cNvSpPr txBox="1"/>
          <p:nvPr/>
        </p:nvSpPr>
        <p:spPr>
          <a:xfrm>
            <a:off x="9025467" y="2996339"/>
            <a:ext cx="3036526" cy="15081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Not the same prevalence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Not the same medical history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Not the same treatment</a:t>
            </a:r>
          </a:p>
        </p:txBody>
      </p:sp>
      <p:pic>
        <p:nvPicPr>
          <p:cNvPr id="5" name="Picture 4">
            <a:extLst>
              <a:ext uri="{FF2B5EF4-FFF2-40B4-BE49-F238E27FC236}">
                <a16:creationId xmlns:a16="http://schemas.microsoft.com/office/drawing/2014/main" id="{D0A6A46C-3D32-6603-CDB8-E8A78F29213B}"/>
              </a:ext>
            </a:extLst>
          </p:cNvPr>
          <p:cNvPicPr>
            <a:picLocks noChangeAspect="1"/>
          </p:cNvPicPr>
          <p:nvPr/>
        </p:nvPicPr>
        <p:blipFill>
          <a:blip r:embed="rId3"/>
          <a:stretch>
            <a:fillRect/>
          </a:stretch>
        </p:blipFill>
        <p:spPr>
          <a:xfrm>
            <a:off x="584054" y="898803"/>
            <a:ext cx="4449880" cy="5322881"/>
          </a:xfrm>
          <a:prstGeom prst="rect">
            <a:avLst/>
          </a:prstGeom>
        </p:spPr>
      </p:pic>
      <p:pic>
        <p:nvPicPr>
          <p:cNvPr id="11" name="Picture 10">
            <a:extLst>
              <a:ext uri="{FF2B5EF4-FFF2-40B4-BE49-F238E27FC236}">
                <a16:creationId xmlns:a16="http://schemas.microsoft.com/office/drawing/2014/main" id="{4BEDDE7F-F0CC-BA31-0C71-293E89B722E5}"/>
              </a:ext>
            </a:extLst>
          </p:cNvPr>
          <p:cNvPicPr>
            <a:picLocks noChangeAspect="1"/>
          </p:cNvPicPr>
          <p:nvPr/>
        </p:nvPicPr>
        <p:blipFill>
          <a:blip r:embed="rId4"/>
          <a:stretch>
            <a:fillRect/>
          </a:stretch>
        </p:blipFill>
        <p:spPr>
          <a:xfrm>
            <a:off x="6304882" y="1083470"/>
            <a:ext cx="2560338" cy="5138214"/>
          </a:xfrm>
          <a:prstGeom prst="rect">
            <a:avLst/>
          </a:prstGeom>
        </p:spPr>
      </p:pic>
      <p:sp>
        <p:nvSpPr>
          <p:cNvPr id="14" name="TextBox 13">
            <a:extLst>
              <a:ext uri="{FF2B5EF4-FFF2-40B4-BE49-F238E27FC236}">
                <a16:creationId xmlns:a16="http://schemas.microsoft.com/office/drawing/2014/main" id="{3A80BAE7-A2D3-6125-1A5C-ECDC4777888F}"/>
              </a:ext>
            </a:extLst>
          </p:cNvPr>
          <p:cNvSpPr txBox="1"/>
          <p:nvPr/>
        </p:nvSpPr>
        <p:spPr>
          <a:xfrm>
            <a:off x="6474972" y="714137"/>
            <a:ext cx="2210862" cy="369332"/>
          </a:xfrm>
          <a:prstGeom prst="rect">
            <a:avLst/>
          </a:prstGeom>
          <a:noFill/>
        </p:spPr>
        <p:txBody>
          <a:bodyPr wrap="none" rtlCol="0">
            <a:spAutoFit/>
          </a:bodyPr>
          <a:lstStyle/>
          <a:p>
            <a:r>
              <a:rPr lang="en-US" dirty="0"/>
              <a:t>Group 1 vs Group 2</a:t>
            </a:r>
          </a:p>
        </p:txBody>
      </p:sp>
    </p:spTree>
    <p:extLst>
      <p:ext uri="{BB962C8B-B14F-4D97-AF65-F5344CB8AC3E}">
        <p14:creationId xmlns:p14="http://schemas.microsoft.com/office/powerpoint/2010/main" val="318638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E016C-4848-4C36-324B-5432AE52BA36}"/>
              </a:ext>
            </a:extLst>
          </p:cNvPr>
          <p:cNvSpPr>
            <a:spLocks noGrp="1"/>
          </p:cNvSpPr>
          <p:nvPr>
            <p:ph type="title"/>
          </p:nvPr>
        </p:nvSpPr>
        <p:spPr/>
        <p:txBody>
          <a:bodyPr/>
          <a:lstStyle/>
          <a:p>
            <a:r>
              <a:rPr lang="en-US" dirty="0"/>
              <a:t>Echo: Differentiating Group 1 PH from Group 2 PH-How Can Echocardiography Help?</a:t>
            </a:r>
          </a:p>
        </p:txBody>
      </p:sp>
      <p:sp>
        <p:nvSpPr>
          <p:cNvPr id="5" name="Content Placeholder 4">
            <a:extLst>
              <a:ext uri="{FF2B5EF4-FFF2-40B4-BE49-F238E27FC236}">
                <a16:creationId xmlns:a16="http://schemas.microsoft.com/office/drawing/2014/main" id="{3E923B35-8D81-27E5-A691-1D7051C1AC92}"/>
              </a:ext>
            </a:extLst>
          </p:cNvPr>
          <p:cNvSpPr>
            <a:spLocks noGrp="1"/>
          </p:cNvSpPr>
          <p:nvPr>
            <p:ph idx="4294967295"/>
          </p:nvPr>
        </p:nvSpPr>
        <p:spPr>
          <a:xfrm>
            <a:off x="1263726" y="1889125"/>
            <a:ext cx="10326687" cy="4721225"/>
          </a:xfrm>
          <a:ln w="57150">
            <a:noFill/>
          </a:ln>
        </p:spPr>
        <p:txBody>
          <a:bodyPr/>
          <a:lstStyle/>
          <a:p>
            <a:r>
              <a:rPr lang="en-US" dirty="0"/>
              <a:t>Independent of the etiology</a:t>
            </a:r>
          </a:p>
          <a:p>
            <a:endParaRPr lang="en-US" dirty="0"/>
          </a:p>
          <a:p>
            <a:r>
              <a:rPr lang="en-US" dirty="0"/>
              <a:t>PH leads to          RV pressure overload           RV dysfunction</a:t>
            </a:r>
          </a:p>
          <a:p>
            <a:endParaRPr lang="en-US" dirty="0"/>
          </a:p>
          <a:p>
            <a:endParaRPr lang="en-US" dirty="0"/>
          </a:p>
          <a:p>
            <a:r>
              <a:rPr lang="en-US" dirty="0"/>
              <a:t>Accurate echocardiography gives information on </a:t>
            </a:r>
          </a:p>
          <a:p>
            <a:endParaRPr lang="en-US" dirty="0"/>
          </a:p>
          <a:p>
            <a:endParaRPr lang="en-US" dirty="0"/>
          </a:p>
          <a:p>
            <a:pPr marL="0" indent="0">
              <a:buNone/>
            </a:pPr>
            <a:endParaRPr lang="en-US" dirty="0"/>
          </a:p>
          <a:p>
            <a:pPr marL="0" indent="0">
              <a:buNone/>
            </a:pPr>
            <a:endParaRPr lang="en-US" dirty="0"/>
          </a:p>
        </p:txBody>
      </p:sp>
      <p:cxnSp>
        <p:nvCxnSpPr>
          <p:cNvPr id="3" name="Straight Arrow Connector 2">
            <a:extLst>
              <a:ext uri="{FF2B5EF4-FFF2-40B4-BE49-F238E27FC236}">
                <a16:creationId xmlns:a16="http://schemas.microsoft.com/office/drawing/2014/main" id="{F01236E3-D155-9440-E4B8-42408778B41D}"/>
              </a:ext>
            </a:extLst>
          </p:cNvPr>
          <p:cNvCxnSpPr>
            <a:cxnSpLocks/>
          </p:cNvCxnSpPr>
          <p:nvPr/>
        </p:nvCxnSpPr>
        <p:spPr>
          <a:xfrm>
            <a:off x="3277744" y="3125587"/>
            <a:ext cx="6422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A70648-9DA5-F0F6-A5C8-F6A22A27CCBF}"/>
              </a:ext>
            </a:extLst>
          </p:cNvPr>
          <p:cNvCxnSpPr>
            <a:cxnSpLocks/>
          </p:cNvCxnSpPr>
          <p:nvPr/>
        </p:nvCxnSpPr>
        <p:spPr>
          <a:xfrm flipV="1">
            <a:off x="8229891" y="4007107"/>
            <a:ext cx="805543" cy="444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02CED0F-7BA0-809F-4772-C1B5801ECEC8}"/>
              </a:ext>
            </a:extLst>
          </p:cNvPr>
          <p:cNvCxnSpPr>
            <a:cxnSpLocks/>
          </p:cNvCxnSpPr>
          <p:nvPr/>
        </p:nvCxnSpPr>
        <p:spPr>
          <a:xfrm>
            <a:off x="8229891" y="4765556"/>
            <a:ext cx="778328" cy="5042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EB0517-44E1-B524-AA8C-7D777DF9C748}"/>
              </a:ext>
            </a:extLst>
          </p:cNvPr>
          <p:cNvSpPr txBox="1"/>
          <p:nvPr/>
        </p:nvSpPr>
        <p:spPr>
          <a:xfrm>
            <a:off x="9225928" y="3649736"/>
            <a:ext cx="1589314" cy="369332"/>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RIGHT SIDE</a:t>
            </a:r>
          </a:p>
        </p:txBody>
      </p:sp>
      <p:sp>
        <p:nvSpPr>
          <p:cNvPr id="29" name="TextBox 28">
            <a:extLst>
              <a:ext uri="{FF2B5EF4-FFF2-40B4-BE49-F238E27FC236}">
                <a16:creationId xmlns:a16="http://schemas.microsoft.com/office/drawing/2014/main" id="{95B512B5-1BA0-B6C4-2E6A-93F9B2D03239}"/>
              </a:ext>
            </a:extLst>
          </p:cNvPr>
          <p:cNvSpPr txBox="1"/>
          <p:nvPr/>
        </p:nvSpPr>
        <p:spPr>
          <a:xfrm>
            <a:off x="9225928" y="5103475"/>
            <a:ext cx="1589314" cy="369332"/>
          </a:xfrm>
          <a:prstGeom prst="rect">
            <a:avLst/>
          </a:prstGeom>
          <a:solidFill>
            <a:schemeClr val="bg2"/>
          </a:solidFill>
          <a:ln w="38100">
            <a:solidFill>
              <a:schemeClr val="accent1"/>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LEFT SIDE</a:t>
            </a:r>
          </a:p>
        </p:txBody>
      </p:sp>
      <p:cxnSp>
        <p:nvCxnSpPr>
          <p:cNvPr id="6" name="Straight Arrow Connector 5">
            <a:extLst>
              <a:ext uri="{FF2B5EF4-FFF2-40B4-BE49-F238E27FC236}">
                <a16:creationId xmlns:a16="http://schemas.microsoft.com/office/drawing/2014/main" id="{3A927C96-2EEB-223B-5A5A-1D806CF844AC}"/>
              </a:ext>
            </a:extLst>
          </p:cNvPr>
          <p:cNvCxnSpPr>
            <a:cxnSpLocks/>
          </p:cNvCxnSpPr>
          <p:nvPr/>
        </p:nvCxnSpPr>
        <p:spPr>
          <a:xfrm>
            <a:off x="7087745" y="3121572"/>
            <a:ext cx="6422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26E83CD-AC12-0BC2-A57C-0D046BE75884}"/>
              </a:ext>
            </a:extLst>
          </p:cNvPr>
          <p:cNvSpPr>
            <a:spLocks noGrp="1"/>
          </p:cNvSpPr>
          <p:nvPr>
            <p:ph type="ftr" sz="quarter" idx="3"/>
          </p:nvPr>
        </p:nvSpPr>
        <p:spPr/>
        <p:txBody>
          <a:bodyPr/>
          <a:lstStyle/>
          <a:p>
            <a:r>
              <a:rPr lang="en-US" sz="1000" dirty="0"/>
              <a:t>RV, right ventricle. </a:t>
            </a:r>
          </a:p>
        </p:txBody>
      </p:sp>
      <p:sp>
        <p:nvSpPr>
          <p:cNvPr id="10" name="Rectangle 9">
            <a:extLst>
              <a:ext uri="{FF2B5EF4-FFF2-40B4-BE49-F238E27FC236}">
                <a16:creationId xmlns:a16="http://schemas.microsoft.com/office/drawing/2014/main" id="{3FB97076-1DE8-9FFD-0F4D-05AFC0F37DB7}"/>
              </a:ext>
            </a:extLst>
          </p:cNvPr>
          <p:cNvSpPr/>
          <p:nvPr/>
        </p:nvSpPr>
        <p:spPr>
          <a:xfrm>
            <a:off x="1115346" y="1636296"/>
            <a:ext cx="10013866" cy="42160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47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C665C27-E498-8508-291B-976F593AD74C}"/>
              </a:ext>
            </a:extLst>
          </p:cNvPr>
          <p:cNvSpPr>
            <a:spLocks noGrp="1"/>
          </p:cNvSpPr>
          <p:nvPr>
            <p:ph type="title"/>
          </p:nvPr>
        </p:nvSpPr>
        <p:spPr/>
        <p:txBody>
          <a:bodyPr/>
          <a:lstStyle/>
          <a:p>
            <a:r>
              <a:rPr lang="en-US" dirty="0"/>
              <a:t>Echo: Differentiating Group 1 PH from Group 2 PH-How Can Echocardiography Help?</a:t>
            </a:r>
          </a:p>
        </p:txBody>
      </p:sp>
      <p:sp>
        <p:nvSpPr>
          <p:cNvPr id="5" name="Content Placeholder 4">
            <a:extLst>
              <a:ext uri="{FF2B5EF4-FFF2-40B4-BE49-F238E27FC236}">
                <a16:creationId xmlns:a16="http://schemas.microsoft.com/office/drawing/2014/main" id="{3E923B35-8D81-27E5-A691-1D7051C1AC92}"/>
              </a:ext>
            </a:extLst>
          </p:cNvPr>
          <p:cNvSpPr>
            <a:spLocks noGrp="1"/>
          </p:cNvSpPr>
          <p:nvPr>
            <p:ph idx="1"/>
          </p:nvPr>
        </p:nvSpPr>
        <p:spPr/>
        <p:txBody>
          <a:bodyPr/>
          <a:lstStyle/>
          <a:p>
            <a:pPr>
              <a:spcBef>
                <a:spcPts val="1800"/>
              </a:spcBef>
            </a:pPr>
            <a:r>
              <a:rPr lang="en-US" dirty="0"/>
              <a:t>Morphology of the RV and the LV</a:t>
            </a:r>
          </a:p>
          <a:p>
            <a:pPr>
              <a:spcBef>
                <a:spcPts val="1800"/>
              </a:spcBef>
            </a:pPr>
            <a:r>
              <a:rPr lang="en-US" dirty="0"/>
              <a:t>Shape of the RV and the LV</a:t>
            </a:r>
          </a:p>
          <a:p>
            <a:pPr>
              <a:spcBef>
                <a:spcPts val="1800"/>
              </a:spcBef>
            </a:pPr>
            <a:r>
              <a:rPr lang="en-US" dirty="0"/>
              <a:t>RV Function </a:t>
            </a:r>
          </a:p>
          <a:p>
            <a:pPr>
              <a:spcBef>
                <a:spcPts val="1800"/>
              </a:spcBef>
            </a:pPr>
            <a:r>
              <a:rPr lang="en-US" dirty="0"/>
              <a:t>LV function</a:t>
            </a:r>
          </a:p>
          <a:p>
            <a:pPr>
              <a:spcBef>
                <a:spcPts val="1800"/>
              </a:spcBef>
            </a:pPr>
            <a:r>
              <a:rPr lang="en-US" dirty="0"/>
              <a:t>Valvular abnormalities</a:t>
            </a:r>
          </a:p>
          <a:p>
            <a:pPr>
              <a:spcBef>
                <a:spcPts val="1800"/>
              </a:spcBef>
            </a:pPr>
            <a:r>
              <a:rPr lang="en-US" dirty="0"/>
              <a:t>Estimate hemodynamic parameters</a:t>
            </a:r>
          </a:p>
          <a:p>
            <a:pPr>
              <a:spcBef>
                <a:spcPts val="1800"/>
              </a:spcBef>
            </a:pPr>
            <a:r>
              <a:rPr lang="en-US" dirty="0"/>
              <a:t>Can detect sign for PH associated with Left Heart Disease (LHD) or Congenital Heart Disease (CHD)</a:t>
            </a:r>
          </a:p>
        </p:txBody>
      </p:sp>
      <p:sp>
        <p:nvSpPr>
          <p:cNvPr id="8" name="Footer Placeholder 7">
            <a:extLst>
              <a:ext uri="{FF2B5EF4-FFF2-40B4-BE49-F238E27FC236}">
                <a16:creationId xmlns:a16="http://schemas.microsoft.com/office/drawing/2014/main" id="{ECD4C0E4-DD8B-D2AE-6129-7DFC55191504}"/>
              </a:ext>
            </a:extLst>
          </p:cNvPr>
          <p:cNvSpPr>
            <a:spLocks noGrp="1"/>
          </p:cNvSpPr>
          <p:nvPr>
            <p:ph type="ftr" sz="quarter" idx="3"/>
          </p:nvPr>
        </p:nvSpPr>
        <p:spPr/>
        <p:txBody>
          <a:bodyPr/>
          <a:lstStyle/>
          <a:p>
            <a:r>
              <a:rPr lang="en-US" sz="1000" dirty="0"/>
              <a:t>CHD, congenital heart disease; LHD, left heart disease; LV, left ventricle.</a:t>
            </a:r>
          </a:p>
        </p:txBody>
      </p:sp>
    </p:spTree>
    <p:extLst>
      <p:ext uri="{BB962C8B-B14F-4D97-AF65-F5344CB8AC3E}">
        <p14:creationId xmlns:p14="http://schemas.microsoft.com/office/powerpoint/2010/main" val="396276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E016C-4848-4C36-324B-5432AE52BA36}"/>
              </a:ext>
            </a:extLst>
          </p:cNvPr>
          <p:cNvSpPr>
            <a:spLocks noGrp="1"/>
          </p:cNvSpPr>
          <p:nvPr>
            <p:ph type="title"/>
          </p:nvPr>
        </p:nvSpPr>
        <p:spPr/>
        <p:txBody>
          <a:bodyPr/>
          <a:lstStyle/>
          <a:p>
            <a:r>
              <a:rPr lang="en-US" dirty="0">
                <a:solidFill>
                  <a:schemeClr val="tx1"/>
                </a:solidFill>
              </a:rPr>
              <a:t>Echo: Differentiating Group 1 PH from </a:t>
            </a:r>
            <a:r>
              <a:rPr lang="en-US" dirty="0"/>
              <a:t>Group 2 PH</a:t>
            </a:r>
          </a:p>
        </p:txBody>
      </p:sp>
      <p:sp>
        <p:nvSpPr>
          <p:cNvPr id="5" name="Content Placeholder 4">
            <a:extLst>
              <a:ext uri="{FF2B5EF4-FFF2-40B4-BE49-F238E27FC236}">
                <a16:creationId xmlns:a16="http://schemas.microsoft.com/office/drawing/2014/main" id="{3E923B35-8D81-27E5-A691-1D7051C1AC92}"/>
              </a:ext>
            </a:extLst>
          </p:cNvPr>
          <p:cNvSpPr>
            <a:spLocks noGrp="1"/>
          </p:cNvSpPr>
          <p:nvPr>
            <p:ph idx="1"/>
          </p:nvPr>
        </p:nvSpPr>
        <p:spPr>
          <a:xfrm>
            <a:off x="609600" y="1385082"/>
            <a:ext cx="10744200" cy="5063446"/>
          </a:xfrm>
          <a:ln w="57150">
            <a:noFill/>
          </a:ln>
        </p:spPr>
        <p:txBody>
          <a:bodyPr>
            <a:normAutofit fontScale="92500" lnSpcReduction="10000"/>
          </a:bodyPr>
          <a:lstStyle/>
          <a:p>
            <a:pPr>
              <a:lnSpc>
                <a:spcPct val="110000"/>
              </a:lnSpc>
            </a:pPr>
            <a:r>
              <a:rPr lang="en-US" dirty="0"/>
              <a:t>To differentiate between Group 2 and Group 1 PH</a:t>
            </a:r>
          </a:p>
          <a:p>
            <a:pPr>
              <a:lnSpc>
                <a:spcPct val="110000"/>
              </a:lnSpc>
            </a:pPr>
            <a:r>
              <a:rPr lang="en-US" dirty="0"/>
              <a:t>Left atrium size (volume and surface)  </a:t>
            </a:r>
            <a:r>
              <a:rPr lang="en-US" dirty="0">
                <a:solidFill>
                  <a:schemeClr val="accent2"/>
                </a:solidFill>
              </a:rPr>
              <a:t>LA volume &gt; 34 ml/m</a:t>
            </a:r>
            <a:r>
              <a:rPr lang="en-US" baseline="30000" dirty="0">
                <a:solidFill>
                  <a:schemeClr val="accent2"/>
                </a:solidFill>
              </a:rPr>
              <a:t>2</a:t>
            </a:r>
          </a:p>
          <a:p>
            <a:pPr>
              <a:lnSpc>
                <a:spcPct val="110000"/>
              </a:lnSpc>
            </a:pPr>
            <a:r>
              <a:rPr lang="en-US" dirty="0"/>
              <a:t>LV dimensions (dilatation)</a:t>
            </a:r>
          </a:p>
          <a:p>
            <a:pPr>
              <a:lnSpc>
                <a:spcPct val="110000"/>
              </a:lnSpc>
            </a:pPr>
            <a:r>
              <a:rPr lang="en-US" dirty="0"/>
              <a:t>LV function</a:t>
            </a:r>
          </a:p>
          <a:p>
            <a:pPr>
              <a:lnSpc>
                <a:spcPct val="110000"/>
              </a:lnSpc>
            </a:pPr>
            <a:r>
              <a:rPr lang="en-US" dirty="0"/>
              <a:t>Signs of LV hypertrophy  (LV mass index </a:t>
            </a:r>
            <a:r>
              <a:rPr lang="en-US" dirty="0">
                <a:solidFill>
                  <a:schemeClr val="accent2"/>
                </a:solidFill>
              </a:rPr>
              <a:t>149 g/m</a:t>
            </a:r>
            <a:r>
              <a:rPr lang="en-US" baseline="30000" dirty="0">
                <a:solidFill>
                  <a:schemeClr val="accent2"/>
                </a:solidFill>
              </a:rPr>
              <a:t>2 </a:t>
            </a:r>
            <a:r>
              <a:rPr lang="en-US" dirty="0"/>
              <a:t>for men or </a:t>
            </a:r>
            <a:r>
              <a:rPr lang="en-US" dirty="0">
                <a:solidFill>
                  <a:schemeClr val="accent2"/>
                </a:solidFill>
              </a:rPr>
              <a:t>122 g/m</a:t>
            </a:r>
            <a:r>
              <a:rPr lang="en-US" baseline="30000" dirty="0">
                <a:solidFill>
                  <a:schemeClr val="accent2"/>
                </a:solidFill>
              </a:rPr>
              <a:t>2</a:t>
            </a:r>
            <a:r>
              <a:rPr lang="en-US" dirty="0">
                <a:solidFill>
                  <a:schemeClr val="accent2"/>
                </a:solidFill>
              </a:rPr>
              <a:t> </a:t>
            </a:r>
            <a:r>
              <a:rPr lang="en-US" dirty="0"/>
              <a:t>for women or </a:t>
            </a:r>
            <a:r>
              <a:rPr lang="en-US" dirty="0">
                <a:solidFill>
                  <a:schemeClr val="accent2"/>
                </a:solidFill>
              </a:rPr>
              <a:t>RWT &gt;0.42</a:t>
            </a:r>
            <a:r>
              <a:rPr lang="en-US" dirty="0"/>
              <a:t>)</a:t>
            </a:r>
          </a:p>
          <a:p>
            <a:pPr>
              <a:lnSpc>
                <a:spcPct val="110000"/>
              </a:lnSpc>
            </a:pPr>
            <a:r>
              <a:rPr lang="en-US" dirty="0"/>
              <a:t>Doppler echocardiographic signs </a:t>
            </a:r>
          </a:p>
          <a:p>
            <a:pPr lvl="1">
              <a:lnSpc>
                <a:spcPct val="110000"/>
              </a:lnSpc>
            </a:pPr>
            <a:r>
              <a:rPr lang="en-US" dirty="0"/>
              <a:t>Color Doppler (</a:t>
            </a:r>
            <a:r>
              <a:rPr lang="en-US" dirty="0">
                <a:solidFill>
                  <a:schemeClr val="accent2"/>
                </a:solidFill>
              </a:rPr>
              <a:t>valvular heart disease </a:t>
            </a:r>
            <a:r>
              <a:rPr lang="en-US" dirty="0"/>
              <a:t>or congenital disease)</a:t>
            </a:r>
          </a:p>
          <a:p>
            <a:pPr lvl="1">
              <a:lnSpc>
                <a:spcPct val="110000"/>
              </a:lnSpc>
            </a:pPr>
            <a:r>
              <a:rPr lang="en-US" dirty="0"/>
              <a:t>Continuous Doppler (</a:t>
            </a:r>
            <a:r>
              <a:rPr lang="en-US" dirty="0">
                <a:solidFill>
                  <a:schemeClr val="accent2"/>
                </a:solidFill>
              </a:rPr>
              <a:t>valvular heart disease </a:t>
            </a:r>
            <a:r>
              <a:rPr lang="en-US" dirty="0"/>
              <a:t>or congenital disease)</a:t>
            </a:r>
          </a:p>
          <a:p>
            <a:pPr lvl="1">
              <a:lnSpc>
                <a:spcPct val="110000"/>
              </a:lnSpc>
            </a:pPr>
            <a:r>
              <a:rPr lang="en-US" dirty="0"/>
              <a:t>Pulse wave Doppler (E/A ratio) / </a:t>
            </a:r>
            <a:r>
              <a:rPr lang="en-US" dirty="0">
                <a:solidFill>
                  <a:schemeClr val="accent2"/>
                </a:solidFill>
              </a:rPr>
              <a:t>LV diastolic dysfunction</a:t>
            </a:r>
          </a:p>
          <a:p>
            <a:pPr lvl="1">
              <a:lnSpc>
                <a:spcPct val="110000"/>
              </a:lnSpc>
            </a:pPr>
            <a:r>
              <a:rPr lang="en-US" dirty="0"/>
              <a:t>Tissue doppler imaging (E/e’ ratio for example E/e’&gt;15) / </a:t>
            </a:r>
            <a:r>
              <a:rPr lang="en-US" dirty="0">
                <a:solidFill>
                  <a:schemeClr val="accent2"/>
                </a:solidFill>
              </a:rPr>
              <a:t>LV diastolic dysfunction</a:t>
            </a:r>
          </a:p>
          <a:p>
            <a:pPr lvl="1">
              <a:lnSpc>
                <a:spcPct val="110000"/>
              </a:lnSpc>
            </a:pPr>
            <a:r>
              <a:rPr lang="en-US" dirty="0"/>
              <a:t>Contrast/TTE in some cases</a:t>
            </a:r>
          </a:p>
          <a:p>
            <a:pPr lvl="1">
              <a:lnSpc>
                <a:spcPct val="110000"/>
              </a:lnSpc>
            </a:pPr>
            <a:endParaRPr lang="en-US" dirty="0"/>
          </a:p>
          <a:p>
            <a:pPr>
              <a:lnSpc>
                <a:spcPct val="110000"/>
              </a:lnSpc>
            </a:pPr>
            <a:endParaRPr lang="en-US" dirty="0"/>
          </a:p>
        </p:txBody>
      </p:sp>
      <p:sp>
        <p:nvSpPr>
          <p:cNvPr id="3" name="Footer Placeholder 2">
            <a:extLst>
              <a:ext uri="{FF2B5EF4-FFF2-40B4-BE49-F238E27FC236}">
                <a16:creationId xmlns:a16="http://schemas.microsoft.com/office/drawing/2014/main" id="{95A84005-5932-CA4E-BD0A-4E4BDD29CB59}"/>
              </a:ext>
            </a:extLst>
          </p:cNvPr>
          <p:cNvSpPr>
            <a:spLocks noGrp="1"/>
          </p:cNvSpPr>
          <p:nvPr>
            <p:ph type="ftr" sz="quarter" idx="3"/>
          </p:nvPr>
        </p:nvSpPr>
        <p:spPr/>
        <p:txBody>
          <a:bodyPr/>
          <a:lstStyle/>
          <a:p>
            <a:r>
              <a:rPr lang="en-US" sz="1000" dirty="0" err="1"/>
              <a:t>TTE</a:t>
            </a:r>
            <a:r>
              <a:rPr lang="en-US" sz="1000" dirty="0"/>
              <a:t>, transthoracic echocardiogram; </a:t>
            </a:r>
            <a:r>
              <a:rPr lang="en-US" sz="1000" dirty="0" err="1"/>
              <a:t>RWT</a:t>
            </a:r>
            <a:r>
              <a:rPr lang="en-US" sz="1000" dirty="0"/>
              <a:t>, relative wall thickness.</a:t>
            </a:r>
          </a:p>
          <a:p>
            <a:endParaRPr lang="en-US" sz="1000" dirty="0"/>
          </a:p>
          <a:p>
            <a:r>
              <a:rPr lang="en-US" sz="1000" dirty="0" err="1"/>
              <a:t>Pieske</a:t>
            </a:r>
            <a:r>
              <a:rPr lang="en-US" sz="1000" dirty="0"/>
              <a:t> B, et al. </a:t>
            </a:r>
            <a:r>
              <a:rPr lang="en-US" sz="1000" i="1" dirty="0" err="1"/>
              <a:t>Eur</a:t>
            </a:r>
            <a:r>
              <a:rPr lang="en-US" sz="1000" i="1" dirty="0"/>
              <a:t> Heart J. </a:t>
            </a:r>
            <a:r>
              <a:rPr lang="en-US" sz="1000" dirty="0"/>
              <a:t>2019;40:3297-317. </a:t>
            </a:r>
          </a:p>
        </p:txBody>
      </p:sp>
    </p:spTree>
    <p:extLst>
      <p:ext uri="{BB962C8B-B14F-4D97-AF65-F5344CB8AC3E}">
        <p14:creationId xmlns:p14="http://schemas.microsoft.com/office/powerpoint/2010/main" val="372158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E016C-4848-4C36-324B-5432AE52BA36}"/>
              </a:ext>
            </a:extLst>
          </p:cNvPr>
          <p:cNvSpPr>
            <a:spLocks noGrp="1"/>
          </p:cNvSpPr>
          <p:nvPr>
            <p:ph type="title"/>
          </p:nvPr>
        </p:nvSpPr>
        <p:spPr>
          <a:xfrm>
            <a:off x="609600" y="67154"/>
            <a:ext cx="10744200" cy="903218"/>
          </a:xfrm>
        </p:spPr>
        <p:txBody>
          <a:bodyPr>
            <a:normAutofit/>
          </a:bodyPr>
          <a:lstStyle/>
          <a:p>
            <a:r>
              <a:rPr lang="en-US" dirty="0">
                <a:solidFill>
                  <a:schemeClr val="tx1"/>
                </a:solidFill>
              </a:rPr>
              <a:t>Echo: Differentiating </a:t>
            </a:r>
            <a:r>
              <a:rPr lang="en-US" dirty="0"/>
              <a:t>Group 1 PH from Group 2 PH</a:t>
            </a:r>
          </a:p>
        </p:txBody>
      </p:sp>
      <p:graphicFrame>
        <p:nvGraphicFramePr>
          <p:cNvPr id="2" name="Table 2">
            <a:extLst>
              <a:ext uri="{FF2B5EF4-FFF2-40B4-BE49-F238E27FC236}">
                <a16:creationId xmlns:a16="http://schemas.microsoft.com/office/drawing/2014/main" id="{A2FD13C8-A9E2-CE6B-6F6F-7D2BEB02925B}"/>
              </a:ext>
            </a:extLst>
          </p:cNvPr>
          <p:cNvGraphicFramePr>
            <a:graphicFrameLocks noGrp="1"/>
          </p:cNvGraphicFramePr>
          <p:nvPr>
            <p:ph idx="4294967295"/>
            <p:extLst>
              <p:ext uri="{D42A27DB-BD31-4B8C-83A1-F6EECF244321}">
                <p14:modId xmlns:p14="http://schemas.microsoft.com/office/powerpoint/2010/main" val="2370761322"/>
              </p:ext>
            </p:extLst>
          </p:nvPr>
        </p:nvGraphicFramePr>
        <p:xfrm>
          <a:off x="2142504" y="912864"/>
          <a:ext cx="7919031" cy="2164080"/>
        </p:xfrm>
        <a:graphic>
          <a:graphicData uri="http://schemas.openxmlformats.org/drawingml/2006/table">
            <a:tbl>
              <a:tblPr firstRow="1" bandRow="1">
                <a:tableStyleId>{5C22544A-7EE6-4342-B048-85BDC9FD1C3A}</a:tableStyleId>
              </a:tblPr>
              <a:tblGrid>
                <a:gridCol w="4044621">
                  <a:extLst>
                    <a:ext uri="{9D8B030D-6E8A-4147-A177-3AD203B41FA5}">
                      <a16:colId xmlns:a16="http://schemas.microsoft.com/office/drawing/2014/main" val="1969702418"/>
                    </a:ext>
                  </a:extLst>
                </a:gridCol>
                <a:gridCol w="3874410">
                  <a:extLst>
                    <a:ext uri="{9D8B030D-6E8A-4147-A177-3AD203B41FA5}">
                      <a16:colId xmlns:a16="http://schemas.microsoft.com/office/drawing/2014/main" val="3291198974"/>
                    </a:ext>
                  </a:extLst>
                </a:gridCol>
              </a:tblGrid>
              <a:tr h="321069">
                <a:tc>
                  <a:txBody>
                    <a:bodyPr/>
                    <a:lstStyle/>
                    <a:p>
                      <a:pPr algn="ctr"/>
                      <a:r>
                        <a:rPr lang="en-US" sz="1600" dirty="0"/>
                        <a:t>Group 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dirty="0"/>
                        <a:t>Group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856922258"/>
                  </a:ext>
                </a:extLst>
              </a:tr>
              <a:tr h="294313">
                <a:tc>
                  <a:txBody>
                    <a:bodyPr/>
                    <a:lstStyle/>
                    <a:p>
                      <a:r>
                        <a:rPr lang="en-US" sz="1400" b="1" dirty="0"/>
                        <a:t>Flattening of the interventricular septum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sz="1400" b="1" dirty="0"/>
                        <a:t>Left heart valve abnormalities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823111"/>
                  </a:ext>
                </a:extLst>
              </a:tr>
              <a:tr h="294313">
                <a:tc>
                  <a:txBody>
                    <a:bodyPr/>
                    <a:lstStyle/>
                    <a:p>
                      <a:r>
                        <a:rPr lang="en-US" sz="1400" b="1" dirty="0"/>
                        <a:t>Right atrial dilatation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sz="1400" b="1" dirty="0"/>
                        <a:t>Left atrial dilatation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4277820"/>
                  </a:ext>
                </a:extLst>
              </a:tr>
              <a:tr h="294313">
                <a:tc>
                  <a:txBody>
                    <a:bodyPr/>
                    <a:lstStyle/>
                    <a:p>
                      <a:r>
                        <a:rPr lang="en-US" sz="1400" b="1" dirty="0"/>
                        <a:t>Right ventricular dilatation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sz="1400" b="1" dirty="0"/>
                        <a:t>Left ventricular dilatation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075145"/>
                  </a:ext>
                </a:extLst>
              </a:tr>
              <a:tr h="294313">
                <a:tc>
                  <a:txBody>
                    <a:bodyPr/>
                    <a:lstStyle/>
                    <a:p>
                      <a:r>
                        <a:rPr lang="en-US" sz="1400" b="1" dirty="0"/>
                        <a:t>RV systolic dysfunction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sz="1400" b="1" dirty="0"/>
                        <a:t>LV diastolic dysfunction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368342"/>
                  </a:ext>
                </a:extLst>
              </a:tr>
              <a:tr h="294313">
                <a:tc>
                  <a:txBody>
                    <a:bodyPr/>
                    <a:lstStyle/>
                    <a:p>
                      <a:r>
                        <a:rPr lang="en-US" sz="1400" b="1" dirty="0"/>
                        <a:t>Notched pulsed-wave Doppler in the RVOT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sz="1400" b="1" dirty="0"/>
                        <a:t>LV systolic dysfunction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9861466"/>
                  </a:ext>
                </a:extLst>
              </a:tr>
              <a:tr h="294313">
                <a:tc>
                  <a:txBody>
                    <a:bodyPr/>
                    <a:lstStyle/>
                    <a:p>
                      <a:r>
                        <a:rPr lang="en-US" sz="1400" b="1" dirty="0"/>
                        <a:t>Inferior vena cava dilatation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sz="1400" b="1" dirty="0"/>
                        <a:t>Hypo or a-kinesis LV area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487780"/>
                  </a:ext>
                </a:extLst>
              </a:tr>
            </a:tbl>
          </a:graphicData>
        </a:graphic>
      </p:graphicFrame>
      <p:grpSp>
        <p:nvGrpSpPr>
          <p:cNvPr id="7" name="Group 6">
            <a:extLst>
              <a:ext uri="{FF2B5EF4-FFF2-40B4-BE49-F238E27FC236}">
                <a16:creationId xmlns:a16="http://schemas.microsoft.com/office/drawing/2014/main" id="{D52952CF-32C5-4C62-8596-B993DBD1A371}"/>
              </a:ext>
            </a:extLst>
          </p:cNvPr>
          <p:cNvGrpSpPr/>
          <p:nvPr/>
        </p:nvGrpSpPr>
        <p:grpSpPr>
          <a:xfrm>
            <a:off x="3221770" y="3118208"/>
            <a:ext cx="2169346" cy="3397662"/>
            <a:chOff x="2188100" y="3078451"/>
            <a:chExt cx="2169346" cy="3397662"/>
          </a:xfrm>
        </p:grpSpPr>
        <p:pic>
          <p:nvPicPr>
            <p:cNvPr id="12" name="Picture 11">
              <a:extLst>
                <a:ext uri="{FF2B5EF4-FFF2-40B4-BE49-F238E27FC236}">
                  <a16:creationId xmlns:a16="http://schemas.microsoft.com/office/drawing/2014/main" id="{EDA52626-91D2-79AB-A0D2-0B0BA50B0FA7}"/>
                </a:ext>
              </a:extLst>
            </p:cNvPr>
            <p:cNvPicPr>
              <a:picLocks noChangeAspect="1"/>
            </p:cNvPicPr>
            <p:nvPr/>
          </p:nvPicPr>
          <p:blipFill>
            <a:blip r:embed="rId3"/>
            <a:stretch>
              <a:fillRect/>
            </a:stretch>
          </p:blipFill>
          <p:spPr>
            <a:xfrm>
              <a:off x="2188100" y="3217593"/>
              <a:ext cx="2169346" cy="3258520"/>
            </a:xfrm>
            <a:prstGeom prst="rect">
              <a:avLst/>
            </a:prstGeom>
          </p:spPr>
        </p:pic>
        <p:sp>
          <p:nvSpPr>
            <p:cNvPr id="5" name="TextBox 4">
              <a:extLst>
                <a:ext uri="{FF2B5EF4-FFF2-40B4-BE49-F238E27FC236}">
                  <a16:creationId xmlns:a16="http://schemas.microsoft.com/office/drawing/2014/main" id="{4974C960-FBCE-82F1-306F-6467E86719AE}"/>
                </a:ext>
              </a:extLst>
            </p:cNvPr>
            <p:cNvSpPr txBox="1"/>
            <p:nvPr/>
          </p:nvSpPr>
          <p:spPr>
            <a:xfrm>
              <a:off x="2938503" y="3078451"/>
              <a:ext cx="642035" cy="369332"/>
            </a:xfrm>
            <a:prstGeom prst="rect">
              <a:avLst/>
            </a:prstGeom>
            <a:solidFill>
              <a:schemeClr val="bg1"/>
            </a:solidFill>
          </p:spPr>
          <p:txBody>
            <a:bodyPr wrap="none" rtlCol="0">
              <a:spAutoFit/>
            </a:bodyPr>
            <a:lstStyle/>
            <a:p>
              <a:pPr algn="ctr"/>
              <a:r>
                <a:rPr lang="en-US" dirty="0"/>
                <a:t>PAH</a:t>
              </a:r>
            </a:p>
          </p:txBody>
        </p:sp>
      </p:grpSp>
      <p:grpSp>
        <p:nvGrpSpPr>
          <p:cNvPr id="8" name="Group 7">
            <a:extLst>
              <a:ext uri="{FF2B5EF4-FFF2-40B4-BE49-F238E27FC236}">
                <a16:creationId xmlns:a16="http://schemas.microsoft.com/office/drawing/2014/main" id="{818D1E5C-1739-55F0-A935-EE038DC6D73C}"/>
              </a:ext>
            </a:extLst>
          </p:cNvPr>
          <p:cNvGrpSpPr/>
          <p:nvPr/>
        </p:nvGrpSpPr>
        <p:grpSpPr>
          <a:xfrm>
            <a:off x="6910257" y="3119345"/>
            <a:ext cx="2245736" cy="3371009"/>
            <a:chOff x="7428351" y="3066539"/>
            <a:chExt cx="2245736" cy="3371009"/>
          </a:xfrm>
        </p:grpSpPr>
        <p:pic>
          <p:nvPicPr>
            <p:cNvPr id="10" name="Picture 9">
              <a:extLst>
                <a:ext uri="{FF2B5EF4-FFF2-40B4-BE49-F238E27FC236}">
                  <a16:creationId xmlns:a16="http://schemas.microsoft.com/office/drawing/2014/main" id="{F05BE583-10D5-5226-4842-3128888476D8}"/>
                </a:ext>
              </a:extLst>
            </p:cNvPr>
            <p:cNvPicPr>
              <a:picLocks noChangeAspect="1"/>
            </p:cNvPicPr>
            <p:nvPr/>
          </p:nvPicPr>
          <p:blipFill>
            <a:blip r:embed="rId4"/>
            <a:stretch>
              <a:fillRect/>
            </a:stretch>
          </p:blipFill>
          <p:spPr>
            <a:xfrm>
              <a:off x="7428351" y="3179028"/>
              <a:ext cx="2245736" cy="3258520"/>
            </a:xfrm>
            <a:prstGeom prst="rect">
              <a:avLst/>
            </a:prstGeom>
          </p:spPr>
        </p:pic>
        <p:sp>
          <p:nvSpPr>
            <p:cNvPr id="6" name="TextBox 5">
              <a:extLst>
                <a:ext uri="{FF2B5EF4-FFF2-40B4-BE49-F238E27FC236}">
                  <a16:creationId xmlns:a16="http://schemas.microsoft.com/office/drawing/2014/main" id="{0A7B7B7E-4B22-EA04-2690-ADE5E3150668}"/>
                </a:ext>
              </a:extLst>
            </p:cNvPr>
            <p:cNvSpPr txBox="1"/>
            <p:nvPr/>
          </p:nvSpPr>
          <p:spPr>
            <a:xfrm>
              <a:off x="8091689" y="3066539"/>
              <a:ext cx="813043" cy="369332"/>
            </a:xfrm>
            <a:prstGeom prst="rect">
              <a:avLst/>
            </a:prstGeom>
            <a:solidFill>
              <a:schemeClr val="bg1"/>
            </a:solidFill>
          </p:spPr>
          <p:txBody>
            <a:bodyPr wrap="none" rtlCol="0">
              <a:spAutoFit/>
            </a:bodyPr>
            <a:lstStyle/>
            <a:p>
              <a:pPr algn="ctr"/>
              <a:r>
                <a:rPr lang="en-US" dirty="0" err="1"/>
                <a:t>IpcPH</a:t>
              </a:r>
              <a:endParaRPr lang="en-US" dirty="0"/>
            </a:p>
          </p:txBody>
        </p:sp>
      </p:grpSp>
      <p:sp>
        <p:nvSpPr>
          <p:cNvPr id="3" name="Footer Placeholder 2">
            <a:extLst>
              <a:ext uri="{FF2B5EF4-FFF2-40B4-BE49-F238E27FC236}">
                <a16:creationId xmlns:a16="http://schemas.microsoft.com/office/drawing/2014/main" id="{58EDA1E8-BB68-3698-87BC-BEA8D07E96E7}"/>
              </a:ext>
            </a:extLst>
          </p:cNvPr>
          <p:cNvSpPr>
            <a:spLocks noGrp="1"/>
          </p:cNvSpPr>
          <p:nvPr>
            <p:ph type="ftr" sz="quarter" idx="3"/>
          </p:nvPr>
        </p:nvSpPr>
        <p:spPr/>
        <p:txBody>
          <a:bodyPr/>
          <a:lstStyle/>
          <a:p>
            <a:r>
              <a:rPr lang="en-US" sz="1000" dirty="0" err="1"/>
              <a:t>LVOT</a:t>
            </a:r>
            <a:r>
              <a:rPr lang="en-US" sz="1000" dirty="0"/>
              <a:t>, left ventricular outflow tract.</a:t>
            </a:r>
          </a:p>
          <a:p>
            <a:endParaRPr lang="en-US" sz="1000" dirty="0"/>
          </a:p>
          <a:p>
            <a:r>
              <a:rPr lang="en-US" sz="1000" dirty="0" err="1"/>
              <a:t>Naeije</a:t>
            </a:r>
            <a:r>
              <a:rPr lang="en-US" sz="1000" dirty="0"/>
              <a:t> R, et al. </a:t>
            </a:r>
            <a:r>
              <a:rPr lang="en-US" sz="1000" i="1" dirty="0"/>
              <a:t>Prog Cardiovasc Dis. </a:t>
            </a:r>
            <a:r>
              <a:rPr lang="en-US" sz="1000" dirty="0"/>
              <a:t>2016 ;59:22-9. </a:t>
            </a:r>
          </a:p>
        </p:txBody>
      </p:sp>
    </p:spTree>
    <p:extLst>
      <p:ext uri="{BB962C8B-B14F-4D97-AF65-F5344CB8AC3E}">
        <p14:creationId xmlns:p14="http://schemas.microsoft.com/office/powerpoint/2010/main" val="279203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A0F11C1-2A8E-2D4C-8DA6-D1EA92F497D4}"/>
              </a:ext>
            </a:extLst>
          </p:cNvPr>
          <p:cNvSpPr>
            <a:spLocks noGrp="1"/>
          </p:cNvSpPr>
          <p:nvPr>
            <p:ph type="title"/>
          </p:nvPr>
        </p:nvSpPr>
        <p:spPr>
          <a:xfrm>
            <a:off x="609600" y="73555"/>
            <a:ext cx="10744200" cy="575066"/>
          </a:xfrm>
        </p:spPr>
        <p:txBody>
          <a:bodyPr>
            <a:normAutofit fontScale="90000"/>
          </a:bodyPr>
          <a:lstStyle/>
          <a:p>
            <a:r>
              <a:rPr lang="en-US" dirty="0">
                <a:solidFill>
                  <a:schemeClr val="tx1"/>
                </a:solidFill>
              </a:rPr>
              <a:t>Echo: </a:t>
            </a:r>
            <a:r>
              <a:rPr lang="en-US" dirty="0"/>
              <a:t>Differentiating Group 1 PH from Group 2 PH</a:t>
            </a:r>
          </a:p>
        </p:txBody>
      </p:sp>
      <p:sp>
        <p:nvSpPr>
          <p:cNvPr id="4" name="TextBox 3">
            <a:extLst>
              <a:ext uri="{FF2B5EF4-FFF2-40B4-BE49-F238E27FC236}">
                <a16:creationId xmlns:a16="http://schemas.microsoft.com/office/drawing/2014/main" id="{70B0F4CF-0429-0F3E-4B7F-D4C9723B3F80}"/>
              </a:ext>
            </a:extLst>
          </p:cNvPr>
          <p:cNvSpPr txBox="1"/>
          <p:nvPr/>
        </p:nvSpPr>
        <p:spPr>
          <a:xfrm>
            <a:off x="101756" y="4092906"/>
            <a:ext cx="2169106"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a:effectLst/>
              </a:rPr>
              <a:t>Right atrium (RA) and right ventricle (RV) are severely dilated</a:t>
            </a:r>
          </a:p>
          <a:p>
            <a:pPr marL="285750" indent="-285750">
              <a:spcAft>
                <a:spcPts val="600"/>
              </a:spcAft>
              <a:buFont typeface="Arial" panose="020B0604020202020204" pitchFamily="34" charset="0"/>
              <a:buChar char="•"/>
            </a:pPr>
            <a:r>
              <a:rPr lang="en-US" sz="1200" dirty="0">
                <a:effectLst/>
              </a:rPr>
              <a:t>There is flattening and reversal of septal curvature</a:t>
            </a:r>
          </a:p>
          <a:p>
            <a:pPr marL="285750" indent="-285750">
              <a:spcAft>
                <a:spcPts val="600"/>
              </a:spcAft>
              <a:buFont typeface="Arial" panose="020B0604020202020204" pitchFamily="34" charset="0"/>
              <a:buChar char="•"/>
            </a:pPr>
            <a:r>
              <a:rPr lang="en-US" sz="1200" dirty="0"/>
              <a:t>L</a:t>
            </a:r>
            <a:r>
              <a:rPr lang="en-US" sz="1200" dirty="0">
                <a:effectLst/>
              </a:rPr>
              <a:t>eft ventricle (LV) is small and compressed</a:t>
            </a:r>
          </a:p>
        </p:txBody>
      </p:sp>
      <p:pic>
        <p:nvPicPr>
          <p:cNvPr id="26" name="Picture 25">
            <a:extLst>
              <a:ext uri="{FF2B5EF4-FFF2-40B4-BE49-F238E27FC236}">
                <a16:creationId xmlns:a16="http://schemas.microsoft.com/office/drawing/2014/main" id="{FAA0ECBD-FF90-FCB8-85F8-827762FEE151}"/>
              </a:ext>
            </a:extLst>
          </p:cNvPr>
          <p:cNvPicPr>
            <a:picLocks noChangeAspect="1"/>
          </p:cNvPicPr>
          <p:nvPr/>
        </p:nvPicPr>
        <p:blipFill>
          <a:blip r:embed="rId3"/>
          <a:stretch>
            <a:fillRect/>
          </a:stretch>
        </p:blipFill>
        <p:spPr>
          <a:xfrm>
            <a:off x="2191822" y="3984167"/>
            <a:ext cx="2412122" cy="1889496"/>
          </a:xfrm>
          <a:prstGeom prst="rect">
            <a:avLst/>
          </a:prstGeom>
        </p:spPr>
      </p:pic>
      <p:sp>
        <p:nvSpPr>
          <p:cNvPr id="6" name="TextBox 5">
            <a:extLst>
              <a:ext uri="{FF2B5EF4-FFF2-40B4-BE49-F238E27FC236}">
                <a16:creationId xmlns:a16="http://schemas.microsoft.com/office/drawing/2014/main" id="{06E81459-2AF4-C84D-8717-5D182A05EC4E}"/>
              </a:ext>
            </a:extLst>
          </p:cNvPr>
          <p:cNvSpPr txBox="1"/>
          <p:nvPr/>
        </p:nvSpPr>
        <p:spPr>
          <a:xfrm>
            <a:off x="2554724" y="1986549"/>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7" name="TextBox 6">
            <a:extLst>
              <a:ext uri="{FF2B5EF4-FFF2-40B4-BE49-F238E27FC236}">
                <a16:creationId xmlns:a16="http://schemas.microsoft.com/office/drawing/2014/main" id="{09DFBB02-E58B-CD49-B19D-DE7E4B5EC746}"/>
              </a:ext>
            </a:extLst>
          </p:cNvPr>
          <p:cNvSpPr txBox="1"/>
          <p:nvPr/>
        </p:nvSpPr>
        <p:spPr>
          <a:xfrm>
            <a:off x="2688602" y="2734481"/>
            <a:ext cx="410203" cy="307777"/>
          </a:xfrm>
          <a:prstGeom prst="rect">
            <a:avLst/>
          </a:prstGeom>
          <a:noFill/>
        </p:spPr>
        <p:txBody>
          <a:bodyPr wrap="square" rtlCol="0">
            <a:spAutoFit/>
          </a:bodyPr>
          <a:lstStyle/>
          <a:p>
            <a:r>
              <a:rPr lang="en-US" sz="1400" b="1" dirty="0">
                <a:solidFill>
                  <a:prstClr val="white"/>
                </a:solidFill>
                <a:latin typeface="Calibri"/>
              </a:rPr>
              <a:t>RA</a:t>
            </a:r>
          </a:p>
        </p:txBody>
      </p:sp>
      <p:sp>
        <p:nvSpPr>
          <p:cNvPr id="8" name="TextBox 7">
            <a:extLst>
              <a:ext uri="{FF2B5EF4-FFF2-40B4-BE49-F238E27FC236}">
                <a16:creationId xmlns:a16="http://schemas.microsoft.com/office/drawing/2014/main" id="{C445F544-6C1F-4949-86AA-03917C2D9B31}"/>
              </a:ext>
            </a:extLst>
          </p:cNvPr>
          <p:cNvSpPr txBox="1"/>
          <p:nvPr/>
        </p:nvSpPr>
        <p:spPr>
          <a:xfrm>
            <a:off x="3172502" y="1934328"/>
            <a:ext cx="428608" cy="307777"/>
          </a:xfrm>
          <a:prstGeom prst="rect">
            <a:avLst/>
          </a:prstGeom>
          <a:noFill/>
        </p:spPr>
        <p:txBody>
          <a:bodyPr wrap="square" rtlCol="0">
            <a:spAutoFit/>
          </a:bodyPr>
          <a:lstStyle/>
          <a:p>
            <a:r>
              <a:rPr lang="en-US" sz="1400" b="1" dirty="0">
                <a:solidFill>
                  <a:prstClr val="white"/>
                </a:solidFill>
                <a:latin typeface="Calibri"/>
              </a:rPr>
              <a:t>LV</a:t>
            </a:r>
          </a:p>
        </p:txBody>
      </p:sp>
      <p:sp>
        <p:nvSpPr>
          <p:cNvPr id="9" name="TextBox 8">
            <a:extLst>
              <a:ext uri="{FF2B5EF4-FFF2-40B4-BE49-F238E27FC236}">
                <a16:creationId xmlns:a16="http://schemas.microsoft.com/office/drawing/2014/main" id="{12D3D8AD-7330-3846-B1E2-D5E71C76B092}"/>
              </a:ext>
            </a:extLst>
          </p:cNvPr>
          <p:cNvSpPr txBox="1"/>
          <p:nvPr/>
        </p:nvSpPr>
        <p:spPr>
          <a:xfrm>
            <a:off x="3121194" y="2682260"/>
            <a:ext cx="531224" cy="307777"/>
          </a:xfrm>
          <a:prstGeom prst="rect">
            <a:avLst/>
          </a:prstGeom>
          <a:noFill/>
        </p:spPr>
        <p:txBody>
          <a:bodyPr wrap="square" rtlCol="0">
            <a:spAutoFit/>
          </a:bodyPr>
          <a:lstStyle/>
          <a:p>
            <a:r>
              <a:rPr lang="en-US" sz="1400" b="1" dirty="0">
                <a:solidFill>
                  <a:prstClr val="white"/>
                </a:solidFill>
                <a:latin typeface="Calibri"/>
              </a:rPr>
              <a:t>LA</a:t>
            </a:r>
          </a:p>
        </p:txBody>
      </p:sp>
      <p:sp>
        <p:nvSpPr>
          <p:cNvPr id="35" name="TextBox 34">
            <a:extLst>
              <a:ext uri="{FF2B5EF4-FFF2-40B4-BE49-F238E27FC236}">
                <a16:creationId xmlns:a16="http://schemas.microsoft.com/office/drawing/2014/main" id="{63249919-4F01-1042-9902-F7C3F2121A69}"/>
              </a:ext>
            </a:extLst>
          </p:cNvPr>
          <p:cNvSpPr txBox="1"/>
          <p:nvPr/>
        </p:nvSpPr>
        <p:spPr>
          <a:xfrm>
            <a:off x="1732341" y="603455"/>
            <a:ext cx="3374181" cy="338554"/>
          </a:xfrm>
          <a:prstGeom prst="rect">
            <a:avLst/>
          </a:prstGeom>
          <a:solidFill>
            <a:schemeClr val="accent5">
              <a:lumMod val="60000"/>
              <a:lumOff val="40000"/>
            </a:schemeClr>
          </a:solidFill>
          <a:ln>
            <a:noFill/>
          </a:ln>
        </p:spPr>
        <p:txBody>
          <a:bodyPr wrap="square" rtlCol="0">
            <a:spAutoFit/>
          </a:bodyPr>
          <a:lstStyle/>
          <a:p>
            <a:pPr algn="ctr"/>
            <a:r>
              <a:rPr lang="en-US" sz="1600" b="1" dirty="0"/>
              <a:t>Precapillary PH (Group 1)</a:t>
            </a:r>
          </a:p>
        </p:txBody>
      </p:sp>
      <p:pic>
        <p:nvPicPr>
          <p:cNvPr id="2" name="Picture 1">
            <a:extLst>
              <a:ext uri="{FF2B5EF4-FFF2-40B4-BE49-F238E27FC236}">
                <a16:creationId xmlns:a16="http://schemas.microsoft.com/office/drawing/2014/main" id="{C7163DAF-CB00-BCE9-76F7-B63A501A40F7}"/>
              </a:ext>
            </a:extLst>
          </p:cNvPr>
          <p:cNvPicPr>
            <a:picLocks noChangeAspect="1"/>
          </p:cNvPicPr>
          <p:nvPr/>
        </p:nvPicPr>
        <p:blipFill>
          <a:blip r:embed="rId4"/>
          <a:stretch>
            <a:fillRect/>
          </a:stretch>
        </p:blipFill>
        <p:spPr>
          <a:xfrm>
            <a:off x="1338600" y="1003889"/>
            <a:ext cx="4161665" cy="2947102"/>
          </a:xfrm>
          <a:prstGeom prst="rect">
            <a:avLst/>
          </a:prstGeom>
        </p:spPr>
      </p:pic>
      <p:cxnSp>
        <p:nvCxnSpPr>
          <p:cNvPr id="25" name="Straight Arrow Connector 24">
            <a:extLst>
              <a:ext uri="{FF2B5EF4-FFF2-40B4-BE49-F238E27FC236}">
                <a16:creationId xmlns:a16="http://schemas.microsoft.com/office/drawing/2014/main" id="{E1F734AA-8622-5A47-9619-0AD99075AF8B}"/>
              </a:ext>
            </a:extLst>
          </p:cNvPr>
          <p:cNvCxnSpPr>
            <a:cxnSpLocks/>
            <a:endCxn id="6" idx="0"/>
          </p:cNvCxnSpPr>
          <p:nvPr/>
        </p:nvCxnSpPr>
        <p:spPr>
          <a:xfrm>
            <a:off x="2054780" y="1742126"/>
            <a:ext cx="716179" cy="244423"/>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9A45BA6-F974-1C49-A272-899A0EDF66B6}"/>
              </a:ext>
            </a:extLst>
          </p:cNvPr>
          <p:cNvCxnSpPr>
            <a:cxnSpLocks/>
            <a:stCxn id="30" idx="0"/>
          </p:cNvCxnSpPr>
          <p:nvPr/>
        </p:nvCxnSpPr>
        <p:spPr>
          <a:xfrm flipH="1" flipV="1">
            <a:off x="3968168" y="3115722"/>
            <a:ext cx="868133" cy="148025"/>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 Box 8">
            <a:extLst>
              <a:ext uri="{FF2B5EF4-FFF2-40B4-BE49-F238E27FC236}">
                <a16:creationId xmlns:a16="http://schemas.microsoft.com/office/drawing/2014/main" id="{266AC797-E775-6B2D-7101-C33F74CCA1BA}"/>
              </a:ext>
            </a:extLst>
          </p:cNvPr>
          <p:cNvSpPr txBox="1">
            <a:spLocks noChangeArrowheads="1"/>
          </p:cNvSpPr>
          <p:nvPr/>
        </p:nvSpPr>
        <p:spPr bwMode="ltGray">
          <a:xfrm>
            <a:off x="955119" y="2918919"/>
            <a:ext cx="1204369" cy="4247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200" b="1" dirty="0">
                <a:solidFill>
                  <a:schemeClr val="bg1"/>
                </a:solidFill>
                <a:latin typeface="Calibri" pitchFamily="34" charset="0"/>
                <a:cs typeface="Calibri" pitchFamily="34" charset="0"/>
              </a:rPr>
              <a:t>RA dilation and </a:t>
            </a:r>
          </a:p>
          <a:p>
            <a:pPr algn="ctr">
              <a:lnSpc>
                <a:spcPct val="90000"/>
              </a:lnSpc>
            </a:pPr>
            <a:r>
              <a:rPr lang="en-US" sz="1200" b="1" dirty="0">
                <a:solidFill>
                  <a:schemeClr val="bg1"/>
                </a:solidFill>
                <a:latin typeface="Calibri" pitchFamily="34" charset="0"/>
                <a:cs typeface="Calibri" pitchFamily="34" charset="0"/>
              </a:rPr>
              <a:t>dysfunction</a:t>
            </a:r>
          </a:p>
        </p:txBody>
      </p:sp>
      <p:cxnSp>
        <p:nvCxnSpPr>
          <p:cNvPr id="18" name="Straight Arrow Connector 17">
            <a:extLst>
              <a:ext uri="{FF2B5EF4-FFF2-40B4-BE49-F238E27FC236}">
                <a16:creationId xmlns:a16="http://schemas.microsoft.com/office/drawing/2014/main" id="{6C7E7CDE-E43E-F93C-8434-5DCD9EF59BD5}"/>
              </a:ext>
            </a:extLst>
          </p:cNvPr>
          <p:cNvCxnSpPr>
            <a:cxnSpLocks/>
          </p:cNvCxnSpPr>
          <p:nvPr/>
        </p:nvCxnSpPr>
        <p:spPr>
          <a:xfrm>
            <a:off x="2172428" y="3131285"/>
            <a:ext cx="1056768" cy="98817"/>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3FAD7F6-7E95-1E63-9CE8-7C64CF44DC2C}"/>
              </a:ext>
            </a:extLst>
          </p:cNvPr>
          <p:cNvSpPr txBox="1"/>
          <p:nvPr/>
        </p:nvSpPr>
        <p:spPr>
          <a:xfrm>
            <a:off x="3776330" y="2704718"/>
            <a:ext cx="531224" cy="307777"/>
          </a:xfrm>
          <a:prstGeom prst="rect">
            <a:avLst/>
          </a:prstGeom>
          <a:noFill/>
        </p:spPr>
        <p:txBody>
          <a:bodyPr wrap="square" rtlCol="0">
            <a:spAutoFit/>
          </a:bodyPr>
          <a:lstStyle/>
          <a:p>
            <a:r>
              <a:rPr lang="en-US" sz="1400" b="1" dirty="0">
                <a:solidFill>
                  <a:prstClr val="white"/>
                </a:solidFill>
                <a:latin typeface="Calibri"/>
              </a:rPr>
              <a:t>LA</a:t>
            </a:r>
          </a:p>
        </p:txBody>
      </p:sp>
      <p:sp>
        <p:nvSpPr>
          <p:cNvPr id="22" name="TextBox 21">
            <a:extLst>
              <a:ext uri="{FF2B5EF4-FFF2-40B4-BE49-F238E27FC236}">
                <a16:creationId xmlns:a16="http://schemas.microsoft.com/office/drawing/2014/main" id="{DDD0750D-BDF7-6BAA-DED0-10DE1A317613}"/>
              </a:ext>
            </a:extLst>
          </p:cNvPr>
          <p:cNvSpPr txBox="1"/>
          <p:nvPr/>
        </p:nvSpPr>
        <p:spPr>
          <a:xfrm>
            <a:off x="3009229" y="3272011"/>
            <a:ext cx="410203" cy="307777"/>
          </a:xfrm>
          <a:prstGeom prst="rect">
            <a:avLst/>
          </a:prstGeom>
          <a:noFill/>
        </p:spPr>
        <p:txBody>
          <a:bodyPr wrap="square" rtlCol="0">
            <a:spAutoFit/>
          </a:bodyPr>
          <a:lstStyle/>
          <a:p>
            <a:r>
              <a:rPr lang="en-US" sz="1400" b="1" dirty="0">
                <a:solidFill>
                  <a:prstClr val="white"/>
                </a:solidFill>
                <a:latin typeface="Calibri"/>
              </a:rPr>
              <a:t>RA</a:t>
            </a:r>
          </a:p>
        </p:txBody>
      </p:sp>
      <p:sp>
        <p:nvSpPr>
          <p:cNvPr id="23" name="TextBox 22">
            <a:extLst>
              <a:ext uri="{FF2B5EF4-FFF2-40B4-BE49-F238E27FC236}">
                <a16:creationId xmlns:a16="http://schemas.microsoft.com/office/drawing/2014/main" id="{E52DA3BF-0745-6937-639B-B760069766C2}"/>
              </a:ext>
            </a:extLst>
          </p:cNvPr>
          <p:cNvSpPr txBox="1"/>
          <p:nvPr/>
        </p:nvSpPr>
        <p:spPr>
          <a:xfrm>
            <a:off x="2936188" y="2038157"/>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24" name="TextBox 23">
            <a:extLst>
              <a:ext uri="{FF2B5EF4-FFF2-40B4-BE49-F238E27FC236}">
                <a16:creationId xmlns:a16="http://schemas.microsoft.com/office/drawing/2014/main" id="{9FB66863-1BA4-CA01-B407-BD4CCA8D39CC}"/>
              </a:ext>
            </a:extLst>
          </p:cNvPr>
          <p:cNvSpPr txBox="1"/>
          <p:nvPr/>
        </p:nvSpPr>
        <p:spPr>
          <a:xfrm>
            <a:off x="3764657" y="2008435"/>
            <a:ext cx="428608" cy="307777"/>
          </a:xfrm>
          <a:prstGeom prst="rect">
            <a:avLst/>
          </a:prstGeom>
          <a:noFill/>
        </p:spPr>
        <p:txBody>
          <a:bodyPr wrap="square" rtlCol="0">
            <a:spAutoFit/>
          </a:bodyPr>
          <a:lstStyle/>
          <a:p>
            <a:r>
              <a:rPr lang="en-US" sz="1400" b="1" dirty="0">
                <a:solidFill>
                  <a:prstClr val="white"/>
                </a:solidFill>
                <a:latin typeface="Calibri"/>
              </a:rPr>
              <a:t>LV</a:t>
            </a:r>
          </a:p>
        </p:txBody>
      </p:sp>
      <p:sp>
        <p:nvSpPr>
          <p:cNvPr id="30" name="Text Box 8">
            <a:extLst>
              <a:ext uri="{FF2B5EF4-FFF2-40B4-BE49-F238E27FC236}">
                <a16:creationId xmlns:a16="http://schemas.microsoft.com/office/drawing/2014/main" id="{8AD539F4-D3FB-DB44-9530-9A05DC75AC5D}"/>
              </a:ext>
            </a:extLst>
          </p:cNvPr>
          <p:cNvSpPr txBox="1">
            <a:spLocks noChangeArrowheads="1"/>
          </p:cNvSpPr>
          <p:nvPr/>
        </p:nvSpPr>
        <p:spPr bwMode="ltGray">
          <a:xfrm>
            <a:off x="4264285" y="3263747"/>
            <a:ext cx="1144032" cy="4247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lnSpc>
                <a:spcPct val="90000"/>
              </a:lnSpc>
            </a:pPr>
            <a:r>
              <a:rPr lang="en-US" sz="1200" b="1" dirty="0">
                <a:solidFill>
                  <a:schemeClr val="bg1"/>
                </a:solidFill>
                <a:latin typeface="Calibri" pitchFamily="34" charset="0"/>
                <a:cs typeface="Calibri" pitchFamily="34" charset="0"/>
              </a:rPr>
              <a:t>Small LA with</a:t>
            </a:r>
          </a:p>
          <a:p>
            <a:pPr algn="ctr">
              <a:lnSpc>
                <a:spcPct val="90000"/>
              </a:lnSpc>
            </a:pPr>
            <a:r>
              <a:rPr lang="en-US" sz="1200" b="1" dirty="0">
                <a:solidFill>
                  <a:schemeClr val="bg1"/>
                </a:solidFill>
                <a:latin typeface="Calibri" pitchFamily="34" charset="0"/>
                <a:cs typeface="Calibri" pitchFamily="34" charset="0"/>
              </a:rPr>
              <a:t>shifted septum</a:t>
            </a:r>
          </a:p>
        </p:txBody>
      </p:sp>
      <p:sp>
        <p:nvSpPr>
          <p:cNvPr id="27" name="Text Box 8">
            <a:extLst>
              <a:ext uri="{FF2B5EF4-FFF2-40B4-BE49-F238E27FC236}">
                <a16:creationId xmlns:a16="http://schemas.microsoft.com/office/drawing/2014/main" id="{9974B42C-21AD-214B-A21D-F8F9A91FFF22}"/>
              </a:ext>
            </a:extLst>
          </p:cNvPr>
          <p:cNvSpPr txBox="1">
            <a:spLocks noChangeArrowheads="1"/>
          </p:cNvSpPr>
          <p:nvPr/>
        </p:nvSpPr>
        <p:spPr bwMode="ltGray">
          <a:xfrm>
            <a:off x="1421357" y="1317394"/>
            <a:ext cx="1200906" cy="4247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200" b="1" dirty="0">
                <a:solidFill>
                  <a:schemeClr val="bg1"/>
                </a:solidFill>
                <a:latin typeface="Calibri" pitchFamily="34" charset="0"/>
                <a:cs typeface="Calibri" pitchFamily="34" charset="0"/>
              </a:rPr>
              <a:t>RV dilation and </a:t>
            </a:r>
          </a:p>
          <a:p>
            <a:pPr algn="ctr">
              <a:lnSpc>
                <a:spcPct val="90000"/>
              </a:lnSpc>
            </a:pPr>
            <a:r>
              <a:rPr lang="en-US" sz="1200" b="1" dirty="0">
                <a:solidFill>
                  <a:schemeClr val="bg1"/>
                </a:solidFill>
                <a:latin typeface="Calibri" pitchFamily="34" charset="0"/>
                <a:cs typeface="Calibri" pitchFamily="34" charset="0"/>
              </a:rPr>
              <a:t>dysfunction</a:t>
            </a:r>
          </a:p>
        </p:txBody>
      </p:sp>
      <p:sp>
        <p:nvSpPr>
          <p:cNvPr id="42" name="Text Box 8">
            <a:extLst>
              <a:ext uri="{FF2B5EF4-FFF2-40B4-BE49-F238E27FC236}">
                <a16:creationId xmlns:a16="http://schemas.microsoft.com/office/drawing/2014/main" id="{3E8EA359-34D6-ABCB-1E56-2CA01F11A260}"/>
              </a:ext>
            </a:extLst>
          </p:cNvPr>
          <p:cNvSpPr txBox="1">
            <a:spLocks noChangeArrowheads="1"/>
          </p:cNvSpPr>
          <p:nvPr/>
        </p:nvSpPr>
        <p:spPr bwMode="ltGray">
          <a:xfrm>
            <a:off x="4195428" y="1062858"/>
            <a:ext cx="1708358" cy="424732"/>
          </a:xfrm>
          <a:prstGeom prst="rect">
            <a:avLst/>
          </a:prstGeom>
          <a:solidFill>
            <a:schemeClr val="accent1"/>
          </a:solidFill>
          <a:ln w="19050">
            <a:noFill/>
            <a:miter lim="800000"/>
            <a:headEnd/>
            <a:tailEnd/>
          </a:ln>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lnSpc>
                <a:spcPct val="90000"/>
              </a:lnSpc>
            </a:pPr>
            <a:r>
              <a:rPr lang="en-US" sz="1200" dirty="0">
                <a:solidFill>
                  <a:schemeClr val="bg1"/>
                </a:solidFill>
                <a:effectLst/>
              </a:rPr>
              <a:t>Reversal of septal curvature</a:t>
            </a:r>
            <a:endParaRPr lang="en-US" sz="1200" b="1" dirty="0">
              <a:solidFill>
                <a:schemeClr val="bg1"/>
              </a:solidFill>
              <a:latin typeface="Calibri" pitchFamily="34" charset="0"/>
              <a:cs typeface="Calibri" pitchFamily="34" charset="0"/>
            </a:endParaRPr>
          </a:p>
        </p:txBody>
      </p:sp>
      <p:cxnSp>
        <p:nvCxnSpPr>
          <p:cNvPr id="44" name="Straight Arrow Connector 43">
            <a:extLst>
              <a:ext uri="{FF2B5EF4-FFF2-40B4-BE49-F238E27FC236}">
                <a16:creationId xmlns:a16="http://schemas.microsoft.com/office/drawing/2014/main" id="{757605D6-002F-7C7D-A037-260CCA0A79C9}"/>
              </a:ext>
            </a:extLst>
          </p:cNvPr>
          <p:cNvCxnSpPr>
            <a:cxnSpLocks/>
          </p:cNvCxnSpPr>
          <p:nvPr/>
        </p:nvCxnSpPr>
        <p:spPr>
          <a:xfrm flipH="1">
            <a:off x="3801775" y="1494318"/>
            <a:ext cx="1247832" cy="239593"/>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30A857C-A3DB-4C97-F946-49A1C78C60E5}"/>
              </a:ext>
            </a:extLst>
          </p:cNvPr>
          <p:cNvSpPr txBox="1"/>
          <p:nvPr/>
        </p:nvSpPr>
        <p:spPr>
          <a:xfrm>
            <a:off x="2645571" y="4271459"/>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51" name="TextBox 50">
            <a:extLst>
              <a:ext uri="{FF2B5EF4-FFF2-40B4-BE49-F238E27FC236}">
                <a16:creationId xmlns:a16="http://schemas.microsoft.com/office/drawing/2014/main" id="{31057426-8940-FB76-38E1-BB2F2DF643A1}"/>
              </a:ext>
            </a:extLst>
          </p:cNvPr>
          <p:cNvSpPr txBox="1"/>
          <p:nvPr/>
        </p:nvSpPr>
        <p:spPr>
          <a:xfrm>
            <a:off x="2951410" y="4895805"/>
            <a:ext cx="428608" cy="307777"/>
          </a:xfrm>
          <a:prstGeom prst="rect">
            <a:avLst/>
          </a:prstGeom>
          <a:noFill/>
        </p:spPr>
        <p:txBody>
          <a:bodyPr wrap="square" rtlCol="0">
            <a:spAutoFit/>
          </a:bodyPr>
          <a:lstStyle/>
          <a:p>
            <a:r>
              <a:rPr lang="en-US" sz="1400" b="1" dirty="0">
                <a:solidFill>
                  <a:prstClr val="white"/>
                </a:solidFill>
                <a:latin typeface="Calibri"/>
              </a:rPr>
              <a:t>LV</a:t>
            </a:r>
          </a:p>
        </p:txBody>
      </p:sp>
      <p:sp>
        <p:nvSpPr>
          <p:cNvPr id="52" name="TextBox 51">
            <a:extLst>
              <a:ext uri="{FF2B5EF4-FFF2-40B4-BE49-F238E27FC236}">
                <a16:creationId xmlns:a16="http://schemas.microsoft.com/office/drawing/2014/main" id="{2BC09186-E143-EF34-4CC8-2F900D52C831}"/>
              </a:ext>
            </a:extLst>
          </p:cNvPr>
          <p:cNvSpPr txBox="1"/>
          <p:nvPr/>
        </p:nvSpPr>
        <p:spPr>
          <a:xfrm>
            <a:off x="3131353" y="4354903"/>
            <a:ext cx="428608" cy="307777"/>
          </a:xfrm>
          <a:prstGeom prst="rect">
            <a:avLst/>
          </a:prstGeom>
          <a:noFill/>
        </p:spPr>
        <p:txBody>
          <a:bodyPr wrap="square" rtlCol="0">
            <a:spAutoFit/>
          </a:bodyPr>
          <a:lstStyle/>
          <a:p>
            <a:r>
              <a:rPr lang="en-US" sz="1400" b="1" dirty="0">
                <a:solidFill>
                  <a:prstClr val="white"/>
                </a:solidFill>
                <a:latin typeface="Calibri"/>
              </a:rPr>
              <a:t>IVS</a:t>
            </a:r>
          </a:p>
        </p:txBody>
      </p:sp>
      <p:sp>
        <p:nvSpPr>
          <p:cNvPr id="49" name="TextBox 48">
            <a:extLst>
              <a:ext uri="{FF2B5EF4-FFF2-40B4-BE49-F238E27FC236}">
                <a16:creationId xmlns:a16="http://schemas.microsoft.com/office/drawing/2014/main" id="{468EC6FE-20FC-F663-0121-292735934A42}"/>
              </a:ext>
            </a:extLst>
          </p:cNvPr>
          <p:cNvSpPr txBox="1"/>
          <p:nvPr/>
        </p:nvSpPr>
        <p:spPr>
          <a:xfrm>
            <a:off x="1383714" y="5836203"/>
            <a:ext cx="4306061" cy="461665"/>
          </a:xfrm>
          <a:prstGeom prst="rect">
            <a:avLst/>
          </a:prstGeom>
          <a:noFill/>
        </p:spPr>
        <p:txBody>
          <a:bodyPr wrap="square" rtlCol="0">
            <a:spAutoFit/>
          </a:bodyPr>
          <a:lstStyle/>
          <a:p>
            <a:pPr algn="ctr"/>
            <a:r>
              <a:rPr lang="en-US" sz="1200" dirty="0">
                <a:effectLst/>
              </a:rPr>
              <a:t>Parasternal short-axis view of the interventricular septum (IVS) and left ventricle (LV) showing a D-shaped morphology</a:t>
            </a:r>
          </a:p>
        </p:txBody>
      </p:sp>
      <p:pic>
        <p:nvPicPr>
          <p:cNvPr id="10" name="Picture 9">
            <a:extLst>
              <a:ext uri="{FF2B5EF4-FFF2-40B4-BE49-F238E27FC236}">
                <a16:creationId xmlns:a16="http://schemas.microsoft.com/office/drawing/2014/main" id="{37DE8C8B-49B4-484B-B179-9AEDA12263D8}"/>
              </a:ext>
            </a:extLst>
          </p:cNvPr>
          <p:cNvPicPr>
            <a:picLocks noChangeAspect="1"/>
          </p:cNvPicPr>
          <p:nvPr/>
        </p:nvPicPr>
        <p:blipFill>
          <a:blip r:embed="rId5"/>
          <a:stretch>
            <a:fillRect/>
          </a:stretch>
        </p:blipFill>
        <p:spPr>
          <a:xfrm>
            <a:off x="7592400" y="1006620"/>
            <a:ext cx="3794706" cy="2941014"/>
          </a:xfrm>
          <a:prstGeom prst="rect">
            <a:avLst/>
          </a:prstGeom>
        </p:spPr>
      </p:pic>
      <p:sp>
        <p:nvSpPr>
          <p:cNvPr id="11" name="TextBox 10">
            <a:extLst>
              <a:ext uri="{FF2B5EF4-FFF2-40B4-BE49-F238E27FC236}">
                <a16:creationId xmlns:a16="http://schemas.microsoft.com/office/drawing/2014/main" id="{50E78766-6E84-154F-B813-B8B8A56ECDC8}"/>
              </a:ext>
            </a:extLst>
          </p:cNvPr>
          <p:cNvSpPr txBox="1"/>
          <p:nvPr/>
        </p:nvSpPr>
        <p:spPr>
          <a:xfrm>
            <a:off x="9496671" y="2808752"/>
            <a:ext cx="531224" cy="307777"/>
          </a:xfrm>
          <a:prstGeom prst="rect">
            <a:avLst/>
          </a:prstGeom>
          <a:noFill/>
        </p:spPr>
        <p:txBody>
          <a:bodyPr wrap="square" rtlCol="0">
            <a:spAutoFit/>
          </a:bodyPr>
          <a:lstStyle/>
          <a:p>
            <a:r>
              <a:rPr lang="en-US" sz="1400" b="1" dirty="0">
                <a:solidFill>
                  <a:prstClr val="white"/>
                </a:solidFill>
                <a:latin typeface="Calibri"/>
              </a:rPr>
              <a:t>LA</a:t>
            </a:r>
          </a:p>
        </p:txBody>
      </p:sp>
      <p:sp>
        <p:nvSpPr>
          <p:cNvPr id="12" name="TextBox 11">
            <a:extLst>
              <a:ext uri="{FF2B5EF4-FFF2-40B4-BE49-F238E27FC236}">
                <a16:creationId xmlns:a16="http://schemas.microsoft.com/office/drawing/2014/main" id="{3E7C31A0-FB4D-9F43-A62D-453F7AA50EC2}"/>
              </a:ext>
            </a:extLst>
          </p:cNvPr>
          <p:cNvSpPr txBox="1"/>
          <p:nvPr/>
        </p:nvSpPr>
        <p:spPr>
          <a:xfrm>
            <a:off x="8864050" y="2756877"/>
            <a:ext cx="410203" cy="307777"/>
          </a:xfrm>
          <a:prstGeom prst="rect">
            <a:avLst/>
          </a:prstGeom>
          <a:noFill/>
        </p:spPr>
        <p:txBody>
          <a:bodyPr wrap="square" rtlCol="0">
            <a:spAutoFit/>
          </a:bodyPr>
          <a:lstStyle/>
          <a:p>
            <a:r>
              <a:rPr lang="en-US" sz="1400" b="1" dirty="0">
                <a:solidFill>
                  <a:prstClr val="white"/>
                </a:solidFill>
                <a:latin typeface="Calibri"/>
              </a:rPr>
              <a:t>RA</a:t>
            </a:r>
          </a:p>
        </p:txBody>
      </p:sp>
      <p:sp>
        <p:nvSpPr>
          <p:cNvPr id="13" name="TextBox 12">
            <a:extLst>
              <a:ext uri="{FF2B5EF4-FFF2-40B4-BE49-F238E27FC236}">
                <a16:creationId xmlns:a16="http://schemas.microsoft.com/office/drawing/2014/main" id="{2E479AB0-BD54-5642-B76C-20DEDDE3DB20}"/>
              </a:ext>
            </a:extLst>
          </p:cNvPr>
          <p:cNvSpPr txBox="1"/>
          <p:nvPr/>
        </p:nvSpPr>
        <p:spPr>
          <a:xfrm>
            <a:off x="8864049" y="2164649"/>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14" name="TextBox 13">
            <a:extLst>
              <a:ext uri="{FF2B5EF4-FFF2-40B4-BE49-F238E27FC236}">
                <a16:creationId xmlns:a16="http://schemas.microsoft.com/office/drawing/2014/main" id="{E071C80A-78A4-6441-B937-6E4AE79B5C5F}"/>
              </a:ext>
            </a:extLst>
          </p:cNvPr>
          <p:cNvSpPr txBox="1"/>
          <p:nvPr/>
        </p:nvSpPr>
        <p:spPr>
          <a:xfrm>
            <a:off x="9462234" y="1986087"/>
            <a:ext cx="428608" cy="307777"/>
          </a:xfrm>
          <a:prstGeom prst="rect">
            <a:avLst/>
          </a:prstGeom>
          <a:noFill/>
        </p:spPr>
        <p:txBody>
          <a:bodyPr wrap="square" rtlCol="0">
            <a:spAutoFit/>
          </a:bodyPr>
          <a:lstStyle/>
          <a:p>
            <a:r>
              <a:rPr lang="en-US" sz="1400" b="1" dirty="0">
                <a:solidFill>
                  <a:prstClr val="white"/>
                </a:solidFill>
                <a:latin typeface="Calibri"/>
              </a:rPr>
              <a:t>LV</a:t>
            </a:r>
          </a:p>
        </p:txBody>
      </p:sp>
      <p:cxnSp>
        <p:nvCxnSpPr>
          <p:cNvPr id="36" name="Straight Arrow Connector 35">
            <a:extLst>
              <a:ext uri="{FF2B5EF4-FFF2-40B4-BE49-F238E27FC236}">
                <a16:creationId xmlns:a16="http://schemas.microsoft.com/office/drawing/2014/main" id="{132472D9-754C-6D47-9E67-26135A53A0B4}"/>
              </a:ext>
            </a:extLst>
          </p:cNvPr>
          <p:cNvCxnSpPr>
            <a:cxnSpLocks/>
          </p:cNvCxnSpPr>
          <p:nvPr/>
        </p:nvCxnSpPr>
        <p:spPr>
          <a:xfrm flipH="1">
            <a:off x="9762284" y="1418340"/>
            <a:ext cx="940994" cy="461857"/>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3F9AFF3-3603-614A-85C2-74D2DFF23952}"/>
              </a:ext>
            </a:extLst>
          </p:cNvPr>
          <p:cNvCxnSpPr>
            <a:cxnSpLocks/>
            <a:stCxn id="34" idx="0"/>
          </p:cNvCxnSpPr>
          <p:nvPr/>
        </p:nvCxnSpPr>
        <p:spPr>
          <a:xfrm flipH="1" flipV="1">
            <a:off x="9748829" y="3109173"/>
            <a:ext cx="279868" cy="383238"/>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C166D2D-BD7C-CB47-964A-B24107B2B83A}"/>
              </a:ext>
            </a:extLst>
          </p:cNvPr>
          <p:cNvCxnSpPr>
            <a:cxnSpLocks/>
          </p:cNvCxnSpPr>
          <p:nvPr/>
        </p:nvCxnSpPr>
        <p:spPr>
          <a:xfrm>
            <a:off x="8339678" y="1557459"/>
            <a:ext cx="524372" cy="428627"/>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 Box 8">
            <a:extLst>
              <a:ext uri="{FF2B5EF4-FFF2-40B4-BE49-F238E27FC236}">
                <a16:creationId xmlns:a16="http://schemas.microsoft.com/office/drawing/2014/main" id="{E70B173F-27D0-A745-AF67-2E35DB1411A2}"/>
              </a:ext>
            </a:extLst>
          </p:cNvPr>
          <p:cNvSpPr txBox="1">
            <a:spLocks noChangeArrowheads="1"/>
          </p:cNvSpPr>
          <p:nvPr/>
        </p:nvSpPr>
        <p:spPr bwMode="ltGray">
          <a:xfrm>
            <a:off x="7625061" y="1077328"/>
            <a:ext cx="1349472" cy="480131"/>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Normal right </a:t>
            </a:r>
          </a:p>
          <a:p>
            <a:pPr>
              <a:lnSpc>
                <a:spcPct val="90000"/>
              </a:lnSpc>
            </a:pPr>
            <a:r>
              <a:rPr lang="en-US" sz="1400" b="1" dirty="0">
                <a:solidFill>
                  <a:schemeClr val="bg1"/>
                </a:solidFill>
                <a:latin typeface="Calibri" pitchFamily="34" charset="0"/>
                <a:cs typeface="Calibri" pitchFamily="34" charset="0"/>
              </a:rPr>
              <a:t>sided chambers</a:t>
            </a:r>
          </a:p>
        </p:txBody>
      </p:sp>
      <p:sp>
        <p:nvSpPr>
          <p:cNvPr id="33" name="Text Box 8">
            <a:extLst>
              <a:ext uri="{FF2B5EF4-FFF2-40B4-BE49-F238E27FC236}">
                <a16:creationId xmlns:a16="http://schemas.microsoft.com/office/drawing/2014/main" id="{B09DC64D-92DA-4E42-90DE-E9CAD28922C1}"/>
              </a:ext>
            </a:extLst>
          </p:cNvPr>
          <p:cNvSpPr txBox="1">
            <a:spLocks noChangeArrowheads="1"/>
          </p:cNvSpPr>
          <p:nvPr/>
        </p:nvSpPr>
        <p:spPr bwMode="ltGray">
          <a:xfrm>
            <a:off x="10027895" y="1132108"/>
            <a:ext cx="1314462" cy="2862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LV hypertrophy</a:t>
            </a:r>
          </a:p>
        </p:txBody>
      </p:sp>
      <p:sp>
        <p:nvSpPr>
          <p:cNvPr id="34" name="Text Box 8">
            <a:extLst>
              <a:ext uri="{FF2B5EF4-FFF2-40B4-BE49-F238E27FC236}">
                <a16:creationId xmlns:a16="http://schemas.microsoft.com/office/drawing/2014/main" id="{BB72EAF3-8DA3-1A46-A665-A8FD439E2FEE}"/>
              </a:ext>
            </a:extLst>
          </p:cNvPr>
          <p:cNvSpPr txBox="1">
            <a:spLocks noChangeArrowheads="1"/>
          </p:cNvSpPr>
          <p:nvPr/>
        </p:nvSpPr>
        <p:spPr bwMode="ltGray">
          <a:xfrm>
            <a:off x="9350915" y="3492411"/>
            <a:ext cx="1355564" cy="286232"/>
          </a:xfrm>
          <a:prstGeom prst="rect">
            <a:avLst/>
          </a:prstGeom>
          <a:solidFill>
            <a:schemeClr val="accent1"/>
          </a:solidFill>
          <a:ln w="19050">
            <a:noFill/>
            <a:miter lim="800000"/>
            <a:headEnd/>
            <a:tailEnd/>
          </a:ln>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pPr>
            <a:r>
              <a:rPr lang="en-US" sz="1400" b="1" dirty="0">
                <a:solidFill>
                  <a:schemeClr val="bg1"/>
                </a:solidFill>
                <a:latin typeface="Calibri" pitchFamily="34" charset="0"/>
                <a:cs typeface="Calibri" pitchFamily="34" charset="0"/>
              </a:rPr>
              <a:t>LA enlargement</a:t>
            </a:r>
          </a:p>
        </p:txBody>
      </p:sp>
      <p:sp>
        <p:nvSpPr>
          <p:cNvPr id="37" name="TextBox 36">
            <a:extLst>
              <a:ext uri="{FF2B5EF4-FFF2-40B4-BE49-F238E27FC236}">
                <a16:creationId xmlns:a16="http://schemas.microsoft.com/office/drawing/2014/main" id="{63249919-4F01-1042-9902-F7C3F2121A69}"/>
              </a:ext>
            </a:extLst>
          </p:cNvPr>
          <p:cNvSpPr txBox="1"/>
          <p:nvPr/>
        </p:nvSpPr>
        <p:spPr>
          <a:xfrm>
            <a:off x="8086434" y="626211"/>
            <a:ext cx="2820474" cy="338554"/>
          </a:xfrm>
          <a:prstGeom prst="rect">
            <a:avLst/>
          </a:prstGeom>
          <a:solidFill>
            <a:schemeClr val="accent5">
              <a:lumMod val="60000"/>
              <a:lumOff val="40000"/>
            </a:schemeClr>
          </a:solidFill>
          <a:ln>
            <a:noFill/>
          </a:ln>
        </p:spPr>
        <p:txBody>
          <a:bodyPr wrap="square" rtlCol="0">
            <a:spAutoFit/>
          </a:bodyPr>
          <a:lstStyle/>
          <a:p>
            <a:pPr algn="ctr"/>
            <a:r>
              <a:rPr lang="en-US" sz="1600" b="1" dirty="0"/>
              <a:t>Postcapillary PH (Group 2)</a:t>
            </a:r>
          </a:p>
        </p:txBody>
      </p:sp>
      <p:pic>
        <p:nvPicPr>
          <p:cNvPr id="56" name="Picture 55">
            <a:extLst>
              <a:ext uri="{FF2B5EF4-FFF2-40B4-BE49-F238E27FC236}">
                <a16:creationId xmlns:a16="http://schemas.microsoft.com/office/drawing/2014/main" id="{9459294F-DFAD-F9CE-2542-FEA431DDA87F}"/>
              </a:ext>
            </a:extLst>
          </p:cNvPr>
          <p:cNvPicPr>
            <a:picLocks noChangeAspect="1"/>
          </p:cNvPicPr>
          <p:nvPr/>
        </p:nvPicPr>
        <p:blipFill>
          <a:blip r:embed="rId6"/>
          <a:stretch>
            <a:fillRect/>
          </a:stretch>
        </p:blipFill>
        <p:spPr>
          <a:xfrm>
            <a:off x="8154116" y="3981488"/>
            <a:ext cx="2688166" cy="1831313"/>
          </a:xfrm>
          <a:prstGeom prst="rect">
            <a:avLst/>
          </a:prstGeom>
        </p:spPr>
      </p:pic>
      <p:sp>
        <p:nvSpPr>
          <p:cNvPr id="61" name="TextBox 60">
            <a:extLst>
              <a:ext uri="{FF2B5EF4-FFF2-40B4-BE49-F238E27FC236}">
                <a16:creationId xmlns:a16="http://schemas.microsoft.com/office/drawing/2014/main" id="{52ABF360-D64F-85F8-C660-060A5BB34AD0}"/>
              </a:ext>
            </a:extLst>
          </p:cNvPr>
          <p:cNvSpPr txBox="1"/>
          <p:nvPr/>
        </p:nvSpPr>
        <p:spPr>
          <a:xfrm>
            <a:off x="7436933" y="5787443"/>
            <a:ext cx="4050602" cy="646331"/>
          </a:xfrm>
          <a:prstGeom prst="rect">
            <a:avLst/>
          </a:prstGeom>
          <a:noFill/>
        </p:spPr>
        <p:txBody>
          <a:bodyPr wrap="square" rtlCol="0">
            <a:spAutoFit/>
          </a:bodyPr>
          <a:lstStyle/>
          <a:p>
            <a:pPr algn="ctr"/>
            <a:r>
              <a:rPr lang="en-US" sz="1200" dirty="0">
                <a:effectLst/>
              </a:rPr>
              <a:t>Parasternal short-axis view exhibiting the formation of a D-shaped left ventricle (LV) in a patient with Group 2 pulmonary hypertension</a:t>
            </a:r>
          </a:p>
        </p:txBody>
      </p:sp>
      <p:sp>
        <p:nvSpPr>
          <p:cNvPr id="63" name="TextBox 62">
            <a:extLst>
              <a:ext uri="{FF2B5EF4-FFF2-40B4-BE49-F238E27FC236}">
                <a16:creationId xmlns:a16="http://schemas.microsoft.com/office/drawing/2014/main" id="{858E814D-CA04-036B-3A4B-2D3F58417D5B}"/>
              </a:ext>
            </a:extLst>
          </p:cNvPr>
          <p:cNvSpPr txBox="1"/>
          <p:nvPr/>
        </p:nvSpPr>
        <p:spPr>
          <a:xfrm>
            <a:off x="9108249" y="4511826"/>
            <a:ext cx="432470" cy="307777"/>
          </a:xfrm>
          <a:prstGeom prst="rect">
            <a:avLst/>
          </a:prstGeom>
          <a:noFill/>
        </p:spPr>
        <p:txBody>
          <a:bodyPr wrap="square" rtlCol="0">
            <a:spAutoFit/>
          </a:bodyPr>
          <a:lstStyle/>
          <a:p>
            <a:r>
              <a:rPr lang="en-US" sz="1400" b="1" dirty="0">
                <a:solidFill>
                  <a:prstClr val="white"/>
                </a:solidFill>
                <a:latin typeface="Calibri"/>
              </a:rPr>
              <a:t>RV</a:t>
            </a:r>
          </a:p>
        </p:txBody>
      </p:sp>
      <p:sp>
        <p:nvSpPr>
          <p:cNvPr id="64" name="TextBox 63">
            <a:extLst>
              <a:ext uri="{FF2B5EF4-FFF2-40B4-BE49-F238E27FC236}">
                <a16:creationId xmlns:a16="http://schemas.microsoft.com/office/drawing/2014/main" id="{490815BD-2168-11DE-3D61-9569A62D4110}"/>
              </a:ext>
            </a:extLst>
          </p:cNvPr>
          <p:cNvSpPr txBox="1"/>
          <p:nvPr/>
        </p:nvSpPr>
        <p:spPr>
          <a:xfrm>
            <a:off x="9534525" y="4924330"/>
            <a:ext cx="428608" cy="307777"/>
          </a:xfrm>
          <a:prstGeom prst="rect">
            <a:avLst/>
          </a:prstGeom>
          <a:noFill/>
        </p:spPr>
        <p:txBody>
          <a:bodyPr wrap="square" rtlCol="0">
            <a:spAutoFit/>
          </a:bodyPr>
          <a:lstStyle/>
          <a:p>
            <a:r>
              <a:rPr lang="en-US" sz="1400" b="1" dirty="0">
                <a:solidFill>
                  <a:prstClr val="white"/>
                </a:solidFill>
                <a:latin typeface="Calibri"/>
              </a:rPr>
              <a:t>LV</a:t>
            </a:r>
          </a:p>
        </p:txBody>
      </p:sp>
      <p:sp>
        <p:nvSpPr>
          <p:cNvPr id="65" name="TextBox 64">
            <a:extLst>
              <a:ext uri="{FF2B5EF4-FFF2-40B4-BE49-F238E27FC236}">
                <a16:creationId xmlns:a16="http://schemas.microsoft.com/office/drawing/2014/main" id="{E96C905E-3EA7-24C4-BAD1-778A622A4A4C}"/>
              </a:ext>
            </a:extLst>
          </p:cNvPr>
          <p:cNvSpPr txBox="1"/>
          <p:nvPr/>
        </p:nvSpPr>
        <p:spPr>
          <a:xfrm>
            <a:off x="9594031" y="4595270"/>
            <a:ext cx="428608" cy="307777"/>
          </a:xfrm>
          <a:prstGeom prst="rect">
            <a:avLst/>
          </a:prstGeom>
          <a:noFill/>
        </p:spPr>
        <p:txBody>
          <a:bodyPr wrap="square" rtlCol="0">
            <a:spAutoFit/>
          </a:bodyPr>
          <a:lstStyle/>
          <a:p>
            <a:r>
              <a:rPr lang="en-US" sz="1400" b="1" dirty="0">
                <a:solidFill>
                  <a:prstClr val="white"/>
                </a:solidFill>
                <a:latin typeface="Calibri"/>
              </a:rPr>
              <a:t>IVS</a:t>
            </a:r>
          </a:p>
        </p:txBody>
      </p:sp>
      <p:sp>
        <p:nvSpPr>
          <p:cNvPr id="5" name="Footer Placeholder 4">
            <a:extLst>
              <a:ext uri="{FF2B5EF4-FFF2-40B4-BE49-F238E27FC236}">
                <a16:creationId xmlns:a16="http://schemas.microsoft.com/office/drawing/2014/main" id="{989EFDB9-71B8-48D5-993B-B91C442F6D9D}"/>
              </a:ext>
            </a:extLst>
          </p:cNvPr>
          <p:cNvSpPr>
            <a:spLocks noGrp="1"/>
          </p:cNvSpPr>
          <p:nvPr>
            <p:ph type="ftr" sz="quarter" idx="3"/>
          </p:nvPr>
        </p:nvSpPr>
        <p:spPr/>
        <p:txBody>
          <a:bodyPr/>
          <a:lstStyle/>
          <a:p>
            <a:r>
              <a:rPr lang="en-US" sz="1000" dirty="0"/>
              <a:t>LA, left atrium; IVS, interventricular septum; RA, right atrium; </a:t>
            </a:r>
            <a:r>
              <a:rPr lang="en-US" dirty="0"/>
              <a:t>LV = left ventricle; RV = right ventricle.</a:t>
            </a:r>
          </a:p>
          <a:p>
            <a:endParaRPr lang="en-US" sz="1000" dirty="0"/>
          </a:p>
          <a:p>
            <a:r>
              <a:rPr lang="en-US" sz="1000" dirty="0" err="1"/>
              <a:t>Dadfarmay</a:t>
            </a:r>
            <a:r>
              <a:rPr lang="en-US" sz="1000" dirty="0"/>
              <a:t> S, et al. </a:t>
            </a:r>
            <a:r>
              <a:rPr lang="en-US" sz="1000" i="1" dirty="0">
                <a:effectLst/>
              </a:rPr>
              <a:t>Congest Heart Fail</a:t>
            </a:r>
            <a:r>
              <a:rPr lang="en-US" sz="1000" dirty="0">
                <a:effectLst/>
              </a:rPr>
              <a:t>. 2010;16:287–91.</a:t>
            </a:r>
          </a:p>
        </p:txBody>
      </p:sp>
    </p:spTree>
    <p:extLst>
      <p:ext uri="{BB962C8B-B14F-4D97-AF65-F5344CB8AC3E}">
        <p14:creationId xmlns:p14="http://schemas.microsoft.com/office/powerpoint/2010/main" val="1632070118"/>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799</Words>
  <Application>Microsoft Office PowerPoint</Application>
  <PresentationFormat>Widescreen</PresentationFormat>
  <Paragraphs>114</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Onc-2019</vt:lpstr>
      <vt:lpstr>Differentiating Group 1 PH From Group 2 PH Using Echo</vt:lpstr>
      <vt:lpstr>Disclaimer</vt:lpstr>
      <vt:lpstr>Echo: Differentiating Group 1 PH from Group 2 PH – Why is This Important?</vt:lpstr>
      <vt:lpstr>Echo: Differentiating Group 1 PH from Group 2 PH-How Can Echocardiography Help?</vt:lpstr>
      <vt:lpstr>Echo: Differentiating Group 1 PH from Group 2 PH-How Can Echocardiography Help?</vt:lpstr>
      <vt:lpstr>Echo: Differentiating Group 1 PH from Group 2 PH</vt:lpstr>
      <vt:lpstr>Echo: Differentiating Group 1 PH from Group 2 PH</vt:lpstr>
      <vt:lpstr>Echo: Differentiating Group 1 PH from Group 2 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2023-03-14T15:52:05Z</dcterms:modified>
</cp:coreProperties>
</file>