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handoutMasterIdLst>
    <p:handoutMasterId r:id="rId11"/>
  </p:handoutMasterIdLst>
  <p:sldIdLst>
    <p:sldId id="2134959394" r:id="rId2"/>
    <p:sldId id="256" r:id="rId3"/>
    <p:sldId id="2134959326" r:id="rId4"/>
    <p:sldId id="2134959327" r:id="rId5"/>
    <p:sldId id="2134959329" r:id="rId6"/>
    <p:sldId id="2134959330" r:id="rId7"/>
    <p:sldId id="2134959344" r:id="rId8"/>
    <p:sldId id="213495933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3" userDrawn="1">
          <p15:clr>
            <a:srgbClr val="A4A3A4"/>
          </p15:clr>
        </p15:guide>
        <p15:guide id="2" pos="3840" userDrawn="1">
          <p15:clr>
            <a:srgbClr val="A4A3A4"/>
          </p15:clr>
        </p15:guide>
        <p15:guide id="3" orient="horz" pos="3552" userDrawn="1">
          <p15:clr>
            <a:srgbClr val="A4A3A4"/>
          </p15:clr>
        </p15:guide>
        <p15:guide id="4" pos="2029" userDrawn="1">
          <p15:clr>
            <a:srgbClr val="A4A3A4"/>
          </p15:clr>
        </p15:guide>
        <p15:guide id="5" pos="1909" userDrawn="1">
          <p15:clr>
            <a:srgbClr val="A4A3A4"/>
          </p15:clr>
        </p15:guide>
        <p15:guide id="6" orient="horz" pos="2520" userDrawn="1">
          <p15:clr>
            <a:srgbClr val="A4A3A4"/>
          </p15:clr>
        </p15:guide>
        <p15:guide id="7" pos="154" userDrawn="1">
          <p15:clr>
            <a:srgbClr val="A4A3A4"/>
          </p15:clr>
        </p15:guide>
        <p15:guide id="8" orient="horz" pos="1114" userDrawn="1">
          <p15:clr>
            <a:srgbClr val="A4A3A4"/>
          </p15:clr>
        </p15:guide>
        <p15:guide id="9" orient="horz" pos="494" userDrawn="1">
          <p15:clr>
            <a:srgbClr val="A4A3A4"/>
          </p15:clr>
        </p15:guide>
        <p15:guide id="11" pos="5532" userDrawn="1">
          <p15:clr>
            <a:srgbClr val="A4A3A4"/>
          </p15:clr>
        </p15:guide>
        <p15:guide id="12" pos="5653" userDrawn="1">
          <p15:clr>
            <a:srgbClr val="A4A3A4"/>
          </p15:clr>
        </p15:guide>
        <p15:guide id="13" pos="753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416A"/>
    <a:srgbClr val="5196C5"/>
    <a:srgbClr val="7CB87B"/>
    <a:srgbClr val="7CB4D4"/>
    <a:srgbClr val="7BAED0"/>
    <a:srgbClr val="74246D"/>
    <a:srgbClr val="4D4E4D"/>
    <a:srgbClr val="EAEAE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1" autoAdjust="0"/>
    <p:restoredTop sz="95387" autoAdjust="0"/>
  </p:normalViewPr>
  <p:slideViewPr>
    <p:cSldViewPr snapToGrid="0">
      <p:cViewPr varScale="1">
        <p:scale>
          <a:sx n="59" d="100"/>
          <a:sy n="59" d="100"/>
        </p:scale>
        <p:origin x="72" y="744"/>
      </p:cViewPr>
      <p:guideLst>
        <p:guide orient="horz" pos="833"/>
        <p:guide pos="3840"/>
        <p:guide orient="horz" pos="3552"/>
        <p:guide pos="2029"/>
        <p:guide pos="1909"/>
        <p:guide orient="horz" pos="2520"/>
        <p:guide pos="154"/>
        <p:guide orient="horz" pos="1114"/>
        <p:guide orient="horz" pos="494"/>
        <p:guide pos="5532"/>
        <p:guide pos="5653"/>
        <p:guide pos="753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3</a:t>
            </a:fld>
            <a:endParaRPr lang="en-US"/>
          </a:p>
        </p:txBody>
      </p:sp>
    </p:spTree>
    <p:extLst>
      <p:ext uri="{BB962C8B-B14F-4D97-AF65-F5344CB8AC3E}">
        <p14:creationId xmlns:p14="http://schemas.microsoft.com/office/powerpoint/2010/main" val="363110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4</a:t>
            </a:fld>
            <a:endParaRPr lang="en-US"/>
          </a:p>
        </p:txBody>
      </p:sp>
    </p:spTree>
    <p:extLst>
      <p:ext uri="{BB962C8B-B14F-4D97-AF65-F5344CB8AC3E}">
        <p14:creationId xmlns:p14="http://schemas.microsoft.com/office/powerpoint/2010/main" val="80173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5</a:t>
            </a:fld>
            <a:endParaRPr lang="en-US"/>
          </a:p>
        </p:txBody>
      </p:sp>
    </p:spTree>
    <p:extLst>
      <p:ext uri="{BB962C8B-B14F-4D97-AF65-F5344CB8AC3E}">
        <p14:creationId xmlns:p14="http://schemas.microsoft.com/office/powerpoint/2010/main" val="153714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6</a:t>
            </a:fld>
            <a:endParaRPr lang="en-US"/>
          </a:p>
        </p:txBody>
      </p:sp>
    </p:spTree>
    <p:extLst>
      <p:ext uri="{BB962C8B-B14F-4D97-AF65-F5344CB8AC3E}">
        <p14:creationId xmlns:p14="http://schemas.microsoft.com/office/powerpoint/2010/main" val="262656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7</a:t>
            </a:fld>
            <a:endParaRPr lang="en-US"/>
          </a:p>
        </p:txBody>
      </p:sp>
    </p:spTree>
    <p:extLst>
      <p:ext uri="{BB962C8B-B14F-4D97-AF65-F5344CB8AC3E}">
        <p14:creationId xmlns:p14="http://schemas.microsoft.com/office/powerpoint/2010/main" val="184838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8</a:t>
            </a:fld>
            <a:endParaRPr lang="en-US"/>
          </a:p>
        </p:txBody>
      </p:sp>
    </p:spTree>
    <p:extLst>
      <p:ext uri="{BB962C8B-B14F-4D97-AF65-F5344CB8AC3E}">
        <p14:creationId xmlns:p14="http://schemas.microsoft.com/office/powerpoint/2010/main" val="3735349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59BE09-22C2-70F0-6B17-A091D95000C1}"/>
              </a:ext>
            </a:extLst>
          </p:cNvPr>
          <p:cNvSpPr>
            <a:spLocks noGrp="1"/>
          </p:cNvSpPr>
          <p:nvPr>
            <p:ph type="title"/>
          </p:nvPr>
        </p:nvSpPr>
        <p:spPr>
          <a:xfrm>
            <a:off x="609601" y="1542099"/>
            <a:ext cx="10515600" cy="2170648"/>
          </a:xfrm>
        </p:spPr>
        <p:txBody>
          <a:bodyPr>
            <a:normAutofit/>
          </a:bodyPr>
          <a:lstStyle/>
          <a:p>
            <a:r>
              <a:rPr lang="en-US" sz="4000" dirty="0"/>
              <a:t>What’s the Issue With Getting Hemodynamic Pressure Estimates</a:t>
            </a:r>
            <a:br>
              <a:rPr lang="en-US" sz="4000" dirty="0"/>
            </a:br>
            <a:r>
              <a:rPr lang="en-US" sz="4000" dirty="0"/>
              <a:t>Using Echo? – Part 2</a:t>
            </a:r>
          </a:p>
        </p:txBody>
      </p:sp>
      <p:sp>
        <p:nvSpPr>
          <p:cNvPr id="5" name="Text Placeholder 4">
            <a:extLst>
              <a:ext uri="{FF2B5EF4-FFF2-40B4-BE49-F238E27FC236}">
                <a16:creationId xmlns:a16="http://schemas.microsoft.com/office/drawing/2014/main" id="{54C8EA83-C345-4BA4-6095-EEA2AFB4A077}"/>
              </a:ext>
            </a:extLst>
          </p:cNvPr>
          <p:cNvSpPr>
            <a:spLocks noGrp="1"/>
          </p:cNvSpPr>
          <p:nvPr>
            <p:ph type="body" idx="1"/>
          </p:nvPr>
        </p:nvSpPr>
        <p:spPr>
          <a:xfrm>
            <a:off x="609601" y="3888006"/>
            <a:ext cx="10515600" cy="2349956"/>
          </a:xfrm>
        </p:spPr>
        <p:txBody>
          <a:bodyPr>
            <a:normAutofit fontScale="92500" lnSpcReduction="20000"/>
          </a:bodyPr>
          <a:lstStyle/>
          <a:p>
            <a:r>
              <a:rPr lang="en-US" dirty="0"/>
              <a:t>Ahmed S. </a:t>
            </a:r>
            <a:r>
              <a:rPr lang="en-US" dirty="0" err="1"/>
              <a:t>Sadek</a:t>
            </a:r>
            <a:r>
              <a:rPr lang="en-US" dirty="0"/>
              <a:t>, MD </a:t>
            </a:r>
          </a:p>
          <a:p>
            <a:r>
              <a:rPr lang="en-US" dirty="0"/>
              <a:t>Assistant Professor, Medicine</a:t>
            </a:r>
          </a:p>
          <a:p>
            <a:r>
              <a:rPr lang="en-US" dirty="0"/>
              <a:t>Pulmonary Hypertension, Right Heart Failure and </a:t>
            </a:r>
            <a:r>
              <a:rPr lang="en-US" dirty="0" err="1"/>
              <a:t>CTEPH</a:t>
            </a:r>
            <a:r>
              <a:rPr lang="en-US" dirty="0"/>
              <a:t> program</a:t>
            </a:r>
          </a:p>
          <a:p>
            <a:r>
              <a:rPr lang="en-US" dirty="0"/>
              <a:t>Cardiology Division</a:t>
            </a:r>
          </a:p>
          <a:p>
            <a:r>
              <a:rPr lang="en-US" dirty="0"/>
              <a:t>Lewis Katz School of Medicine</a:t>
            </a:r>
          </a:p>
          <a:p>
            <a:r>
              <a:rPr lang="en-US" dirty="0"/>
              <a:t>Temple University</a:t>
            </a:r>
          </a:p>
          <a:p>
            <a:r>
              <a:rPr lang="en-US" dirty="0"/>
              <a:t>Philadelphia, PA</a:t>
            </a:r>
          </a:p>
        </p:txBody>
      </p:sp>
    </p:spTree>
    <p:extLst>
      <p:ext uri="{BB962C8B-B14F-4D97-AF65-F5344CB8AC3E}">
        <p14:creationId xmlns:p14="http://schemas.microsoft.com/office/powerpoint/2010/main" val="406128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5138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a:xfrm>
            <a:off x="609600" y="199505"/>
            <a:ext cx="11422380" cy="1185577"/>
          </a:xfrm>
        </p:spPr>
        <p:txBody>
          <a:bodyPr>
            <a:normAutofit/>
          </a:bodyPr>
          <a:lstStyle/>
          <a:p>
            <a:r>
              <a:rPr lang="en-US" sz="2800" dirty="0"/>
              <a:t>Case: 32 </a:t>
            </a:r>
            <a:r>
              <a:rPr lang="en-US" sz="2800" dirty="0" err="1"/>
              <a:t>y.o</a:t>
            </a:r>
            <a:r>
              <a:rPr lang="en-US" sz="2800" dirty="0"/>
              <a:t>. F With History of Exertional Syncope, Leg Swelling </a:t>
            </a:r>
          </a:p>
        </p:txBody>
      </p:sp>
      <p:sp>
        <p:nvSpPr>
          <p:cNvPr id="11" name="TextBox 10">
            <a:extLst>
              <a:ext uri="{FF2B5EF4-FFF2-40B4-BE49-F238E27FC236}">
                <a16:creationId xmlns:a16="http://schemas.microsoft.com/office/drawing/2014/main" id="{2D42B4A7-C486-1A43-88E0-A84AF5687297}"/>
              </a:ext>
            </a:extLst>
          </p:cNvPr>
          <p:cNvSpPr txBox="1"/>
          <p:nvPr/>
        </p:nvSpPr>
        <p:spPr>
          <a:xfrm>
            <a:off x="1458664" y="4342468"/>
            <a:ext cx="2386289" cy="584775"/>
          </a:xfrm>
          <a:prstGeom prst="rect">
            <a:avLst/>
          </a:prstGeom>
          <a:noFill/>
        </p:spPr>
        <p:txBody>
          <a:bodyPr wrap="square" rtlCol="0">
            <a:spAutoFit/>
          </a:bodyPr>
          <a:lstStyle/>
          <a:p>
            <a:pPr algn="ctr"/>
            <a:r>
              <a:rPr lang="en-US" sz="1600" dirty="0"/>
              <a:t>TR Vmax 270 cm/s, gradient of </a:t>
            </a:r>
            <a:r>
              <a:rPr lang="ar-EG" sz="1600" dirty="0"/>
              <a:t>29</a:t>
            </a:r>
            <a:r>
              <a:rPr lang="en-US" sz="1600" dirty="0"/>
              <a:t> mm Hg </a:t>
            </a:r>
          </a:p>
        </p:txBody>
      </p:sp>
      <p:sp>
        <p:nvSpPr>
          <p:cNvPr id="17" name="TextBox 16">
            <a:extLst>
              <a:ext uri="{FF2B5EF4-FFF2-40B4-BE49-F238E27FC236}">
                <a16:creationId xmlns:a16="http://schemas.microsoft.com/office/drawing/2014/main" id="{24476EEE-B339-8691-06EC-24923642BE84}"/>
              </a:ext>
            </a:extLst>
          </p:cNvPr>
          <p:cNvSpPr txBox="1"/>
          <p:nvPr/>
        </p:nvSpPr>
        <p:spPr>
          <a:xfrm>
            <a:off x="5376842" y="4339928"/>
            <a:ext cx="2680839" cy="584775"/>
          </a:xfrm>
          <a:prstGeom prst="rect">
            <a:avLst/>
          </a:prstGeom>
          <a:noFill/>
        </p:spPr>
        <p:txBody>
          <a:bodyPr wrap="square" rtlCol="0">
            <a:spAutoFit/>
          </a:bodyPr>
          <a:lstStyle/>
          <a:p>
            <a:pPr algn="ctr"/>
            <a:r>
              <a:rPr lang="en-US" sz="1600" dirty="0"/>
              <a:t>Severe interventricular septal flattening </a:t>
            </a:r>
          </a:p>
        </p:txBody>
      </p:sp>
      <p:grpSp>
        <p:nvGrpSpPr>
          <p:cNvPr id="2" name="Group 1">
            <a:extLst>
              <a:ext uri="{FF2B5EF4-FFF2-40B4-BE49-F238E27FC236}">
                <a16:creationId xmlns:a16="http://schemas.microsoft.com/office/drawing/2014/main" id="{017DB4B3-269B-FE07-2428-BA50FE58B82C}"/>
              </a:ext>
            </a:extLst>
          </p:cNvPr>
          <p:cNvGrpSpPr/>
          <p:nvPr/>
        </p:nvGrpSpPr>
        <p:grpSpPr>
          <a:xfrm>
            <a:off x="430493" y="1084934"/>
            <a:ext cx="4481539" cy="3335911"/>
            <a:chOff x="1272806" y="48896"/>
            <a:chExt cx="8802329" cy="7278073"/>
          </a:xfrm>
        </p:grpSpPr>
        <p:pic>
          <p:nvPicPr>
            <p:cNvPr id="3" name="Picture 2">
              <a:extLst>
                <a:ext uri="{FF2B5EF4-FFF2-40B4-BE49-F238E27FC236}">
                  <a16:creationId xmlns:a16="http://schemas.microsoft.com/office/drawing/2014/main" id="{D388CA7D-AACD-4E7F-FCE6-B606268900CF}"/>
                </a:ext>
              </a:extLst>
            </p:cNvPr>
            <p:cNvPicPr>
              <a:picLocks noChangeAspect="1"/>
            </p:cNvPicPr>
            <p:nvPr/>
          </p:nvPicPr>
          <p:blipFill rotWithShape="1">
            <a:blip r:embed="rId3"/>
            <a:srcRect l="2854" t="-4302" r="-2854" b="-3152"/>
            <a:stretch/>
          </p:blipFill>
          <p:spPr>
            <a:xfrm>
              <a:off x="1272806" y="48896"/>
              <a:ext cx="8802329" cy="7278073"/>
            </a:xfrm>
            <a:prstGeom prst="rect">
              <a:avLst/>
            </a:prstGeom>
          </p:spPr>
        </p:pic>
        <p:sp>
          <p:nvSpPr>
            <p:cNvPr id="4" name="TextBox 3">
              <a:extLst>
                <a:ext uri="{FF2B5EF4-FFF2-40B4-BE49-F238E27FC236}">
                  <a16:creationId xmlns:a16="http://schemas.microsoft.com/office/drawing/2014/main" id="{71BAE6F7-17F7-A8B0-A603-2BC9221E09C8}"/>
                </a:ext>
              </a:extLst>
            </p:cNvPr>
            <p:cNvSpPr txBox="1"/>
            <p:nvPr/>
          </p:nvSpPr>
          <p:spPr>
            <a:xfrm>
              <a:off x="1272806" y="365124"/>
              <a:ext cx="3138420" cy="740195"/>
            </a:xfrm>
            <a:prstGeom prst="rect">
              <a:avLst/>
            </a:prstGeom>
            <a:solidFill>
              <a:srgbClr val="000000"/>
            </a:solidFill>
          </p:spPr>
          <p:txBody>
            <a:bodyPr wrap="square" rtlCol="0">
              <a:spAutoFit/>
            </a:bodyPr>
            <a:lstStyle/>
            <a:p>
              <a:endParaRPr lang="en-US" dirty="0"/>
            </a:p>
          </p:txBody>
        </p:sp>
      </p:grpSp>
      <p:pic>
        <p:nvPicPr>
          <p:cNvPr id="13" name="Picture 12">
            <a:extLst>
              <a:ext uri="{FF2B5EF4-FFF2-40B4-BE49-F238E27FC236}">
                <a16:creationId xmlns:a16="http://schemas.microsoft.com/office/drawing/2014/main" id="{3C4B1611-C542-33D0-28D8-96E8A6FDD38F}"/>
              </a:ext>
            </a:extLst>
          </p:cNvPr>
          <p:cNvPicPr>
            <a:picLocks noChangeAspect="1"/>
          </p:cNvPicPr>
          <p:nvPr/>
        </p:nvPicPr>
        <p:blipFill>
          <a:blip r:embed="rId4"/>
          <a:stretch>
            <a:fillRect/>
          </a:stretch>
        </p:blipFill>
        <p:spPr>
          <a:xfrm>
            <a:off x="4990094" y="1215074"/>
            <a:ext cx="3414606" cy="3109371"/>
          </a:xfrm>
          <a:prstGeom prst="rect">
            <a:avLst/>
          </a:prstGeom>
        </p:spPr>
      </p:pic>
      <p:pic>
        <p:nvPicPr>
          <p:cNvPr id="19" name="Picture 18">
            <a:extLst>
              <a:ext uri="{FF2B5EF4-FFF2-40B4-BE49-F238E27FC236}">
                <a16:creationId xmlns:a16="http://schemas.microsoft.com/office/drawing/2014/main" id="{D3C90CC2-E3D6-1CDB-C3EE-1169FD09FA38}"/>
              </a:ext>
            </a:extLst>
          </p:cNvPr>
          <p:cNvPicPr>
            <a:picLocks noChangeAspect="1"/>
          </p:cNvPicPr>
          <p:nvPr/>
        </p:nvPicPr>
        <p:blipFill>
          <a:blip r:embed="rId5"/>
          <a:stretch>
            <a:fillRect/>
          </a:stretch>
        </p:blipFill>
        <p:spPr>
          <a:xfrm>
            <a:off x="8613162" y="1218389"/>
            <a:ext cx="3145131" cy="3107784"/>
          </a:xfrm>
          <a:prstGeom prst="rect">
            <a:avLst/>
          </a:prstGeom>
        </p:spPr>
      </p:pic>
      <p:sp>
        <p:nvSpPr>
          <p:cNvPr id="21" name="TextBox 20">
            <a:extLst>
              <a:ext uri="{FF2B5EF4-FFF2-40B4-BE49-F238E27FC236}">
                <a16:creationId xmlns:a16="http://schemas.microsoft.com/office/drawing/2014/main" id="{9EC06646-7339-167F-C222-A178BB97E396}"/>
              </a:ext>
            </a:extLst>
          </p:cNvPr>
          <p:cNvSpPr txBox="1"/>
          <p:nvPr/>
        </p:nvSpPr>
        <p:spPr>
          <a:xfrm>
            <a:off x="8872297" y="4345008"/>
            <a:ext cx="2938172" cy="584775"/>
          </a:xfrm>
          <a:prstGeom prst="rect">
            <a:avLst/>
          </a:prstGeom>
          <a:noFill/>
        </p:spPr>
        <p:txBody>
          <a:bodyPr wrap="square" rtlCol="0">
            <a:spAutoFit/>
          </a:bodyPr>
          <a:lstStyle/>
          <a:p>
            <a:pPr algn="ctr"/>
            <a:r>
              <a:rPr lang="en-US" sz="1600" dirty="0"/>
              <a:t>Severe RV, RA enlargement RV:LV  &gt;1.5  </a:t>
            </a:r>
          </a:p>
        </p:txBody>
      </p:sp>
      <p:sp>
        <p:nvSpPr>
          <p:cNvPr id="22" name="TextBox 21">
            <a:extLst>
              <a:ext uri="{FF2B5EF4-FFF2-40B4-BE49-F238E27FC236}">
                <a16:creationId xmlns:a16="http://schemas.microsoft.com/office/drawing/2014/main" id="{5162AA80-675E-08F3-BD1E-553F2636B034}"/>
              </a:ext>
            </a:extLst>
          </p:cNvPr>
          <p:cNvSpPr txBox="1"/>
          <p:nvPr/>
        </p:nvSpPr>
        <p:spPr>
          <a:xfrm>
            <a:off x="1372595" y="5001132"/>
            <a:ext cx="9446805" cy="461665"/>
          </a:xfrm>
          <a:prstGeom prst="rect">
            <a:avLst/>
          </a:prstGeom>
          <a:solidFill>
            <a:schemeClr val="accent4">
              <a:lumMod val="50000"/>
            </a:schemeClr>
          </a:solidFill>
        </p:spPr>
        <p:txBody>
          <a:bodyPr wrap="square" rtlCol="0">
            <a:spAutoFit/>
          </a:bodyPr>
          <a:lstStyle/>
          <a:p>
            <a:pPr algn="ctr"/>
            <a:r>
              <a:rPr lang="en-US" sz="2400" b="1" dirty="0">
                <a:solidFill>
                  <a:schemeClr val="bg1"/>
                </a:solidFill>
              </a:rPr>
              <a:t>RHC Data:  RAP of 6, PAP 80/32 (51), PCWP of 8, PVR 8.66 WU </a:t>
            </a:r>
          </a:p>
        </p:txBody>
      </p:sp>
      <p:sp>
        <p:nvSpPr>
          <p:cNvPr id="6" name="Rectangle 5">
            <a:extLst>
              <a:ext uri="{FF2B5EF4-FFF2-40B4-BE49-F238E27FC236}">
                <a16:creationId xmlns:a16="http://schemas.microsoft.com/office/drawing/2014/main" id="{B1A676FF-5832-1C1C-6BA5-2E233D64A255}"/>
              </a:ext>
            </a:extLst>
          </p:cNvPr>
          <p:cNvSpPr/>
          <p:nvPr/>
        </p:nvSpPr>
        <p:spPr>
          <a:xfrm>
            <a:off x="2540840" y="5533917"/>
            <a:ext cx="7125556" cy="584775"/>
          </a:xfrm>
          <a:prstGeom prst="rect">
            <a:avLst/>
          </a:prstGeom>
          <a:solidFill>
            <a:schemeClr val="accent1"/>
          </a:solidFill>
        </p:spPr>
        <p:txBody>
          <a:bodyPr wrap="square">
            <a:spAutoFit/>
          </a:bodyPr>
          <a:lstStyle/>
          <a:p>
            <a:pPr algn="ctr"/>
            <a:r>
              <a:rPr lang="en-US" sz="1600" dirty="0">
                <a:solidFill>
                  <a:schemeClr val="bg1"/>
                </a:solidFill>
              </a:rPr>
              <a:t>There is a reason why even when TR velocity is &lt;2.8, the presence of other echocardiographic signs should raise suspicion for PH </a:t>
            </a:r>
          </a:p>
        </p:txBody>
      </p:sp>
      <p:sp>
        <p:nvSpPr>
          <p:cNvPr id="9" name="Footer Placeholder 8">
            <a:extLst>
              <a:ext uri="{FF2B5EF4-FFF2-40B4-BE49-F238E27FC236}">
                <a16:creationId xmlns:a16="http://schemas.microsoft.com/office/drawing/2014/main" id="{8F703D90-60A7-1558-8C3E-B935F0CD4F9C}"/>
              </a:ext>
            </a:extLst>
          </p:cNvPr>
          <p:cNvSpPr>
            <a:spLocks noGrp="1"/>
          </p:cNvSpPr>
          <p:nvPr>
            <p:ph type="ftr" sz="quarter" idx="3"/>
          </p:nvPr>
        </p:nvSpPr>
        <p:spPr/>
        <p:txBody>
          <a:bodyPr/>
          <a:lstStyle/>
          <a:p>
            <a:r>
              <a:rPr lang="en-US" sz="1000" dirty="0"/>
              <a:t>F, female; </a:t>
            </a:r>
            <a:r>
              <a:rPr lang="en-US" sz="1000" dirty="0" err="1"/>
              <a:t>PCWP</a:t>
            </a:r>
            <a:r>
              <a:rPr lang="en-US" sz="1000" dirty="0"/>
              <a:t>, pulmonary capillary wedge pressure; PH, pulmonary hypertension; PVR, pulmonary vascular resistance; RAP, right atrial pressure; </a:t>
            </a:r>
            <a:r>
              <a:rPr lang="en-US" sz="1000" dirty="0" err="1"/>
              <a:t>RHC</a:t>
            </a:r>
            <a:r>
              <a:rPr lang="en-US" sz="1000" dirty="0"/>
              <a:t>, right heart catheterization; TR, tricuspid regurgitation; Vmax, maximum velocity; WU, wood unit. </a:t>
            </a:r>
          </a:p>
        </p:txBody>
      </p:sp>
    </p:spTree>
    <p:extLst>
      <p:ext uri="{BB962C8B-B14F-4D97-AF65-F5344CB8AC3E}">
        <p14:creationId xmlns:p14="http://schemas.microsoft.com/office/powerpoint/2010/main" val="388935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3AA0-0D69-3248-A4CF-6226D2401EE9}"/>
              </a:ext>
            </a:extLst>
          </p:cNvPr>
          <p:cNvSpPr>
            <a:spLocks noGrp="1"/>
          </p:cNvSpPr>
          <p:nvPr>
            <p:ph type="title"/>
          </p:nvPr>
        </p:nvSpPr>
        <p:spPr/>
        <p:txBody>
          <a:bodyPr>
            <a:normAutofit/>
          </a:bodyPr>
          <a:lstStyle/>
          <a:p>
            <a:r>
              <a:rPr lang="en-US" dirty="0"/>
              <a:t>Echo: </a:t>
            </a:r>
            <a:r>
              <a:rPr lang="en-US" dirty="0">
                <a:solidFill>
                  <a:schemeClr val="tx1"/>
                </a:solidFill>
              </a:rPr>
              <a:t>Probability of PH in Symptomatic Patients with a Suspicion of PH - Don’t </a:t>
            </a:r>
            <a:r>
              <a:rPr lang="en-US" dirty="0"/>
              <a:t>Forget the Other “PH Signs” </a:t>
            </a:r>
          </a:p>
        </p:txBody>
      </p:sp>
      <p:sp>
        <p:nvSpPr>
          <p:cNvPr id="3" name="Footer Placeholder 2">
            <a:extLst>
              <a:ext uri="{FF2B5EF4-FFF2-40B4-BE49-F238E27FC236}">
                <a16:creationId xmlns:a16="http://schemas.microsoft.com/office/drawing/2014/main" id="{C6DD3B38-D34A-5530-8A6B-21938C552D3E}"/>
              </a:ext>
            </a:extLst>
          </p:cNvPr>
          <p:cNvSpPr>
            <a:spLocks noGrp="1"/>
          </p:cNvSpPr>
          <p:nvPr>
            <p:ph type="ftr" sz="quarter" idx="3"/>
          </p:nvPr>
        </p:nvSpPr>
        <p:spPr>
          <a:prstGeom prst="rect">
            <a:avLst/>
          </a:prstGeom>
        </p:spPr>
        <p:txBody>
          <a:bodyPr vert="horz" lIns="91440" tIns="45720" rIns="91440" bIns="4572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aphicFrame>
        <p:nvGraphicFramePr>
          <p:cNvPr id="5" name="Content Placeholder 4">
            <a:extLst>
              <a:ext uri="{FF2B5EF4-FFF2-40B4-BE49-F238E27FC236}">
                <a16:creationId xmlns:a16="http://schemas.microsoft.com/office/drawing/2014/main" id="{9260C902-8AE2-B141-A07D-3D07C87055CA}"/>
              </a:ext>
            </a:extLst>
          </p:cNvPr>
          <p:cNvGraphicFramePr>
            <a:graphicFrameLocks noGrp="1"/>
          </p:cNvGraphicFramePr>
          <p:nvPr>
            <p:ph idx="4294967295"/>
            <p:extLst>
              <p:ext uri="{D42A27DB-BD31-4B8C-83A1-F6EECF244321}">
                <p14:modId xmlns:p14="http://schemas.microsoft.com/office/powerpoint/2010/main" val="1188403486"/>
              </p:ext>
            </p:extLst>
          </p:nvPr>
        </p:nvGraphicFramePr>
        <p:xfrm>
          <a:off x="1100667" y="1915816"/>
          <a:ext cx="9990666" cy="3994125"/>
        </p:xfrm>
        <a:graphic>
          <a:graphicData uri="http://schemas.openxmlformats.org/drawingml/2006/table">
            <a:tbl>
              <a:tblPr firstRow="1" bandRow="1">
                <a:tableStyleId>{21E4AEA4-8DFA-4A89-87EB-49C32662AFE0}</a:tableStyleId>
              </a:tblPr>
              <a:tblGrid>
                <a:gridCol w="4094143">
                  <a:extLst>
                    <a:ext uri="{9D8B030D-6E8A-4147-A177-3AD203B41FA5}">
                      <a16:colId xmlns:a16="http://schemas.microsoft.com/office/drawing/2014/main" val="778456587"/>
                    </a:ext>
                  </a:extLst>
                </a:gridCol>
                <a:gridCol w="3608406">
                  <a:extLst>
                    <a:ext uri="{9D8B030D-6E8A-4147-A177-3AD203B41FA5}">
                      <a16:colId xmlns:a16="http://schemas.microsoft.com/office/drawing/2014/main" val="3968630007"/>
                    </a:ext>
                  </a:extLst>
                </a:gridCol>
                <a:gridCol w="2288117">
                  <a:extLst>
                    <a:ext uri="{9D8B030D-6E8A-4147-A177-3AD203B41FA5}">
                      <a16:colId xmlns:a16="http://schemas.microsoft.com/office/drawing/2014/main" val="1046671707"/>
                    </a:ext>
                  </a:extLst>
                </a:gridCol>
              </a:tblGrid>
              <a:tr h="1176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outerShdw blurRad="50800" dist="12700" dir="5400000" algn="ctr" rotWithShape="0">
                              <a:schemeClr val="tx1"/>
                            </a:outerShdw>
                          </a:effectLst>
                        </a:rPr>
                        <a:t>Peak Tricuspid Regurgitation Velocity (</a:t>
                      </a:r>
                      <a:r>
                        <a:rPr lang="en-US" sz="1800" kern="1200" dirty="0" err="1">
                          <a:effectLst>
                            <a:outerShdw blurRad="50800" dist="12700" dir="5400000" algn="ctr" rotWithShape="0">
                              <a:schemeClr val="tx1"/>
                            </a:outerShdw>
                          </a:effectLst>
                        </a:rPr>
                        <a:t>m·s</a:t>
                      </a:r>
                      <a:r>
                        <a:rPr lang="en-US" sz="1800" kern="1200" baseline="30000" dirty="0">
                          <a:effectLst>
                            <a:outerShdw blurRad="50800" dist="12700" dir="5400000" algn="ctr" rotWithShape="0">
                              <a:schemeClr val="tx1"/>
                            </a:outerShdw>
                          </a:effectLst>
                        </a:rPr>
                        <a:t>–1</a:t>
                      </a:r>
                      <a:r>
                        <a:rPr lang="en-US" sz="1800" kern="1200" baseline="0" dirty="0">
                          <a:effectLst>
                            <a:outerShdw blurRad="50800" dist="12700" dir="5400000" algn="ctr" rotWithShape="0">
                              <a:schemeClr val="tx1"/>
                            </a:outerShdw>
                          </a:effectLst>
                        </a:rPr>
                        <a:t>)</a:t>
                      </a:r>
                      <a:endParaRPr lang="en-US" sz="1800" b="1" kern="1200" baseline="30000" dirty="0">
                        <a:solidFill>
                          <a:schemeClr val="lt1"/>
                        </a:solidFill>
                        <a:effectLst>
                          <a:outerShdw blurRad="50800" dist="12700" dir="5400000" algn="ctr" rotWithShape="0">
                            <a:schemeClr val="tx1"/>
                          </a:outerShdw>
                        </a:effectLst>
                        <a:latin typeface="+mn-lt"/>
                        <a:ea typeface="+mn-ea"/>
                        <a:cs typeface="+mn-cs"/>
                      </a:endParaRPr>
                    </a:p>
                  </a:txBody>
                  <a:tcPr marL="98914" marR="98914" anchor="ctr">
                    <a:solidFill>
                      <a:schemeClr val="accent4">
                        <a:lumMod val="75000"/>
                      </a:schemeClr>
                    </a:solidFill>
                  </a:tcPr>
                </a:tc>
                <a:tc>
                  <a:txBody>
                    <a:bodyPr/>
                    <a:lstStyle/>
                    <a:p>
                      <a:pPr algn="ctr"/>
                      <a:r>
                        <a:rPr lang="en-US" sz="1800" kern="1200" dirty="0">
                          <a:effectLst>
                            <a:outerShdw blurRad="50800" dist="12700" dir="5400000" algn="ctr" rotWithShape="0">
                              <a:schemeClr val="tx1"/>
                            </a:outerShdw>
                          </a:effectLst>
                        </a:rPr>
                        <a:t>Presence of other</a:t>
                      </a:r>
                    </a:p>
                    <a:p>
                      <a:pPr algn="ctr"/>
                      <a:r>
                        <a:rPr lang="en-US" sz="1800" kern="1200" dirty="0">
                          <a:effectLst>
                            <a:outerShdw blurRad="50800" dist="12700" dir="5400000" algn="ctr" rotWithShape="0">
                              <a:schemeClr val="tx1"/>
                            </a:outerShdw>
                          </a:effectLst>
                        </a:rPr>
                        <a:t>Echocardiographic "PH Signs"</a:t>
                      </a:r>
                      <a:endParaRPr lang="en-US" sz="1800" b="1" kern="1200" dirty="0">
                        <a:solidFill>
                          <a:schemeClr val="lt1"/>
                        </a:solidFill>
                        <a:effectLst>
                          <a:outerShdw blurRad="50800" dist="12700" dir="5400000" algn="ctr" rotWithShape="0">
                            <a:schemeClr val="tx1"/>
                          </a:outerShdw>
                        </a:effectLst>
                        <a:latin typeface="+mn-lt"/>
                        <a:ea typeface="+mn-ea"/>
                        <a:cs typeface="+mn-cs"/>
                      </a:endParaRPr>
                    </a:p>
                  </a:txBody>
                  <a:tcPr marL="98914" marR="98914" anchor="ctr">
                    <a:solidFill>
                      <a:schemeClr val="accent4">
                        <a:lumMod val="75000"/>
                      </a:schemeClr>
                    </a:solidFill>
                  </a:tcPr>
                </a:tc>
                <a:tc>
                  <a:txBody>
                    <a:bodyPr/>
                    <a:lstStyle/>
                    <a:p>
                      <a:pPr algn="ctr"/>
                      <a:r>
                        <a:rPr lang="en-US" sz="1800" kern="1200" dirty="0">
                          <a:effectLst>
                            <a:outerShdw blurRad="50800" dist="12700" dir="5400000" algn="ctr" rotWithShape="0">
                              <a:schemeClr val="tx1"/>
                            </a:outerShdw>
                          </a:effectLst>
                        </a:rPr>
                        <a:t>Echocardiographic</a:t>
                      </a:r>
                    </a:p>
                    <a:p>
                      <a:pPr algn="ctr"/>
                      <a:r>
                        <a:rPr lang="en-US" sz="1800" kern="1200" dirty="0">
                          <a:effectLst>
                            <a:outerShdw blurRad="50800" dist="12700" dir="5400000" algn="ctr" rotWithShape="0">
                              <a:schemeClr val="tx1"/>
                            </a:outerShdw>
                          </a:effectLst>
                        </a:rPr>
                        <a:t>Probability of PH</a:t>
                      </a:r>
                      <a:endParaRPr lang="en-US" sz="1800" b="1" kern="1200" dirty="0">
                        <a:solidFill>
                          <a:schemeClr val="lt1"/>
                        </a:solidFill>
                        <a:effectLst>
                          <a:outerShdw blurRad="50800" dist="12700" dir="5400000" algn="ctr" rotWithShape="0">
                            <a:schemeClr val="tx1"/>
                          </a:outerShdw>
                        </a:effectLst>
                        <a:latin typeface="+mn-lt"/>
                        <a:ea typeface="+mn-ea"/>
                        <a:cs typeface="+mn-cs"/>
                      </a:endParaRPr>
                    </a:p>
                  </a:txBody>
                  <a:tcPr marL="98914" marR="98914" anchor="ctr">
                    <a:solidFill>
                      <a:schemeClr val="accent4">
                        <a:lumMod val="75000"/>
                      </a:schemeClr>
                    </a:solidFill>
                  </a:tcPr>
                </a:tc>
                <a:extLst>
                  <a:ext uri="{0D108BD9-81ED-4DB2-BD59-A6C34878D82A}">
                    <a16:rowId xmlns:a16="http://schemas.microsoft.com/office/drawing/2014/main" val="2933265425"/>
                  </a:ext>
                </a:extLst>
              </a:tr>
              <a:tr h="843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rPr>
                        <a:t>≤2.8 or not measurable</a:t>
                      </a:r>
                      <a:endParaRPr lang="en-US" sz="1800" b="1" kern="1200" dirty="0">
                        <a:solidFill>
                          <a:schemeClr val="dk1"/>
                        </a:solidFill>
                        <a:effectLst/>
                        <a:latin typeface="+mn-lt"/>
                        <a:ea typeface="+mn-ea"/>
                        <a:cs typeface="+mn-cs"/>
                      </a:endParaRPr>
                    </a:p>
                  </a:txBody>
                  <a:tcPr marL="98914" marR="98914" anchor="ctr">
                    <a:solidFill>
                      <a:srgbClr val="92D050"/>
                    </a:solidFill>
                  </a:tcPr>
                </a:tc>
                <a:tc>
                  <a:txBody>
                    <a:bodyPr/>
                    <a:lstStyle/>
                    <a:p>
                      <a:pPr algn="ctr"/>
                      <a:r>
                        <a:rPr lang="en-US" dirty="0"/>
                        <a:t>No</a:t>
                      </a:r>
                      <a:endParaRPr lang="en-US" b="1" dirty="0"/>
                    </a:p>
                  </a:txBody>
                  <a:tcPr marL="98914" marR="98914" anchor="ctr">
                    <a:solidFill>
                      <a:srgbClr val="92D050"/>
                    </a:solidFill>
                  </a:tcPr>
                </a:tc>
                <a:tc>
                  <a:txBody>
                    <a:bodyPr/>
                    <a:lstStyle/>
                    <a:p>
                      <a:pPr algn="ctr"/>
                      <a:r>
                        <a:rPr lang="en-US" dirty="0"/>
                        <a:t>Low Risk</a:t>
                      </a:r>
                      <a:endParaRPr lang="en-US" b="1" dirty="0"/>
                    </a:p>
                  </a:txBody>
                  <a:tcPr marL="98914" marR="98914" anchor="ctr">
                    <a:solidFill>
                      <a:srgbClr val="92D050"/>
                    </a:solidFill>
                  </a:tcPr>
                </a:tc>
                <a:extLst>
                  <a:ext uri="{0D108BD9-81ED-4DB2-BD59-A6C34878D82A}">
                    <a16:rowId xmlns:a16="http://schemas.microsoft.com/office/drawing/2014/main" val="754445687"/>
                  </a:ext>
                </a:extLst>
              </a:tr>
              <a:tr h="995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rPr>
                        <a:t>≤2.8 or not measurable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rPr>
                        <a:t>2.9–3.4</a:t>
                      </a:r>
                      <a:endParaRPr lang="en-US" sz="1800" b="1" kern="1200" dirty="0">
                        <a:solidFill>
                          <a:schemeClr val="dk1"/>
                        </a:solidFill>
                        <a:effectLst/>
                        <a:latin typeface="+mn-lt"/>
                        <a:ea typeface="+mn-ea"/>
                        <a:cs typeface="+mn-cs"/>
                      </a:endParaRPr>
                    </a:p>
                  </a:txBody>
                  <a:tcPr marL="98914" marR="98914" anchor="ctr">
                    <a:solidFill>
                      <a:srgbClr val="FFC000"/>
                    </a:solidFill>
                  </a:tcPr>
                </a:tc>
                <a:tc>
                  <a:txBody>
                    <a:bodyPr/>
                    <a:lstStyle/>
                    <a:p>
                      <a:pPr algn="ctr"/>
                      <a:r>
                        <a:rPr lang="en-US" dirty="0"/>
                        <a:t>Yes</a:t>
                      </a:r>
                    </a:p>
                    <a:p>
                      <a:pPr algn="ctr"/>
                      <a:r>
                        <a:rPr lang="en-US" dirty="0"/>
                        <a:t>No</a:t>
                      </a:r>
                      <a:endParaRPr lang="en-US" b="1" dirty="0"/>
                    </a:p>
                  </a:txBody>
                  <a:tcPr marL="98914" marR="98914" anchor="ctr">
                    <a:solidFill>
                      <a:srgbClr val="FFC000"/>
                    </a:solidFill>
                  </a:tcPr>
                </a:tc>
                <a:tc>
                  <a:txBody>
                    <a:bodyPr/>
                    <a:lstStyle/>
                    <a:p>
                      <a:pPr algn="ctr"/>
                      <a:r>
                        <a:rPr lang="en-US" dirty="0"/>
                        <a:t>Intermediate Risk</a:t>
                      </a:r>
                      <a:endParaRPr lang="en-US" b="1" dirty="0"/>
                    </a:p>
                  </a:txBody>
                  <a:tcPr marL="98914" marR="98914" anchor="ctr">
                    <a:solidFill>
                      <a:srgbClr val="FFC000"/>
                    </a:solidFill>
                  </a:tcPr>
                </a:tc>
                <a:extLst>
                  <a:ext uri="{0D108BD9-81ED-4DB2-BD59-A6C34878D82A}">
                    <a16:rowId xmlns:a16="http://schemas.microsoft.com/office/drawing/2014/main" val="1566749027"/>
                  </a:ext>
                </a:extLst>
              </a:tr>
              <a:tr h="978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outerShdw blurRad="50800" dist="12700" dir="5400000" algn="ctr" rotWithShape="0">
                              <a:schemeClr val="tx1"/>
                            </a:outerShdw>
                          </a:effectLst>
                        </a:rPr>
                        <a:t>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outerShdw blurRad="50800" dist="12700" dir="5400000" algn="ctr" rotWithShape="0">
                              <a:schemeClr val="tx1"/>
                            </a:outerShdw>
                          </a:effectLst>
                        </a:rPr>
                        <a:t>&gt;3.4</a:t>
                      </a:r>
                      <a:endParaRPr lang="en-US" sz="1800" b="1" kern="1200" dirty="0">
                        <a:solidFill>
                          <a:schemeClr val="bg1"/>
                        </a:solidFill>
                        <a:effectLst>
                          <a:outerShdw blurRad="50800" dist="12700" dir="5400000" algn="ctr" rotWithShape="0">
                            <a:schemeClr val="tx1"/>
                          </a:outerShdw>
                        </a:effectLst>
                        <a:latin typeface="+mn-lt"/>
                        <a:ea typeface="+mn-ea"/>
                        <a:cs typeface="+mn-cs"/>
                      </a:endParaRPr>
                    </a:p>
                  </a:txBody>
                  <a:tcPr marL="98914" marR="98914" anchor="ctr">
                    <a:solidFill>
                      <a:schemeClr val="accent1"/>
                    </a:solidFill>
                  </a:tcPr>
                </a:tc>
                <a:tc>
                  <a:txBody>
                    <a:bodyPr/>
                    <a:lstStyle/>
                    <a:p>
                      <a:pPr algn="ctr"/>
                      <a:r>
                        <a:rPr lang="en-US" dirty="0">
                          <a:solidFill>
                            <a:schemeClr val="bg1"/>
                          </a:solidFill>
                          <a:effectLst>
                            <a:outerShdw blurRad="50800" dist="12700" dir="5400000" algn="ctr" rotWithShape="0">
                              <a:schemeClr val="tx1"/>
                            </a:outerShdw>
                          </a:effectLst>
                        </a:rPr>
                        <a:t>Yes</a:t>
                      </a:r>
                    </a:p>
                    <a:p>
                      <a:pPr algn="ctr"/>
                      <a:r>
                        <a:rPr lang="en-US" dirty="0">
                          <a:solidFill>
                            <a:schemeClr val="bg1"/>
                          </a:solidFill>
                          <a:effectLst>
                            <a:outerShdw blurRad="50800" dist="12700" dir="5400000" algn="ctr" rotWithShape="0">
                              <a:schemeClr val="tx1"/>
                            </a:outerShdw>
                          </a:effectLst>
                        </a:rPr>
                        <a:t>Not Required</a:t>
                      </a:r>
                      <a:endParaRPr lang="en-US" b="1" dirty="0">
                        <a:solidFill>
                          <a:schemeClr val="bg1"/>
                        </a:solidFill>
                        <a:effectLst>
                          <a:outerShdw blurRad="50800" dist="12700" dir="5400000" algn="ctr" rotWithShape="0">
                            <a:schemeClr val="tx1"/>
                          </a:outerShdw>
                        </a:effectLst>
                      </a:endParaRPr>
                    </a:p>
                  </a:txBody>
                  <a:tcPr marL="98914" marR="98914" anchor="ctr">
                    <a:solidFill>
                      <a:schemeClr val="accent1"/>
                    </a:solidFill>
                  </a:tcPr>
                </a:tc>
                <a:tc>
                  <a:txBody>
                    <a:bodyPr/>
                    <a:lstStyle/>
                    <a:p>
                      <a:pPr algn="ctr"/>
                      <a:r>
                        <a:rPr lang="en-US" dirty="0">
                          <a:solidFill>
                            <a:schemeClr val="bg1"/>
                          </a:solidFill>
                          <a:effectLst>
                            <a:outerShdw blurRad="50800" dist="12700" dir="5400000" algn="ctr" rotWithShape="0">
                              <a:schemeClr val="tx1"/>
                            </a:outerShdw>
                          </a:effectLst>
                        </a:rPr>
                        <a:t>High Risk</a:t>
                      </a:r>
                      <a:endParaRPr lang="en-US" b="1" dirty="0">
                        <a:solidFill>
                          <a:schemeClr val="bg1"/>
                        </a:solidFill>
                        <a:effectLst>
                          <a:outerShdw blurRad="50800" dist="12700" dir="5400000" algn="ctr" rotWithShape="0">
                            <a:schemeClr val="tx1"/>
                          </a:outerShdw>
                        </a:effectLst>
                      </a:endParaRPr>
                    </a:p>
                  </a:txBody>
                  <a:tcPr marL="98914" marR="98914" anchor="ctr">
                    <a:solidFill>
                      <a:schemeClr val="accent1"/>
                    </a:solidFill>
                  </a:tcPr>
                </a:tc>
                <a:extLst>
                  <a:ext uri="{0D108BD9-81ED-4DB2-BD59-A6C34878D82A}">
                    <a16:rowId xmlns:a16="http://schemas.microsoft.com/office/drawing/2014/main" val="303662207"/>
                  </a:ext>
                </a:extLst>
              </a:tr>
            </a:tbl>
          </a:graphicData>
        </a:graphic>
      </p:graphicFrame>
    </p:spTree>
    <p:extLst>
      <p:ext uri="{BB962C8B-B14F-4D97-AF65-F5344CB8AC3E}">
        <p14:creationId xmlns:p14="http://schemas.microsoft.com/office/powerpoint/2010/main" val="20710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11CF-B1B2-9941-B0AE-1F43C1344937}"/>
              </a:ext>
            </a:extLst>
          </p:cNvPr>
          <p:cNvSpPr>
            <a:spLocks noGrp="1"/>
          </p:cNvSpPr>
          <p:nvPr>
            <p:ph type="title"/>
          </p:nvPr>
        </p:nvSpPr>
        <p:spPr>
          <a:xfrm>
            <a:off x="609599" y="18746"/>
            <a:ext cx="10916089" cy="994435"/>
          </a:xfrm>
        </p:spPr>
        <p:txBody>
          <a:bodyPr>
            <a:normAutofit/>
          </a:bodyPr>
          <a:lstStyle/>
          <a:p>
            <a:r>
              <a:rPr lang="en-US" sz="2400" dirty="0"/>
              <a:t>Comparison of PH Severity According to PASP Derived From RHC Versus PASP Estimated by Doppler Echo</a:t>
            </a:r>
          </a:p>
        </p:txBody>
      </p:sp>
      <p:sp>
        <p:nvSpPr>
          <p:cNvPr id="3" name="Content Placeholder 2">
            <a:extLst>
              <a:ext uri="{FF2B5EF4-FFF2-40B4-BE49-F238E27FC236}">
                <a16:creationId xmlns:a16="http://schemas.microsoft.com/office/drawing/2014/main" id="{7E171F9C-DE97-134B-EEE8-EC7013927055}"/>
              </a:ext>
            </a:extLst>
          </p:cNvPr>
          <p:cNvSpPr>
            <a:spLocks noGrp="1"/>
          </p:cNvSpPr>
          <p:nvPr>
            <p:ph idx="1"/>
          </p:nvPr>
        </p:nvSpPr>
        <p:spPr>
          <a:xfrm>
            <a:off x="149112" y="1477906"/>
            <a:ext cx="3074270" cy="4722477"/>
          </a:xfrm>
        </p:spPr>
        <p:txBody>
          <a:bodyPr>
            <a:normAutofit/>
          </a:bodyPr>
          <a:lstStyle/>
          <a:p>
            <a:r>
              <a:rPr lang="en-US" sz="1600" dirty="0"/>
              <a:t>RHC versus echo Doppler-derived PASP</a:t>
            </a:r>
          </a:p>
          <a:p>
            <a:r>
              <a:rPr lang="en-US" sz="1600" dirty="0"/>
              <a:t>PH : Severe ( PASP&gt;65 mm Hg), moderate (55-64 mm Hg), mild (&lt;55 mm Hg)  </a:t>
            </a:r>
          </a:p>
          <a:p>
            <a:r>
              <a:rPr lang="en-US" sz="1600" dirty="0"/>
              <a:t>In 29%, Doppler estimate discrepant by &gt;1 category</a:t>
            </a:r>
          </a:p>
          <a:p>
            <a:r>
              <a:rPr lang="en-US" sz="1600" dirty="0"/>
              <a:t>18% were under-estimation by Doppler</a:t>
            </a:r>
          </a:p>
          <a:p>
            <a:r>
              <a:rPr lang="en-US" sz="1600" dirty="0"/>
              <a:t>20/29 patients with echo RAP&gt;15, had RHC RAP &lt;10 </a:t>
            </a:r>
          </a:p>
          <a:p>
            <a:r>
              <a:rPr lang="en-US" sz="1800" dirty="0"/>
              <a:t>Etiology of 50% echo PASP overestimation</a:t>
            </a:r>
          </a:p>
        </p:txBody>
      </p:sp>
      <p:graphicFrame>
        <p:nvGraphicFramePr>
          <p:cNvPr id="6" name="Table 6">
            <a:extLst>
              <a:ext uri="{FF2B5EF4-FFF2-40B4-BE49-F238E27FC236}">
                <a16:creationId xmlns:a16="http://schemas.microsoft.com/office/drawing/2014/main" id="{42AB04F8-AEDE-EA6F-D573-99C7CFAA2DFB}"/>
              </a:ext>
            </a:extLst>
          </p:cNvPr>
          <p:cNvGraphicFramePr>
            <a:graphicFrameLocks noGrp="1"/>
          </p:cNvGraphicFramePr>
          <p:nvPr>
            <p:extLst>
              <p:ext uri="{D42A27DB-BD31-4B8C-83A1-F6EECF244321}">
                <p14:modId xmlns:p14="http://schemas.microsoft.com/office/powerpoint/2010/main" val="3694800264"/>
              </p:ext>
            </p:extLst>
          </p:nvPr>
        </p:nvGraphicFramePr>
        <p:xfrm>
          <a:off x="3361609" y="937500"/>
          <a:ext cx="4064703" cy="4912579"/>
        </p:xfrm>
        <a:graphic>
          <a:graphicData uri="http://schemas.openxmlformats.org/drawingml/2006/table">
            <a:tbl>
              <a:tblPr firstRow="1" bandRow="1">
                <a:tableStyleId>{5C22544A-7EE6-4342-B048-85BDC9FD1C3A}</a:tableStyleId>
              </a:tblPr>
              <a:tblGrid>
                <a:gridCol w="474589">
                  <a:extLst>
                    <a:ext uri="{9D8B030D-6E8A-4147-A177-3AD203B41FA5}">
                      <a16:colId xmlns:a16="http://schemas.microsoft.com/office/drawing/2014/main" val="3739202126"/>
                    </a:ext>
                  </a:extLst>
                </a:gridCol>
                <a:gridCol w="839660">
                  <a:extLst>
                    <a:ext uri="{9D8B030D-6E8A-4147-A177-3AD203B41FA5}">
                      <a16:colId xmlns:a16="http://schemas.microsoft.com/office/drawing/2014/main" val="768488103"/>
                    </a:ext>
                  </a:extLst>
                </a:gridCol>
                <a:gridCol w="1010028">
                  <a:extLst>
                    <a:ext uri="{9D8B030D-6E8A-4147-A177-3AD203B41FA5}">
                      <a16:colId xmlns:a16="http://schemas.microsoft.com/office/drawing/2014/main" val="3242775924"/>
                    </a:ext>
                  </a:extLst>
                </a:gridCol>
                <a:gridCol w="1192559">
                  <a:extLst>
                    <a:ext uri="{9D8B030D-6E8A-4147-A177-3AD203B41FA5}">
                      <a16:colId xmlns:a16="http://schemas.microsoft.com/office/drawing/2014/main" val="1732284261"/>
                    </a:ext>
                  </a:extLst>
                </a:gridCol>
                <a:gridCol w="547867">
                  <a:extLst>
                    <a:ext uri="{9D8B030D-6E8A-4147-A177-3AD203B41FA5}">
                      <a16:colId xmlns:a16="http://schemas.microsoft.com/office/drawing/2014/main" val="3096584514"/>
                    </a:ext>
                  </a:extLst>
                </a:gridCol>
              </a:tblGrid>
              <a:tr h="345615">
                <a:tc gridSpan="5">
                  <a:txBody>
                    <a:bodyPr/>
                    <a:lstStyle/>
                    <a:p>
                      <a:pPr algn="ctr"/>
                      <a:r>
                        <a:rPr lang="en-US" sz="1800" b="1" kern="1200" dirty="0">
                          <a:solidFill>
                            <a:schemeClr val="lt1"/>
                          </a:solidFill>
                          <a:effectLst/>
                          <a:latin typeface="+mn-lt"/>
                          <a:ea typeface="+mn-ea"/>
                          <a:cs typeface="+mn-cs"/>
                        </a:rPr>
                        <a:t>PASP </a:t>
                      </a:r>
                      <a:r>
                        <a:rPr lang="en-US" sz="1800" b="1" u="sng" kern="1200" dirty="0">
                          <a:solidFill>
                            <a:schemeClr val="lt1"/>
                          </a:solidFill>
                          <a:effectLst/>
                          <a:latin typeface="+mn-lt"/>
                          <a:ea typeface="+mn-ea"/>
                          <a:cs typeface="+mn-cs"/>
                        </a:rPr>
                        <a:t>Under</a:t>
                      </a:r>
                      <a:r>
                        <a:rPr lang="en-US" sz="1800" b="1" kern="1200" dirty="0">
                          <a:solidFill>
                            <a:schemeClr val="lt1"/>
                          </a:solidFill>
                          <a:effectLst/>
                          <a:latin typeface="+mn-lt"/>
                          <a:ea typeface="+mn-ea"/>
                          <a:cs typeface="+mn-cs"/>
                        </a:rPr>
                        <a:t>estimates</a:t>
                      </a:r>
                    </a:p>
                  </a:txBody>
                  <a:tcPr/>
                </a:tc>
                <a:tc hMerge="1">
                  <a:txBody>
                    <a:bodyPr/>
                    <a:lstStyle/>
                    <a:p>
                      <a:pPr algn="ctr"/>
                      <a:endParaRPr lang="en-US" dirty="0"/>
                    </a:p>
                  </a:txBody>
                  <a:tcPr/>
                </a:tc>
                <a:tc hMerge="1">
                  <a:txBody>
                    <a:bodyPr/>
                    <a:lstStyle/>
                    <a:p>
                      <a:pPr algn="ctr"/>
                      <a:endParaRPr lang="en-US" baseline="-25000"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931460860"/>
                  </a:ext>
                </a:extLst>
              </a:tr>
              <a:tr h="432019">
                <a:tc>
                  <a:txBody>
                    <a:bodyPr/>
                    <a:lstStyle/>
                    <a:p>
                      <a:pPr algn="ctr"/>
                      <a:r>
                        <a:rPr lang="en-US" sz="1050" b="1" dirty="0"/>
                        <a:t>RHC</a:t>
                      </a:r>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a:t>Doppler</a:t>
                      </a:r>
                      <a:r>
                        <a:rPr lang="en-US" sz="1050" b="1" baseline="-25000" dirty="0"/>
                        <a:t> Est</a:t>
                      </a:r>
                      <a:endParaRPr lang="en-US" sz="1050" b="1" dirty="0"/>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err="1"/>
                        <a:t>Category</a:t>
                      </a:r>
                      <a:r>
                        <a:rPr lang="en-US" sz="1050" b="1" baseline="-25000" dirty="0" err="1"/>
                        <a:t>cath</a:t>
                      </a:r>
                      <a:endParaRPr lang="en-US" sz="1050" b="1" baseline="-25000" dirty="0"/>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a:t>Category </a:t>
                      </a:r>
                      <a:r>
                        <a:rPr lang="en-US" sz="1050" b="1" baseline="-25000" dirty="0"/>
                        <a:t>Doppler</a:t>
                      </a:r>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a:t>Error</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994770"/>
                  </a:ext>
                </a:extLst>
              </a:tr>
              <a:tr h="259212">
                <a:tc>
                  <a:txBody>
                    <a:bodyPr/>
                    <a:lstStyle/>
                    <a:p>
                      <a:pPr algn="ctr"/>
                      <a:r>
                        <a:rPr lang="en-US" sz="1200" dirty="0"/>
                        <a:t>70</a:t>
                      </a:r>
                    </a:p>
                  </a:txBody>
                  <a:tcPr>
                    <a:lnT w="12700" cap="flat" cmpd="sng" algn="ctr">
                      <a:solidFill>
                        <a:schemeClr val="tx1"/>
                      </a:solidFill>
                      <a:prstDash val="solid"/>
                      <a:round/>
                      <a:headEnd type="none" w="med" len="med"/>
                      <a:tailEnd type="none" w="med" len="med"/>
                    </a:lnT>
                    <a:noFill/>
                  </a:tcPr>
                </a:tc>
                <a:tc>
                  <a:txBody>
                    <a:bodyPr/>
                    <a:lstStyle/>
                    <a:p>
                      <a:pPr algn="ctr"/>
                      <a:r>
                        <a:rPr lang="en-US" sz="1200" dirty="0"/>
                        <a:t>48</a:t>
                      </a: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lnT w="12700" cap="flat" cmpd="sng" algn="ctr">
                      <a:solidFill>
                        <a:schemeClr val="tx1"/>
                      </a:solidFill>
                      <a:prstDash val="solid"/>
                      <a:round/>
                      <a:headEnd type="none" w="med" len="med"/>
                      <a:tailEnd type="none" w="med" len="med"/>
                    </a:lnT>
                    <a:noFill/>
                  </a:tcPr>
                </a:tc>
                <a:tc>
                  <a:txBody>
                    <a:bodyPr/>
                    <a:lstStyle/>
                    <a:p>
                      <a:pPr algn="ctr"/>
                      <a:r>
                        <a:rPr lang="en-US" sz="1200" dirty="0"/>
                        <a:t>mild</a:t>
                      </a:r>
                    </a:p>
                  </a:txBody>
                  <a:tcPr>
                    <a:lnT w="12700" cap="flat" cmpd="sng" algn="ctr">
                      <a:solidFill>
                        <a:schemeClr val="tx1"/>
                      </a:solidFill>
                      <a:prstDash val="solid"/>
                      <a:round/>
                      <a:headEnd type="none" w="med" len="med"/>
                      <a:tailEnd type="none" w="med" len="med"/>
                    </a:lnT>
                    <a:noFill/>
                  </a:tcPr>
                </a:tc>
                <a:tc>
                  <a:txBody>
                    <a:bodyPr/>
                    <a:lstStyle/>
                    <a:p>
                      <a:pPr algn="ctr"/>
                      <a:r>
                        <a:rPr lang="en-US" sz="1200" dirty="0"/>
                        <a:t>2</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435068468"/>
                  </a:ext>
                </a:extLst>
              </a:tr>
              <a:tr h="259212">
                <a:tc>
                  <a:txBody>
                    <a:bodyPr/>
                    <a:lstStyle/>
                    <a:p>
                      <a:pPr algn="ctr"/>
                      <a:r>
                        <a:rPr lang="en-US" sz="1200" dirty="0"/>
                        <a:t>76</a:t>
                      </a:r>
                    </a:p>
                  </a:txBody>
                  <a:tcPr>
                    <a:noFill/>
                  </a:tcPr>
                </a:tc>
                <a:tc>
                  <a:txBody>
                    <a:bodyPr/>
                    <a:lstStyle/>
                    <a:p>
                      <a:pPr algn="ctr"/>
                      <a:r>
                        <a:rPr lang="en-US" sz="1200" dirty="0"/>
                        <a:t>46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mild</a:t>
                      </a:r>
                    </a:p>
                  </a:txBody>
                  <a:tcPr>
                    <a:noFill/>
                  </a:tcPr>
                </a:tc>
                <a:tc>
                  <a:txBody>
                    <a:bodyPr/>
                    <a:lstStyle/>
                    <a:p>
                      <a:pPr algn="ctr"/>
                      <a:r>
                        <a:rPr lang="en-US" sz="1200" dirty="0"/>
                        <a:t>2</a:t>
                      </a:r>
                    </a:p>
                  </a:txBody>
                  <a:tcPr>
                    <a:noFill/>
                  </a:tcPr>
                </a:tc>
                <a:extLst>
                  <a:ext uri="{0D108BD9-81ED-4DB2-BD59-A6C34878D82A}">
                    <a16:rowId xmlns:a16="http://schemas.microsoft.com/office/drawing/2014/main" val="2769162242"/>
                  </a:ext>
                </a:extLst>
              </a:tr>
              <a:tr h="259212">
                <a:tc>
                  <a:txBody>
                    <a:bodyPr/>
                    <a:lstStyle/>
                    <a:p>
                      <a:pPr algn="ctr"/>
                      <a:r>
                        <a:rPr lang="en-US" sz="1200" dirty="0"/>
                        <a:t>65</a:t>
                      </a:r>
                    </a:p>
                  </a:txBody>
                  <a:tcPr>
                    <a:noFill/>
                  </a:tcPr>
                </a:tc>
                <a:tc>
                  <a:txBody>
                    <a:bodyPr/>
                    <a:lstStyle/>
                    <a:p>
                      <a:pPr algn="ctr"/>
                      <a:r>
                        <a:rPr lang="en-US" sz="1200" dirty="0"/>
                        <a:t>43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mild</a:t>
                      </a:r>
                    </a:p>
                  </a:txBody>
                  <a:tcPr>
                    <a:noFill/>
                  </a:tcPr>
                </a:tc>
                <a:tc>
                  <a:txBody>
                    <a:bodyPr/>
                    <a:lstStyle/>
                    <a:p>
                      <a:pPr algn="ctr"/>
                      <a:r>
                        <a:rPr lang="en-US" sz="1200" dirty="0"/>
                        <a:t>2</a:t>
                      </a:r>
                    </a:p>
                  </a:txBody>
                  <a:tcPr>
                    <a:noFill/>
                  </a:tcPr>
                </a:tc>
                <a:extLst>
                  <a:ext uri="{0D108BD9-81ED-4DB2-BD59-A6C34878D82A}">
                    <a16:rowId xmlns:a16="http://schemas.microsoft.com/office/drawing/2014/main" val="505930197"/>
                  </a:ext>
                </a:extLst>
              </a:tr>
              <a:tr h="259212">
                <a:tc>
                  <a:txBody>
                    <a:bodyPr/>
                    <a:lstStyle/>
                    <a:p>
                      <a:pPr algn="ctr"/>
                      <a:r>
                        <a:rPr lang="en-US" sz="1200" dirty="0"/>
                        <a:t>90</a:t>
                      </a:r>
                    </a:p>
                  </a:txBody>
                  <a:tcPr>
                    <a:noFill/>
                  </a:tcPr>
                </a:tc>
                <a:tc>
                  <a:txBody>
                    <a:bodyPr/>
                    <a:lstStyle/>
                    <a:p>
                      <a:pPr algn="ctr"/>
                      <a:r>
                        <a:rPr lang="en-US" sz="1200" dirty="0"/>
                        <a:t>54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mild</a:t>
                      </a:r>
                    </a:p>
                  </a:txBody>
                  <a:tcPr>
                    <a:noFill/>
                  </a:tcPr>
                </a:tc>
                <a:tc>
                  <a:txBody>
                    <a:bodyPr/>
                    <a:lstStyle/>
                    <a:p>
                      <a:pPr algn="ctr"/>
                      <a:r>
                        <a:rPr lang="en-US" sz="1200" dirty="0"/>
                        <a:t>2</a:t>
                      </a:r>
                    </a:p>
                  </a:txBody>
                  <a:tcPr>
                    <a:noFill/>
                  </a:tcPr>
                </a:tc>
                <a:extLst>
                  <a:ext uri="{0D108BD9-81ED-4DB2-BD59-A6C34878D82A}">
                    <a16:rowId xmlns:a16="http://schemas.microsoft.com/office/drawing/2014/main" val="3573210507"/>
                  </a:ext>
                </a:extLst>
              </a:tr>
              <a:tr h="259212">
                <a:tc>
                  <a:txBody>
                    <a:bodyPr/>
                    <a:lstStyle/>
                    <a:p>
                      <a:pPr algn="ctr"/>
                      <a:r>
                        <a:rPr lang="en-US" sz="1200" dirty="0"/>
                        <a:t>72</a:t>
                      </a:r>
                    </a:p>
                  </a:txBody>
                  <a:tcPr>
                    <a:noFill/>
                  </a:tcPr>
                </a:tc>
                <a:tc>
                  <a:txBody>
                    <a:bodyPr/>
                    <a:lstStyle/>
                    <a:p>
                      <a:pPr algn="ctr"/>
                      <a:r>
                        <a:rPr lang="en-US" sz="1200" dirty="0"/>
                        <a:t>51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mild</a:t>
                      </a:r>
                    </a:p>
                  </a:txBody>
                  <a:tcPr>
                    <a:noFill/>
                  </a:tcPr>
                </a:tc>
                <a:tc>
                  <a:txBody>
                    <a:bodyPr/>
                    <a:lstStyle/>
                    <a:p>
                      <a:pPr algn="ctr"/>
                      <a:r>
                        <a:rPr lang="en-US" sz="1200" dirty="0"/>
                        <a:t>2</a:t>
                      </a:r>
                    </a:p>
                  </a:txBody>
                  <a:tcPr>
                    <a:noFill/>
                  </a:tcPr>
                </a:tc>
                <a:extLst>
                  <a:ext uri="{0D108BD9-81ED-4DB2-BD59-A6C34878D82A}">
                    <a16:rowId xmlns:a16="http://schemas.microsoft.com/office/drawing/2014/main" val="3482694248"/>
                  </a:ext>
                </a:extLst>
              </a:tr>
              <a:tr h="259212">
                <a:tc>
                  <a:txBody>
                    <a:bodyPr/>
                    <a:lstStyle/>
                    <a:p>
                      <a:pPr algn="ctr"/>
                      <a:r>
                        <a:rPr lang="en-US" sz="1200" dirty="0"/>
                        <a:t>118</a:t>
                      </a:r>
                    </a:p>
                  </a:txBody>
                  <a:tcPr>
                    <a:noFill/>
                  </a:tcPr>
                </a:tc>
                <a:tc>
                  <a:txBody>
                    <a:bodyPr/>
                    <a:lstStyle/>
                    <a:p>
                      <a:pPr algn="ctr"/>
                      <a:r>
                        <a:rPr lang="en-US" sz="1200" dirty="0"/>
                        <a:t>56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moderate</a:t>
                      </a:r>
                    </a:p>
                  </a:txBody>
                  <a:tcPr>
                    <a:noFill/>
                  </a:tcPr>
                </a:tc>
                <a:tc>
                  <a:txBody>
                    <a:bodyPr/>
                    <a:lstStyle/>
                    <a:p>
                      <a:pPr algn="ctr"/>
                      <a:r>
                        <a:rPr lang="en-US" sz="1200" dirty="0"/>
                        <a:t>1</a:t>
                      </a:r>
                    </a:p>
                  </a:txBody>
                  <a:tcPr>
                    <a:noFill/>
                  </a:tcPr>
                </a:tc>
                <a:extLst>
                  <a:ext uri="{0D108BD9-81ED-4DB2-BD59-A6C34878D82A}">
                    <a16:rowId xmlns:a16="http://schemas.microsoft.com/office/drawing/2014/main" val="2308301479"/>
                  </a:ext>
                </a:extLst>
              </a:tr>
              <a:tr h="259212">
                <a:tc>
                  <a:txBody>
                    <a:bodyPr/>
                    <a:lstStyle/>
                    <a:p>
                      <a:pPr algn="ctr"/>
                      <a:r>
                        <a:rPr lang="en-US" sz="1200" dirty="0"/>
                        <a:t>106</a:t>
                      </a:r>
                    </a:p>
                  </a:txBody>
                  <a:tcPr>
                    <a:noFill/>
                  </a:tcPr>
                </a:tc>
                <a:tc>
                  <a:txBody>
                    <a:bodyPr/>
                    <a:lstStyle/>
                    <a:p>
                      <a:pPr algn="ctr"/>
                      <a:r>
                        <a:rPr lang="en-US" sz="1200" dirty="0"/>
                        <a:t>56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moderate</a:t>
                      </a:r>
                    </a:p>
                  </a:txBody>
                  <a:tcPr>
                    <a:noFill/>
                  </a:tcPr>
                </a:tc>
                <a:tc>
                  <a:txBody>
                    <a:bodyPr/>
                    <a:lstStyle/>
                    <a:p>
                      <a:pPr algn="ctr"/>
                      <a:r>
                        <a:rPr lang="en-US" sz="1200" dirty="0"/>
                        <a:t>1</a:t>
                      </a:r>
                    </a:p>
                  </a:txBody>
                  <a:tcPr>
                    <a:noFill/>
                  </a:tcPr>
                </a:tc>
                <a:extLst>
                  <a:ext uri="{0D108BD9-81ED-4DB2-BD59-A6C34878D82A}">
                    <a16:rowId xmlns:a16="http://schemas.microsoft.com/office/drawing/2014/main" val="4272115773"/>
                  </a:ext>
                </a:extLst>
              </a:tr>
              <a:tr h="259212">
                <a:tc>
                  <a:txBody>
                    <a:bodyPr/>
                    <a:lstStyle/>
                    <a:p>
                      <a:pPr algn="ctr"/>
                      <a:r>
                        <a:rPr lang="en-US" sz="1200" dirty="0"/>
                        <a:t>105</a:t>
                      </a:r>
                    </a:p>
                  </a:txBody>
                  <a:tcPr>
                    <a:noFill/>
                  </a:tcPr>
                </a:tc>
                <a:tc>
                  <a:txBody>
                    <a:bodyPr/>
                    <a:lstStyle/>
                    <a:p>
                      <a:pPr algn="ctr"/>
                      <a:r>
                        <a:rPr lang="en-US" sz="1200" dirty="0"/>
                        <a:t>94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3428537692"/>
                  </a:ext>
                </a:extLst>
              </a:tr>
              <a:tr h="259212">
                <a:tc>
                  <a:txBody>
                    <a:bodyPr/>
                    <a:lstStyle/>
                    <a:p>
                      <a:pPr algn="ctr"/>
                      <a:r>
                        <a:rPr lang="en-US" sz="1200" dirty="0"/>
                        <a:t>76</a:t>
                      </a:r>
                    </a:p>
                  </a:txBody>
                  <a:tcPr>
                    <a:noFill/>
                  </a:tcPr>
                </a:tc>
                <a:tc>
                  <a:txBody>
                    <a:bodyPr/>
                    <a:lstStyle/>
                    <a:p>
                      <a:pPr algn="ctr"/>
                      <a:r>
                        <a:rPr lang="en-US" sz="1200" dirty="0"/>
                        <a:t>59</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moderate</a:t>
                      </a:r>
                    </a:p>
                  </a:txBody>
                  <a:tcPr>
                    <a:noFill/>
                  </a:tcPr>
                </a:tc>
                <a:tc>
                  <a:txBody>
                    <a:bodyPr/>
                    <a:lstStyle/>
                    <a:p>
                      <a:pPr algn="ctr"/>
                      <a:r>
                        <a:rPr lang="en-US" sz="1200" dirty="0"/>
                        <a:t>1</a:t>
                      </a:r>
                    </a:p>
                  </a:txBody>
                  <a:tcPr>
                    <a:noFill/>
                  </a:tcPr>
                </a:tc>
                <a:extLst>
                  <a:ext uri="{0D108BD9-81ED-4DB2-BD59-A6C34878D82A}">
                    <a16:rowId xmlns:a16="http://schemas.microsoft.com/office/drawing/2014/main" val="1909297058"/>
                  </a:ext>
                </a:extLst>
              </a:tr>
              <a:tr h="259212">
                <a:tc>
                  <a:txBody>
                    <a:bodyPr/>
                    <a:lstStyle/>
                    <a:p>
                      <a:pPr algn="ctr"/>
                      <a:r>
                        <a:rPr lang="en-US" sz="1200" dirty="0"/>
                        <a:t>126</a:t>
                      </a:r>
                    </a:p>
                  </a:txBody>
                  <a:tcPr>
                    <a:noFill/>
                  </a:tcPr>
                </a:tc>
                <a:tc>
                  <a:txBody>
                    <a:bodyPr/>
                    <a:lstStyle/>
                    <a:p>
                      <a:pPr algn="ctr"/>
                      <a:r>
                        <a:rPr lang="en-US" sz="1200" dirty="0"/>
                        <a:t>74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3618491827"/>
                  </a:ext>
                </a:extLst>
              </a:tr>
              <a:tr h="259212">
                <a:tc>
                  <a:txBody>
                    <a:bodyPr/>
                    <a:lstStyle/>
                    <a:p>
                      <a:pPr algn="ctr"/>
                      <a:r>
                        <a:rPr lang="en-US" sz="1200" dirty="0"/>
                        <a:t>119</a:t>
                      </a:r>
                    </a:p>
                  </a:txBody>
                  <a:tcPr>
                    <a:noFill/>
                  </a:tcPr>
                </a:tc>
                <a:tc>
                  <a:txBody>
                    <a:bodyPr/>
                    <a:lstStyle/>
                    <a:p>
                      <a:pPr algn="ctr"/>
                      <a:r>
                        <a:rPr lang="en-US" sz="1200" dirty="0"/>
                        <a:t>77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2847417258"/>
                  </a:ext>
                </a:extLst>
              </a:tr>
              <a:tr h="259212">
                <a:tc>
                  <a:txBody>
                    <a:bodyPr/>
                    <a:lstStyle/>
                    <a:p>
                      <a:pPr algn="ctr"/>
                      <a:r>
                        <a:rPr lang="en-US" sz="1200" dirty="0"/>
                        <a:t>60</a:t>
                      </a:r>
                    </a:p>
                  </a:txBody>
                  <a:tcPr>
                    <a:noFill/>
                  </a:tcPr>
                </a:tc>
                <a:tc>
                  <a:txBody>
                    <a:bodyPr/>
                    <a:lstStyle/>
                    <a:p>
                      <a:pPr algn="ctr"/>
                      <a:r>
                        <a:rPr lang="en-US" sz="1200" dirty="0"/>
                        <a:t>30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algn="ctr"/>
                      <a:r>
                        <a:rPr lang="en-US" sz="1200" dirty="0"/>
                        <a:t>none</a:t>
                      </a:r>
                    </a:p>
                  </a:txBody>
                  <a:tcPr>
                    <a:noFill/>
                  </a:tcPr>
                </a:tc>
                <a:tc>
                  <a:txBody>
                    <a:bodyPr/>
                    <a:lstStyle/>
                    <a:p>
                      <a:pPr algn="ctr"/>
                      <a:r>
                        <a:rPr lang="en-US" sz="1200" dirty="0"/>
                        <a:t>2</a:t>
                      </a:r>
                    </a:p>
                  </a:txBody>
                  <a:tcPr>
                    <a:noFill/>
                  </a:tcPr>
                </a:tc>
                <a:extLst>
                  <a:ext uri="{0D108BD9-81ED-4DB2-BD59-A6C34878D82A}">
                    <a16:rowId xmlns:a16="http://schemas.microsoft.com/office/drawing/2014/main" val="3932102377"/>
                  </a:ext>
                </a:extLst>
              </a:tr>
              <a:tr h="259212">
                <a:tc>
                  <a:txBody>
                    <a:bodyPr/>
                    <a:lstStyle/>
                    <a:p>
                      <a:pPr algn="ctr"/>
                      <a:r>
                        <a:rPr lang="en-US" sz="1200" dirty="0"/>
                        <a:t>66</a:t>
                      </a:r>
                    </a:p>
                  </a:txBody>
                  <a:tcPr>
                    <a:noFill/>
                  </a:tcPr>
                </a:tc>
                <a:tc>
                  <a:txBody>
                    <a:bodyPr/>
                    <a:lstStyle/>
                    <a:p>
                      <a:pPr algn="ctr"/>
                      <a:r>
                        <a:rPr lang="en-US" sz="1200" dirty="0"/>
                        <a:t>33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algn="ctr"/>
                      <a:r>
                        <a:rPr lang="en-US" sz="1200" dirty="0"/>
                        <a:t>none</a:t>
                      </a:r>
                    </a:p>
                  </a:txBody>
                  <a:tcPr>
                    <a:noFill/>
                  </a:tcPr>
                </a:tc>
                <a:tc>
                  <a:txBody>
                    <a:bodyPr/>
                    <a:lstStyle/>
                    <a:p>
                      <a:pPr algn="ctr"/>
                      <a:r>
                        <a:rPr lang="en-US" sz="1200" dirty="0"/>
                        <a:t>2</a:t>
                      </a:r>
                    </a:p>
                  </a:txBody>
                  <a:tcPr>
                    <a:noFill/>
                  </a:tcPr>
                </a:tc>
                <a:extLst>
                  <a:ext uri="{0D108BD9-81ED-4DB2-BD59-A6C34878D82A}">
                    <a16:rowId xmlns:a16="http://schemas.microsoft.com/office/drawing/2014/main" val="2299405138"/>
                  </a:ext>
                </a:extLst>
              </a:tr>
              <a:tr h="259212">
                <a:tc>
                  <a:txBody>
                    <a:bodyPr/>
                    <a:lstStyle/>
                    <a:p>
                      <a:pPr algn="ctr"/>
                      <a:r>
                        <a:rPr lang="en-US" sz="1200" dirty="0"/>
                        <a:t>64</a:t>
                      </a:r>
                    </a:p>
                  </a:txBody>
                  <a:tcPr>
                    <a:noFill/>
                  </a:tcPr>
                </a:tc>
                <a:tc>
                  <a:txBody>
                    <a:bodyPr/>
                    <a:lstStyle/>
                    <a:p>
                      <a:pPr algn="ctr"/>
                      <a:r>
                        <a:rPr lang="en-US" sz="1200" dirty="0"/>
                        <a:t>51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algn="ctr"/>
                      <a:r>
                        <a:rPr lang="en-US" sz="1200" dirty="0"/>
                        <a:t>mild</a:t>
                      </a:r>
                    </a:p>
                  </a:txBody>
                  <a:tcPr>
                    <a:noFill/>
                  </a:tcPr>
                </a:tc>
                <a:tc>
                  <a:txBody>
                    <a:bodyPr/>
                    <a:lstStyle/>
                    <a:p>
                      <a:pPr algn="ctr"/>
                      <a:r>
                        <a:rPr lang="en-US" sz="1200" dirty="0"/>
                        <a:t>1</a:t>
                      </a:r>
                    </a:p>
                  </a:txBody>
                  <a:tcPr>
                    <a:noFill/>
                  </a:tcPr>
                </a:tc>
                <a:extLst>
                  <a:ext uri="{0D108BD9-81ED-4DB2-BD59-A6C34878D82A}">
                    <a16:rowId xmlns:a16="http://schemas.microsoft.com/office/drawing/2014/main" val="3459257818"/>
                  </a:ext>
                </a:extLst>
              </a:tr>
              <a:tr h="259212">
                <a:tc>
                  <a:txBody>
                    <a:bodyPr/>
                    <a:lstStyle/>
                    <a:p>
                      <a:pPr algn="ctr"/>
                      <a:r>
                        <a:rPr lang="en-US" sz="1200" dirty="0"/>
                        <a:t>61</a:t>
                      </a:r>
                    </a:p>
                  </a:txBody>
                  <a:tcPr>
                    <a:noFill/>
                  </a:tcPr>
                </a:tc>
                <a:tc>
                  <a:txBody>
                    <a:bodyPr/>
                    <a:lstStyle/>
                    <a:p>
                      <a:pPr algn="ctr"/>
                      <a:r>
                        <a:rPr lang="en-US" sz="1200" dirty="0"/>
                        <a:t>50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algn="ctr"/>
                      <a:r>
                        <a:rPr lang="en-US" sz="1200" dirty="0"/>
                        <a:t>mild</a:t>
                      </a:r>
                    </a:p>
                  </a:txBody>
                  <a:tcPr>
                    <a:noFill/>
                  </a:tcPr>
                </a:tc>
                <a:tc>
                  <a:txBody>
                    <a:bodyPr/>
                    <a:lstStyle/>
                    <a:p>
                      <a:pPr algn="ctr"/>
                      <a:r>
                        <a:rPr lang="en-US" sz="1200" dirty="0"/>
                        <a:t>1</a:t>
                      </a:r>
                    </a:p>
                  </a:txBody>
                  <a:tcPr>
                    <a:noFill/>
                  </a:tcPr>
                </a:tc>
                <a:extLst>
                  <a:ext uri="{0D108BD9-81ED-4DB2-BD59-A6C34878D82A}">
                    <a16:rowId xmlns:a16="http://schemas.microsoft.com/office/drawing/2014/main" val="3067071766"/>
                  </a:ext>
                </a:extLst>
              </a:tr>
            </a:tbl>
          </a:graphicData>
        </a:graphic>
      </p:graphicFrame>
      <p:graphicFrame>
        <p:nvGraphicFramePr>
          <p:cNvPr id="7" name="Table 6">
            <a:extLst>
              <a:ext uri="{FF2B5EF4-FFF2-40B4-BE49-F238E27FC236}">
                <a16:creationId xmlns:a16="http://schemas.microsoft.com/office/drawing/2014/main" id="{6766CCB0-45D4-45BD-0C31-BE5348951A33}"/>
              </a:ext>
            </a:extLst>
          </p:cNvPr>
          <p:cNvGraphicFramePr>
            <a:graphicFrameLocks noGrp="1"/>
          </p:cNvGraphicFramePr>
          <p:nvPr>
            <p:extLst>
              <p:ext uri="{D42A27DB-BD31-4B8C-83A1-F6EECF244321}">
                <p14:modId xmlns:p14="http://schemas.microsoft.com/office/powerpoint/2010/main" val="862753471"/>
              </p:ext>
            </p:extLst>
          </p:nvPr>
        </p:nvGraphicFramePr>
        <p:xfrm>
          <a:off x="7850554" y="937500"/>
          <a:ext cx="4164661" cy="5186899"/>
        </p:xfrm>
        <a:graphic>
          <a:graphicData uri="http://schemas.openxmlformats.org/drawingml/2006/table">
            <a:tbl>
              <a:tblPr firstRow="1" bandRow="1">
                <a:tableStyleId>{5C22544A-7EE6-4342-B048-85BDC9FD1C3A}</a:tableStyleId>
              </a:tblPr>
              <a:tblGrid>
                <a:gridCol w="528051">
                  <a:extLst>
                    <a:ext uri="{9D8B030D-6E8A-4147-A177-3AD203B41FA5}">
                      <a16:colId xmlns:a16="http://schemas.microsoft.com/office/drawing/2014/main" val="3739202126"/>
                    </a:ext>
                  </a:extLst>
                </a:gridCol>
                <a:gridCol w="828079">
                  <a:extLst>
                    <a:ext uri="{9D8B030D-6E8A-4147-A177-3AD203B41FA5}">
                      <a16:colId xmlns:a16="http://schemas.microsoft.com/office/drawing/2014/main" val="768488103"/>
                    </a:ext>
                  </a:extLst>
                </a:gridCol>
                <a:gridCol w="1092106">
                  <a:extLst>
                    <a:ext uri="{9D8B030D-6E8A-4147-A177-3AD203B41FA5}">
                      <a16:colId xmlns:a16="http://schemas.microsoft.com/office/drawing/2014/main" val="3242775924"/>
                    </a:ext>
                  </a:extLst>
                </a:gridCol>
                <a:gridCol w="1176113">
                  <a:extLst>
                    <a:ext uri="{9D8B030D-6E8A-4147-A177-3AD203B41FA5}">
                      <a16:colId xmlns:a16="http://schemas.microsoft.com/office/drawing/2014/main" val="1732284261"/>
                    </a:ext>
                  </a:extLst>
                </a:gridCol>
                <a:gridCol w="540312">
                  <a:extLst>
                    <a:ext uri="{9D8B030D-6E8A-4147-A177-3AD203B41FA5}">
                      <a16:colId xmlns:a16="http://schemas.microsoft.com/office/drawing/2014/main" val="3096584514"/>
                    </a:ext>
                  </a:extLst>
                </a:gridCol>
              </a:tblGrid>
              <a:tr h="345616">
                <a:tc gridSpan="5">
                  <a:txBody>
                    <a:bodyPr/>
                    <a:lstStyle/>
                    <a:p>
                      <a:pPr algn="ctr"/>
                      <a:r>
                        <a:rPr lang="en-US" sz="1800" b="1" kern="1200" dirty="0">
                          <a:solidFill>
                            <a:schemeClr val="lt1"/>
                          </a:solidFill>
                          <a:effectLst/>
                          <a:latin typeface="+mn-lt"/>
                          <a:ea typeface="+mn-ea"/>
                          <a:cs typeface="+mn-cs"/>
                        </a:rPr>
                        <a:t>PASP </a:t>
                      </a:r>
                      <a:r>
                        <a:rPr lang="en-US" sz="1800" b="1" u="sng" kern="1200" dirty="0">
                          <a:solidFill>
                            <a:schemeClr val="lt1"/>
                          </a:solidFill>
                          <a:effectLst/>
                          <a:latin typeface="+mn-lt"/>
                          <a:ea typeface="+mn-ea"/>
                          <a:cs typeface="+mn-cs"/>
                        </a:rPr>
                        <a:t>Over</a:t>
                      </a:r>
                      <a:r>
                        <a:rPr lang="en-US" sz="1800" b="1" kern="1200" dirty="0">
                          <a:solidFill>
                            <a:schemeClr val="lt1"/>
                          </a:solidFill>
                          <a:effectLst/>
                          <a:latin typeface="+mn-lt"/>
                          <a:ea typeface="+mn-ea"/>
                          <a:cs typeface="+mn-cs"/>
                        </a:rPr>
                        <a:t>estimates</a:t>
                      </a:r>
                    </a:p>
                  </a:txBody>
                  <a:tcPr/>
                </a:tc>
                <a:tc hMerge="1">
                  <a:txBody>
                    <a:bodyPr/>
                    <a:lstStyle/>
                    <a:p>
                      <a:pPr algn="ctr"/>
                      <a:endParaRPr lang="en-US" dirty="0"/>
                    </a:p>
                  </a:txBody>
                  <a:tcPr/>
                </a:tc>
                <a:tc hMerge="1">
                  <a:txBody>
                    <a:bodyPr/>
                    <a:lstStyle/>
                    <a:p>
                      <a:pPr algn="ctr"/>
                      <a:endParaRPr lang="en-US" baseline="-25000"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931460860"/>
                  </a:ext>
                </a:extLst>
              </a:tr>
              <a:tr h="432019">
                <a:tc>
                  <a:txBody>
                    <a:bodyPr/>
                    <a:lstStyle/>
                    <a:p>
                      <a:pPr algn="ctr"/>
                      <a:r>
                        <a:rPr lang="en-US" sz="1050" b="1" dirty="0"/>
                        <a:t>RHC</a:t>
                      </a:r>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a:t>Doppler</a:t>
                      </a:r>
                      <a:r>
                        <a:rPr lang="en-US" sz="1050" b="1" baseline="-25000" dirty="0"/>
                        <a:t> Est</a:t>
                      </a:r>
                      <a:endParaRPr lang="en-US" sz="1050" b="1" dirty="0"/>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err="1"/>
                        <a:t>Category</a:t>
                      </a:r>
                      <a:r>
                        <a:rPr lang="en-US" sz="1050" b="1" baseline="-25000" dirty="0" err="1"/>
                        <a:t>cath</a:t>
                      </a:r>
                      <a:endParaRPr lang="en-US" sz="1050" b="1" baseline="-25000" dirty="0"/>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a:t>Category </a:t>
                      </a:r>
                      <a:r>
                        <a:rPr lang="en-US" sz="1050" b="1" baseline="-25000" dirty="0"/>
                        <a:t>Doppler</a:t>
                      </a:r>
                    </a:p>
                  </a:txBody>
                  <a:tcPr>
                    <a:lnB w="12700" cap="flat" cmpd="sng" algn="ctr">
                      <a:solidFill>
                        <a:schemeClr val="tx1"/>
                      </a:solidFill>
                      <a:prstDash val="solid"/>
                      <a:round/>
                      <a:headEnd type="none" w="med" len="med"/>
                      <a:tailEnd type="none" w="med" len="med"/>
                    </a:lnB>
                    <a:noFill/>
                  </a:tcPr>
                </a:tc>
                <a:tc>
                  <a:txBody>
                    <a:bodyPr/>
                    <a:lstStyle/>
                    <a:p>
                      <a:pPr algn="ctr"/>
                      <a:r>
                        <a:rPr lang="en-US" sz="1050" b="1" dirty="0"/>
                        <a:t>Error</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994770"/>
                  </a:ext>
                </a:extLst>
              </a:tr>
              <a:tr h="259212">
                <a:tc>
                  <a:txBody>
                    <a:bodyPr/>
                    <a:lstStyle/>
                    <a:p>
                      <a:pPr algn="ctr"/>
                      <a:r>
                        <a:rPr lang="en-US" sz="1200" dirty="0"/>
                        <a:t>113</a:t>
                      </a:r>
                    </a:p>
                  </a:txBody>
                  <a:tcPr>
                    <a:lnT w="12700" cap="flat" cmpd="sng" algn="ctr">
                      <a:solidFill>
                        <a:schemeClr val="tx1"/>
                      </a:solidFill>
                      <a:prstDash val="solid"/>
                      <a:round/>
                      <a:headEnd type="none" w="med" len="med"/>
                      <a:tailEnd type="none" w="med" len="med"/>
                    </a:lnT>
                    <a:noFill/>
                  </a:tcPr>
                </a:tc>
                <a:tc>
                  <a:txBody>
                    <a:bodyPr/>
                    <a:lstStyle/>
                    <a:p>
                      <a:pPr algn="ctr"/>
                      <a:r>
                        <a:rPr lang="en-US" sz="1200" dirty="0"/>
                        <a:t>127</a:t>
                      </a: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lnT w="12700" cap="flat" cmpd="sng" algn="ctr">
                      <a:solidFill>
                        <a:schemeClr val="tx1"/>
                      </a:solidFill>
                      <a:prstDash val="solid"/>
                      <a:round/>
                      <a:headEnd type="none" w="med" len="med"/>
                      <a:tailEnd type="none" w="med" len="med"/>
                    </a:lnT>
                    <a:noFill/>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435068468"/>
                  </a:ext>
                </a:extLst>
              </a:tr>
              <a:tr h="259212">
                <a:tc>
                  <a:txBody>
                    <a:bodyPr/>
                    <a:lstStyle/>
                    <a:p>
                      <a:pPr algn="ctr"/>
                      <a:r>
                        <a:rPr lang="en-US" sz="1200" dirty="0"/>
                        <a:t>80</a:t>
                      </a:r>
                    </a:p>
                  </a:txBody>
                  <a:tcPr>
                    <a:noFill/>
                  </a:tcPr>
                </a:tc>
                <a:tc>
                  <a:txBody>
                    <a:bodyPr/>
                    <a:lstStyle/>
                    <a:p>
                      <a:pPr algn="ctr"/>
                      <a:r>
                        <a:rPr lang="en-US" sz="1200" dirty="0"/>
                        <a:t>103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2769162242"/>
                  </a:ext>
                </a:extLst>
              </a:tr>
              <a:tr h="259212">
                <a:tc>
                  <a:txBody>
                    <a:bodyPr/>
                    <a:lstStyle/>
                    <a:p>
                      <a:pPr algn="ctr"/>
                      <a:r>
                        <a:rPr lang="en-US" sz="1200" dirty="0"/>
                        <a:t>96</a:t>
                      </a:r>
                    </a:p>
                  </a:txBody>
                  <a:tcPr>
                    <a:noFill/>
                  </a:tcPr>
                </a:tc>
                <a:tc>
                  <a:txBody>
                    <a:bodyPr/>
                    <a:lstStyle/>
                    <a:p>
                      <a:pPr algn="ctr"/>
                      <a:r>
                        <a:rPr lang="en-US" sz="1200" dirty="0"/>
                        <a:t>108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505930197"/>
                  </a:ext>
                </a:extLst>
              </a:tr>
              <a:tr h="259212">
                <a:tc>
                  <a:txBody>
                    <a:bodyPr/>
                    <a:lstStyle/>
                    <a:p>
                      <a:pPr algn="ctr"/>
                      <a:r>
                        <a:rPr lang="en-US" sz="1200" dirty="0"/>
                        <a:t>78</a:t>
                      </a:r>
                    </a:p>
                  </a:txBody>
                  <a:tcPr>
                    <a:noFill/>
                  </a:tcPr>
                </a:tc>
                <a:tc>
                  <a:txBody>
                    <a:bodyPr/>
                    <a:lstStyle/>
                    <a:p>
                      <a:pPr algn="ctr"/>
                      <a:r>
                        <a:rPr lang="en-US" sz="1200" dirty="0"/>
                        <a:t>100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3573210507"/>
                  </a:ext>
                </a:extLst>
              </a:tr>
              <a:tr h="259212">
                <a:tc>
                  <a:txBody>
                    <a:bodyPr/>
                    <a:lstStyle/>
                    <a:p>
                      <a:pPr algn="ctr"/>
                      <a:r>
                        <a:rPr lang="en-US" sz="1200" dirty="0"/>
                        <a:t>80</a:t>
                      </a:r>
                    </a:p>
                  </a:txBody>
                  <a:tcPr>
                    <a:noFill/>
                  </a:tcPr>
                </a:tc>
                <a:tc>
                  <a:txBody>
                    <a:bodyPr/>
                    <a:lstStyle/>
                    <a:p>
                      <a:pPr algn="ctr"/>
                      <a:r>
                        <a:rPr lang="en-US" sz="1200" dirty="0"/>
                        <a:t>102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3482694248"/>
                  </a:ext>
                </a:extLst>
              </a:tr>
              <a:tr h="259212">
                <a:tc>
                  <a:txBody>
                    <a:bodyPr/>
                    <a:lstStyle/>
                    <a:p>
                      <a:pPr algn="ctr"/>
                      <a:r>
                        <a:rPr lang="en-US" sz="1200" dirty="0"/>
                        <a:t>70</a:t>
                      </a:r>
                    </a:p>
                  </a:txBody>
                  <a:tcPr>
                    <a:noFill/>
                  </a:tcPr>
                </a:tc>
                <a:tc>
                  <a:txBody>
                    <a:bodyPr/>
                    <a:lstStyle/>
                    <a:p>
                      <a:pPr algn="ctr"/>
                      <a:r>
                        <a:rPr lang="en-US" sz="1200" dirty="0"/>
                        <a:t>81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2308301479"/>
                  </a:ext>
                </a:extLst>
              </a:tr>
              <a:tr h="259212">
                <a:tc>
                  <a:txBody>
                    <a:bodyPr/>
                    <a:lstStyle/>
                    <a:p>
                      <a:pPr algn="ctr"/>
                      <a:r>
                        <a:rPr lang="en-US" sz="1200" dirty="0"/>
                        <a:t>70</a:t>
                      </a:r>
                    </a:p>
                  </a:txBody>
                  <a:tcPr>
                    <a:noFill/>
                  </a:tcPr>
                </a:tc>
                <a:tc>
                  <a:txBody>
                    <a:bodyPr/>
                    <a:lstStyle/>
                    <a:p>
                      <a:pPr algn="ctr"/>
                      <a:r>
                        <a:rPr lang="en-US" sz="1200" dirty="0"/>
                        <a:t>89</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4272115773"/>
                  </a:ext>
                </a:extLst>
              </a:tr>
              <a:tr h="259212">
                <a:tc>
                  <a:txBody>
                    <a:bodyPr/>
                    <a:lstStyle/>
                    <a:p>
                      <a:pPr algn="ctr"/>
                      <a:r>
                        <a:rPr lang="en-US" sz="1200" dirty="0"/>
                        <a:t>84</a:t>
                      </a:r>
                    </a:p>
                  </a:txBody>
                  <a:tcPr>
                    <a:noFill/>
                  </a:tcPr>
                </a:tc>
                <a:tc>
                  <a:txBody>
                    <a:bodyPr/>
                    <a:lstStyle/>
                    <a:p>
                      <a:pPr algn="ctr"/>
                      <a:r>
                        <a:rPr lang="en-US" sz="1200" dirty="0"/>
                        <a:t>111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3428537692"/>
                  </a:ext>
                </a:extLst>
              </a:tr>
              <a:tr h="259212">
                <a:tc>
                  <a:txBody>
                    <a:bodyPr/>
                    <a:lstStyle/>
                    <a:p>
                      <a:pPr algn="ctr"/>
                      <a:r>
                        <a:rPr lang="en-US" sz="1200" dirty="0"/>
                        <a:t>65</a:t>
                      </a:r>
                    </a:p>
                  </a:txBody>
                  <a:tcPr>
                    <a:noFill/>
                  </a:tcPr>
                </a:tc>
                <a:tc>
                  <a:txBody>
                    <a:bodyPr/>
                    <a:lstStyle/>
                    <a:p>
                      <a:pPr algn="ctr"/>
                      <a:r>
                        <a:rPr lang="en-US" sz="1200" dirty="0"/>
                        <a:t>76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0</a:t>
                      </a:r>
                    </a:p>
                  </a:txBody>
                  <a:tcPr>
                    <a:noFill/>
                  </a:tcPr>
                </a:tc>
                <a:extLst>
                  <a:ext uri="{0D108BD9-81ED-4DB2-BD59-A6C34878D82A}">
                    <a16:rowId xmlns:a16="http://schemas.microsoft.com/office/drawing/2014/main" val="1909297058"/>
                  </a:ext>
                </a:extLst>
              </a:tr>
              <a:tr h="259212">
                <a:tc>
                  <a:txBody>
                    <a:bodyPr/>
                    <a:lstStyle/>
                    <a:p>
                      <a:pPr algn="ctr"/>
                      <a:r>
                        <a:rPr lang="en-US" sz="1200" dirty="0"/>
                        <a:t>64</a:t>
                      </a:r>
                    </a:p>
                  </a:txBody>
                  <a:tcPr>
                    <a:noFill/>
                  </a:tcPr>
                </a:tc>
                <a:tc>
                  <a:txBody>
                    <a:bodyPr/>
                    <a:lstStyle/>
                    <a:p>
                      <a:pPr algn="ctr"/>
                      <a:r>
                        <a:rPr lang="en-US" sz="1200" dirty="0"/>
                        <a:t>120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1</a:t>
                      </a:r>
                    </a:p>
                  </a:txBody>
                  <a:tcPr>
                    <a:noFill/>
                  </a:tcPr>
                </a:tc>
                <a:extLst>
                  <a:ext uri="{0D108BD9-81ED-4DB2-BD59-A6C34878D82A}">
                    <a16:rowId xmlns:a16="http://schemas.microsoft.com/office/drawing/2014/main" val="3618491827"/>
                  </a:ext>
                </a:extLst>
              </a:tr>
              <a:tr h="259212">
                <a:tc>
                  <a:txBody>
                    <a:bodyPr/>
                    <a:lstStyle/>
                    <a:p>
                      <a:pPr algn="ctr"/>
                      <a:r>
                        <a:rPr lang="en-US" sz="1200" dirty="0"/>
                        <a:t>60</a:t>
                      </a:r>
                    </a:p>
                  </a:txBody>
                  <a:tcPr>
                    <a:noFill/>
                  </a:tcPr>
                </a:tc>
                <a:tc>
                  <a:txBody>
                    <a:bodyPr/>
                    <a:lstStyle/>
                    <a:p>
                      <a:pPr algn="ctr"/>
                      <a:r>
                        <a:rPr lang="en-US" sz="1200" dirty="0"/>
                        <a:t>82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1</a:t>
                      </a:r>
                    </a:p>
                  </a:txBody>
                  <a:tcPr>
                    <a:noFill/>
                  </a:tcPr>
                </a:tc>
                <a:extLst>
                  <a:ext uri="{0D108BD9-81ED-4DB2-BD59-A6C34878D82A}">
                    <a16:rowId xmlns:a16="http://schemas.microsoft.com/office/drawing/2014/main" val="2847417258"/>
                  </a:ext>
                </a:extLst>
              </a:tr>
              <a:tr h="259212">
                <a:tc>
                  <a:txBody>
                    <a:bodyPr/>
                    <a:lstStyle/>
                    <a:p>
                      <a:pPr algn="ctr"/>
                      <a:r>
                        <a:rPr lang="en-US" sz="1200" dirty="0"/>
                        <a:t>63</a:t>
                      </a:r>
                    </a:p>
                  </a:txBody>
                  <a:tcPr>
                    <a:noFill/>
                  </a:tcPr>
                </a:tc>
                <a:tc>
                  <a:txBody>
                    <a:bodyPr/>
                    <a:lstStyle/>
                    <a:p>
                      <a:pPr algn="ctr"/>
                      <a:r>
                        <a:rPr lang="en-US" sz="1200" dirty="0"/>
                        <a:t>78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1</a:t>
                      </a:r>
                    </a:p>
                  </a:txBody>
                  <a:tcPr>
                    <a:noFill/>
                  </a:tcPr>
                </a:tc>
                <a:extLst>
                  <a:ext uri="{0D108BD9-81ED-4DB2-BD59-A6C34878D82A}">
                    <a16:rowId xmlns:a16="http://schemas.microsoft.com/office/drawing/2014/main" val="3932102377"/>
                  </a:ext>
                </a:extLst>
              </a:tr>
              <a:tr h="259212">
                <a:tc>
                  <a:txBody>
                    <a:bodyPr/>
                    <a:lstStyle/>
                    <a:p>
                      <a:pPr algn="ctr"/>
                      <a:r>
                        <a:rPr lang="en-US" sz="1200" dirty="0"/>
                        <a:t>58</a:t>
                      </a:r>
                    </a:p>
                  </a:txBody>
                  <a:tcPr>
                    <a:noFill/>
                  </a:tcPr>
                </a:tc>
                <a:tc>
                  <a:txBody>
                    <a:bodyPr/>
                    <a:lstStyle/>
                    <a:p>
                      <a:pPr algn="ctr"/>
                      <a:r>
                        <a:rPr lang="en-US" sz="1200" dirty="0"/>
                        <a:t>73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1</a:t>
                      </a:r>
                    </a:p>
                  </a:txBody>
                  <a:tcPr>
                    <a:noFill/>
                  </a:tcPr>
                </a:tc>
                <a:extLst>
                  <a:ext uri="{0D108BD9-81ED-4DB2-BD59-A6C34878D82A}">
                    <a16:rowId xmlns:a16="http://schemas.microsoft.com/office/drawing/2014/main" val="2299405138"/>
                  </a:ext>
                </a:extLst>
              </a:tr>
              <a:tr h="259212">
                <a:tc>
                  <a:txBody>
                    <a:bodyPr/>
                    <a:lstStyle/>
                    <a:p>
                      <a:pPr algn="ctr"/>
                      <a:r>
                        <a:rPr lang="en-US" sz="1200" dirty="0"/>
                        <a:t>62</a:t>
                      </a:r>
                    </a:p>
                  </a:txBody>
                  <a:tcPr>
                    <a:noFill/>
                  </a:tcPr>
                </a:tc>
                <a:tc>
                  <a:txBody>
                    <a:bodyPr/>
                    <a:lstStyle/>
                    <a:p>
                      <a:pPr algn="ctr"/>
                      <a:r>
                        <a:rPr lang="en-US" sz="1200" dirty="0"/>
                        <a:t>73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1</a:t>
                      </a:r>
                    </a:p>
                  </a:txBody>
                  <a:tcPr>
                    <a:noFill/>
                  </a:tcPr>
                </a:tc>
                <a:extLst>
                  <a:ext uri="{0D108BD9-81ED-4DB2-BD59-A6C34878D82A}">
                    <a16:rowId xmlns:a16="http://schemas.microsoft.com/office/drawing/2014/main" val="3459257818"/>
                  </a:ext>
                </a:extLst>
              </a:tr>
              <a:tr h="259212">
                <a:tc>
                  <a:txBody>
                    <a:bodyPr/>
                    <a:lstStyle/>
                    <a:p>
                      <a:pPr algn="ctr"/>
                      <a:r>
                        <a:rPr lang="en-US" sz="1200" dirty="0"/>
                        <a:t>48</a:t>
                      </a:r>
                    </a:p>
                  </a:txBody>
                  <a:tcPr>
                    <a:noFill/>
                  </a:tcPr>
                </a:tc>
                <a:tc>
                  <a:txBody>
                    <a:bodyPr/>
                    <a:lstStyle/>
                    <a:p>
                      <a:pPr algn="ctr"/>
                      <a:r>
                        <a:rPr lang="en-US" sz="1200" dirty="0"/>
                        <a:t>65</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mild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severe</a:t>
                      </a:r>
                    </a:p>
                  </a:txBody>
                  <a:tcPr>
                    <a:noFill/>
                  </a:tcPr>
                </a:tc>
                <a:tc>
                  <a:txBody>
                    <a:bodyPr/>
                    <a:lstStyle/>
                    <a:p>
                      <a:pPr algn="ctr"/>
                      <a:r>
                        <a:rPr lang="en-US" sz="1200" dirty="0"/>
                        <a:t>2</a:t>
                      </a:r>
                    </a:p>
                  </a:txBody>
                  <a:tcPr>
                    <a:noFill/>
                  </a:tcPr>
                </a:tc>
                <a:extLst>
                  <a:ext uri="{0D108BD9-81ED-4DB2-BD59-A6C34878D82A}">
                    <a16:rowId xmlns:a16="http://schemas.microsoft.com/office/drawing/2014/main" val="3067071766"/>
                  </a:ext>
                </a:extLst>
              </a:tr>
              <a:tr h="259212">
                <a:tc>
                  <a:txBody>
                    <a:bodyPr/>
                    <a:lstStyle/>
                    <a:p>
                      <a:pPr algn="ctr"/>
                      <a:r>
                        <a:rPr lang="en-US" sz="1200" dirty="0"/>
                        <a:t>54</a:t>
                      </a:r>
                    </a:p>
                  </a:txBody>
                  <a:tcPr>
                    <a:noFill/>
                  </a:tcPr>
                </a:tc>
                <a:tc>
                  <a:txBody>
                    <a:bodyPr/>
                    <a:lstStyle/>
                    <a:p>
                      <a:pPr algn="ctr"/>
                      <a:r>
                        <a:rPr lang="en-US" sz="1200" dirty="0"/>
                        <a:t>74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mild</a:t>
                      </a:r>
                    </a:p>
                  </a:txBody>
                  <a:tcPr>
                    <a:noFill/>
                  </a:tcPr>
                </a:tc>
                <a:tc>
                  <a:txBody>
                    <a:bodyPr/>
                    <a:lstStyle/>
                    <a:p>
                      <a:pPr algn="ctr"/>
                      <a:r>
                        <a:rPr lang="en-US" sz="1200" dirty="0"/>
                        <a:t>severe</a:t>
                      </a:r>
                    </a:p>
                  </a:txBody>
                  <a:tcPr>
                    <a:noFill/>
                  </a:tcPr>
                </a:tc>
                <a:tc>
                  <a:txBody>
                    <a:bodyPr/>
                    <a:lstStyle/>
                    <a:p>
                      <a:pPr algn="ctr"/>
                      <a:r>
                        <a:rPr lang="en-US" sz="1200" dirty="0"/>
                        <a:t>2</a:t>
                      </a:r>
                    </a:p>
                  </a:txBody>
                  <a:tcPr>
                    <a:noFill/>
                  </a:tcPr>
                </a:tc>
                <a:extLst>
                  <a:ext uri="{0D108BD9-81ED-4DB2-BD59-A6C34878D82A}">
                    <a16:rowId xmlns:a16="http://schemas.microsoft.com/office/drawing/2014/main" val="2731455086"/>
                  </a:ext>
                </a:extLst>
              </a:tr>
            </a:tbl>
          </a:graphicData>
        </a:graphic>
      </p:graphicFrame>
      <p:sp>
        <p:nvSpPr>
          <p:cNvPr id="8" name="TextBox 7">
            <a:extLst>
              <a:ext uri="{FF2B5EF4-FFF2-40B4-BE49-F238E27FC236}">
                <a16:creationId xmlns:a16="http://schemas.microsoft.com/office/drawing/2014/main" id="{F8F450C2-1FCE-ED93-AAFD-6B78CE2383FD}"/>
              </a:ext>
            </a:extLst>
          </p:cNvPr>
          <p:cNvSpPr txBox="1"/>
          <p:nvPr/>
        </p:nvSpPr>
        <p:spPr>
          <a:xfrm>
            <a:off x="7850554" y="6103133"/>
            <a:ext cx="4045722" cy="707886"/>
          </a:xfrm>
          <a:prstGeom prst="rect">
            <a:avLst/>
          </a:prstGeom>
          <a:noFill/>
        </p:spPr>
        <p:txBody>
          <a:bodyPr wrap="square" rtlCol="0">
            <a:spAutoFit/>
          </a:bodyPr>
          <a:lstStyle/>
          <a:p>
            <a:r>
              <a:rPr lang="en-US" sz="800" dirty="0">
                <a:effectLst/>
              </a:rPr>
              <a:t>Classification of PH severity (category) by RHC or DE: severe (&gt; 65 mm Hg); moderate (55–64 mm Hg); mild (40–54 mm Hg)</a:t>
            </a:r>
          </a:p>
          <a:p>
            <a:r>
              <a:rPr lang="en-US" sz="800" dirty="0"/>
              <a:t>D</a:t>
            </a:r>
            <a:r>
              <a:rPr lang="en-US" sz="800" dirty="0">
                <a:effectLst/>
              </a:rPr>
              <a:t>egree of misclassification (error) of the severity of PH by DE is graded from 0–2 (0 = same category; 1 = 1 category of misclassification;  2 = 2 or more categories of misclassification)</a:t>
            </a:r>
          </a:p>
        </p:txBody>
      </p:sp>
      <p:cxnSp>
        <p:nvCxnSpPr>
          <p:cNvPr id="5" name="Straight Connector 4">
            <a:extLst>
              <a:ext uri="{FF2B5EF4-FFF2-40B4-BE49-F238E27FC236}">
                <a16:creationId xmlns:a16="http://schemas.microsoft.com/office/drawing/2014/main" id="{A1BEFA88-B6E0-979E-E81A-74DD317B1217}"/>
              </a:ext>
            </a:extLst>
          </p:cNvPr>
          <p:cNvCxnSpPr>
            <a:cxnSpLocks/>
          </p:cNvCxnSpPr>
          <p:nvPr/>
        </p:nvCxnSpPr>
        <p:spPr>
          <a:xfrm>
            <a:off x="7648983" y="937500"/>
            <a:ext cx="0" cy="4937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9E6EECB-A615-4751-DDA8-FAD47BBD2EF8}"/>
              </a:ext>
            </a:extLst>
          </p:cNvPr>
          <p:cNvSpPr>
            <a:spLocks noGrp="1"/>
          </p:cNvSpPr>
          <p:nvPr>
            <p:ph type="ftr" sz="quarter" idx="3"/>
          </p:nvPr>
        </p:nvSpPr>
        <p:spPr/>
        <p:txBody>
          <a:bodyPr/>
          <a:lstStyle/>
          <a:p>
            <a:r>
              <a:rPr lang="en-US" sz="1000" b="0" i="0" dirty="0" err="1">
                <a:effectLst/>
                <a:latin typeface="Arial" panose="020B0604020202020204" pitchFamily="34" charset="0"/>
              </a:rPr>
              <a:t>PASP</a:t>
            </a:r>
            <a:r>
              <a:rPr lang="en-US" sz="1000" b="0" i="0" dirty="0">
                <a:effectLst/>
                <a:latin typeface="Arial" panose="020B0604020202020204" pitchFamily="34" charset="0"/>
              </a:rPr>
              <a:t>, pulmonary artery systolic pressure; </a:t>
            </a:r>
            <a:r>
              <a:rPr lang="en-US" sz="1000" b="0" i="0" dirty="0" err="1">
                <a:effectLst/>
                <a:latin typeface="Arial" panose="020B0604020202020204" pitchFamily="34" charset="0"/>
              </a:rPr>
              <a:t>RHC</a:t>
            </a:r>
            <a:r>
              <a:rPr lang="en-US" sz="1000" b="0" i="0" dirty="0">
                <a:effectLst/>
                <a:latin typeface="Arial" panose="020B0604020202020204" pitchFamily="34" charset="0"/>
              </a:rPr>
              <a:t>, right heart catheterization.</a:t>
            </a:r>
          </a:p>
          <a:p>
            <a:endParaRPr lang="en-US" sz="1000" b="0" i="0" dirty="0">
              <a:effectLst/>
              <a:latin typeface="Arial" panose="020B0604020202020204" pitchFamily="34" charset="0"/>
            </a:endParaRPr>
          </a:p>
          <a:p>
            <a:r>
              <a:rPr lang="en-US" sz="1000" b="0" i="0" dirty="0">
                <a:effectLst/>
                <a:latin typeface="Arial" panose="020B0604020202020204" pitchFamily="34" charset="0"/>
              </a:rPr>
              <a:t>Fisher M, </a:t>
            </a:r>
            <a:r>
              <a:rPr lang="en-US" sz="1000" b="0" i="1" dirty="0">
                <a:effectLst/>
                <a:latin typeface="Arial" panose="020B0604020202020204" pitchFamily="34" charset="0"/>
              </a:rPr>
              <a:t>et al</a:t>
            </a:r>
            <a:r>
              <a:rPr lang="en-US" sz="1000" b="0" i="0" dirty="0">
                <a:effectLst/>
                <a:latin typeface="Arial" panose="020B0604020202020204" pitchFamily="34" charset="0"/>
              </a:rPr>
              <a:t>. </a:t>
            </a:r>
            <a:r>
              <a:rPr lang="en-US" sz="1000" b="0" i="1" dirty="0">
                <a:effectLst/>
                <a:latin typeface="Arial" panose="020B0604020202020204" pitchFamily="34" charset="0"/>
              </a:rPr>
              <a:t>Am J Resp Crit Care Med. 2009;</a:t>
            </a:r>
            <a:r>
              <a:rPr lang="en-US" sz="1000" b="0" i="0" dirty="0">
                <a:effectLst/>
                <a:latin typeface="Arial" panose="020B0604020202020204" pitchFamily="34" charset="0"/>
              </a:rPr>
              <a:t> 179: 615-21.</a:t>
            </a:r>
          </a:p>
        </p:txBody>
      </p:sp>
    </p:spTree>
    <p:extLst>
      <p:ext uri="{BB962C8B-B14F-4D97-AF65-F5344CB8AC3E}">
        <p14:creationId xmlns:p14="http://schemas.microsoft.com/office/powerpoint/2010/main" val="296762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B4EE-EF6F-EE4B-B3AE-4E7F19A451D5}"/>
              </a:ext>
            </a:extLst>
          </p:cNvPr>
          <p:cNvSpPr>
            <a:spLocks noGrp="1"/>
          </p:cNvSpPr>
          <p:nvPr>
            <p:ph type="title"/>
          </p:nvPr>
        </p:nvSpPr>
        <p:spPr>
          <a:xfrm>
            <a:off x="609600" y="61280"/>
            <a:ext cx="10744200" cy="927548"/>
          </a:xfrm>
        </p:spPr>
        <p:txBody>
          <a:bodyPr>
            <a:normAutofit/>
          </a:bodyPr>
          <a:lstStyle/>
          <a:p>
            <a:r>
              <a:rPr lang="en-US" sz="3200" b="1" dirty="0">
                <a:solidFill>
                  <a:schemeClr val="tx1"/>
                </a:solidFill>
              </a:rPr>
              <a:t>Which of These Patients Is at Higher Risk</a:t>
            </a:r>
            <a:r>
              <a:rPr lang="en-US" sz="3200" b="1" dirty="0"/>
              <a:t>? </a:t>
            </a:r>
          </a:p>
        </p:txBody>
      </p:sp>
      <p:sp>
        <p:nvSpPr>
          <p:cNvPr id="3" name="Content Placeholder 2">
            <a:extLst>
              <a:ext uri="{FF2B5EF4-FFF2-40B4-BE49-F238E27FC236}">
                <a16:creationId xmlns:a16="http://schemas.microsoft.com/office/drawing/2014/main" id="{BD1F32F4-76E2-48EB-D174-D6395D7E611F}"/>
              </a:ext>
            </a:extLst>
          </p:cNvPr>
          <p:cNvSpPr>
            <a:spLocks noGrp="1"/>
          </p:cNvSpPr>
          <p:nvPr>
            <p:ph idx="4294967295"/>
          </p:nvPr>
        </p:nvSpPr>
        <p:spPr>
          <a:xfrm>
            <a:off x="2306953" y="846805"/>
            <a:ext cx="1657350" cy="463550"/>
          </a:xfrm>
        </p:spPr>
        <p:txBody>
          <a:bodyPr anchor="ctr">
            <a:noAutofit/>
          </a:bodyPr>
          <a:lstStyle/>
          <a:p>
            <a:pPr marL="0" indent="0" algn="ctr">
              <a:buNone/>
            </a:pPr>
            <a:r>
              <a:rPr lang="en-US" sz="2000" b="1" dirty="0"/>
              <a:t>Patient 1 </a:t>
            </a:r>
          </a:p>
        </p:txBody>
      </p:sp>
      <p:sp>
        <p:nvSpPr>
          <p:cNvPr id="12" name="TextBox 11">
            <a:extLst>
              <a:ext uri="{FF2B5EF4-FFF2-40B4-BE49-F238E27FC236}">
                <a16:creationId xmlns:a16="http://schemas.microsoft.com/office/drawing/2014/main" id="{C48E7830-D9C2-ADA6-2273-9665BECF003B}"/>
              </a:ext>
            </a:extLst>
          </p:cNvPr>
          <p:cNvSpPr txBox="1"/>
          <p:nvPr/>
        </p:nvSpPr>
        <p:spPr>
          <a:xfrm>
            <a:off x="308029" y="4151557"/>
            <a:ext cx="2782144" cy="523220"/>
          </a:xfrm>
          <a:prstGeom prst="rect">
            <a:avLst/>
          </a:prstGeom>
          <a:noFill/>
        </p:spPr>
        <p:txBody>
          <a:bodyPr wrap="square" rtlCol="0">
            <a:spAutoFit/>
          </a:bodyPr>
          <a:lstStyle/>
          <a:p>
            <a:pPr algn="ctr"/>
            <a:r>
              <a:rPr lang="en-US" sz="1400" b="1" dirty="0"/>
              <a:t>TR Vmax 4.2 m/s, estimated RVSP 74 mm Hg  </a:t>
            </a:r>
          </a:p>
        </p:txBody>
      </p:sp>
      <p:pic>
        <p:nvPicPr>
          <p:cNvPr id="5" name="Picture 4">
            <a:extLst>
              <a:ext uri="{FF2B5EF4-FFF2-40B4-BE49-F238E27FC236}">
                <a16:creationId xmlns:a16="http://schemas.microsoft.com/office/drawing/2014/main" id="{F959A6AB-E608-AA77-4D3D-FAE955AD136E}"/>
              </a:ext>
            </a:extLst>
          </p:cNvPr>
          <p:cNvPicPr>
            <a:picLocks noChangeAspect="1"/>
          </p:cNvPicPr>
          <p:nvPr/>
        </p:nvPicPr>
        <p:blipFill>
          <a:blip r:embed="rId3"/>
          <a:stretch>
            <a:fillRect/>
          </a:stretch>
        </p:blipFill>
        <p:spPr>
          <a:xfrm>
            <a:off x="3234325" y="1331180"/>
            <a:ext cx="2592326" cy="2665795"/>
          </a:xfrm>
          <a:prstGeom prst="rect">
            <a:avLst/>
          </a:prstGeom>
        </p:spPr>
      </p:pic>
      <p:grpSp>
        <p:nvGrpSpPr>
          <p:cNvPr id="14" name="Group 13">
            <a:extLst>
              <a:ext uri="{FF2B5EF4-FFF2-40B4-BE49-F238E27FC236}">
                <a16:creationId xmlns:a16="http://schemas.microsoft.com/office/drawing/2014/main" id="{86394719-8D7D-F9C6-FD81-62DC2F855B94}"/>
              </a:ext>
            </a:extLst>
          </p:cNvPr>
          <p:cNvGrpSpPr/>
          <p:nvPr/>
        </p:nvGrpSpPr>
        <p:grpSpPr>
          <a:xfrm>
            <a:off x="244231" y="1331180"/>
            <a:ext cx="2782144" cy="2664736"/>
            <a:chOff x="838200" y="1536811"/>
            <a:chExt cx="2218383" cy="2138063"/>
          </a:xfrm>
        </p:grpSpPr>
        <p:pic>
          <p:nvPicPr>
            <p:cNvPr id="7" name="Picture 6">
              <a:extLst>
                <a:ext uri="{FF2B5EF4-FFF2-40B4-BE49-F238E27FC236}">
                  <a16:creationId xmlns:a16="http://schemas.microsoft.com/office/drawing/2014/main" id="{B75FB511-2FEF-34A5-567D-30286F0A587A}"/>
                </a:ext>
              </a:extLst>
            </p:cNvPr>
            <p:cNvPicPr>
              <a:picLocks noChangeAspect="1"/>
            </p:cNvPicPr>
            <p:nvPr/>
          </p:nvPicPr>
          <p:blipFill>
            <a:blip r:embed="rId4"/>
            <a:stretch>
              <a:fillRect/>
            </a:stretch>
          </p:blipFill>
          <p:spPr>
            <a:xfrm>
              <a:off x="838200" y="1536811"/>
              <a:ext cx="2218383" cy="2138063"/>
            </a:xfrm>
            <a:prstGeom prst="rect">
              <a:avLst/>
            </a:prstGeom>
          </p:spPr>
        </p:pic>
        <p:sp>
          <p:nvSpPr>
            <p:cNvPr id="13" name="TextBox 12">
              <a:extLst>
                <a:ext uri="{FF2B5EF4-FFF2-40B4-BE49-F238E27FC236}">
                  <a16:creationId xmlns:a16="http://schemas.microsoft.com/office/drawing/2014/main" id="{2556B78D-531E-399A-61A8-20D358DC3F8C}"/>
                </a:ext>
              </a:extLst>
            </p:cNvPr>
            <p:cNvSpPr txBox="1"/>
            <p:nvPr/>
          </p:nvSpPr>
          <p:spPr>
            <a:xfrm>
              <a:off x="2531327" y="1536811"/>
              <a:ext cx="525256" cy="369332"/>
            </a:xfrm>
            <a:prstGeom prst="rect">
              <a:avLst/>
            </a:prstGeom>
            <a:solidFill>
              <a:schemeClr val="tx1"/>
            </a:solidFill>
          </p:spPr>
          <p:txBody>
            <a:bodyPr wrap="square" rtlCol="0">
              <a:spAutoFit/>
            </a:bodyPr>
            <a:lstStyle/>
            <a:p>
              <a:endParaRPr lang="en-US" dirty="0"/>
            </a:p>
          </p:txBody>
        </p:sp>
      </p:grpSp>
      <p:sp>
        <p:nvSpPr>
          <p:cNvPr id="15" name="TextBox 14">
            <a:extLst>
              <a:ext uri="{FF2B5EF4-FFF2-40B4-BE49-F238E27FC236}">
                <a16:creationId xmlns:a16="http://schemas.microsoft.com/office/drawing/2014/main" id="{56DF454E-BC7A-9476-5355-6F189AC4258D}"/>
              </a:ext>
            </a:extLst>
          </p:cNvPr>
          <p:cNvSpPr txBox="1"/>
          <p:nvPr/>
        </p:nvSpPr>
        <p:spPr>
          <a:xfrm>
            <a:off x="3208934" y="4151557"/>
            <a:ext cx="2740368" cy="523220"/>
          </a:xfrm>
          <a:prstGeom prst="rect">
            <a:avLst/>
          </a:prstGeom>
          <a:noFill/>
        </p:spPr>
        <p:txBody>
          <a:bodyPr wrap="square" rtlCol="0">
            <a:spAutoFit/>
          </a:bodyPr>
          <a:lstStyle/>
          <a:p>
            <a:pPr algn="ctr"/>
            <a:r>
              <a:rPr lang="en-US" sz="1400" b="1" dirty="0"/>
              <a:t>Normal RV size, function, TAPSE 2.4 cm</a:t>
            </a:r>
          </a:p>
        </p:txBody>
      </p:sp>
      <p:sp>
        <p:nvSpPr>
          <p:cNvPr id="17" name="TextBox 16">
            <a:extLst>
              <a:ext uri="{FF2B5EF4-FFF2-40B4-BE49-F238E27FC236}">
                <a16:creationId xmlns:a16="http://schemas.microsoft.com/office/drawing/2014/main" id="{0ED65074-8E46-F096-A8C9-2CDBA5CE750C}"/>
              </a:ext>
            </a:extLst>
          </p:cNvPr>
          <p:cNvSpPr txBox="1"/>
          <p:nvPr/>
        </p:nvSpPr>
        <p:spPr>
          <a:xfrm>
            <a:off x="6159862" y="4151557"/>
            <a:ext cx="2759097" cy="523220"/>
          </a:xfrm>
          <a:prstGeom prst="rect">
            <a:avLst/>
          </a:prstGeom>
          <a:noFill/>
        </p:spPr>
        <p:txBody>
          <a:bodyPr wrap="square" rtlCol="0">
            <a:spAutoFit/>
          </a:bodyPr>
          <a:lstStyle/>
          <a:p>
            <a:pPr algn="ctr"/>
            <a:r>
              <a:rPr lang="en-US" sz="1400" b="1" dirty="0"/>
              <a:t>TR Vmax of 3.77 m/s, estimated RVSP of 60 mm Hg </a:t>
            </a:r>
          </a:p>
        </p:txBody>
      </p:sp>
      <p:sp>
        <p:nvSpPr>
          <p:cNvPr id="18" name="TextBox 17">
            <a:extLst>
              <a:ext uri="{FF2B5EF4-FFF2-40B4-BE49-F238E27FC236}">
                <a16:creationId xmlns:a16="http://schemas.microsoft.com/office/drawing/2014/main" id="{5BA6E433-3B1D-77FD-8490-D26F28EE9176}"/>
              </a:ext>
            </a:extLst>
          </p:cNvPr>
          <p:cNvSpPr txBox="1"/>
          <p:nvPr/>
        </p:nvSpPr>
        <p:spPr>
          <a:xfrm>
            <a:off x="8931391" y="4151557"/>
            <a:ext cx="3149213" cy="523220"/>
          </a:xfrm>
          <a:prstGeom prst="rect">
            <a:avLst/>
          </a:prstGeom>
          <a:noFill/>
        </p:spPr>
        <p:txBody>
          <a:bodyPr wrap="square" rtlCol="0">
            <a:spAutoFit/>
          </a:bodyPr>
          <a:lstStyle/>
          <a:p>
            <a:pPr algn="ctr"/>
            <a:r>
              <a:rPr lang="en-US" sz="1400" b="1" dirty="0"/>
              <a:t>Severe RV, RA enlargement. TAPSE 1.4 cm</a:t>
            </a:r>
          </a:p>
        </p:txBody>
      </p:sp>
      <p:pic>
        <p:nvPicPr>
          <p:cNvPr id="9" name="Picture 8">
            <a:extLst>
              <a:ext uri="{FF2B5EF4-FFF2-40B4-BE49-F238E27FC236}">
                <a16:creationId xmlns:a16="http://schemas.microsoft.com/office/drawing/2014/main" id="{6C11A616-96FB-FF37-56DB-143BFA0F8E68}"/>
              </a:ext>
            </a:extLst>
          </p:cNvPr>
          <p:cNvPicPr>
            <a:picLocks noChangeAspect="1"/>
          </p:cNvPicPr>
          <p:nvPr/>
        </p:nvPicPr>
        <p:blipFill>
          <a:blip r:embed="rId5"/>
          <a:stretch>
            <a:fillRect/>
          </a:stretch>
        </p:blipFill>
        <p:spPr>
          <a:xfrm>
            <a:off x="6159862" y="1329070"/>
            <a:ext cx="2622841" cy="2671430"/>
          </a:xfrm>
          <a:prstGeom prst="rect">
            <a:avLst/>
          </a:prstGeom>
        </p:spPr>
      </p:pic>
      <p:pic>
        <p:nvPicPr>
          <p:cNvPr id="11" name="Picture 10">
            <a:extLst>
              <a:ext uri="{FF2B5EF4-FFF2-40B4-BE49-F238E27FC236}">
                <a16:creationId xmlns:a16="http://schemas.microsoft.com/office/drawing/2014/main" id="{70AD41CB-096C-83D1-B419-AB2584F1643F}"/>
              </a:ext>
            </a:extLst>
          </p:cNvPr>
          <p:cNvPicPr>
            <a:picLocks noChangeAspect="1"/>
          </p:cNvPicPr>
          <p:nvPr/>
        </p:nvPicPr>
        <p:blipFill>
          <a:blip r:embed="rId6"/>
          <a:stretch>
            <a:fillRect/>
          </a:stretch>
        </p:blipFill>
        <p:spPr>
          <a:xfrm>
            <a:off x="8984556" y="1329070"/>
            <a:ext cx="2978879" cy="2675426"/>
          </a:xfrm>
          <a:prstGeom prst="rect">
            <a:avLst/>
          </a:prstGeom>
        </p:spPr>
      </p:pic>
      <p:sp>
        <p:nvSpPr>
          <p:cNvPr id="19" name="Content Placeholder 2">
            <a:extLst>
              <a:ext uri="{FF2B5EF4-FFF2-40B4-BE49-F238E27FC236}">
                <a16:creationId xmlns:a16="http://schemas.microsoft.com/office/drawing/2014/main" id="{B4ABF009-5BFF-9E09-7387-2DAB929AD615}"/>
              </a:ext>
            </a:extLst>
          </p:cNvPr>
          <p:cNvSpPr txBox="1">
            <a:spLocks/>
          </p:cNvSpPr>
          <p:nvPr/>
        </p:nvSpPr>
        <p:spPr>
          <a:xfrm>
            <a:off x="7890991" y="865119"/>
            <a:ext cx="1987521" cy="4639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Patient 2 </a:t>
            </a:r>
          </a:p>
        </p:txBody>
      </p:sp>
      <p:sp>
        <p:nvSpPr>
          <p:cNvPr id="21" name="TextBox 20">
            <a:extLst>
              <a:ext uri="{FF2B5EF4-FFF2-40B4-BE49-F238E27FC236}">
                <a16:creationId xmlns:a16="http://schemas.microsoft.com/office/drawing/2014/main" id="{55D3D271-1A4C-5B92-CD75-9BF2F0D1F882}"/>
              </a:ext>
            </a:extLst>
          </p:cNvPr>
          <p:cNvSpPr txBox="1"/>
          <p:nvPr/>
        </p:nvSpPr>
        <p:spPr>
          <a:xfrm>
            <a:off x="327521" y="5579964"/>
            <a:ext cx="5779176" cy="584775"/>
          </a:xfrm>
          <a:prstGeom prst="rect">
            <a:avLst/>
          </a:prstGeom>
          <a:noFill/>
        </p:spPr>
        <p:txBody>
          <a:bodyPr wrap="square">
            <a:spAutoFit/>
          </a:bodyPr>
          <a:lstStyle/>
          <a:p>
            <a:pPr marL="581025" indent="-568325"/>
            <a:r>
              <a:rPr lang="en-US" sz="1600" dirty="0"/>
              <a:t>RHC: RAP of 5,  PAP 80/27 (47), PCWP of 11, CO of 5.66, CI of 3.19, PVR of 6.36 WU</a:t>
            </a:r>
          </a:p>
        </p:txBody>
      </p:sp>
      <p:sp>
        <p:nvSpPr>
          <p:cNvPr id="22" name="TextBox 21">
            <a:extLst>
              <a:ext uri="{FF2B5EF4-FFF2-40B4-BE49-F238E27FC236}">
                <a16:creationId xmlns:a16="http://schemas.microsoft.com/office/drawing/2014/main" id="{E2743AE7-D5E3-CE07-46C3-9E80E20DE8E4}"/>
              </a:ext>
            </a:extLst>
          </p:cNvPr>
          <p:cNvSpPr txBox="1"/>
          <p:nvPr/>
        </p:nvSpPr>
        <p:spPr>
          <a:xfrm>
            <a:off x="6398307" y="5540208"/>
            <a:ext cx="5581658" cy="584775"/>
          </a:xfrm>
          <a:prstGeom prst="rect">
            <a:avLst/>
          </a:prstGeom>
          <a:noFill/>
        </p:spPr>
        <p:txBody>
          <a:bodyPr wrap="square">
            <a:spAutoFit/>
          </a:bodyPr>
          <a:lstStyle/>
          <a:p>
            <a:pPr marL="515938" indent="-503238"/>
            <a:r>
              <a:rPr lang="en-US" sz="1600" dirty="0"/>
              <a:t>RHC: </a:t>
            </a:r>
            <a:r>
              <a:rPr lang="en-US" sz="1600" i="0" u="none" strike="noStrike" baseline="0" dirty="0">
                <a:cs typeface="Arial" panose="020B0604020202020204" pitchFamily="34" charset="0"/>
              </a:rPr>
              <a:t>RAP of 7, PAP 63/33 (43), PCWP 10, PVR 10.7 WU, SVR 2178 WU, PVR SVR 0.39, cardiac index 1.77</a:t>
            </a:r>
            <a:endParaRPr lang="en-US" sz="1600" dirty="0"/>
          </a:p>
        </p:txBody>
      </p:sp>
      <p:sp>
        <p:nvSpPr>
          <p:cNvPr id="23" name="TextBox 22">
            <a:extLst>
              <a:ext uri="{FF2B5EF4-FFF2-40B4-BE49-F238E27FC236}">
                <a16:creationId xmlns:a16="http://schemas.microsoft.com/office/drawing/2014/main" id="{D8146D8C-7C6F-ACE0-BF76-5E726784858F}"/>
              </a:ext>
            </a:extLst>
          </p:cNvPr>
          <p:cNvSpPr txBox="1"/>
          <p:nvPr/>
        </p:nvSpPr>
        <p:spPr>
          <a:xfrm>
            <a:off x="327520" y="4927376"/>
            <a:ext cx="5304653" cy="584775"/>
          </a:xfrm>
          <a:prstGeom prst="rect">
            <a:avLst/>
          </a:prstGeom>
          <a:noFill/>
        </p:spPr>
        <p:txBody>
          <a:bodyPr wrap="square">
            <a:spAutoFit/>
          </a:bodyPr>
          <a:lstStyle/>
          <a:p>
            <a:pPr marL="285750" indent="-285750">
              <a:buFont typeface="Arial" panose="020B0604020202020204" pitchFamily="34" charset="0"/>
              <a:buChar char="•"/>
            </a:pPr>
            <a:r>
              <a:rPr lang="en-US" sz="1600" dirty="0"/>
              <a:t>Office visit</a:t>
            </a:r>
          </a:p>
          <a:p>
            <a:pPr marL="285750" indent="-285750">
              <a:buFont typeface="Arial" panose="020B0604020202020204" pitchFamily="34" charset="0"/>
              <a:buChar char="•"/>
            </a:pPr>
            <a:r>
              <a:rPr lang="en-US" sz="1600" dirty="0"/>
              <a:t>BNP 25, functional class II symptoms, 6MWT 502 m </a:t>
            </a:r>
          </a:p>
        </p:txBody>
      </p:sp>
      <p:sp>
        <p:nvSpPr>
          <p:cNvPr id="24" name="TextBox 23">
            <a:extLst>
              <a:ext uri="{FF2B5EF4-FFF2-40B4-BE49-F238E27FC236}">
                <a16:creationId xmlns:a16="http://schemas.microsoft.com/office/drawing/2014/main" id="{978537B6-0BD7-3A76-31AE-C5A4E5D9ED7B}"/>
              </a:ext>
            </a:extLst>
          </p:cNvPr>
          <p:cNvSpPr txBox="1"/>
          <p:nvPr/>
        </p:nvSpPr>
        <p:spPr>
          <a:xfrm>
            <a:off x="6398307" y="4927376"/>
            <a:ext cx="4707015" cy="584775"/>
          </a:xfrm>
          <a:prstGeom prst="rect">
            <a:avLst/>
          </a:prstGeom>
          <a:noFill/>
        </p:spPr>
        <p:txBody>
          <a:bodyPr wrap="square">
            <a:spAutoFit/>
          </a:bodyPr>
          <a:lstStyle/>
          <a:p>
            <a:pPr marL="285750" indent="-285750">
              <a:buFont typeface="Arial" panose="020B0604020202020204" pitchFamily="34" charset="0"/>
              <a:buChar char="•"/>
            </a:pPr>
            <a:r>
              <a:rPr lang="en-US" sz="1600" dirty="0"/>
              <a:t>Admitted to CCU with HF, acute renal failure</a:t>
            </a:r>
          </a:p>
          <a:p>
            <a:pPr marL="285750" indent="-285750">
              <a:buFont typeface="Arial" panose="020B0604020202020204" pitchFamily="34" charset="0"/>
              <a:buChar char="•"/>
            </a:pPr>
            <a:r>
              <a:rPr lang="en-US" sz="1600" dirty="0"/>
              <a:t>FC III symptoms, BNP of 454 </a:t>
            </a:r>
          </a:p>
        </p:txBody>
      </p:sp>
      <p:sp>
        <p:nvSpPr>
          <p:cNvPr id="20" name="Footer Placeholder 19">
            <a:extLst>
              <a:ext uri="{FF2B5EF4-FFF2-40B4-BE49-F238E27FC236}">
                <a16:creationId xmlns:a16="http://schemas.microsoft.com/office/drawing/2014/main" id="{372FDCCC-59B1-74FF-6D87-D1158780574B}"/>
              </a:ext>
            </a:extLst>
          </p:cNvPr>
          <p:cNvSpPr>
            <a:spLocks noGrp="1"/>
          </p:cNvSpPr>
          <p:nvPr>
            <p:ph type="ftr" sz="quarter" idx="3"/>
          </p:nvPr>
        </p:nvSpPr>
        <p:spPr/>
        <p:txBody>
          <a:bodyPr/>
          <a:lstStyle/>
          <a:p>
            <a:r>
              <a:rPr lang="en-US" sz="1000" dirty="0"/>
              <a:t>6MWT, 6-minute walk test; BNP, brain natriuretic peptide; CCU, critical care unit CI, confidence interval; FC, functional class; HF, heart failure; PAP, pulmonary artery pressure; RA, right atrium; RV, right ventricle; </a:t>
            </a:r>
            <a:r>
              <a:rPr lang="en-US" sz="1000" dirty="0" err="1"/>
              <a:t>SVR</a:t>
            </a:r>
            <a:r>
              <a:rPr lang="en-US" sz="1000" dirty="0"/>
              <a:t>, systemic vascular resistance; </a:t>
            </a:r>
            <a:r>
              <a:rPr lang="en-US" sz="1000" dirty="0" err="1"/>
              <a:t>TAPSE</a:t>
            </a:r>
            <a:r>
              <a:rPr lang="en-US" sz="1000" dirty="0"/>
              <a:t>, tricuspid annular plane systolic excursion; WU, wood unit.</a:t>
            </a:r>
          </a:p>
        </p:txBody>
      </p:sp>
    </p:spTree>
    <p:extLst>
      <p:ext uri="{BB962C8B-B14F-4D97-AF65-F5344CB8AC3E}">
        <p14:creationId xmlns:p14="http://schemas.microsoft.com/office/powerpoint/2010/main" val="118094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E103FF8-8D93-0EDC-C49B-2F5D6586BC04}"/>
              </a:ext>
            </a:extLst>
          </p:cNvPr>
          <p:cNvSpPr/>
          <p:nvPr/>
        </p:nvSpPr>
        <p:spPr>
          <a:xfrm>
            <a:off x="6158204" y="1329040"/>
            <a:ext cx="5789564" cy="2664736"/>
          </a:xfrm>
          <a:prstGeom prst="rect">
            <a:avLst/>
          </a:prstGeom>
          <a:solidFill>
            <a:schemeClr val="bg1"/>
          </a:solidFill>
          <a:ln>
            <a:noFill/>
          </a:ln>
          <a:effectLst>
            <a:glow rad="1016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5D3D271-1A4C-5B92-CD75-9BF2F0D1F882}"/>
              </a:ext>
            </a:extLst>
          </p:cNvPr>
          <p:cNvSpPr txBox="1"/>
          <p:nvPr/>
        </p:nvSpPr>
        <p:spPr>
          <a:xfrm>
            <a:off x="327521" y="5548065"/>
            <a:ext cx="5779176" cy="584775"/>
          </a:xfrm>
          <a:prstGeom prst="rect">
            <a:avLst/>
          </a:prstGeom>
          <a:noFill/>
        </p:spPr>
        <p:txBody>
          <a:bodyPr wrap="square">
            <a:spAutoFit/>
          </a:bodyPr>
          <a:lstStyle/>
          <a:p>
            <a:pPr marL="581025" indent="-568325"/>
            <a:r>
              <a:rPr lang="en-US" sz="1600" dirty="0"/>
              <a:t>RHC: RAP of 5,  PAP 80/27 (47),  PCWP of 11, CO of 5.66, </a:t>
            </a:r>
            <a:r>
              <a:rPr lang="en-US" sz="1600" b="1" dirty="0">
                <a:solidFill>
                  <a:srgbClr val="00B050"/>
                </a:solidFill>
              </a:rPr>
              <a:t>CI of 3.19</a:t>
            </a:r>
            <a:r>
              <a:rPr lang="en-US" sz="1600" b="1" dirty="0">
                <a:solidFill>
                  <a:srgbClr val="000000"/>
                </a:solidFill>
              </a:rPr>
              <a:t>,</a:t>
            </a:r>
            <a:r>
              <a:rPr lang="en-US" sz="1600" dirty="0"/>
              <a:t> PVR of 6.36 WU</a:t>
            </a:r>
          </a:p>
        </p:txBody>
      </p:sp>
      <p:sp>
        <p:nvSpPr>
          <p:cNvPr id="22" name="TextBox 21">
            <a:extLst>
              <a:ext uri="{FF2B5EF4-FFF2-40B4-BE49-F238E27FC236}">
                <a16:creationId xmlns:a16="http://schemas.microsoft.com/office/drawing/2014/main" id="{E2743AE7-D5E3-CE07-46C3-9E80E20DE8E4}"/>
              </a:ext>
            </a:extLst>
          </p:cNvPr>
          <p:cNvSpPr txBox="1"/>
          <p:nvPr/>
        </p:nvSpPr>
        <p:spPr>
          <a:xfrm>
            <a:off x="6398307" y="5540208"/>
            <a:ext cx="5581658" cy="584775"/>
          </a:xfrm>
          <a:prstGeom prst="rect">
            <a:avLst/>
          </a:prstGeom>
          <a:noFill/>
        </p:spPr>
        <p:txBody>
          <a:bodyPr wrap="square">
            <a:spAutoFit/>
          </a:bodyPr>
          <a:lstStyle/>
          <a:p>
            <a:pPr marL="515938" indent="-503238"/>
            <a:r>
              <a:rPr lang="en-US" sz="1600" dirty="0"/>
              <a:t>RHC: </a:t>
            </a:r>
            <a:r>
              <a:rPr lang="en-US" sz="1600" i="0" u="none" strike="noStrike" baseline="0" dirty="0">
                <a:cs typeface="Arial" panose="020B0604020202020204" pitchFamily="34" charset="0"/>
              </a:rPr>
              <a:t>RAP of 7, PAP 63/33 (43), PCWP 10, PVR 10.7 WU, SVR 2178 WU, PVR SVR 0.39, </a:t>
            </a:r>
            <a:r>
              <a:rPr lang="en-US" sz="1600" b="1" i="0" u="none" strike="noStrike" baseline="0" dirty="0">
                <a:solidFill>
                  <a:srgbClr val="C00000"/>
                </a:solidFill>
                <a:cs typeface="Arial" panose="020B0604020202020204" pitchFamily="34" charset="0"/>
              </a:rPr>
              <a:t>cardiac index 1.77</a:t>
            </a:r>
            <a:endParaRPr lang="en-US" sz="1600" b="1" dirty="0">
              <a:solidFill>
                <a:srgbClr val="C00000"/>
              </a:solidFill>
            </a:endParaRPr>
          </a:p>
        </p:txBody>
      </p:sp>
      <p:sp>
        <p:nvSpPr>
          <p:cNvPr id="23" name="TextBox 22">
            <a:extLst>
              <a:ext uri="{FF2B5EF4-FFF2-40B4-BE49-F238E27FC236}">
                <a16:creationId xmlns:a16="http://schemas.microsoft.com/office/drawing/2014/main" id="{D8146D8C-7C6F-ACE0-BF76-5E726784858F}"/>
              </a:ext>
            </a:extLst>
          </p:cNvPr>
          <p:cNvSpPr txBox="1"/>
          <p:nvPr/>
        </p:nvSpPr>
        <p:spPr>
          <a:xfrm>
            <a:off x="327520" y="4927376"/>
            <a:ext cx="5581658" cy="584775"/>
          </a:xfrm>
          <a:prstGeom prst="rect">
            <a:avLst/>
          </a:prstGeom>
          <a:noFill/>
        </p:spPr>
        <p:txBody>
          <a:bodyPr wrap="square">
            <a:spAutoFit/>
          </a:bodyPr>
          <a:lstStyle/>
          <a:p>
            <a:pPr marL="285750" indent="-285750">
              <a:buFont typeface="Arial" panose="020B0604020202020204" pitchFamily="34" charset="0"/>
              <a:buChar char="•"/>
            </a:pPr>
            <a:r>
              <a:rPr lang="en-US" sz="1600" dirty="0"/>
              <a:t>Office visit. </a:t>
            </a:r>
          </a:p>
          <a:p>
            <a:pPr marL="285750" indent="-285750">
              <a:buFont typeface="Arial" panose="020B0604020202020204" pitchFamily="34" charset="0"/>
              <a:buChar char="•"/>
            </a:pPr>
            <a:r>
              <a:rPr lang="en-US" sz="1600" b="1" dirty="0">
                <a:solidFill>
                  <a:srgbClr val="00B050"/>
                </a:solidFill>
              </a:rPr>
              <a:t>BNP 25, Functional class II symptoms, 6MWT 502 m</a:t>
            </a:r>
            <a:r>
              <a:rPr lang="en-US" sz="1600" dirty="0"/>
              <a:t> </a:t>
            </a:r>
          </a:p>
        </p:txBody>
      </p:sp>
      <p:sp>
        <p:nvSpPr>
          <p:cNvPr id="24" name="TextBox 23">
            <a:extLst>
              <a:ext uri="{FF2B5EF4-FFF2-40B4-BE49-F238E27FC236}">
                <a16:creationId xmlns:a16="http://schemas.microsoft.com/office/drawing/2014/main" id="{978537B6-0BD7-3A76-31AE-C5A4E5D9ED7B}"/>
              </a:ext>
            </a:extLst>
          </p:cNvPr>
          <p:cNvSpPr txBox="1"/>
          <p:nvPr/>
        </p:nvSpPr>
        <p:spPr>
          <a:xfrm>
            <a:off x="6398307" y="4927376"/>
            <a:ext cx="4707015" cy="584775"/>
          </a:xfrm>
          <a:prstGeom prst="rect">
            <a:avLst/>
          </a:prstGeom>
          <a:noFill/>
        </p:spPr>
        <p:txBody>
          <a:bodyPr wrap="square">
            <a:spAutoFit/>
          </a:bodyPr>
          <a:lstStyle/>
          <a:p>
            <a:pPr marL="285750" indent="-285750">
              <a:buFont typeface="Arial" panose="020B0604020202020204" pitchFamily="34" charset="0"/>
              <a:buChar char="•"/>
            </a:pPr>
            <a:r>
              <a:rPr lang="en-US" sz="1600" dirty="0"/>
              <a:t>Admitted to CCU with HF , acute renal failure.</a:t>
            </a:r>
          </a:p>
          <a:p>
            <a:pPr marL="285750" indent="-285750">
              <a:buFont typeface="Arial" panose="020B0604020202020204" pitchFamily="34" charset="0"/>
              <a:buChar char="•"/>
            </a:pPr>
            <a:r>
              <a:rPr lang="en-US" sz="1600" b="1" dirty="0">
                <a:solidFill>
                  <a:srgbClr val="C00000"/>
                </a:solidFill>
              </a:rPr>
              <a:t>FCIII symptoms, BNP of 454 </a:t>
            </a:r>
          </a:p>
        </p:txBody>
      </p:sp>
      <p:sp>
        <p:nvSpPr>
          <p:cNvPr id="25" name="TextBox 24">
            <a:extLst>
              <a:ext uri="{FF2B5EF4-FFF2-40B4-BE49-F238E27FC236}">
                <a16:creationId xmlns:a16="http://schemas.microsoft.com/office/drawing/2014/main" id="{AEB7C985-2907-8782-6B8C-8B677B428862}"/>
              </a:ext>
            </a:extLst>
          </p:cNvPr>
          <p:cNvSpPr txBox="1"/>
          <p:nvPr/>
        </p:nvSpPr>
        <p:spPr>
          <a:xfrm>
            <a:off x="212332" y="6304589"/>
            <a:ext cx="11783365" cy="369332"/>
          </a:xfrm>
          <a:prstGeom prst="rect">
            <a:avLst/>
          </a:prstGeom>
          <a:solidFill>
            <a:schemeClr val="accent1">
              <a:lumMod val="50000"/>
            </a:schemeClr>
          </a:solidFill>
        </p:spPr>
        <p:txBody>
          <a:bodyPr wrap="square">
            <a:spAutoFit/>
          </a:bodyPr>
          <a:lstStyle/>
          <a:p>
            <a:pPr algn="ctr"/>
            <a:r>
              <a:rPr lang="en-US" b="1" dirty="0">
                <a:solidFill>
                  <a:schemeClr val="bg1"/>
                </a:solidFill>
                <a:effectLst>
                  <a:outerShdw blurRad="50800" dist="12700" dir="5400000" algn="ctr" rotWithShape="0">
                    <a:schemeClr val="tx1"/>
                  </a:outerShdw>
                </a:effectLst>
              </a:rPr>
              <a:t>Hemodynamic pressure estimates in isolation may not adequately risk stratify severity of PH syndrome </a:t>
            </a:r>
          </a:p>
        </p:txBody>
      </p:sp>
      <p:sp>
        <p:nvSpPr>
          <p:cNvPr id="29" name="Title 1">
            <a:extLst>
              <a:ext uri="{FF2B5EF4-FFF2-40B4-BE49-F238E27FC236}">
                <a16:creationId xmlns:a16="http://schemas.microsoft.com/office/drawing/2014/main" id="{1FDAB0CA-F317-C5B9-352C-8F890F458871}"/>
              </a:ext>
            </a:extLst>
          </p:cNvPr>
          <p:cNvSpPr>
            <a:spLocks noGrp="1"/>
          </p:cNvSpPr>
          <p:nvPr>
            <p:ph type="title"/>
          </p:nvPr>
        </p:nvSpPr>
        <p:spPr>
          <a:xfrm>
            <a:off x="609600" y="61280"/>
            <a:ext cx="10744200" cy="927548"/>
          </a:xfrm>
        </p:spPr>
        <p:txBody>
          <a:bodyPr>
            <a:normAutofit/>
          </a:bodyPr>
          <a:lstStyle/>
          <a:p>
            <a:r>
              <a:rPr lang="en-US" sz="3200" b="1" dirty="0">
                <a:solidFill>
                  <a:schemeClr val="tx1"/>
                </a:solidFill>
              </a:rPr>
              <a:t>Which of These Patients Is at Higher Risk</a:t>
            </a:r>
            <a:r>
              <a:rPr lang="en-US" sz="3200" b="1" dirty="0"/>
              <a:t>? </a:t>
            </a:r>
          </a:p>
        </p:txBody>
      </p:sp>
      <p:sp>
        <p:nvSpPr>
          <p:cNvPr id="30" name="Content Placeholder 2">
            <a:extLst>
              <a:ext uri="{FF2B5EF4-FFF2-40B4-BE49-F238E27FC236}">
                <a16:creationId xmlns:a16="http://schemas.microsoft.com/office/drawing/2014/main" id="{95F33A37-D5A1-FC46-6A00-ACE6737B8D82}"/>
              </a:ext>
            </a:extLst>
          </p:cNvPr>
          <p:cNvSpPr txBox="1">
            <a:spLocks/>
          </p:cNvSpPr>
          <p:nvPr/>
        </p:nvSpPr>
        <p:spPr>
          <a:xfrm>
            <a:off x="2306953" y="846805"/>
            <a:ext cx="1657350" cy="463550"/>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t>Patient 1 </a:t>
            </a:r>
            <a:endParaRPr lang="en-US" sz="2000" b="1" dirty="0"/>
          </a:p>
        </p:txBody>
      </p:sp>
      <p:sp>
        <p:nvSpPr>
          <p:cNvPr id="31" name="TextBox 30">
            <a:extLst>
              <a:ext uri="{FF2B5EF4-FFF2-40B4-BE49-F238E27FC236}">
                <a16:creationId xmlns:a16="http://schemas.microsoft.com/office/drawing/2014/main" id="{F377940B-5F6A-5D53-B2E3-D7D77540A0C7}"/>
              </a:ext>
            </a:extLst>
          </p:cNvPr>
          <p:cNvSpPr txBox="1"/>
          <p:nvPr/>
        </p:nvSpPr>
        <p:spPr>
          <a:xfrm>
            <a:off x="308029" y="4151557"/>
            <a:ext cx="2782144" cy="523220"/>
          </a:xfrm>
          <a:prstGeom prst="rect">
            <a:avLst/>
          </a:prstGeom>
          <a:noFill/>
        </p:spPr>
        <p:txBody>
          <a:bodyPr wrap="square" rtlCol="0">
            <a:spAutoFit/>
          </a:bodyPr>
          <a:lstStyle/>
          <a:p>
            <a:pPr algn="ctr"/>
            <a:r>
              <a:rPr lang="en-US" sz="1400" b="1" dirty="0"/>
              <a:t>TR Vmax 4.2 m/s, estimated RVSP 74 mm Hg  </a:t>
            </a:r>
          </a:p>
        </p:txBody>
      </p:sp>
      <p:pic>
        <p:nvPicPr>
          <p:cNvPr id="32" name="Picture 31">
            <a:extLst>
              <a:ext uri="{FF2B5EF4-FFF2-40B4-BE49-F238E27FC236}">
                <a16:creationId xmlns:a16="http://schemas.microsoft.com/office/drawing/2014/main" id="{9298CFDF-35AD-A5C6-C9C6-43730E8B5511}"/>
              </a:ext>
            </a:extLst>
          </p:cNvPr>
          <p:cNvPicPr>
            <a:picLocks noChangeAspect="1"/>
          </p:cNvPicPr>
          <p:nvPr/>
        </p:nvPicPr>
        <p:blipFill>
          <a:blip r:embed="rId3"/>
          <a:stretch>
            <a:fillRect/>
          </a:stretch>
        </p:blipFill>
        <p:spPr>
          <a:xfrm>
            <a:off x="3234325" y="1331180"/>
            <a:ext cx="2592326" cy="2665795"/>
          </a:xfrm>
          <a:prstGeom prst="rect">
            <a:avLst/>
          </a:prstGeom>
        </p:spPr>
      </p:pic>
      <p:grpSp>
        <p:nvGrpSpPr>
          <p:cNvPr id="33" name="Group 32">
            <a:extLst>
              <a:ext uri="{FF2B5EF4-FFF2-40B4-BE49-F238E27FC236}">
                <a16:creationId xmlns:a16="http://schemas.microsoft.com/office/drawing/2014/main" id="{26D5A773-7AB8-853B-8606-291F8938A445}"/>
              </a:ext>
            </a:extLst>
          </p:cNvPr>
          <p:cNvGrpSpPr/>
          <p:nvPr/>
        </p:nvGrpSpPr>
        <p:grpSpPr>
          <a:xfrm>
            <a:off x="244231" y="1331180"/>
            <a:ext cx="2782144" cy="2664736"/>
            <a:chOff x="838200" y="1536811"/>
            <a:chExt cx="2218383" cy="2138063"/>
          </a:xfrm>
        </p:grpSpPr>
        <p:pic>
          <p:nvPicPr>
            <p:cNvPr id="34" name="Picture 33">
              <a:extLst>
                <a:ext uri="{FF2B5EF4-FFF2-40B4-BE49-F238E27FC236}">
                  <a16:creationId xmlns:a16="http://schemas.microsoft.com/office/drawing/2014/main" id="{3CEF7284-07F9-1EE5-5928-BD3C133F4AE4}"/>
                </a:ext>
              </a:extLst>
            </p:cNvPr>
            <p:cNvPicPr>
              <a:picLocks noChangeAspect="1"/>
            </p:cNvPicPr>
            <p:nvPr/>
          </p:nvPicPr>
          <p:blipFill>
            <a:blip r:embed="rId4"/>
            <a:stretch>
              <a:fillRect/>
            </a:stretch>
          </p:blipFill>
          <p:spPr>
            <a:xfrm>
              <a:off x="838200" y="1536811"/>
              <a:ext cx="2218383" cy="2138063"/>
            </a:xfrm>
            <a:prstGeom prst="rect">
              <a:avLst/>
            </a:prstGeom>
          </p:spPr>
        </p:pic>
        <p:sp>
          <p:nvSpPr>
            <p:cNvPr id="35" name="TextBox 34">
              <a:extLst>
                <a:ext uri="{FF2B5EF4-FFF2-40B4-BE49-F238E27FC236}">
                  <a16:creationId xmlns:a16="http://schemas.microsoft.com/office/drawing/2014/main" id="{C83B1695-79E7-2C9A-5280-EDD7121E5B95}"/>
                </a:ext>
              </a:extLst>
            </p:cNvPr>
            <p:cNvSpPr txBox="1"/>
            <p:nvPr/>
          </p:nvSpPr>
          <p:spPr>
            <a:xfrm>
              <a:off x="2531327" y="1536811"/>
              <a:ext cx="525256" cy="369332"/>
            </a:xfrm>
            <a:prstGeom prst="rect">
              <a:avLst/>
            </a:prstGeom>
            <a:solidFill>
              <a:schemeClr val="tx1"/>
            </a:solidFill>
          </p:spPr>
          <p:txBody>
            <a:bodyPr wrap="square" rtlCol="0">
              <a:spAutoFit/>
            </a:bodyPr>
            <a:lstStyle/>
            <a:p>
              <a:endParaRPr lang="en-US" dirty="0"/>
            </a:p>
          </p:txBody>
        </p:sp>
      </p:grpSp>
      <p:sp>
        <p:nvSpPr>
          <p:cNvPr id="36" name="TextBox 35">
            <a:extLst>
              <a:ext uri="{FF2B5EF4-FFF2-40B4-BE49-F238E27FC236}">
                <a16:creationId xmlns:a16="http://schemas.microsoft.com/office/drawing/2014/main" id="{7F5E15CA-B7E9-2BF3-D967-E3C41F146954}"/>
              </a:ext>
            </a:extLst>
          </p:cNvPr>
          <p:cNvSpPr txBox="1"/>
          <p:nvPr/>
        </p:nvSpPr>
        <p:spPr>
          <a:xfrm>
            <a:off x="3208934" y="4151557"/>
            <a:ext cx="2740368" cy="523220"/>
          </a:xfrm>
          <a:prstGeom prst="rect">
            <a:avLst/>
          </a:prstGeom>
          <a:noFill/>
        </p:spPr>
        <p:txBody>
          <a:bodyPr wrap="square" rtlCol="0">
            <a:spAutoFit/>
          </a:bodyPr>
          <a:lstStyle/>
          <a:p>
            <a:pPr algn="ctr"/>
            <a:r>
              <a:rPr lang="en-US" sz="1400" b="1" dirty="0"/>
              <a:t>Normal RV size, function, TAPSE 2.4 cm</a:t>
            </a:r>
          </a:p>
        </p:txBody>
      </p:sp>
      <p:sp>
        <p:nvSpPr>
          <p:cNvPr id="37" name="TextBox 36">
            <a:extLst>
              <a:ext uri="{FF2B5EF4-FFF2-40B4-BE49-F238E27FC236}">
                <a16:creationId xmlns:a16="http://schemas.microsoft.com/office/drawing/2014/main" id="{DC9223CD-82D7-0661-AF28-8F49BBAB4CDA}"/>
              </a:ext>
            </a:extLst>
          </p:cNvPr>
          <p:cNvSpPr txBox="1"/>
          <p:nvPr/>
        </p:nvSpPr>
        <p:spPr>
          <a:xfrm>
            <a:off x="6159862" y="4151557"/>
            <a:ext cx="2759097" cy="523220"/>
          </a:xfrm>
          <a:prstGeom prst="rect">
            <a:avLst/>
          </a:prstGeom>
          <a:noFill/>
        </p:spPr>
        <p:txBody>
          <a:bodyPr wrap="square" rtlCol="0">
            <a:spAutoFit/>
          </a:bodyPr>
          <a:lstStyle/>
          <a:p>
            <a:pPr algn="ctr"/>
            <a:r>
              <a:rPr lang="en-US" sz="1400" b="1" dirty="0"/>
              <a:t>TR Vmax of 3.77 m/s, estimated RVSP of 60 mm Hg </a:t>
            </a:r>
          </a:p>
        </p:txBody>
      </p:sp>
      <p:sp>
        <p:nvSpPr>
          <p:cNvPr id="38" name="TextBox 37">
            <a:extLst>
              <a:ext uri="{FF2B5EF4-FFF2-40B4-BE49-F238E27FC236}">
                <a16:creationId xmlns:a16="http://schemas.microsoft.com/office/drawing/2014/main" id="{4361BFB9-E4F2-B8C8-DABA-DB17D20203F5}"/>
              </a:ext>
            </a:extLst>
          </p:cNvPr>
          <p:cNvSpPr txBox="1"/>
          <p:nvPr/>
        </p:nvSpPr>
        <p:spPr>
          <a:xfrm>
            <a:off x="8931391" y="4151557"/>
            <a:ext cx="3149213" cy="523220"/>
          </a:xfrm>
          <a:prstGeom prst="rect">
            <a:avLst/>
          </a:prstGeom>
          <a:noFill/>
        </p:spPr>
        <p:txBody>
          <a:bodyPr wrap="square" rtlCol="0">
            <a:spAutoFit/>
          </a:bodyPr>
          <a:lstStyle/>
          <a:p>
            <a:pPr algn="ctr"/>
            <a:r>
              <a:rPr lang="en-US" sz="1400" b="1" dirty="0"/>
              <a:t>Severe RV, RA enlargement. TAPSE 1.4 cm</a:t>
            </a:r>
          </a:p>
        </p:txBody>
      </p:sp>
      <p:pic>
        <p:nvPicPr>
          <p:cNvPr id="39" name="Picture 38">
            <a:extLst>
              <a:ext uri="{FF2B5EF4-FFF2-40B4-BE49-F238E27FC236}">
                <a16:creationId xmlns:a16="http://schemas.microsoft.com/office/drawing/2014/main" id="{EBA37ED5-2DB0-F3D4-192F-52AED143CD21}"/>
              </a:ext>
            </a:extLst>
          </p:cNvPr>
          <p:cNvPicPr>
            <a:picLocks noChangeAspect="1"/>
          </p:cNvPicPr>
          <p:nvPr/>
        </p:nvPicPr>
        <p:blipFill>
          <a:blip r:embed="rId5"/>
          <a:stretch>
            <a:fillRect/>
          </a:stretch>
        </p:blipFill>
        <p:spPr>
          <a:xfrm>
            <a:off x="6159862" y="1329070"/>
            <a:ext cx="2622841" cy="2671430"/>
          </a:xfrm>
          <a:prstGeom prst="rect">
            <a:avLst/>
          </a:prstGeom>
        </p:spPr>
      </p:pic>
      <p:pic>
        <p:nvPicPr>
          <p:cNvPr id="40" name="Picture 39">
            <a:extLst>
              <a:ext uri="{FF2B5EF4-FFF2-40B4-BE49-F238E27FC236}">
                <a16:creationId xmlns:a16="http://schemas.microsoft.com/office/drawing/2014/main" id="{A3341941-B82A-E32E-9CD5-892F0F160FF9}"/>
              </a:ext>
            </a:extLst>
          </p:cNvPr>
          <p:cNvPicPr>
            <a:picLocks noChangeAspect="1"/>
          </p:cNvPicPr>
          <p:nvPr/>
        </p:nvPicPr>
        <p:blipFill>
          <a:blip r:embed="rId6"/>
          <a:stretch>
            <a:fillRect/>
          </a:stretch>
        </p:blipFill>
        <p:spPr>
          <a:xfrm>
            <a:off x="8984556" y="1329070"/>
            <a:ext cx="2978879" cy="2675426"/>
          </a:xfrm>
          <a:prstGeom prst="rect">
            <a:avLst/>
          </a:prstGeom>
        </p:spPr>
      </p:pic>
      <p:sp>
        <p:nvSpPr>
          <p:cNvPr id="41" name="Content Placeholder 2">
            <a:extLst>
              <a:ext uri="{FF2B5EF4-FFF2-40B4-BE49-F238E27FC236}">
                <a16:creationId xmlns:a16="http://schemas.microsoft.com/office/drawing/2014/main" id="{24ECD54D-1A41-093B-F896-85B416153D46}"/>
              </a:ext>
            </a:extLst>
          </p:cNvPr>
          <p:cNvSpPr txBox="1">
            <a:spLocks/>
          </p:cNvSpPr>
          <p:nvPr/>
        </p:nvSpPr>
        <p:spPr>
          <a:xfrm>
            <a:off x="7890991" y="865119"/>
            <a:ext cx="1987521" cy="4639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Patient 2 </a:t>
            </a:r>
          </a:p>
        </p:txBody>
      </p:sp>
      <p:sp>
        <p:nvSpPr>
          <p:cNvPr id="42" name="Rectangle 41">
            <a:extLst>
              <a:ext uri="{FF2B5EF4-FFF2-40B4-BE49-F238E27FC236}">
                <a16:creationId xmlns:a16="http://schemas.microsoft.com/office/drawing/2014/main" id="{2C8D9805-39C3-7132-E63D-6F5B561D18CF}"/>
              </a:ext>
            </a:extLst>
          </p:cNvPr>
          <p:cNvSpPr/>
          <p:nvPr/>
        </p:nvSpPr>
        <p:spPr>
          <a:xfrm>
            <a:off x="8144540" y="896237"/>
            <a:ext cx="1477926" cy="4010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58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338D-88B6-F01E-0B4E-C9AF6BFBCB95}"/>
              </a:ext>
            </a:extLst>
          </p:cNvPr>
          <p:cNvSpPr>
            <a:spLocks noGrp="1"/>
          </p:cNvSpPr>
          <p:nvPr>
            <p:ph type="title"/>
          </p:nvPr>
        </p:nvSpPr>
        <p:spPr/>
        <p:txBody>
          <a:bodyPr>
            <a:normAutofit/>
          </a:bodyPr>
          <a:lstStyle/>
          <a:p>
            <a:r>
              <a:rPr lang="en-US" dirty="0">
                <a:effectLst/>
                <a:latin typeface="Helvetica" pitchFamily="2" charset="0"/>
              </a:rPr>
              <a:t>PASP Does Not</a:t>
            </a:r>
            <a:r>
              <a:rPr lang="en-US" dirty="0">
                <a:latin typeface="Helvetica" pitchFamily="2" charset="0"/>
              </a:rPr>
              <a:t> Differ Between Risk Groups </a:t>
            </a:r>
            <a:endParaRPr lang="en-US" dirty="0">
              <a:effectLst/>
              <a:latin typeface="Helvetica" pitchFamily="2" charset="0"/>
            </a:endParaRPr>
          </a:p>
        </p:txBody>
      </p:sp>
      <p:graphicFrame>
        <p:nvGraphicFramePr>
          <p:cNvPr id="7" name="Table 7">
            <a:extLst>
              <a:ext uri="{FF2B5EF4-FFF2-40B4-BE49-F238E27FC236}">
                <a16:creationId xmlns:a16="http://schemas.microsoft.com/office/drawing/2014/main" id="{93E3C20D-A41C-57D7-C4C2-6955B7AA3B2F}"/>
              </a:ext>
            </a:extLst>
          </p:cNvPr>
          <p:cNvGraphicFramePr>
            <a:graphicFrameLocks noGrp="1"/>
          </p:cNvGraphicFramePr>
          <p:nvPr>
            <p:extLst>
              <p:ext uri="{D42A27DB-BD31-4B8C-83A1-F6EECF244321}">
                <p14:modId xmlns:p14="http://schemas.microsoft.com/office/powerpoint/2010/main" val="1288942709"/>
              </p:ext>
            </p:extLst>
          </p:nvPr>
        </p:nvGraphicFramePr>
        <p:xfrm>
          <a:off x="788016" y="1154925"/>
          <a:ext cx="10633454" cy="5154685"/>
        </p:xfrm>
        <a:graphic>
          <a:graphicData uri="http://schemas.openxmlformats.org/drawingml/2006/table">
            <a:tbl>
              <a:tblPr firstRow="1" bandRow="1">
                <a:tableStyleId>{5C22544A-7EE6-4342-B048-85BDC9FD1C3A}</a:tableStyleId>
              </a:tblPr>
              <a:tblGrid>
                <a:gridCol w="3796136">
                  <a:extLst>
                    <a:ext uri="{9D8B030D-6E8A-4147-A177-3AD203B41FA5}">
                      <a16:colId xmlns:a16="http://schemas.microsoft.com/office/drawing/2014/main" val="1967854771"/>
                    </a:ext>
                  </a:extLst>
                </a:gridCol>
                <a:gridCol w="1813826">
                  <a:extLst>
                    <a:ext uri="{9D8B030D-6E8A-4147-A177-3AD203B41FA5}">
                      <a16:colId xmlns:a16="http://schemas.microsoft.com/office/drawing/2014/main" val="1172494347"/>
                    </a:ext>
                  </a:extLst>
                </a:gridCol>
                <a:gridCol w="2081776">
                  <a:extLst>
                    <a:ext uri="{9D8B030D-6E8A-4147-A177-3AD203B41FA5}">
                      <a16:colId xmlns:a16="http://schemas.microsoft.com/office/drawing/2014/main" val="2074860499"/>
                    </a:ext>
                  </a:extLst>
                </a:gridCol>
                <a:gridCol w="1906578">
                  <a:extLst>
                    <a:ext uri="{9D8B030D-6E8A-4147-A177-3AD203B41FA5}">
                      <a16:colId xmlns:a16="http://schemas.microsoft.com/office/drawing/2014/main" val="2516741185"/>
                    </a:ext>
                  </a:extLst>
                </a:gridCol>
                <a:gridCol w="1035138">
                  <a:extLst>
                    <a:ext uri="{9D8B030D-6E8A-4147-A177-3AD203B41FA5}">
                      <a16:colId xmlns:a16="http://schemas.microsoft.com/office/drawing/2014/main" val="2116499415"/>
                    </a:ext>
                  </a:extLst>
                </a:gridCol>
              </a:tblGrid>
              <a:tr h="50494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Mean ± SD or 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79326852"/>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baseline="30000" dirty="0">
                        <a:solidFill>
                          <a:schemeClr val="dk1"/>
                        </a:solidFill>
                        <a:effectLst/>
                        <a:latin typeface="+mn-lt"/>
                        <a:ea typeface="+mn-ea"/>
                        <a:cs typeface="+mn-cs"/>
                      </a:endParaRPr>
                    </a:p>
                  </a:txBody>
                  <a:tcPr>
                    <a:lnT w="38100" cmpd="sng">
                      <a:noFill/>
                    </a:lnT>
                    <a:noFill/>
                  </a:tcPr>
                </a:tc>
                <a:tc>
                  <a:txBody>
                    <a:bodyPr/>
                    <a:lstStyle/>
                    <a:p>
                      <a:pPr algn="ctr"/>
                      <a:r>
                        <a:rPr lang="en-US" sz="1100" b="1" dirty="0"/>
                        <a:t>Low</a:t>
                      </a:r>
                    </a:p>
                  </a:txBody>
                  <a:tcPr>
                    <a:lnT w="38100" cmpd="sng">
                      <a:noFill/>
                    </a:lnT>
                    <a:lnB w="28575" cap="flat" cmpd="sng" algn="ctr">
                      <a:solidFill>
                        <a:schemeClr val="tx1"/>
                      </a:solidFill>
                      <a:prstDash val="solid"/>
                      <a:round/>
                      <a:headEnd type="none" w="med" len="med"/>
                      <a:tailEnd type="none" w="med" len="med"/>
                    </a:lnB>
                    <a:noFill/>
                  </a:tcPr>
                </a:tc>
                <a:tc>
                  <a:txBody>
                    <a:bodyPr/>
                    <a:lstStyle/>
                    <a:p>
                      <a:pPr algn="ctr"/>
                      <a:r>
                        <a:rPr lang="en-US" sz="1100" b="1" dirty="0"/>
                        <a:t>Intermediate</a:t>
                      </a:r>
                    </a:p>
                  </a:txBody>
                  <a:tcPr>
                    <a:lnT w="38100" cmpd="sng">
                      <a:noFill/>
                    </a:lnT>
                    <a:lnB w="28575" cap="flat" cmpd="sng" algn="ctr">
                      <a:solidFill>
                        <a:schemeClr val="tx1"/>
                      </a:solidFill>
                      <a:prstDash val="solid"/>
                      <a:round/>
                      <a:headEnd type="none" w="med" len="med"/>
                      <a:tailEnd type="none" w="med" len="med"/>
                    </a:lnB>
                    <a:noFill/>
                  </a:tcPr>
                </a:tc>
                <a:tc>
                  <a:txBody>
                    <a:bodyPr/>
                    <a:lstStyle/>
                    <a:p>
                      <a:pPr algn="ctr"/>
                      <a:r>
                        <a:rPr lang="en-US" sz="1100" b="1" dirty="0"/>
                        <a:t>High</a:t>
                      </a:r>
                    </a:p>
                  </a:txBody>
                  <a:tcPr>
                    <a:lnT w="38100" cmpd="sng">
                      <a:noFill/>
                    </a:lnT>
                    <a:lnB w="28575" cap="flat" cmpd="sng" algn="ctr">
                      <a:solidFill>
                        <a:schemeClr val="tx1"/>
                      </a:solidFill>
                      <a:prstDash val="solid"/>
                      <a:round/>
                      <a:headEnd type="none" w="med" len="med"/>
                      <a:tailEnd type="none" w="med" len="med"/>
                    </a:lnB>
                    <a:noFill/>
                  </a:tcPr>
                </a:tc>
                <a:tc>
                  <a:txBody>
                    <a:bodyPr/>
                    <a:lstStyle/>
                    <a:p>
                      <a:pPr algn="ctr"/>
                      <a:r>
                        <a:rPr lang="en-US" sz="1100" b="1" i="1" dirty="0"/>
                        <a:t>p</a:t>
                      </a:r>
                      <a:r>
                        <a:rPr lang="en-US" sz="1100" b="1" i="0" dirty="0"/>
                        <a:t>-Value</a:t>
                      </a:r>
                      <a:endParaRPr lang="en-US" sz="1100" b="1" i="1" dirty="0"/>
                    </a:p>
                  </a:txBody>
                  <a:tcPr>
                    <a:lnT w="38100" cmpd="sng">
                      <a:noFill/>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146272"/>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RA Area, cm</a:t>
                      </a:r>
                      <a:r>
                        <a:rPr lang="en-US" sz="1100" b="1" kern="1200" baseline="30000" dirty="0">
                          <a:solidFill>
                            <a:schemeClr val="dk1"/>
                          </a:solidFill>
                          <a:effectLst/>
                          <a:latin typeface="+mn-lt"/>
                          <a:ea typeface="+mn-ea"/>
                          <a:cs typeface="+mn-cs"/>
                        </a:rPr>
                        <a:t>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18.9 ± 6.2 [n = 36]</a:t>
                      </a:r>
                    </a:p>
                  </a:txBody>
                  <a:tcP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21.3 ± 7.6 [n = 67]</a:t>
                      </a:r>
                    </a:p>
                  </a:txBody>
                  <a:tcP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27.4 ± 7.4 [n = 8]</a:t>
                      </a:r>
                    </a:p>
                  </a:txBody>
                  <a:tcPr>
                    <a:lnT w="28575" cap="flat" cmpd="sng" algn="ctr">
                      <a:solidFill>
                        <a:schemeClr val="tx1"/>
                      </a:solidFill>
                      <a:prstDash val="solid"/>
                      <a:round/>
                      <a:headEnd type="none" w="med" len="med"/>
                      <a:tailEnd type="none" w="med" len="med"/>
                    </a:lnT>
                    <a:noFill/>
                  </a:tcPr>
                </a:tc>
                <a:tc>
                  <a:txBody>
                    <a:bodyPr/>
                    <a:lstStyle/>
                    <a:p>
                      <a:pPr algn="ctr"/>
                      <a:r>
                        <a:rPr lang="en-US" sz="1100" b="1" dirty="0"/>
                        <a:t>0.011</a:t>
                      </a:r>
                    </a:p>
                  </a:txBody>
                  <a:tcP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682457238"/>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RV End-Systolic Area, cm</a:t>
                      </a:r>
                      <a:r>
                        <a:rPr lang="en-US" sz="1100" b="1" kern="1200" baseline="30000" dirty="0">
                          <a:solidFill>
                            <a:schemeClr val="dk1"/>
                          </a:solidFill>
                          <a:effectLst/>
                          <a:latin typeface="+mn-lt"/>
                          <a:ea typeface="+mn-ea"/>
                          <a:cs typeface="+mn-cs"/>
                        </a:rPr>
                        <a:t>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18.9 ± 7.1 [n = 35]</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21.1 ± 8.4 [n = 63]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29.0 ± 7.4 [n = 7]</a:t>
                      </a:r>
                    </a:p>
                  </a:txBody>
                  <a:tcPr>
                    <a:noFill/>
                  </a:tcPr>
                </a:tc>
                <a:tc>
                  <a:txBody>
                    <a:bodyPr/>
                    <a:lstStyle/>
                    <a:p>
                      <a:pPr algn="ctr"/>
                      <a:r>
                        <a:rPr lang="en-US" sz="1100" b="1" dirty="0"/>
                        <a:t>0.010</a:t>
                      </a:r>
                    </a:p>
                  </a:txBody>
                  <a:tcPr>
                    <a:noFill/>
                  </a:tcPr>
                </a:tc>
                <a:extLst>
                  <a:ext uri="{0D108BD9-81ED-4DB2-BD59-A6C34878D82A}">
                    <a16:rowId xmlns:a16="http://schemas.microsoft.com/office/drawing/2014/main" val="3944741831"/>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RV End-Diastolic Area, cm</a:t>
                      </a:r>
                      <a:r>
                        <a:rPr lang="en-US" sz="1100" b="1" kern="1200" baseline="30000" dirty="0">
                          <a:solidFill>
                            <a:schemeClr val="dk1"/>
                          </a:solidFill>
                          <a:effectLst/>
                          <a:latin typeface="+mn-lt"/>
                          <a:ea typeface="+mn-ea"/>
                          <a:cs typeface="+mn-cs"/>
                        </a:rPr>
                        <a:t>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26.5 ± 8.0 [n = 35]</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28.5 ± 9.1 [n = 63]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35.7 ± 6.9 [n = 7]</a:t>
                      </a:r>
                    </a:p>
                  </a:txBody>
                  <a:tcPr>
                    <a:noFill/>
                  </a:tcPr>
                </a:tc>
                <a:tc>
                  <a:txBody>
                    <a:bodyPr/>
                    <a:lstStyle/>
                    <a:p>
                      <a:pPr algn="ctr"/>
                      <a:r>
                        <a:rPr lang="en-US" sz="1100" b="1" dirty="0"/>
                        <a:t>0.041</a:t>
                      </a:r>
                    </a:p>
                  </a:txBody>
                  <a:tcPr>
                    <a:noFill/>
                  </a:tcPr>
                </a:tc>
                <a:extLst>
                  <a:ext uri="{0D108BD9-81ED-4DB2-BD59-A6C34878D82A}">
                    <a16:rowId xmlns:a16="http://schemas.microsoft.com/office/drawing/2014/main" val="857541191"/>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Moderate/Severe RA Dilation * (vs. None/Mild)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12 (33.3) [n = 36]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26 (38.8) [n = 67]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5 (62.5) [n = 8]</a:t>
                      </a:r>
                    </a:p>
                  </a:txBody>
                  <a:tcPr>
                    <a:noFill/>
                  </a:tcPr>
                </a:tc>
                <a:tc>
                  <a:txBody>
                    <a:bodyPr/>
                    <a:lstStyle/>
                    <a:p>
                      <a:pPr algn="ctr"/>
                      <a:r>
                        <a:rPr lang="en-US" sz="1100" b="1" dirty="0"/>
                        <a:t>0.353</a:t>
                      </a:r>
                    </a:p>
                  </a:txBody>
                  <a:tcPr>
                    <a:noFill/>
                  </a:tcPr>
                </a:tc>
                <a:extLst>
                  <a:ext uri="{0D108BD9-81ED-4DB2-BD59-A6C34878D82A}">
                    <a16:rowId xmlns:a16="http://schemas.microsoft.com/office/drawing/2014/main" val="3068026901"/>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Moderate/Severe RV Dilation   (vs. None/Mild)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9 (25.7) [n = 35]</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20 (31.8) [n = 63]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3 (42.9) [n = 7]</a:t>
                      </a:r>
                    </a:p>
                  </a:txBody>
                  <a:tcPr>
                    <a:noFill/>
                  </a:tcPr>
                </a:tc>
                <a:tc>
                  <a:txBody>
                    <a:bodyPr/>
                    <a:lstStyle/>
                    <a:p>
                      <a:pPr algn="ctr"/>
                      <a:r>
                        <a:rPr lang="en-US" sz="1100" b="1" dirty="0"/>
                        <a:t>0.587</a:t>
                      </a:r>
                    </a:p>
                  </a:txBody>
                  <a:tcPr>
                    <a:noFill/>
                  </a:tcPr>
                </a:tc>
                <a:extLst>
                  <a:ext uri="{0D108BD9-81ED-4DB2-BD59-A6C34878D82A}">
                    <a16:rowId xmlns:a16="http://schemas.microsoft.com/office/drawing/2014/main" val="1121048142"/>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RV FAC,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30.1 ± 11.2[n = 42]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27.8 ± 11.4 [n = 87]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19.6 ± 9.9 [n = 14]</a:t>
                      </a:r>
                    </a:p>
                  </a:txBody>
                  <a:tcPr>
                    <a:noFill/>
                  </a:tcPr>
                </a:tc>
                <a:tc>
                  <a:txBody>
                    <a:bodyPr/>
                    <a:lstStyle/>
                    <a:p>
                      <a:pPr algn="ctr"/>
                      <a:r>
                        <a:rPr lang="en-US" sz="1100" b="1" dirty="0"/>
                        <a:t>0.011</a:t>
                      </a:r>
                    </a:p>
                  </a:txBody>
                  <a:tcPr>
                    <a:noFill/>
                  </a:tcPr>
                </a:tc>
                <a:extLst>
                  <a:ext uri="{0D108BD9-81ED-4DB2-BD59-A6C34878D82A}">
                    <a16:rowId xmlns:a16="http://schemas.microsoft.com/office/drawing/2014/main" val="2621123837"/>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TAPSE, mm</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19.6 ± 4.0 [n = 39]</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19.2 ± 5.1[n = 85]</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13.4 ± 3.1 [n = 14]</a:t>
                      </a:r>
                    </a:p>
                  </a:txBody>
                  <a:tcPr>
                    <a:noFill/>
                  </a:tcPr>
                </a:tc>
                <a:tc>
                  <a:txBody>
                    <a:bodyPr/>
                    <a:lstStyle/>
                    <a:p>
                      <a:pPr algn="ctr"/>
                      <a:r>
                        <a:rPr lang="en-US" sz="1100" b="1" dirty="0"/>
                        <a:t>&lt;0.001</a:t>
                      </a:r>
                    </a:p>
                  </a:txBody>
                  <a:tcPr>
                    <a:noFill/>
                  </a:tcPr>
                </a:tc>
                <a:extLst>
                  <a:ext uri="{0D108BD9-81ED-4DB2-BD59-A6C34878D82A}">
                    <a16:rowId xmlns:a16="http://schemas.microsoft.com/office/drawing/2014/main" val="714924760"/>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PASP, mmHg</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47.5 ± 24.2 [n = 30]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56.2 ± 24.9 [n = 60]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52.8 ± 8.8 [n = 10]</a:t>
                      </a:r>
                    </a:p>
                  </a:txBody>
                  <a:tcPr>
                    <a:noFill/>
                  </a:tcPr>
                </a:tc>
                <a:tc>
                  <a:txBody>
                    <a:bodyPr/>
                    <a:lstStyle/>
                    <a:p>
                      <a:pPr algn="ctr"/>
                      <a:r>
                        <a:rPr lang="en-US" sz="1100" b="1" dirty="0"/>
                        <a:t>0.260</a:t>
                      </a:r>
                    </a:p>
                  </a:txBody>
                  <a:tcPr>
                    <a:noFill/>
                  </a:tcPr>
                </a:tc>
                <a:extLst>
                  <a:ext uri="{0D108BD9-81ED-4DB2-BD59-A6C34878D82A}">
                    <a16:rowId xmlns:a16="http://schemas.microsoft.com/office/drawing/2014/main" val="2945588463"/>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TAPSE/PASP, mm/mmHg</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0.65 ± 0.53 [n = 27]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0.42 ± 0.28 [n = 56]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0.26 ± 0.05 [n = 10]</a:t>
                      </a:r>
                    </a:p>
                  </a:txBody>
                  <a:tcPr>
                    <a:noFill/>
                  </a:tcPr>
                </a:tc>
                <a:tc>
                  <a:txBody>
                    <a:bodyPr/>
                    <a:lstStyle/>
                    <a:p>
                      <a:pPr algn="ctr"/>
                      <a:r>
                        <a:rPr lang="en-US" sz="1100" b="1" dirty="0"/>
                        <a:t>0.005</a:t>
                      </a:r>
                    </a:p>
                  </a:txBody>
                  <a:tcPr>
                    <a:noFill/>
                  </a:tcPr>
                </a:tc>
                <a:extLst>
                  <a:ext uri="{0D108BD9-81ED-4DB2-BD59-A6C34878D82A}">
                    <a16:rowId xmlns:a16="http://schemas.microsoft.com/office/drawing/2014/main" val="2457718512"/>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LVED Eccentricity Index</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1.04 ± 0.30 [n = 22]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1.18 ± 0.35 [n = 54]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1.27 ± 0.43 [n = 9]</a:t>
                      </a:r>
                    </a:p>
                  </a:txBody>
                  <a:tcPr>
                    <a:noFill/>
                  </a:tcPr>
                </a:tc>
                <a:tc>
                  <a:txBody>
                    <a:bodyPr/>
                    <a:lstStyle/>
                    <a:p>
                      <a:pPr algn="ctr"/>
                      <a:r>
                        <a:rPr lang="en-US" sz="1100" b="1" dirty="0"/>
                        <a:t>0.156</a:t>
                      </a:r>
                    </a:p>
                  </a:txBody>
                  <a:tcPr>
                    <a:noFill/>
                  </a:tcPr>
                </a:tc>
                <a:extLst>
                  <a:ext uri="{0D108BD9-81ED-4DB2-BD59-A6C34878D82A}">
                    <a16:rowId xmlns:a16="http://schemas.microsoft.com/office/drawing/2014/main" val="1776374195"/>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LVES Eccentricity Index</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0.98 ± 0.31 [n = 24]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1.36 ± 0.87 [n = 46]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1.88 ± 2.05 [n = 8]</a:t>
                      </a:r>
                    </a:p>
                  </a:txBody>
                  <a:tcPr>
                    <a:noFill/>
                  </a:tcPr>
                </a:tc>
                <a:tc>
                  <a:txBody>
                    <a:bodyPr/>
                    <a:lstStyle/>
                    <a:p>
                      <a:pPr algn="ctr"/>
                      <a:r>
                        <a:rPr lang="en-US" sz="1100" b="1" dirty="0"/>
                        <a:t>0.056</a:t>
                      </a:r>
                    </a:p>
                  </a:txBody>
                  <a:tcPr>
                    <a:noFill/>
                  </a:tcPr>
                </a:tc>
                <a:extLst>
                  <a:ext uri="{0D108BD9-81ED-4DB2-BD59-A6C34878D82A}">
                    <a16:rowId xmlns:a16="http://schemas.microsoft.com/office/drawing/2014/main" val="149630932"/>
                  </a:ext>
                </a:extLst>
              </a:tr>
              <a:tr h="357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Moderate/Severe TR ” (vs. None/Trace/Mild)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11 (25.6) [n = 43]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27 (30.7) [n = 88]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8 (61.5) [n = 13]</a:t>
                      </a:r>
                    </a:p>
                  </a:txBody>
                  <a:tcPr>
                    <a:noFill/>
                  </a:tcPr>
                </a:tc>
                <a:tc>
                  <a:txBody>
                    <a:bodyPr/>
                    <a:lstStyle/>
                    <a:p>
                      <a:pPr algn="ctr"/>
                      <a:r>
                        <a:rPr lang="en-US" sz="1100" b="1" dirty="0"/>
                        <a:t>0.044</a:t>
                      </a:r>
                    </a:p>
                  </a:txBody>
                  <a:tcPr>
                    <a:noFill/>
                  </a:tcPr>
                </a:tc>
                <a:extLst>
                  <a:ext uri="{0D108BD9-81ED-4DB2-BD59-A6C34878D82A}">
                    <a16:rowId xmlns:a16="http://schemas.microsoft.com/office/drawing/2014/main" val="4228951938"/>
                  </a:ext>
                </a:extLst>
              </a:tr>
            </a:tbl>
          </a:graphicData>
        </a:graphic>
      </p:graphicFrame>
      <p:sp>
        <p:nvSpPr>
          <p:cNvPr id="3" name="Oval 2">
            <a:extLst>
              <a:ext uri="{FF2B5EF4-FFF2-40B4-BE49-F238E27FC236}">
                <a16:creationId xmlns:a16="http://schemas.microsoft.com/office/drawing/2014/main" id="{B20CA07B-B034-AEAD-A477-35B5C691A871}"/>
              </a:ext>
            </a:extLst>
          </p:cNvPr>
          <p:cNvSpPr/>
          <p:nvPr/>
        </p:nvSpPr>
        <p:spPr>
          <a:xfrm>
            <a:off x="505962" y="4367283"/>
            <a:ext cx="11259403" cy="5459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84B86DD-2E29-C374-C7B7-AD4FE5139937}"/>
              </a:ext>
            </a:extLst>
          </p:cNvPr>
          <p:cNvSpPr>
            <a:spLocks noGrp="1"/>
          </p:cNvSpPr>
          <p:nvPr>
            <p:ph type="ftr" sz="quarter" idx="3"/>
          </p:nvPr>
        </p:nvSpPr>
        <p:spPr/>
        <p:txBody>
          <a:bodyPr/>
          <a:lstStyle/>
          <a:p>
            <a:r>
              <a:rPr lang="en-US" sz="1000" dirty="0" err="1"/>
              <a:t>LVED</a:t>
            </a:r>
            <a:r>
              <a:rPr lang="en-US" sz="1000" dirty="0"/>
              <a:t>, left ventricular end-diastolic; </a:t>
            </a:r>
            <a:r>
              <a:rPr lang="en-US" sz="1000" dirty="0" err="1"/>
              <a:t>LVES</a:t>
            </a:r>
            <a:r>
              <a:rPr lang="en-US" sz="1000" dirty="0"/>
              <a:t>, left ventricular end-systolic; SD, standard deviation. </a:t>
            </a:r>
          </a:p>
          <a:p>
            <a:r>
              <a:rPr lang="en-US" sz="1000" dirty="0" err="1"/>
              <a:t>Mercurio</a:t>
            </a:r>
            <a:r>
              <a:rPr lang="en-US" sz="1000" dirty="0"/>
              <a:t> V, et al. </a:t>
            </a:r>
            <a:r>
              <a:rPr lang="en-US" sz="1000" i="1" dirty="0"/>
              <a:t>J. Clin. Med. </a:t>
            </a:r>
            <a:r>
              <a:rPr lang="en-US" sz="1000" dirty="0"/>
              <a:t>2022, 11:4034. </a:t>
            </a:r>
          </a:p>
        </p:txBody>
      </p:sp>
    </p:spTree>
    <p:extLst>
      <p:ext uri="{BB962C8B-B14F-4D97-AF65-F5344CB8AC3E}">
        <p14:creationId xmlns:p14="http://schemas.microsoft.com/office/powerpoint/2010/main" val="769798188"/>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1560</Words>
  <Application>Microsoft Office PowerPoint</Application>
  <PresentationFormat>Widescreen</PresentationFormat>
  <Paragraphs>317</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Onc-2019</vt:lpstr>
      <vt:lpstr>What’s the Issue With Getting Hemodynamic Pressure Estimates Using Echo? – Part 2</vt:lpstr>
      <vt:lpstr>Disclaimer</vt:lpstr>
      <vt:lpstr>Case: 32 y.o. F With History of Exertional Syncope, Leg Swelling </vt:lpstr>
      <vt:lpstr>Echo: Probability of PH in Symptomatic Patients with a Suspicion of PH - Don’t Forget the Other “PH Signs” </vt:lpstr>
      <vt:lpstr>Comparison of PH Severity According to PASP Derived From RHC Versus PASP Estimated by Doppler Echo</vt:lpstr>
      <vt:lpstr>Which of These Patients Is at Higher Risk? </vt:lpstr>
      <vt:lpstr>Which of These Patients Is at Higher Risk? </vt:lpstr>
      <vt:lpstr>PASP Does Not Differ Between Risk Groups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2023-03-14T15:48:42Z</dcterms:modified>
</cp:coreProperties>
</file>