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handoutMasterIdLst>
    <p:handoutMasterId r:id="rId10"/>
  </p:handoutMasterIdLst>
  <p:sldIdLst>
    <p:sldId id="2134959394" r:id="rId2"/>
    <p:sldId id="256" r:id="rId3"/>
    <p:sldId id="2134959260" r:id="rId4"/>
    <p:sldId id="2134959320" r:id="rId5"/>
    <p:sldId id="2134959322" r:id="rId6"/>
    <p:sldId id="2134959324" r:id="rId7"/>
    <p:sldId id="213495932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3840" userDrawn="1">
          <p15:clr>
            <a:srgbClr val="A4A3A4"/>
          </p15:clr>
        </p15:guide>
        <p15:guide id="3" orient="horz" pos="1934" userDrawn="1">
          <p15:clr>
            <a:srgbClr val="A4A3A4"/>
          </p15:clr>
        </p15:guide>
        <p15:guide id="4" pos="2390" userDrawn="1">
          <p15:clr>
            <a:srgbClr val="A4A3A4"/>
          </p15:clr>
        </p15:guide>
        <p15:guide id="5" pos="1728" userDrawn="1">
          <p15:clr>
            <a:srgbClr val="A4A3A4"/>
          </p15:clr>
        </p15:guide>
        <p15:guide id="6" orient="horz" pos="3546" userDrawn="1">
          <p15:clr>
            <a:srgbClr val="A4A3A4"/>
          </p15:clr>
        </p15:guide>
        <p15:guide id="7" pos="181" userDrawn="1">
          <p15:clr>
            <a:srgbClr val="A4A3A4"/>
          </p15:clr>
        </p15:guide>
        <p15:guide id="8" orient="horz" pos="111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416A"/>
    <a:srgbClr val="5196C5"/>
    <a:srgbClr val="7CB87B"/>
    <a:srgbClr val="7CB4D4"/>
    <a:srgbClr val="7BAED0"/>
    <a:srgbClr val="74246D"/>
    <a:srgbClr val="4D4E4D"/>
    <a:srgbClr val="EAEAE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1" autoAdjust="0"/>
    <p:restoredTop sz="95387" autoAdjust="0"/>
  </p:normalViewPr>
  <p:slideViewPr>
    <p:cSldViewPr snapToGrid="0">
      <p:cViewPr varScale="1">
        <p:scale>
          <a:sx n="59" d="100"/>
          <a:sy n="59" d="100"/>
        </p:scale>
        <p:origin x="72" y="744"/>
      </p:cViewPr>
      <p:guideLst>
        <p:guide orient="horz" pos="888"/>
        <p:guide pos="3840"/>
        <p:guide orient="horz" pos="1934"/>
        <p:guide pos="2390"/>
        <p:guide pos="1728"/>
        <p:guide orient="horz" pos="3546"/>
        <p:guide pos="181"/>
        <p:guide orient="horz" pos="111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4</a:t>
            </a:fld>
            <a:endParaRPr lang="en-US"/>
          </a:p>
        </p:txBody>
      </p:sp>
    </p:spTree>
    <p:extLst>
      <p:ext uri="{BB962C8B-B14F-4D97-AF65-F5344CB8AC3E}">
        <p14:creationId xmlns:p14="http://schemas.microsoft.com/office/powerpoint/2010/main" val="75061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5</a:t>
            </a:fld>
            <a:endParaRPr lang="en-US"/>
          </a:p>
        </p:txBody>
      </p:sp>
    </p:spTree>
    <p:extLst>
      <p:ext uri="{BB962C8B-B14F-4D97-AF65-F5344CB8AC3E}">
        <p14:creationId xmlns:p14="http://schemas.microsoft.com/office/powerpoint/2010/main" val="98756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6</a:t>
            </a:fld>
            <a:endParaRPr lang="en-US"/>
          </a:p>
        </p:txBody>
      </p:sp>
    </p:spTree>
    <p:extLst>
      <p:ext uri="{BB962C8B-B14F-4D97-AF65-F5344CB8AC3E}">
        <p14:creationId xmlns:p14="http://schemas.microsoft.com/office/powerpoint/2010/main" val="98315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E0BB1E-50C0-4CD0-9DFE-94101D6C435C}" type="slidenum">
              <a:rPr lang="en-US" smtClean="0"/>
              <a:t>7</a:t>
            </a:fld>
            <a:endParaRPr lang="en-US"/>
          </a:p>
        </p:txBody>
      </p:sp>
    </p:spTree>
    <p:extLst>
      <p:ext uri="{BB962C8B-B14F-4D97-AF65-F5344CB8AC3E}">
        <p14:creationId xmlns:p14="http://schemas.microsoft.com/office/powerpoint/2010/main" val="2257305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a:xfrm>
            <a:off x="609601" y="1542099"/>
            <a:ext cx="10515600" cy="2170648"/>
          </a:xfrm>
        </p:spPr>
        <p:txBody>
          <a:bodyPr>
            <a:normAutofit/>
          </a:bodyPr>
          <a:lstStyle/>
          <a:p>
            <a:r>
              <a:rPr lang="en-US" sz="4000" dirty="0"/>
              <a:t>What’s the Issue With Getting Hemodynamic Pressure Estimates</a:t>
            </a:r>
            <a:br>
              <a:rPr lang="en-US" sz="4000" dirty="0"/>
            </a:br>
            <a:r>
              <a:rPr lang="en-US" sz="4000" dirty="0"/>
              <a:t>Using Echo? – Part 1</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r>
              <a:rPr lang="en-US" dirty="0"/>
              <a:t>Ahmed S. </a:t>
            </a:r>
            <a:r>
              <a:rPr lang="en-US" dirty="0" err="1"/>
              <a:t>Sadek</a:t>
            </a:r>
            <a:r>
              <a:rPr lang="en-US" dirty="0"/>
              <a:t>, MD </a:t>
            </a:r>
          </a:p>
          <a:p>
            <a:r>
              <a:rPr lang="en-US" dirty="0"/>
              <a:t>Assistant Professor, Medicine</a:t>
            </a:r>
          </a:p>
          <a:p>
            <a:r>
              <a:rPr lang="en-US" dirty="0"/>
              <a:t>Pulmonary Hypertension, Right Heart Failure and </a:t>
            </a:r>
            <a:r>
              <a:rPr lang="en-US" dirty="0" err="1"/>
              <a:t>CTEPH</a:t>
            </a:r>
            <a:r>
              <a:rPr lang="en-US" dirty="0"/>
              <a:t> program</a:t>
            </a:r>
          </a:p>
          <a:p>
            <a:r>
              <a:rPr lang="en-US" dirty="0"/>
              <a:t>Cardiology Division</a:t>
            </a:r>
          </a:p>
          <a:p>
            <a:r>
              <a:rPr lang="en-US" dirty="0"/>
              <a:t>Lewis Katz School of Medicine</a:t>
            </a:r>
          </a:p>
          <a:p>
            <a:r>
              <a:rPr lang="en-US" dirty="0"/>
              <a:t>Temple University</a:t>
            </a:r>
          </a:p>
          <a:p>
            <a:r>
              <a:rPr lang="en-US" dirty="0"/>
              <a:t>Philadelphia, PA</a:t>
            </a:r>
          </a:p>
        </p:txBody>
      </p:sp>
    </p:spTree>
    <p:extLst>
      <p:ext uri="{BB962C8B-B14F-4D97-AF65-F5344CB8AC3E}">
        <p14:creationId xmlns:p14="http://schemas.microsoft.com/office/powerpoint/2010/main" val="406128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7097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FE3DCEA-33D2-DF18-EC6B-D094F21213EE}"/>
              </a:ext>
            </a:extLst>
          </p:cNvPr>
          <p:cNvSpPr>
            <a:spLocks noGrp="1"/>
          </p:cNvSpPr>
          <p:nvPr>
            <p:ph type="ftr" sz="quarter" idx="3"/>
          </p:nvPr>
        </p:nvSpPr>
        <p:spPr/>
        <p:txBody>
          <a:bodyPr/>
          <a:lstStyle/>
          <a:p>
            <a:r>
              <a:rPr lang="en-US" dirty="0"/>
              <a:t>PAP, pulmonary artery pressure; RA, right atrium; TR, tricuspid regurgitation.</a:t>
            </a:r>
            <a:br>
              <a:rPr lang="en-US" dirty="0"/>
            </a:br>
            <a:r>
              <a:rPr lang="en-US" dirty="0" err="1"/>
              <a:t>Amsallem</a:t>
            </a:r>
            <a:r>
              <a:rPr lang="en-US" dirty="0"/>
              <a:t> M, et al. </a:t>
            </a:r>
            <a:r>
              <a:rPr lang="en-US" i="1" dirty="0"/>
              <a:t>J Am Soc Echocardiogr. </a:t>
            </a:r>
            <a:r>
              <a:rPr lang="en-US" dirty="0"/>
              <a:t>2016;29(2):93-102.</a:t>
            </a:r>
          </a:p>
        </p:txBody>
      </p:sp>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a:xfrm>
            <a:off x="609600" y="199506"/>
            <a:ext cx="11163300" cy="693528"/>
          </a:xfrm>
        </p:spPr>
        <p:txBody>
          <a:bodyPr/>
          <a:lstStyle/>
          <a:p>
            <a:r>
              <a:rPr lang="en-US" dirty="0"/>
              <a:t>Echocardiogram: </a:t>
            </a:r>
            <a:r>
              <a:rPr lang="en-US" dirty="0" err="1"/>
              <a:t>TR</a:t>
            </a:r>
            <a:r>
              <a:rPr lang="en-US" baseline="-25000" dirty="0" err="1"/>
              <a:t>jet</a:t>
            </a:r>
            <a:r>
              <a:rPr lang="en-US" dirty="0"/>
              <a:t> Gives Only an </a:t>
            </a:r>
            <a:r>
              <a:rPr lang="en-US" u="sng" dirty="0"/>
              <a:t>Estimate</a:t>
            </a:r>
            <a:r>
              <a:rPr lang="en-US" dirty="0"/>
              <a:t> of PAP</a:t>
            </a:r>
          </a:p>
        </p:txBody>
      </p:sp>
      <p:sp>
        <p:nvSpPr>
          <p:cNvPr id="3" name="Content Placeholder 2">
            <a:extLst>
              <a:ext uri="{FF2B5EF4-FFF2-40B4-BE49-F238E27FC236}">
                <a16:creationId xmlns:a16="http://schemas.microsoft.com/office/drawing/2014/main" id="{99C4D1E5-0209-8A48-8341-13155BB2754E}"/>
              </a:ext>
            </a:extLst>
          </p:cNvPr>
          <p:cNvSpPr>
            <a:spLocks noGrp="1"/>
          </p:cNvSpPr>
          <p:nvPr>
            <p:ph idx="1"/>
          </p:nvPr>
        </p:nvSpPr>
        <p:spPr>
          <a:xfrm>
            <a:off x="609600" y="968766"/>
            <a:ext cx="10744200" cy="4722477"/>
          </a:xfrm>
        </p:spPr>
        <p:txBody>
          <a:bodyPr>
            <a:normAutofit/>
          </a:bodyPr>
          <a:lstStyle/>
          <a:p>
            <a:r>
              <a:rPr lang="en-US" sz="1800" dirty="0"/>
              <a:t>PAP is estimated from TR jet using simplified Bernoulli equation: </a:t>
            </a:r>
          </a:p>
          <a:p>
            <a:pPr lvl="1"/>
            <a:r>
              <a:rPr lang="en-US" sz="1600" dirty="0"/>
              <a:t> </a:t>
            </a:r>
            <a:r>
              <a:rPr lang="en-US" sz="1600" dirty="0" err="1"/>
              <a:t>RVSP</a:t>
            </a:r>
            <a:r>
              <a:rPr lang="en-US" sz="1600" dirty="0"/>
              <a:t> = 4 x V² + RAP</a:t>
            </a:r>
          </a:p>
          <a:p>
            <a:r>
              <a:rPr lang="en-US" sz="1800" dirty="0"/>
              <a:t>The quality of the TR jet and the expertise of echocardiography reader matters!</a:t>
            </a:r>
          </a:p>
        </p:txBody>
      </p:sp>
      <p:sp>
        <p:nvSpPr>
          <p:cNvPr id="18" name="TextBox 17">
            <a:extLst>
              <a:ext uri="{FF2B5EF4-FFF2-40B4-BE49-F238E27FC236}">
                <a16:creationId xmlns:a16="http://schemas.microsoft.com/office/drawing/2014/main" id="{ADAF6A52-61A4-894F-8FD7-F977BED6268B}"/>
              </a:ext>
            </a:extLst>
          </p:cNvPr>
          <p:cNvSpPr txBox="1"/>
          <p:nvPr/>
        </p:nvSpPr>
        <p:spPr>
          <a:xfrm>
            <a:off x="4783330" y="2165235"/>
            <a:ext cx="2644003" cy="400110"/>
          </a:xfrm>
          <a:prstGeom prst="rect">
            <a:avLst/>
          </a:prstGeom>
          <a:solidFill>
            <a:srgbClr val="FFC000"/>
          </a:solidFill>
          <a:ln>
            <a:noFill/>
          </a:ln>
        </p:spPr>
        <p:txBody>
          <a:bodyPr wrap="square" rtlCol="0">
            <a:spAutoFit/>
          </a:bodyPr>
          <a:lstStyle/>
          <a:p>
            <a:pPr algn="ctr"/>
            <a:r>
              <a:rPr lang="en-US" sz="2000" b="1" dirty="0"/>
              <a:t>Quality of TR jet</a:t>
            </a:r>
          </a:p>
        </p:txBody>
      </p:sp>
      <p:sp>
        <p:nvSpPr>
          <p:cNvPr id="8" name="TextBox 7">
            <a:extLst>
              <a:ext uri="{FF2B5EF4-FFF2-40B4-BE49-F238E27FC236}">
                <a16:creationId xmlns:a16="http://schemas.microsoft.com/office/drawing/2014/main" id="{93ABD896-2E1A-0341-92E3-1E416651D7C5}"/>
              </a:ext>
            </a:extLst>
          </p:cNvPr>
          <p:cNvSpPr txBox="1"/>
          <p:nvPr/>
        </p:nvSpPr>
        <p:spPr>
          <a:xfrm>
            <a:off x="3948331" y="5947754"/>
            <a:ext cx="4314001" cy="369332"/>
          </a:xfrm>
          <a:prstGeom prst="rect">
            <a:avLst/>
          </a:prstGeom>
          <a:solidFill>
            <a:schemeClr val="accent2"/>
          </a:solidFill>
          <a:ln>
            <a:noFill/>
          </a:ln>
        </p:spPr>
        <p:txBody>
          <a:bodyPr wrap="none" rtlCol="0">
            <a:spAutoFit/>
          </a:bodyPr>
          <a:lstStyle/>
          <a:p>
            <a:r>
              <a:rPr lang="es-AR" b="1" dirty="0">
                <a:solidFill>
                  <a:schemeClr val="bg1"/>
                </a:solidFill>
              </a:rPr>
              <a:t>Review the echocardiography images</a:t>
            </a:r>
          </a:p>
        </p:txBody>
      </p:sp>
      <p:pic>
        <p:nvPicPr>
          <p:cNvPr id="5" name="Picture 4" descr="A picture containing text&#10;&#10;Description automatically generated">
            <a:extLst>
              <a:ext uri="{FF2B5EF4-FFF2-40B4-BE49-F238E27FC236}">
                <a16:creationId xmlns:a16="http://schemas.microsoft.com/office/drawing/2014/main" id="{DF47FC78-DC8D-2B49-D552-AFB9ABF0B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4400" y="2627340"/>
            <a:ext cx="5295900" cy="3239919"/>
          </a:xfrm>
          <a:prstGeom prst="rect">
            <a:avLst/>
          </a:prstGeom>
        </p:spPr>
      </p:pic>
    </p:spTree>
    <p:extLst>
      <p:ext uri="{BB962C8B-B14F-4D97-AF65-F5344CB8AC3E}">
        <p14:creationId xmlns:p14="http://schemas.microsoft.com/office/powerpoint/2010/main" val="320065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D68-13B7-BF13-6D5D-BAB4989383F0}"/>
              </a:ext>
            </a:extLst>
          </p:cNvPr>
          <p:cNvSpPr>
            <a:spLocks noGrp="1"/>
          </p:cNvSpPr>
          <p:nvPr>
            <p:ph type="title"/>
          </p:nvPr>
        </p:nvSpPr>
        <p:spPr>
          <a:xfrm>
            <a:off x="317768" y="199505"/>
            <a:ext cx="11582400" cy="873729"/>
          </a:xfrm>
        </p:spPr>
        <p:txBody>
          <a:bodyPr>
            <a:noAutofit/>
          </a:bodyPr>
          <a:lstStyle/>
          <a:p>
            <a:r>
              <a:rPr lang="en-US" sz="3000" b="1" dirty="0"/>
              <a:t>Case: 38 </a:t>
            </a:r>
            <a:r>
              <a:rPr lang="en-US" sz="3000" b="1" dirty="0" err="1"/>
              <a:t>y.o</a:t>
            </a:r>
            <a:r>
              <a:rPr lang="en-US" sz="3000" b="1" dirty="0"/>
              <a:t>. F </a:t>
            </a:r>
            <a:r>
              <a:rPr lang="en-US" sz="3000" b="1" dirty="0">
                <a:solidFill>
                  <a:schemeClr val="tx1"/>
                </a:solidFill>
              </a:rPr>
              <a:t>20 Weeks Gestation Referred for </a:t>
            </a:r>
            <a:r>
              <a:rPr lang="en-US" sz="3000" b="1" dirty="0"/>
              <a:t>PH Evaluation</a:t>
            </a:r>
          </a:p>
        </p:txBody>
      </p:sp>
      <p:grpSp>
        <p:nvGrpSpPr>
          <p:cNvPr id="10" name="Group 9">
            <a:extLst>
              <a:ext uri="{FF2B5EF4-FFF2-40B4-BE49-F238E27FC236}">
                <a16:creationId xmlns:a16="http://schemas.microsoft.com/office/drawing/2014/main" id="{ABAFD4D4-F0E0-7DCA-7841-5C6BA71D4E00}"/>
              </a:ext>
            </a:extLst>
          </p:cNvPr>
          <p:cNvGrpSpPr/>
          <p:nvPr/>
        </p:nvGrpSpPr>
        <p:grpSpPr>
          <a:xfrm>
            <a:off x="632519" y="1232552"/>
            <a:ext cx="5652407" cy="4446650"/>
            <a:chOff x="746927" y="1765019"/>
            <a:chExt cx="4955630" cy="3922032"/>
          </a:xfrm>
        </p:grpSpPr>
        <p:pic>
          <p:nvPicPr>
            <p:cNvPr id="5" name="Picture 4">
              <a:extLst>
                <a:ext uri="{FF2B5EF4-FFF2-40B4-BE49-F238E27FC236}">
                  <a16:creationId xmlns:a16="http://schemas.microsoft.com/office/drawing/2014/main" id="{35EE1E41-218B-6FCA-C033-0984338CD93B}"/>
                </a:ext>
              </a:extLst>
            </p:cNvPr>
            <p:cNvPicPr>
              <a:picLocks noChangeAspect="1"/>
            </p:cNvPicPr>
            <p:nvPr/>
          </p:nvPicPr>
          <p:blipFill>
            <a:blip r:embed="rId3"/>
            <a:stretch>
              <a:fillRect/>
            </a:stretch>
          </p:blipFill>
          <p:spPr>
            <a:xfrm>
              <a:off x="746927" y="1765019"/>
              <a:ext cx="4955630" cy="3922032"/>
            </a:xfrm>
            <a:prstGeom prst="rect">
              <a:avLst/>
            </a:prstGeom>
          </p:spPr>
        </p:pic>
        <p:sp>
          <p:nvSpPr>
            <p:cNvPr id="6" name="TextBox 5">
              <a:extLst>
                <a:ext uri="{FF2B5EF4-FFF2-40B4-BE49-F238E27FC236}">
                  <a16:creationId xmlns:a16="http://schemas.microsoft.com/office/drawing/2014/main" id="{52349D89-E766-A711-1123-BEFD64C6F84B}"/>
                </a:ext>
              </a:extLst>
            </p:cNvPr>
            <p:cNvSpPr txBox="1"/>
            <p:nvPr/>
          </p:nvSpPr>
          <p:spPr>
            <a:xfrm>
              <a:off x="838200" y="1895963"/>
              <a:ext cx="1000648" cy="553998"/>
            </a:xfrm>
            <a:prstGeom prst="rect">
              <a:avLst/>
            </a:prstGeom>
            <a:solidFill>
              <a:schemeClr val="bg1"/>
            </a:solidFill>
          </p:spPr>
          <p:txBody>
            <a:bodyPr wrap="square" rtlCol="0">
              <a:spAutoFit/>
            </a:bodyPr>
            <a:lstStyle/>
            <a:p>
              <a:r>
                <a:rPr lang="en-US" sz="1000" dirty="0"/>
                <a:t>V: 3.21 MS. </a:t>
              </a:r>
            </a:p>
            <a:p>
              <a:r>
                <a:rPr lang="en-US" sz="1000" dirty="0"/>
                <a:t>Gradient :41.2 mm hg </a:t>
              </a:r>
            </a:p>
          </p:txBody>
        </p:sp>
      </p:grpSp>
      <p:sp>
        <p:nvSpPr>
          <p:cNvPr id="7" name="TextBox 6">
            <a:extLst>
              <a:ext uri="{FF2B5EF4-FFF2-40B4-BE49-F238E27FC236}">
                <a16:creationId xmlns:a16="http://schemas.microsoft.com/office/drawing/2014/main" id="{3F46C5B0-5C81-CFE7-48AB-269FEF12F449}"/>
              </a:ext>
            </a:extLst>
          </p:cNvPr>
          <p:cNvSpPr txBox="1"/>
          <p:nvPr/>
        </p:nvSpPr>
        <p:spPr>
          <a:xfrm>
            <a:off x="1788512" y="5809827"/>
            <a:ext cx="3340420" cy="646331"/>
          </a:xfrm>
          <a:prstGeom prst="rect">
            <a:avLst/>
          </a:prstGeom>
          <a:noFill/>
        </p:spPr>
        <p:txBody>
          <a:bodyPr wrap="square" rtlCol="0">
            <a:spAutoFit/>
          </a:bodyPr>
          <a:lstStyle/>
          <a:p>
            <a:pPr algn="ctr"/>
            <a:r>
              <a:rPr lang="en-US" dirty="0"/>
              <a:t>Poor TR jet quality</a:t>
            </a:r>
          </a:p>
          <a:p>
            <a:pPr algn="ctr"/>
            <a:r>
              <a:rPr lang="en-US" dirty="0"/>
              <a:t>RVSP reported as 44 mm Hg  </a:t>
            </a:r>
          </a:p>
        </p:txBody>
      </p:sp>
      <p:pic>
        <p:nvPicPr>
          <p:cNvPr id="9" name="Picture 8">
            <a:extLst>
              <a:ext uri="{FF2B5EF4-FFF2-40B4-BE49-F238E27FC236}">
                <a16:creationId xmlns:a16="http://schemas.microsoft.com/office/drawing/2014/main" id="{56039EFD-01C3-8756-E9E3-242F3FF1D70B}"/>
              </a:ext>
            </a:extLst>
          </p:cNvPr>
          <p:cNvPicPr>
            <a:picLocks noChangeAspect="1"/>
          </p:cNvPicPr>
          <p:nvPr/>
        </p:nvPicPr>
        <p:blipFill>
          <a:blip r:embed="rId4"/>
          <a:stretch>
            <a:fillRect/>
          </a:stretch>
        </p:blipFill>
        <p:spPr>
          <a:xfrm>
            <a:off x="6751857" y="1232552"/>
            <a:ext cx="4779926" cy="4448401"/>
          </a:xfrm>
          <a:prstGeom prst="rect">
            <a:avLst/>
          </a:prstGeom>
        </p:spPr>
      </p:pic>
      <p:sp>
        <p:nvSpPr>
          <p:cNvPr id="11" name="TextBox 10">
            <a:extLst>
              <a:ext uri="{FF2B5EF4-FFF2-40B4-BE49-F238E27FC236}">
                <a16:creationId xmlns:a16="http://schemas.microsoft.com/office/drawing/2014/main" id="{0EBB651A-05BD-29C8-1DDB-59F89B0DD7F5}"/>
              </a:ext>
            </a:extLst>
          </p:cNvPr>
          <p:cNvSpPr txBox="1"/>
          <p:nvPr/>
        </p:nvSpPr>
        <p:spPr>
          <a:xfrm>
            <a:off x="7646730" y="5809826"/>
            <a:ext cx="3156674" cy="646331"/>
          </a:xfrm>
          <a:prstGeom prst="rect">
            <a:avLst/>
          </a:prstGeom>
          <a:noFill/>
        </p:spPr>
        <p:txBody>
          <a:bodyPr wrap="square" rtlCol="0">
            <a:spAutoFit/>
          </a:bodyPr>
          <a:lstStyle/>
          <a:p>
            <a:pPr algn="ctr"/>
            <a:r>
              <a:rPr lang="en-US" dirty="0"/>
              <a:t>Normal RV size and function, No other signs of PH </a:t>
            </a:r>
          </a:p>
        </p:txBody>
      </p:sp>
      <p:sp>
        <p:nvSpPr>
          <p:cNvPr id="4" name="Footer Placeholder 3">
            <a:extLst>
              <a:ext uri="{FF2B5EF4-FFF2-40B4-BE49-F238E27FC236}">
                <a16:creationId xmlns:a16="http://schemas.microsoft.com/office/drawing/2014/main" id="{85311B47-BA68-A173-4AAC-DB4E293BBB72}"/>
              </a:ext>
            </a:extLst>
          </p:cNvPr>
          <p:cNvSpPr>
            <a:spLocks noGrp="1"/>
          </p:cNvSpPr>
          <p:nvPr>
            <p:ph type="ftr" sz="quarter" idx="3"/>
          </p:nvPr>
        </p:nvSpPr>
        <p:spPr/>
        <p:txBody>
          <a:bodyPr/>
          <a:lstStyle/>
          <a:p>
            <a:r>
              <a:rPr lang="en-US" sz="1000" dirty="0"/>
              <a:t>F, female; PH, pulmonary hypertension; RV, right ventricle; </a:t>
            </a:r>
            <a:r>
              <a:rPr lang="en-US" sz="1000" dirty="0" err="1"/>
              <a:t>RVSP</a:t>
            </a:r>
            <a:r>
              <a:rPr lang="en-US" sz="1000" dirty="0"/>
              <a:t>, right ventricular systolic pressure.</a:t>
            </a:r>
          </a:p>
        </p:txBody>
      </p:sp>
    </p:spTree>
    <p:extLst>
      <p:ext uri="{BB962C8B-B14F-4D97-AF65-F5344CB8AC3E}">
        <p14:creationId xmlns:p14="http://schemas.microsoft.com/office/powerpoint/2010/main" val="243580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p:txBody>
          <a:bodyPr>
            <a:normAutofit/>
          </a:bodyPr>
          <a:lstStyle/>
          <a:p>
            <a:r>
              <a:rPr lang="en-US" sz="3200" b="1" dirty="0"/>
              <a:t>Case: 83 </a:t>
            </a:r>
            <a:r>
              <a:rPr lang="en-US" sz="3200" b="1" dirty="0" err="1"/>
              <a:t>y</a:t>
            </a:r>
            <a:r>
              <a:rPr lang="en-US" sz="3200" b="1" dirty="0" err="1">
                <a:solidFill>
                  <a:schemeClr val="tx1"/>
                </a:solidFill>
              </a:rPr>
              <a:t>.o</a:t>
            </a:r>
            <a:r>
              <a:rPr lang="en-US" sz="3200" b="1" dirty="0">
                <a:solidFill>
                  <a:schemeClr val="tx1"/>
                </a:solidFill>
              </a:rPr>
              <a:t>. F, PMH of </a:t>
            </a:r>
            <a:r>
              <a:rPr lang="en-US" sz="3200" b="1" dirty="0" err="1">
                <a:solidFill>
                  <a:schemeClr val="tx1"/>
                </a:solidFill>
              </a:rPr>
              <a:t>Sjøgrens</a:t>
            </a:r>
            <a:r>
              <a:rPr lang="en-US" dirty="0">
                <a:solidFill>
                  <a:schemeClr val="tx1"/>
                </a:solidFill>
              </a:rPr>
              <a:t> and </a:t>
            </a:r>
            <a:r>
              <a:rPr lang="en-US" sz="3200" b="1" dirty="0">
                <a:solidFill>
                  <a:schemeClr val="tx1"/>
                </a:solidFill>
              </a:rPr>
              <a:t>Atrial Fibrillation Presenting with Heart Failure </a:t>
            </a:r>
          </a:p>
        </p:txBody>
      </p:sp>
      <p:pic>
        <p:nvPicPr>
          <p:cNvPr id="4" name="Picture 3">
            <a:extLst>
              <a:ext uri="{FF2B5EF4-FFF2-40B4-BE49-F238E27FC236}">
                <a16:creationId xmlns:a16="http://schemas.microsoft.com/office/drawing/2014/main" id="{AB02D4E7-D0D8-6BEC-B8FD-F0C08F80479C}"/>
              </a:ext>
            </a:extLst>
          </p:cNvPr>
          <p:cNvPicPr>
            <a:picLocks noChangeAspect="1"/>
          </p:cNvPicPr>
          <p:nvPr/>
        </p:nvPicPr>
        <p:blipFill>
          <a:blip r:embed="rId3"/>
          <a:stretch>
            <a:fillRect/>
          </a:stretch>
        </p:blipFill>
        <p:spPr>
          <a:xfrm>
            <a:off x="506359" y="1711379"/>
            <a:ext cx="3689008" cy="3074174"/>
          </a:xfrm>
          <a:prstGeom prst="rect">
            <a:avLst/>
          </a:prstGeom>
        </p:spPr>
      </p:pic>
      <p:sp>
        <p:nvSpPr>
          <p:cNvPr id="7" name="TextBox 6">
            <a:extLst>
              <a:ext uri="{FF2B5EF4-FFF2-40B4-BE49-F238E27FC236}">
                <a16:creationId xmlns:a16="http://schemas.microsoft.com/office/drawing/2014/main" id="{4A5CA893-2419-07A6-9EE0-4D58BAD03D72}"/>
              </a:ext>
            </a:extLst>
          </p:cNvPr>
          <p:cNvSpPr txBox="1"/>
          <p:nvPr/>
        </p:nvSpPr>
        <p:spPr>
          <a:xfrm>
            <a:off x="1112116" y="4896176"/>
            <a:ext cx="2477494" cy="646331"/>
          </a:xfrm>
          <a:prstGeom prst="rect">
            <a:avLst/>
          </a:prstGeom>
          <a:noFill/>
        </p:spPr>
        <p:txBody>
          <a:bodyPr wrap="square" rtlCol="0">
            <a:spAutoFit/>
          </a:bodyPr>
          <a:lstStyle/>
          <a:p>
            <a:pPr algn="ctr"/>
            <a:r>
              <a:rPr lang="en-US" dirty="0"/>
              <a:t>Tricuspid valve </a:t>
            </a:r>
            <a:r>
              <a:rPr lang="en-US" dirty="0" err="1"/>
              <a:t>malcoaptation</a:t>
            </a:r>
            <a:r>
              <a:rPr lang="en-US" strike="sngStrike" dirty="0">
                <a:solidFill>
                  <a:srgbClr val="FF0000"/>
                </a:solidFill>
              </a:rPr>
              <a:t>.</a:t>
            </a:r>
          </a:p>
        </p:txBody>
      </p:sp>
      <p:pic>
        <p:nvPicPr>
          <p:cNvPr id="10" name="Picture 9">
            <a:extLst>
              <a:ext uri="{FF2B5EF4-FFF2-40B4-BE49-F238E27FC236}">
                <a16:creationId xmlns:a16="http://schemas.microsoft.com/office/drawing/2014/main" id="{B5217815-44BF-FE39-AB0A-A603C2594F55}"/>
              </a:ext>
            </a:extLst>
          </p:cNvPr>
          <p:cNvPicPr>
            <a:picLocks noChangeAspect="1"/>
          </p:cNvPicPr>
          <p:nvPr/>
        </p:nvPicPr>
        <p:blipFill rotWithShape="1">
          <a:blip r:embed="rId4"/>
          <a:srcRect l="18928" t="17650" r="28554" b="25664"/>
          <a:stretch/>
        </p:blipFill>
        <p:spPr>
          <a:xfrm>
            <a:off x="4325858" y="1711380"/>
            <a:ext cx="4131304" cy="3074172"/>
          </a:xfrm>
          <a:prstGeom prst="rect">
            <a:avLst/>
          </a:prstGeom>
        </p:spPr>
      </p:pic>
      <p:sp>
        <p:nvSpPr>
          <p:cNvPr id="11" name="TextBox 10">
            <a:extLst>
              <a:ext uri="{FF2B5EF4-FFF2-40B4-BE49-F238E27FC236}">
                <a16:creationId xmlns:a16="http://schemas.microsoft.com/office/drawing/2014/main" id="{2D42B4A7-C486-1A43-88E0-A84AF5687297}"/>
              </a:ext>
            </a:extLst>
          </p:cNvPr>
          <p:cNvSpPr txBox="1"/>
          <p:nvPr/>
        </p:nvSpPr>
        <p:spPr>
          <a:xfrm>
            <a:off x="5826083" y="4896176"/>
            <a:ext cx="1130855" cy="646331"/>
          </a:xfrm>
          <a:prstGeom prst="rect">
            <a:avLst/>
          </a:prstGeom>
          <a:noFill/>
        </p:spPr>
        <p:txBody>
          <a:bodyPr wrap="square" rtlCol="0">
            <a:spAutoFit/>
          </a:bodyPr>
          <a:lstStyle/>
          <a:p>
            <a:pPr algn="ctr"/>
            <a:r>
              <a:rPr lang="en-US" dirty="0"/>
              <a:t>Severe TR</a:t>
            </a:r>
          </a:p>
        </p:txBody>
      </p:sp>
      <p:pic>
        <p:nvPicPr>
          <p:cNvPr id="16" name="Picture 15">
            <a:extLst>
              <a:ext uri="{FF2B5EF4-FFF2-40B4-BE49-F238E27FC236}">
                <a16:creationId xmlns:a16="http://schemas.microsoft.com/office/drawing/2014/main" id="{B3C01195-B7AA-2554-8531-C20469B37599}"/>
              </a:ext>
            </a:extLst>
          </p:cNvPr>
          <p:cNvPicPr>
            <a:picLocks noChangeAspect="1"/>
          </p:cNvPicPr>
          <p:nvPr/>
        </p:nvPicPr>
        <p:blipFill>
          <a:blip r:embed="rId5"/>
          <a:stretch>
            <a:fillRect/>
          </a:stretch>
        </p:blipFill>
        <p:spPr>
          <a:xfrm>
            <a:off x="8605752" y="1714500"/>
            <a:ext cx="3078263" cy="3071052"/>
          </a:xfrm>
          <a:prstGeom prst="rect">
            <a:avLst/>
          </a:prstGeom>
        </p:spPr>
      </p:pic>
      <p:sp>
        <p:nvSpPr>
          <p:cNvPr id="17" name="TextBox 16">
            <a:extLst>
              <a:ext uri="{FF2B5EF4-FFF2-40B4-BE49-F238E27FC236}">
                <a16:creationId xmlns:a16="http://schemas.microsoft.com/office/drawing/2014/main" id="{24476EEE-B339-8691-06EC-24923642BE84}"/>
              </a:ext>
            </a:extLst>
          </p:cNvPr>
          <p:cNvSpPr txBox="1"/>
          <p:nvPr/>
        </p:nvSpPr>
        <p:spPr>
          <a:xfrm>
            <a:off x="8553363" y="4896176"/>
            <a:ext cx="3221971" cy="646331"/>
          </a:xfrm>
          <a:prstGeom prst="rect">
            <a:avLst/>
          </a:prstGeom>
          <a:noFill/>
        </p:spPr>
        <p:txBody>
          <a:bodyPr wrap="square" rtlCol="0">
            <a:spAutoFit/>
          </a:bodyPr>
          <a:lstStyle/>
          <a:p>
            <a:pPr algn="ctr"/>
            <a:r>
              <a:rPr lang="en-US" dirty="0" err="1"/>
              <a:t>Biatrial</a:t>
            </a:r>
            <a:r>
              <a:rPr lang="en-US" dirty="0"/>
              <a:t> enlargement, RA &gt;LA, normal LVEF, RV dilation</a:t>
            </a:r>
          </a:p>
        </p:txBody>
      </p:sp>
      <p:sp>
        <p:nvSpPr>
          <p:cNvPr id="5" name="Footer Placeholder 4">
            <a:extLst>
              <a:ext uri="{FF2B5EF4-FFF2-40B4-BE49-F238E27FC236}">
                <a16:creationId xmlns:a16="http://schemas.microsoft.com/office/drawing/2014/main" id="{902257E8-3543-7BE2-24D0-7785FC215BFF}"/>
              </a:ext>
            </a:extLst>
          </p:cNvPr>
          <p:cNvSpPr>
            <a:spLocks noGrp="1"/>
          </p:cNvSpPr>
          <p:nvPr>
            <p:ph type="ftr" sz="quarter" idx="3"/>
          </p:nvPr>
        </p:nvSpPr>
        <p:spPr/>
        <p:txBody>
          <a:bodyPr/>
          <a:lstStyle/>
          <a:p>
            <a:r>
              <a:rPr lang="en-US" sz="1000" dirty="0"/>
              <a:t>LA, left atrium; </a:t>
            </a:r>
            <a:r>
              <a:rPr lang="en-US" sz="1000" dirty="0" err="1"/>
              <a:t>LVEF</a:t>
            </a:r>
            <a:r>
              <a:rPr lang="en-US" sz="1000" dirty="0"/>
              <a:t>, left ventricular ejection fraction; </a:t>
            </a:r>
            <a:r>
              <a:rPr lang="en-US" sz="1000" dirty="0" err="1"/>
              <a:t>PMH</a:t>
            </a:r>
            <a:r>
              <a:rPr lang="en-US" sz="1000" dirty="0"/>
              <a:t>, past medical history. </a:t>
            </a:r>
          </a:p>
        </p:txBody>
      </p:sp>
    </p:spTree>
    <p:extLst>
      <p:ext uri="{BB962C8B-B14F-4D97-AF65-F5344CB8AC3E}">
        <p14:creationId xmlns:p14="http://schemas.microsoft.com/office/powerpoint/2010/main" val="192939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p:txBody>
          <a:bodyPr>
            <a:normAutofit/>
          </a:bodyPr>
          <a:lstStyle/>
          <a:p>
            <a:r>
              <a:rPr lang="en-US" sz="3200" b="1" dirty="0"/>
              <a:t>Case: Severe Tricuspid Regurgitation Results in Laminar Flow</a:t>
            </a:r>
            <a:r>
              <a:rPr lang="en-US" sz="3200" b="1" strike="sngStrike" dirty="0">
                <a:solidFill>
                  <a:srgbClr val="FF0000"/>
                </a:solidFill>
              </a:rPr>
              <a:t> </a:t>
            </a:r>
          </a:p>
        </p:txBody>
      </p:sp>
      <p:sp>
        <p:nvSpPr>
          <p:cNvPr id="4" name="Content Placeholder 3">
            <a:extLst>
              <a:ext uri="{FF2B5EF4-FFF2-40B4-BE49-F238E27FC236}">
                <a16:creationId xmlns:a16="http://schemas.microsoft.com/office/drawing/2014/main" id="{01E675DA-3DF0-AD49-6721-1705420AC5B3}"/>
              </a:ext>
            </a:extLst>
          </p:cNvPr>
          <p:cNvSpPr>
            <a:spLocks noGrp="1"/>
          </p:cNvSpPr>
          <p:nvPr>
            <p:ph idx="1"/>
          </p:nvPr>
        </p:nvSpPr>
        <p:spPr>
          <a:xfrm>
            <a:off x="7476305" y="1825625"/>
            <a:ext cx="4419600" cy="3867697"/>
          </a:xfrm>
        </p:spPr>
        <p:txBody>
          <a:bodyPr>
            <a:normAutofit/>
          </a:bodyPr>
          <a:lstStyle/>
          <a:p>
            <a:pPr marL="285750" indent="-285750">
              <a:spcAft>
                <a:spcPts val="1200"/>
              </a:spcAft>
              <a:buFont typeface="Arial" panose="020B0604020202020204" pitchFamily="34" charset="0"/>
              <a:buChar char="•"/>
            </a:pPr>
            <a:r>
              <a:rPr lang="en-US" sz="2000" dirty="0"/>
              <a:t>Severe TR, absence of significant RA-RV pressure gradient (and therefore RA-PA pressure gradient.)  </a:t>
            </a:r>
          </a:p>
          <a:p>
            <a:pPr marL="285750" indent="-285750">
              <a:spcAft>
                <a:spcPts val="1200"/>
              </a:spcAft>
              <a:buFont typeface="Arial" panose="020B0604020202020204" pitchFamily="34" charset="0"/>
              <a:buChar char="•"/>
            </a:pPr>
            <a:r>
              <a:rPr lang="en-US" sz="2000" dirty="0"/>
              <a:t>Underestimation of </a:t>
            </a:r>
            <a:r>
              <a:rPr lang="en-US" sz="2000" dirty="0" err="1"/>
              <a:t>RVSP</a:t>
            </a:r>
            <a:r>
              <a:rPr lang="en-US" sz="2000" dirty="0"/>
              <a:t> </a:t>
            </a:r>
          </a:p>
          <a:p>
            <a:pPr marL="285750" indent="-285750">
              <a:spcAft>
                <a:spcPts val="1200"/>
              </a:spcAft>
              <a:buFont typeface="Arial" panose="020B0604020202020204" pitchFamily="34" charset="0"/>
              <a:buChar char="•"/>
            </a:pPr>
            <a:r>
              <a:rPr lang="en-US" sz="2000" dirty="0"/>
              <a:t> Look for other signs of PH: </a:t>
            </a:r>
            <a:r>
              <a:rPr lang="en-US" sz="2000" b="1" dirty="0"/>
              <a:t>systolic </a:t>
            </a:r>
            <a:r>
              <a:rPr lang="en-US" sz="2000" dirty="0"/>
              <a:t>interventricular septal flattening, acceleration time of </a:t>
            </a:r>
            <a:r>
              <a:rPr lang="en-US" sz="2000" dirty="0" err="1"/>
              <a:t>RVOT</a:t>
            </a:r>
            <a:r>
              <a:rPr lang="en-US" sz="2000" dirty="0"/>
              <a:t> PW doppler, </a:t>
            </a:r>
            <a:r>
              <a:rPr lang="en-US" sz="2000" dirty="0" err="1"/>
              <a:t>RVOT</a:t>
            </a:r>
            <a:r>
              <a:rPr lang="en-US" sz="2000" dirty="0"/>
              <a:t> PW notching</a:t>
            </a:r>
          </a:p>
        </p:txBody>
      </p:sp>
      <p:grpSp>
        <p:nvGrpSpPr>
          <p:cNvPr id="2" name="Group 1">
            <a:extLst>
              <a:ext uri="{FF2B5EF4-FFF2-40B4-BE49-F238E27FC236}">
                <a16:creationId xmlns:a16="http://schemas.microsoft.com/office/drawing/2014/main" id="{A7D85F04-8DAA-9276-A6D0-357E7C278981}"/>
              </a:ext>
            </a:extLst>
          </p:cNvPr>
          <p:cNvGrpSpPr/>
          <p:nvPr/>
        </p:nvGrpSpPr>
        <p:grpSpPr>
          <a:xfrm>
            <a:off x="609600" y="1759286"/>
            <a:ext cx="6545895" cy="4294919"/>
            <a:chOff x="309347" y="1381568"/>
            <a:chExt cx="6545895" cy="4294919"/>
          </a:xfrm>
        </p:grpSpPr>
        <p:sp>
          <p:nvSpPr>
            <p:cNvPr id="7" name="TextBox 6">
              <a:extLst>
                <a:ext uri="{FF2B5EF4-FFF2-40B4-BE49-F238E27FC236}">
                  <a16:creationId xmlns:a16="http://schemas.microsoft.com/office/drawing/2014/main" id="{4A5CA893-2419-07A6-9EE0-4D58BAD03D72}"/>
                </a:ext>
              </a:extLst>
            </p:cNvPr>
            <p:cNvSpPr txBox="1"/>
            <p:nvPr/>
          </p:nvSpPr>
          <p:spPr>
            <a:xfrm>
              <a:off x="1052202" y="5276377"/>
              <a:ext cx="5202823" cy="400110"/>
            </a:xfrm>
            <a:prstGeom prst="rect">
              <a:avLst/>
            </a:prstGeom>
            <a:noFill/>
          </p:spPr>
          <p:txBody>
            <a:bodyPr wrap="square" rtlCol="0">
              <a:spAutoFit/>
            </a:bodyPr>
            <a:lstStyle/>
            <a:p>
              <a:pPr algn="ctr"/>
              <a:r>
                <a:rPr lang="en-US" sz="2000" dirty="0"/>
                <a:t>TR Vmax 1.82 m/s,  gradient of 13.2 mm Hg</a:t>
              </a:r>
            </a:p>
          </p:txBody>
        </p:sp>
        <p:pic>
          <p:nvPicPr>
            <p:cNvPr id="8" name="Picture 7">
              <a:extLst>
                <a:ext uri="{FF2B5EF4-FFF2-40B4-BE49-F238E27FC236}">
                  <a16:creationId xmlns:a16="http://schemas.microsoft.com/office/drawing/2014/main" id="{A54D8A00-C53E-369E-0550-37E4886A8969}"/>
                </a:ext>
              </a:extLst>
            </p:cNvPr>
            <p:cNvPicPr>
              <a:picLocks noChangeAspect="1"/>
            </p:cNvPicPr>
            <p:nvPr/>
          </p:nvPicPr>
          <p:blipFill>
            <a:blip r:embed="rId3"/>
            <a:stretch>
              <a:fillRect/>
            </a:stretch>
          </p:blipFill>
          <p:spPr>
            <a:xfrm>
              <a:off x="309347" y="1381568"/>
              <a:ext cx="6545895" cy="3867697"/>
            </a:xfrm>
            <a:prstGeom prst="rect">
              <a:avLst/>
            </a:prstGeom>
          </p:spPr>
        </p:pic>
      </p:grpSp>
      <p:sp>
        <p:nvSpPr>
          <p:cNvPr id="5" name="Footer Placeholder 4">
            <a:extLst>
              <a:ext uri="{FF2B5EF4-FFF2-40B4-BE49-F238E27FC236}">
                <a16:creationId xmlns:a16="http://schemas.microsoft.com/office/drawing/2014/main" id="{826B4B24-29EA-AF59-6C1A-D92430633E2C}"/>
              </a:ext>
            </a:extLst>
          </p:cNvPr>
          <p:cNvSpPr>
            <a:spLocks noGrp="1"/>
          </p:cNvSpPr>
          <p:nvPr>
            <p:ph type="ftr" sz="quarter" idx="3"/>
          </p:nvPr>
        </p:nvSpPr>
        <p:spPr/>
        <p:txBody>
          <a:bodyPr/>
          <a:lstStyle/>
          <a:p>
            <a:r>
              <a:rPr lang="en-US" sz="1000" dirty="0"/>
              <a:t>PW, pulsed wave; </a:t>
            </a:r>
            <a:r>
              <a:rPr lang="en-US" sz="1000" dirty="0" err="1"/>
              <a:t>RVOT</a:t>
            </a:r>
            <a:r>
              <a:rPr lang="en-US" sz="1000" dirty="0"/>
              <a:t>, right ventricular outflow tract; Vmax, maximum velocity. </a:t>
            </a:r>
          </a:p>
        </p:txBody>
      </p:sp>
    </p:spTree>
    <p:extLst>
      <p:ext uri="{BB962C8B-B14F-4D97-AF65-F5344CB8AC3E}">
        <p14:creationId xmlns:p14="http://schemas.microsoft.com/office/powerpoint/2010/main" val="123667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a:xfrm>
            <a:off x="609600" y="467054"/>
            <a:ext cx="10744200" cy="1185577"/>
          </a:xfrm>
        </p:spPr>
        <p:txBody>
          <a:bodyPr>
            <a:normAutofit fontScale="90000"/>
          </a:bodyPr>
          <a:lstStyle/>
          <a:p>
            <a:r>
              <a:rPr lang="en-US" dirty="0"/>
              <a:t>Case: 61 </a:t>
            </a:r>
            <a:r>
              <a:rPr lang="en-US" dirty="0" err="1"/>
              <a:t>y.o</a:t>
            </a:r>
            <a:r>
              <a:rPr lang="en-US" dirty="0"/>
              <a:t>. M with History of PDA s/p Ligation, Aortic Coarctation s/p repair, VSD s/p Closure, RVOT Reconstruction with Pulmonary Valve Replacement</a:t>
            </a:r>
          </a:p>
        </p:txBody>
      </p:sp>
      <p:sp>
        <p:nvSpPr>
          <p:cNvPr id="12" name="Content Placeholder 11">
            <a:extLst>
              <a:ext uri="{FF2B5EF4-FFF2-40B4-BE49-F238E27FC236}">
                <a16:creationId xmlns:a16="http://schemas.microsoft.com/office/drawing/2014/main" id="{9B64D46D-5165-419B-D409-D2CB1E2D5C59}"/>
              </a:ext>
            </a:extLst>
          </p:cNvPr>
          <p:cNvSpPr txBox="1">
            <a:spLocks noGrp="1"/>
          </p:cNvSpPr>
          <p:nvPr>
            <p:ph idx="1"/>
          </p:nvPr>
        </p:nvSpPr>
        <p:spPr>
          <a:xfrm>
            <a:off x="8908273" y="2460887"/>
            <a:ext cx="3059788" cy="2271134"/>
          </a:xfrm>
        </p:spPr>
        <p:txBody>
          <a:bodyPr>
            <a:normAutofit/>
          </a:bodyPr>
          <a:lstStyle/>
          <a:p>
            <a:r>
              <a:rPr lang="en-US" sz="2000" dirty="0"/>
              <a:t>Calculation of PASP in pulmonic stenosis:</a:t>
            </a:r>
          </a:p>
          <a:p>
            <a:r>
              <a:rPr lang="en-US" sz="2000" dirty="0"/>
              <a:t>RVSP-PV gradient. </a:t>
            </a:r>
          </a:p>
          <a:p>
            <a:r>
              <a:rPr lang="en-US" sz="2000" dirty="0"/>
              <a:t>53-32 = “true” </a:t>
            </a:r>
            <a:r>
              <a:rPr lang="en-US" sz="2000" dirty="0" err="1"/>
              <a:t>PASP</a:t>
            </a:r>
            <a:br>
              <a:rPr lang="en-US" sz="2000" dirty="0"/>
            </a:br>
            <a:r>
              <a:rPr lang="en-US" sz="2000" dirty="0"/>
              <a:t>of 21 </a:t>
            </a:r>
          </a:p>
          <a:p>
            <a:endParaRPr lang="en-US" sz="2000" dirty="0"/>
          </a:p>
        </p:txBody>
      </p:sp>
      <p:sp>
        <p:nvSpPr>
          <p:cNvPr id="11" name="TextBox 10">
            <a:extLst>
              <a:ext uri="{FF2B5EF4-FFF2-40B4-BE49-F238E27FC236}">
                <a16:creationId xmlns:a16="http://schemas.microsoft.com/office/drawing/2014/main" id="{2D42B4A7-C486-1A43-88E0-A84AF5687297}"/>
              </a:ext>
            </a:extLst>
          </p:cNvPr>
          <p:cNvSpPr txBox="1"/>
          <p:nvPr/>
        </p:nvSpPr>
        <p:spPr>
          <a:xfrm>
            <a:off x="549093" y="5245488"/>
            <a:ext cx="3689319" cy="523220"/>
          </a:xfrm>
          <a:prstGeom prst="rect">
            <a:avLst/>
          </a:prstGeom>
          <a:noFill/>
        </p:spPr>
        <p:txBody>
          <a:bodyPr wrap="square" rtlCol="0">
            <a:spAutoFit/>
          </a:bodyPr>
          <a:lstStyle/>
          <a:p>
            <a:pPr algn="ctr"/>
            <a:r>
              <a:rPr lang="en-US" sz="1400" dirty="0"/>
              <a:t>TR Vmax 310 cm/s, gradient of 38.3 mm Hg </a:t>
            </a:r>
          </a:p>
          <a:p>
            <a:pPr algn="ctr"/>
            <a:r>
              <a:rPr lang="en-US" sz="1400" dirty="0"/>
              <a:t>Estimated RVSP of 53 </a:t>
            </a:r>
          </a:p>
        </p:txBody>
      </p:sp>
      <p:sp>
        <p:nvSpPr>
          <p:cNvPr id="17" name="TextBox 16">
            <a:extLst>
              <a:ext uri="{FF2B5EF4-FFF2-40B4-BE49-F238E27FC236}">
                <a16:creationId xmlns:a16="http://schemas.microsoft.com/office/drawing/2014/main" id="{24476EEE-B339-8691-06EC-24923642BE84}"/>
              </a:ext>
            </a:extLst>
          </p:cNvPr>
          <p:cNvSpPr txBox="1"/>
          <p:nvPr/>
        </p:nvSpPr>
        <p:spPr>
          <a:xfrm>
            <a:off x="4492338" y="5245488"/>
            <a:ext cx="4370216" cy="738664"/>
          </a:xfrm>
          <a:prstGeom prst="rect">
            <a:avLst/>
          </a:prstGeom>
          <a:noFill/>
        </p:spPr>
        <p:txBody>
          <a:bodyPr wrap="square" rtlCol="0">
            <a:spAutoFit/>
          </a:bodyPr>
          <a:lstStyle/>
          <a:p>
            <a:pPr algn="ctr"/>
            <a:r>
              <a:rPr lang="en-US" sz="1400" b="1" u="sng" dirty="0"/>
              <a:t>BUT </a:t>
            </a:r>
            <a:r>
              <a:rPr lang="en-US" sz="1400" dirty="0"/>
              <a:t>with gradient across pulmonary valve:  peak gradient 32 mm Hg, mean gradient of 17 mm Hg, mild to moderate Pulmonary valve stenosis </a:t>
            </a:r>
          </a:p>
        </p:txBody>
      </p:sp>
      <p:pic>
        <p:nvPicPr>
          <p:cNvPr id="5" name="Picture 4">
            <a:extLst>
              <a:ext uri="{FF2B5EF4-FFF2-40B4-BE49-F238E27FC236}">
                <a16:creationId xmlns:a16="http://schemas.microsoft.com/office/drawing/2014/main" id="{130822D1-D0B7-3C8B-2CC7-79307031DFC7}"/>
              </a:ext>
            </a:extLst>
          </p:cNvPr>
          <p:cNvPicPr>
            <a:picLocks noChangeAspect="1"/>
          </p:cNvPicPr>
          <p:nvPr/>
        </p:nvPicPr>
        <p:blipFill>
          <a:blip r:embed="rId3"/>
          <a:stretch>
            <a:fillRect/>
          </a:stretch>
        </p:blipFill>
        <p:spPr>
          <a:xfrm>
            <a:off x="4621647" y="2056256"/>
            <a:ext cx="4156593" cy="3065427"/>
          </a:xfrm>
          <a:prstGeom prst="rect">
            <a:avLst/>
          </a:prstGeom>
        </p:spPr>
      </p:pic>
      <p:pic>
        <p:nvPicPr>
          <p:cNvPr id="9" name="Picture 8">
            <a:extLst>
              <a:ext uri="{FF2B5EF4-FFF2-40B4-BE49-F238E27FC236}">
                <a16:creationId xmlns:a16="http://schemas.microsoft.com/office/drawing/2014/main" id="{164BA5DD-4624-4E06-0696-222A83FD9BD1}"/>
              </a:ext>
            </a:extLst>
          </p:cNvPr>
          <p:cNvPicPr>
            <a:picLocks noChangeAspect="1"/>
          </p:cNvPicPr>
          <p:nvPr/>
        </p:nvPicPr>
        <p:blipFill>
          <a:blip r:embed="rId4"/>
          <a:stretch>
            <a:fillRect/>
          </a:stretch>
        </p:blipFill>
        <p:spPr>
          <a:xfrm>
            <a:off x="351430" y="2056256"/>
            <a:ext cx="4115161" cy="3066400"/>
          </a:xfrm>
          <a:prstGeom prst="rect">
            <a:avLst/>
          </a:prstGeom>
        </p:spPr>
      </p:pic>
      <p:sp>
        <p:nvSpPr>
          <p:cNvPr id="6" name="Footer Placeholder 5">
            <a:extLst>
              <a:ext uri="{FF2B5EF4-FFF2-40B4-BE49-F238E27FC236}">
                <a16:creationId xmlns:a16="http://schemas.microsoft.com/office/drawing/2014/main" id="{D8D05BAA-0373-12A2-37B5-1722CE752E89}"/>
              </a:ext>
            </a:extLst>
          </p:cNvPr>
          <p:cNvSpPr>
            <a:spLocks noGrp="1"/>
          </p:cNvSpPr>
          <p:nvPr>
            <p:ph type="ftr" sz="quarter" idx="3"/>
          </p:nvPr>
        </p:nvSpPr>
        <p:spPr/>
        <p:txBody>
          <a:bodyPr/>
          <a:lstStyle/>
          <a:p>
            <a:r>
              <a:rPr lang="en-US" sz="1000" dirty="0"/>
              <a:t>M, male; </a:t>
            </a:r>
            <a:r>
              <a:rPr lang="en-US" sz="1000" dirty="0" err="1"/>
              <a:t>PASP</a:t>
            </a:r>
            <a:r>
              <a:rPr lang="en-US" sz="1000" dirty="0"/>
              <a:t>, pulmonary arterial systolic pressure; PDA, patent ductus arteriosus; PV, pulmonary valve; </a:t>
            </a:r>
            <a:r>
              <a:rPr lang="en-US" sz="1000" dirty="0" err="1"/>
              <a:t>VSD</a:t>
            </a:r>
            <a:r>
              <a:rPr lang="en-US" sz="1000" dirty="0"/>
              <a:t>, ventricular septal defect.</a:t>
            </a:r>
          </a:p>
        </p:txBody>
      </p:sp>
    </p:spTree>
    <p:extLst>
      <p:ext uri="{BB962C8B-B14F-4D97-AF65-F5344CB8AC3E}">
        <p14:creationId xmlns:p14="http://schemas.microsoft.com/office/powerpoint/2010/main" val="1297581656"/>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607</Words>
  <Application>Microsoft Office PowerPoint</Application>
  <PresentationFormat>Widescreen</PresentationFormat>
  <Paragraphs>47</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Onc-2019</vt:lpstr>
      <vt:lpstr>What’s the Issue With Getting Hemodynamic Pressure Estimates Using Echo? – Part 1</vt:lpstr>
      <vt:lpstr>Disclaimer</vt:lpstr>
      <vt:lpstr>Echocardiogram: TRjet Gives Only an Estimate of PAP</vt:lpstr>
      <vt:lpstr>Case: 38 y.o. F 20 Weeks Gestation Referred for PH Evaluation</vt:lpstr>
      <vt:lpstr>Case: 83 y.o. F, PMH of Sjøgrens and Atrial Fibrillation Presenting with Heart Failure </vt:lpstr>
      <vt:lpstr>Case: Severe Tricuspid Regurgitation Results in Laminar Flow </vt:lpstr>
      <vt:lpstr>Case: 61 y.o. M with History of PDA s/p Ligation, Aortic Coarctation s/p repair, VSD s/p Closure, RVOT Reconstruction with Pulmonary Valve Replacement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2023-03-14T15:47:07Z</dcterms:modified>
</cp:coreProperties>
</file>