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
  </p:notesMasterIdLst>
  <p:handoutMasterIdLst>
    <p:handoutMasterId r:id="rId8"/>
  </p:handoutMasterIdLst>
  <p:sldIdLst>
    <p:sldId id="2134959392" r:id="rId2"/>
    <p:sldId id="256" r:id="rId3"/>
    <p:sldId id="2134959255" r:id="rId4"/>
    <p:sldId id="716" r:id="rId5"/>
    <p:sldId id="21349593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03" autoAdjust="0"/>
    <p:restoredTop sz="93292" autoAdjust="0"/>
  </p:normalViewPr>
  <p:slideViewPr>
    <p:cSldViewPr snapToGrid="0">
      <p:cViewPr varScale="1">
        <p:scale>
          <a:sx n="47" d="100"/>
          <a:sy n="47" d="100"/>
        </p:scale>
        <p:origin x="78" y="990"/>
      </p:cViewPr>
      <p:guideLst>
        <p:guide orient="horz" pos="2160"/>
        <p:guide pos="454"/>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EE45-5134-4F61-94EE-6230C477F0DC}" type="slidenum">
              <a:rPr lang="en-US" smtClean="0"/>
              <a:t>1</a:t>
            </a:fld>
            <a:endParaRPr lang="en-US"/>
          </a:p>
        </p:txBody>
      </p:sp>
    </p:spTree>
    <p:extLst>
      <p:ext uri="{BB962C8B-B14F-4D97-AF65-F5344CB8AC3E}">
        <p14:creationId xmlns:p14="http://schemas.microsoft.com/office/powerpoint/2010/main" val="200460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676B-AC05-E246-BACD-FA09BDA66D7F}" type="slidenum">
              <a:rPr lang="en-US" smtClean="0"/>
              <a:t>3</a:t>
            </a:fld>
            <a:endParaRPr lang="en-US"/>
          </a:p>
        </p:txBody>
      </p:sp>
    </p:spTree>
    <p:extLst>
      <p:ext uri="{BB962C8B-B14F-4D97-AF65-F5344CB8AC3E}">
        <p14:creationId xmlns:p14="http://schemas.microsoft.com/office/powerpoint/2010/main" val="3464588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58C6-8477-B910-DA06-184DF24416B1}"/>
              </a:ext>
            </a:extLst>
          </p:cNvPr>
          <p:cNvSpPr>
            <a:spLocks noGrp="1"/>
          </p:cNvSpPr>
          <p:nvPr>
            <p:ph type="title"/>
          </p:nvPr>
        </p:nvSpPr>
        <p:spPr/>
        <p:txBody>
          <a:bodyPr>
            <a:normAutofit/>
          </a:bodyPr>
          <a:lstStyle/>
          <a:p>
            <a:r>
              <a:rPr lang="en-US" sz="4400" dirty="0"/>
              <a:t>How Will the New ERS/ESC PH Echocardiography Guidelines</a:t>
            </a:r>
            <a:br>
              <a:rPr lang="en-US" sz="4400" dirty="0"/>
            </a:br>
            <a:r>
              <a:rPr lang="en-US" sz="4400" dirty="0"/>
              <a:t>Apply to Your Practice?</a:t>
            </a:r>
          </a:p>
        </p:txBody>
      </p:sp>
      <p:sp>
        <p:nvSpPr>
          <p:cNvPr id="3" name="Text Placeholder 2">
            <a:extLst>
              <a:ext uri="{FF2B5EF4-FFF2-40B4-BE49-F238E27FC236}">
                <a16:creationId xmlns:a16="http://schemas.microsoft.com/office/drawing/2014/main" id="{F2068760-D007-2142-6E35-EE0467808069}"/>
              </a:ext>
            </a:extLst>
          </p:cNvPr>
          <p:cNvSpPr>
            <a:spLocks noGrp="1"/>
          </p:cNvSpPr>
          <p:nvPr>
            <p:ph type="body" idx="1"/>
          </p:nvPr>
        </p:nvSpPr>
        <p:spPr>
          <a:xfrm>
            <a:off x="609601" y="4589463"/>
            <a:ext cx="10515600" cy="2268537"/>
          </a:xfrm>
        </p:spPr>
        <p:txBody>
          <a:bodyPr>
            <a:normAutofit/>
          </a:bodyPr>
          <a:lstStyle/>
          <a:p>
            <a:r>
              <a:rPr lang="en-US" sz="1600" dirty="0">
                <a:effectLst/>
                <a:latin typeface="Calibri" panose="020F0502020204030204" pitchFamily="34" charset="0"/>
                <a:ea typeface="DengXian" panose="02010600030101010101" pitchFamily="2" charset="-122"/>
                <a:cs typeface="Times New Roman" panose="02020603050405020304" pitchFamily="18" charset="0"/>
              </a:rPr>
              <a:t>Vallerie V. McLaughlin, MD                                                                                               </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Associate Chief Clinical Officer, Cardiovascular Services</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Director, Pulmonary Hypertension Program</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University of Michigan</a:t>
            </a:r>
            <a:br>
              <a:rPr lang="en-US" sz="1600" dirty="0">
                <a:effectLst/>
                <a:latin typeface="Calibri" panose="020F0502020204030204" pitchFamily="34" charset="0"/>
                <a:ea typeface="DengXian" panose="02010600030101010101" pitchFamily="2" charset="-122"/>
                <a:cs typeface="Times New Roman" panose="02020603050405020304" pitchFamily="18" charset="0"/>
              </a:rPr>
            </a:br>
            <a:r>
              <a:rPr lang="en-US" sz="1600" dirty="0">
                <a:effectLst/>
                <a:latin typeface="Calibri" panose="020F0502020204030204" pitchFamily="34" charset="0"/>
                <a:ea typeface="DengXian" panose="02010600030101010101" pitchFamily="2" charset="-122"/>
                <a:cs typeface="Times New Roman" panose="02020603050405020304" pitchFamily="18" charset="0"/>
              </a:rPr>
              <a:t>Ann Arbor, MI</a:t>
            </a:r>
            <a:endParaRPr lang="en-US" sz="1600" dirty="0"/>
          </a:p>
        </p:txBody>
      </p:sp>
    </p:spTree>
    <p:extLst>
      <p:ext uri="{BB962C8B-B14F-4D97-AF65-F5344CB8AC3E}">
        <p14:creationId xmlns:p14="http://schemas.microsoft.com/office/powerpoint/2010/main" val="29680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18700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12D7-0798-D289-18E6-C87D8DDD83A3}"/>
              </a:ext>
            </a:extLst>
          </p:cNvPr>
          <p:cNvSpPr>
            <a:spLocks noGrp="1"/>
          </p:cNvSpPr>
          <p:nvPr>
            <p:ph type="title"/>
          </p:nvPr>
        </p:nvSpPr>
        <p:spPr>
          <a:xfrm>
            <a:off x="643451" y="434105"/>
            <a:ext cx="5027749" cy="1172095"/>
          </a:xfrm>
        </p:spPr>
        <p:txBody>
          <a:bodyPr>
            <a:normAutofit/>
          </a:bodyPr>
          <a:lstStyle/>
          <a:p>
            <a:r>
              <a:rPr lang="en-US" sz="2000" dirty="0"/>
              <a:t>2022 Diagnostic Algorithm of Patients With Unexplained Dyspnea and/or Suspected Pulmonary Hypertension</a:t>
            </a:r>
          </a:p>
        </p:txBody>
      </p:sp>
      <p:sp>
        <p:nvSpPr>
          <p:cNvPr id="9" name="Content Placeholder 8">
            <a:extLst>
              <a:ext uri="{FF2B5EF4-FFF2-40B4-BE49-F238E27FC236}">
                <a16:creationId xmlns:a16="http://schemas.microsoft.com/office/drawing/2014/main" id="{9752731A-FC7D-F378-60E1-88E74CD2B556}"/>
              </a:ext>
            </a:extLst>
          </p:cNvPr>
          <p:cNvSpPr>
            <a:spLocks noGrp="1"/>
          </p:cNvSpPr>
          <p:nvPr>
            <p:ph idx="1"/>
          </p:nvPr>
        </p:nvSpPr>
        <p:spPr>
          <a:xfrm>
            <a:off x="643451" y="1761640"/>
            <a:ext cx="4875349" cy="4263028"/>
          </a:xfrm>
        </p:spPr>
        <p:txBody>
          <a:bodyPr>
            <a:normAutofit/>
          </a:bodyPr>
          <a:lstStyle/>
          <a:p>
            <a:pPr marL="342900" indent="-342900">
              <a:buFont typeface="+mj-lt"/>
              <a:buAutoNum type="alphaLcParenR"/>
            </a:pPr>
            <a:r>
              <a:rPr lang="en-US" sz="1600" dirty="0"/>
              <a:t>Warning signs include rapid progression of symptoms, severely reduced exercise capacity, pre-syncope or </a:t>
            </a:r>
            <a:r>
              <a:rPr lang="en-US" sz="1600" dirty="0">
                <a:solidFill>
                  <a:schemeClr val="tx1"/>
                </a:solidFill>
              </a:rPr>
              <a:t>syncope on mild exertion, and signs of right heart failure</a:t>
            </a:r>
          </a:p>
          <a:p>
            <a:pPr marL="342900" indent="-342900">
              <a:buFont typeface="+mj-lt"/>
              <a:buAutoNum type="alphaLcParenR"/>
            </a:pPr>
            <a:r>
              <a:rPr lang="en-US" sz="1600" dirty="0">
                <a:solidFill>
                  <a:schemeClr val="tx1"/>
                </a:solidFill>
              </a:rPr>
              <a:t>Lung and heart assessments </a:t>
            </a:r>
            <a:r>
              <a:rPr lang="en-US" sz="1600" dirty="0"/>
              <a:t>by specialist as per local practice</a:t>
            </a:r>
          </a:p>
          <a:p>
            <a:pPr marL="342900" indent="-342900">
              <a:buFont typeface="+mj-lt"/>
              <a:buAutoNum type="alphaLcParenR"/>
            </a:pPr>
            <a:r>
              <a:rPr lang="en-US" sz="1600" dirty="0"/>
              <a:t>CT pulmonary angiography recommended if PH suspected</a:t>
            </a:r>
          </a:p>
          <a:p>
            <a:pPr marL="342900" indent="-342900">
              <a:buFont typeface="+mj-lt"/>
              <a:buAutoNum type="alphaLcParenR"/>
            </a:pPr>
            <a:r>
              <a:rPr lang="en-US" sz="1600" dirty="0"/>
              <a:t>Includes connective tissue disease (especially systemic sclerosis), portal hypertension, HIV infection, and family history of PAH</a:t>
            </a:r>
          </a:p>
          <a:p>
            <a:pPr marL="342900" indent="-342900">
              <a:buFont typeface="+mj-lt"/>
              <a:buAutoNum type="alphaLcParenR"/>
            </a:pPr>
            <a:r>
              <a:rPr lang="en-US" sz="1600" dirty="0"/>
              <a:t>History of PE, permanent intravascular devices, inflammatory bowel diseases, essential thrombocythemia, splenectomy, high-dose thyroid hormone </a:t>
            </a:r>
            <a:r>
              <a:rPr lang="en-US" sz="1600" dirty="0">
                <a:solidFill>
                  <a:schemeClr val="tx1"/>
                </a:solidFill>
              </a:rPr>
              <a:t>replacement, or malignancy</a:t>
            </a:r>
          </a:p>
        </p:txBody>
      </p:sp>
      <p:pic>
        <p:nvPicPr>
          <p:cNvPr id="6" name="Picture 5" descr="Diagram&#10;&#10;Description automatically generated">
            <a:extLst>
              <a:ext uri="{FF2B5EF4-FFF2-40B4-BE49-F238E27FC236}">
                <a16:creationId xmlns:a16="http://schemas.microsoft.com/office/drawing/2014/main" id="{16A550AF-0A11-710D-6C00-6338393E9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7349" y="403796"/>
            <a:ext cx="6144067" cy="6050407"/>
          </a:xfrm>
          <a:prstGeom prst="rect">
            <a:avLst/>
          </a:prstGeom>
        </p:spPr>
      </p:pic>
      <p:sp>
        <p:nvSpPr>
          <p:cNvPr id="3" name="Rounded Rectangle 2">
            <a:extLst>
              <a:ext uri="{FF2B5EF4-FFF2-40B4-BE49-F238E27FC236}">
                <a16:creationId xmlns:a16="http://schemas.microsoft.com/office/drawing/2014/main" id="{517C3F2F-18AE-AE33-BCDA-2F746531EC41}"/>
              </a:ext>
            </a:extLst>
          </p:cNvPr>
          <p:cNvSpPr/>
          <p:nvPr/>
        </p:nvSpPr>
        <p:spPr>
          <a:xfrm>
            <a:off x="9333521" y="3067478"/>
            <a:ext cx="1200812" cy="1044455"/>
          </a:xfrm>
          <a:prstGeom prst="round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40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3AE7-AF15-4790-FD57-635F036F347C}"/>
              </a:ext>
            </a:extLst>
          </p:cNvPr>
          <p:cNvSpPr>
            <a:spLocks noGrp="1"/>
          </p:cNvSpPr>
          <p:nvPr>
            <p:ph type="title"/>
          </p:nvPr>
        </p:nvSpPr>
        <p:spPr>
          <a:xfrm>
            <a:off x="605091" y="542844"/>
            <a:ext cx="4118517" cy="1841592"/>
          </a:xfrm>
        </p:spPr>
        <p:txBody>
          <a:bodyPr>
            <a:normAutofit/>
          </a:bodyPr>
          <a:lstStyle/>
          <a:p>
            <a:r>
              <a:rPr lang="en-US" sz="3600" dirty="0"/>
              <a:t>ERS/ESC 2022: Echo Parameters for Assessing PH</a:t>
            </a:r>
          </a:p>
        </p:txBody>
      </p:sp>
      <p:pic>
        <p:nvPicPr>
          <p:cNvPr id="6" name="Picture 5" descr="Diagram&#10;&#10;Description automatically generated">
            <a:extLst>
              <a:ext uri="{FF2B5EF4-FFF2-40B4-BE49-F238E27FC236}">
                <a16:creationId xmlns:a16="http://schemas.microsoft.com/office/drawing/2014/main" id="{BC144156-DC22-C8CA-D3A3-5BC91F88FAD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66857" y="394617"/>
            <a:ext cx="6420109" cy="5555460"/>
          </a:xfrm>
          <a:prstGeom prst="rect">
            <a:avLst/>
          </a:prstGeom>
        </p:spPr>
      </p:pic>
      <p:sp>
        <p:nvSpPr>
          <p:cNvPr id="7" name="TextBox 6">
            <a:extLst>
              <a:ext uri="{FF2B5EF4-FFF2-40B4-BE49-F238E27FC236}">
                <a16:creationId xmlns:a16="http://schemas.microsoft.com/office/drawing/2014/main" id="{9AD1A8C2-1064-B5AD-2562-1C5CD507E9A7}"/>
              </a:ext>
            </a:extLst>
          </p:cNvPr>
          <p:cNvSpPr txBox="1"/>
          <p:nvPr/>
        </p:nvSpPr>
        <p:spPr>
          <a:xfrm>
            <a:off x="561975" y="2879959"/>
            <a:ext cx="4407500" cy="584775"/>
          </a:xfrm>
          <a:prstGeom prst="rect">
            <a:avLst/>
          </a:prstGeom>
          <a:noFill/>
        </p:spPr>
        <p:txBody>
          <a:bodyPr wrap="square" rtlCol="0">
            <a:spAutoFit/>
          </a:bodyPr>
          <a:lstStyle/>
          <a:p>
            <a:pPr algn="ctr"/>
            <a:r>
              <a:rPr lang="en-US" sz="1600" dirty="0">
                <a:effectLst/>
              </a:rPr>
              <a:t>Transthoracic echocardiographic parameters in the assessment of pulmonary hypertension </a:t>
            </a:r>
          </a:p>
        </p:txBody>
      </p:sp>
      <p:sp>
        <p:nvSpPr>
          <p:cNvPr id="3" name="Footer Placeholder 2">
            <a:extLst>
              <a:ext uri="{FF2B5EF4-FFF2-40B4-BE49-F238E27FC236}">
                <a16:creationId xmlns:a16="http://schemas.microsoft.com/office/drawing/2014/main" id="{B45294BF-CAE7-7093-A6AE-4B6775204FE9}"/>
              </a:ext>
            </a:extLst>
          </p:cNvPr>
          <p:cNvSpPr>
            <a:spLocks noGrp="1"/>
          </p:cNvSpPr>
          <p:nvPr>
            <p:ph type="ftr" sz="quarter" idx="3"/>
          </p:nvPr>
        </p:nvSpPr>
        <p:spPr>
          <a:xfrm>
            <a:off x="609600" y="6356350"/>
            <a:ext cx="11407961" cy="442131"/>
          </a:xfrm>
        </p:spPr>
        <p:txBody>
          <a:bodyPr/>
          <a:lstStyle/>
          <a:p>
            <a:r>
              <a:rPr lang="en-US" sz="900" dirty="0" err="1">
                <a:effectLst/>
              </a:rPr>
              <a:t>Ao</a:t>
            </a:r>
            <a:r>
              <a:rPr lang="en-US" sz="900" dirty="0">
                <a:effectLst/>
              </a:rPr>
              <a:t>, aorta; </a:t>
            </a:r>
            <a:r>
              <a:rPr lang="en-US" sz="900" dirty="0"/>
              <a:t>ERS, European Respiratory Society; ESC, European Society of Cardiology; </a:t>
            </a:r>
            <a:r>
              <a:rPr lang="en-US" sz="900" dirty="0" err="1">
                <a:effectLst/>
              </a:rPr>
              <a:t>IVC</a:t>
            </a:r>
            <a:r>
              <a:rPr lang="en-US" sz="900" dirty="0">
                <a:effectLst/>
              </a:rPr>
              <a:t>, inferior vena cava; LA, left atrium; LV, left ventricle; RA, right atrium; RAP, right atrial pressure; RV, right ventricle; </a:t>
            </a:r>
            <a:r>
              <a:rPr lang="en-US" sz="900" dirty="0" err="1">
                <a:effectLst/>
              </a:rPr>
              <a:t>RVOT</a:t>
            </a:r>
            <a:r>
              <a:rPr lang="en-US" sz="900" dirty="0">
                <a:effectLst/>
              </a:rPr>
              <a:t> AT, right ventricular outflow tract acceleration time; </a:t>
            </a:r>
            <a:r>
              <a:rPr lang="en-US" sz="900" dirty="0" err="1">
                <a:effectLst/>
              </a:rPr>
              <a:t>sPAP</a:t>
            </a:r>
            <a:r>
              <a:rPr lang="en-US" sz="900" dirty="0">
                <a:effectLst/>
              </a:rPr>
              <a:t>, systolic pulmonary artery pressure; </a:t>
            </a:r>
            <a:r>
              <a:rPr lang="en-US" sz="900" dirty="0" err="1">
                <a:effectLst/>
              </a:rPr>
              <a:t>TAPSE</a:t>
            </a:r>
            <a:r>
              <a:rPr lang="en-US" sz="900" dirty="0">
                <a:effectLst/>
              </a:rPr>
              <a:t>, tricuspid annular plane systolic excursion; TR, tricuspid regurgitation; </a:t>
            </a:r>
            <a:r>
              <a:rPr lang="en-US" sz="900" dirty="0" err="1">
                <a:effectLst/>
              </a:rPr>
              <a:t>TRV</a:t>
            </a:r>
            <a:r>
              <a:rPr lang="en-US" sz="900" dirty="0">
                <a:effectLst/>
              </a:rPr>
              <a:t>, tricuspid regurgitation velocity.</a:t>
            </a:r>
          </a:p>
          <a:p>
            <a:endParaRPr lang="en-US" sz="900" dirty="0">
              <a:effectLst/>
            </a:endParaRPr>
          </a:p>
          <a:p>
            <a:r>
              <a:rPr lang="en-US" sz="900" dirty="0"/>
              <a:t>Humbert M, et al. </a:t>
            </a:r>
            <a:r>
              <a:rPr lang="en-US" sz="900" i="1" dirty="0">
                <a:effectLst/>
              </a:rPr>
              <a:t>European Heart Journal </a:t>
            </a:r>
            <a:r>
              <a:rPr lang="en-US" sz="900" dirty="0">
                <a:effectLst/>
              </a:rPr>
              <a:t>(2022) 00, 1–114</a:t>
            </a:r>
            <a:r>
              <a:rPr lang="en-US" sz="900" dirty="0"/>
              <a:t>.</a:t>
            </a:r>
            <a:endParaRPr lang="en-US" sz="900" strike="sngStrike" dirty="0"/>
          </a:p>
        </p:txBody>
      </p:sp>
    </p:spTree>
    <p:extLst>
      <p:ext uri="{BB962C8B-B14F-4D97-AF65-F5344CB8AC3E}">
        <p14:creationId xmlns:p14="http://schemas.microsoft.com/office/powerpoint/2010/main" val="347611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E97C-C254-A498-0BDD-22DDE168EEF9}"/>
              </a:ext>
            </a:extLst>
          </p:cNvPr>
          <p:cNvSpPr>
            <a:spLocks noGrp="1"/>
          </p:cNvSpPr>
          <p:nvPr>
            <p:ph type="title"/>
          </p:nvPr>
        </p:nvSpPr>
        <p:spPr/>
        <p:txBody>
          <a:bodyPr>
            <a:normAutofit/>
          </a:bodyPr>
          <a:lstStyle/>
          <a:p>
            <a:r>
              <a:rPr lang="en-US" dirty="0"/>
              <a:t>Echocardiographic Probability of PH and Recommendations for Further Assessment</a:t>
            </a:r>
            <a:endParaRPr lang="en-US" strike="sngStrike" dirty="0">
              <a:solidFill>
                <a:srgbClr val="FF0000"/>
              </a:solidFill>
            </a:endParaRPr>
          </a:p>
        </p:txBody>
      </p:sp>
      <p:sp>
        <p:nvSpPr>
          <p:cNvPr id="5" name="Footer Placeholder 4">
            <a:extLst>
              <a:ext uri="{FF2B5EF4-FFF2-40B4-BE49-F238E27FC236}">
                <a16:creationId xmlns:a16="http://schemas.microsoft.com/office/drawing/2014/main" id="{B7173F9B-F227-FBB3-C2E8-E4EF13915981}"/>
              </a:ext>
            </a:extLst>
          </p:cNvPr>
          <p:cNvSpPr>
            <a:spLocks noGrp="1"/>
          </p:cNvSpPr>
          <p:nvPr>
            <p:ph type="ftr" sz="quarter" idx="3"/>
          </p:nvPr>
        </p:nvSpPr>
        <p:spPr/>
        <p:txBody>
          <a:bodyPr/>
          <a:lstStyle/>
          <a:p>
            <a:r>
              <a:rPr lang="en-US" sz="900" dirty="0" err="1"/>
              <a:t>RHC</a:t>
            </a:r>
            <a:r>
              <a:rPr lang="en-US" sz="900" dirty="0"/>
              <a:t>, right heart catheterization.</a:t>
            </a:r>
          </a:p>
          <a:p>
            <a:r>
              <a:rPr lang="en-US" sz="900" dirty="0"/>
              <a:t> </a:t>
            </a:r>
          </a:p>
          <a:p>
            <a:r>
              <a:rPr lang="en-US" sz="900" dirty="0"/>
              <a:t>Humbert M, et al. </a:t>
            </a:r>
            <a:r>
              <a:rPr lang="en-US" sz="900" i="1" dirty="0"/>
              <a:t>European Heart Journal </a:t>
            </a:r>
            <a:r>
              <a:rPr lang="en-US" sz="900" dirty="0"/>
              <a:t>(2022) 00, 1–114. </a:t>
            </a:r>
          </a:p>
        </p:txBody>
      </p:sp>
      <p:pic>
        <p:nvPicPr>
          <p:cNvPr id="6" name="Picture 5">
            <a:extLst>
              <a:ext uri="{FF2B5EF4-FFF2-40B4-BE49-F238E27FC236}">
                <a16:creationId xmlns:a16="http://schemas.microsoft.com/office/drawing/2014/main" id="{ACBDA047-F1A2-A683-CB03-89838C8778B0}"/>
              </a:ext>
            </a:extLst>
          </p:cNvPr>
          <p:cNvPicPr>
            <a:picLocks noChangeAspect="1"/>
          </p:cNvPicPr>
          <p:nvPr/>
        </p:nvPicPr>
        <p:blipFill>
          <a:blip r:embed="rId2"/>
          <a:stretch>
            <a:fillRect/>
          </a:stretch>
        </p:blipFill>
        <p:spPr>
          <a:xfrm>
            <a:off x="722092" y="1517958"/>
            <a:ext cx="7313123" cy="4644441"/>
          </a:xfrm>
          <a:prstGeom prst="rect">
            <a:avLst/>
          </a:prstGeom>
        </p:spPr>
      </p:pic>
      <p:sp>
        <p:nvSpPr>
          <p:cNvPr id="3" name="TextBox 2">
            <a:extLst>
              <a:ext uri="{FF2B5EF4-FFF2-40B4-BE49-F238E27FC236}">
                <a16:creationId xmlns:a16="http://schemas.microsoft.com/office/drawing/2014/main" id="{16A2D28D-2AF8-DAE1-C0CF-A042BC46E411}"/>
              </a:ext>
            </a:extLst>
          </p:cNvPr>
          <p:cNvSpPr txBox="1"/>
          <p:nvPr/>
        </p:nvSpPr>
        <p:spPr>
          <a:xfrm>
            <a:off x="8925342" y="1670353"/>
            <a:ext cx="2544566" cy="4339650"/>
          </a:xfrm>
          <a:prstGeom prst="rect">
            <a:avLst/>
          </a:prstGeom>
          <a:noFill/>
        </p:spPr>
        <p:txBody>
          <a:bodyPr wrap="square" rtlCol="0">
            <a:spAutoFit/>
          </a:bodyPr>
          <a:lstStyle/>
          <a:p>
            <a:r>
              <a:rPr lang="en-US" sz="1200" baseline="30000" dirty="0" err="1">
                <a:solidFill>
                  <a:srgbClr val="231F20"/>
                </a:solidFill>
                <a:effectLst/>
                <a:latin typeface="Arial" panose="020B0604020202020204" pitchFamily="34" charset="0"/>
                <a:cs typeface="Arial" panose="020B0604020202020204" pitchFamily="34" charset="0"/>
              </a:rPr>
              <a:t>a</a:t>
            </a:r>
            <a:r>
              <a:rPr lang="en-US" sz="1200" dirty="0" err="1">
                <a:solidFill>
                  <a:srgbClr val="231F20"/>
                </a:solidFill>
                <a:effectLst/>
                <a:latin typeface="Arial" panose="020B0604020202020204" pitchFamily="34" charset="0"/>
                <a:cs typeface="Arial" panose="020B0604020202020204" pitchFamily="34" charset="0"/>
              </a:rPr>
              <a:t>Or</a:t>
            </a:r>
            <a:r>
              <a:rPr lang="en-US"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effectLst/>
                <a:latin typeface="Arial" panose="020B0604020202020204" pitchFamily="34" charset="0"/>
                <a:cs typeface="Arial" panose="020B0604020202020204" pitchFamily="34" charset="0"/>
              </a:rPr>
              <a:t>unmeasurable. The TRV threshold of 2.8 m/s was not changed according to the updated hemodynamic</a:t>
            </a:r>
            <a:r>
              <a:rPr lang="en-US"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effectLst/>
                <a:latin typeface="Arial" panose="020B0604020202020204" pitchFamily="34" charset="0"/>
                <a:cs typeface="Arial" panose="020B0604020202020204" pitchFamily="34" charset="0"/>
              </a:rPr>
              <a:t>definition of PH. </a:t>
            </a:r>
          </a:p>
          <a:p>
            <a:endParaRPr lang="en-US" sz="1200" dirty="0">
              <a:solidFill>
                <a:srgbClr val="231F20"/>
              </a:solidFill>
              <a:effectLst/>
              <a:latin typeface="Arial" panose="020B0604020202020204" pitchFamily="34" charset="0"/>
              <a:cs typeface="Arial" panose="020B0604020202020204" pitchFamily="34" charset="0"/>
            </a:endParaRPr>
          </a:p>
          <a:p>
            <a:r>
              <a:rPr lang="en-US" sz="1200" baseline="30000" dirty="0" err="1">
                <a:solidFill>
                  <a:srgbClr val="231F20"/>
                </a:solidFill>
                <a:effectLst/>
                <a:latin typeface="Arial" panose="020B0604020202020204" pitchFamily="34" charset="0"/>
                <a:cs typeface="Arial" panose="020B0604020202020204" pitchFamily="34" charset="0"/>
              </a:rPr>
              <a:t>b</a:t>
            </a:r>
            <a:r>
              <a:rPr lang="en-US" sz="1200" dirty="0" err="1">
                <a:solidFill>
                  <a:srgbClr val="231F20"/>
                </a:solidFill>
                <a:effectLst/>
                <a:latin typeface="Arial" panose="020B0604020202020204" pitchFamily="34" charset="0"/>
                <a:cs typeface="Arial" panose="020B0604020202020204" pitchFamily="34" charset="0"/>
              </a:rPr>
              <a:t>Signs</a:t>
            </a:r>
            <a:r>
              <a:rPr lang="en-US" sz="1200" dirty="0">
                <a:solidFill>
                  <a:srgbClr val="231F20"/>
                </a:solidFill>
                <a:effectLst/>
                <a:latin typeface="Arial" panose="020B0604020202020204" pitchFamily="34" charset="0"/>
                <a:cs typeface="Arial" panose="020B0604020202020204" pitchFamily="34" charset="0"/>
              </a:rPr>
              <a:t> from at least two categories in Table 10 (A/B/C) must be present to alter the level of echocardiographic probability of PH</a:t>
            </a:r>
          </a:p>
          <a:p>
            <a:endParaRPr lang="en-US" sz="1200" dirty="0">
              <a:solidFill>
                <a:srgbClr val="231F20"/>
              </a:solidFill>
              <a:effectLst/>
              <a:latin typeface="Arial" panose="020B0604020202020204" pitchFamily="34" charset="0"/>
              <a:cs typeface="Arial" panose="020B0604020202020204" pitchFamily="34" charset="0"/>
            </a:endParaRPr>
          </a:p>
          <a:p>
            <a:r>
              <a:rPr lang="en-US" sz="1200" baseline="30000" dirty="0" err="1">
                <a:solidFill>
                  <a:srgbClr val="231F20"/>
                </a:solidFill>
                <a:effectLst/>
                <a:latin typeface="Arial" panose="020B0604020202020204" pitchFamily="34" charset="0"/>
                <a:cs typeface="Arial" panose="020B0604020202020204" pitchFamily="34" charset="0"/>
              </a:rPr>
              <a:t>c</a:t>
            </a:r>
            <a:r>
              <a:rPr lang="en-US" sz="1200" dirty="0" err="1">
                <a:solidFill>
                  <a:srgbClr val="231F20"/>
                </a:solidFill>
                <a:effectLst/>
                <a:latin typeface="Arial" panose="020B0604020202020204" pitchFamily="34" charset="0"/>
                <a:cs typeface="Arial" panose="020B0604020202020204" pitchFamily="34" charset="0"/>
              </a:rPr>
              <a:t>Further</a:t>
            </a:r>
            <a:r>
              <a:rPr lang="en-US" sz="1200" dirty="0">
                <a:solidFill>
                  <a:srgbClr val="231F20"/>
                </a:solidFill>
                <a:effectLst/>
                <a:latin typeface="Arial" panose="020B0604020202020204" pitchFamily="34" charset="0"/>
                <a:cs typeface="Arial" panose="020B0604020202020204" pitchFamily="34" charset="0"/>
              </a:rPr>
              <a:t> testing may be necessary (e.g. imaging, CPET)</a:t>
            </a:r>
          </a:p>
          <a:p>
            <a:endParaRPr lang="en-US" sz="1200" dirty="0">
              <a:solidFill>
                <a:srgbClr val="231F20"/>
              </a:solidFill>
              <a:effectLst/>
              <a:latin typeface="Arial" panose="020B0604020202020204" pitchFamily="34" charset="0"/>
              <a:cs typeface="Arial" panose="020B0604020202020204" pitchFamily="34" charset="0"/>
            </a:endParaRPr>
          </a:p>
          <a:p>
            <a:r>
              <a:rPr lang="en-US" sz="1200" baseline="30000" dirty="0" err="1">
                <a:solidFill>
                  <a:srgbClr val="231F20"/>
                </a:solidFill>
                <a:effectLst/>
                <a:latin typeface="Arial" panose="020B0604020202020204" pitchFamily="34" charset="0"/>
                <a:cs typeface="Arial" panose="020B0604020202020204" pitchFamily="34" charset="0"/>
              </a:rPr>
              <a:t>d</a:t>
            </a:r>
            <a:r>
              <a:rPr lang="en-US" sz="1200" dirty="0" err="1">
                <a:solidFill>
                  <a:srgbClr val="231F20"/>
                </a:solidFill>
                <a:effectLst/>
                <a:latin typeface="Arial" panose="020B0604020202020204" pitchFamily="34" charset="0"/>
                <a:cs typeface="Arial" panose="020B0604020202020204" pitchFamily="34" charset="0"/>
              </a:rPr>
              <a:t>RHC</a:t>
            </a:r>
            <a:r>
              <a:rPr lang="en-US" sz="1200" dirty="0">
                <a:solidFill>
                  <a:srgbClr val="231F20"/>
                </a:solidFill>
                <a:effectLst/>
                <a:latin typeface="Arial" panose="020B0604020202020204" pitchFamily="34" charset="0"/>
                <a:cs typeface="Arial" panose="020B0604020202020204" pitchFamily="34" charset="0"/>
              </a:rPr>
              <a:t> should be performed if useful information/ or a therapeutic consequence is anticipated (e.g. suspected PAH or CTEPH), and may not be indicated in patients without risk factors or associated conditions for PAH or CTEPH (e.g. when mild PH and predominant LHD or lung disease are present).</a:t>
            </a:r>
          </a:p>
        </p:txBody>
      </p:sp>
    </p:spTree>
    <p:extLst>
      <p:ext uri="{BB962C8B-B14F-4D97-AF65-F5344CB8AC3E}">
        <p14:creationId xmlns:p14="http://schemas.microsoft.com/office/powerpoint/2010/main" val="854889463"/>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571</Words>
  <Application>Microsoft Office PowerPoint</Application>
  <PresentationFormat>Widescreen</PresentationFormat>
  <Paragraphs>28</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Onc-2019</vt:lpstr>
      <vt:lpstr>How Will the New ERS/ESC PH Echocardiography Guidelines Apply to Your Practice?</vt:lpstr>
      <vt:lpstr>Disclaimer</vt:lpstr>
      <vt:lpstr>2022 Diagnostic Algorithm of Patients With Unexplained Dyspnea and/or Suspected Pulmonary Hypertension</vt:lpstr>
      <vt:lpstr>ERS/ESC 2022: Echo Parameters for Assessing PH</vt:lpstr>
      <vt:lpstr>Echocardiographic Probability of PH and Recommendations for Further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2023-03-14T15:45:18Z</dcterms:modified>
</cp:coreProperties>
</file>