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5"/>
  </p:notesMasterIdLst>
  <p:handoutMasterIdLst>
    <p:handoutMasterId r:id="rId16"/>
  </p:handoutMasterIdLst>
  <p:sldIdLst>
    <p:sldId id="2134959394" r:id="rId2"/>
    <p:sldId id="256" r:id="rId3"/>
    <p:sldId id="2134959403" r:id="rId4"/>
    <p:sldId id="2134959259" r:id="rId5"/>
    <p:sldId id="2134959260" r:id="rId6"/>
    <p:sldId id="2134959404" r:id="rId7"/>
    <p:sldId id="2134959405" r:id="rId8"/>
    <p:sldId id="2134959412" r:id="rId9"/>
    <p:sldId id="2134959407" r:id="rId10"/>
    <p:sldId id="2134959408" r:id="rId11"/>
    <p:sldId id="2134959409" r:id="rId12"/>
    <p:sldId id="2134959410" r:id="rId13"/>
    <p:sldId id="21349594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3840" userDrawn="1">
          <p15:clr>
            <a:srgbClr val="A4A3A4"/>
          </p15:clr>
        </p15:guide>
        <p15:guide id="3" orient="horz" pos="1934" userDrawn="1">
          <p15:clr>
            <a:srgbClr val="A4A3A4"/>
          </p15:clr>
        </p15:guide>
        <p15:guide id="4" pos="2390" userDrawn="1">
          <p15:clr>
            <a:srgbClr val="A4A3A4"/>
          </p15:clr>
        </p15:guide>
        <p15:guide id="5" pos="1728" userDrawn="1">
          <p15:clr>
            <a:srgbClr val="A4A3A4"/>
          </p15:clr>
        </p15:guide>
        <p15:guide id="6" orient="horz" pos="3546" userDrawn="1">
          <p15:clr>
            <a:srgbClr val="A4A3A4"/>
          </p15:clr>
        </p15:guide>
        <p15:guide id="7" pos="181" userDrawn="1">
          <p15:clr>
            <a:srgbClr val="A4A3A4"/>
          </p15:clr>
        </p15:guide>
        <p15:guide id="8" orient="horz" pos="111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416A"/>
    <a:srgbClr val="5196C5"/>
    <a:srgbClr val="7CB87B"/>
    <a:srgbClr val="7CB4D4"/>
    <a:srgbClr val="7BAED0"/>
    <a:srgbClr val="74246D"/>
    <a:srgbClr val="4D4E4D"/>
    <a:srgbClr val="EAEAE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1" autoAdjust="0"/>
    <p:restoredTop sz="95387" autoAdjust="0"/>
  </p:normalViewPr>
  <p:slideViewPr>
    <p:cSldViewPr snapToGrid="0">
      <p:cViewPr varScale="1">
        <p:scale>
          <a:sx n="94" d="100"/>
          <a:sy n="94" d="100"/>
        </p:scale>
        <p:origin x="114" y="882"/>
      </p:cViewPr>
      <p:guideLst>
        <p:guide orient="horz" pos="888"/>
        <p:guide pos="3840"/>
        <p:guide orient="horz" pos="1934"/>
        <p:guide pos="2390"/>
        <p:guide pos="1728"/>
        <p:guide orient="horz" pos="3546"/>
        <p:guide pos="181"/>
        <p:guide orient="horz" pos="1114"/>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Worksheet%20in%20Suspicion%20PAH%20A%20Virtual%20Tour%20of%20%20PH%20Diagnostics_revision%204.9_bs.ppt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lightRig rig="threePt" dir="t"/>
            </a:scene3d>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'[Worksheet in Suspicion PAH A Virtual Tour of  PH Diagnostics_revision 4.9_bs.pptx]Sheet1'!$B$2:$B$3</c:f>
              <c:numCache>
                <c:formatCode>0%</c:formatCode>
                <c:ptCount val="2"/>
                <c:pt idx="0">
                  <c:v>0.28999999999999998</c:v>
                </c:pt>
                <c:pt idx="1">
                  <c:v>0.25</c:v>
                </c:pt>
              </c:numCache>
            </c:numRef>
          </c:val>
          <c:extLst>
            <c:ext xmlns:c15="http://schemas.microsoft.com/office/drawing/2012/chart" uri="{02D57815-91ED-43cb-92C2-25804820EDAC}">
              <c15:filteredSeriesTitle>
                <c15:tx>
                  <c:strRef>
                    <c:extLst>
                      <c:ext uri="{02D57815-91ED-43cb-92C2-25804820EDAC}">
                        <c15:formulaRef>
                          <c15:sqref>'[Worksheet in Suspicion PAH A Virtual Tour of  PH Diagnostics_revision 4.9_bs.pptx]Sheet1'!$B$1</c15:sqref>
                        </c15:formulaRef>
                      </c:ext>
                    </c:extLst>
                    <c:strCache>
                      <c:ptCount val="1"/>
                      <c:pt idx="0">
                        <c:v>Underestimate</c:v>
                      </c:pt>
                    </c:strCache>
                  </c:strRef>
                </c15:tx>
              </c15:filteredSeriesTitle>
            </c:ext>
            <c:ext xmlns:c15="http://schemas.microsoft.com/office/drawing/2012/chart" uri="{02D57815-91ED-43cb-92C2-25804820EDAC}">
              <c15:filteredCategoryTitle>
                <c15:cat>
                  <c:strRef>
                    <c:extLst>
                      <c:ext uri="{02D57815-91ED-43cb-92C2-25804820EDAC}">
                        <c15:formulaRef>
                          <c15:sqref>'[Worksheet in Suspicion PAH A Virtual Tour of  PH Diagnostics_revision 4.9_bs.pptx]Sheet1'!$A$2:$A$3</c15:sqref>
                        </c15:formulaRef>
                      </c:ext>
                    </c:extLst>
                    <c:strCache>
                      <c:ptCount val="2"/>
                      <c:pt idx="0">
                        <c:v>Same Day as RHC </c:v>
                      </c:pt>
                      <c:pt idx="1">
                        <c:v>1 Day to 1 Month of RHC</c:v>
                      </c:pt>
                    </c:strCache>
                  </c:strRef>
                </c15:cat>
              </c15:filteredCategoryTitle>
            </c:ext>
            <c:ext xmlns:c16="http://schemas.microsoft.com/office/drawing/2014/chart" uri="{C3380CC4-5D6E-409C-BE32-E72D297353CC}">
              <c16:uniqueId val="{00000000-0604-49CA-994D-12CD2A43012D}"/>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a:lightRig rig="threePt" dir="t"/>
            </a:scene3d>
          </c:spPr>
          <c:invertIfNegative val="0"/>
          <c:dLbls>
            <c:spPr>
              <a:noFill/>
              <a:ln>
                <a:noFill/>
              </a:ln>
              <a:effectLst/>
            </c:spPr>
            <c:txPr>
              <a:bodyPr rot="0" spcFirstLastPara="1" vertOverflow="ellipsis" vert="horz" wrap="square" anchor="ctr" anchorCtr="1"/>
              <a:lstStyle/>
              <a:p>
                <a:pPr algn="ctr">
                  <a:defRPr lang="en-US"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'[Worksheet in Suspicion PAH A Virtual Tour of  PH Diagnostics_revision 4.9_bs.pptx]Sheet1'!$C$2:$C$3</c:f>
              <c:numCache>
                <c:formatCode>0%</c:formatCode>
                <c:ptCount val="2"/>
                <c:pt idx="0">
                  <c:v>0.4</c:v>
                </c:pt>
                <c:pt idx="1">
                  <c:v>0.44</c:v>
                </c:pt>
              </c:numCache>
            </c:numRef>
          </c:val>
          <c:extLst>
            <c:ext xmlns:c15="http://schemas.microsoft.com/office/drawing/2012/chart" uri="{02D57815-91ED-43cb-92C2-25804820EDAC}">
              <c15:filteredSeriesTitle>
                <c15:tx>
                  <c:strRef>
                    <c:extLst>
                      <c:ext uri="{02D57815-91ED-43cb-92C2-25804820EDAC}">
                        <c15:formulaRef>
                          <c15:sqref>'[Worksheet in Suspicion PAH A Virtual Tour of  PH Diagnostics_revision 4.9_bs.pptx]Sheet1'!$C$1</c15:sqref>
                        </c15:formulaRef>
                      </c:ext>
                    </c:extLst>
                    <c:strCache>
                      <c:ptCount val="1"/>
                      <c:pt idx="0">
                        <c:v>Within 10mmHg</c:v>
                      </c:pt>
                    </c:strCache>
                  </c:strRef>
                </c15:tx>
              </c15:filteredSeriesTitle>
            </c:ext>
            <c:ext xmlns:c15="http://schemas.microsoft.com/office/drawing/2012/chart" uri="{02D57815-91ED-43cb-92C2-25804820EDAC}">
              <c15:filteredCategoryTitle>
                <c15:cat>
                  <c:strRef>
                    <c:extLst>
                      <c:ext uri="{02D57815-91ED-43cb-92C2-25804820EDAC}">
                        <c15:formulaRef>
                          <c15:sqref>'[Worksheet in Suspicion PAH A Virtual Tour of  PH Diagnostics_revision 4.9_bs.pptx]Sheet1'!$A$2:$A$3</c15:sqref>
                        </c15:formulaRef>
                      </c:ext>
                    </c:extLst>
                    <c:strCache>
                      <c:ptCount val="2"/>
                      <c:pt idx="0">
                        <c:v>Same Day as RHC </c:v>
                      </c:pt>
                      <c:pt idx="1">
                        <c:v>1 Day to 1 Month of RHC</c:v>
                      </c:pt>
                    </c:strCache>
                  </c:strRef>
                </c15:cat>
              </c15:filteredCategoryTitle>
            </c:ext>
            <c:ext xmlns:c16="http://schemas.microsoft.com/office/drawing/2014/chart" uri="{C3380CC4-5D6E-409C-BE32-E72D297353CC}">
              <c16:uniqueId val="{00000001-0604-49CA-994D-12CD2A43012D}"/>
            </c:ext>
          </c:extLst>
        </c:ser>
        <c: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cene3d>
              <a:camera prst="orthographicFront"/>
              <a:lightRig rig="threePt" dir="t"/>
            </a:scene3d>
          </c:spPr>
          <c:invertIfNegative val="0"/>
          <c:dLbls>
            <c:spPr>
              <a:noFill/>
              <a:ln>
                <a:noFill/>
              </a:ln>
              <a:effectLst/>
            </c:spPr>
            <c:txPr>
              <a:bodyPr rot="0" spcFirstLastPara="1" vertOverflow="ellipsis" vert="horz" wrap="square" anchor="ctr" anchorCtr="1"/>
              <a:lstStyle/>
              <a:p>
                <a:pPr algn="ctr">
                  <a:defRPr lang="en-US"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'[Worksheet in Suspicion PAH A Virtual Tour of  PH Diagnostics_revision 4.9_bs.pptx]Sheet1'!$D$2:$D$3</c:f>
              <c:numCache>
                <c:formatCode>0%</c:formatCode>
                <c:ptCount val="2"/>
                <c:pt idx="0">
                  <c:v>0.32</c:v>
                </c:pt>
                <c:pt idx="1">
                  <c:v>0.43</c:v>
                </c:pt>
              </c:numCache>
            </c:numRef>
          </c:val>
          <c:extLst>
            <c:ext xmlns:c15="http://schemas.microsoft.com/office/drawing/2012/chart" uri="{02D57815-91ED-43cb-92C2-25804820EDAC}">
              <c15:filteredSeriesTitle>
                <c15:tx>
                  <c:strRef>
                    <c:extLst>
                      <c:ext uri="{02D57815-91ED-43cb-92C2-25804820EDAC}">
                        <c15:formulaRef>
                          <c15:sqref>'[Worksheet in Suspicion PAH A Virtual Tour of  PH Diagnostics_revision 4.9_bs.pptx]Sheet1'!$D$1</c15:sqref>
                        </c15:formulaRef>
                      </c:ext>
                    </c:extLst>
                    <c:strCache>
                      <c:ptCount val="1"/>
                      <c:pt idx="0">
                        <c:v>Overestimates</c:v>
                      </c:pt>
                    </c:strCache>
                  </c:strRef>
                </c15:tx>
              </c15:filteredSeriesTitle>
            </c:ext>
            <c:ext xmlns:c15="http://schemas.microsoft.com/office/drawing/2012/chart" uri="{02D57815-91ED-43cb-92C2-25804820EDAC}">
              <c15:filteredCategoryTitle>
                <c15:cat>
                  <c:strRef>
                    <c:extLst>
                      <c:ext uri="{02D57815-91ED-43cb-92C2-25804820EDAC}">
                        <c15:formulaRef>
                          <c15:sqref>'[Worksheet in Suspicion PAH A Virtual Tour of  PH Diagnostics_revision 4.9_bs.pptx]Sheet1'!$A$2:$A$3</c15:sqref>
                        </c15:formulaRef>
                      </c:ext>
                    </c:extLst>
                    <c:strCache>
                      <c:ptCount val="2"/>
                      <c:pt idx="0">
                        <c:v>Same Day as RHC </c:v>
                      </c:pt>
                      <c:pt idx="1">
                        <c:v>1 Day to 1 Month of RHC</c:v>
                      </c:pt>
                    </c:strCache>
                  </c:strRef>
                </c15:cat>
              </c15:filteredCategoryTitle>
            </c:ext>
            <c:ext xmlns:c16="http://schemas.microsoft.com/office/drawing/2014/chart" uri="{C3380CC4-5D6E-409C-BE32-E72D297353CC}">
              <c16:uniqueId val="{00000002-0604-49CA-994D-12CD2A43012D}"/>
            </c:ext>
          </c:extLst>
        </c:ser>
        <c:dLbls>
          <c:showLegendKey val="0"/>
          <c:showVal val="0"/>
          <c:showCatName val="0"/>
          <c:showSerName val="0"/>
          <c:showPercent val="0"/>
          <c:showBubbleSize val="0"/>
        </c:dLbls>
        <c:gapWidth val="150"/>
        <c:overlap val="-25"/>
        <c:axId val="246331384"/>
        <c:axId val="246330992"/>
      </c:barChart>
      <c:catAx>
        <c:axId val="246331384"/>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246330992"/>
        <c:crosses val="autoZero"/>
        <c:auto val="1"/>
        <c:lblAlgn val="ctr"/>
        <c:lblOffset val="100"/>
        <c:noMultiLvlLbl val="0"/>
      </c:catAx>
      <c:valAx>
        <c:axId val="246330992"/>
        <c:scaling>
          <c:orientation val="minMax"/>
        </c:scaling>
        <c:delete val="0"/>
        <c:axPos val="l"/>
        <c:numFmt formatCode="0%"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46331384"/>
        <c:crosses val="autoZero"/>
        <c:crossBetween val="between"/>
      </c:valAx>
      <c:spPr>
        <a:noFill/>
        <a:ln w="25400">
          <a:noFill/>
        </a:ln>
        <a:effectLst/>
      </c:spPr>
    </c:plotArea>
    <c:legend>
      <c:legendPos val="r"/>
      <c:layout>
        <c:manualLayout>
          <c:xMode val="edge"/>
          <c:yMode val="edge"/>
          <c:x val="0.77221787566847311"/>
          <c:y val="0.23116736944763536"/>
          <c:w val="0.18580194878418582"/>
          <c:h val="0.2487932875928987"/>
        </c:manualLayout>
      </c:layout>
      <c:overlay val="0"/>
      <c:spPr>
        <a:noFill/>
        <a:ln>
          <a:noFill/>
        </a:ln>
        <a:effectLst/>
      </c:spPr>
      <c:txPr>
        <a:bodyPr rot="0" spcFirstLastPara="1" vertOverflow="ellipsis" vert="horz" wrap="square" anchor="ctr" anchorCtr="1"/>
        <a:lstStyle/>
        <a:p>
          <a:pPr algn="ctr">
            <a:defRPr lang="en-US"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3/14/2023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5FED3-632F-4B67-A4C3-B033BAF4C220}"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EE45-5134-4F61-94EE-6230C477F0DC}" type="slidenum">
              <a:rPr lang="en-US" smtClean="0"/>
              <a:t>‹#›</a:t>
            </a:fld>
            <a:endParaRPr lang="en-US"/>
          </a:p>
        </p:txBody>
      </p:sp>
    </p:spTree>
    <p:extLst>
      <p:ext uri="{BB962C8B-B14F-4D97-AF65-F5344CB8AC3E}">
        <p14:creationId xmlns:p14="http://schemas.microsoft.com/office/powerpoint/2010/main" val="210735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xfrm>
            <a:off x="427038" y="692150"/>
            <a:ext cx="6156325" cy="3463925"/>
          </a:xfrm>
          <a:noFill/>
          <a:ln>
            <a:solidFill>
              <a:srgbClr val="000000"/>
            </a:solidFill>
            <a:miter lim="800000"/>
            <a:headEnd/>
            <a:tailEnd/>
          </a:ln>
        </p:spPr>
      </p:sp>
      <p:sp>
        <p:nvSpPr>
          <p:cNvPr id="22530" name="Placeholder 3"/>
          <p:cNvSpPr>
            <a:spLocks noGrp="1"/>
          </p:cNvSpPr>
          <p:nvPr>
            <p:ph type="body" idx="1"/>
          </p:nvPr>
        </p:nvSpPr>
        <p:spPr bwMode="auto">
          <a:noFill/>
        </p:spPr>
        <p:txBody>
          <a:bodyPr/>
          <a:lstStyle/>
          <a:p>
            <a:pPr defTabSz="457200" eaLnBrk="1" hangingPunct="1">
              <a:spcBef>
                <a:spcPct val="0"/>
              </a:spcBef>
            </a:pPr>
            <a:endParaRPr lang="en-US" sz="3600" dirty="0">
              <a:latin typeface="Calibri" pitchFamily="34" charset="0"/>
            </a:endParaRPr>
          </a:p>
        </p:txBody>
      </p:sp>
    </p:spTree>
    <p:extLst>
      <p:ext uri="{BB962C8B-B14F-4D97-AF65-F5344CB8AC3E}">
        <p14:creationId xmlns:p14="http://schemas.microsoft.com/office/powerpoint/2010/main" val="1912542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C59BE09-22C2-70F0-6B17-A091D95000C1}"/>
              </a:ext>
            </a:extLst>
          </p:cNvPr>
          <p:cNvSpPr>
            <a:spLocks noGrp="1"/>
          </p:cNvSpPr>
          <p:nvPr>
            <p:ph type="title"/>
          </p:nvPr>
        </p:nvSpPr>
        <p:spPr/>
        <p:txBody>
          <a:bodyPr/>
          <a:lstStyle/>
          <a:p>
            <a:r>
              <a:rPr lang="en-US" dirty="0"/>
              <a:t>Maximizing Echo Image Utility for PH Diagnosis</a:t>
            </a:r>
          </a:p>
        </p:txBody>
      </p:sp>
      <p:sp>
        <p:nvSpPr>
          <p:cNvPr id="5" name="Text Placeholder 4">
            <a:extLst>
              <a:ext uri="{FF2B5EF4-FFF2-40B4-BE49-F238E27FC236}">
                <a16:creationId xmlns:a16="http://schemas.microsoft.com/office/drawing/2014/main" id="{54C8EA83-C345-4BA4-6095-EEA2AFB4A077}"/>
              </a:ext>
            </a:extLst>
          </p:cNvPr>
          <p:cNvSpPr>
            <a:spLocks noGrp="1"/>
          </p:cNvSpPr>
          <p:nvPr>
            <p:ph type="body" idx="1"/>
          </p:nvPr>
        </p:nvSpPr>
        <p:spPr>
          <a:xfrm>
            <a:off x="609601" y="3888006"/>
            <a:ext cx="10515600" cy="2349956"/>
          </a:xfrm>
        </p:spPr>
        <p:txBody>
          <a:bodyPr>
            <a:normAutofit fontScale="92500" lnSpcReduction="20000"/>
          </a:bodyPr>
          <a:lstStyle/>
          <a:p>
            <a:endParaRPr lang="en-US" dirty="0"/>
          </a:p>
          <a:p>
            <a:r>
              <a:rPr lang="en-US" dirty="0"/>
              <a:t>Francois Haddad, MD, FAHA</a:t>
            </a:r>
          </a:p>
          <a:p>
            <a:r>
              <a:rPr lang="en-US" dirty="0"/>
              <a:t>Clinical Professor of Medicine </a:t>
            </a:r>
          </a:p>
          <a:p>
            <a:r>
              <a:rPr lang="en-US" dirty="0"/>
              <a:t>Director of Stanford Biomarker and Phenotypic Core Laboratory </a:t>
            </a:r>
          </a:p>
          <a:p>
            <a:r>
              <a:rPr lang="en-US" dirty="0"/>
              <a:t>Director of Stanford Echocardiography Laboratory Quality</a:t>
            </a:r>
          </a:p>
          <a:p>
            <a:r>
              <a:rPr lang="en-US" dirty="0"/>
              <a:t>Stanford University</a:t>
            </a:r>
          </a:p>
          <a:p>
            <a:r>
              <a:rPr lang="en-US" dirty="0"/>
              <a:t>Stanford, CA</a:t>
            </a:r>
          </a:p>
        </p:txBody>
      </p:sp>
    </p:spTree>
    <p:extLst>
      <p:ext uri="{BB962C8B-B14F-4D97-AF65-F5344CB8AC3E}">
        <p14:creationId xmlns:p14="http://schemas.microsoft.com/office/powerpoint/2010/main" val="406128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DDB0B7-11A4-4DB5-998C-5A4F092AA62B}"/>
              </a:ext>
            </a:extLst>
          </p:cNvPr>
          <p:cNvSpPr txBox="1"/>
          <p:nvPr/>
        </p:nvSpPr>
        <p:spPr>
          <a:xfrm>
            <a:off x="7992221" y="1716474"/>
            <a:ext cx="3694920" cy="4062651"/>
          </a:xfrm>
          <a:prstGeom prst="rect">
            <a:avLst/>
          </a:prstGeom>
          <a:noFill/>
        </p:spPr>
        <p:txBody>
          <a:bodyPr wrap="square" rtlCol="0">
            <a:spAutoFit/>
          </a:bodyPr>
          <a:lstStyle/>
          <a:p>
            <a:r>
              <a:rPr lang="en-US" sz="2000" b="1" dirty="0">
                <a:solidFill>
                  <a:schemeClr val="accent1"/>
                </a:solidFill>
              </a:rPr>
              <a:t>          PEARLS</a:t>
            </a:r>
          </a:p>
          <a:p>
            <a:pPr algn="ctr"/>
            <a:endParaRPr lang="en-US" dirty="0">
              <a:solidFill>
                <a:schemeClr val="accent1"/>
              </a:solidFill>
            </a:endParaRPr>
          </a:p>
          <a:p>
            <a:r>
              <a:rPr lang="en-US" sz="2000" dirty="0"/>
              <a:t>The apical “wink”</a:t>
            </a:r>
          </a:p>
          <a:p>
            <a:endParaRPr lang="en-US" sz="2000" dirty="0"/>
          </a:p>
          <a:p>
            <a:r>
              <a:rPr lang="en-US" sz="2000" dirty="0"/>
              <a:t>Not specific for acute pulmonary embolism</a:t>
            </a:r>
          </a:p>
          <a:p>
            <a:endParaRPr lang="en-US" sz="2000" dirty="0"/>
          </a:p>
          <a:p>
            <a:r>
              <a:rPr lang="en-US" sz="2000" dirty="0"/>
              <a:t>Can be observed in many other acute pulmonary vascular diseases, and in acute right ventricular myocardial infarction</a:t>
            </a:r>
          </a:p>
          <a:p>
            <a:r>
              <a:rPr lang="en-US" sz="2000" dirty="0"/>
              <a:t> </a:t>
            </a:r>
          </a:p>
        </p:txBody>
      </p:sp>
      <p:sp>
        <p:nvSpPr>
          <p:cNvPr id="2" name="Title 1">
            <a:extLst>
              <a:ext uri="{FF2B5EF4-FFF2-40B4-BE49-F238E27FC236}">
                <a16:creationId xmlns:a16="http://schemas.microsoft.com/office/drawing/2014/main" id="{85887016-0B30-67A3-48F9-091FDBC60F91}"/>
              </a:ext>
            </a:extLst>
          </p:cNvPr>
          <p:cNvSpPr>
            <a:spLocks noGrp="1"/>
          </p:cNvSpPr>
          <p:nvPr>
            <p:ph type="title"/>
          </p:nvPr>
        </p:nvSpPr>
        <p:spPr/>
        <p:txBody>
          <a:bodyPr/>
          <a:lstStyle/>
          <a:p>
            <a:r>
              <a:rPr lang="en-US" dirty="0"/>
              <a:t>Pearl 4: Think of Regional Function Differences </a:t>
            </a:r>
          </a:p>
        </p:txBody>
      </p:sp>
      <p:sp>
        <p:nvSpPr>
          <p:cNvPr id="4" name="Footer Placeholder 3">
            <a:extLst>
              <a:ext uri="{FF2B5EF4-FFF2-40B4-BE49-F238E27FC236}">
                <a16:creationId xmlns:a16="http://schemas.microsoft.com/office/drawing/2014/main" id="{5688093E-5E15-877A-07DC-03938CC6E452}"/>
              </a:ext>
            </a:extLst>
          </p:cNvPr>
          <p:cNvSpPr>
            <a:spLocks noGrp="1"/>
          </p:cNvSpPr>
          <p:nvPr>
            <p:ph type="ftr" sz="quarter" idx="3"/>
          </p:nvPr>
        </p:nvSpPr>
        <p:spPr/>
        <p:txBody>
          <a:bodyPr/>
          <a:lstStyle/>
          <a:p>
            <a:r>
              <a:rPr lang="en-US" dirty="0"/>
              <a:t>McConnell MV, et al. </a:t>
            </a:r>
            <a:r>
              <a:rPr lang="en-US" i="1" dirty="0"/>
              <a:t>Am J </a:t>
            </a:r>
            <a:r>
              <a:rPr lang="en-US" i="1" dirty="0" err="1"/>
              <a:t>Cardiol</a:t>
            </a:r>
            <a:r>
              <a:rPr lang="en-US" i="1" dirty="0"/>
              <a:t>. </a:t>
            </a:r>
            <a:r>
              <a:rPr lang="en-US" dirty="0"/>
              <a:t>1996;78(4):469-473.</a:t>
            </a:r>
          </a:p>
        </p:txBody>
      </p:sp>
      <p:grpSp>
        <p:nvGrpSpPr>
          <p:cNvPr id="22" name="Group 21">
            <a:extLst>
              <a:ext uri="{FF2B5EF4-FFF2-40B4-BE49-F238E27FC236}">
                <a16:creationId xmlns:a16="http://schemas.microsoft.com/office/drawing/2014/main" id="{CE65D8BA-BE3F-7F34-B67A-93FBA0F2A865}"/>
              </a:ext>
            </a:extLst>
          </p:cNvPr>
          <p:cNvGrpSpPr/>
          <p:nvPr/>
        </p:nvGrpSpPr>
        <p:grpSpPr>
          <a:xfrm>
            <a:off x="1305886" y="1631971"/>
            <a:ext cx="5357578" cy="4418929"/>
            <a:chOff x="1305886" y="1631971"/>
            <a:chExt cx="5357578" cy="4418929"/>
          </a:xfrm>
        </p:grpSpPr>
        <p:pic>
          <p:nvPicPr>
            <p:cNvPr id="8" name="Picture 7">
              <a:extLst>
                <a:ext uri="{FF2B5EF4-FFF2-40B4-BE49-F238E27FC236}">
                  <a16:creationId xmlns:a16="http://schemas.microsoft.com/office/drawing/2014/main" id="{45AF8709-7C42-CD68-6177-1189495AAA95}"/>
                </a:ext>
              </a:extLst>
            </p:cNvPr>
            <p:cNvPicPr>
              <a:picLocks noChangeAspect="1"/>
            </p:cNvPicPr>
            <p:nvPr/>
          </p:nvPicPr>
          <p:blipFill>
            <a:blip r:embed="rId2"/>
            <a:stretch>
              <a:fillRect/>
            </a:stretch>
          </p:blipFill>
          <p:spPr>
            <a:xfrm>
              <a:off x="1349342" y="1631971"/>
              <a:ext cx="5226116" cy="4322644"/>
            </a:xfrm>
            <a:prstGeom prst="rect">
              <a:avLst/>
            </a:prstGeom>
          </p:spPr>
        </p:pic>
        <p:sp>
          <p:nvSpPr>
            <p:cNvPr id="14" name="Rectangle 13">
              <a:extLst>
                <a:ext uri="{FF2B5EF4-FFF2-40B4-BE49-F238E27FC236}">
                  <a16:creationId xmlns:a16="http://schemas.microsoft.com/office/drawing/2014/main" id="{E6B2CD27-0CE1-045B-7619-86A63DBA8944}"/>
                </a:ext>
              </a:extLst>
            </p:cNvPr>
            <p:cNvSpPr/>
            <p:nvPr/>
          </p:nvSpPr>
          <p:spPr>
            <a:xfrm>
              <a:off x="3875314" y="1709583"/>
              <a:ext cx="709127" cy="7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D45423-14CF-5231-9BAD-217D738E6913}"/>
                </a:ext>
              </a:extLst>
            </p:cNvPr>
            <p:cNvSpPr txBox="1"/>
            <p:nvPr/>
          </p:nvSpPr>
          <p:spPr>
            <a:xfrm>
              <a:off x="3798437" y="1684703"/>
              <a:ext cx="876202" cy="338554"/>
            </a:xfrm>
            <a:prstGeom prst="rect">
              <a:avLst/>
            </a:prstGeom>
            <a:noFill/>
          </p:spPr>
          <p:txBody>
            <a:bodyPr wrap="none" rtlCol="0">
              <a:spAutoFit/>
            </a:bodyPr>
            <a:lstStyle/>
            <a:p>
              <a:r>
                <a:rPr lang="en-US" sz="1600" b="1" spc="-20" dirty="0">
                  <a:solidFill>
                    <a:srgbClr val="000000"/>
                  </a:solidFill>
                </a:rPr>
                <a:t>Normal</a:t>
              </a:r>
            </a:p>
          </p:txBody>
        </p:sp>
        <p:sp>
          <p:nvSpPr>
            <p:cNvPr id="12" name="TextBox 11">
              <a:extLst>
                <a:ext uri="{FF2B5EF4-FFF2-40B4-BE49-F238E27FC236}">
                  <a16:creationId xmlns:a16="http://schemas.microsoft.com/office/drawing/2014/main" id="{B659AA82-B146-C86B-CE0B-E1617AA77B7E}"/>
                </a:ext>
              </a:extLst>
            </p:cNvPr>
            <p:cNvSpPr txBox="1"/>
            <p:nvPr/>
          </p:nvSpPr>
          <p:spPr>
            <a:xfrm>
              <a:off x="3799919" y="1939435"/>
              <a:ext cx="452047" cy="338554"/>
            </a:xfrm>
            <a:prstGeom prst="rect">
              <a:avLst/>
            </a:prstGeom>
            <a:noFill/>
          </p:spPr>
          <p:txBody>
            <a:bodyPr wrap="none" rtlCol="0">
              <a:spAutoFit/>
            </a:bodyPr>
            <a:lstStyle/>
            <a:p>
              <a:r>
                <a:rPr lang="en-US" sz="1600" b="1" spc="-20" dirty="0">
                  <a:solidFill>
                    <a:srgbClr val="000000"/>
                  </a:solidFill>
                </a:rPr>
                <a:t>PE</a:t>
              </a:r>
            </a:p>
          </p:txBody>
        </p:sp>
        <p:sp>
          <p:nvSpPr>
            <p:cNvPr id="13" name="TextBox 12">
              <a:extLst>
                <a:ext uri="{FF2B5EF4-FFF2-40B4-BE49-F238E27FC236}">
                  <a16:creationId xmlns:a16="http://schemas.microsoft.com/office/drawing/2014/main" id="{F4EB9828-9787-509E-5716-BB4D7F3A514E}"/>
                </a:ext>
              </a:extLst>
            </p:cNvPr>
            <p:cNvSpPr txBox="1"/>
            <p:nvPr/>
          </p:nvSpPr>
          <p:spPr>
            <a:xfrm>
              <a:off x="3803776" y="2194167"/>
              <a:ext cx="596958" cy="338554"/>
            </a:xfrm>
            <a:prstGeom prst="rect">
              <a:avLst/>
            </a:prstGeom>
            <a:noFill/>
          </p:spPr>
          <p:txBody>
            <a:bodyPr wrap="none" rtlCol="0">
              <a:spAutoFit/>
            </a:bodyPr>
            <a:lstStyle/>
            <a:p>
              <a:r>
                <a:rPr lang="en-US" sz="1600" b="1" spc="-20" dirty="0" err="1">
                  <a:solidFill>
                    <a:srgbClr val="000000"/>
                  </a:solidFill>
                </a:rPr>
                <a:t>PPH</a:t>
              </a:r>
              <a:endParaRPr lang="en-US" sz="1600" b="1" spc="-20" dirty="0">
                <a:solidFill>
                  <a:srgbClr val="000000"/>
                </a:solidFill>
              </a:endParaRPr>
            </a:p>
          </p:txBody>
        </p:sp>
        <p:sp>
          <p:nvSpPr>
            <p:cNvPr id="15" name="TextBox 14">
              <a:extLst>
                <a:ext uri="{FF2B5EF4-FFF2-40B4-BE49-F238E27FC236}">
                  <a16:creationId xmlns:a16="http://schemas.microsoft.com/office/drawing/2014/main" id="{FDC95ABE-91C0-8A1F-2474-9267385E3A36}"/>
                </a:ext>
              </a:extLst>
            </p:cNvPr>
            <p:cNvSpPr txBox="1"/>
            <p:nvPr/>
          </p:nvSpPr>
          <p:spPr>
            <a:xfrm rot="16200000">
              <a:off x="259767" y="3423529"/>
              <a:ext cx="2400016" cy="307777"/>
            </a:xfrm>
            <a:prstGeom prst="rect">
              <a:avLst/>
            </a:prstGeom>
            <a:solidFill>
              <a:schemeClr val="bg1"/>
            </a:solidFill>
          </p:spPr>
          <p:txBody>
            <a:bodyPr wrap="none" rtlCol="0">
              <a:spAutoFit/>
            </a:bodyPr>
            <a:lstStyle/>
            <a:p>
              <a:r>
                <a:rPr lang="en-US" sz="1400" b="1" spc="-20" dirty="0">
                  <a:solidFill>
                    <a:srgbClr val="000000"/>
                  </a:solidFill>
                </a:rPr>
                <a:t>Centerline Excursion (mm)</a:t>
              </a:r>
            </a:p>
          </p:txBody>
        </p:sp>
        <p:sp>
          <p:nvSpPr>
            <p:cNvPr id="20" name="TextBox 19">
              <a:extLst>
                <a:ext uri="{FF2B5EF4-FFF2-40B4-BE49-F238E27FC236}">
                  <a16:creationId xmlns:a16="http://schemas.microsoft.com/office/drawing/2014/main" id="{69BAD79C-F6CF-49AD-25C5-33C5DB7DA95A}"/>
                </a:ext>
              </a:extLst>
            </p:cNvPr>
            <p:cNvSpPr txBox="1"/>
            <p:nvPr/>
          </p:nvSpPr>
          <p:spPr>
            <a:xfrm>
              <a:off x="2766105" y="5758512"/>
              <a:ext cx="2966581" cy="292388"/>
            </a:xfrm>
            <a:prstGeom prst="rect">
              <a:avLst/>
            </a:prstGeom>
            <a:solidFill>
              <a:schemeClr val="bg1"/>
            </a:solidFill>
          </p:spPr>
          <p:txBody>
            <a:bodyPr wrap="none" rtlCol="0">
              <a:spAutoFit/>
            </a:bodyPr>
            <a:lstStyle/>
            <a:p>
              <a:r>
                <a:rPr lang="en-US" sz="1300" b="1" spc="-20" dirty="0">
                  <a:solidFill>
                    <a:srgbClr val="000000"/>
                  </a:solidFill>
                </a:rPr>
                <a:t>Right Ventricular Free Wall Segment</a:t>
              </a:r>
            </a:p>
          </p:txBody>
        </p:sp>
        <p:sp>
          <p:nvSpPr>
            <p:cNvPr id="21" name="Rectangle 20">
              <a:extLst>
                <a:ext uri="{FF2B5EF4-FFF2-40B4-BE49-F238E27FC236}">
                  <a16:creationId xmlns:a16="http://schemas.microsoft.com/office/drawing/2014/main" id="{56FCFCB5-4797-0102-39A7-41F8828E0152}"/>
                </a:ext>
              </a:extLst>
            </p:cNvPr>
            <p:cNvSpPr/>
            <p:nvPr/>
          </p:nvSpPr>
          <p:spPr>
            <a:xfrm>
              <a:off x="2031306" y="5435097"/>
              <a:ext cx="4602996" cy="26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49BAD9-6622-86B9-EF4D-9657C9CA9DEC}"/>
                </a:ext>
              </a:extLst>
            </p:cNvPr>
            <p:cNvSpPr txBox="1"/>
            <p:nvPr/>
          </p:nvSpPr>
          <p:spPr>
            <a:xfrm>
              <a:off x="2120342" y="5485255"/>
              <a:ext cx="573555" cy="292388"/>
            </a:xfrm>
            <a:prstGeom prst="rect">
              <a:avLst/>
            </a:prstGeom>
            <a:solidFill>
              <a:schemeClr val="bg1"/>
            </a:solidFill>
          </p:spPr>
          <p:txBody>
            <a:bodyPr wrap="none" rtlCol="0">
              <a:spAutoFit/>
            </a:bodyPr>
            <a:lstStyle/>
            <a:p>
              <a:r>
                <a:rPr lang="en-US" sz="1300" b="1" spc="-20" dirty="0">
                  <a:solidFill>
                    <a:srgbClr val="000000"/>
                  </a:solidFill>
                </a:rPr>
                <a:t>Base</a:t>
              </a:r>
            </a:p>
          </p:txBody>
        </p:sp>
        <p:sp>
          <p:nvSpPr>
            <p:cNvPr id="17" name="TextBox 16">
              <a:extLst>
                <a:ext uri="{FF2B5EF4-FFF2-40B4-BE49-F238E27FC236}">
                  <a16:creationId xmlns:a16="http://schemas.microsoft.com/office/drawing/2014/main" id="{1B6D1F71-B357-53B9-FC2F-02A038743320}"/>
                </a:ext>
              </a:extLst>
            </p:cNvPr>
            <p:cNvSpPr txBox="1"/>
            <p:nvPr/>
          </p:nvSpPr>
          <p:spPr>
            <a:xfrm>
              <a:off x="3135062" y="5483593"/>
              <a:ext cx="951864" cy="292388"/>
            </a:xfrm>
            <a:prstGeom prst="rect">
              <a:avLst/>
            </a:prstGeom>
            <a:solidFill>
              <a:schemeClr val="bg1"/>
            </a:solidFill>
          </p:spPr>
          <p:txBody>
            <a:bodyPr wrap="none" rtlCol="0">
              <a:spAutoFit/>
            </a:bodyPr>
            <a:lstStyle/>
            <a:p>
              <a:r>
                <a:rPr lang="en-US" sz="1300" b="1" spc="-20" dirty="0">
                  <a:solidFill>
                    <a:srgbClr val="000000"/>
                  </a:solidFill>
                </a:rPr>
                <a:t>Mid-Basal</a:t>
              </a:r>
            </a:p>
          </p:txBody>
        </p:sp>
        <p:sp>
          <p:nvSpPr>
            <p:cNvPr id="18" name="TextBox 17">
              <a:extLst>
                <a:ext uri="{FF2B5EF4-FFF2-40B4-BE49-F238E27FC236}">
                  <a16:creationId xmlns:a16="http://schemas.microsoft.com/office/drawing/2014/main" id="{4F8A93CE-8DF0-AD39-8629-05C14BC7B488}"/>
                </a:ext>
              </a:extLst>
            </p:cNvPr>
            <p:cNvSpPr txBox="1"/>
            <p:nvPr/>
          </p:nvSpPr>
          <p:spPr>
            <a:xfrm>
              <a:off x="4683366" y="5484594"/>
              <a:ext cx="1005403" cy="292388"/>
            </a:xfrm>
            <a:prstGeom prst="rect">
              <a:avLst/>
            </a:prstGeom>
            <a:solidFill>
              <a:schemeClr val="bg1"/>
            </a:solidFill>
          </p:spPr>
          <p:txBody>
            <a:bodyPr wrap="none" rtlCol="0">
              <a:spAutoFit/>
            </a:bodyPr>
            <a:lstStyle/>
            <a:p>
              <a:r>
                <a:rPr lang="en-US" sz="1300" b="1" spc="-20" dirty="0">
                  <a:solidFill>
                    <a:srgbClr val="000000"/>
                  </a:solidFill>
                </a:rPr>
                <a:t>Mid-Apical</a:t>
              </a:r>
            </a:p>
          </p:txBody>
        </p:sp>
        <p:sp>
          <p:nvSpPr>
            <p:cNvPr id="19" name="TextBox 18">
              <a:extLst>
                <a:ext uri="{FF2B5EF4-FFF2-40B4-BE49-F238E27FC236}">
                  <a16:creationId xmlns:a16="http://schemas.microsoft.com/office/drawing/2014/main" id="{23569582-0AD2-1A9E-A957-59A52483F71F}"/>
                </a:ext>
              </a:extLst>
            </p:cNvPr>
            <p:cNvSpPr txBox="1"/>
            <p:nvPr/>
          </p:nvSpPr>
          <p:spPr>
            <a:xfrm>
              <a:off x="6080291" y="5489319"/>
              <a:ext cx="583173" cy="292388"/>
            </a:xfrm>
            <a:prstGeom prst="rect">
              <a:avLst/>
            </a:prstGeom>
            <a:solidFill>
              <a:schemeClr val="bg1"/>
            </a:solidFill>
          </p:spPr>
          <p:txBody>
            <a:bodyPr wrap="none" rtlCol="0">
              <a:spAutoFit/>
            </a:bodyPr>
            <a:lstStyle/>
            <a:p>
              <a:r>
                <a:rPr lang="en-US" sz="1300" b="1" spc="-20" dirty="0">
                  <a:solidFill>
                    <a:srgbClr val="000000"/>
                  </a:solidFill>
                </a:rPr>
                <a:t>Apex</a:t>
              </a:r>
            </a:p>
          </p:txBody>
        </p:sp>
      </p:grpSp>
    </p:spTree>
    <p:extLst>
      <p:ext uri="{BB962C8B-B14F-4D97-AF65-F5344CB8AC3E}">
        <p14:creationId xmlns:p14="http://schemas.microsoft.com/office/powerpoint/2010/main" val="383114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691A69-4FFA-4E8A-9E56-A9A1D1DF3117}"/>
              </a:ext>
            </a:extLst>
          </p:cNvPr>
          <p:cNvSpPr txBox="1"/>
          <p:nvPr/>
        </p:nvSpPr>
        <p:spPr>
          <a:xfrm>
            <a:off x="8128891" y="2345154"/>
            <a:ext cx="3613014" cy="2646878"/>
          </a:xfrm>
          <a:prstGeom prst="rect">
            <a:avLst/>
          </a:prstGeom>
          <a:noFill/>
        </p:spPr>
        <p:txBody>
          <a:bodyPr wrap="square" rtlCol="0">
            <a:spAutoFit/>
          </a:bodyPr>
          <a:lstStyle/>
          <a:p>
            <a:pPr algn="ctr"/>
            <a:r>
              <a:rPr lang="en-US" sz="2000" b="1" dirty="0">
                <a:solidFill>
                  <a:schemeClr val="accent1"/>
                </a:solidFill>
              </a:rPr>
              <a:t>PEARLS</a:t>
            </a:r>
          </a:p>
          <a:p>
            <a:pPr algn="ctr"/>
            <a:endParaRPr lang="en-US" dirty="0">
              <a:solidFill>
                <a:schemeClr val="accent1"/>
              </a:solidFill>
            </a:endParaRPr>
          </a:p>
          <a:p>
            <a:pPr marL="342900" indent="-342900">
              <a:buFont typeface="+mj-lt"/>
              <a:buAutoNum type="arabicPeriod"/>
            </a:pPr>
            <a:r>
              <a:rPr lang="en-US" dirty="0"/>
              <a:t>Focus on TAPSE-&gt; overdiagnosis of post-op RV dysfunction (use FAC, 3D EF)</a:t>
            </a:r>
          </a:p>
          <a:p>
            <a:pPr marL="342900" indent="-342900">
              <a:buFont typeface="+mj-lt"/>
              <a:buAutoNum type="arabicPeriod"/>
            </a:pPr>
            <a:endParaRPr lang="en-US" dirty="0"/>
          </a:p>
          <a:p>
            <a:pPr marL="342900" indent="-342900">
              <a:buFont typeface="+mj-lt"/>
              <a:buAutoNum type="arabicPeriod"/>
            </a:pPr>
            <a:r>
              <a:rPr lang="en-US" dirty="0"/>
              <a:t>Important to focus on short axis for anterior wall motion</a:t>
            </a:r>
            <a:endParaRPr lang="en-US" sz="2000" dirty="0"/>
          </a:p>
          <a:p>
            <a:r>
              <a:rPr lang="en-US" sz="2000" dirty="0"/>
              <a:t> </a:t>
            </a:r>
          </a:p>
        </p:txBody>
      </p:sp>
      <p:pic>
        <p:nvPicPr>
          <p:cNvPr id="2" name="Picture 1">
            <a:extLst>
              <a:ext uri="{FF2B5EF4-FFF2-40B4-BE49-F238E27FC236}">
                <a16:creationId xmlns:a16="http://schemas.microsoft.com/office/drawing/2014/main" id="{A5A8DEC3-D746-3775-C4C4-3551907D8E62}"/>
              </a:ext>
            </a:extLst>
          </p:cNvPr>
          <p:cNvPicPr>
            <a:picLocks noChangeAspect="1"/>
          </p:cNvPicPr>
          <p:nvPr/>
        </p:nvPicPr>
        <p:blipFill>
          <a:blip r:embed="rId2"/>
          <a:stretch>
            <a:fillRect/>
          </a:stretch>
        </p:blipFill>
        <p:spPr>
          <a:xfrm>
            <a:off x="450095" y="2031242"/>
            <a:ext cx="7476850" cy="4097314"/>
          </a:xfrm>
          <a:prstGeom prst="rect">
            <a:avLst/>
          </a:prstGeom>
        </p:spPr>
      </p:pic>
      <p:sp>
        <p:nvSpPr>
          <p:cNvPr id="7" name="TextBox 6">
            <a:extLst>
              <a:ext uri="{FF2B5EF4-FFF2-40B4-BE49-F238E27FC236}">
                <a16:creationId xmlns:a16="http://schemas.microsoft.com/office/drawing/2014/main" id="{B68F5DB0-9831-801C-337F-25531BDAF1AA}"/>
              </a:ext>
            </a:extLst>
          </p:cNvPr>
          <p:cNvSpPr txBox="1"/>
          <p:nvPr/>
        </p:nvSpPr>
        <p:spPr>
          <a:xfrm>
            <a:off x="821803" y="1175814"/>
            <a:ext cx="7105142" cy="646331"/>
          </a:xfrm>
          <a:prstGeom prst="rect">
            <a:avLst/>
          </a:prstGeom>
          <a:noFill/>
        </p:spPr>
        <p:txBody>
          <a:bodyPr wrap="square" rtlCol="0">
            <a:spAutoFit/>
          </a:bodyPr>
          <a:lstStyle/>
          <a:p>
            <a:pPr algn="ctr"/>
            <a:r>
              <a:rPr lang="en-US" dirty="0">
                <a:solidFill>
                  <a:srgbClr val="231F20"/>
                </a:solidFill>
                <a:effectLst/>
                <a:latin typeface="Helvetica" pitchFamily="2" charset="0"/>
              </a:rPr>
              <a:t>Intraoperative S′ velocity of the RV free wall during a routine off-pump CABG to left anterior descending and circumflex arteries</a:t>
            </a:r>
          </a:p>
        </p:txBody>
      </p:sp>
      <p:sp>
        <p:nvSpPr>
          <p:cNvPr id="4" name="Title 3">
            <a:extLst>
              <a:ext uri="{FF2B5EF4-FFF2-40B4-BE49-F238E27FC236}">
                <a16:creationId xmlns:a16="http://schemas.microsoft.com/office/drawing/2014/main" id="{8EA94A31-A23A-E99D-A372-CB998B22A722}"/>
              </a:ext>
            </a:extLst>
          </p:cNvPr>
          <p:cNvSpPr>
            <a:spLocks noGrp="1"/>
          </p:cNvSpPr>
          <p:nvPr>
            <p:ph type="title"/>
          </p:nvPr>
        </p:nvSpPr>
        <p:spPr>
          <a:xfrm>
            <a:off x="287338" y="199505"/>
            <a:ext cx="11634586" cy="1185577"/>
          </a:xfrm>
        </p:spPr>
        <p:txBody>
          <a:bodyPr/>
          <a:lstStyle/>
          <a:p>
            <a:r>
              <a:rPr lang="en-US" dirty="0"/>
              <a:t>Pearl 4: Think of Regional Function Differences: One Pitfall </a:t>
            </a:r>
          </a:p>
        </p:txBody>
      </p:sp>
      <p:sp>
        <p:nvSpPr>
          <p:cNvPr id="8" name="Footer Placeholder 7">
            <a:extLst>
              <a:ext uri="{FF2B5EF4-FFF2-40B4-BE49-F238E27FC236}">
                <a16:creationId xmlns:a16="http://schemas.microsoft.com/office/drawing/2014/main" id="{E93AF56D-50E2-BFBB-EBF8-6CEB400C533C}"/>
              </a:ext>
            </a:extLst>
          </p:cNvPr>
          <p:cNvSpPr>
            <a:spLocks noGrp="1"/>
          </p:cNvSpPr>
          <p:nvPr>
            <p:ph type="ftr" sz="quarter" idx="3"/>
          </p:nvPr>
        </p:nvSpPr>
        <p:spPr/>
        <p:txBody>
          <a:bodyPr/>
          <a:lstStyle/>
          <a:p>
            <a:r>
              <a:rPr lang="en-US" dirty="0"/>
              <a:t>CABG, coronary artery bypass graft; EF, ejection fraction; </a:t>
            </a:r>
            <a:r>
              <a:rPr lang="en-US" dirty="0" err="1"/>
              <a:t>TAPSE</a:t>
            </a:r>
            <a:r>
              <a:rPr lang="en-US" dirty="0"/>
              <a:t>, Tricuspid annular plane systolic excursion.</a:t>
            </a:r>
          </a:p>
          <a:p>
            <a:r>
              <a:rPr lang="en-US" dirty="0"/>
              <a:t>Unsworth B, et al. </a:t>
            </a:r>
            <a:r>
              <a:rPr lang="en-US" i="1" dirty="0"/>
              <a:t>Am Heart J</a:t>
            </a:r>
            <a:r>
              <a:rPr lang="en-US" dirty="0"/>
              <a:t>. 2010;159(2):314-322.</a:t>
            </a:r>
          </a:p>
        </p:txBody>
      </p:sp>
    </p:spTree>
    <p:extLst>
      <p:ext uri="{BB962C8B-B14F-4D97-AF65-F5344CB8AC3E}">
        <p14:creationId xmlns:p14="http://schemas.microsoft.com/office/powerpoint/2010/main" val="319710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8A2AB4-2959-31C2-8CB4-5D96675F9778}"/>
              </a:ext>
            </a:extLst>
          </p:cNvPr>
          <p:cNvPicPr>
            <a:picLocks noChangeAspect="1"/>
          </p:cNvPicPr>
          <p:nvPr/>
        </p:nvPicPr>
        <p:blipFill>
          <a:blip r:embed="rId2"/>
          <a:stretch>
            <a:fillRect/>
          </a:stretch>
        </p:blipFill>
        <p:spPr>
          <a:xfrm>
            <a:off x="1535092" y="1386698"/>
            <a:ext cx="9121815" cy="4701862"/>
          </a:xfrm>
          <a:prstGeom prst="rect">
            <a:avLst/>
          </a:prstGeom>
        </p:spPr>
      </p:pic>
      <p:sp>
        <p:nvSpPr>
          <p:cNvPr id="6" name="TextBox 5">
            <a:extLst>
              <a:ext uri="{FF2B5EF4-FFF2-40B4-BE49-F238E27FC236}">
                <a16:creationId xmlns:a16="http://schemas.microsoft.com/office/drawing/2014/main" id="{B40040D5-93BC-716B-9257-095B097A56FD}"/>
              </a:ext>
            </a:extLst>
          </p:cNvPr>
          <p:cNvSpPr txBox="1"/>
          <p:nvPr/>
        </p:nvSpPr>
        <p:spPr>
          <a:xfrm>
            <a:off x="3036662" y="6117227"/>
            <a:ext cx="2757486" cy="246221"/>
          </a:xfrm>
          <a:prstGeom prst="rect">
            <a:avLst/>
          </a:prstGeom>
          <a:noFill/>
        </p:spPr>
        <p:txBody>
          <a:bodyPr wrap="none" rtlCol="0">
            <a:spAutoFit/>
          </a:bodyPr>
          <a:lstStyle/>
          <a:p>
            <a:r>
              <a:rPr lang="en-US" sz="1000" dirty="0"/>
              <a:t>S indicates systolic phase; D, diastolic phase.</a:t>
            </a:r>
          </a:p>
        </p:txBody>
      </p:sp>
      <p:sp>
        <p:nvSpPr>
          <p:cNvPr id="4" name="Title 3">
            <a:extLst>
              <a:ext uri="{FF2B5EF4-FFF2-40B4-BE49-F238E27FC236}">
                <a16:creationId xmlns:a16="http://schemas.microsoft.com/office/drawing/2014/main" id="{56D39999-32F6-1467-D779-6047D3A50DD7}"/>
              </a:ext>
            </a:extLst>
          </p:cNvPr>
          <p:cNvSpPr>
            <a:spLocks noGrp="1"/>
          </p:cNvSpPr>
          <p:nvPr>
            <p:ph type="title"/>
          </p:nvPr>
        </p:nvSpPr>
        <p:spPr/>
        <p:txBody>
          <a:bodyPr/>
          <a:lstStyle/>
          <a:p>
            <a:r>
              <a:rPr lang="en-US" dirty="0"/>
              <a:t>Pearl 5: The Era of Venous Excess Imaging (</a:t>
            </a:r>
            <a:r>
              <a:rPr lang="en-US" dirty="0" err="1"/>
              <a:t>VExUS</a:t>
            </a:r>
            <a:r>
              <a:rPr lang="en-US" dirty="0"/>
              <a:t>)</a:t>
            </a:r>
          </a:p>
        </p:txBody>
      </p:sp>
      <p:sp>
        <p:nvSpPr>
          <p:cNvPr id="7" name="Footer Placeholder 6">
            <a:extLst>
              <a:ext uri="{FF2B5EF4-FFF2-40B4-BE49-F238E27FC236}">
                <a16:creationId xmlns:a16="http://schemas.microsoft.com/office/drawing/2014/main" id="{8053DA0A-0369-4F59-ABFC-83C848AE12AE}"/>
              </a:ext>
            </a:extLst>
          </p:cNvPr>
          <p:cNvSpPr>
            <a:spLocks noGrp="1"/>
          </p:cNvSpPr>
          <p:nvPr>
            <p:ph type="ftr" sz="quarter" idx="3"/>
          </p:nvPr>
        </p:nvSpPr>
        <p:spPr/>
        <p:txBody>
          <a:bodyPr/>
          <a:lstStyle/>
          <a:p>
            <a:r>
              <a:rPr lang="en-US" dirty="0"/>
              <a:t>Beaubien-</a:t>
            </a:r>
            <a:r>
              <a:rPr lang="en-US" dirty="0" err="1"/>
              <a:t>Souligny</a:t>
            </a:r>
            <a:r>
              <a:rPr lang="en-US" dirty="0"/>
              <a:t> W, et al. </a:t>
            </a:r>
            <a:r>
              <a:rPr lang="en-US" i="1" dirty="0"/>
              <a:t>Ultrasound J. </a:t>
            </a:r>
            <a:r>
              <a:rPr lang="en-US" dirty="0"/>
              <a:t>2020;12(1):16.</a:t>
            </a:r>
          </a:p>
        </p:txBody>
      </p:sp>
    </p:spTree>
    <p:extLst>
      <p:ext uri="{BB962C8B-B14F-4D97-AF65-F5344CB8AC3E}">
        <p14:creationId xmlns:p14="http://schemas.microsoft.com/office/powerpoint/2010/main" val="4683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A983-F37A-6E4A-1ED6-3A0FFA6AA138}"/>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AA4AF02B-7DE0-E544-A73C-BB246A2DCD39}"/>
              </a:ext>
            </a:extLst>
          </p:cNvPr>
          <p:cNvSpPr>
            <a:spLocks noGrp="1"/>
          </p:cNvSpPr>
          <p:nvPr>
            <p:ph idx="1"/>
          </p:nvPr>
        </p:nvSpPr>
        <p:spPr>
          <a:xfrm>
            <a:off x="609600" y="1477906"/>
            <a:ext cx="10744200" cy="4964458"/>
          </a:xfrm>
        </p:spPr>
        <p:txBody>
          <a:bodyPr/>
          <a:lstStyle/>
          <a:p>
            <a:pPr>
              <a:spcBef>
                <a:spcPts val="2400"/>
              </a:spcBef>
            </a:pPr>
            <a:r>
              <a:rPr lang="en-US" dirty="0"/>
              <a:t>Quality of echo images is essential to diagnosing and monitoring PH, especially as it relates to </a:t>
            </a:r>
            <a:r>
              <a:rPr lang="en-US" dirty="0" err="1"/>
              <a:t>RVSP</a:t>
            </a:r>
            <a:r>
              <a:rPr lang="en-US" dirty="0"/>
              <a:t> estimates</a:t>
            </a:r>
          </a:p>
          <a:p>
            <a:pPr>
              <a:spcBef>
                <a:spcPts val="2400"/>
              </a:spcBef>
            </a:pPr>
            <a:r>
              <a:rPr lang="en-US" dirty="0"/>
              <a:t>In interpreting echo images, the practitioner must focus on heart </a:t>
            </a:r>
            <a:r>
              <a:rPr lang="en-US" u="sng" dirty="0"/>
              <a:t>structures, </a:t>
            </a:r>
            <a:r>
              <a:rPr lang="en-US" dirty="0"/>
              <a:t>not just estimated pressures</a:t>
            </a:r>
          </a:p>
          <a:p>
            <a:pPr>
              <a:spcBef>
                <a:spcPts val="2400"/>
              </a:spcBef>
            </a:pPr>
            <a:r>
              <a:rPr lang="en-US" dirty="0"/>
              <a:t>Focus needs to be on </a:t>
            </a:r>
            <a:r>
              <a:rPr lang="en-US" b="1" u="sng" dirty="0"/>
              <a:t>both</a:t>
            </a:r>
            <a:r>
              <a:rPr lang="en-US" dirty="0"/>
              <a:t> sides of the heart, not just the left</a:t>
            </a:r>
          </a:p>
          <a:p>
            <a:pPr>
              <a:spcBef>
                <a:spcPts val="2400"/>
              </a:spcBef>
            </a:pPr>
            <a:r>
              <a:rPr lang="en-US" dirty="0"/>
              <a:t>Numerous </a:t>
            </a:r>
            <a:r>
              <a:rPr lang="en-US" u="sng" dirty="0"/>
              <a:t>echo signs </a:t>
            </a:r>
            <a:r>
              <a:rPr lang="en-US" dirty="0"/>
              <a:t>can aid in diagnosis of PH and to determine the specific type of disease present</a:t>
            </a:r>
          </a:p>
          <a:p>
            <a:pPr>
              <a:spcBef>
                <a:spcPts val="2400"/>
              </a:spcBef>
            </a:pPr>
            <a:r>
              <a:rPr lang="en-US" dirty="0"/>
              <a:t>The more compete the data, the better served is the patient and the PH Care Team</a:t>
            </a:r>
          </a:p>
        </p:txBody>
      </p:sp>
    </p:spTree>
    <p:extLst>
      <p:ext uri="{BB962C8B-B14F-4D97-AF65-F5344CB8AC3E}">
        <p14:creationId xmlns:p14="http://schemas.microsoft.com/office/powerpoint/2010/main" val="414181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4270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D220-7244-46CE-8AE2-4FD7AE06A806}"/>
              </a:ext>
            </a:extLst>
          </p:cNvPr>
          <p:cNvSpPr>
            <a:spLocks noGrp="1"/>
          </p:cNvSpPr>
          <p:nvPr>
            <p:ph type="title"/>
          </p:nvPr>
        </p:nvSpPr>
        <p:spPr/>
        <p:txBody>
          <a:bodyPr/>
          <a:lstStyle/>
          <a:p>
            <a:r>
              <a:rPr lang="en-US" dirty="0"/>
              <a:t>Pearl 1. The Chin and the Beard </a:t>
            </a:r>
          </a:p>
        </p:txBody>
      </p:sp>
      <p:pic>
        <p:nvPicPr>
          <p:cNvPr id="3" name="Picture 2">
            <a:extLst>
              <a:ext uri="{FF2B5EF4-FFF2-40B4-BE49-F238E27FC236}">
                <a16:creationId xmlns:a16="http://schemas.microsoft.com/office/drawing/2014/main" id="{0963E531-836E-4618-B7FD-33023095834A}"/>
              </a:ext>
            </a:extLst>
          </p:cNvPr>
          <p:cNvPicPr>
            <a:picLocks noChangeAspect="1"/>
          </p:cNvPicPr>
          <p:nvPr/>
        </p:nvPicPr>
        <p:blipFill>
          <a:blip r:embed="rId2"/>
          <a:stretch>
            <a:fillRect/>
          </a:stretch>
        </p:blipFill>
        <p:spPr>
          <a:xfrm>
            <a:off x="7738359" y="1844746"/>
            <a:ext cx="3318928" cy="3645976"/>
          </a:xfrm>
          <a:prstGeom prst="rect">
            <a:avLst/>
          </a:prstGeom>
        </p:spPr>
      </p:pic>
      <p:pic>
        <p:nvPicPr>
          <p:cNvPr id="4" name="Picture 3">
            <a:extLst>
              <a:ext uri="{FF2B5EF4-FFF2-40B4-BE49-F238E27FC236}">
                <a16:creationId xmlns:a16="http://schemas.microsoft.com/office/drawing/2014/main" id="{9282A56E-BD58-40D5-8312-6219B36D075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1134713" y="1484066"/>
            <a:ext cx="5656210" cy="3922460"/>
          </a:xfrm>
          <a:prstGeom prst="rect">
            <a:avLst/>
          </a:prstGeom>
        </p:spPr>
      </p:pic>
      <p:sp>
        <p:nvSpPr>
          <p:cNvPr id="5" name="TextBox 4">
            <a:extLst>
              <a:ext uri="{FF2B5EF4-FFF2-40B4-BE49-F238E27FC236}">
                <a16:creationId xmlns:a16="http://schemas.microsoft.com/office/drawing/2014/main" id="{00D6AE1E-BA98-4935-8D0F-E06D650B9DCC}"/>
              </a:ext>
            </a:extLst>
          </p:cNvPr>
          <p:cNvSpPr txBox="1"/>
          <p:nvPr/>
        </p:nvSpPr>
        <p:spPr>
          <a:xfrm>
            <a:off x="2182460" y="5458248"/>
            <a:ext cx="3562194" cy="369332"/>
          </a:xfrm>
          <a:prstGeom prst="rect">
            <a:avLst/>
          </a:prstGeom>
          <a:noFill/>
        </p:spPr>
        <p:txBody>
          <a:bodyPr wrap="none" rtlCol="0">
            <a:spAutoFit/>
          </a:bodyPr>
          <a:lstStyle/>
          <a:p>
            <a:pPr algn="ctr"/>
            <a:r>
              <a:rPr lang="en-US" dirty="0"/>
              <a:t>“Chin” indicates modal frequency</a:t>
            </a:r>
          </a:p>
        </p:txBody>
      </p:sp>
      <p:sp>
        <p:nvSpPr>
          <p:cNvPr id="8" name="Footer Placeholder 7">
            <a:extLst>
              <a:ext uri="{FF2B5EF4-FFF2-40B4-BE49-F238E27FC236}">
                <a16:creationId xmlns:a16="http://schemas.microsoft.com/office/drawing/2014/main" id="{2D52BAC7-7B95-3115-A89F-B69A4165BDC5}"/>
              </a:ext>
            </a:extLst>
          </p:cNvPr>
          <p:cNvSpPr>
            <a:spLocks noGrp="1"/>
          </p:cNvSpPr>
          <p:nvPr>
            <p:ph type="ftr" sz="quarter" idx="3"/>
          </p:nvPr>
        </p:nvSpPr>
        <p:spPr/>
        <p:txBody>
          <a:bodyPr/>
          <a:lstStyle/>
          <a:p>
            <a:r>
              <a:rPr lang="en-US" sz="1000" dirty="0"/>
              <a:t>TR, tricuspid regurgitation.</a:t>
            </a:r>
          </a:p>
          <a:p>
            <a:r>
              <a:rPr lang="en-US" sz="1000" dirty="0" err="1"/>
              <a:t>Kyranis</a:t>
            </a:r>
            <a:r>
              <a:rPr lang="en-US" sz="1000" dirty="0"/>
              <a:t> </a:t>
            </a:r>
            <a:r>
              <a:rPr lang="en-US" sz="1000" dirty="0" err="1"/>
              <a:t>SJ</a:t>
            </a:r>
            <a:r>
              <a:rPr lang="en-US" sz="1000" dirty="0"/>
              <a:t>, et al. </a:t>
            </a:r>
            <a:r>
              <a:rPr lang="en-US" sz="1000" i="1" dirty="0"/>
              <a:t>Echocardiography. </a:t>
            </a:r>
            <a:r>
              <a:rPr lang="en-US" sz="1000" dirty="0"/>
              <a:t>2018;35(8):1085-1096.</a:t>
            </a:r>
          </a:p>
        </p:txBody>
      </p:sp>
    </p:spTree>
    <p:extLst>
      <p:ext uri="{BB962C8B-B14F-4D97-AF65-F5344CB8AC3E}">
        <p14:creationId xmlns:p14="http://schemas.microsoft.com/office/powerpoint/2010/main" val="279270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24" name="Title 1"/>
          <p:cNvSpPr>
            <a:spLocks noGrp="1"/>
          </p:cNvSpPr>
          <p:nvPr>
            <p:ph type="title"/>
          </p:nvPr>
        </p:nvSpPr>
        <p:spPr/>
        <p:txBody>
          <a:bodyPr/>
          <a:lstStyle/>
          <a:p>
            <a:r>
              <a:rPr lang="en-US" dirty="0"/>
              <a:t>Echocardiogram Gives Only 40% PASP Accuracy* </a:t>
            </a:r>
            <a:r>
              <a:rPr lang="en-US" sz="2400" b="0" dirty="0"/>
              <a:t>REVEAL Registry</a:t>
            </a:r>
            <a:endParaRPr lang="en-US" b="0" dirty="0"/>
          </a:p>
        </p:txBody>
      </p:sp>
      <p:sp>
        <p:nvSpPr>
          <p:cNvPr id="8" name="Footer Placeholder 7">
            <a:extLst>
              <a:ext uri="{FF2B5EF4-FFF2-40B4-BE49-F238E27FC236}">
                <a16:creationId xmlns:a16="http://schemas.microsoft.com/office/drawing/2014/main" id="{2124C6E3-D987-3E2D-35F7-1371B646C89D}"/>
              </a:ext>
            </a:extLst>
          </p:cNvPr>
          <p:cNvSpPr>
            <a:spLocks noGrp="1"/>
          </p:cNvSpPr>
          <p:nvPr>
            <p:ph type="ftr" sz="quarter" idx="3"/>
          </p:nvPr>
        </p:nvSpPr>
        <p:spPr/>
        <p:txBody>
          <a:bodyPr/>
          <a:lstStyle/>
          <a:p>
            <a:r>
              <a:rPr lang="en-US" dirty="0" err="1"/>
              <a:t>PASP</a:t>
            </a:r>
            <a:r>
              <a:rPr lang="en-US" dirty="0"/>
              <a:t>, pulmonary artery systolic pressure; </a:t>
            </a:r>
            <a:r>
              <a:rPr lang="en-US" dirty="0" err="1"/>
              <a:t>RHC</a:t>
            </a:r>
            <a:r>
              <a:rPr lang="en-US" dirty="0"/>
              <a:t>, right heart catheterization.</a:t>
            </a:r>
          </a:p>
          <a:p>
            <a:r>
              <a:rPr lang="en-US" dirty="0"/>
              <a:t>Farber HW, et al. </a:t>
            </a:r>
            <a:r>
              <a:rPr lang="en-US" i="1" dirty="0"/>
              <a:t>Congest Heart Fail. </a:t>
            </a:r>
            <a:r>
              <a:rPr lang="en-US" dirty="0"/>
              <a:t>2011;17(2):56-64.</a:t>
            </a:r>
          </a:p>
        </p:txBody>
      </p:sp>
      <p:sp>
        <p:nvSpPr>
          <p:cNvPr id="2" name="TextBox 1"/>
          <p:cNvSpPr txBox="1"/>
          <p:nvPr/>
        </p:nvSpPr>
        <p:spPr>
          <a:xfrm>
            <a:off x="3239076" y="5542106"/>
            <a:ext cx="683200" cy="369332"/>
          </a:xfrm>
          <a:prstGeom prst="rect">
            <a:avLst/>
          </a:prstGeom>
          <a:noFill/>
        </p:spPr>
        <p:txBody>
          <a:bodyPr wrap="none" rtlCol="0">
            <a:spAutoFit/>
          </a:bodyPr>
          <a:lstStyle/>
          <a:p>
            <a:r>
              <a:rPr lang="en-US" dirty="0"/>
              <a:t>N=98</a:t>
            </a:r>
          </a:p>
        </p:txBody>
      </p:sp>
      <p:sp>
        <p:nvSpPr>
          <p:cNvPr id="6" name="TextBox 5"/>
          <p:cNvSpPr txBox="1"/>
          <p:nvPr/>
        </p:nvSpPr>
        <p:spPr>
          <a:xfrm>
            <a:off x="7151439" y="5563273"/>
            <a:ext cx="800219" cy="369332"/>
          </a:xfrm>
          <a:prstGeom prst="rect">
            <a:avLst/>
          </a:prstGeom>
          <a:noFill/>
        </p:spPr>
        <p:txBody>
          <a:bodyPr wrap="none" rtlCol="0">
            <a:spAutoFit/>
          </a:bodyPr>
          <a:lstStyle/>
          <a:p>
            <a:r>
              <a:rPr lang="en-US" dirty="0"/>
              <a:t>N=481</a:t>
            </a:r>
          </a:p>
        </p:txBody>
      </p:sp>
      <p:graphicFrame>
        <p:nvGraphicFramePr>
          <p:cNvPr id="7" name="Chart 6"/>
          <p:cNvGraphicFramePr>
            <a:graphicFrameLocks noGrp="1"/>
          </p:cNvGraphicFramePr>
          <p:nvPr/>
        </p:nvGraphicFramePr>
        <p:xfrm>
          <a:off x="1102936" y="1596452"/>
          <a:ext cx="10397765" cy="39661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9600" y="5916913"/>
            <a:ext cx="10195089" cy="338554"/>
          </a:xfrm>
          <a:prstGeom prst="rect">
            <a:avLst/>
          </a:prstGeom>
          <a:noFill/>
        </p:spPr>
        <p:txBody>
          <a:bodyPr wrap="square" rtlCol="0">
            <a:spAutoFit/>
          </a:bodyPr>
          <a:lstStyle/>
          <a:p>
            <a:r>
              <a:rPr lang="en-US" sz="1600" dirty="0"/>
              <a:t>*Accuracy defined as not &gt;10 mmHg higher or lower than right heart catheterization. </a:t>
            </a:r>
          </a:p>
        </p:txBody>
      </p:sp>
      <p:pic>
        <p:nvPicPr>
          <p:cNvPr id="12" name="Picture 11" descr="Graphical user interface, text, application&#10;&#10;Description automatically generated">
            <a:extLst>
              <a:ext uri="{FF2B5EF4-FFF2-40B4-BE49-F238E27FC236}">
                <a16:creationId xmlns:a16="http://schemas.microsoft.com/office/drawing/2014/main" id="{6AD42B3C-2D8E-1EC2-1BA1-92AC6363AB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7701" y="2499360"/>
            <a:ext cx="2503000" cy="1237438"/>
          </a:xfrm>
          <a:prstGeom prst="rect">
            <a:avLst/>
          </a:prstGeom>
        </p:spPr>
      </p:pic>
    </p:spTree>
    <p:extLst>
      <p:ext uri="{BB962C8B-B14F-4D97-AF65-F5344CB8AC3E}">
        <p14:creationId xmlns:p14="http://schemas.microsoft.com/office/powerpoint/2010/main" val="84938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FE3DCEA-33D2-DF18-EC6B-D094F21213EE}"/>
              </a:ext>
            </a:extLst>
          </p:cNvPr>
          <p:cNvSpPr>
            <a:spLocks noGrp="1"/>
          </p:cNvSpPr>
          <p:nvPr>
            <p:ph type="ftr" sz="quarter" idx="3"/>
          </p:nvPr>
        </p:nvSpPr>
        <p:spPr/>
        <p:txBody>
          <a:bodyPr/>
          <a:lstStyle/>
          <a:p>
            <a:r>
              <a:rPr lang="en-US" dirty="0"/>
              <a:t>PAP, pulmonary artery pressure.</a:t>
            </a:r>
          </a:p>
          <a:p>
            <a:r>
              <a:rPr lang="en-US" dirty="0" err="1"/>
              <a:t>Amsallem</a:t>
            </a:r>
            <a:r>
              <a:rPr lang="en-US" dirty="0"/>
              <a:t> M, et al. </a:t>
            </a:r>
            <a:r>
              <a:rPr lang="en-US" i="1" dirty="0"/>
              <a:t>J Am Soc Echocardiogr. </a:t>
            </a:r>
            <a:r>
              <a:rPr lang="en-US" dirty="0"/>
              <a:t>2016;29(2):93-102.</a:t>
            </a:r>
          </a:p>
        </p:txBody>
      </p:sp>
      <p:sp>
        <p:nvSpPr>
          <p:cNvPr id="14" name="Title 13">
            <a:extLst>
              <a:ext uri="{FF2B5EF4-FFF2-40B4-BE49-F238E27FC236}">
                <a16:creationId xmlns:a16="http://schemas.microsoft.com/office/drawing/2014/main" id="{7421778D-F11D-E941-8CE3-C273F43A8436}"/>
              </a:ext>
            </a:extLst>
          </p:cNvPr>
          <p:cNvSpPr>
            <a:spLocks noGrp="1"/>
          </p:cNvSpPr>
          <p:nvPr>
            <p:ph type="title"/>
          </p:nvPr>
        </p:nvSpPr>
        <p:spPr>
          <a:xfrm>
            <a:off x="609600" y="199505"/>
            <a:ext cx="11163300" cy="1185577"/>
          </a:xfrm>
        </p:spPr>
        <p:txBody>
          <a:bodyPr/>
          <a:lstStyle/>
          <a:p>
            <a:r>
              <a:rPr lang="en-US" dirty="0"/>
              <a:t>Echocardiogram: TR Jet Gives Only an </a:t>
            </a:r>
            <a:r>
              <a:rPr lang="en-US" u="sng" dirty="0"/>
              <a:t>Estimate</a:t>
            </a:r>
            <a:r>
              <a:rPr lang="en-US" dirty="0"/>
              <a:t> of PAP</a:t>
            </a:r>
          </a:p>
        </p:txBody>
      </p:sp>
      <p:sp>
        <p:nvSpPr>
          <p:cNvPr id="3" name="Content Placeholder 2">
            <a:extLst>
              <a:ext uri="{FF2B5EF4-FFF2-40B4-BE49-F238E27FC236}">
                <a16:creationId xmlns:a16="http://schemas.microsoft.com/office/drawing/2014/main" id="{99C4D1E5-0209-8A48-8341-13155BB2754E}"/>
              </a:ext>
            </a:extLst>
          </p:cNvPr>
          <p:cNvSpPr>
            <a:spLocks noGrp="1"/>
          </p:cNvSpPr>
          <p:nvPr>
            <p:ph idx="1"/>
          </p:nvPr>
        </p:nvSpPr>
        <p:spPr>
          <a:xfrm>
            <a:off x="609600" y="1169182"/>
            <a:ext cx="10744200" cy="4722477"/>
          </a:xfrm>
        </p:spPr>
        <p:txBody>
          <a:bodyPr>
            <a:normAutofit/>
          </a:bodyPr>
          <a:lstStyle/>
          <a:p>
            <a:r>
              <a:rPr lang="en-US" sz="1800" dirty="0"/>
              <a:t>PAP is estimated from TR jet using simplified Bernoulli equation: </a:t>
            </a:r>
          </a:p>
          <a:p>
            <a:pPr lvl="1"/>
            <a:r>
              <a:rPr lang="en-US" sz="1600" dirty="0"/>
              <a:t>Peak grad = 4 x V2 + RA</a:t>
            </a:r>
          </a:p>
          <a:p>
            <a:r>
              <a:rPr lang="en-US" sz="1800" dirty="0"/>
              <a:t>The quality of the TR jet and the expertise of echocardiography reader matters!</a:t>
            </a:r>
          </a:p>
        </p:txBody>
      </p:sp>
      <p:sp>
        <p:nvSpPr>
          <p:cNvPr id="18" name="TextBox 17">
            <a:extLst>
              <a:ext uri="{FF2B5EF4-FFF2-40B4-BE49-F238E27FC236}">
                <a16:creationId xmlns:a16="http://schemas.microsoft.com/office/drawing/2014/main" id="{ADAF6A52-61A4-894F-8FD7-F977BED6268B}"/>
              </a:ext>
            </a:extLst>
          </p:cNvPr>
          <p:cNvSpPr txBox="1"/>
          <p:nvPr/>
        </p:nvSpPr>
        <p:spPr>
          <a:xfrm>
            <a:off x="4783330" y="2378177"/>
            <a:ext cx="2644003" cy="400110"/>
          </a:xfrm>
          <a:prstGeom prst="rect">
            <a:avLst/>
          </a:prstGeom>
          <a:solidFill>
            <a:srgbClr val="FFC000"/>
          </a:solidFill>
          <a:ln>
            <a:noFill/>
          </a:ln>
        </p:spPr>
        <p:txBody>
          <a:bodyPr wrap="square" rtlCol="0">
            <a:spAutoFit/>
          </a:bodyPr>
          <a:lstStyle/>
          <a:p>
            <a:pPr algn="ctr"/>
            <a:r>
              <a:rPr lang="en-US" sz="2000" b="1" dirty="0"/>
              <a:t>Quality of TR jet</a:t>
            </a:r>
          </a:p>
        </p:txBody>
      </p:sp>
      <p:sp>
        <p:nvSpPr>
          <p:cNvPr id="8" name="TextBox 7">
            <a:extLst>
              <a:ext uri="{FF2B5EF4-FFF2-40B4-BE49-F238E27FC236}">
                <a16:creationId xmlns:a16="http://schemas.microsoft.com/office/drawing/2014/main" id="{93ABD896-2E1A-0341-92E3-1E416651D7C5}"/>
              </a:ext>
            </a:extLst>
          </p:cNvPr>
          <p:cNvSpPr txBox="1"/>
          <p:nvPr/>
        </p:nvSpPr>
        <p:spPr>
          <a:xfrm>
            <a:off x="3948331" y="6160696"/>
            <a:ext cx="4314001" cy="369332"/>
          </a:xfrm>
          <a:prstGeom prst="rect">
            <a:avLst/>
          </a:prstGeom>
          <a:solidFill>
            <a:schemeClr val="accent2"/>
          </a:solidFill>
          <a:ln>
            <a:noFill/>
          </a:ln>
        </p:spPr>
        <p:txBody>
          <a:bodyPr wrap="none" rtlCol="0">
            <a:spAutoFit/>
          </a:bodyPr>
          <a:lstStyle/>
          <a:p>
            <a:r>
              <a:rPr lang="es-AR" b="1" dirty="0">
                <a:solidFill>
                  <a:schemeClr val="bg1"/>
                </a:solidFill>
              </a:rPr>
              <a:t>Review the echocardiography images</a:t>
            </a:r>
          </a:p>
        </p:txBody>
      </p:sp>
      <p:pic>
        <p:nvPicPr>
          <p:cNvPr id="5" name="Picture 4" descr="A picture containing text&#10;&#10;Description automatically generated">
            <a:extLst>
              <a:ext uri="{FF2B5EF4-FFF2-40B4-BE49-F238E27FC236}">
                <a16:creationId xmlns:a16="http://schemas.microsoft.com/office/drawing/2014/main" id="{DF47FC78-DC8D-2B49-D552-AFB9ABF0B7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4400" y="2840282"/>
            <a:ext cx="5295900" cy="3239919"/>
          </a:xfrm>
          <a:prstGeom prst="rect">
            <a:avLst/>
          </a:prstGeom>
        </p:spPr>
      </p:pic>
    </p:spTree>
    <p:extLst>
      <p:ext uri="{BB962C8B-B14F-4D97-AF65-F5344CB8AC3E}">
        <p14:creationId xmlns:p14="http://schemas.microsoft.com/office/powerpoint/2010/main" val="320065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CA37-8A00-4FE7-ACEE-FCE51382F181}"/>
              </a:ext>
            </a:extLst>
          </p:cNvPr>
          <p:cNvSpPr>
            <a:spLocks noGrp="1"/>
          </p:cNvSpPr>
          <p:nvPr>
            <p:ph type="title"/>
          </p:nvPr>
        </p:nvSpPr>
        <p:spPr/>
        <p:txBody>
          <a:bodyPr/>
          <a:lstStyle/>
          <a:p>
            <a:r>
              <a:rPr lang="en-US" dirty="0"/>
              <a:t>The “Beard” Is the Most Common Cause of Overestimation of PAP</a:t>
            </a:r>
          </a:p>
        </p:txBody>
      </p:sp>
      <p:pic>
        <p:nvPicPr>
          <p:cNvPr id="25" name="Picture 24">
            <a:extLst>
              <a:ext uri="{FF2B5EF4-FFF2-40B4-BE49-F238E27FC236}">
                <a16:creationId xmlns:a16="http://schemas.microsoft.com/office/drawing/2014/main" id="{B7304623-1751-411B-95C8-D545B12D1C19}"/>
              </a:ext>
            </a:extLst>
          </p:cNvPr>
          <p:cNvPicPr>
            <a:picLocks noChangeAspect="1"/>
          </p:cNvPicPr>
          <p:nvPr/>
        </p:nvPicPr>
        <p:blipFill rotWithShape="1">
          <a:blip r:embed="rId2"/>
          <a:srcRect t="11969"/>
          <a:stretch/>
        </p:blipFill>
        <p:spPr>
          <a:xfrm>
            <a:off x="2092456" y="2159000"/>
            <a:ext cx="8032487" cy="4389954"/>
          </a:xfrm>
          <a:prstGeom prst="rect">
            <a:avLst/>
          </a:prstGeom>
        </p:spPr>
      </p:pic>
      <p:sp>
        <p:nvSpPr>
          <p:cNvPr id="4" name="TextBox 3">
            <a:extLst>
              <a:ext uri="{FF2B5EF4-FFF2-40B4-BE49-F238E27FC236}">
                <a16:creationId xmlns:a16="http://schemas.microsoft.com/office/drawing/2014/main" id="{6FB26DD6-1D0B-1038-86F0-37691693CC8B}"/>
              </a:ext>
            </a:extLst>
          </p:cNvPr>
          <p:cNvSpPr txBox="1"/>
          <p:nvPr/>
        </p:nvSpPr>
        <p:spPr>
          <a:xfrm>
            <a:off x="2740430" y="1587376"/>
            <a:ext cx="1813317" cy="369332"/>
          </a:xfrm>
          <a:prstGeom prst="rect">
            <a:avLst/>
          </a:prstGeom>
          <a:noFill/>
        </p:spPr>
        <p:txBody>
          <a:bodyPr wrap="none" rtlCol="0">
            <a:spAutoFit/>
          </a:bodyPr>
          <a:lstStyle/>
          <a:p>
            <a:pPr algn="ctr"/>
            <a:r>
              <a:rPr lang="en-US" b="1" dirty="0">
                <a:solidFill>
                  <a:srgbClr val="74246D"/>
                </a:solidFill>
              </a:rPr>
              <a:t>Clinical Report</a:t>
            </a:r>
          </a:p>
        </p:txBody>
      </p:sp>
      <p:sp>
        <p:nvSpPr>
          <p:cNvPr id="5" name="TextBox 4">
            <a:extLst>
              <a:ext uri="{FF2B5EF4-FFF2-40B4-BE49-F238E27FC236}">
                <a16:creationId xmlns:a16="http://schemas.microsoft.com/office/drawing/2014/main" id="{780D7106-2AA1-3CB5-D244-AD398CCA5BA6}"/>
              </a:ext>
            </a:extLst>
          </p:cNvPr>
          <p:cNvSpPr txBox="1"/>
          <p:nvPr/>
        </p:nvSpPr>
        <p:spPr>
          <a:xfrm>
            <a:off x="5198869" y="1587376"/>
            <a:ext cx="1813318" cy="369332"/>
          </a:xfrm>
          <a:prstGeom prst="rect">
            <a:avLst/>
          </a:prstGeom>
          <a:noFill/>
        </p:spPr>
        <p:txBody>
          <a:bodyPr wrap="none" rtlCol="0">
            <a:spAutoFit/>
          </a:bodyPr>
          <a:lstStyle/>
          <a:p>
            <a:pPr algn="ctr"/>
            <a:r>
              <a:rPr lang="en-US" b="1" dirty="0">
                <a:solidFill>
                  <a:srgbClr val="7CB4D4"/>
                </a:solidFill>
              </a:rPr>
              <a:t>Level 2 Reader</a:t>
            </a:r>
          </a:p>
        </p:txBody>
      </p:sp>
      <p:sp>
        <p:nvSpPr>
          <p:cNvPr id="6" name="TextBox 5">
            <a:extLst>
              <a:ext uri="{FF2B5EF4-FFF2-40B4-BE49-F238E27FC236}">
                <a16:creationId xmlns:a16="http://schemas.microsoft.com/office/drawing/2014/main" id="{A420E9E0-3F05-A981-0ED2-C3C27A430D06}"/>
              </a:ext>
            </a:extLst>
          </p:cNvPr>
          <p:cNvSpPr txBox="1"/>
          <p:nvPr/>
        </p:nvSpPr>
        <p:spPr>
          <a:xfrm>
            <a:off x="7780144" y="1593334"/>
            <a:ext cx="1813318" cy="369332"/>
          </a:xfrm>
          <a:prstGeom prst="rect">
            <a:avLst/>
          </a:prstGeom>
          <a:noFill/>
        </p:spPr>
        <p:txBody>
          <a:bodyPr wrap="none" rtlCol="0">
            <a:spAutoFit/>
          </a:bodyPr>
          <a:lstStyle/>
          <a:p>
            <a:pPr algn="ctr"/>
            <a:r>
              <a:rPr lang="en-US" b="1" dirty="0">
                <a:solidFill>
                  <a:srgbClr val="7CB87B"/>
                </a:solidFill>
              </a:rPr>
              <a:t>Level 3 Reader</a:t>
            </a:r>
          </a:p>
        </p:txBody>
      </p:sp>
      <p:sp>
        <p:nvSpPr>
          <p:cNvPr id="7" name="Footer Placeholder 6">
            <a:extLst>
              <a:ext uri="{FF2B5EF4-FFF2-40B4-BE49-F238E27FC236}">
                <a16:creationId xmlns:a16="http://schemas.microsoft.com/office/drawing/2014/main" id="{54B1CCD1-DF12-E805-CCC1-9DB0A9A2A83F}"/>
              </a:ext>
            </a:extLst>
          </p:cNvPr>
          <p:cNvSpPr>
            <a:spLocks noGrp="1"/>
          </p:cNvSpPr>
          <p:nvPr>
            <p:ph type="ftr" sz="quarter" idx="3"/>
          </p:nvPr>
        </p:nvSpPr>
        <p:spPr/>
        <p:txBody>
          <a:bodyPr/>
          <a:lstStyle/>
          <a:p>
            <a:r>
              <a:rPr lang="da-DK" sz="1000" dirty="0"/>
              <a:t>Amsallem M, et al. </a:t>
            </a:r>
            <a:r>
              <a:rPr lang="da-DK" sz="1000" i="1" dirty="0"/>
              <a:t>J Am Soc Echocardiogr. </a:t>
            </a:r>
            <a:r>
              <a:rPr lang="da-DK" sz="1000" dirty="0"/>
              <a:t>2016;29(2):93-102.</a:t>
            </a:r>
          </a:p>
        </p:txBody>
      </p:sp>
    </p:spTree>
    <p:extLst>
      <p:ext uri="{BB962C8B-B14F-4D97-AF65-F5344CB8AC3E}">
        <p14:creationId xmlns:p14="http://schemas.microsoft.com/office/powerpoint/2010/main" val="38289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836FF-F1BA-0C71-1ADA-C0C6BFE963AA}"/>
              </a:ext>
            </a:extLst>
          </p:cNvPr>
          <p:cNvPicPr>
            <a:picLocks noChangeAspect="1"/>
          </p:cNvPicPr>
          <p:nvPr/>
        </p:nvPicPr>
        <p:blipFill>
          <a:blip r:embed="rId2"/>
          <a:stretch>
            <a:fillRect/>
          </a:stretch>
        </p:blipFill>
        <p:spPr>
          <a:xfrm>
            <a:off x="2178263" y="1295400"/>
            <a:ext cx="2575070" cy="5012804"/>
          </a:xfrm>
          <a:prstGeom prst="rect">
            <a:avLst/>
          </a:prstGeom>
        </p:spPr>
      </p:pic>
      <p:sp>
        <p:nvSpPr>
          <p:cNvPr id="3" name="Title 2">
            <a:extLst>
              <a:ext uri="{FF2B5EF4-FFF2-40B4-BE49-F238E27FC236}">
                <a16:creationId xmlns:a16="http://schemas.microsoft.com/office/drawing/2014/main" id="{4813C86A-9A0E-157A-D447-E947B2437319}"/>
              </a:ext>
            </a:extLst>
          </p:cNvPr>
          <p:cNvSpPr>
            <a:spLocks noGrp="1"/>
          </p:cNvSpPr>
          <p:nvPr>
            <p:ph type="title"/>
          </p:nvPr>
        </p:nvSpPr>
        <p:spPr/>
        <p:txBody>
          <a:bodyPr/>
          <a:lstStyle/>
          <a:p>
            <a:r>
              <a:rPr lang="en-US" dirty="0"/>
              <a:t>Pearl 2: Don’t Forget the Pulmonary Flow Profile</a:t>
            </a:r>
          </a:p>
        </p:txBody>
      </p:sp>
      <p:grpSp>
        <p:nvGrpSpPr>
          <p:cNvPr id="8" name="Group 4">
            <a:extLst>
              <a:ext uri="{FF2B5EF4-FFF2-40B4-BE49-F238E27FC236}">
                <a16:creationId xmlns:a16="http://schemas.microsoft.com/office/drawing/2014/main" id="{A0D37D7D-3AA6-FCFA-FD84-57F51C633FA8}"/>
              </a:ext>
            </a:extLst>
          </p:cNvPr>
          <p:cNvGrpSpPr>
            <a:grpSpLocks noChangeAspect="1"/>
          </p:cNvGrpSpPr>
          <p:nvPr/>
        </p:nvGrpSpPr>
        <p:grpSpPr bwMode="auto">
          <a:xfrm>
            <a:off x="5639773" y="1519287"/>
            <a:ext cx="5335587" cy="4035425"/>
            <a:chOff x="3617" y="914"/>
            <a:chExt cx="3361" cy="2542"/>
          </a:xfrm>
        </p:grpSpPr>
        <p:sp>
          <p:nvSpPr>
            <p:cNvPr id="9" name="AutoShape 3">
              <a:extLst>
                <a:ext uri="{FF2B5EF4-FFF2-40B4-BE49-F238E27FC236}">
                  <a16:creationId xmlns:a16="http://schemas.microsoft.com/office/drawing/2014/main" id="{AF812AD4-D3AE-2234-94E2-294C3D6A64B5}"/>
                </a:ext>
              </a:extLst>
            </p:cNvPr>
            <p:cNvSpPr>
              <a:spLocks noChangeAspect="1" noChangeArrowheads="1" noTextEdit="1"/>
            </p:cNvSpPr>
            <p:nvPr/>
          </p:nvSpPr>
          <p:spPr bwMode="auto">
            <a:xfrm>
              <a:off x="3617" y="914"/>
              <a:ext cx="3361" cy="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FF66BA88-205A-D8D4-E3F2-2C4B4398B18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3617" y="914"/>
              <a:ext cx="3364" cy="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Footer Placeholder 9">
            <a:extLst>
              <a:ext uri="{FF2B5EF4-FFF2-40B4-BE49-F238E27FC236}">
                <a16:creationId xmlns:a16="http://schemas.microsoft.com/office/drawing/2014/main" id="{04512C05-7A95-3BA7-83DF-FBBC7615042A}"/>
              </a:ext>
            </a:extLst>
          </p:cNvPr>
          <p:cNvSpPr>
            <a:spLocks noGrp="1"/>
          </p:cNvSpPr>
          <p:nvPr>
            <p:ph type="ftr" sz="quarter" idx="3"/>
          </p:nvPr>
        </p:nvSpPr>
        <p:spPr/>
        <p:txBody>
          <a:bodyPr/>
          <a:lstStyle/>
          <a:p>
            <a:r>
              <a:rPr lang="en-US" sz="1000" dirty="0"/>
              <a:t>Left: </a:t>
            </a:r>
            <a:r>
              <a:rPr lang="en-US" sz="1000" dirty="0" err="1"/>
              <a:t>Bech</a:t>
            </a:r>
            <a:r>
              <a:rPr lang="en-US" sz="1000" dirty="0"/>
              <a:t>-Hanssen O, et al. </a:t>
            </a:r>
            <a:r>
              <a:rPr lang="en-US" sz="1000" i="1" dirty="0"/>
              <a:t>Circ Cardiovasc Imaging. </a:t>
            </a:r>
            <a:r>
              <a:rPr lang="en-US" sz="1000" dirty="0"/>
              <a:t>2010;3(4):424-432.</a:t>
            </a:r>
          </a:p>
          <a:p>
            <a:r>
              <a:rPr lang="en-US" sz="1000" dirty="0"/>
              <a:t>Right: Feigenbaum H. </a:t>
            </a:r>
            <a:r>
              <a:rPr lang="en-US" sz="1000" i="1" dirty="0"/>
              <a:t>J Am Soc </a:t>
            </a:r>
            <a:r>
              <a:rPr lang="en-US" sz="1000" i="1" dirty="0" err="1"/>
              <a:t>Echocardiogr</a:t>
            </a:r>
            <a:r>
              <a:rPr lang="en-US" sz="1000" i="1" dirty="0"/>
              <a:t>. </a:t>
            </a:r>
            <a:r>
              <a:rPr lang="en-US" sz="1000" dirty="0"/>
              <a:t>2010;23(3):240-357; 335-7.</a:t>
            </a:r>
          </a:p>
        </p:txBody>
      </p:sp>
    </p:spTree>
    <p:extLst>
      <p:ext uri="{BB962C8B-B14F-4D97-AF65-F5344CB8AC3E}">
        <p14:creationId xmlns:p14="http://schemas.microsoft.com/office/powerpoint/2010/main" val="293499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E1FE94-4418-420F-8BCD-E80F4CD442D3}"/>
              </a:ext>
            </a:extLst>
          </p:cNvPr>
          <p:cNvPicPr>
            <a:picLocks noChangeAspect="1"/>
          </p:cNvPicPr>
          <p:nvPr/>
        </p:nvPicPr>
        <p:blipFill rotWithShape="1">
          <a:blip r:embed="rId2"/>
          <a:srcRect t="5357" r="59606" b="10775"/>
          <a:stretch/>
        </p:blipFill>
        <p:spPr>
          <a:xfrm>
            <a:off x="261257" y="2039778"/>
            <a:ext cx="4660957" cy="3223517"/>
          </a:xfrm>
          <a:prstGeom prst="rect">
            <a:avLst/>
          </a:prstGeom>
        </p:spPr>
      </p:pic>
      <p:graphicFrame>
        <p:nvGraphicFramePr>
          <p:cNvPr id="20" name="Table 20">
            <a:extLst>
              <a:ext uri="{FF2B5EF4-FFF2-40B4-BE49-F238E27FC236}">
                <a16:creationId xmlns:a16="http://schemas.microsoft.com/office/drawing/2014/main" id="{AFC18A5F-209E-54D9-8DC1-0021A9FC3D5D}"/>
              </a:ext>
            </a:extLst>
          </p:cNvPr>
          <p:cNvGraphicFramePr>
            <a:graphicFrameLocks noGrp="1"/>
          </p:cNvGraphicFramePr>
          <p:nvPr>
            <p:extLst>
              <p:ext uri="{D42A27DB-BD31-4B8C-83A1-F6EECF244321}">
                <p14:modId xmlns:p14="http://schemas.microsoft.com/office/powerpoint/2010/main" val="478103362"/>
              </p:ext>
            </p:extLst>
          </p:nvPr>
        </p:nvGraphicFramePr>
        <p:xfrm>
          <a:off x="5555800" y="3815843"/>
          <a:ext cx="5932487" cy="1308854"/>
        </p:xfrm>
        <a:graphic>
          <a:graphicData uri="http://schemas.openxmlformats.org/drawingml/2006/table">
            <a:tbl>
              <a:tblPr bandRow="1">
                <a:tableStyleId>{5C22544A-7EE6-4342-B048-85BDC9FD1C3A}</a:tableStyleId>
              </a:tblPr>
              <a:tblGrid>
                <a:gridCol w="2266950">
                  <a:extLst>
                    <a:ext uri="{9D8B030D-6E8A-4147-A177-3AD203B41FA5}">
                      <a16:colId xmlns:a16="http://schemas.microsoft.com/office/drawing/2014/main" val="2624058375"/>
                    </a:ext>
                  </a:extLst>
                </a:gridCol>
                <a:gridCol w="1098977">
                  <a:extLst>
                    <a:ext uri="{9D8B030D-6E8A-4147-A177-3AD203B41FA5}">
                      <a16:colId xmlns:a16="http://schemas.microsoft.com/office/drawing/2014/main" val="1540801667"/>
                    </a:ext>
                  </a:extLst>
                </a:gridCol>
                <a:gridCol w="710773">
                  <a:extLst>
                    <a:ext uri="{9D8B030D-6E8A-4147-A177-3AD203B41FA5}">
                      <a16:colId xmlns:a16="http://schemas.microsoft.com/office/drawing/2014/main" val="3520333038"/>
                    </a:ext>
                  </a:extLst>
                </a:gridCol>
                <a:gridCol w="984859">
                  <a:extLst>
                    <a:ext uri="{9D8B030D-6E8A-4147-A177-3AD203B41FA5}">
                      <a16:colId xmlns:a16="http://schemas.microsoft.com/office/drawing/2014/main" val="1786045771"/>
                    </a:ext>
                  </a:extLst>
                </a:gridCol>
                <a:gridCol w="870928">
                  <a:extLst>
                    <a:ext uri="{9D8B030D-6E8A-4147-A177-3AD203B41FA5}">
                      <a16:colId xmlns:a16="http://schemas.microsoft.com/office/drawing/2014/main" val="3020964160"/>
                    </a:ext>
                  </a:extLst>
                </a:gridCol>
              </a:tblGrid>
              <a:tr h="281047">
                <a:tc>
                  <a:txBody>
                    <a:bodyPr/>
                    <a:lstStyle/>
                    <a:p>
                      <a:pPr algn="r"/>
                      <a:r>
                        <a:rPr lang="en-US" sz="1050" b="1" dirty="0"/>
                        <a:t>Normal</a:t>
                      </a:r>
                    </a:p>
                  </a:txBody>
                  <a:tcPr anchor="ctr"/>
                </a:tc>
                <a:tc>
                  <a:txBody>
                    <a:bodyPr/>
                    <a:lstStyle/>
                    <a:p>
                      <a:pPr algn="ctr"/>
                      <a:r>
                        <a:rPr lang="en-US" sz="1050" b="1" dirty="0">
                          <a:solidFill>
                            <a:schemeClr val="bg1"/>
                          </a:solidFill>
                        </a:rPr>
                        <a:t>PH</a:t>
                      </a:r>
                    </a:p>
                  </a:txBody>
                  <a:tcPr anchor="ctr">
                    <a:lnR w="12700" cap="flat" cmpd="sng" algn="ctr">
                      <a:solidFill>
                        <a:schemeClr val="accent1"/>
                      </a:solidFill>
                      <a:prstDash val="solid"/>
                      <a:round/>
                      <a:headEnd type="none" w="med" len="med"/>
                      <a:tailEnd type="none" w="med" len="med"/>
                    </a:lnR>
                    <a:solidFill>
                      <a:schemeClr val="accent1"/>
                    </a:solidFill>
                  </a:tcPr>
                </a:tc>
                <a:tc>
                  <a:txBody>
                    <a:bodyPr/>
                    <a:lstStyle/>
                    <a:p>
                      <a:pPr algn="ctr"/>
                      <a:r>
                        <a:rPr lang="en-US" sz="1050" b="1" dirty="0">
                          <a:solidFill>
                            <a:schemeClr val="bg1"/>
                          </a:solidFill>
                        </a:rPr>
                        <a:t>PH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algn="ctr"/>
                      <a:r>
                        <a:rPr lang="en-US" sz="1050" b="1" dirty="0">
                          <a:solidFill>
                            <a:schemeClr val="bg1"/>
                          </a:solidFill>
                        </a:rPr>
                        <a:t>PH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algn="ctr"/>
                      <a:r>
                        <a:rPr lang="en-US" sz="1050" b="1" dirty="0">
                          <a:solidFill>
                            <a:schemeClr val="bg1"/>
                          </a:solidFill>
                        </a:rPr>
                        <a:t>PH</a:t>
                      </a:r>
                    </a:p>
                  </a:txBody>
                  <a:tcPr anchor="ctr">
                    <a:lnL w="12700" cap="flat" cmpd="sng" algn="ctr">
                      <a:solidFill>
                        <a:schemeClr val="accent1"/>
                      </a:solidFill>
                      <a:prstDash val="solid"/>
                      <a:round/>
                      <a:headEnd type="none" w="med" len="med"/>
                      <a:tailEnd type="none" w="med" len="med"/>
                    </a:lnL>
                    <a:solidFill>
                      <a:schemeClr val="accent1"/>
                    </a:solidFill>
                  </a:tcPr>
                </a:tc>
                <a:extLst>
                  <a:ext uri="{0D108BD9-81ED-4DB2-BD59-A6C34878D82A}">
                    <a16:rowId xmlns:a16="http://schemas.microsoft.com/office/drawing/2014/main" val="838794614"/>
                  </a:ext>
                </a:extLst>
              </a:tr>
              <a:tr h="281047">
                <a:tc>
                  <a:txBody>
                    <a:bodyPr/>
                    <a:lstStyle/>
                    <a:p>
                      <a:pPr algn="l"/>
                      <a:r>
                        <a:rPr lang="en-US" sz="1000" b="1" dirty="0"/>
                        <a:t>Profile</a:t>
                      </a:r>
                    </a:p>
                  </a:txBody>
                  <a:tcPr anchor="ctr"/>
                </a:tc>
                <a:tc>
                  <a:txBody>
                    <a:bodyPr/>
                    <a:lstStyle/>
                    <a:p>
                      <a:pPr algn="ctr"/>
                      <a:r>
                        <a:rPr lang="en-US" sz="900" dirty="0">
                          <a:solidFill>
                            <a:schemeClr val="bg1"/>
                          </a:solidFill>
                        </a:rPr>
                        <a:t>early peaking</a:t>
                      </a:r>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900" dirty="0">
                          <a:solidFill>
                            <a:schemeClr val="bg1"/>
                          </a:solidFill>
                        </a:rPr>
                        <a:t>notched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notched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rPr>
                        <a:t>notched</a:t>
                      </a:r>
                    </a:p>
                  </a:txBody>
                  <a:tcPr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703259407"/>
                  </a:ext>
                </a:extLst>
              </a:tr>
              <a:tr h="281047">
                <a:tc>
                  <a:txBody>
                    <a:bodyPr/>
                    <a:lstStyle/>
                    <a:p>
                      <a:pPr algn="l"/>
                      <a:r>
                        <a:rPr lang="en-US" sz="1000" b="1" dirty="0"/>
                        <a:t>Pre-notch slope</a:t>
                      </a:r>
                      <a:br>
                        <a:rPr lang="en-US" sz="1000" b="1" dirty="0"/>
                      </a:br>
                      <a:r>
                        <a:rPr lang="en-US" sz="700" b="1" dirty="0"/>
                        <a:t>Dec time, 120 msec</a:t>
                      </a:r>
                      <a:endParaRPr lang="en-US" sz="1000" b="1" dirty="0"/>
                    </a:p>
                  </a:txBody>
                  <a:tcPr anchor="ctr"/>
                </a:tc>
                <a:tc>
                  <a:txBody>
                    <a:bodyPr/>
                    <a:lstStyle/>
                    <a:p>
                      <a:pPr algn="ctr"/>
                      <a:endParaRPr lang="en-US" sz="900">
                        <a:solidFill>
                          <a:schemeClr val="bg1"/>
                        </a:solidFill>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900" dirty="0">
                          <a:solidFill>
                            <a:schemeClr val="bg1"/>
                          </a:solidFill>
                        </a:rPr>
                        <a:t>long</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900" dirty="0">
                          <a:solidFill>
                            <a:schemeClr val="bg1"/>
                          </a:solidFill>
                        </a:rPr>
                        <a:t>short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900" dirty="0">
                          <a:solidFill>
                            <a:schemeClr val="bg1"/>
                          </a:solidFill>
                        </a:rPr>
                        <a:t>short</a:t>
                      </a: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4262533308"/>
                  </a:ext>
                </a:extLst>
              </a:tr>
              <a:tr h="281047">
                <a:tc>
                  <a:txBody>
                    <a:bodyPr/>
                    <a:lstStyle/>
                    <a:p>
                      <a:pPr algn="l"/>
                      <a:r>
                        <a:rPr lang="en-US" sz="1000" b="1" dirty="0"/>
                        <a:t>Post notch velocity</a:t>
                      </a:r>
                      <a:br>
                        <a:rPr lang="en-US" sz="1000" b="1" dirty="0"/>
                      </a:br>
                      <a:r>
                        <a:rPr lang="en-US" sz="1000" b="1" dirty="0"/>
                        <a:t>(62% </a:t>
                      </a:r>
                      <a:r>
                        <a:rPr lang="en-US" sz="1000" b="1" dirty="0" err="1"/>
                        <a:t>Vpost</a:t>
                      </a:r>
                      <a:r>
                        <a:rPr lang="en-US" sz="1000" b="1" dirty="0"/>
                        <a:t>/</a:t>
                      </a:r>
                      <a:r>
                        <a:rPr lang="en-US" sz="1000" b="1" dirty="0" err="1"/>
                        <a:t>Vpre</a:t>
                      </a:r>
                      <a:r>
                        <a:rPr lang="en-US" sz="1000" b="1" dirty="0"/>
                        <a:t>)</a:t>
                      </a:r>
                    </a:p>
                  </a:txBody>
                  <a:tcPr anchor="ctr"/>
                </a:tc>
                <a:tc>
                  <a:txBody>
                    <a:bodyPr/>
                    <a:lstStyle/>
                    <a:p>
                      <a:pPr algn="ctr"/>
                      <a:endParaRPr lang="en-US" sz="900">
                        <a:solidFill>
                          <a:schemeClr val="bg1"/>
                        </a:solidFill>
                      </a:endParaRP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solidFill>
                  </a:tcPr>
                </a:tc>
                <a:tc>
                  <a:txBody>
                    <a:bodyPr/>
                    <a:lstStyle/>
                    <a:p>
                      <a:pPr algn="ctr"/>
                      <a:endParaRPr lang="en-US" sz="900" dirty="0">
                        <a:solidFill>
                          <a:schemeClr val="bg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solidFill>
                  </a:tcPr>
                </a:tc>
                <a:tc>
                  <a:txBody>
                    <a:bodyPr/>
                    <a:lstStyle/>
                    <a:p>
                      <a:pPr algn="ctr"/>
                      <a:r>
                        <a:rPr lang="en-US" sz="900" dirty="0">
                          <a:solidFill>
                            <a:schemeClr val="bg1"/>
                          </a:solidFill>
                        </a:rPr>
                        <a:t>high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solidFill>
                  </a:tcPr>
                </a:tc>
                <a:tc>
                  <a:txBody>
                    <a:bodyPr/>
                    <a:lstStyle/>
                    <a:p>
                      <a:pPr algn="ctr"/>
                      <a:r>
                        <a:rPr lang="en-US" sz="900" dirty="0">
                          <a:solidFill>
                            <a:schemeClr val="bg1"/>
                          </a:solidFill>
                        </a:rPr>
                        <a:t>low</a:t>
                      </a: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1"/>
                    </a:solidFill>
                  </a:tcPr>
                </a:tc>
                <a:extLst>
                  <a:ext uri="{0D108BD9-81ED-4DB2-BD59-A6C34878D82A}">
                    <a16:rowId xmlns:a16="http://schemas.microsoft.com/office/drawing/2014/main" val="272088707"/>
                  </a:ext>
                </a:extLst>
              </a:tr>
            </a:tbl>
          </a:graphicData>
        </a:graphic>
      </p:graphicFrame>
      <p:grpSp>
        <p:nvGrpSpPr>
          <p:cNvPr id="23" name="Group 22">
            <a:extLst>
              <a:ext uri="{FF2B5EF4-FFF2-40B4-BE49-F238E27FC236}">
                <a16:creationId xmlns:a16="http://schemas.microsoft.com/office/drawing/2014/main" id="{A95ADD63-8DD8-B0C8-44DE-5FD0C5C35348}"/>
              </a:ext>
            </a:extLst>
          </p:cNvPr>
          <p:cNvGrpSpPr/>
          <p:nvPr/>
        </p:nvGrpSpPr>
        <p:grpSpPr>
          <a:xfrm>
            <a:off x="6750822" y="2447053"/>
            <a:ext cx="4677506" cy="1240677"/>
            <a:chOff x="6424247" y="2447053"/>
            <a:chExt cx="4677506" cy="1240677"/>
          </a:xfrm>
        </p:grpSpPr>
        <p:sp>
          <p:nvSpPr>
            <p:cNvPr id="5" name="Oval 4">
              <a:extLst>
                <a:ext uri="{FF2B5EF4-FFF2-40B4-BE49-F238E27FC236}">
                  <a16:creationId xmlns:a16="http://schemas.microsoft.com/office/drawing/2014/main" id="{9DB8371B-94B7-9DAD-EBCA-48F231E7FFE5}"/>
                </a:ext>
              </a:extLst>
            </p:cNvPr>
            <p:cNvSpPr/>
            <p:nvPr/>
          </p:nvSpPr>
          <p:spPr>
            <a:xfrm rot="5400000">
              <a:off x="6879354" y="3103915"/>
              <a:ext cx="614590" cy="553039"/>
            </a:xfrm>
            <a:custGeom>
              <a:avLst/>
              <a:gdLst>
                <a:gd name="connsiteX0" fmla="*/ 0 w 1607344"/>
                <a:gd name="connsiteY0" fmla="*/ 223838 h 447675"/>
                <a:gd name="connsiteX1" fmla="*/ 803672 w 1607344"/>
                <a:gd name="connsiteY1" fmla="*/ 0 h 447675"/>
                <a:gd name="connsiteX2" fmla="*/ 1607344 w 1607344"/>
                <a:gd name="connsiteY2" fmla="*/ 223838 h 447675"/>
                <a:gd name="connsiteX3" fmla="*/ 803672 w 1607344"/>
                <a:gd name="connsiteY3" fmla="*/ 447676 h 447675"/>
                <a:gd name="connsiteX4" fmla="*/ 0 w 1607344"/>
                <a:gd name="connsiteY4" fmla="*/ 223838 h 447675"/>
                <a:gd name="connsiteX0" fmla="*/ 100459 w 904131"/>
                <a:gd name="connsiteY0" fmla="*/ 453898 h 460120"/>
                <a:gd name="connsiteX1" fmla="*/ 100459 w 904131"/>
                <a:gd name="connsiteY1" fmla="*/ 6222 h 460120"/>
                <a:gd name="connsiteX2" fmla="*/ 904131 w 904131"/>
                <a:gd name="connsiteY2" fmla="*/ 230060 h 460120"/>
                <a:gd name="connsiteX3" fmla="*/ 100459 w 904131"/>
                <a:gd name="connsiteY3" fmla="*/ 453898 h 460120"/>
                <a:gd name="connsiteX0" fmla="*/ 77452 w 881124"/>
                <a:gd name="connsiteY0" fmla="*/ 474644 h 481843"/>
                <a:gd name="connsiteX1" fmla="*/ 122699 w 881124"/>
                <a:gd name="connsiteY1" fmla="*/ 5536 h 481843"/>
                <a:gd name="connsiteX2" fmla="*/ 881124 w 881124"/>
                <a:gd name="connsiteY2" fmla="*/ 250806 h 481843"/>
                <a:gd name="connsiteX3" fmla="*/ 77452 w 881124"/>
                <a:gd name="connsiteY3" fmla="*/ 474644 h 481843"/>
                <a:gd name="connsiteX0" fmla="*/ 94803 w 853228"/>
                <a:gd name="connsiteY0" fmla="*/ 534270 h 539725"/>
                <a:gd name="connsiteX1" fmla="*/ 94803 w 853228"/>
                <a:gd name="connsiteY1" fmla="*/ 8012 h 539725"/>
                <a:gd name="connsiteX2" fmla="*/ 853228 w 853228"/>
                <a:gd name="connsiteY2" fmla="*/ 253282 h 539725"/>
                <a:gd name="connsiteX3" fmla="*/ 94803 w 853228"/>
                <a:gd name="connsiteY3" fmla="*/ 534270 h 539725"/>
                <a:gd name="connsiteX0" fmla="*/ 55180 w 813605"/>
                <a:gd name="connsiteY0" fmla="*/ 534270 h 534276"/>
                <a:gd name="connsiteX1" fmla="*/ 55180 w 813605"/>
                <a:gd name="connsiteY1" fmla="*/ 8012 h 534276"/>
                <a:gd name="connsiteX2" fmla="*/ 813605 w 813605"/>
                <a:gd name="connsiteY2" fmla="*/ 253282 h 534276"/>
                <a:gd name="connsiteX3" fmla="*/ 55180 w 813605"/>
                <a:gd name="connsiteY3" fmla="*/ 534270 h 534276"/>
                <a:gd name="connsiteX0" fmla="*/ 3471 w 761896"/>
                <a:gd name="connsiteY0" fmla="*/ 526273 h 526278"/>
                <a:gd name="connsiteX1" fmla="*/ 3471 w 761896"/>
                <a:gd name="connsiteY1" fmla="*/ 15 h 526278"/>
                <a:gd name="connsiteX2" fmla="*/ 761896 w 761896"/>
                <a:gd name="connsiteY2" fmla="*/ 245285 h 526278"/>
                <a:gd name="connsiteX3" fmla="*/ 3471 w 761896"/>
                <a:gd name="connsiteY3" fmla="*/ 526273 h 526278"/>
                <a:gd name="connsiteX0" fmla="*/ 56760 w 815185"/>
                <a:gd name="connsiteY0" fmla="*/ 547703 h 553982"/>
                <a:gd name="connsiteX1" fmla="*/ 61522 w 815185"/>
                <a:gd name="connsiteY1" fmla="*/ 14 h 553982"/>
                <a:gd name="connsiteX2" fmla="*/ 815185 w 815185"/>
                <a:gd name="connsiteY2" fmla="*/ 266715 h 553982"/>
                <a:gd name="connsiteX3" fmla="*/ 56760 w 815185"/>
                <a:gd name="connsiteY3" fmla="*/ 547703 h 553982"/>
                <a:gd name="connsiteX0" fmla="*/ 1956 w 760381"/>
                <a:gd name="connsiteY0" fmla="*/ 547703 h 547703"/>
                <a:gd name="connsiteX1" fmla="*/ 6718 w 760381"/>
                <a:gd name="connsiteY1" fmla="*/ 14 h 547703"/>
                <a:gd name="connsiteX2" fmla="*/ 760381 w 760381"/>
                <a:gd name="connsiteY2" fmla="*/ 266715 h 547703"/>
                <a:gd name="connsiteX3" fmla="*/ 1956 w 760381"/>
                <a:gd name="connsiteY3" fmla="*/ 547703 h 547703"/>
                <a:gd name="connsiteX0" fmla="*/ 57575 w 816000"/>
                <a:gd name="connsiteY0" fmla="*/ 547703 h 553982"/>
                <a:gd name="connsiteX1" fmla="*/ 59955 w 816000"/>
                <a:gd name="connsiteY1" fmla="*/ 14 h 553982"/>
                <a:gd name="connsiteX2" fmla="*/ 816000 w 816000"/>
                <a:gd name="connsiteY2" fmla="*/ 266715 h 553982"/>
                <a:gd name="connsiteX3" fmla="*/ 57575 w 816000"/>
                <a:gd name="connsiteY3" fmla="*/ 547703 h 553982"/>
                <a:gd name="connsiteX0" fmla="*/ 1990 w 760415"/>
                <a:gd name="connsiteY0" fmla="*/ 547703 h 548033"/>
                <a:gd name="connsiteX1" fmla="*/ 4370 w 760415"/>
                <a:gd name="connsiteY1" fmla="*/ 14 h 548033"/>
                <a:gd name="connsiteX2" fmla="*/ 760415 w 760415"/>
                <a:gd name="connsiteY2" fmla="*/ 266715 h 548033"/>
                <a:gd name="connsiteX3" fmla="*/ 1990 w 760415"/>
                <a:gd name="connsiteY3" fmla="*/ 547703 h 548033"/>
              </a:gdLst>
              <a:ahLst/>
              <a:cxnLst>
                <a:cxn ang="0">
                  <a:pos x="connsiteX0" y="connsiteY0"/>
                </a:cxn>
                <a:cxn ang="0">
                  <a:pos x="connsiteX1" y="connsiteY1"/>
                </a:cxn>
                <a:cxn ang="0">
                  <a:pos x="connsiteX2" y="connsiteY2"/>
                </a:cxn>
                <a:cxn ang="0">
                  <a:pos x="connsiteX3" y="connsiteY3"/>
                </a:cxn>
              </a:cxnLst>
              <a:rect l="l" t="t" r="r" b="b"/>
              <a:pathLst>
                <a:path w="760415" h="548033">
                  <a:moveTo>
                    <a:pt x="1990" y="547703"/>
                  </a:moveTo>
                  <a:cubicBezTo>
                    <a:pt x="4571" y="538972"/>
                    <a:pt x="-5356" y="-3161"/>
                    <a:pt x="4370" y="14"/>
                  </a:cubicBezTo>
                  <a:cubicBezTo>
                    <a:pt x="14096" y="3189"/>
                    <a:pt x="760415" y="143093"/>
                    <a:pt x="760415" y="266715"/>
                  </a:cubicBezTo>
                  <a:cubicBezTo>
                    <a:pt x="760415" y="390337"/>
                    <a:pt x="-591" y="556434"/>
                    <a:pt x="1990" y="547703"/>
                  </a:cubicBezTo>
                  <a:close/>
                </a:path>
              </a:pathLst>
            </a:custGeom>
            <a:solidFill>
              <a:srgbClr val="519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84A1007-7676-A1B8-7561-D4015EED4BA1}"/>
                </a:ext>
              </a:extLst>
            </p:cNvPr>
            <p:cNvGrpSpPr/>
            <p:nvPr/>
          </p:nvGrpSpPr>
          <p:grpSpPr>
            <a:xfrm>
              <a:off x="7754914" y="3003621"/>
              <a:ext cx="579652" cy="674072"/>
              <a:chOff x="7754914" y="3003621"/>
              <a:chExt cx="579652" cy="674072"/>
            </a:xfrm>
            <a:solidFill>
              <a:srgbClr val="5196C5"/>
            </a:solidFill>
          </p:grpSpPr>
          <p:sp>
            <p:nvSpPr>
              <p:cNvPr id="9" name="Oval 4">
                <a:extLst>
                  <a:ext uri="{FF2B5EF4-FFF2-40B4-BE49-F238E27FC236}">
                    <a16:creationId xmlns:a16="http://schemas.microsoft.com/office/drawing/2014/main" id="{CAE8057F-0C7A-98B4-E07C-D81CD70385D6}"/>
                  </a:ext>
                </a:extLst>
              </p:cNvPr>
              <p:cNvSpPr/>
              <p:nvPr/>
            </p:nvSpPr>
            <p:spPr>
              <a:xfrm rot="5400000">
                <a:off x="7710085" y="3048450"/>
                <a:ext cx="669310" cy="579652"/>
              </a:xfrm>
              <a:custGeom>
                <a:avLst/>
                <a:gdLst>
                  <a:gd name="connsiteX0" fmla="*/ 0 w 1607344"/>
                  <a:gd name="connsiteY0" fmla="*/ 223838 h 447675"/>
                  <a:gd name="connsiteX1" fmla="*/ 803672 w 1607344"/>
                  <a:gd name="connsiteY1" fmla="*/ 0 h 447675"/>
                  <a:gd name="connsiteX2" fmla="*/ 1607344 w 1607344"/>
                  <a:gd name="connsiteY2" fmla="*/ 223838 h 447675"/>
                  <a:gd name="connsiteX3" fmla="*/ 803672 w 1607344"/>
                  <a:gd name="connsiteY3" fmla="*/ 447676 h 447675"/>
                  <a:gd name="connsiteX4" fmla="*/ 0 w 1607344"/>
                  <a:gd name="connsiteY4" fmla="*/ 223838 h 447675"/>
                  <a:gd name="connsiteX0" fmla="*/ 100459 w 904131"/>
                  <a:gd name="connsiteY0" fmla="*/ 453898 h 460120"/>
                  <a:gd name="connsiteX1" fmla="*/ 100459 w 904131"/>
                  <a:gd name="connsiteY1" fmla="*/ 6222 h 460120"/>
                  <a:gd name="connsiteX2" fmla="*/ 904131 w 904131"/>
                  <a:gd name="connsiteY2" fmla="*/ 230060 h 460120"/>
                  <a:gd name="connsiteX3" fmla="*/ 100459 w 904131"/>
                  <a:gd name="connsiteY3" fmla="*/ 453898 h 460120"/>
                  <a:gd name="connsiteX0" fmla="*/ 77452 w 881124"/>
                  <a:gd name="connsiteY0" fmla="*/ 474644 h 481843"/>
                  <a:gd name="connsiteX1" fmla="*/ 122699 w 881124"/>
                  <a:gd name="connsiteY1" fmla="*/ 5536 h 481843"/>
                  <a:gd name="connsiteX2" fmla="*/ 881124 w 881124"/>
                  <a:gd name="connsiteY2" fmla="*/ 250806 h 481843"/>
                  <a:gd name="connsiteX3" fmla="*/ 77452 w 881124"/>
                  <a:gd name="connsiteY3" fmla="*/ 474644 h 481843"/>
                  <a:gd name="connsiteX0" fmla="*/ 94803 w 853228"/>
                  <a:gd name="connsiteY0" fmla="*/ 534270 h 539725"/>
                  <a:gd name="connsiteX1" fmla="*/ 94803 w 853228"/>
                  <a:gd name="connsiteY1" fmla="*/ 8012 h 539725"/>
                  <a:gd name="connsiteX2" fmla="*/ 853228 w 853228"/>
                  <a:gd name="connsiteY2" fmla="*/ 253282 h 539725"/>
                  <a:gd name="connsiteX3" fmla="*/ 94803 w 853228"/>
                  <a:gd name="connsiteY3" fmla="*/ 534270 h 539725"/>
                  <a:gd name="connsiteX0" fmla="*/ 55180 w 813605"/>
                  <a:gd name="connsiteY0" fmla="*/ 534270 h 534276"/>
                  <a:gd name="connsiteX1" fmla="*/ 55180 w 813605"/>
                  <a:gd name="connsiteY1" fmla="*/ 8012 h 534276"/>
                  <a:gd name="connsiteX2" fmla="*/ 813605 w 813605"/>
                  <a:gd name="connsiteY2" fmla="*/ 253282 h 534276"/>
                  <a:gd name="connsiteX3" fmla="*/ 55180 w 813605"/>
                  <a:gd name="connsiteY3" fmla="*/ 534270 h 534276"/>
                  <a:gd name="connsiteX0" fmla="*/ 3471 w 761896"/>
                  <a:gd name="connsiteY0" fmla="*/ 526273 h 526278"/>
                  <a:gd name="connsiteX1" fmla="*/ 3471 w 761896"/>
                  <a:gd name="connsiteY1" fmla="*/ 15 h 526278"/>
                  <a:gd name="connsiteX2" fmla="*/ 761896 w 761896"/>
                  <a:gd name="connsiteY2" fmla="*/ 245285 h 526278"/>
                  <a:gd name="connsiteX3" fmla="*/ 3471 w 761896"/>
                  <a:gd name="connsiteY3" fmla="*/ 526273 h 526278"/>
                  <a:gd name="connsiteX0" fmla="*/ 56760 w 815185"/>
                  <a:gd name="connsiteY0" fmla="*/ 547703 h 553982"/>
                  <a:gd name="connsiteX1" fmla="*/ 61522 w 815185"/>
                  <a:gd name="connsiteY1" fmla="*/ 14 h 553982"/>
                  <a:gd name="connsiteX2" fmla="*/ 815185 w 815185"/>
                  <a:gd name="connsiteY2" fmla="*/ 266715 h 553982"/>
                  <a:gd name="connsiteX3" fmla="*/ 56760 w 815185"/>
                  <a:gd name="connsiteY3" fmla="*/ 547703 h 553982"/>
                  <a:gd name="connsiteX0" fmla="*/ 1956 w 760381"/>
                  <a:gd name="connsiteY0" fmla="*/ 547703 h 547703"/>
                  <a:gd name="connsiteX1" fmla="*/ 6718 w 760381"/>
                  <a:gd name="connsiteY1" fmla="*/ 14 h 547703"/>
                  <a:gd name="connsiteX2" fmla="*/ 760381 w 760381"/>
                  <a:gd name="connsiteY2" fmla="*/ 266715 h 547703"/>
                  <a:gd name="connsiteX3" fmla="*/ 1956 w 760381"/>
                  <a:gd name="connsiteY3" fmla="*/ 547703 h 547703"/>
                  <a:gd name="connsiteX0" fmla="*/ 57575 w 816000"/>
                  <a:gd name="connsiteY0" fmla="*/ 547703 h 553982"/>
                  <a:gd name="connsiteX1" fmla="*/ 59955 w 816000"/>
                  <a:gd name="connsiteY1" fmla="*/ 14 h 553982"/>
                  <a:gd name="connsiteX2" fmla="*/ 816000 w 816000"/>
                  <a:gd name="connsiteY2" fmla="*/ 266715 h 553982"/>
                  <a:gd name="connsiteX3" fmla="*/ 57575 w 816000"/>
                  <a:gd name="connsiteY3" fmla="*/ 547703 h 553982"/>
                  <a:gd name="connsiteX0" fmla="*/ 1990 w 760415"/>
                  <a:gd name="connsiteY0" fmla="*/ 547703 h 548033"/>
                  <a:gd name="connsiteX1" fmla="*/ 4370 w 760415"/>
                  <a:gd name="connsiteY1" fmla="*/ 14 h 548033"/>
                  <a:gd name="connsiteX2" fmla="*/ 760415 w 760415"/>
                  <a:gd name="connsiteY2" fmla="*/ 266715 h 548033"/>
                  <a:gd name="connsiteX3" fmla="*/ 1990 w 760415"/>
                  <a:gd name="connsiteY3" fmla="*/ 547703 h 548033"/>
                  <a:gd name="connsiteX0" fmla="*/ 1990 w 776959"/>
                  <a:gd name="connsiteY0" fmla="*/ 547703 h 566671"/>
                  <a:gd name="connsiteX1" fmla="*/ 4370 w 776959"/>
                  <a:gd name="connsiteY1" fmla="*/ 14 h 566671"/>
                  <a:gd name="connsiteX2" fmla="*/ 760415 w 776959"/>
                  <a:gd name="connsiteY2" fmla="*/ 266715 h 566671"/>
                  <a:gd name="connsiteX3" fmla="*/ 484490 w 776959"/>
                  <a:gd name="connsiteY3" fmla="*/ 424845 h 566671"/>
                  <a:gd name="connsiteX4" fmla="*/ 1990 w 776959"/>
                  <a:gd name="connsiteY4" fmla="*/ 547703 h 566671"/>
                  <a:gd name="connsiteX0" fmla="*/ 2795 w 777764"/>
                  <a:gd name="connsiteY0" fmla="*/ 547704 h 561532"/>
                  <a:gd name="connsiteX1" fmla="*/ 5175 w 777764"/>
                  <a:gd name="connsiteY1" fmla="*/ 15 h 561532"/>
                  <a:gd name="connsiteX2" fmla="*/ 761220 w 777764"/>
                  <a:gd name="connsiteY2" fmla="*/ 266716 h 561532"/>
                  <a:gd name="connsiteX3" fmla="*/ 485295 w 777764"/>
                  <a:gd name="connsiteY3" fmla="*/ 424846 h 561532"/>
                  <a:gd name="connsiteX4" fmla="*/ 2795 w 777764"/>
                  <a:gd name="connsiteY4" fmla="*/ 547704 h 561532"/>
                  <a:gd name="connsiteX0" fmla="*/ 54532 w 829498"/>
                  <a:gd name="connsiteY0" fmla="*/ 475631 h 499238"/>
                  <a:gd name="connsiteX1" fmla="*/ 56909 w 829498"/>
                  <a:gd name="connsiteY1" fmla="*/ 3452 h 499238"/>
                  <a:gd name="connsiteX2" fmla="*/ 812954 w 829498"/>
                  <a:gd name="connsiteY2" fmla="*/ 270153 h 499238"/>
                  <a:gd name="connsiteX3" fmla="*/ 537029 w 829498"/>
                  <a:gd name="connsiteY3" fmla="*/ 428283 h 499238"/>
                  <a:gd name="connsiteX4" fmla="*/ 54532 w 829498"/>
                  <a:gd name="connsiteY4" fmla="*/ 475631 h 499238"/>
                  <a:gd name="connsiteX0" fmla="*/ 7441 w 782407"/>
                  <a:gd name="connsiteY0" fmla="*/ 473220 h 496827"/>
                  <a:gd name="connsiteX1" fmla="*/ 9818 w 782407"/>
                  <a:gd name="connsiteY1" fmla="*/ 1041 h 496827"/>
                  <a:gd name="connsiteX2" fmla="*/ 765863 w 782407"/>
                  <a:gd name="connsiteY2" fmla="*/ 267742 h 496827"/>
                  <a:gd name="connsiteX3" fmla="*/ 489938 w 782407"/>
                  <a:gd name="connsiteY3" fmla="*/ 425872 h 496827"/>
                  <a:gd name="connsiteX4" fmla="*/ 7441 w 782407"/>
                  <a:gd name="connsiteY4" fmla="*/ 473220 h 496827"/>
                  <a:gd name="connsiteX0" fmla="*/ 50 w 775016"/>
                  <a:gd name="connsiteY0" fmla="*/ 489087 h 512694"/>
                  <a:gd name="connsiteX1" fmla="*/ 2427 w 775016"/>
                  <a:gd name="connsiteY1" fmla="*/ 16908 h 512694"/>
                  <a:gd name="connsiteX2" fmla="*/ 758472 w 775016"/>
                  <a:gd name="connsiteY2" fmla="*/ 283609 h 512694"/>
                  <a:gd name="connsiteX3" fmla="*/ 482547 w 775016"/>
                  <a:gd name="connsiteY3" fmla="*/ 441739 h 512694"/>
                  <a:gd name="connsiteX4" fmla="*/ 50 w 775016"/>
                  <a:gd name="connsiteY4" fmla="*/ 489087 h 512694"/>
                  <a:gd name="connsiteX0" fmla="*/ 34242 w 808732"/>
                  <a:gd name="connsiteY0" fmla="*/ 489087 h 515683"/>
                  <a:gd name="connsiteX1" fmla="*/ 36619 w 808732"/>
                  <a:gd name="connsiteY1" fmla="*/ 16908 h 515683"/>
                  <a:gd name="connsiteX2" fmla="*/ 792664 w 808732"/>
                  <a:gd name="connsiteY2" fmla="*/ 283609 h 515683"/>
                  <a:gd name="connsiteX3" fmla="*/ 507900 w 808732"/>
                  <a:gd name="connsiteY3" fmla="*/ 429940 h 515683"/>
                  <a:gd name="connsiteX4" fmla="*/ 34242 w 808732"/>
                  <a:gd name="connsiteY4" fmla="*/ 489087 h 515683"/>
                  <a:gd name="connsiteX0" fmla="*/ 34 w 774524"/>
                  <a:gd name="connsiteY0" fmla="*/ 489087 h 506531"/>
                  <a:gd name="connsiteX1" fmla="*/ 2411 w 774524"/>
                  <a:gd name="connsiteY1" fmla="*/ 16908 h 506531"/>
                  <a:gd name="connsiteX2" fmla="*/ 758456 w 774524"/>
                  <a:gd name="connsiteY2" fmla="*/ 283609 h 506531"/>
                  <a:gd name="connsiteX3" fmla="*/ 473692 w 774524"/>
                  <a:gd name="connsiteY3" fmla="*/ 429940 h 506531"/>
                  <a:gd name="connsiteX4" fmla="*/ 34 w 774524"/>
                  <a:gd name="connsiteY4" fmla="*/ 489087 h 506531"/>
                  <a:gd name="connsiteX0" fmla="*/ 1438 w 775928"/>
                  <a:gd name="connsiteY0" fmla="*/ 489087 h 530118"/>
                  <a:gd name="connsiteX1" fmla="*/ 3815 w 775928"/>
                  <a:gd name="connsiteY1" fmla="*/ 16908 h 530118"/>
                  <a:gd name="connsiteX2" fmla="*/ 759860 w 775928"/>
                  <a:gd name="connsiteY2" fmla="*/ 283609 h 530118"/>
                  <a:gd name="connsiteX3" fmla="*/ 475096 w 775928"/>
                  <a:gd name="connsiteY3" fmla="*/ 429940 h 530118"/>
                  <a:gd name="connsiteX4" fmla="*/ 1438 w 775928"/>
                  <a:gd name="connsiteY4" fmla="*/ 489087 h 530118"/>
                  <a:gd name="connsiteX0" fmla="*/ 30532 w 802761"/>
                  <a:gd name="connsiteY0" fmla="*/ 489087 h 515682"/>
                  <a:gd name="connsiteX1" fmla="*/ 32909 w 802761"/>
                  <a:gd name="connsiteY1" fmla="*/ 16908 h 515682"/>
                  <a:gd name="connsiteX2" fmla="*/ 788954 w 802761"/>
                  <a:gd name="connsiteY2" fmla="*/ 283609 h 515682"/>
                  <a:gd name="connsiteX3" fmla="*/ 454107 w 802761"/>
                  <a:gd name="connsiteY3" fmla="*/ 429939 h 515682"/>
                  <a:gd name="connsiteX4" fmla="*/ 30532 w 802761"/>
                  <a:gd name="connsiteY4" fmla="*/ 489087 h 515682"/>
                  <a:gd name="connsiteX0" fmla="*/ 30533 w 802761"/>
                  <a:gd name="connsiteY0" fmla="*/ 489087 h 559561"/>
                  <a:gd name="connsiteX1" fmla="*/ 32910 w 802761"/>
                  <a:gd name="connsiteY1" fmla="*/ 16908 h 559561"/>
                  <a:gd name="connsiteX2" fmla="*/ 788955 w 802761"/>
                  <a:gd name="connsiteY2" fmla="*/ 283609 h 559561"/>
                  <a:gd name="connsiteX3" fmla="*/ 454108 w 802761"/>
                  <a:gd name="connsiteY3" fmla="*/ 429939 h 559561"/>
                  <a:gd name="connsiteX4" fmla="*/ 30533 w 802761"/>
                  <a:gd name="connsiteY4" fmla="*/ 489087 h 559561"/>
                  <a:gd name="connsiteX0" fmla="*/ 32622 w 804850"/>
                  <a:gd name="connsiteY0" fmla="*/ 557044 h 631903"/>
                  <a:gd name="connsiteX1" fmla="*/ 28779 w 804850"/>
                  <a:gd name="connsiteY1" fmla="*/ 14073 h 631903"/>
                  <a:gd name="connsiteX2" fmla="*/ 791044 w 804850"/>
                  <a:gd name="connsiteY2" fmla="*/ 351566 h 631903"/>
                  <a:gd name="connsiteX3" fmla="*/ 456197 w 804850"/>
                  <a:gd name="connsiteY3" fmla="*/ 497896 h 631903"/>
                  <a:gd name="connsiteX4" fmla="*/ 32622 w 804850"/>
                  <a:gd name="connsiteY4" fmla="*/ 557044 h 631903"/>
                  <a:gd name="connsiteX0" fmla="*/ 52008 w 821427"/>
                  <a:gd name="connsiteY0" fmla="*/ 557044 h 618130"/>
                  <a:gd name="connsiteX1" fmla="*/ 48165 w 821427"/>
                  <a:gd name="connsiteY1" fmla="*/ 14073 h 618130"/>
                  <a:gd name="connsiteX2" fmla="*/ 810430 w 821427"/>
                  <a:gd name="connsiteY2" fmla="*/ 351566 h 618130"/>
                  <a:gd name="connsiteX3" fmla="*/ 385384 w 821427"/>
                  <a:gd name="connsiteY3" fmla="*/ 471939 h 618130"/>
                  <a:gd name="connsiteX4" fmla="*/ 52008 w 821427"/>
                  <a:gd name="connsiteY4" fmla="*/ 557044 h 618130"/>
                  <a:gd name="connsiteX0" fmla="*/ 42523 w 822937"/>
                  <a:gd name="connsiteY0" fmla="*/ 557044 h 612419"/>
                  <a:gd name="connsiteX1" fmla="*/ 38680 w 822937"/>
                  <a:gd name="connsiteY1" fmla="*/ 14073 h 612419"/>
                  <a:gd name="connsiteX2" fmla="*/ 800945 w 822937"/>
                  <a:gd name="connsiteY2" fmla="*/ 351566 h 612419"/>
                  <a:gd name="connsiteX3" fmla="*/ 599842 w 822937"/>
                  <a:gd name="connsiteY3" fmla="*/ 460141 h 612419"/>
                  <a:gd name="connsiteX4" fmla="*/ 42523 w 822937"/>
                  <a:gd name="connsiteY4" fmla="*/ 557044 h 612419"/>
                  <a:gd name="connsiteX0" fmla="*/ 42522 w 822938"/>
                  <a:gd name="connsiteY0" fmla="*/ 557044 h 612419"/>
                  <a:gd name="connsiteX1" fmla="*/ 38679 w 822938"/>
                  <a:gd name="connsiteY1" fmla="*/ 14073 h 612419"/>
                  <a:gd name="connsiteX2" fmla="*/ 800944 w 822938"/>
                  <a:gd name="connsiteY2" fmla="*/ 351566 h 612419"/>
                  <a:gd name="connsiteX3" fmla="*/ 599841 w 822938"/>
                  <a:gd name="connsiteY3" fmla="*/ 460141 h 612419"/>
                  <a:gd name="connsiteX4" fmla="*/ 42522 w 822938"/>
                  <a:gd name="connsiteY4" fmla="*/ 557044 h 612419"/>
                  <a:gd name="connsiteX0" fmla="*/ 42522 w 822938"/>
                  <a:gd name="connsiteY0" fmla="*/ 557044 h 614700"/>
                  <a:gd name="connsiteX1" fmla="*/ 38679 w 822938"/>
                  <a:gd name="connsiteY1" fmla="*/ 14073 h 614700"/>
                  <a:gd name="connsiteX2" fmla="*/ 800944 w 822938"/>
                  <a:gd name="connsiteY2" fmla="*/ 351566 h 614700"/>
                  <a:gd name="connsiteX3" fmla="*/ 599841 w 822938"/>
                  <a:gd name="connsiteY3" fmla="*/ 460141 h 614700"/>
                  <a:gd name="connsiteX4" fmla="*/ 42522 w 822938"/>
                  <a:gd name="connsiteY4" fmla="*/ 557044 h 614700"/>
                  <a:gd name="connsiteX0" fmla="*/ 42522 w 822938"/>
                  <a:gd name="connsiteY0" fmla="*/ 557044 h 592186"/>
                  <a:gd name="connsiteX1" fmla="*/ 38679 w 822938"/>
                  <a:gd name="connsiteY1" fmla="*/ 14073 h 592186"/>
                  <a:gd name="connsiteX2" fmla="*/ 800944 w 822938"/>
                  <a:gd name="connsiteY2" fmla="*/ 351566 h 592186"/>
                  <a:gd name="connsiteX3" fmla="*/ 599841 w 822938"/>
                  <a:gd name="connsiteY3" fmla="*/ 460141 h 592186"/>
                  <a:gd name="connsiteX4" fmla="*/ 42522 w 822938"/>
                  <a:gd name="connsiteY4" fmla="*/ 557044 h 592186"/>
                  <a:gd name="connsiteX0" fmla="*/ 42522 w 822938"/>
                  <a:gd name="connsiteY0" fmla="*/ 557044 h 581609"/>
                  <a:gd name="connsiteX1" fmla="*/ 38679 w 822938"/>
                  <a:gd name="connsiteY1" fmla="*/ 14073 h 581609"/>
                  <a:gd name="connsiteX2" fmla="*/ 800944 w 822938"/>
                  <a:gd name="connsiteY2" fmla="*/ 351566 h 581609"/>
                  <a:gd name="connsiteX3" fmla="*/ 599841 w 822938"/>
                  <a:gd name="connsiteY3" fmla="*/ 460141 h 581609"/>
                  <a:gd name="connsiteX4" fmla="*/ 42522 w 822938"/>
                  <a:gd name="connsiteY4" fmla="*/ 557044 h 581609"/>
                  <a:gd name="connsiteX0" fmla="*/ 42522 w 822938"/>
                  <a:gd name="connsiteY0" fmla="*/ 557044 h 586018"/>
                  <a:gd name="connsiteX1" fmla="*/ 38679 w 822938"/>
                  <a:gd name="connsiteY1" fmla="*/ 14073 h 586018"/>
                  <a:gd name="connsiteX2" fmla="*/ 800944 w 822938"/>
                  <a:gd name="connsiteY2" fmla="*/ 351566 h 586018"/>
                  <a:gd name="connsiteX3" fmla="*/ 599841 w 822938"/>
                  <a:gd name="connsiteY3" fmla="*/ 460141 h 586018"/>
                  <a:gd name="connsiteX4" fmla="*/ 42522 w 822938"/>
                  <a:gd name="connsiteY4" fmla="*/ 557044 h 586018"/>
                  <a:gd name="connsiteX0" fmla="*/ 42522 w 822938"/>
                  <a:gd name="connsiteY0" fmla="*/ 556604 h 585578"/>
                  <a:gd name="connsiteX1" fmla="*/ 38679 w 822938"/>
                  <a:gd name="connsiteY1" fmla="*/ 13633 h 585578"/>
                  <a:gd name="connsiteX2" fmla="*/ 800944 w 822938"/>
                  <a:gd name="connsiteY2" fmla="*/ 351126 h 585578"/>
                  <a:gd name="connsiteX3" fmla="*/ 599841 w 822938"/>
                  <a:gd name="connsiteY3" fmla="*/ 459701 h 585578"/>
                  <a:gd name="connsiteX4" fmla="*/ 42522 w 822938"/>
                  <a:gd name="connsiteY4" fmla="*/ 556604 h 585578"/>
                  <a:gd name="connsiteX0" fmla="*/ 42522 w 820236"/>
                  <a:gd name="connsiteY0" fmla="*/ 556604 h 585578"/>
                  <a:gd name="connsiteX1" fmla="*/ 38679 w 820236"/>
                  <a:gd name="connsiteY1" fmla="*/ 13633 h 585578"/>
                  <a:gd name="connsiteX2" fmla="*/ 800944 w 820236"/>
                  <a:gd name="connsiteY2" fmla="*/ 351126 h 585578"/>
                  <a:gd name="connsiteX3" fmla="*/ 599841 w 820236"/>
                  <a:gd name="connsiteY3" fmla="*/ 459701 h 585578"/>
                  <a:gd name="connsiteX4" fmla="*/ 42522 w 820236"/>
                  <a:gd name="connsiteY4" fmla="*/ 556604 h 585578"/>
                  <a:gd name="connsiteX0" fmla="*/ 85297 w 865889"/>
                  <a:gd name="connsiteY0" fmla="*/ 545494 h 574468"/>
                  <a:gd name="connsiteX1" fmla="*/ 81454 w 865889"/>
                  <a:gd name="connsiteY1" fmla="*/ 2523 h 574468"/>
                  <a:gd name="connsiteX2" fmla="*/ 846830 w 865889"/>
                  <a:gd name="connsiteY2" fmla="*/ 342376 h 574468"/>
                  <a:gd name="connsiteX3" fmla="*/ 642616 w 865889"/>
                  <a:gd name="connsiteY3" fmla="*/ 448591 h 574468"/>
                  <a:gd name="connsiteX4" fmla="*/ 85297 w 865889"/>
                  <a:gd name="connsiteY4" fmla="*/ 545494 h 574468"/>
                  <a:gd name="connsiteX0" fmla="*/ 85297 w 865890"/>
                  <a:gd name="connsiteY0" fmla="*/ 545638 h 574612"/>
                  <a:gd name="connsiteX1" fmla="*/ 81454 w 865890"/>
                  <a:gd name="connsiteY1" fmla="*/ 2667 h 574612"/>
                  <a:gd name="connsiteX2" fmla="*/ 846830 w 865890"/>
                  <a:gd name="connsiteY2" fmla="*/ 342520 h 574612"/>
                  <a:gd name="connsiteX3" fmla="*/ 642616 w 865890"/>
                  <a:gd name="connsiteY3" fmla="*/ 448735 h 574612"/>
                  <a:gd name="connsiteX4" fmla="*/ 85297 w 865890"/>
                  <a:gd name="connsiteY4" fmla="*/ 545638 h 574612"/>
                  <a:gd name="connsiteX0" fmla="*/ 85297 w 863764"/>
                  <a:gd name="connsiteY0" fmla="*/ 545638 h 574612"/>
                  <a:gd name="connsiteX1" fmla="*/ 81454 w 863764"/>
                  <a:gd name="connsiteY1" fmla="*/ 2667 h 574612"/>
                  <a:gd name="connsiteX2" fmla="*/ 846830 w 863764"/>
                  <a:gd name="connsiteY2" fmla="*/ 342520 h 574612"/>
                  <a:gd name="connsiteX3" fmla="*/ 642616 w 863764"/>
                  <a:gd name="connsiteY3" fmla="*/ 448735 h 574612"/>
                  <a:gd name="connsiteX4" fmla="*/ 85297 w 863764"/>
                  <a:gd name="connsiteY4" fmla="*/ 545638 h 574612"/>
                  <a:gd name="connsiteX0" fmla="*/ 86139 w 876241"/>
                  <a:gd name="connsiteY0" fmla="*/ 545714 h 574688"/>
                  <a:gd name="connsiteX1" fmla="*/ 82296 w 876241"/>
                  <a:gd name="connsiteY1" fmla="*/ 2743 h 574688"/>
                  <a:gd name="connsiteX2" fmla="*/ 860116 w 876241"/>
                  <a:gd name="connsiteY2" fmla="*/ 340236 h 574688"/>
                  <a:gd name="connsiteX3" fmla="*/ 643458 w 876241"/>
                  <a:gd name="connsiteY3" fmla="*/ 448811 h 574688"/>
                  <a:gd name="connsiteX4" fmla="*/ 86139 w 876241"/>
                  <a:gd name="connsiteY4" fmla="*/ 545714 h 574688"/>
                  <a:gd name="connsiteX0" fmla="*/ 86139 w 875229"/>
                  <a:gd name="connsiteY0" fmla="*/ 545714 h 574688"/>
                  <a:gd name="connsiteX1" fmla="*/ 82296 w 875229"/>
                  <a:gd name="connsiteY1" fmla="*/ 2743 h 574688"/>
                  <a:gd name="connsiteX2" fmla="*/ 860116 w 875229"/>
                  <a:gd name="connsiteY2" fmla="*/ 340236 h 574688"/>
                  <a:gd name="connsiteX3" fmla="*/ 643458 w 875229"/>
                  <a:gd name="connsiteY3" fmla="*/ 448811 h 574688"/>
                  <a:gd name="connsiteX4" fmla="*/ 86139 w 875229"/>
                  <a:gd name="connsiteY4" fmla="*/ 545714 h 574688"/>
                  <a:gd name="connsiteX0" fmla="*/ 86139 w 875229"/>
                  <a:gd name="connsiteY0" fmla="*/ 545480 h 574454"/>
                  <a:gd name="connsiteX1" fmla="*/ 82296 w 875229"/>
                  <a:gd name="connsiteY1" fmla="*/ 2509 h 574454"/>
                  <a:gd name="connsiteX2" fmla="*/ 860116 w 875229"/>
                  <a:gd name="connsiteY2" fmla="*/ 340002 h 574454"/>
                  <a:gd name="connsiteX3" fmla="*/ 643458 w 875229"/>
                  <a:gd name="connsiteY3" fmla="*/ 448577 h 574454"/>
                  <a:gd name="connsiteX4" fmla="*/ 86139 w 875229"/>
                  <a:gd name="connsiteY4" fmla="*/ 545480 h 574454"/>
                  <a:gd name="connsiteX0" fmla="*/ 86139 w 875229"/>
                  <a:gd name="connsiteY0" fmla="*/ 545432 h 574406"/>
                  <a:gd name="connsiteX1" fmla="*/ 82296 w 875229"/>
                  <a:gd name="connsiteY1" fmla="*/ 2461 h 574406"/>
                  <a:gd name="connsiteX2" fmla="*/ 860116 w 875229"/>
                  <a:gd name="connsiteY2" fmla="*/ 339954 h 574406"/>
                  <a:gd name="connsiteX3" fmla="*/ 643458 w 875229"/>
                  <a:gd name="connsiteY3" fmla="*/ 448529 h 574406"/>
                  <a:gd name="connsiteX4" fmla="*/ 86139 w 875229"/>
                  <a:gd name="connsiteY4" fmla="*/ 545432 h 574406"/>
                  <a:gd name="connsiteX0" fmla="*/ 86139 w 874235"/>
                  <a:gd name="connsiteY0" fmla="*/ 545432 h 574406"/>
                  <a:gd name="connsiteX1" fmla="*/ 82296 w 874235"/>
                  <a:gd name="connsiteY1" fmla="*/ 2461 h 574406"/>
                  <a:gd name="connsiteX2" fmla="*/ 860116 w 874235"/>
                  <a:gd name="connsiteY2" fmla="*/ 339954 h 574406"/>
                  <a:gd name="connsiteX3" fmla="*/ 643458 w 874235"/>
                  <a:gd name="connsiteY3" fmla="*/ 448529 h 574406"/>
                  <a:gd name="connsiteX4" fmla="*/ 86139 w 874235"/>
                  <a:gd name="connsiteY4" fmla="*/ 545432 h 574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35" h="574406">
                    <a:moveTo>
                      <a:pt x="86139" y="545432"/>
                    </a:moveTo>
                    <a:cubicBezTo>
                      <a:pt x="-7388" y="471087"/>
                      <a:pt x="-46700" y="36707"/>
                      <a:pt x="82296" y="2461"/>
                    </a:cubicBezTo>
                    <a:cubicBezTo>
                      <a:pt x="211292" y="-31785"/>
                      <a:pt x="932515" y="302182"/>
                      <a:pt x="860116" y="339954"/>
                    </a:cubicBezTo>
                    <a:cubicBezTo>
                      <a:pt x="927701" y="424916"/>
                      <a:pt x="735656" y="437093"/>
                      <a:pt x="643458" y="448529"/>
                    </a:cubicBezTo>
                    <a:cubicBezTo>
                      <a:pt x="-175994" y="537835"/>
                      <a:pt x="179666" y="619777"/>
                      <a:pt x="86139" y="5454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2E26212-F09D-B6C8-E700-57B5F3AE7397}"/>
                  </a:ext>
                </a:extLst>
              </p:cNvPr>
              <p:cNvSpPr/>
              <p:nvPr/>
            </p:nvSpPr>
            <p:spPr>
              <a:xfrm>
                <a:off x="7920037" y="3576637"/>
                <a:ext cx="105821" cy="101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reeform: Shape 3">
              <a:extLst>
                <a:ext uri="{FF2B5EF4-FFF2-40B4-BE49-F238E27FC236}">
                  <a16:creationId xmlns:a16="http://schemas.microsoft.com/office/drawing/2014/main" id="{7A0DE773-20E1-3882-5C76-37C16F9DB968}"/>
                </a:ext>
              </a:extLst>
            </p:cNvPr>
            <p:cNvSpPr/>
            <p:nvPr/>
          </p:nvSpPr>
          <p:spPr>
            <a:xfrm>
              <a:off x="8612981" y="3067050"/>
              <a:ext cx="611982" cy="583406"/>
            </a:xfrm>
            <a:custGeom>
              <a:avLst/>
              <a:gdLst>
                <a:gd name="connsiteX0" fmla="*/ 0 w 611982"/>
                <a:gd name="connsiteY0" fmla="*/ 0 h 583406"/>
                <a:gd name="connsiteX1" fmla="*/ 130969 w 611982"/>
                <a:gd name="connsiteY1" fmla="*/ 583406 h 583406"/>
                <a:gd name="connsiteX2" fmla="*/ 319088 w 611982"/>
                <a:gd name="connsiteY2" fmla="*/ 288131 h 583406"/>
                <a:gd name="connsiteX3" fmla="*/ 459582 w 611982"/>
                <a:gd name="connsiteY3" fmla="*/ 495300 h 583406"/>
                <a:gd name="connsiteX4" fmla="*/ 611982 w 611982"/>
                <a:gd name="connsiteY4" fmla="*/ 4763 h 583406"/>
                <a:gd name="connsiteX5" fmla="*/ 0 w 611982"/>
                <a:gd name="connsiteY5" fmla="*/ 0 h 58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982" h="583406">
                  <a:moveTo>
                    <a:pt x="0" y="0"/>
                  </a:moveTo>
                  <a:lnTo>
                    <a:pt x="130969" y="583406"/>
                  </a:lnTo>
                  <a:lnTo>
                    <a:pt x="319088" y="288131"/>
                  </a:lnTo>
                  <a:lnTo>
                    <a:pt x="459582" y="495300"/>
                  </a:lnTo>
                  <a:lnTo>
                    <a:pt x="611982" y="4763"/>
                  </a:lnTo>
                  <a:lnTo>
                    <a:pt x="0" y="0"/>
                  </a:lnTo>
                  <a:close/>
                </a:path>
              </a:pathLst>
            </a:custGeom>
            <a:solidFill>
              <a:srgbClr val="519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2B93527-1713-5F09-826B-EDBA59FEF3AB}"/>
                </a:ext>
              </a:extLst>
            </p:cNvPr>
            <p:cNvSpPr/>
            <p:nvPr/>
          </p:nvSpPr>
          <p:spPr>
            <a:xfrm>
              <a:off x="9503569" y="3069431"/>
              <a:ext cx="561975" cy="578644"/>
            </a:xfrm>
            <a:custGeom>
              <a:avLst/>
              <a:gdLst>
                <a:gd name="connsiteX0" fmla="*/ 0 w 561975"/>
                <a:gd name="connsiteY0" fmla="*/ 0 h 578644"/>
                <a:gd name="connsiteX1" fmla="*/ 130969 w 561975"/>
                <a:gd name="connsiteY1" fmla="*/ 578644 h 578644"/>
                <a:gd name="connsiteX2" fmla="*/ 254794 w 561975"/>
                <a:gd name="connsiteY2" fmla="*/ 176213 h 578644"/>
                <a:gd name="connsiteX3" fmla="*/ 366712 w 561975"/>
                <a:gd name="connsiteY3" fmla="*/ 488157 h 578644"/>
                <a:gd name="connsiteX4" fmla="*/ 561975 w 561975"/>
                <a:gd name="connsiteY4" fmla="*/ 0 h 578644"/>
                <a:gd name="connsiteX5" fmla="*/ 0 w 561975"/>
                <a:gd name="connsiteY5" fmla="*/ 0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975" h="578644">
                  <a:moveTo>
                    <a:pt x="0" y="0"/>
                  </a:moveTo>
                  <a:lnTo>
                    <a:pt x="130969" y="578644"/>
                  </a:lnTo>
                  <a:lnTo>
                    <a:pt x="254794" y="176213"/>
                  </a:lnTo>
                  <a:lnTo>
                    <a:pt x="366712" y="488157"/>
                  </a:lnTo>
                  <a:lnTo>
                    <a:pt x="561975" y="0"/>
                  </a:lnTo>
                  <a:lnTo>
                    <a:pt x="0" y="0"/>
                  </a:lnTo>
                  <a:close/>
                </a:path>
              </a:pathLst>
            </a:custGeom>
            <a:solidFill>
              <a:srgbClr val="519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E333B4-4E8A-4974-4F1E-C0AC9766791A}"/>
                </a:ext>
              </a:extLst>
            </p:cNvPr>
            <p:cNvSpPr/>
            <p:nvPr/>
          </p:nvSpPr>
          <p:spPr>
            <a:xfrm>
              <a:off x="10439400" y="3067050"/>
              <a:ext cx="533400" cy="571500"/>
            </a:xfrm>
            <a:custGeom>
              <a:avLst/>
              <a:gdLst>
                <a:gd name="connsiteX0" fmla="*/ 0 w 533400"/>
                <a:gd name="connsiteY0" fmla="*/ 0 h 571500"/>
                <a:gd name="connsiteX1" fmla="*/ 123825 w 533400"/>
                <a:gd name="connsiteY1" fmla="*/ 571500 h 571500"/>
                <a:gd name="connsiteX2" fmla="*/ 271463 w 533400"/>
                <a:gd name="connsiteY2" fmla="*/ 109538 h 571500"/>
                <a:gd name="connsiteX3" fmla="*/ 371475 w 533400"/>
                <a:gd name="connsiteY3" fmla="*/ 266700 h 571500"/>
                <a:gd name="connsiteX4" fmla="*/ 533400 w 533400"/>
                <a:gd name="connsiteY4" fmla="*/ 4763 h 571500"/>
                <a:gd name="connsiteX5" fmla="*/ 0 w 533400"/>
                <a:gd name="connsiteY5"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 h="571500">
                  <a:moveTo>
                    <a:pt x="0" y="0"/>
                  </a:moveTo>
                  <a:lnTo>
                    <a:pt x="123825" y="571500"/>
                  </a:lnTo>
                  <a:lnTo>
                    <a:pt x="271463" y="109538"/>
                  </a:lnTo>
                  <a:lnTo>
                    <a:pt x="371475" y="266700"/>
                  </a:lnTo>
                  <a:lnTo>
                    <a:pt x="533400" y="4763"/>
                  </a:lnTo>
                  <a:lnTo>
                    <a:pt x="0" y="0"/>
                  </a:lnTo>
                  <a:close/>
                </a:path>
              </a:pathLst>
            </a:custGeom>
            <a:solidFill>
              <a:srgbClr val="519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D911FCD-C15B-C633-D3C2-F98E6E13D75E}"/>
                </a:ext>
              </a:extLst>
            </p:cNvPr>
            <p:cNvSpPr/>
            <p:nvPr/>
          </p:nvSpPr>
          <p:spPr>
            <a:xfrm>
              <a:off x="6424247" y="2958243"/>
              <a:ext cx="4677506" cy="102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D742C60-4DE2-3652-93D7-D4E7FEDB5353}"/>
                </a:ext>
              </a:extLst>
            </p:cNvPr>
            <p:cNvCxnSpPr/>
            <p:nvPr/>
          </p:nvCxnSpPr>
          <p:spPr>
            <a:xfrm>
              <a:off x="6455509" y="3070057"/>
              <a:ext cx="4607168"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9932C71-88E3-2C30-223F-A409C019DA70}"/>
                </a:ext>
              </a:extLst>
            </p:cNvPr>
            <p:cNvCxnSpPr>
              <a:cxnSpLocks/>
            </p:cNvCxnSpPr>
            <p:nvPr/>
          </p:nvCxnSpPr>
          <p:spPr>
            <a:xfrm>
              <a:off x="7666892" y="2778369"/>
              <a:ext cx="3118339" cy="0"/>
            </a:xfrm>
            <a:prstGeom prst="straightConnector1">
              <a:avLst/>
            </a:prstGeom>
            <a:ln w="28575">
              <a:solidFill>
                <a:srgbClr val="10416A"/>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12E94A0-5DF6-BF37-5A87-FC9C231CAA4E}"/>
                </a:ext>
              </a:extLst>
            </p:cNvPr>
            <p:cNvSpPr txBox="1"/>
            <p:nvPr/>
          </p:nvSpPr>
          <p:spPr>
            <a:xfrm>
              <a:off x="8801595" y="2447053"/>
              <a:ext cx="982961" cy="338554"/>
            </a:xfrm>
            <a:prstGeom prst="rect">
              <a:avLst/>
            </a:prstGeom>
            <a:noFill/>
          </p:spPr>
          <p:txBody>
            <a:bodyPr wrap="none" rtlCol="0">
              <a:spAutoFit/>
            </a:bodyPr>
            <a:lstStyle/>
            <a:p>
              <a:r>
                <a:rPr lang="en-US" sz="1600" b="1" dirty="0">
                  <a:solidFill>
                    <a:srgbClr val="10416A"/>
                  </a:solidFill>
                </a:rPr>
                <a:t>Severity</a:t>
              </a:r>
            </a:p>
          </p:txBody>
        </p:sp>
      </p:grpSp>
      <p:sp>
        <p:nvSpPr>
          <p:cNvPr id="22" name="TextBox 21">
            <a:extLst>
              <a:ext uri="{FF2B5EF4-FFF2-40B4-BE49-F238E27FC236}">
                <a16:creationId xmlns:a16="http://schemas.microsoft.com/office/drawing/2014/main" id="{1143FB88-1A19-B7D0-E07E-8A640D557688}"/>
              </a:ext>
            </a:extLst>
          </p:cNvPr>
          <p:cNvSpPr txBox="1"/>
          <p:nvPr/>
        </p:nvSpPr>
        <p:spPr>
          <a:xfrm>
            <a:off x="5335350" y="2052003"/>
            <a:ext cx="6449586" cy="323165"/>
          </a:xfrm>
          <a:prstGeom prst="rect">
            <a:avLst/>
          </a:prstGeom>
          <a:noFill/>
        </p:spPr>
        <p:txBody>
          <a:bodyPr wrap="none" rtlCol="0">
            <a:spAutoFit/>
          </a:bodyPr>
          <a:lstStyle/>
          <a:p>
            <a:r>
              <a:rPr lang="en-US" sz="1500" b="1" dirty="0">
                <a:solidFill>
                  <a:srgbClr val="10416A"/>
                </a:solidFill>
              </a:rPr>
              <a:t>INSIGHTS INTO PULMONARY VASCULATURE FROM </a:t>
            </a:r>
            <a:r>
              <a:rPr lang="en-US" sz="1500" b="1" dirty="0" err="1">
                <a:solidFill>
                  <a:srgbClr val="10416A"/>
                </a:solidFill>
              </a:rPr>
              <a:t>RVOT</a:t>
            </a:r>
            <a:r>
              <a:rPr lang="en-US" sz="1500" b="1" dirty="0">
                <a:solidFill>
                  <a:srgbClr val="10416A"/>
                </a:solidFill>
              </a:rPr>
              <a:t> PROFILE</a:t>
            </a:r>
          </a:p>
        </p:txBody>
      </p:sp>
      <p:sp>
        <p:nvSpPr>
          <p:cNvPr id="24" name="Title 23">
            <a:extLst>
              <a:ext uri="{FF2B5EF4-FFF2-40B4-BE49-F238E27FC236}">
                <a16:creationId xmlns:a16="http://schemas.microsoft.com/office/drawing/2014/main" id="{07935C71-6503-1001-14AC-26A19A1E24AD}"/>
              </a:ext>
            </a:extLst>
          </p:cNvPr>
          <p:cNvSpPr>
            <a:spLocks noGrp="1"/>
          </p:cNvSpPr>
          <p:nvPr>
            <p:ph type="title"/>
          </p:nvPr>
        </p:nvSpPr>
        <p:spPr/>
        <p:txBody>
          <a:bodyPr/>
          <a:lstStyle/>
          <a:p>
            <a:r>
              <a:rPr lang="en-US" dirty="0"/>
              <a:t>Pearl 2: Don’t Forget the Pulmonary Flow Profile</a:t>
            </a:r>
          </a:p>
        </p:txBody>
      </p:sp>
      <p:sp>
        <p:nvSpPr>
          <p:cNvPr id="26" name="Footer Placeholder 25">
            <a:extLst>
              <a:ext uri="{FF2B5EF4-FFF2-40B4-BE49-F238E27FC236}">
                <a16:creationId xmlns:a16="http://schemas.microsoft.com/office/drawing/2014/main" id="{72F0205D-D5F0-9E66-73B6-EC7E0285E630}"/>
              </a:ext>
            </a:extLst>
          </p:cNvPr>
          <p:cNvSpPr>
            <a:spLocks noGrp="1"/>
          </p:cNvSpPr>
          <p:nvPr>
            <p:ph type="ftr" sz="quarter" idx="3"/>
          </p:nvPr>
        </p:nvSpPr>
        <p:spPr/>
        <p:txBody>
          <a:bodyPr/>
          <a:lstStyle/>
          <a:p>
            <a:r>
              <a:rPr lang="en-US" sz="1000" dirty="0" err="1"/>
              <a:t>RVOT</a:t>
            </a:r>
            <a:r>
              <a:rPr lang="en-US" sz="1000" dirty="0"/>
              <a:t>, right ventricular outflow tract.</a:t>
            </a:r>
          </a:p>
          <a:p>
            <a:r>
              <a:rPr lang="en-US" sz="1000" dirty="0" err="1"/>
              <a:t>Takahama</a:t>
            </a:r>
            <a:r>
              <a:rPr lang="en-US" sz="1000" dirty="0"/>
              <a:t> H, et al. </a:t>
            </a:r>
            <a:r>
              <a:rPr lang="en-US" sz="1000" i="1" dirty="0"/>
              <a:t>JACC Cardiovasc Imaging. </a:t>
            </a:r>
            <a:r>
              <a:rPr lang="en-US" sz="1000" dirty="0"/>
              <a:t>2017;10(10 Pt B):1268-1277.</a:t>
            </a:r>
          </a:p>
        </p:txBody>
      </p:sp>
    </p:spTree>
    <p:extLst>
      <p:ext uri="{BB962C8B-B14F-4D97-AF65-F5344CB8AC3E}">
        <p14:creationId xmlns:p14="http://schemas.microsoft.com/office/powerpoint/2010/main" val="245312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7E9790C-4810-6DFA-E7A6-B916C113E7A8}"/>
              </a:ext>
            </a:extLst>
          </p:cNvPr>
          <p:cNvGrpSpPr/>
          <p:nvPr/>
        </p:nvGrpSpPr>
        <p:grpSpPr>
          <a:xfrm>
            <a:off x="8710053" y="933088"/>
            <a:ext cx="2997200" cy="5715000"/>
            <a:chOff x="8035081" y="875213"/>
            <a:chExt cx="2997200" cy="5715000"/>
          </a:xfrm>
        </p:grpSpPr>
        <p:pic>
          <p:nvPicPr>
            <p:cNvPr id="7" name="Picture 6">
              <a:extLst>
                <a:ext uri="{FF2B5EF4-FFF2-40B4-BE49-F238E27FC236}">
                  <a16:creationId xmlns:a16="http://schemas.microsoft.com/office/drawing/2014/main" id="{EB66B99A-E0C0-DFE2-ABC9-3A290B8D30EA}"/>
                </a:ext>
              </a:extLst>
            </p:cNvPr>
            <p:cNvPicPr>
              <a:picLocks noChangeAspect="1"/>
            </p:cNvPicPr>
            <p:nvPr/>
          </p:nvPicPr>
          <p:blipFill>
            <a:blip r:embed="rId2"/>
            <a:stretch>
              <a:fillRect/>
            </a:stretch>
          </p:blipFill>
          <p:spPr>
            <a:xfrm>
              <a:off x="8035081" y="875213"/>
              <a:ext cx="2997200" cy="5715000"/>
            </a:xfrm>
            <a:prstGeom prst="rect">
              <a:avLst/>
            </a:prstGeom>
          </p:spPr>
        </p:pic>
        <p:sp>
          <p:nvSpPr>
            <p:cNvPr id="8" name="Up Arrow 7">
              <a:extLst>
                <a:ext uri="{FF2B5EF4-FFF2-40B4-BE49-F238E27FC236}">
                  <a16:creationId xmlns:a16="http://schemas.microsoft.com/office/drawing/2014/main" id="{9C78A5C0-79B0-4422-DAB8-A839A54E417B}"/>
                </a:ext>
              </a:extLst>
            </p:cNvPr>
            <p:cNvSpPr/>
            <p:nvPr/>
          </p:nvSpPr>
          <p:spPr>
            <a:xfrm>
              <a:off x="8798849" y="3502265"/>
              <a:ext cx="289367" cy="578734"/>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a:extLst>
                <a:ext uri="{FF2B5EF4-FFF2-40B4-BE49-F238E27FC236}">
                  <a16:creationId xmlns:a16="http://schemas.microsoft.com/office/drawing/2014/main" id="{1C8CBBD2-C59D-4AD4-F9D2-7F71D32A9E7A}"/>
                </a:ext>
              </a:extLst>
            </p:cNvPr>
            <p:cNvSpPr/>
            <p:nvPr/>
          </p:nvSpPr>
          <p:spPr>
            <a:xfrm>
              <a:off x="10141352" y="3502265"/>
              <a:ext cx="289367" cy="578734"/>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AC462A66-A6BB-1826-9A93-E0253A1243F9}"/>
              </a:ext>
            </a:extLst>
          </p:cNvPr>
          <p:cNvGrpSpPr/>
          <p:nvPr/>
        </p:nvGrpSpPr>
        <p:grpSpPr>
          <a:xfrm>
            <a:off x="447212" y="1396077"/>
            <a:ext cx="7772400" cy="3437792"/>
            <a:chOff x="212078" y="1396077"/>
            <a:chExt cx="7772400" cy="3437792"/>
          </a:xfrm>
        </p:grpSpPr>
        <p:pic>
          <p:nvPicPr>
            <p:cNvPr id="11" name="Picture 10">
              <a:extLst>
                <a:ext uri="{FF2B5EF4-FFF2-40B4-BE49-F238E27FC236}">
                  <a16:creationId xmlns:a16="http://schemas.microsoft.com/office/drawing/2014/main" id="{136CB005-E370-0D3D-D415-F68E8B6DA770}"/>
                </a:ext>
              </a:extLst>
            </p:cNvPr>
            <p:cNvPicPr>
              <a:picLocks noChangeAspect="1"/>
            </p:cNvPicPr>
            <p:nvPr/>
          </p:nvPicPr>
          <p:blipFill>
            <a:blip r:embed="rId3"/>
            <a:stretch>
              <a:fillRect/>
            </a:stretch>
          </p:blipFill>
          <p:spPr>
            <a:xfrm>
              <a:off x="212078" y="1396077"/>
              <a:ext cx="7772400" cy="3437792"/>
            </a:xfrm>
            <a:prstGeom prst="rect">
              <a:avLst/>
            </a:prstGeom>
          </p:spPr>
        </p:pic>
        <p:sp>
          <p:nvSpPr>
            <p:cNvPr id="13" name="Rectangle 12">
              <a:extLst>
                <a:ext uri="{FF2B5EF4-FFF2-40B4-BE49-F238E27FC236}">
                  <a16:creationId xmlns:a16="http://schemas.microsoft.com/office/drawing/2014/main" id="{8A7A35DC-3413-E0A6-634C-89E7DFA3F682}"/>
                </a:ext>
              </a:extLst>
            </p:cNvPr>
            <p:cNvSpPr/>
            <p:nvPr/>
          </p:nvSpPr>
          <p:spPr>
            <a:xfrm>
              <a:off x="4068566" y="1396077"/>
              <a:ext cx="267128" cy="28888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021D50-2B8C-D1E6-BDF8-58A16A553AA7}"/>
                </a:ext>
              </a:extLst>
            </p:cNvPr>
            <p:cNvSpPr/>
            <p:nvPr/>
          </p:nvSpPr>
          <p:spPr>
            <a:xfrm>
              <a:off x="286218" y="1469516"/>
              <a:ext cx="267128" cy="28888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7B61562-3BD9-2BC2-3101-C1EF7024D0D3}"/>
              </a:ext>
            </a:extLst>
          </p:cNvPr>
          <p:cNvSpPr>
            <a:spLocks noGrp="1"/>
          </p:cNvSpPr>
          <p:nvPr>
            <p:ph type="title"/>
          </p:nvPr>
        </p:nvSpPr>
        <p:spPr>
          <a:xfrm>
            <a:off x="609600" y="199505"/>
            <a:ext cx="10744200" cy="733583"/>
          </a:xfrm>
        </p:spPr>
        <p:txBody>
          <a:bodyPr>
            <a:normAutofit/>
          </a:bodyPr>
          <a:lstStyle/>
          <a:p>
            <a:r>
              <a:rPr lang="en-US" sz="2800" dirty="0"/>
              <a:t>Pearl 3: The Interventricular Septum Is the Ultimate Negotiator </a:t>
            </a:r>
          </a:p>
        </p:txBody>
      </p:sp>
      <p:sp>
        <p:nvSpPr>
          <p:cNvPr id="5" name="Footer Placeholder 4">
            <a:extLst>
              <a:ext uri="{FF2B5EF4-FFF2-40B4-BE49-F238E27FC236}">
                <a16:creationId xmlns:a16="http://schemas.microsoft.com/office/drawing/2014/main" id="{4EDD940A-4EDC-9B70-6270-58E7288DB277}"/>
              </a:ext>
            </a:extLst>
          </p:cNvPr>
          <p:cNvSpPr>
            <a:spLocks noGrp="1"/>
          </p:cNvSpPr>
          <p:nvPr>
            <p:ph type="ftr" sz="quarter" idx="3"/>
          </p:nvPr>
        </p:nvSpPr>
        <p:spPr/>
        <p:txBody>
          <a:bodyPr/>
          <a:lstStyle/>
          <a:p>
            <a:r>
              <a:rPr lang="en-US" sz="1000" dirty="0"/>
              <a:t>Left, Middle: Haddad F, et al. </a:t>
            </a:r>
            <a:r>
              <a:rPr lang="en-US" sz="1000" i="1" dirty="0"/>
              <a:t>Echocardiography. </a:t>
            </a:r>
            <a:r>
              <a:rPr lang="en-US" sz="1000" dirty="0"/>
              <a:t>2014;31(6):699-707.</a:t>
            </a:r>
          </a:p>
          <a:p>
            <a:r>
              <a:rPr lang="en-US" sz="1000" dirty="0"/>
              <a:t>Right: Feigenbaum H. J </a:t>
            </a:r>
            <a:r>
              <a:rPr lang="en-US" sz="1000" i="1" dirty="0"/>
              <a:t>Am Soc </a:t>
            </a:r>
            <a:r>
              <a:rPr lang="en-US" sz="1000" i="1" dirty="0" err="1"/>
              <a:t>Echocardiogr</a:t>
            </a:r>
            <a:r>
              <a:rPr lang="en-US" sz="1000" i="1" dirty="0"/>
              <a:t>. </a:t>
            </a:r>
            <a:r>
              <a:rPr lang="en-US" sz="1000" dirty="0"/>
              <a:t>2010;23(3):240-257; 335-7.</a:t>
            </a:r>
          </a:p>
        </p:txBody>
      </p:sp>
    </p:spTree>
    <p:extLst>
      <p:ext uri="{BB962C8B-B14F-4D97-AF65-F5344CB8AC3E}">
        <p14:creationId xmlns:p14="http://schemas.microsoft.com/office/powerpoint/2010/main" val="2849297611"/>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827</Words>
  <Application>Microsoft Office PowerPoint</Application>
  <PresentationFormat>Widescreen</PresentationFormat>
  <Paragraphs>99</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vt:lpstr>
      <vt:lpstr>Onc-2019</vt:lpstr>
      <vt:lpstr>Maximizing Echo Image Utility for PH Diagnosis</vt:lpstr>
      <vt:lpstr>Disclaimer</vt:lpstr>
      <vt:lpstr>Pearl 1. The Chin and the Beard </vt:lpstr>
      <vt:lpstr>Echocardiogram Gives Only 40% PASP Accuracy* REVEAL Registry</vt:lpstr>
      <vt:lpstr>Echocardiogram: TR Jet Gives Only an Estimate of PAP</vt:lpstr>
      <vt:lpstr>The “Beard” Is the Most Common Cause of Overestimation of PAP</vt:lpstr>
      <vt:lpstr>Pearl 2: Don’t Forget the Pulmonary Flow Profile</vt:lpstr>
      <vt:lpstr>Pearl 2: Don’t Forget the Pulmonary Flow Profile</vt:lpstr>
      <vt:lpstr>Pearl 3: The Interventricular Septum Is the Ultimate Negotiator </vt:lpstr>
      <vt:lpstr>Pearl 4: Think of Regional Function Differences </vt:lpstr>
      <vt:lpstr>Pearl 4: Think of Regional Function Differences: One Pitfall </vt:lpstr>
      <vt:lpstr>Pearl 5: The Era of Venous Excess Imaging (VExUS)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2023-03-06T16:42:49Z</dcterms:created>
  <dcterms:modified xsi:type="dcterms:W3CDTF">2023-03-14T15:43:05Z</dcterms:modified>
</cp:coreProperties>
</file>