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handoutMasterIdLst>
    <p:handoutMasterId r:id="rId13"/>
  </p:handoutMasterIdLst>
  <p:sldIdLst>
    <p:sldId id="2134959394" r:id="rId2"/>
    <p:sldId id="256" r:id="rId3"/>
    <p:sldId id="2134959312" r:id="rId4"/>
    <p:sldId id="2134959313" r:id="rId5"/>
    <p:sldId id="2134959314" r:id="rId6"/>
    <p:sldId id="2134959257" r:id="rId7"/>
    <p:sldId id="2134959396" r:id="rId8"/>
    <p:sldId id="2134959397" r:id="rId9"/>
    <p:sldId id="2134959398" r:id="rId10"/>
    <p:sldId id="21349593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3840" userDrawn="1">
          <p15:clr>
            <a:srgbClr val="A4A3A4"/>
          </p15:clr>
        </p15:guide>
        <p15:guide id="3" orient="horz" pos="2856" userDrawn="1">
          <p15:clr>
            <a:srgbClr val="A4A3A4"/>
          </p15:clr>
        </p15:guide>
        <p15:guide id="4" pos="2312" userDrawn="1">
          <p15:clr>
            <a:srgbClr val="A4A3A4"/>
          </p15:clr>
        </p15:guide>
        <p15:guide id="5" pos="6454" userDrawn="1">
          <p15:clr>
            <a:srgbClr val="A4A3A4"/>
          </p15:clr>
        </p15:guide>
        <p15:guide id="6" orient="horz" pos="3792" userDrawn="1">
          <p15:clr>
            <a:srgbClr val="A4A3A4"/>
          </p15:clr>
        </p15:guide>
        <p15:guide id="7" pos="1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D"/>
    <a:srgbClr val="EAEAEA"/>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03" autoAdjust="0"/>
    <p:restoredTop sz="95387" autoAdjust="0"/>
  </p:normalViewPr>
  <p:slideViewPr>
    <p:cSldViewPr snapToGrid="0">
      <p:cViewPr varScale="1">
        <p:scale>
          <a:sx n="47" d="100"/>
          <a:sy n="47" d="100"/>
        </p:scale>
        <p:origin x="78" y="990"/>
      </p:cViewPr>
      <p:guideLst>
        <p:guide orient="horz" pos="888"/>
        <p:guide pos="3840"/>
        <p:guide orient="horz" pos="2856"/>
        <p:guide pos="2312"/>
        <p:guide pos="6454"/>
        <p:guide orient="horz" pos="3792"/>
        <p:guide pos="18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p:txBody>
          <a:bodyPr/>
          <a:lstStyle/>
          <a:p>
            <a:r>
              <a:rPr lang="en-US" dirty="0"/>
              <a:t>Essential PH Imaging Techniques and Views</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endParaRPr lang="en-US" dirty="0"/>
          </a:p>
          <a:p>
            <a:r>
              <a:rPr lang="en-US" dirty="0"/>
              <a:t>Francois Haddad, MD, FAHA</a:t>
            </a:r>
          </a:p>
          <a:p>
            <a:r>
              <a:rPr lang="en-US" dirty="0"/>
              <a:t>Clinical Professor of Medicine </a:t>
            </a:r>
          </a:p>
          <a:p>
            <a:r>
              <a:rPr lang="en-US" dirty="0"/>
              <a:t>Director of Stanford Biomarker and Phenotypic Core Laboratory </a:t>
            </a:r>
          </a:p>
          <a:p>
            <a:r>
              <a:rPr lang="en-US" dirty="0"/>
              <a:t>Director of Stanford Echocardiography Laboratory Quality</a:t>
            </a:r>
          </a:p>
          <a:p>
            <a:r>
              <a:rPr lang="en-US" dirty="0"/>
              <a:t>Stanford University</a:t>
            </a:r>
          </a:p>
          <a:p>
            <a:r>
              <a:rPr lang="en-US" dirty="0"/>
              <a:t>Stanford, CA</a:t>
            </a:r>
          </a:p>
        </p:txBody>
      </p:sp>
    </p:spTree>
    <p:extLst>
      <p:ext uri="{BB962C8B-B14F-4D97-AF65-F5344CB8AC3E}">
        <p14:creationId xmlns:p14="http://schemas.microsoft.com/office/powerpoint/2010/main" val="406128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2567-6D82-4ECA-ADB1-CA98BE56A5BD}"/>
              </a:ext>
            </a:extLst>
          </p:cNvPr>
          <p:cNvSpPr>
            <a:spLocks noGrp="1"/>
          </p:cNvSpPr>
          <p:nvPr>
            <p:ph type="title"/>
          </p:nvPr>
        </p:nvSpPr>
        <p:spPr/>
        <p:txBody>
          <a:bodyPr>
            <a:normAutofit/>
          </a:bodyPr>
          <a:lstStyle/>
          <a:p>
            <a:r>
              <a:rPr lang="en-US" sz="2800" dirty="0"/>
              <a:t>Imaging in Differentiating Types of Pulmonary Hypertension </a:t>
            </a:r>
          </a:p>
        </p:txBody>
      </p:sp>
      <p:pic>
        <p:nvPicPr>
          <p:cNvPr id="5" name="Picture 4">
            <a:extLst>
              <a:ext uri="{FF2B5EF4-FFF2-40B4-BE49-F238E27FC236}">
                <a16:creationId xmlns:a16="http://schemas.microsoft.com/office/drawing/2014/main" id="{B1D405D4-9BFF-306C-33B6-23B4A1115B34}"/>
              </a:ext>
            </a:extLst>
          </p:cNvPr>
          <p:cNvPicPr>
            <a:picLocks noChangeAspect="1"/>
          </p:cNvPicPr>
          <p:nvPr/>
        </p:nvPicPr>
        <p:blipFill>
          <a:blip r:embed="rId2"/>
          <a:stretch>
            <a:fillRect/>
          </a:stretch>
        </p:blipFill>
        <p:spPr>
          <a:xfrm>
            <a:off x="2010082" y="1284446"/>
            <a:ext cx="8305185" cy="5048250"/>
          </a:xfrm>
          <a:prstGeom prst="rect">
            <a:avLst/>
          </a:prstGeom>
        </p:spPr>
      </p:pic>
      <p:sp>
        <p:nvSpPr>
          <p:cNvPr id="4" name="Footer Placeholder 3">
            <a:extLst>
              <a:ext uri="{FF2B5EF4-FFF2-40B4-BE49-F238E27FC236}">
                <a16:creationId xmlns:a16="http://schemas.microsoft.com/office/drawing/2014/main" id="{7212D7B8-F237-7F70-17C7-4D65A2C93040}"/>
              </a:ext>
            </a:extLst>
          </p:cNvPr>
          <p:cNvSpPr>
            <a:spLocks noGrp="1"/>
          </p:cNvSpPr>
          <p:nvPr>
            <p:ph type="ftr" sz="quarter" idx="3"/>
          </p:nvPr>
        </p:nvSpPr>
        <p:spPr/>
        <p:txBody>
          <a:bodyPr/>
          <a:lstStyle/>
          <a:p>
            <a:r>
              <a:rPr lang="en-US" sz="1000" dirty="0"/>
              <a:t>MSN = mid-systolic notching</a:t>
            </a:r>
            <a:br>
              <a:rPr lang="en-US" sz="1000" dirty="0"/>
            </a:br>
            <a:r>
              <a:rPr lang="en-US" sz="1000" dirty="0" err="1"/>
              <a:t>Opotowsky</a:t>
            </a:r>
            <a:r>
              <a:rPr lang="en-US" sz="1000" dirty="0"/>
              <a:t> AR, et al. </a:t>
            </a:r>
            <a:r>
              <a:rPr lang="en-US" sz="1000" i="1" dirty="0"/>
              <a:t>Circ Cardiovasc Imaging. </a:t>
            </a:r>
            <a:r>
              <a:rPr lang="en-US" sz="1000" dirty="0"/>
              <a:t>2012;5(6):765-775.</a:t>
            </a:r>
          </a:p>
        </p:txBody>
      </p:sp>
    </p:spTree>
    <p:extLst>
      <p:ext uri="{BB962C8B-B14F-4D97-AF65-F5344CB8AC3E}">
        <p14:creationId xmlns:p14="http://schemas.microsoft.com/office/powerpoint/2010/main" val="283233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4194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D4AB18D-7680-BC33-C2E8-E8085327A685}"/>
              </a:ext>
            </a:extLst>
          </p:cNvPr>
          <p:cNvGrpSpPr/>
          <p:nvPr/>
        </p:nvGrpSpPr>
        <p:grpSpPr>
          <a:xfrm>
            <a:off x="379003" y="977424"/>
            <a:ext cx="11280550" cy="3164617"/>
            <a:chOff x="522514" y="1390783"/>
            <a:chExt cx="11280550" cy="3164617"/>
          </a:xfrm>
        </p:grpSpPr>
        <p:pic>
          <p:nvPicPr>
            <p:cNvPr id="7" name="Picture 6">
              <a:extLst>
                <a:ext uri="{FF2B5EF4-FFF2-40B4-BE49-F238E27FC236}">
                  <a16:creationId xmlns:a16="http://schemas.microsoft.com/office/drawing/2014/main" id="{2B41C51D-1871-0FEB-7D1D-2C3F5D3D4A10}"/>
                </a:ext>
              </a:extLst>
            </p:cNvPr>
            <p:cNvPicPr>
              <a:picLocks noChangeAspect="1"/>
            </p:cNvPicPr>
            <p:nvPr/>
          </p:nvPicPr>
          <p:blipFill>
            <a:blip r:embed="rId2"/>
            <a:stretch>
              <a:fillRect/>
            </a:stretch>
          </p:blipFill>
          <p:spPr>
            <a:xfrm>
              <a:off x="658083" y="1828800"/>
              <a:ext cx="11144981" cy="2726600"/>
            </a:xfrm>
            <a:prstGeom prst="rect">
              <a:avLst/>
            </a:prstGeom>
          </p:spPr>
        </p:pic>
        <p:sp>
          <p:nvSpPr>
            <p:cNvPr id="8" name="Rectangle 7">
              <a:extLst>
                <a:ext uri="{FF2B5EF4-FFF2-40B4-BE49-F238E27FC236}">
                  <a16:creationId xmlns:a16="http://schemas.microsoft.com/office/drawing/2014/main" id="{8B470FB8-D7B3-FB89-4350-CB2211228433}"/>
                </a:ext>
              </a:extLst>
            </p:cNvPr>
            <p:cNvSpPr/>
            <p:nvPr/>
          </p:nvSpPr>
          <p:spPr>
            <a:xfrm>
              <a:off x="522514" y="1698171"/>
              <a:ext cx="250372" cy="44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D1A889-C9E5-CB6A-ADAC-EA29E1339B06}"/>
                </a:ext>
              </a:extLst>
            </p:cNvPr>
            <p:cNvSpPr/>
            <p:nvPr/>
          </p:nvSpPr>
          <p:spPr>
            <a:xfrm>
              <a:off x="2917370" y="3494315"/>
              <a:ext cx="293915"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6046E32-784F-90A7-5EB8-7899AC49703A}"/>
                </a:ext>
              </a:extLst>
            </p:cNvPr>
            <p:cNvSpPr/>
            <p:nvPr/>
          </p:nvSpPr>
          <p:spPr>
            <a:xfrm>
              <a:off x="5936658" y="3494315"/>
              <a:ext cx="293915"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510D309-A496-61DA-43EE-AFF2A22844FD}"/>
                </a:ext>
              </a:extLst>
            </p:cNvPr>
            <p:cNvSpPr/>
            <p:nvPr/>
          </p:nvSpPr>
          <p:spPr>
            <a:xfrm>
              <a:off x="9010376" y="3494315"/>
              <a:ext cx="293915"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E7BCF9-D88B-16DA-0133-1AC8359A4DF8}"/>
                </a:ext>
              </a:extLst>
            </p:cNvPr>
            <p:cNvSpPr/>
            <p:nvPr/>
          </p:nvSpPr>
          <p:spPr>
            <a:xfrm>
              <a:off x="3211285" y="1390785"/>
              <a:ext cx="620486"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717C343-22FC-D54C-1219-B2F08027D396}"/>
                </a:ext>
              </a:extLst>
            </p:cNvPr>
            <p:cNvSpPr/>
            <p:nvPr/>
          </p:nvSpPr>
          <p:spPr>
            <a:xfrm>
              <a:off x="6230573" y="1390784"/>
              <a:ext cx="620486"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E42A005-93CF-BD4C-970C-57E197CBCB2B}"/>
                </a:ext>
              </a:extLst>
            </p:cNvPr>
            <p:cNvSpPr/>
            <p:nvPr/>
          </p:nvSpPr>
          <p:spPr>
            <a:xfrm>
              <a:off x="9249861" y="1390783"/>
              <a:ext cx="620486" cy="106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C5ACBEE6-64C7-F1BF-D1B6-E9AF01621918}"/>
              </a:ext>
            </a:extLst>
          </p:cNvPr>
          <p:cNvSpPr>
            <a:spLocks noGrp="1"/>
          </p:cNvSpPr>
          <p:nvPr>
            <p:ph type="title"/>
          </p:nvPr>
        </p:nvSpPr>
        <p:spPr/>
        <p:txBody>
          <a:bodyPr>
            <a:normAutofit/>
          </a:bodyPr>
          <a:lstStyle/>
          <a:p>
            <a:r>
              <a:rPr lang="en-US" dirty="0"/>
              <a:t>ERS/ESC 2022: Echo Parameters for Assessing PH</a:t>
            </a:r>
          </a:p>
        </p:txBody>
      </p:sp>
      <p:sp>
        <p:nvSpPr>
          <p:cNvPr id="18" name="TextBox 17">
            <a:extLst>
              <a:ext uri="{FF2B5EF4-FFF2-40B4-BE49-F238E27FC236}">
                <a16:creationId xmlns:a16="http://schemas.microsoft.com/office/drawing/2014/main" id="{DD0B37E8-58DD-B2DD-8611-A964018E02FB}"/>
              </a:ext>
            </a:extLst>
          </p:cNvPr>
          <p:cNvSpPr txBox="1"/>
          <p:nvPr/>
        </p:nvSpPr>
        <p:spPr>
          <a:xfrm>
            <a:off x="3688260" y="4544019"/>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rPr>
              <a:t>jet-</a:t>
            </a:r>
            <a:r>
              <a:rPr lang="en-US" dirty="0">
                <a:solidFill>
                  <a:schemeClr val="bg2"/>
                </a:solidFill>
                <a:effectLst>
                  <a:outerShdw blurRad="50800" dist="12700" dir="5400000" algn="ctr" rotWithShape="0">
                    <a:schemeClr val="tx1"/>
                  </a:outerShdw>
                </a:effectLst>
              </a:rPr>
              <a:t>based estimation of systolic pulmonary arterial pressure</a:t>
            </a:r>
          </a:p>
        </p:txBody>
      </p:sp>
      <p:sp>
        <p:nvSpPr>
          <p:cNvPr id="19" name="TextBox 18">
            <a:extLst>
              <a:ext uri="{FF2B5EF4-FFF2-40B4-BE49-F238E27FC236}">
                <a16:creationId xmlns:a16="http://schemas.microsoft.com/office/drawing/2014/main" id="{3779D4B6-C763-220A-4998-5DB63D8528C5}"/>
              </a:ext>
            </a:extLst>
          </p:cNvPr>
          <p:cNvSpPr txBox="1"/>
          <p:nvPr/>
        </p:nvSpPr>
        <p:spPr>
          <a:xfrm>
            <a:off x="302118" y="4544019"/>
            <a:ext cx="3075899" cy="1384995"/>
          </a:xfrm>
          <a:prstGeom prst="rect">
            <a:avLst/>
          </a:prstGeom>
          <a:noFill/>
        </p:spPr>
        <p:txBody>
          <a:bodyPr wrap="square" rtlCol="0">
            <a:spAutoFit/>
          </a:bodyPr>
          <a:lstStyle/>
          <a:p>
            <a:r>
              <a:rPr lang="en-US" sz="1050" dirty="0">
                <a:effectLst/>
              </a:rPr>
              <a:t>Ao, aorta</a:t>
            </a:r>
          </a:p>
          <a:p>
            <a:r>
              <a:rPr lang="en-US" sz="1050" dirty="0">
                <a:effectLst/>
              </a:rPr>
              <a:t>IVC, inferior vena cava</a:t>
            </a:r>
          </a:p>
          <a:p>
            <a:r>
              <a:rPr lang="en-US" sz="1050" dirty="0">
                <a:effectLst/>
              </a:rPr>
              <a:t>LA, left atrium</a:t>
            </a:r>
          </a:p>
          <a:p>
            <a:r>
              <a:rPr lang="en-US" sz="1050" dirty="0">
                <a:effectLst/>
              </a:rPr>
              <a:t>LV, left ventricle</a:t>
            </a:r>
          </a:p>
          <a:p>
            <a:r>
              <a:rPr lang="en-US" sz="1050" dirty="0">
                <a:effectLst/>
              </a:rPr>
              <a:t>PH, pulmonary hypertension</a:t>
            </a:r>
          </a:p>
          <a:p>
            <a:r>
              <a:rPr lang="en-US" sz="1050" dirty="0">
                <a:effectLst/>
              </a:rPr>
              <a:t>RA, right atrium</a:t>
            </a:r>
          </a:p>
          <a:p>
            <a:r>
              <a:rPr lang="en-US" sz="1050" dirty="0">
                <a:effectLst/>
              </a:rPr>
              <a:t>RV, right ventricle</a:t>
            </a:r>
          </a:p>
          <a:p>
            <a:r>
              <a:rPr lang="en-US" sz="1050" dirty="0">
                <a:effectLst/>
              </a:rPr>
              <a:t>TR, tricuspid regurgitation</a:t>
            </a:r>
          </a:p>
        </p:txBody>
      </p:sp>
      <p:sp>
        <p:nvSpPr>
          <p:cNvPr id="2" name="Footer Placeholder 1">
            <a:extLst>
              <a:ext uri="{FF2B5EF4-FFF2-40B4-BE49-F238E27FC236}">
                <a16:creationId xmlns:a16="http://schemas.microsoft.com/office/drawing/2014/main" id="{DF7BB646-19D4-3C54-22A5-8D442F8C7015}"/>
              </a:ext>
            </a:extLst>
          </p:cNvPr>
          <p:cNvSpPr>
            <a:spLocks noGrp="1"/>
          </p:cNvSpPr>
          <p:nvPr>
            <p:ph type="ftr" sz="quarter" idx="3"/>
          </p:nvPr>
        </p:nvSpPr>
        <p:spPr/>
        <p:txBody>
          <a:bodyPr/>
          <a:lstStyle/>
          <a:p>
            <a:r>
              <a:rPr lang="da-DK" sz="1000" dirty="0"/>
              <a:t>Humbert M, et al. </a:t>
            </a:r>
            <a:r>
              <a:rPr lang="da-DK" sz="1000" i="1" dirty="0"/>
              <a:t>Eur Heart J. </a:t>
            </a:r>
            <a:r>
              <a:rPr lang="da-DK" sz="1000" dirty="0"/>
              <a:t>2022;43(38):3618-3731.</a:t>
            </a:r>
          </a:p>
        </p:txBody>
      </p:sp>
    </p:spTree>
    <p:extLst>
      <p:ext uri="{BB962C8B-B14F-4D97-AF65-F5344CB8AC3E}">
        <p14:creationId xmlns:p14="http://schemas.microsoft.com/office/powerpoint/2010/main" val="234278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A4A909-2032-82DB-0E7E-ABD931760FCF}"/>
              </a:ext>
            </a:extLst>
          </p:cNvPr>
          <p:cNvSpPr>
            <a:spLocks noGrp="1"/>
          </p:cNvSpPr>
          <p:nvPr>
            <p:ph type="title"/>
          </p:nvPr>
        </p:nvSpPr>
        <p:spPr/>
        <p:txBody>
          <a:bodyPr>
            <a:normAutofit/>
          </a:bodyPr>
          <a:lstStyle/>
          <a:p>
            <a:r>
              <a:rPr lang="en-US" dirty="0"/>
              <a:t>ERS/ESC 2022: Echo Parameters for Assessing PH</a:t>
            </a:r>
          </a:p>
        </p:txBody>
      </p:sp>
      <p:sp>
        <p:nvSpPr>
          <p:cNvPr id="6" name="TextBox 5">
            <a:extLst>
              <a:ext uri="{FF2B5EF4-FFF2-40B4-BE49-F238E27FC236}">
                <a16:creationId xmlns:a16="http://schemas.microsoft.com/office/drawing/2014/main" id="{3DB4573B-CB54-B93F-CD8A-D50754EAAAE2}"/>
              </a:ext>
            </a:extLst>
          </p:cNvPr>
          <p:cNvSpPr txBox="1"/>
          <p:nvPr/>
        </p:nvSpPr>
        <p:spPr>
          <a:xfrm>
            <a:off x="3684814" y="4543433"/>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rPr>
              <a:t>jet-</a:t>
            </a:r>
            <a:r>
              <a:rPr lang="en-US" dirty="0">
                <a:solidFill>
                  <a:schemeClr val="bg2"/>
                </a:solidFill>
                <a:effectLst>
                  <a:outerShdw blurRad="50800" dist="12700" dir="5400000" algn="ctr" rotWithShape="0">
                    <a:schemeClr val="tx1"/>
                  </a:outerShdw>
                </a:effectLst>
              </a:rPr>
              <a:t>based estimation of systolic pulmonary arterial pressure</a:t>
            </a:r>
          </a:p>
        </p:txBody>
      </p:sp>
      <p:grpSp>
        <p:nvGrpSpPr>
          <p:cNvPr id="15" name="Group 14">
            <a:extLst>
              <a:ext uri="{FF2B5EF4-FFF2-40B4-BE49-F238E27FC236}">
                <a16:creationId xmlns:a16="http://schemas.microsoft.com/office/drawing/2014/main" id="{E3ACEE78-9BEF-D109-5193-1EA166AF7374}"/>
              </a:ext>
            </a:extLst>
          </p:cNvPr>
          <p:cNvGrpSpPr/>
          <p:nvPr/>
        </p:nvGrpSpPr>
        <p:grpSpPr>
          <a:xfrm>
            <a:off x="345842" y="1197715"/>
            <a:ext cx="11504847" cy="3157417"/>
            <a:chOff x="385758" y="1417217"/>
            <a:chExt cx="11504847" cy="3157417"/>
          </a:xfrm>
        </p:grpSpPr>
        <p:pic>
          <p:nvPicPr>
            <p:cNvPr id="7" name="Picture 6">
              <a:extLst>
                <a:ext uri="{FF2B5EF4-FFF2-40B4-BE49-F238E27FC236}">
                  <a16:creationId xmlns:a16="http://schemas.microsoft.com/office/drawing/2014/main" id="{705F4DFC-5F46-7A80-CA09-ABC50A5436E7}"/>
                </a:ext>
              </a:extLst>
            </p:cNvPr>
            <p:cNvPicPr>
              <a:picLocks noChangeAspect="1"/>
            </p:cNvPicPr>
            <p:nvPr/>
          </p:nvPicPr>
          <p:blipFill>
            <a:blip r:embed="rId2"/>
            <a:stretch>
              <a:fillRect/>
            </a:stretch>
          </p:blipFill>
          <p:spPr>
            <a:xfrm>
              <a:off x="514760" y="1563492"/>
              <a:ext cx="11375845" cy="2921422"/>
            </a:xfrm>
            <a:prstGeom prst="rect">
              <a:avLst/>
            </a:prstGeom>
          </p:spPr>
        </p:pic>
        <p:sp>
          <p:nvSpPr>
            <p:cNvPr id="8" name="Rectangle 7">
              <a:extLst>
                <a:ext uri="{FF2B5EF4-FFF2-40B4-BE49-F238E27FC236}">
                  <a16:creationId xmlns:a16="http://schemas.microsoft.com/office/drawing/2014/main" id="{105AFF77-016D-FACC-D07C-75DD9EC3E048}"/>
                </a:ext>
              </a:extLst>
            </p:cNvPr>
            <p:cNvSpPr/>
            <p:nvPr/>
          </p:nvSpPr>
          <p:spPr>
            <a:xfrm>
              <a:off x="385758" y="1436914"/>
              <a:ext cx="572185"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AAB718-6696-91E0-2020-5E0ED8D42906}"/>
                </a:ext>
              </a:extLst>
            </p:cNvPr>
            <p:cNvSpPr/>
            <p:nvPr/>
          </p:nvSpPr>
          <p:spPr>
            <a:xfrm>
              <a:off x="3308302"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DC055B-404B-D1F8-7A1E-5FDDB50D4685}"/>
                </a:ext>
              </a:extLst>
            </p:cNvPr>
            <p:cNvSpPr/>
            <p:nvPr/>
          </p:nvSpPr>
          <p:spPr>
            <a:xfrm>
              <a:off x="6249625"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E176E99-384B-BCDD-F931-393BE0F1BE56}"/>
                </a:ext>
              </a:extLst>
            </p:cNvPr>
            <p:cNvSpPr/>
            <p:nvPr/>
          </p:nvSpPr>
          <p:spPr>
            <a:xfrm>
              <a:off x="9190948"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DDA56FE-FAAE-2BD2-6D78-808DA7F07272}"/>
                </a:ext>
              </a:extLst>
            </p:cNvPr>
            <p:cNvSpPr/>
            <p:nvPr/>
          </p:nvSpPr>
          <p:spPr>
            <a:xfrm>
              <a:off x="3091543" y="3320110"/>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19F2AFF-2066-7C32-EB8E-CFC550447688}"/>
                </a:ext>
              </a:extLst>
            </p:cNvPr>
            <p:cNvSpPr/>
            <p:nvPr/>
          </p:nvSpPr>
          <p:spPr>
            <a:xfrm>
              <a:off x="5872344" y="3369081"/>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2618B27-FF01-1170-29F9-A24BABB62E50}"/>
                </a:ext>
              </a:extLst>
            </p:cNvPr>
            <p:cNvSpPr/>
            <p:nvPr/>
          </p:nvSpPr>
          <p:spPr>
            <a:xfrm>
              <a:off x="9029480" y="3409831"/>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3ABB8314-15B7-A1BB-28B4-3BA1F14980B9}"/>
              </a:ext>
            </a:extLst>
          </p:cNvPr>
          <p:cNvSpPr txBox="1"/>
          <p:nvPr/>
        </p:nvSpPr>
        <p:spPr>
          <a:xfrm>
            <a:off x="299635" y="4540468"/>
            <a:ext cx="3506734" cy="900246"/>
          </a:xfrm>
          <a:prstGeom prst="rect">
            <a:avLst/>
          </a:prstGeom>
          <a:noFill/>
        </p:spPr>
        <p:txBody>
          <a:bodyPr wrap="square">
            <a:spAutoFit/>
          </a:bodyPr>
          <a:lstStyle/>
          <a:p>
            <a:r>
              <a:rPr lang="en-US" sz="1050" dirty="0">
                <a:effectLst/>
              </a:rPr>
              <a:t>LV, left ventricle</a:t>
            </a:r>
          </a:p>
          <a:p>
            <a:r>
              <a:rPr lang="en-US" sz="1050" dirty="0">
                <a:effectLst/>
              </a:rPr>
              <a:t>RA, right atrium</a:t>
            </a:r>
          </a:p>
          <a:p>
            <a:r>
              <a:rPr lang="en-US" sz="1050" dirty="0">
                <a:effectLst/>
              </a:rPr>
              <a:t>RV, right ventricle</a:t>
            </a:r>
          </a:p>
          <a:p>
            <a:r>
              <a:rPr lang="en-US" sz="1050" dirty="0"/>
              <a:t>RVOT AT, right ventricular outflow tract acceleration time</a:t>
            </a:r>
            <a:endParaRPr lang="en-US" sz="1050" dirty="0">
              <a:effectLst/>
            </a:endParaRPr>
          </a:p>
        </p:txBody>
      </p:sp>
      <p:sp>
        <p:nvSpPr>
          <p:cNvPr id="2" name="Footer Placeholder 1">
            <a:extLst>
              <a:ext uri="{FF2B5EF4-FFF2-40B4-BE49-F238E27FC236}">
                <a16:creationId xmlns:a16="http://schemas.microsoft.com/office/drawing/2014/main" id="{5ADBC5C8-FB97-9C93-7A71-A274A3BD5206}"/>
              </a:ext>
            </a:extLst>
          </p:cNvPr>
          <p:cNvSpPr>
            <a:spLocks noGrp="1"/>
          </p:cNvSpPr>
          <p:nvPr>
            <p:ph type="ftr" sz="quarter" idx="3"/>
          </p:nvPr>
        </p:nvSpPr>
        <p:spPr/>
        <p:txBody>
          <a:bodyPr/>
          <a:lstStyle/>
          <a:p>
            <a:r>
              <a:rPr lang="da-DK" sz="1000" dirty="0"/>
              <a:t>Humbert M, et al. </a:t>
            </a:r>
            <a:r>
              <a:rPr lang="da-DK" sz="1000" i="1" dirty="0"/>
              <a:t>Eur Heart J. </a:t>
            </a:r>
            <a:r>
              <a:rPr lang="da-DK" sz="1000" dirty="0"/>
              <a:t>2022;43(38):3618-3731.</a:t>
            </a:r>
          </a:p>
        </p:txBody>
      </p:sp>
    </p:spTree>
    <p:extLst>
      <p:ext uri="{BB962C8B-B14F-4D97-AF65-F5344CB8AC3E}">
        <p14:creationId xmlns:p14="http://schemas.microsoft.com/office/powerpoint/2010/main" val="17826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3D548-0E66-9A98-F6D1-FEC83D56AA7D}"/>
              </a:ext>
            </a:extLst>
          </p:cNvPr>
          <p:cNvSpPr>
            <a:spLocks noGrp="1"/>
          </p:cNvSpPr>
          <p:nvPr>
            <p:ph type="title"/>
          </p:nvPr>
        </p:nvSpPr>
        <p:spPr/>
        <p:txBody>
          <a:bodyPr>
            <a:normAutofit/>
          </a:bodyPr>
          <a:lstStyle/>
          <a:p>
            <a:r>
              <a:rPr lang="en-US" dirty="0"/>
              <a:t>ERS/ESC 2022: Echo Parameters for Assessing PH</a:t>
            </a:r>
          </a:p>
        </p:txBody>
      </p:sp>
      <p:sp>
        <p:nvSpPr>
          <p:cNvPr id="6" name="TextBox 5">
            <a:extLst>
              <a:ext uri="{FF2B5EF4-FFF2-40B4-BE49-F238E27FC236}">
                <a16:creationId xmlns:a16="http://schemas.microsoft.com/office/drawing/2014/main" id="{F4BA901D-28E8-3FCF-91A4-05A8E953D48E}"/>
              </a:ext>
            </a:extLst>
          </p:cNvPr>
          <p:cNvSpPr txBox="1"/>
          <p:nvPr/>
        </p:nvSpPr>
        <p:spPr>
          <a:xfrm>
            <a:off x="3683959" y="4542472"/>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rPr>
              <a:t>jet-</a:t>
            </a:r>
            <a:r>
              <a:rPr lang="en-US" dirty="0">
                <a:solidFill>
                  <a:schemeClr val="bg2"/>
                </a:solidFill>
                <a:effectLst>
                  <a:outerShdw blurRad="50800" dist="12700" dir="5400000" algn="ctr" rotWithShape="0">
                    <a:schemeClr val="tx1"/>
                  </a:outerShdw>
                </a:effectLst>
              </a:rPr>
              <a:t>based estimation of systolic pulmonary arterial pressure</a:t>
            </a:r>
          </a:p>
        </p:txBody>
      </p:sp>
      <p:grpSp>
        <p:nvGrpSpPr>
          <p:cNvPr id="15" name="Group 14">
            <a:extLst>
              <a:ext uri="{FF2B5EF4-FFF2-40B4-BE49-F238E27FC236}">
                <a16:creationId xmlns:a16="http://schemas.microsoft.com/office/drawing/2014/main" id="{757939A8-CFC4-12C5-3E59-2CFBCBC923AB}"/>
              </a:ext>
            </a:extLst>
          </p:cNvPr>
          <p:cNvGrpSpPr/>
          <p:nvPr/>
        </p:nvGrpSpPr>
        <p:grpSpPr>
          <a:xfrm>
            <a:off x="676041" y="1132968"/>
            <a:ext cx="10863156" cy="3331024"/>
            <a:chOff x="239486" y="1042445"/>
            <a:chExt cx="11620373" cy="3900626"/>
          </a:xfrm>
        </p:grpSpPr>
        <p:pic>
          <p:nvPicPr>
            <p:cNvPr id="7" name="Picture 6">
              <a:extLst>
                <a:ext uri="{FF2B5EF4-FFF2-40B4-BE49-F238E27FC236}">
                  <a16:creationId xmlns:a16="http://schemas.microsoft.com/office/drawing/2014/main" id="{D5648725-CA04-6111-CF96-42B48E59F103}"/>
                </a:ext>
              </a:extLst>
            </p:cNvPr>
            <p:cNvPicPr>
              <a:picLocks noChangeAspect="1"/>
            </p:cNvPicPr>
            <p:nvPr/>
          </p:nvPicPr>
          <p:blipFill>
            <a:blip r:embed="rId2"/>
            <a:stretch>
              <a:fillRect/>
            </a:stretch>
          </p:blipFill>
          <p:spPr>
            <a:xfrm>
              <a:off x="385758" y="1310437"/>
              <a:ext cx="11474101" cy="3584942"/>
            </a:xfrm>
            <a:prstGeom prst="rect">
              <a:avLst/>
            </a:prstGeom>
          </p:spPr>
        </p:pic>
        <p:sp>
          <p:nvSpPr>
            <p:cNvPr id="8" name="Rectangle 7">
              <a:extLst>
                <a:ext uri="{FF2B5EF4-FFF2-40B4-BE49-F238E27FC236}">
                  <a16:creationId xmlns:a16="http://schemas.microsoft.com/office/drawing/2014/main" id="{5AAC5FD3-E7A2-A72E-7383-96BDEA32EFAE}"/>
                </a:ext>
              </a:extLst>
            </p:cNvPr>
            <p:cNvSpPr/>
            <p:nvPr/>
          </p:nvSpPr>
          <p:spPr>
            <a:xfrm>
              <a:off x="239486" y="1186543"/>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75FDCA-7877-82FE-3206-9119EC67183F}"/>
                </a:ext>
              </a:extLst>
            </p:cNvPr>
            <p:cNvSpPr/>
            <p:nvPr/>
          </p:nvSpPr>
          <p:spPr>
            <a:xfrm>
              <a:off x="3063373" y="1103608"/>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0FC337C-75EB-FA2F-E99E-DCA2DC9063E9}"/>
                </a:ext>
              </a:extLst>
            </p:cNvPr>
            <p:cNvSpPr/>
            <p:nvPr/>
          </p:nvSpPr>
          <p:spPr>
            <a:xfrm>
              <a:off x="6049672" y="1042445"/>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33C9CA6-2D61-D376-5F70-028340D044DC}"/>
                </a:ext>
              </a:extLst>
            </p:cNvPr>
            <p:cNvSpPr/>
            <p:nvPr/>
          </p:nvSpPr>
          <p:spPr>
            <a:xfrm>
              <a:off x="9087614" y="1042445"/>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0584F9D-FBBF-2128-2558-231260D4EA13}"/>
                </a:ext>
              </a:extLst>
            </p:cNvPr>
            <p:cNvSpPr/>
            <p:nvPr/>
          </p:nvSpPr>
          <p:spPr>
            <a:xfrm>
              <a:off x="2810606" y="3763873"/>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E0CEBC-9A17-2199-F654-02CA17133656}"/>
                </a:ext>
              </a:extLst>
            </p:cNvPr>
            <p:cNvSpPr/>
            <p:nvPr/>
          </p:nvSpPr>
          <p:spPr>
            <a:xfrm>
              <a:off x="5859262" y="3811566"/>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13D63B7-7232-4296-8F59-2EAE7D46683C}"/>
                </a:ext>
              </a:extLst>
            </p:cNvPr>
            <p:cNvSpPr/>
            <p:nvPr/>
          </p:nvSpPr>
          <p:spPr>
            <a:xfrm>
              <a:off x="8872651" y="3763872"/>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2A5B5AD4-1A6B-D643-7021-A5379BCB138D}"/>
              </a:ext>
            </a:extLst>
          </p:cNvPr>
          <p:cNvSpPr txBox="1"/>
          <p:nvPr/>
        </p:nvSpPr>
        <p:spPr>
          <a:xfrm>
            <a:off x="300327" y="4535787"/>
            <a:ext cx="6094602" cy="1384995"/>
          </a:xfrm>
          <a:prstGeom prst="rect">
            <a:avLst/>
          </a:prstGeom>
          <a:noFill/>
        </p:spPr>
        <p:txBody>
          <a:bodyPr wrap="square">
            <a:spAutoFit/>
          </a:bodyPr>
          <a:lstStyle/>
          <a:p>
            <a:r>
              <a:rPr lang="en-US" sz="1050" dirty="0">
                <a:effectLst/>
              </a:rPr>
              <a:t>LV, left ventricle</a:t>
            </a:r>
          </a:p>
          <a:p>
            <a:r>
              <a:rPr lang="en-US" sz="1050" dirty="0">
                <a:effectLst/>
              </a:rPr>
              <a:t>RA, right atrium</a:t>
            </a:r>
          </a:p>
          <a:p>
            <a:r>
              <a:rPr lang="en-US" sz="1050" dirty="0">
                <a:effectLst/>
              </a:rPr>
              <a:t>RV, right ventricle</a:t>
            </a:r>
          </a:p>
          <a:p>
            <a:r>
              <a:rPr lang="en-US" sz="1050" dirty="0">
                <a:effectLst/>
              </a:rPr>
              <a:t>TR, tricuspid regurgitation</a:t>
            </a:r>
          </a:p>
          <a:p>
            <a:r>
              <a:rPr lang="en-US" sz="1050" dirty="0">
                <a:effectLst/>
              </a:rPr>
              <a:t>IVC, inferior vena cava</a:t>
            </a:r>
          </a:p>
          <a:p>
            <a:r>
              <a:rPr lang="en-US" sz="1050" dirty="0">
                <a:effectLst/>
              </a:rPr>
              <a:t>RAP, right atrial pressure</a:t>
            </a:r>
            <a:r>
              <a:rPr lang="en-US" sz="1050" dirty="0"/>
              <a:t>; </a:t>
            </a:r>
          </a:p>
          <a:p>
            <a:r>
              <a:rPr lang="en-US" sz="1050" dirty="0" err="1"/>
              <a:t>sPAP</a:t>
            </a:r>
            <a:r>
              <a:rPr lang="en-US" sz="1050" dirty="0"/>
              <a:t>, systolic pulmonary artery pressure</a:t>
            </a:r>
          </a:p>
          <a:p>
            <a:r>
              <a:rPr lang="en-US" sz="1050" dirty="0">
                <a:effectLst/>
              </a:rPr>
              <a:t>TRV, tricuspid regurgitation velocity</a:t>
            </a:r>
          </a:p>
        </p:txBody>
      </p:sp>
      <p:sp>
        <p:nvSpPr>
          <p:cNvPr id="2" name="Footer Placeholder 1">
            <a:extLst>
              <a:ext uri="{FF2B5EF4-FFF2-40B4-BE49-F238E27FC236}">
                <a16:creationId xmlns:a16="http://schemas.microsoft.com/office/drawing/2014/main" id="{2CC2F3E5-6382-FFE1-FE8D-76A672FC9873}"/>
              </a:ext>
            </a:extLst>
          </p:cNvPr>
          <p:cNvSpPr>
            <a:spLocks noGrp="1"/>
          </p:cNvSpPr>
          <p:nvPr>
            <p:ph type="ftr" sz="quarter" idx="3"/>
          </p:nvPr>
        </p:nvSpPr>
        <p:spPr/>
        <p:txBody>
          <a:bodyPr/>
          <a:lstStyle/>
          <a:p>
            <a:r>
              <a:rPr lang="da-DK" sz="1000" dirty="0"/>
              <a:t>Humbert M, et al. </a:t>
            </a:r>
            <a:r>
              <a:rPr lang="da-DK" sz="1000" i="1" dirty="0"/>
              <a:t>Eur Heart J. </a:t>
            </a:r>
            <a:r>
              <a:rPr lang="da-DK" sz="1000" dirty="0"/>
              <a:t>2022;43(38):3618-3731.</a:t>
            </a:r>
          </a:p>
        </p:txBody>
      </p:sp>
    </p:spTree>
    <p:extLst>
      <p:ext uri="{BB962C8B-B14F-4D97-AF65-F5344CB8AC3E}">
        <p14:creationId xmlns:p14="http://schemas.microsoft.com/office/powerpoint/2010/main" val="20527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4421-4E6E-CFC9-D410-4F28B6DEC207}"/>
              </a:ext>
            </a:extLst>
          </p:cNvPr>
          <p:cNvSpPr>
            <a:spLocks noGrp="1"/>
          </p:cNvSpPr>
          <p:nvPr>
            <p:ph type="title"/>
          </p:nvPr>
        </p:nvSpPr>
        <p:spPr/>
        <p:txBody>
          <a:bodyPr/>
          <a:lstStyle/>
          <a:p>
            <a:r>
              <a:rPr lang="en-US" dirty="0"/>
              <a:t>The Eight Signs of Pulmonary Hypertension </a:t>
            </a:r>
          </a:p>
        </p:txBody>
      </p:sp>
      <p:pic>
        <p:nvPicPr>
          <p:cNvPr id="5" name="Picture 4" descr="Graphical user interface, application, website&#10;&#10;Description automatically generated">
            <a:extLst>
              <a:ext uri="{FF2B5EF4-FFF2-40B4-BE49-F238E27FC236}">
                <a16:creationId xmlns:a16="http://schemas.microsoft.com/office/drawing/2014/main" id="{C4E1396F-2589-2C5B-A7E5-55F8657C6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38" y="1409700"/>
            <a:ext cx="11627038" cy="4709468"/>
          </a:xfrm>
          <a:prstGeom prst="rect">
            <a:avLst/>
          </a:prstGeom>
        </p:spPr>
      </p:pic>
    </p:spTree>
    <p:extLst>
      <p:ext uri="{BB962C8B-B14F-4D97-AF65-F5344CB8AC3E}">
        <p14:creationId xmlns:p14="http://schemas.microsoft.com/office/powerpoint/2010/main" val="379356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3AFC-7327-41FB-B410-C4BFDB8E9016}"/>
              </a:ext>
            </a:extLst>
          </p:cNvPr>
          <p:cNvSpPr>
            <a:spLocks noGrp="1"/>
          </p:cNvSpPr>
          <p:nvPr>
            <p:ph type="title"/>
          </p:nvPr>
        </p:nvSpPr>
        <p:spPr>
          <a:xfrm>
            <a:off x="238125" y="199505"/>
            <a:ext cx="11725275" cy="1185577"/>
          </a:xfrm>
        </p:spPr>
        <p:txBody>
          <a:bodyPr>
            <a:normAutofit/>
          </a:bodyPr>
          <a:lstStyle/>
          <a:p>
            <a:pPr algn="ctr"/>
            <a:r>
              <a:rPr lang="en-US" sz="2800" dirty="0"/>
              <a:t>Key Features for the Diagnosis of PH/Pulmonary Vascular Disease</a:t>
            </a:r>
          </a:p>
        </p:txBody>
      </p:sp>
      <p:graphicFrame>
        <p:nvGraphicFramePr>
          <p:cNvPr id="3" name="Content Placeholder 4">
            <a:extLst>
              <a:ext uri="{FF2B5EF4-FFF2-40B4-BE49-F238E27FC236}">
                <a16:creationId xmlns:a16="http://schemas.microsoft.com/office/drawing/2014/main" id="{4D3936FA-4DDB-A1BF-1F67-27E8F79727AC}"/>
              </a:ext>
            </a:extLst>
          </p:cNvPr>
          <p:cNvGraphicFramePr>
            <a:graphicFrameLocks noGrp="1"/>
          </p:cNvGraphicFramePr>
          <p:nvPr>
            <p:ph idx="4294967295"/>
            <p:extLst>
              <p:ext uri="{D42A27DB-BD31-4B8C-83A1-F6EECF244321}">
                <p14:modId xmlns:p14="http://schemas.microsoft.com/office/powerpoint/2010/main" val="652563737"/>
              </p:ext>
            </p:extLst>
          </p:nvPr>
        </p:nvGraphicFramePr>
        <p:xfrm>
          <a:off x="3494983" y="1431925"/>
          <a:ext cx="8217376" cy="1891612"/>
        </p:xfrm>
        <a:graphic>
          <a:graphicData uri="http://schemas.openxmlformats.org/drawingml/2006/table">
            <a:tbl>
              <a:tblPr firstRow="1" bandRow="1">
                <a:tableStyleId>{21E4AEA4-8DFA-4A89-87EB-49C32662AFE0}</a:tableStyleId>
              </a:tblPr>
              <a:tblGrid>
                <a:gridCol w="3367455">
                  <a:extLst>
                    <a:ext uri="{9D8B030D-6E8A-4147-A177-3AD203B41FA5}">
                      <a16:colId xmlns:a16="http://schemas.microsoft.com/office/drawing/2014/main" val="778456587"/>
                    </a:ext>
                  </a:extLst>
                </a:gridCol>
                <a:gridCol w="2682397">
                  <a:extLst>
                    <a:ext uri="{9D8B030D-6E8A-4147-A177-3AD203B41FA5}">
                      <a16:colId xmlns:a16="http://schemas.microsoft.com/office/drawing/2014/main" val="3968630007"/>
                    </a:ext>
                  </a:extLst>
                </a:gridCol>
                <a:gridCol w="2167524">
                  <a:extLst>
                    <a:ext uri="{9D8B030D-6E8A-4147-A177-3AD203B41FA5}">
                      <a16:colId xmlns:a16="http://schemas.microsoft.com/office/drawing/2014/main" val="1046671707"/>
                    </a:ext>
                  </a:extLst>
                </a:gridCol>
              </a:tblGrid>
              <a:tr h="550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Peak tricuspid regurgitation velocity m/s</a:t>
                      </a:r>
                      <a:r>
                        <a:rPr lang="en-US" sz="1400" kern="1200" baseline="30000" dirty="0">
                          <a:effectLst/>
                        </a:rPr>
                        <a:t>–1</a:t>
                      </a:r>
                      <a:endParaRPr lang="en-US" sz="1400" b="1" kern="1200" baseline="30000" dirty="0">
                        <a:solidFill>
                          <a:schemeClr val="lt1"/>
                        </a:solidFill>
                        <a:effectLst/>
                        <a:latin typeface="+mn-lt"/>
                        <a:ea typeface="+mn-ea"/>
                        <a:cs typeface="+mn-cs"/>
                      </a:endParaRPr>
                    </a:p>
                  </a:txBody>
                  <a:tcPr marL="98914" marR="98914" anchor="ctr">
                    <a:solidFill>
                      <a:schemeClr val="accent4">
                        <a:lumMod val="75000"/>
                      </a:schemeClr>
                    </a:solidFill>
                  </a:tcPr>
                </a:tc>
                <a:tc>
                  <a:txBody>
                    <a:bodyPr/>
                    <a:lstStyle/>
                    <a:p>
                      <a:pPr algn="ctr"/>
                      <a:r>
                        <a:rPr lang="en-US" sz="1400" kern="1200" dirty="0">
                          <a:effectLst/>
                        </a:rPr>
                        <a:t>Presence of other</a:t>
                      </a:r>
                    </a:p>
                    <a:p>
                      <a:pPr algn="ctr"/>
                      <a:r>
                        <a:rPr lang="en-US" sz="1400" kern="1200" dirty="0">
                          <a:effectLst/>
                        </a:rPr>
                        <a:t>echocardiographic PH signs</a:t>
                      </a:r>
                      <a:endParaRPr lang="en-US" sz="1400" b="1" kern="1200" dirty="0">
                        <a:solidFill>
                          <a:schemeClr val="lt1"/>
                        </a:solidFill>
                        <a:effectLst/>
                        <a:latin typeface="+mn-lt"/>
                        <a:ea typeface="+mn-ea"/>
                        <a:cs typeface="+mn-cs"/>
                      </a:endParaRPr>
                    </a:p>
                  </a:txBody>
                  <a:tcPr marL="98914" marR="98914" anchor="ctr">
                    <a:solidFill>
                      <a:schemeClr val="accent4">
                        <a:lumMod val="75000"/>
                      </a:schemeClr>
                    </a:solidFill>
                  </a:tcPr>
                </a:tc>
                <a:tc>
                  <a:txBody>
                    <a:bodyPr/>
                    <a:lstStyle/>
                    <a:p>
                      <a:pPr algn="ctr"/>
                      <a:r>
                        <a:rPr lang="en-US" sz="1400" kern="1200" dirty="0">
                          <a:effectLst/>
                        </a:rPr>
                        <a:t>Echocardiographic</a:t>
                      </a:r>
                    </a:p>
                    <a:p>
                      <a:pPr algn="ctr"/>
                      <a:r>
                        <a:rPr lang="en-US" sz="1400" kern="1200" dirty="0">
                          <a:effectLst/>
                        </a:rPr>
                        <a:t>probability of PH</a:t>
                      </a:r>
                      <a:endParaRPr lang="en-US" sz="1400" b="1" kern="1200" dirty="0">
                        <a:solidFill>
                          <a:schemeClr val="lt1"/>
                        </a:solidFill>
                        <a:effectLst/>
                        <a:latin typeface="+mn-lt"/>
                        <a:ea typeface="+mn-ea"/>
                        <a:cs typeface="+mn-cs"/>
                      </a:endParaRPr>
                    </a:p>
                  </a:txBody>
                  <a:tcPr marL="98914" marR="98914" anchor="ctr">
                    <a:solidFill>
                      <a:schemeClr val="accent4">
                        <a:lumMod val="75000"/>
                      </a:schemeClr>
                    </a:solidFill>
                  </a:tcPr>
                </a:tc>
                <a:extLst>
                  <a:ext uri="{0D108BD9-81ED-4DB2-BD59-A6C34878D82A}">
                    <a16:rowId xmlns:a16="http://schemas.microsoft.com/office/drawing/2014/main" val="2933265425"/>
                  </a:ext>
                </a:extLst>
              </a:tr>
              <a:tr h="2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≤2.8 or not measurable</a:t>
                      </a:r>
                      <a:endParaRPr lang="en-US" sz="1400" b="1" kern="1200" dirty="0">
                        <a:solidFill>
                          <a:schemeClr val="dk1"/>
                        </a:solidFill>
                        <a:effectLst/>
                        <a:latin typeface="+mn-lt"/>
                        <a:ea typeface="+mn-ea"/>
                        <a:cs typeface="+mn-cs"/>
                      </a:endParaRPr>
                    </a:p>
                  </a:txBody>
                  <a:tcPr marL="98914" marR="98914" anchor="ctr">
                    <a:solidFill>
                      <a:srgbClr val="92D050"/>
                    </a:solidFill>
                  </a:tcPr>
                </a:tc>
                <a:tc>
                  <a:txBody>
                    <a:bodyPr/>
                    <a:lstStyle/>
                    <a:p>
                      <a:pPr algn="ctr"/>
                      <a:r>
                        <a:rPr lang="en-US" sz="1400" dirty="0"/>
                        <a:t>No</a:t>
                      </a:r>
                      <a:endParaRPr lang="en-US" sz="1400" b="1" dirty="0"/>
                    </a:p>
                  </a:txBody>
                  <a:tcPr marL="98914" marR="98914" anchor="ctr">
                    <a:solidFill>
                      <a:srgbClr val="92D050"/>
                    </a:solidFill>
                  </a:tcPr>
                </a:tc>
                <a:tc>
                  <a:txBody>
                    <a:bodyPr/>
                    <a:lstStyle/>
                    <a:p>
                      <a:pPr algn="ctr"/>
                      <a:r>
                        <a:rPr lang="en-US" sz="1400" dirty="0"/>
                        <a:t>Low</a:t>
                      </a:r>
                      <a:endParaRPr lang="en-US" sz="1400" b="1" dirty="0"/>
                    </a:p>
                  </a:txBody>
                  <a:tcPr marL="98914" marR="98914" anchor="ctr">
                    <a:solidFill>
                      <a:srgbClr val="92D050"/>
                    </a:solidFill>
                  </a:tcPr>
                </a:tc>
                <a:extLst>
                  <a:ext uri="{0D108BD9-81ED-4DB2-BD59-A6C34878D82A}">
                    <a16:rowId xmlns:a16="http://schemas.microsoft.com/office/drawing/2014/main" val="7544456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≤2.8 or not measurable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2.9-3.4</a:t>
                      </a:r>
                      <a:endParaRPr lang="en-US" sz="1400" b="1" kern="1200" dirty="0">
                        <a:solidFill>
                          <a:schemeClr val="dk1"/>
                        </a:solidFill>
                        <a:effectLst/>
                        <a:latin typeface="+mn-lt"/>
                        <a:ea typeface="+mn-ea"/>
                        <a:cs typeface="+mn-cs"/>
                      </a:endParaRPr>
                    </a:p>
                  </a:txBody>
                  <a:tcPr marL="98914" marR="98914" anchor="ctr">
                    <a:solidFill>
                      <a:srgbClr val="FFC000"/>
                    </a:solidFill>
                  </a:tcPr>
                </a:tc>
                <a:tc>
                  <a:txBody>
                    <a:bodyPr/>
                    <a:lstStyle/>
                    <a:p>
                      <a:pPr algn="ctr"/>
                      <a:r>
                        <a:rPr lang="en-US" sz="1400" dirty="0"/>
                        <a:t>Yes</a:t>
                      </a:r>
                    </a:p>
                    <a:p>
                      <a:pPr algn="ctr"/>
                      <a:r>
                        <a:rPr lang="en-US" sz="1400" dirty="0"/>
                        <a:t>No</a:t>
                      </a:r>
                      <a:endParaRPr lang="en-US" sz="1400" b="1" dirty="0"/>
                    </a:p>
                  </a:txBody>
                  <a:tcPr marL="98914" marR="98914" anchor="ctr">
                    <a:solidFill>
                      <a:srgbClr val="FFC000"/>
                    </a:solidFill>
                  </a:tcPr>
                </a:tc>
                <a:tc>
                  <a:txBody>
                    <a:bodyPr/>
                    <a:lstStyle/>
                    <a:p>
                      <a:pPr algn="ctr"/>
                      <a:r>
                        <a:rPr lang="en-US" sz="1400" dirty="0"/>
                        <a:t>Intermediate</a:t>
                      </a:r>
                      <a:endParaRPr lang="en-US" sz="1400" b="1" dirty="0"/>
                    </a:p>
                  </a:txBody>
                  <a:tcPr marL="98914" marR="98914" anchor="ctr">
                    <a:solidFill>
                      <a:srgbClr val="FFC000"/>
                    </a:solidFill>
                  </a:tcPr>
                </a:tc>
                <a:extLst>
                  <a:ext uri="{0D108BD9-81ED-4DB2-BD59-A6C34878D82A}">
                    <a16:rowId xmlns:a16="http://schemas.microsoft.com/office/drawing/2014/main" val="1566749027"/>
                  </a:ext>
                </a:extLst>
              </a:tr>
              <a:tr h="385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rPr>
                        <a:t>2.9-3.4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rPr>
                        <a:t>&gt;3.4</a:t>
                      </a:r>
                      <a:endParaRPr lang="en-US" sz="1400" b="1" kern="1200" dirty="0">
                        <a:solidFill>
                          <a:schemeClr val="bg1"/>
                        </a:solidFill>
                        <a:effectLst/>
                        <a:latin typeface="+mn-lt"/>
                        <a:ea typeface="+mn-ea"/>
                        <a:cs typeface="+mn-cs"/>
                      </a:endParaRPr>
                    </a:p>
                  </a:txBody>
                  <a:tcPr marL="98914" marR="98914" anchor="ctr">
                    <a:solidFill>
                      <a:schemeClr val="accent1"/>
                    </a:solidFill>
                  </a:tcPr>
                </a:tc>
                <a:tc>
                  <a:txBody>
                    <a:bodyPr/>
                    <a:lstStyle/>
                    <a:p>
                      <a:pPr algn="ctr"/>
                      <a:r>
                        <a:rPr lang="en-US" sz="1400" dirty="0">
                          <a:solidFill>
                            <a:schemeClr val="bg1"/>
                          </a:solidFill>
                          <a:effectLst/>
                        </a:rPr>
                        <a:t>Yes</a:t>
                      </a:r>
                    </a:p>
                    <a:p>
                      <a:pPr algn="ctr"/>
                      <a:r>
                        <a:rPr lang="en-US" sz="1400" dirty="0">
                          <a:solidFill>
                            <a:schemeClr val="bg1"/>
                          </a:solidFill>
                          <a:effectLst/>
                        </a:rPr>
                        <a:t>Not required</a:t>
                      </a:r>
                      <a:endParaRPr lang="en-US" sz="1400" b="1" dirty="0">
                        <a:solidFill>
                          <a:schemeClr val="bg1"/>
                        </a:solidFill>
                        <a:effectLst/>
                      </a:endParaRPr>
                    </a:p>
                  </a:txBody>
                  <a:tcPr marL="98914" marR="98914" anchor="ctr">
                    <a:solidFill>
                      <a:schemeClr val="accent1"/>
                    </a:solidFill>
                  </a:tcPr>
                </a:tc>
                <a:tc>
                  <a:txBody>
                    <a:bodyPr/>
                    <a:lstStyle/>
                    <a:p>
                      <a:pPr algn="ctr"/>
                      <a:r>
                        <a:rPr lang="en-US" sz="1400" dirty="0">
                          <a:solidFill>
                            <a:schemeClr val="bg1"/>
                          </a:solidFill>
                          <a:effectLst/>
                        </a:rPr>
                        <a:t>High</a:t>
                      </a:r>
                      <a:endParaRPr lang="en-US" sz="1400" b="1" dirty="0">
                        <a:solidFill>
                          <a:schemeClr val="bg1"/>
                        </a:solidFill>
                        <a:effectLst/>
                      </a:endParaRPr>
                    </a:p>
                  </a:txBody>
                  <a:tcPr marL="98914" marR="98914" anchor="ctr">
                    <a:solidFill>
                      <a:schemeClr val="accent1"/>
                    </a:solidFill>
                  </a:tcPr>
                </a:tc>
                <a:extLst>
                  <a:ext uri="{0D108BD9-81ED-4DB2-BD59-A6C34878D82A}">
                    <a16:rowId xmlns:a16="http://schemas.microsoft.com/office/drawing/2014/main" val="303662207"/>
                  </a:ext>
                </a:extLst>
              </a:tr>
            </a:tbl>
          </a:graphicData>
        </a:graphic>
      </p:graphicFrame>
      <p:sp>
        <p:nvSpPr>
          <p:cNvPr id="6" name="TextBox 5">
            <a:extLst>
              <a:ext uri="{FF2B5EF4-FFF2-40B4-BE49-F238E27FC236}">
                <a16:creationId xmlns:a16="http://schemas.microsoft.com/office/drawing/2014/main" id="{9C4B5172-8966-46CE-97F8-7FF8AFF9813E}"/>
              </a:ext>
            </a:extLst>
          </p:cNvPr>
          <p:cNvSpPr txBox="1"/>
          <p:nvPr/>
        </p:nvSpPr>
        <p:spPr>
          <a:xfrm>
            <a:off x="529199" y="4870825"/>
            <a:ext cx="2478505" cy="338554"/>
          </a:xfrm>
          <a:prstGeom prst="rect">
            <a:avLst/>
          </a:prstGeom>
          <a:noFill/>
        </p:spPr>
        <p:txBody>
          <a:bodyPr wrap="square" rtlCol="0">
            <a:spAutoFit/>
          </a:bodyPr>
          <a:lstStyle/>
          <a:p>
            <a:pPr algn="ctr"/>
            <a:r>
              <a:rPr lang="en-US" sz="1600" b="1" dirty="0"/>
              <a:t>Supportive signs </a:t>
            </a:r>
          </a:p>
        </p:txBody>
      </p:sp>
      <p:sp>
        <p:nvSpPr>
          <p:cNvPr id="9" name="TextBox 8">
            <a:extLst>
              <a:ext uri="{FF2B5EF4-FFF2-40B4-BE49-F238E27FC236}">
                <a16:creationId xmlns:a16="http://schemas.microsoft.com/office/drawing/2014/main" id="{501D3D25-C1AA-4B91-96A5-2A64ACCEBB74}"/>
              </a:ext>
            </a:extLst>
          </p:cNvPr>
          <p:cNvSpPr txBox="1"/>
          <p:nvPr/>
        </p:nvSpPr>
        <p:spPr>
          <a:xfrm>
            <a:off x="319310" y="2176617"/>
            <a:ext cx="2891590" cy="584775"/>
          </a:xfrm>
          <a:prstGeom prst="rect">
            <a:avLst/>
          </a:prstGeom>
          <a:noFill/>
        </p:spPr>
        <p:txBody>
          <a:bodyPr wrap="square" rtlCol="0">
            <a:spAutoFit/>
          </a:bodyPr>
          <a:lstStyle/>
          <a:p>
            <a:pPr algn="ctr"/>
            <a:r>
              <a:rPr lang="en-US" sz="1600" b="1" dirty="0"/>
              <a:t>Central role hemodynamic measures (TRV)</a:t>
            </a:r>
          </a:p>
        </p:txBody>
      </p:sp>
      <p:pic>
        <p:nvPicPr>
          <p:cNvPr id="12" name="Picture 11">
            <a:extLst>
              <a:ext uri="{FF2B5EF4-FFF2-40B4-BE49-F238E27FC236}">
                <a16:creationId xmlns:a16="http://schemas.microsoft.com/office/drawing/2014/main" id="{400BEF97-F834-4323-8F05-E5A235FDDA58}"/>
              </a:ext>
            </a:extLst>
          </p:cNvPr>
          <p:cNvPicPr>
            <a:picLocks noChangeAspect="1"/>
          </p:cNvPicPr>
          <p:nvPr/>
        </p:nvPicPr>
        <p:blipFill>
          <a:blip r:embed="rId2"/>
          <a:stretch>
            <a:fillRect/>
          </a:stretch>
        </p:blipFill>
        <p:spPr>
          <a:xfrm>
            <a:off x="3500465" y="3823245"/>
            <a:ext cx="8285136" cy="2433714"/>
          </a:xfrm>
          <a:prstGeom prst="rect">
            <a:avLst/>
          </a:prstGeom>
        </p:spPr>
      </p:pic>
      <p:sp>
        <p:nvSpPr>
          <p:cNvPr id="4" name="Footer Placeholder 3">
            <a:extLst>
              <a:ext uri="{FF2B5EF4-FFF2-40B4-BE49-F238E27FC236}">
                <a16:creationId xmlns:a16="http://schemas.microsoft.com/office/drawing/2014/main" id="{65EC0AB4-5D80-C754-B6DA-6462AA3589B1}"/>
              </a:ext>
            </a:extLst>
          </p:cNvPr>
          <p:cNvSpPr>
            <a:spLocks noGrp="1"/>
          </p:cNvSpPr>
          <p:nvPr>
            <p:ph type="ftr" sz="quarter" idx="3"/>
          </p:nvPr>
        </p:nvSpPr>
        <p:spPr/>
        <p:txBody>
          <a:bodyPr/>
          <a:lstStyle/>
          <a:p>
            <a:r>
              <a:rPr lang="da-DK" sz="1000" dirty="0"/>
              <a:t>Humbert M, et al. </a:t>
            </a:r>
            <a:r>
              <a:rPr lang="da-DK" sz="1000" i="1" dirty="0"/>
              <a:t>Eur Heart J. </a:t>
            </a:r>
            <a:r>
              <a:rPr lang="da-DK" sz="1000" dirty="0"/>
              <a:t>2022;43(38):3618-3731.</a:t>
            </a:r>
          </a:p>
        </p:txBody>
      </p:sp>
    </p:spTree>
    <p:extLst>
      <p:ext uri="{BB962C8B-B14F-4D97-AF65-F5344CB8AC3E}">
        <p14:creationId xmlns:p14="http://schemas.microsoft.com/office/powerpoint/2010/main" val="345546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3AFC-7327-41FB-B410-C4BFDB8E9016}"/>
              </a:ext>
            </a:extLst>
          </p:cNvPr>
          <p:cNvSpPr>
            <a:spLocks noGrp="1"/>
          </p:cNvSpPr>
          <p:nvPr>
            <p:ph type="title"/>
          </p:nvPr>
        </p:nvSpPr>
        <p:spPr>
          <a:xfrm>
            <a:off x="609600" y="10820"/>
            <a:ext cx="11112500" cy="887706"/>
          </a:xfrm>
        </p:spPr>
        <p:txBody>
          <a:bodyPr>
            <a:normAutofit/>
          </a:bodyPr>
          <a:lstStyle/>
          <a:p>
            <a:r>
              <a:rPr lang="en-US" sz="2800" dirty="0"/>
              <a:t>Key Prognostic Markers in PAH: Many Studies, Many Markers….</a:t>
            </a:r>
          </a:p>
        </p:txBody>
      </p:sp>
      <p:graphicFrame>
        <p:nvGraphicFramePr>
          <p:cNvPr id="5" name="Table 6">
            <a:extLst>
              <a:ext uri="{FF2B5EF4-FFF2-40B4-BE49-F238E27FC236}">
                <a16:creationId xmlns:a16="http://schemas.microsoft.com/office/drawing/2014/main" id="{7F657585-A658-BBC1-C522-9B96A4BD1556}"/>
              </a:ext>
            </a:extLst>
          </p:cNvPr>
          <p:cNvGraphicFramePr>
            <a:graphicFrameLocks noGrp="1"/>
          </p:cNvGraphicFramePr>
          <p:nvPr>
            <p:ph idx="4294967295"/>
            <p:extLst>
              <p:ext uri="{D42A27DB-BD31-4B8C-83A1-F6EECF244321}">
                <p14:modId xmlns:p14="http://schemas.microsoft.com/office/powerpoint/2010/main" val="3050998421"/>
              </p:ext>
            </p:extLst>
          </p:nvPr>
        </p:nvGraphicFramePr>
        <p:xfrm>
          <a:off x="1278164" y="782955"/>
          <a:ext cx="8256187" cy="5421012"/>
        </p:xfrm>
        <a:graphic>
          <a:graphicData uri="http://schemas.openxmlformats.org/drawingml/2006/table">
            <a:tbl>
              <a:tblPr firstRow="1" bandRow="1">
                <a:tableStyleId>{5C22544A-7EE6-4342-B048-85BDC9FD1C3A}</a:tableStyleId>
              </a:tblPr>
              <a:tblGrid>
                <a:gridCol w="804267">
                  <a:extLst>
                    <a:ext uri="{9D8B030D-6E8A-4147-A177-3AD203B41FA5}">
                      <a16:colId xmlns:a16="http://schemas.microsoft.com/office/drawing/2014/main" val="1640081208"/>
                    </a:ext>
                  </a:extLst>
                </a:gridCol>
                <a:gridCol w="963074">
                  <a:extLst>
                    <a:ext uri="{9D8B030D-6E8A-4147-A177-3AD203B41FA5}">
                      <a16:colId xmlns:a16="http://schemas.microsoft.com/office/drawing/2014/main" val="3013766977"/>
                    </a:ext>
                  </a:extLst>
                </a:gridCol>
                <a:gridCol w="490211">
                  <a:extLst>
                    <a:ext uri="{9D8B030D-6E8A-4147-A177-3AD203B41FA5}">
                      <a16:colId xmlns:a16="http://schemas.microsoft.com/office/drawing/2014/main" val="3935153907"/>
                    </a:ext>
                  </a:extLst>
                </a:gridCol>
                <a:gridCol w="503112">
                  <a:extLst>
                    <a:ext uri="{9D8B030D-6E8A-4147-A177-3AD203B41FA5}">
                      <a16:colId xmlns:a16="http://schemas.microsoft.com/office/drawing/2014/main" val="4084440407"/>
                    </a:ext>
                  </a:extLst>
                </a:gridCol>
                <a:gridCol w="438609">
                  <a:extLst>
                    <a:ext uri="{9D8B030D-6E8A-4147-A177-3AD203B41FA5}">
                      <a16:colId xmlns:a16="http://schemas.microsoft.com/office/drawing/2014/main" val="1945748571"/>
                    </a:ext>
                  </a:extLst>
                </a:gridCol>
                <a:gridCol w="477311">
                  <a:extLst>
                    <a:ext uri="{9D8B030D-6E8A-4147-A177-3AD203B41FA5}">
                      <a16:colId xmlns:a16="http://schemas.microsoft.com/office/drawing/2014/main" val="64213850"/>
                    </a:ext>
                  </a:extLst>
                </a:gridCol>
                <a:gridCol w="425710">
                  <a:extLst>
                    <a:ext uri="{9D8B030D-6E8A-4147-A177-3AD203B41FA5}">
                      <a16:colId xmlns:a16="http://schemas.microsoft.com/office/drawing/2014/main" val="3761015179"/>
                    </a:ext>
                  </a:extLst>
                </a:gridCol>
                <a:gridCol w="580513">
                  <a:extLst>
                    <a:ext uri="{9D8B030D-6E8A-4147-A177-3AD203B41FA5}">
                      <a16:colId xmlns:a16="http://schemas.microsoft.com/office/drawing/2014/main" val="3235709264"/>
                    </a:ext>
                  </a:extLst>
                </a:gridCol>
                <a:gridCol w="554713">
                  <a:extLst>
                    <a:ext uri="{9D8B030D-6E8A-4147-A177-3AD203B41FA5}">
                      <a16:colId xmlns:a16="http://schemas.microsoft.com/office/drawing/2014/main" val="2856184947"/>
                    </a:ext>
                  </a:extLst>
                </a:gridCol>
                <a:gridCol w="412809">
                  <a:extLst>
                    <a:ext uri="{9D8B030D-6E8A-4147-A177-3AD203B41FA5}">
                      <a16:colId xmlns:a16="http://schemas.microsoft.com/office/drawing/2014/main" val="986866474"/>
                    </a:ext>
                  </a:extLst>
                </a:gridCol>
                <a:gridCol w="464411">
                  <a:extLst>
                    <a:ext uri="{9D8B030D-6E8A-4147-A177-3AD203B41FA5}">
                      <a16:colId xmlns:a16="http://schemas.microsoft.com/office/drawing/2014/main" val="949594202"/>
                    </a:ext>
                  </a:extLst>
                </a:gridCol>
                <a:gridCol w="593414">
                  <a:extLst>
                    <a:ext uri="{9D8B030D-6E8A-4147-A177-3AD203B41FA5}">
                      <a16:colId xmlns:a16="http://schemas.microsoft.com/office/drawing/2014/main" val="2103733315"/>
                    </a:ext>
                  </a:extLst>
                </a:gridCol>
                <a:gridCol w="374108">
                  <a:extLst>
                    <a:ext uri="{9D8B030D-6E8A-4147-A177-3AD203B41FA5}">
                      <a16:colId xmlns:a16="http://schemas.microsoft.com/office/drawing/2014/main" val="3207631316"/>
                    </a:ext>
                  </a:extLst>
                </a:gridCol>
                <a:gridCol w="387009">
                  <a:extLst>
                    <a:ext uri="{9D8B030D-6E8A-4147-A177-3AD203B41FA5}">
                      <a16:colId xmlns:a16="http://schemas.microsoft.com/office/drawing/2014/main" val="2436451696"/>
                    </a:ext>
                  </a:extLst>
                </a:gridCol>
                <a:gridCol w="464411">
                  <a:extLst>
                    <a:ext uri="{9D8B030D-6E8A-4147-A177-3AD203B41FA5}">
                      <a16:colId xmlns:a16="http://schemas.microsoft.com/office/drawing/2014/main" val="1466057270"/>
                    </a:ext>
                  </a:extLst>
                </a:gridCol>
                <a:gridCol w="322505">
                  <a:extLst>
                    <a:ext uri="{9D8B030D-6E8A-4147-A177-3AD203B41FA5}">
                      <a16:colId xmlns:a16="http://schemas.microsoft.com/office/drawing/2014/main" val="4220953104"/>
                    </a:ext>
                  </a:extLst>
                </a:gridCol>
              </a:tblGrid>
              <a:tr h="365088">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c gridSpan="2">
                  <a:txBody>
                    <a:bodyPr/>
                    <a:lstStyle/>
                    <a:p>
                      <a:pPr algn="ctr"/>
                      <a:r>
                        <a:rPr lang="en-US" sz="1100" dirty="0">
                          <a:effectLst/>
                        </a:rPr>
                        <a:t>TR jet</a:t>
                      </a:r>
                    </a:p>
                  </a:txBody>
                  <a:tcPr/>
                </a:tc>
                <a:tc hMerge="1">
                  <a:txBody>
                    <a:bodyPr/>
                    <a:lstStyle/>
                    <a:p>
                      <a:pPr algn="ctr"/>
                      <a:endParaRPr lang="en-US" sz="1000" dirty="0"/>
                    </a:p>
                  </a:txBody>
                  <a:tcPr/>
                </a:tc>
                <a:tc gridSpan="3">
                  <a:txBody>
                    <a:bodyPr/>
                    <a:lstStyle/>
                    <a:p>
                      <a:pPr algn="ctr"/>
                      <a:r>
                        <a:rPr lang="en-US" sz="1100" dirty="0">
                          <a:effectLst/>
                        </a:rPr>
                        <a:t>Correlate with RA size/pressure</a:t>
                      </a:r>
                    </a:p>
                  </a:txBody>
                  <a:tcPr/>
                </a:tc>
                <a:tc hMerge="1">
                  <a:txBody>
                    <a:bodyPr/>
                    <a:lstStyle/>
                    <a:p>
                      <a:pPr algn="ctr"/>
                      <a:endParaRPr lang="en-US" sz="1000" dirty="0"/>
                    </a:p>
                  </a:txBody>
                  <a:tcPr/>
                </a:tc>
                <a:tc hMerge="1">
                  <a:txBody>
                    <a:bodyPr/>
                    <a:lstStyle/>
                    <a:p>
                      <a:pPr algn="ctr"/>
                      <a:endParaRPr lang="en-US" sz="1000" dirty="0"/>
                    </a:p>
                  </a:txBody>
                  <a:tcPr/>
                </a:tc>
                <a:tc gridSpan="4">
                  <a:txBody>
                    <a:bodyPr/>
                    <a:lstStyle/>
                    <a:p>
                      <a:pPr algn="ctr"/>
                      <a:r>
                        <a:rPr lang="en-US" sz="1100" dirty="0">
                          <a:effectLst/>
                        </a:rPr>
                        <a:t>RV and LV structural and eccentricity measures</a:t>
                      </a:r>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c gridSpan="4">
                  <a:txBody>
                    <a:bodyPr/>
                    <a:lstStyle/>
                    <a:p>
                      <a:pPr algn="ctr"/>
                      <a:r>
                        <a:rPr lang="en-US" sz="1100" dirty="0">
                          <a:effectLst/>
                        </a:rPr>
                        <a:t>RVSF and related</a:t>
                      </a:r>
                    </a:p>
                  </a:txBody>
                  <a:tcP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2400838488"/>
                  </a:ext>
                </a:extLst>
              </a:tr>
              <a:tr h="563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Type</a:t>
                      </a:r>
                    </a:p>
                  </a:txBody>
                  <a:tcPr anchor="ctr">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Etiology</a:t>
                      </a:r>
                    </a:p>
                  </a:txBody>
                  <a:tcPr anchor="ctr">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N</a:t>
                      </a:r>
                    </a:p>
                  </a:txBody>
                  <a:tcPr anchor="ctr">
                    <a:lnB w="28575" cap="flat" cmpd="sng" algn="ctr">
                      <a:solidFill>
                        <a:schemeClr val="tx1"/>
                      </a:solidFill>
                      <a:prstDash val="solid"/>
                      <a:round/>
                      <a:headEnd type="none" w="med" len="med"/>
                      <a:tailEnd type="none" w="med" len="med"/>
                    </a:lnB>
                    <a:noFill/>
                  </a:tcPr>
                </a:tc>
                <a:tc>
                  <a:txBody>
                    <a:bodyPr/>
                    <a:lstStyle/>
                    <a:p>
                      <a:pPr algn="ctr"/>
                      <a:r>
                        <a:rPr lang="en-US" sz="600" b="1" dirty="0"/>
                        <a:t>RVSP or mPAP</a:t>
                      </a:r>
                    </a:p>
                  </a:txBody>
                  <a:tcPr vert="vert270" anchor="ctr">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600" b="1" dirty="0"/>
                        <a:t>Degree of TR</a:t>
                      </a:r>
                    </a:p>
                  </a:txBody>
                  <a:tcPr vert="vert270" anchor="ctr">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600" b="1" dirty="0"/>
                        <a:t>RA area or size</a:t>
                      </a:r>
                    </a:p>
                  </a:txBody>
                  <a:tcPr vert="vert270"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600" b="1" dirty="0"/>
                        <a:t>IVC distension</a:t>
                      </a:r>
                    </a:p>
                  </a:txBody>
                  <a:tcPr vert="vert270"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600" b="1" dirty="0"/>
                        <a:t>Pericardial effusion</a:t>
                      </a:r>
                    </a:p>
                  </a:txBody>
                  <a:tcPr vert="vert270" anchor="ctr">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600" b="1" dirty="0"/>
                        <a:t>Diastolic distension or area</a:t>
                      </a:r>
                    </a:p>
                  </a:txBody>
                  <a:tcPr vert="vert27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600" b="1" dirty="0"/>
                        <a:t>Systolic area</a:t>
                      </a:r>
                    </a:p>
                  </a:txBody>
                  <a:tcPr vert="vert27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600" b="1" dirty="0"/>
                        <a:t>Systolic eccentricity</a:t>
                      </a:r>
                    </a:p>
                  </a:txBody>
                  <a:tcPr vert="vert27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600" b="1" dirty="0"/>
                        <a:t>Diastolic eccentricity</a:t>
                      </a:r>
                    </a:p>
                  </a:txBody>
                  <a:tcPr vert="vert27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600" b="1" dirty="0"/>
                        <a:t>FAC</a:t>
                      </a:r>
                    </a:p>
                  </a:txBody>
                  <a:tcPr vert="vert270" anchor="ctr">
                    <a:lnB w="28575" cap="flat" cmpd="sng" algn="ctr">
                      <a:solidFill>
                        <a:schemeClr val="tx1"/>
                      </a:solidFill>
                      <a:prstDash val="solid"/>
                      <a:round/>
                      <a:headEnd type="none" w="med" len="med"/>
                      <a:tailEnd type="none" w="med" len="med"/>
                    </a:lnB>
                    <a:solidFill>
                      <a:srgbClr val="D87C79"/>
                    </a:solidFill>
                  </a:tcPr>
                </a:tc>
                <a:tc>
                  <a:txBody>
                    <a:bodyPr/>
                    <a:lstStyle/>
                    <a:p>
                      <a:pPr algn="ctr"/>
                      <a:r>
                        <a:rPr lang="en-US" sz="600" b="1" dirty="0"/>
                        <a:t>TAPSE</a:t>
                      </a:r>
                    </a:p>
                  </a:txBody>
                  <a:tcPr vert="vert270" anchor="ctr">
                    <a:lnB w="28575" cap="flat" cmpd="sng" algn="ctr">
                      <a:solidFill>
                        <a:schemeClr val="tx1"/>
                      </a:solidFill>
                      <a:prstDash val="solid"/>
                      <a:round/>
                      <a:headEnd type="none" w="med" len="med"/>
                      <a:tailEnd type="none" w="med" len="med"/>
                    </a:lnB>
                    <a:solidFill>
                      <a:srgbClr val="D87C79"/>
                    </a:solidFill>
                  </a:tcPr>
                </a:tc>
                <a:tc>
                  <a:txBody>
                    <a:bodyPr/>
                    <a:lstStyle/>
                    <a:p>
                      <a:pPr algn="ctr"/>
                      <a:r>
                        <a:rPr lang="en-US" sz="600" b="1" dirty="0"/>
                        <a:t>RVSF (qual)</a:t>
                      </a:r>
                    </a:p>
                  </a:txBody>
                  <a:tcPr vert="vert270" anchor="ctr">
                    <a:lnB w="28575" cap="flat" cmpd="sng" algn="ctr">
                      <a:solidFill>
                        <a:schemeClr val="tx1"/>
                      </a:solidFill>
                      <a:prstDash val="solid"/>
                      <a:round/>
                      <a:headEnd type="none" w="med" len="med"/>
                      <a:tailEnd type="none" w="med" len="med"/>
                    </a:lnB>
                    <a:solidFill>
                      <a:srgbClr val="D87C79"/>
                    </a:solidFill>
                  </a:tcPr>
                </a:tc>
                <a:tc>
                  <a:txBody>
                    <a:bodyPr/>
                    <a:lstStyle/>
                    <a:p>
                      <a:pPr algn="ctr"/>
                      <a:r>
                        <a:rPr lang="en-US" sz="600" b="1" dirty="0"/>
                        <a:t>MPI/Tei Index</a:t>
                      </a:r>
                    </a:p>
                  </a:txBody>
                  <a:tcPr vert="vert270" anchor="ctr">
                    <a:lnB w="28575" cap="flat" cmpd="sng" algn="ctr">
                      <a:solidFill>
                        <a:schemeClr val="tx1"/>
                      </a:solidFill>
                      <a:prstDash val="solid"/>
                      <a:round/>
                      <a:headEnd type="none" w="med" len="med"/>
                      <a:tailEnd type="none" w="med" len="med"/>
                    </a:lnB>
                    <a:solidFill>
                      <a:srgbClr val="D87C79"/>
                    </a:solidFill>
                  </a:tcPr>
                </a:tc>
                <a:extLst>
                  <a:ext uri="{0D108BD9-81ED-4DB2-BD59-A6C34878D82A}">
                    <a16:rowId xmlns:a16="http://schemas.microsoft.com/office/drawing/2014/main" val="779563209"/>
                  </a:ext>
                </a:extLst>
              </a:tr>
              <a:tr h="235032">
                <a:tc>
                  <a:txBody>
                    <a:bodyPr/>
                    <a:lstStyle/>
                    <a:p>
                      <a:r>
                        <a:rPr lang="en-US" sz="900" b="1" baseline="30000" dirty="0"/>
                        <a:t>1 </a:t>
                      </a:r>
                      <a:r>
                        <a:rPr lang="en-US" sz="900" b="1" dirty="0"/>
                        <a:t>Single</a:t>
                      </a:r>
                    </a:p>
                  </a:txBody>
                  <a:tcPr>
                    <a:lnT w="28575" cap="flat" cmpd="sng" algn="ctr">
                      <a:solidFill>
                        <a:schemeClr val="tx1"/>
                      </a:solidFill>
                      <a:prstDash val="solid"/>
                      <a:round/>
                      <a:headEnd type="none" w="med" len="med"/>
                      <a:tailEnd type="none" w="med" len="med"/>
                    </a:lnT>
                    <a:noFill/>
                  </a:tcPr>
                </a:tc>
                <a:tc>
                  <a:txBody>
                    <a:bodyPr/>
                    <a:lstStyle/>
                    <a:p>
                      <a:r>
                        <a:rPr lang="en-US" sz="900" b="1" dirty="0"/>
                        <a:t>IPAH</a:t>
                      </a:r>
                    </a:p>
                  </a:txBody>
                  <a:tcPr>
                    <a:lnT w="28575" cap="flat" cmpd="sng" algn="ctr">
                      <a:solidFill>
                        <a:schemeClr val="tx1"/>
                      </a:solidFill>
                      <a:prstDash val="solid"/>
                      <a:round/>
                      <a:headEnd type="none" w="med" len="med"/>
                      <a:tailEnd type="none" w="med" len="med"/>
                    </a:lnT>
                    <a:noFill/>
                  </a:tcPr>
                </a:tc>
                <a:tc>
                  <a:txBody>
                    <a:bodyPr/>
                    <a:lstStyle/>
                    <a:p>
                      <a:pPr algn="ctr"/>
                      <a:r>
                        <a:rPr lang="en-US" sz="900" b="1" dirty="0"/>
                        <a:t>53</a:t>
                      </a:r>
                    </a:p>
                  </a:txBody>
                  <a:tcPr>
                    <a:lnT w="28575" cap="flat" cmpd="sng" algn="ctr">
                      <a:solidFill>
                        <a:schemeClr val="tx1"/>
                      </a:solidFill>
                      <a:prstDash val="solid"/>
                      <a:round/>
                      <a:headEnd type="none" w="med" len="med"/>
                      <a:tailEnd type="none" w="med" len="med"/>
                    </a:lnT>
                    <a:noFill/>
                  </a:tcPr>
                </a:tc>
                <a:tc>
                  <a:txBody>
                    <a:bodyPr/>
                    <a:lstStyle/>
                    <a:p>
                      <a:pPr algn="ctr"/>
                      <a:r>
                        <a:rPr lang="en-US" sz="900" b="1" dirty="0"/>
                        <a:t>X</a:t>
                      </a:r>
                    </a:p>
                  </a:txBody>
                  <a:tcP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lnT w="28575"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rgbClr val="FFD7D6"/>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rgbClr val="FFD7D6"/>
                    </a:solidFill>
                  </a:tcPr>
                </a:tc>
                <a:tc>
                  <a:txBody>
                    <a:bodyPr/>
                    <a:lstStyle/>
                    <a:p>
                      <a:pPr algn="ctr"/>
                      <a:endParaRPr lang="en-US" sz="900" b="1" dirty="0"/>
                    </a:p>
                  </a:txBody>
                  <a:tcPr>
                    <a:lnT w="28575" cap="flat" cmpd="sng" algn="ctr">
                      <a:solidFill>
                        <a:schemeClr val="tx1"/>
                      </a:solidFill>
                      <a:prstDash val="solid"/>
                      <a:round/>
                      <a:headEnd type="none" w="med" len="med"/>
                      <a:tailEnd type="none" w="med" len="med"/>
                    </a:lnT>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lnT w="28575" cap="flat" cmpd="sng" algn="ctr">
                      <a:solidFill>
                        <a:schemeClr val="tx1"/>
                      </a:solidFill>
                      <a:prstDash val="solid"/>
                      <a:round/>
                      <a:headEnd type="none" w="med" len="med"/>
                      <a:tailEnd type="none" w="med" len="med"/>
                    </a:lnT>
                    <a:solidFill>
                      <a:srgbClr val="FFD7D6"/>
                    </a:solidFill>
                  </a:tcPr>
                </a:tc>
                <a:extLst>
                  <a:ext uri="{0D108BD9-81ED-4DB2-BD59-A6C34878D82A}">
                    <a16:rowId xmlns:a16="http://schemas.microsoft.com/office/drawing/2014/main" val="3127258634"/>
                  </a:ext>
                </a:extLst>
              </a:tr>
              <a:tr h="235032">
                <a:tc>
                  <a:txBody>
                    <a:bodyPr/>
                    <a:lstStyle/>
                    <a:p>
                      <a:r>
                        <a:rPr lang="en-US" sz="900" b="1" baseline="30000" dirty="0"/>
                        <a:t>2 </a:t>
                      </a:r>
                      <a:r>
                        <a:rPr lang="en-US" sz="900" b="1" dirty="0"/>
                        <a:t>Single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IPAH</a:t>
                      </a:r>
                    </a:p>
                  </a:txBody>
                  <a:tcPr>
                    <a:noFill/>
                  </a:tcPr>
                </a:tc>
                <a:tc>
                  <a:txBody>
                    <a:bodyPr/>
                    <a:lstStyle/>
                    <a:p>
                      <a:pPr algn="ctr"/>
                      <a:r>
                        <a:rPr lang="en-US" sz="900" b="1" dirty="0"/>
                        <a:t>60</a:t>
                      </a:r>
                    </a:p>
                  </a:txBody>
                  <a:tcPr>
                    <a:noFill/>
                  </a:tcPr>
                </a:tc>
                <a:tc>
                  <a:txBody>
                    <a:bodyPr/>
                    <a:lstStyle/>
                    <a:p>
                      <a:pPr algn="ctr"/>
                      <a:endParaRPr lang="en-US" sz="900" b="1" dirty="0"/>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12318591"/>
                  </a:ext>
                </a:extLst>
              </a:tr>
              <a:tr h="235032">
                <a:tc>
                  <a:txBody>
                    <a:bodyPr/>
                    <a:lstStyle/>
                    <a:p>
                      <a:r>
                        <a:rPr lang="en-US" sz="900" b="1" baseline="30000" dirty="0"/>
                        <a:t>3 </a:t>
                      </a:r>
                      <a:r>
                        <a:rPr lang="en-US" sz="900" b="1" dirty="0"/>
                        <a:t>Multi</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IPAH</a:t>
                      </a:r>
                    </a:p>
                  </a:txBody>
                  <a:tcPr>
                    <a:noFill/>
                  </a:tcPr>
                </a:tc>
                <a:tc>
                  <a:txBody>
                    <a:bodyPr/>
                    <a:lstStyle/>
                    <a:p>
                      <a:pPr algn="ctr"/>
                      <a:r>
                        <a:rPr lang="en-US" sz="900" b="1" dirty="0"/>
                        <a:t>81</a:t>
                      </a:r>
                    </a:p>
                  </a:txBody>
                  <a:tcPr>
                    <a:noFill/>
                  </a:tcPr>
                </a:tc>
                <a:tc>
                  <a:txBody>
                    <a:bodyPr/>
                    <a:lstStyle/>
                    <a:p>
                      <a:pPr algn="ctr"/>
                      <a:r>
                        <a:rPr lang="en-US" sz="900" b="1" dirty="0"/>
                        <a:t>X</a:t>
                      </a:r>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r>
                        <a:rPr lang="en-US" sz="900" b="1" dirty="0"/>
                        <a:t>X</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1955294586"/>
                  </a:ext>
                </a:extLst>
              </a:tr>
              <a:tr h="278793">
                <a:tc>
                  <a:txBody>
                    <a:bodyPr/>
                    <a:lstStyle/>
                    <a:p>
                      <a:r>
                        <a:rPr lang="en-US" sz="900" b="1" baseline="30000" dirty="0"/>
                        <a:t>4 </a:t>
                      </a:r>
                      <a:r>
                        <a:rPr lang="en-US" sz="900" b="1" dirty="0"/>
                        <a:t>Single</a:t>
                      </a:r>
                    </a:p>
                  </a:txBody>
                  <a:tcPr>
                    <a:noFill/>
                  </a:tcPr>
                </a:tc>
                <a:tc>
                  <a:txBody>
                    <a:bodyPr/>
                    <a:lstStyle/>
                    <a:p>
                      <a:r>
                        <a:rPr lang="en-US" sz="900" b="1" dirty="0"/>
                        <a:t>Pre-Cap PH</a:t>
                      </a:r>
                    </a:p>
                  </a:txBody>
                  <a:tcPr>
                    <a:noFill/>
                  </a:tcPr>
                </a:tc>
                <a:tc>
                  <a:txBody>
                    <a:bodyPr/>
                    <a:lstStyle/>
                    <a:p>
                      <a:pPr algn="ctr"/>
                      <a:r>
                        <a:rPr lang="en-US" sz="900" b="1" dirty="0"/>
                        <a:t>63</a:t>
                      </a:r>
                    </a:p>
                  </a:txBody>
                  <a:tcPr>
                    <a:no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878277534"/>
                  </a:ext>
                </a:extLst>
              </a:tr>
              <a:tr h="235032">
                <a:tc>
                  <a:txBody>
                    <a:bodyPr/>
                    <a:lstStyle/>
                    <a:p>
                      <a:r>
                        <a:rPr lang="en-US" sz="900" b="1" baseline="30000" dirty="0"/>
                        <a:t>5 </a:t>
                      </a:r>
                      <a:r>
                        <a:rPr lang="en-US" sz="900" b="1" dirty="0"/>
                        <a:t>Multi</a:t>
                      </a:r>
                    </a:p>
                  </a:txBody>
                  <a:tcPr>
                    <a:noFill/>
                  </a:tcPr>
                </a:tc>
                <a:tc>
                  <a:txBody>
                    <a:bodyPr/>
                    <a:lstStyle/>
                    <a:p>
                      <a:r>
                        <a:rPr lang="en-US" sz="900" b="1" dirty="0"/>
                        <a:t>PAH</a:t>
                      </a:r>
                    </a:p>
                  </a:txBody>
                  <a:tcPr>
                    <a:noFill/>
                  </a:tcPr>
                </a:tc>
                <a:tc>
                  <a:txBody>
                    <a:bodyPr/>
                    <a:lstStyle/>
                    <a:p>
                      <a:pPr algn="ctr"/>
                      <a:r>
                        <a:rPr lang="en-US" sz="900" b="1" dirty="0"/>
                        <a:t>2716</a:t>
                      </a:r>
                    </a:p>
                  </a:txBody>
                  <a:tcPr>
                    <a:noFill/>
                  </a:tcPr>
                </a:tc>
                <a:tc>
                  <a:txBody>
                    <a:bodyPr/>
                    <a:lstStyle/>
                    <a:p>
                      <a:pPr algn="ctr"/>
                      <a:endParaRPr lang="en-US" sz="900" b="1" dirty="0"/>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r>
                        <a:rPr lang="en-US" sz="900" b="1" dirty="0"/>
                        <a:t>X</a:t>
                      </a:r>
                    </a:p>
                  </a:txBody>
                  <a:tcPr>
                    <a:solidFill>
                      <a:srgbClr val="FFD7D6"/>
                    </a:solidFill>
                  </a:tcPr>
                </a:tc>
                <a:extLst>
                  <a:ext uri="{0D108BD9-81ED-4DB2-BD59-A6C34878D82A}">
                    <a16:rowId xmlns:a16="http://schemas.microsoft.com/office/drawing/2014/main" val="3374170313"/>
                  </a:ext>
                </a:extLst>
              </a:tr>
              <a:tr h="235032">
                <a:tc>
                  <a:txBody>
                    <a:bodyPr/>
                    <a:lstStyle/>
                    <a:p>
                      <a:r>
                        <a:rPr lang="en-US" sz="900" b="1" baseline="30000" dirty="0"/>
                        <a:t>6 </a:t>
                      </a:r>
                      <a:r>
                        <a:rPr lang="en-US" sz="900" b="1" dirty="0"/>
                        <a:t>Single</a:t>
                      </a:r>
                    </a:p>
                  </a:txBody>
                  <a:tcPr>
                    <a:noFill/>
                  </a:tcPr>
                </a:tc>
                <a:tc>
                  <a:txBody>
                    <a:bodyPr/>
                    <a:lstStyle/>
                    <a:p>
                      <a:r>
                        <a:rPr lang="en-US" sz="900" b="1" dirty="0"/>
                        <a:t>CTD</a:t>
                      </a:r>
                    </a:p>
                  </a:txBody>
                  <a:tcPr>
                    <a:noFill/>
                  </a:tcPr>
                </a:tc>
                <a:tc>
                  <a:txBody>
                    <a:bodyPr/>
                    <a:lstStyle/>
                    <a:p>
                      <a:pPr algn="ctr"/>
                      <a:r>
                        <a:rPr lang="en-US" sz="900" b="1" dirty="0"/>
                        <a:t>50</a:t>
                      </a:r>
                    </a:p>
                  </a:txBody>
                  <a:tcPr>
                    <a:noFill/>
                  </a:tcPr>
                </a:tc>
                <a:tc>
                  <a:txBody>
                    <a:bodyPr/>
                    <a:lstStyle/>
                    <a:p>
                      <a:pPr algn="ctr"/>
                      <a:r>
                        <a:rPr lang="en-US" sz="900" b="1" dirty="0"/>
                        <a:t>X</a:t>
                      </a:r>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algn="ctr"/>
                      <a:r>
                        <a:rPr lang="en-US" sz="900" b="1" dirty="0"/>
                        <a:t>X</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algn="ctr"/>
                      <a:r>
                        <a:rPr lang="en-US" sz="900" b="1" dirty="0"/>
                        <a:t>X</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1988095159"/>
                  </a:ext>
                </a:extLst>
              </a:tr>
              <a:tr h="367639">
                <a:tc>
                  <a:txBody>
                    <a:bodyPr/>
                    <a:lstStyle/>
                    <a:p>
                      <a:r>
                        <a:rPr lang="en-US" sz="900" b="1" baseline="30000" dirty="0"/>
                        <a:t>7 </a:t>
                      </a:r>
                      <a:r>
                        <a:rPr lang="en-US" sz="900" b="1" dirty="0"/>
                        <a:t>Two</a:t>
                      </a:r>
                    </a:p>
                  </a:txBody>
                  <a:tcPr>
                    <a:noFill/>
                  </a:tcPr>
                </a:tc>
                <a:tc>
                  <a:txBody>
                    <a:bodyPr/>
                    <a:lstStyle/>
                    <a:p>
                      <a:r>
                        <a:rPr lang="en-US" sz="900" b="1" dirty="0"/>
                        <a:t>PAH, CTEPH</a:t>
                      </a:r>
                    </a:p>
                  </a:txBody>
                  <a:tcPr>
                    <a:noFill/>
                  </a:tcPr>
                </a:tc>
                <a:tc>
                  <a:txBody>
                    <a:bodyPr/>
                    <a:lstStyle/>
                    <a:p>
                      <a:pPr algn="ctr"/>
                      <a:r>
                        <a:rPr lang="en-US" sz="900" b="1" dirty="0"/>
                        <a:t>142</a:t>
                      </a:r>
                    </a:p>
                  </a:txBody>
                  <a:tcPr>
                    <a:noFill/>
                  </a:tcPr>
                </a:tc>
                <a:tc>
                  <a:txBody>
                    <a:bodyPr/>
                    <a:lstStyle/>
                    <a:p>
                      <a:pPr algn="ctr"/>
                      <a:r>
                        <a:rPr lang="en-US" sz="900" b="1" dirty="0"/>
                        <a:t>X</a:t>
                      </a:r>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algn="ctr"/>
                      <a:r>
                        <a:rPr lang="en-US" sz="900" b="1" dirty="0"/>
                        <a:t>X</a:t>
                      </a:r>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r>
                        <a:rPr lang="en-US" sz="900" b="1" dirty="0"/>
                        <a:t>X</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3340692629"/>
                  </a:ext>
                </a:extLst>
              </a:tr>
              <a:tr h="278793">
                <a:tc>
                  <a:txBody>
                    <a:bodyPr/>
                    <a:lstStyle/>
                    <a:p>
                      <a:r>
                        <a:rPr lang="en-US" sz="900" b="1" baseline="30000" dirty="0"/>
                        <a:t>8 </a:t>
                      </a:r>
                      <a:r>
                        <a:rPr lang="en-US" sz="900" b="1" dirty="0"/>
                        <a:t>Single</a:t>
                      </a:r>
                    </a:p>
                  </a:txBody>
                  <a:tcPr>
                    <a:noFill/>
                  </a:tcPr>
                </a:tc>
                <a:tc>
                  <a:txBody>
                    <a:bodyPr/>
                    <a:lstStyle/>
                    <a:p>
                      <a:r>
                        <a:rPr lang="en-US" sz="900" b="1" dirty="0"/>
                        <a:t>Pre-Cap PH</a:t>
                      </a:r>
                    </a:p>
                  </a:txBody>
                  <a:tcPr>
                    <a:noFill/>
                  </a:tcPr>
                </a:tc>
                <a:tc>
                  <a:txBody>
                    <a:bodyPr/>
                    <a:lstStyle/>
                    <a:p>
                      <a:pPr algn="ctr"/>
                      <a:r>
                        <a:rPr lang="en-US" sz="900" b="1" dirty="0"/>
                        <a:t>406</a:t>
                      </a:r>
                    </a:p>
                  </a:txBody>
                  <a:tcPr>
                    <a:noFill/>
                  </a:tcPr>
                </a:tc>
                <a:tc>
                  <a:txBody>
                    <a:bodyPr/>
                    <a:lstStyle/>
                    <a:p>
                      <a:pPr algn="ctr"/>
                      <a:r>
                        <a:rPr lang="en-US" sz="900" b="1" dirty="0"/>
                        <a:t>✓</a:t>
                      </a:r>
                    </a:p>
                  </a:txBody>
                  <a:tcPr>
                    <a:solidFill>
                      <a:schemeClr val="accent4">
                        <a:lumMod val="20000"/>
                        <a:lumOff val="80000"/>
                      </a:schemeClr>
                    </a:solidFill>
                  </a:tcPr>
                </a:tc>
                <a:tc>
                  <a:txBody>
                    <a:bodyPr/>
                    <a:lstStyle/>
                    <a:p>
                      <a:pPr algn="ctr"/>
                      <a:endParaRPr lang="en-US" sz="900" b="1" dirty="0"/>
                    </a:p>
                  </a:txBody>
                  <a:tcPr>
                    <a:solidFill>
                      <a:schemeClr val="accent4">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extLst>
                  <a:ext uri="{0D108BD9-81ED-4DB2-BD59-A6C34878D82A}">
                    <a16:rowId xmlns:a16="http://schemas.microsoft.com/office/drawing/2014/main" val="218431166"/>
                  </a:ext>
                </a:extLst>
              </a:tr>
              <a:tr h="367639">
                <a:tc>
                  <a:txBody>
                    <a:bodyPr/>
                    <a:lstStyle/>
                    <a:p>
                      <a:r>
                        <a:rPr lang="en-US" sz="900" b="1" baseline="30000" dirty="0"/>
                        <a:t>9 </a:t>
                      </a:r>
                      <a:r>
                        <a:rPr lang="en-US" sz="900" b="1" dirty="0"/>
                        <a:t>Single</a:t>
                      </a:r>
                    </a:p>
                  </a:txBody>
                  <a:tcPr>
                    <a:noFill/>
                  </a:tcPr>
                </a:tc>
                <a:tc>
                  <a:txBody>
                    <a:bodyPr/>
                    <a:lstStyle/>
                    <a:p>
                      <a:r>
                        <a:rPr lang="en-US" sz="900" b="1" dirty="0"/>
                        <a:t>PAH, CTEPH</a:t>
                      </a:r>
                    </a:p>
                  </a:txBody>
                  <a:tcPr>
                    <a:noFill/>
                  </a:tcPr>
                </a:tc>
                <a:tc>
                  <a:txBody>
                    <a:bodyPr/>
                    <a:lstStyle/>
                    <a:p>
                      <a:pPr algn="ctr"/>
                      <a:r>
                        <a:rPr lang="en-US" sz="900" b="1" dirty="0"/>
                        <a:t>78</a:t>
                      </a:r>
                    </a:p>
                  </a:txBody>
                  <a:tcPr>
                    <a:noFill/>
                  </a:tcPr>
                </a:tc>
                <a:tc>
                  <a:txBody>
                    <a:bodyPr/>
                    <a:lstStyle/>
                    <a:p>
                      <a:pPr algn="ctr"/>
                      <a:r>
                        <a:rPr lang="en-US" sz="900" b="1" dirty="0"/>
                        <a:t>X</a:t>
                      </a:r>
                    </a:p>
                  </a:txBody>
                  <a:tcPr>
                    <a:solidFill>
                      <a:schemeClr val="accent4">
                        <a:lumMod val="20000"/>
                        <a:lumOff val="80000"/>
                      </a:schemeClr>
                    </a:solidFill>
                  </a:tcPr>
                </a:tc>
                <a:tc>
                  <a:txBody>
                    <a:bodyPr/>
                    <a:lstStyle/>
                    <a:p>
                      <a:pPr algn="ctr"/>
                      <a:r>
                        <a:rPr lang="en-US" sz="900" b="1" dirty="0"/>
                        <a:t>X</a:t>
                      </a:r>
                    </a:p>
                  </a:txBody>
                  <a:tcPr>
                    <a:solidFill>
                      <a:schemeClr val="accent4">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r>
                        <a:rPr lang="en-US" sz="900" b="1" dirty="0"/>
                        <a:t>X</a:t>
                      </a:r>
                    </a:p>
                  </a:txBody>
                  <a:tcPr>
                    <a:solidFill>
                      <a:schemeClr val="accent5">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algn="ctr"/>
                      <a:r>
                        <a:rPr lang="en-US" sz="900" b="1" dirty="0"/>
                        <a:t>X</a:t>
                      </a:r>
                    </a:p>
                  </a:txBody>
                  <a:tcPr>
                    <a:solidFill>
                      <a:srgbClr val="FFD7D6"/>
                    </a:solidFill>
                  </a:tcPr>
                </a:tc>
                <a:extLst>
                  <a:ext uri="{0D108BD9-81ED-4DB2-BD59-A6C34878D82A}">
                    <a16:rowId xmlns:a16="http://schemas.microsoft.com/office/drawing/2014/main" val="1816883571"/>
                  </a:ext>
                </a:extLst>
              </a:tr>
              <a:tr h="367639">
                <a:tc>
                  <a:txBody>
                    <a:bodyPr/>
                    <a:lstStyle/>
                    <a:p>
                      <a:r>
                        <a:rPr lang="en-US" sz="900" b="1" baseline="30000" dirty="0"/>
                        <a:t>10</a:t>
                      </a:r>
                      <a:r>
                        <a:rPr lang="en-US" sz="900" b="1" dirty="0"/>
                        <a:t> Single</a:t>
                      </a:r>
                    </a:p>
                  </a:txBody>
                  <a:tcPr>
                    <a:noFill/>
                  </a:tcPr>
                </a:tc>
                <a:tc>
                  <a:txBody>
                    <a:bodyPr/>
                    <a:lstStyle/>
                    <a:p>
                      <a:r>
                        <a:rPr lang="en-US" sz="900" b="1" dirty="0"/>
                        <a:t>PAH, CTEPH</a:t>
                      </a:r>
                    </a:p>
                  </a:txBody>
                  <a:tcPr>
                    <a:noFill/>
                  </a:tcPr>
                </a:tc>
                <a:tc>
                  <a:txBody>
                    <a:bodyPr/>
                    <a:lstStyle/>
                    <a:p>
                      <a:pPr algn="ctr"/>
                      <a:r>
                        <a:rPr lang="en-US" sz="900" b="1" dirty="0"/>
                        <a:t>777</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extLst>
                  <a:ext uri="{0D108BD9-81ED-4DB2-BD59-A6C34878D82A}">
                    <a16:rowId xmlns:a16="http://schemas.microsoft.com/office/drawing/2014/main" val="2291188577"/>
                  </a:ext>
                </a:extLst>
              </a:tr>
              <a:tr h="235032">
                <a:tc>
                  <a:txBody>
                    <a:bodyPr/>
                    <a:lstStyle/>
                    <a:p>
                      <a:r>
                        <a:rPr lang="en-US" sz="900" b="1" baseline="30000" dirty="0"/>
                        <a:t>11</a:t>
                      </a:r>
                      <a:r>
                        <a:rPr lang="en-US" sz="900" b="1" dirty="0"/>
                        <a:t> Two</a:t>
                      </a:r>
                    </a:p>
                  </a:txBody>
                  <a:tcPr>
                    <a:noFill/>
                  </a:tcPr>
                </a:tc>
                <a:tc>
                  <a:txBody>
                    <a:bodyPr/>
                    <a:lstStyle/>
                    <a:p>
                      <a:r>
                        <a:rPr lang="en-US" sz="900" b="1" dirty="0"/>
                        <a:t>IPAH</a:t>
                      </a:r>
                    </a:p>
                  </a:txBody>
                  <a:tcPr>
                    <a:noFill/>
                  </a:tcPr>
                </a:tc>
                <a:tc>
                  <a:txBody>
                    <a:bodyPr/>
                    <a:lstStyle/>
                    <a:p>
                      <a:pPr algn="ctr"/>
                      <a:r>
                        <a:rPr lang="en-US" sz="900" b="1" dirty="0"/>
                        <a:t>106</a:t>
                      </a:r>
                    </a:p>
                  </a:txBody>
                  <a:tcPr>
                    <a:no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extLst>
                  <a:ext uri="{0D108BD9-81ED-4DB2-BD59-A6C34878D82A}">
                    <a16:rowId xmlns:a16="http://schemas.microsoft.com/office/drawing/2014/main" val="2310727829"/>
                  </a:ext>
                </a:extLst>
              </a:tr>
              <a:tr h="235032">
                <a:tc>
                  <a:txBody>
                    <a:bodyPr/>
                    <a:lstStyle/>
                    <a:p>
                      <a:r>
                        <a:rPr lang="en-US" sz="900" b="1" baseline="30000" dirty="0"/>
                        <a:t>12</a:t>
                      </a:r>
                      <a:r>
                        <a:rPr lang="en-US" sz="900" b="1" dirty="0"/>
                        <a:t> Single</a:t>
                      </a:r>
                    </a:p>
                  </a:txBody>
                  <a:tcPr>
                    <a:noFill/>
                  </a:tcPr>
                </a:tc>
                <a:tc>
                  <a:txBody>
                    <a:bodyPr/>
                    <a:lstStyle/>
                    <a:p>
                      <a:r>
                        <a:rPr lang="en-US" sz="900" b="1" dirty="0"/>
                        <a:t>PAH</a:t>
                      </a:r>
                    </a:p>
                  </a:txBody>
                  <a:tcPr>
                    <a:noFill/>
                  </a:tcPr>
                </a:tc>
                <a:tc>
                  <a:txBody>
                    <a:bodyPr/>
                    <a:lstStyle/>
                    <a:p>
                      <a:pPr algn="ctr"/>
                      <a:r>
                        <a:rPr lang="en-US" sz="900" b="1" dirty="0"/>
                        <a:t>139</a:t>
                      </a:r>
                    </a:p>
                  </a:txBody>
                  <a:tcPr>
                    <a:no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endParaRPr lang="en-US" sz="900" b="1" dirty="0"/>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r>
                        <a:rPr lang="en-US" sz="900" b="1" dirty="0"/>
                        <a:t>X</a:t>
                      </a:r>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r>
                        <a:rPr lang="en-US" sz="900" b="1" dirty="0"/>
                        <a:t>X</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1123638074"/>
                  </a:ext>
                </a:extLst>
              </a:tr>
              <a:tr h="235032">
                <a:tc>
                  <a:txBody>
                    <a:bodyPr/>
                    <a:lstStyle/>
                    <a:p>
                      <a:r>
                        <a:rPr lang="en-US" sz="900" b="1" baseline="30000" dirty="0"/>
                        <a:t>13</a:t>
                      </a:r>
                      <a:r>
                        <a:rPr lang="en-US" sz="900" b="1" dirty="0"/>
                        <a:t> Single</a:t>
                      </a:r>
                    </a:p>
                  </a:txBody>
                  <a:tcPr>
                    <a:noFill/>
                  </a:tcPr>
                </a:tc>
                <a:tc>
                  <a:txBody>
                    <a:bodyPr/>
                    <a:lstStyle/>
                    <a:p>
                      <a:r>
                        <a:rPr lang="en-US" sz="900" b="1" dirty="0"/>
                        <a:t>PAH</a:t>
                      </a:r>
                    </a:p>
                  </a:txBody>
                  <a:tcPr>
                    <a:noFill/>
                  </a:tcPr>
                </a:tc>
                <a:tc>
                  <a:txBody>
                    <a:bodyPr/>
                    <a:lstStyle/>
                    <a:p>
                      <a:pPr algn="ctr"/>
                      <a:r>
                        <a:rPr lang="en-US" sz="900" b="1" dirty="0"/>
                        <a:t>702</a:t>
                      </a:r>
                    </a:p>
                  </a:txBody>
                  <a:tcPr>
                    <a:no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r>
                        <a:rPr lang="en-US" sz="900" b="1" dirty="0"/>
                        <a:t>X</a:t>
                      </a:r>
                    </a:p>
                  </a:txBody>
                  <a:tcPr>
                    <a:solidFill>
                      <a:srgbClr val="FFD7D6"/>
                    </a:solidFill>
                  </a:tcPr>
                </a:tc>
                <a:extLst>
                  <a:ext uri="{0D108BD9-81ED-4DB2-BD59-A6C34878D82A}">
                    <a16:rowId xmlns:a16="http://schemas.microsoft.com/office/drawing/2014/main" val="427389215"/>
                  </a:ext>
                </a:extLst>
              </a:tr>
              <a:tr h="235032">
                <a:tc>
                  <a:txBody>
                    <a:bodyPr/>
                    <a:lstStyle/>
                    <a:p>
                      <a:r>
                        <a:rPr lang="en-US" sz="900" b="1" baseline="30000" dirty="0"/>
                        <a:t>14</a:t>
                      </a:r>
                      <a:r>
                        <a:rPr lang="en-US" sz="900" b="1" dirty="0"/>
                        <a:t> Two</a:t>
                      </a:r>
                    </a:p>
                  </a:txBody>
                  <a:tcPr>
                    <a:noFill/>
                  </a:tcPr>
                </a:tc>
                <a:tc>
                  <a:txBody>
                    <a:bodyPr/>
                    <a:lstStyle/>
                    <a:p>
                      <a:r>
                        <a:rPr lang="en-US" sz="900" b="1" dirty="0"/>
                        <a:t>PAH</a:t>
                      </a:r>
                    </a:p>
                  </a:txBody>
                  <a:tcPr>
                    <a:noFill/>
                  </a:tcPr>
                </a:tc>
                <a:tc>
                  <a:txBody>
                    <a:bodyPr/>
                    <a:lstStyle/>
                    <a:p>
                      <a:pPr algn="ctr"/>
                      <a:r>
                        <a:rPr lang="en-US" sz="900" b="1" dirty="0"/>
                        <a:t>175</a:t>
                      </a:r>
                    </a:p>
                  </a:txBody>
                  <a:tcPr>
                    <a:noFill/>
                  </a:tcPr>
                </a:tc>
                <a:tc>
                  <a:txBody>
                    <a:bodyPr/>
                    <a:lstStyle/>
                    <a:p>
                      <a:pPr algn="ctr"/>
                      <a:r>
                        <a:rPr lang="en-US" sz="900" b="1" dirty="0"/>
                        <a:t>X</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algn="ctr"/>
                      <a:endParaRPr lang="en-US" sz="900"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r>
                        <a:rPr lang="en-US" sz="900" b="1" dirty="0"/>
                        <a:t>X</a:t>
                      </a:r>
                    </a:p>
                  </a:txBody>
                  <a:tcPr>
                    <a:solidFill>
                      <a:srgbClr val="FFD7D6"/>
                    </a:solidFill>
                  </a:tcPr>
                </a:tc>
                <a:tc>
                  <a:txBody>
                    <a:bodyPr/>
                    <a:lstStyle/>
                    <a:p>
                      <a:pPr algn="ctr"/>
                      <a:endParaRPr lang="en-US" sz="900" b="1" dirty="0"/>
                    </a:p>
                  </a:txBody>
                  <a:tcPr>
                    <a:solidFill>
                      <a:srgbClr val="FFD7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extLst>
                  <a:ext uri="{0D108BD9-81ED-4DB2-BD59-A6C34878D82A}">
                    <a16:rowId xmlns:a16="http://schemas.microsoft.com/office/drawing/2014/main" val="3030884391"/>
                  </a:ext>
                </a:extLst>
              </a:tr>
              <a:tr h="278793">
                <a:tc>
                  <a:txBody>
                    <a:bodyPr/>
                    <a:lstStyle/>
                    <a:p>
                      <a:r>
                        <a:rPr lang="en-US" sz="900" b="1" baseline="30000" dirty="0"/>
                        <a:t>15</a:t>
                      </a:r>
                      <a:r>
                        <a:rPr lang="en-US" sz="900" b="1" dirty="0"/>
                        <a:t> Single</a:t>
                      </a:r>
                    </a:p>
                  </a:txBody>
                  <a:tcPr>
                    <a:noFill/>
                  </a:tcPr>
                </a:tc>
                <a:tc>
                  <a:txBody>
                    <a:bodyPr/>
                    <a:lstStyle/>
                    <a:p>
                      <a:r>
                        <a:rPr lang="en-US" sz="900" b="1" dirty="0"/>
                        <a:t>Pre-Cap PH</a:t>
                      </a:r>
                    </a:p>
                  </a:txBody>
                  <a:tcPr>
                    <a:noFill/>
                  </a:tcPr>
                </a:tc>
                <a:tc>
                  <a:txBody>
                    <a:bodyPr/>
                    <a:lstStyle/>
                    <a:p>
                      <a:pPr algn="ctr"/>
                      <a:r>
                        <a:rPr lang="en-US" sz="900" b="1" dirty="0"/>
                        <a:t>228</a:t>
                      </a:r>
                    </a:p>
                  </a:txBody>
                  <a:tcPr>
                    <a:noFill/>
                  </a:tcPr>
                </a:tc>
                <a:tc>
                  <a:txBody>
                    <a:bodyPr/>
                    <a:lstStyle/>
                    <a:p>
                      <a:pPr algn="ctr"/>
                      <a:endParaRPr lang="en-US" sz="900" b="1" dirty="0"/>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t>✓</a:t>
                      </a:r>
                    </a:p>
                  </a:txBody>
                  <a:tcPr>
                    <a:solidFill>
                      <a:srgbClr val="FFD7D6"/>
                    </a:solidFill>
                  </a:tcPr>
                </a:tc>
                <a:tc>
                  <a:txBody>
                    <a:bodyPr/>
                    <a:lstStyle/>
                    <a:p>
                      <a:pPr algn="ctr"/>
                      <a:r>
                        <a:rPr lang="en-US" sz="900" b="1" dirty="0"/>
                        <a:t>X</a:t>
                      </a:r>
                    </a:p>
                  </a:txBody>
                  <a:tcPr>
                    <a:solidFill>
                      <a:srgbClr val="FFD7D6"/>
                    </a:solidFill>
                  </a:tcPr>
                </a:tc>
                <a:tc>
                  <a:txBody>
                    <a:bodyPr/>
                    <a:lstStyle/>
                    <a:p>
                      <a:pPr algn="ctr"/>
                      <a:endParaRPr lang="en-US" sz="900" b="1" dirty="0"/>
                    </a:p>
                  </a:txBody>
                  <a:tcPr>
                    <a:solidFill>
                      <a:srgbClr val="FFD7D6"/>
                    </a:solidFill>
                  </a:tcPr>
                </a:tc>
                <a:tc>
                  <a:txBody>
                    <a:bodyPr/>
                    <a:lstStyle/>
                    <a:p>
                      <a:pPr algn="ctr"/>
                      <a:endParaRPr lang="en-US" sz="900" b="1" dirty="0"/>
                    </a:p>
                  </a:txBody>
                  <a:tcPr>
                    <a:solidFill>
                      <a:srgbClr val="FFD7D6"/>
                    </a:solidFill>
                  </a:tcPr>
                </a:tc>
                <a:extLst>
                  <a:ext uri="{0D108BD9-81ED-4DB2-BD59-A6C34878D82A}">
                    <a16:rowId xmlns:a16="http://schemas.microsoft.com/office/drawing/2014/main" val="3003787664"/>
                  </a:ext>
                </a:extLst>
              </a:tr>
              <a:tr h="376052">
                <a:tc gridSpan="16">
                  <a:txBody>
                    <a:bodyPr/>
                    <a:lstStyle/>
                    <a:p>
                      <a:r>
                        <a:rPr lang="en-US" sz="900" b="1" dirty="0"/>
                        <a:t>Studies with N ≥50, precapillary PH and &gt;50% group 1 PAH, death or death/transplant endpoint and multivariate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Blanks indicate not assessed; ✓, assessed and associated with outcome (p &lt; 0.05); X, assessed, not associated with outcome.</a:t>
                      </a:r>
                    </a:p>
                  </a:txBody>
                  <a:tcPr>
                    <a:noFill/>
                  </a:tcPr>
                </a:tc>
                <a:tc hMerge="1">
                  <a:txBody>
                    <a:bodyPr/>
                    <a:lstStyle/>
                    <a:p>
                      <a:endParaRPr lang="en-US" sz="900" b="1" dirty="0"/>
                    </a:p>
                  </a:txBody>
                  <a:tcPr>
                    <a:noFill/>
                  </a:tcPr>
                </a:tc>
                <a:tc hMerge="1">
                  <a:txBody>
                    <a:bodyPr/>
                    <a:lstStyle/>
                    <a:p>
                      <a:pPr algn="ctr"/>
                      <a:endParaRPr lang="en-US" sz="900" b="1" dirty="0"/>
                    </a:p>
                  </a:txBody>
                  <a:tcPr>
                    <a:noFill/>
                  </a:tcPr>
                </a:tc>
                <a:tc hMerge="1">
                  <a:txBody>
                    <a:bodyPr/>
                    <a:lstStyle/>
                    <a:p>
                      <a:pPr algn="ct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dirty="0"/>
                    </a:p>
                  </a:txBody>
                  <a:tcPr>
                    <a:noFill/>
                  </a:tcPr>
                </a:tc>
                <a:tc hMerge="1">
                  <a:txBody>
                    <a:bodyPr/>
                    <a:lstStyle/>
                    <a:p>
                      <a:pPr algn="ctr"/>
                      <a:endParaRPr lang="en-US" sz="900" b="1" dirty="0"/>
                    </a:p>
                  </a:txBody>
                  <a:tcPr>
                    <a:noFill/>
                  </a:tcPr>
                </a:tc>
                <a:tc hMerge="1">
                  <a:txBody>
                    <a:bodyPr/>
                    <a:lstStyle/>
                    <a:p>
                      <a:pPr algn="ctr"/>
                      <a:endParaRPr lang="en-US" sz="900" b="1" dirty="0"/>
                    </a:p>
                  </a:txBody>
                  <a:tcPr>
                    <a:noFill/>
                  </a:tcPr>
                </a:tc>
                <a:tc hMerge="1">
                  <a:txBody>
                    <a:bodyPr/>
                    <a:lstStyle/>
                    <a:p>
                      <a:pPr algn="ctr"/>
                      <a:endParaRPr lang="en-US" sz="900" b="1" dirty="0"/>
                    </a:p>
                  </a:txBody>
                  <a:tcPr>
                    <a:noFill/>
                  </a:tcPr>
                </a:tc>
                <a:extLst>
                  <a:ext uri="{0D108BD9-81ED-4DB2-BD59-A6C34878D82A}">
                    <a16:rowId xmlns:a16="http://schemas.microsoft.com/office/drawing/2014/main" val="964373032"/>
                  </a:ext>
                </a:extLst>
              </a:tr>
            </a:tbl>
          </a:graphicData>
        </a:graphic>
      </p:graphicFrame>
      <p:sp>
        <p:nvSpPr>
          <p:cNvPr id="6" name="TextBox 5">
            <a:extLst>
              <a:ext uri="{FF2B5EF4-FFF2-40B4-BE49-F238E27FC236}">
                <a16:creationId xmlns:a16="http://schemas.microsoft.com/office/drawing/2014/main" id="{CAE29E4D-7620-AB01-4114-5D629706F823}"/>
              </a:ext>
            </a:extLst>
          </p:cNvPr>
          <p:cNvSpPr txBox="1"/>
          <p:nvPr/>
        </p:nvSpPr>
        <p:spPr>
          <a:xfrm>
            <a:off x="9904465" y="2028616"/>
            <a:ext cx="2159000" cy="2800767"/>
          </a:xfrm>
          <a:prstGeom prst="rect">
            <a:avLst/>
          </a:prstGeom>
          <a:noFill/>
        </p:spPr>
        <p:txBody>
          <a:bodyPr wrap="square" rtlCol="0">
            <a:spAutoFit/>
          </a:bodyPr>
          <a:lstStyle/>
          <a:p>
            <a:r>
              <a:rPr lang="en-US" sz="1100" b="1" dirty="0"/>
              <a:t>Studies:</a:t>
            </a:r>
            <a:endParaRPr lang="en-US" sz="1100" dirty="0"/>
          </a:p>
          <a:p>
            <a:pPr marL="228600" indent="-228600">
              <a:buFont typeface="+mj-lt"/>
              <a:buAutoNum type="arabicPeriod"/>
            </a:pPr>
            <a:r>
              <a:rPr lang="en-US" sz="1100" dirty="0"/>
              <a:t>Yeo et al, 1998</a:t>
            </a:r>
          </a:p>
          <a:p>
            <a:pPr marL="228600" indent="-228600">
              <a:buFont typeface="+mj-lt"/>
              <a:buAutoNum type="arabicPeriod"/>
            </a:pPr>
            <a:r>
              <a:rPr lang="en-US" sz="1100" dirty="0"/>
              <a:t>Nagaya et al, 2000</a:t>
            </a:r>
          </a:p>
          <a:p>
            <a:pPr marL="228600" indent="-228600">
              <a:buFont typeface="+mj-lt"/>
              <a:buAutoNum type="arabicPeriod"/>
            </a:pPr>
            <a:r>
              <a:rPr lang="en-US" sz="1100" dirty="0"/>
              <a:t>Raymond et al, 2002</a:t>
            </a:r>
          </a:p>
          <a:p>
            <a:pPr marL="228600" indent="-228600">
              <a:buFont typeface="+mj-lt"/>
              <a:buAutoNum type="arabicPeriod"/>
            </a:pPr>
            <a:r>
              <a:rPr lang="en-US" sz="1100" dirty="0"/>
              <a:t>Forfia et al, 2006</a:t>
            </a:r>
          </a:p>
          <a:p>
            <a:pPr marL="228600" indent="-228600">
              <a:buFont typeface="+mj-lt"/>
              <a:buAutoNum type="arabicPeriod"/>
            </a:pPr>
            <a:r>
              <a:rPr lang="en-US" sz="1100" dirty="0"/>
              <a:t>Benza et al, 2010</a:t>
            </a:r>
          </a:p>
          <a:p>
            <a:pPr marL="228600" indent="-228600">
              <a:buFont typeface="+mj-lt"/>
              <a:buAutoNum type="arabicPeriod"/>
            </a:pPr>
            <a:r>
              <a:rPr lang="en-US" sz="1100" dirty="0"/>
              <a:t>Mathai et al, 2011</a:t>
            </a:r>
          </a:p>
          <a:p>
            <a:pPr marL="228600" indent="-228600">
              <a:buFont typeface="+mj-lt"/>
              <a:buAutoNum type="arabicPeriod"/>
            </a:pPr>
            <a:r>
              <a:rPr lang="en-US" sz="1100" dirty="0"/>
              <a:t>Emande et al, 2013</a:t>
            </a:r>
          </a:p>
          <a:p>
            <a:pPr marL="228600" indent="-228600">
              <a:buFont typeface="+mj-lt"/>
              <a:buAutoNum type="arabicPeriod"/>
            </a:pPr>
            <a:r>
              <a:rPr lang="en-US" sz="1100" dirty="0"/>
              <a:t>Fine et al, 2013</a:t>
            </a:r>
          </a:p>
          <a:p>
            <a:pPr marL="228600" indent="-228600">
              <a:buFont typeface="+mj-lt"/>
              <a:buAutoNum type="arabicPeriod"/>
            </a:pPr>
            <a:r>
              <a:rPr lang="en-US" sz="1100" dirty="0"/>
              <a:t>Ameloot et al, 2014</a:t>
            </a:r>
          </a:p>
          <a:p>
            <a:pPr marL="228600" indent="-228600">
              <a:buFont typeface="+mj-lt"/>
              <a:buAutoNum type="arabicPeriod"/>
            </a:pPr>
            <a:r>
              <a:rPr lang="en-US" sz="1100" dirty="0"/>
              <a:t>Grapsa et al, 2015</a:t>
            </a:r>
          </a:p>
          <a:p>
            <a:pPr marL="228600" indent="-228600">
              <a:buFont typeface="+mj-lt"/>
              <a:buAutoNum type="arabicPeriod"/>
            </a:pPr>
            <a:r>
              <a:rPr lang="en-US" sz="1100" dirty="0"/>
              <a:t>Haddad et al, 2015</a:t>
            </a:r>
          </a:p>
          <a:p>
            <a:pPr marL="228600" indent="-228600">
              <a:buFont typeface="+mj-lt"/>
              <a:buAutoNum type="arabicPeriod"/>
            </a:pPr>
            <a:r>
              <a:rPr lang="en-US" sz="1100" dirty="0"/>
              <a:t>Goda et al, 2016</a:t>
            </a:r>
          </a:p>
          <a:p>
            <a:pPr marL="228600" indent="-228600">
              <a:buFont typeface="+mj-lt"/>
              <a:buAutoNum type="arabicPeriod"/>
            </a:pPr>
            <a:r>
              <a:rPr lang="en-US" sz="1100" dirty="0"/>
              <a:t>Chen et al, 2017</a:t>
            </a:r>
          </a:p>
          <a:p>
            <a:pPr marL="228600" indent="-228600">
              <a:buFont typeface="+mj-lt"/>
              <a:buAutoNum type="arabicPeriod"/>
            </a:pPr>
            <a:r>
              <a:rPr lang="en-US" sz="1100" dirty="0"/>
              <a:t>Austin et al, 2017</a:t>
            </a:r>
          </a:p>
          <a:p>
            <a:pPr marL="228600" indent="-228600">
              <a:buFont typeface="+mj-lt"/>
              <a:buAutoNum type="arabicPeriod"/>
            </a:pPr>
            <a:r>
              <a:rPr lang="en-US" sz="1100" dirty="0"/>
              <a:t>Amsallem et al, 2017</a:t>
            </a:r>
          </a:p>
        </p:txBody>
      </p:sp>
      <p:sp>
        <p:nvSpPr>
          <p:cNvPr id="3" name="Footer Placeholder 2">
            <a:extLst>
              <a:ext uri="{FF2B5EF4-FFF2-40B4-BE49-F238E27FC236}">
                <a16:creationId xmlns:a16="http://schemas.microsoft.com/office/drawing/2014/main" id="{68758280-AD32-BEB6-9496-BEA28E9A69D6}"/>
              </a:ext>
            </a:extLst>
          </p:cNvPr>
          <p:cNvSpPr>
            <a:spLocks noGrp="1"/>
          </p:cNvSpPr>
          <p:nvPr>
            <p:ph type="ftr" sz="quarter" idx="3"/>
          </p:nvPr>
        </p:nvSpPr>
        <p:spPr>
          <a:xfrm>
            <a:off x="609600" y="6356350"/>
            <a:ext cx="11112500" cy="442131"/>
          </a:xfrm>
        </p:spPr>
        <p:txBody>
          <a:bodyPr/>
          <a:lstStyle/>
          <a:p>
            <a:r>
              <a:rPr lang="en-US" sz="1000" dirty="0" err="1"/>
              <a:t>CTEPH</a:t>
            </a:r>
            <a:r>
              <a:rPr lang="en-US" sz="1000" dirty="0"/>
              <a:t>, chronic thromboembolic pulmonary hypertension; FAC, fractional area change; </a:t>
            </a:r>
            <a:r>
              <a:rPr lang="en-US" sz="1000" dirty="0" err="1"/>
              <a:t>IPAH</a:t>
            </a:r>
            <a:r>
              <a:rPr lang="en-US" sz="1000" dirty="0"/>
              <a:t>, idiopathic pulmonary arterial hypertension; </a:t>
            </a:r>
            <a:r>
              <a:rPr lang="en-US" sz="1000" dirty="0" err="1"/>
              <a:t>mPAP</a:t>
            </a:r>
            <a:r>
              <a:rPr lang="en-US" sz="1000" dirty="0"/>
              <a:t>, mean pulmonary arterial pressure; </a:t>
            </a:r>
            <a:r>
              <a:rPr lang="en-US" sz="1000" dirty="0" err="1"/>
              <a:t>MPI</a:t>
            </a:r>
            <a:r>
              <a:rPr lang="en-US" sz="1000" dirty="0"/>
              <a:t>/</a:t>
            </a:r>
            <a:r>
              <a:rPr lang="en-US" sz="1000" dirty="0" err="1"/>
              <a:t>Tei</a:t>
            </a:r>
            <a:r>
              <a:rPr lang="en-US" sz="1000" dirty="0"/>
              <a:t> Index, myocardial performance index; PAH, pulmonary arterial hypertension; </a:t>
            </a:r>
            <a:r>
              <a:rPr lang="en-US" sz="1000" dirty="0" err="1"/>
              <a:t>RVSF</a:t>
            </a:r>
            <a:r>
              <a:rPr lang="en-US" sz="1000" dirty="0"/>
              <a:t>, right ventricular systolic function; </a:t>
            </a:r>
            <a:r>
              <a:rPr lang="en-US" sz="1000" dirty="0" err="1"/>
              <a:t>RVSP</a:t>
            </a:r>
            <a:r>
              <a:rPr lang="en-US" sz="1000" dirty="0"/>
              <a:t>, right ventricular systolic pressure.</a:t>
            </a:r>
          </a:p>
          <a:p>
            <a:r>
              <a:rPr lang="en-US" sz="1000" dirty="0"/>
              <a:t>6th World Symposium of Pulmonary Hypertension, prepared by Anna </a:t>
            </a:r>
            <a:r>
              <a:rPr lang="en-US" sz="1000" dirty="0" err="1"/>
              <a:t>Hemnes</a:t>
            </a:r>
            <a:r>
              <a:rPr lang="en-US" sz="1000" dirty="0"/>
              <a:t>.</a:t>
            </a:r>
          </a:p>
        </p:txBody>
      </p:sp>
    </p:spTree>
    <p:extLst>
      <p:ext uri="{BB962C8B-B14F-4D97-AF65-F5344CB8AC3E}">
        <p14:creationId xmlns:p14="http://schemas.microsoft.com/office/powerpoint/2010/main" val="59241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561CC-D45D-46B5-968E-1D61CE3FF236}"/>
              </a:ext>
            </a:extLst>
          </p:cNvPr>
          <p:cNvPicPr>
            <a:picLocks noChangeAspect="1"/>
          </p:cNvPicPr>
          <p:nvPr/>
        </p:nvPicPr>
        <p:blipFill rotWithShape="1">
          <a:blip r:embed="rId2"/>
          <a:srcRect t="21995"/>
          <a:stretch/>
        </p:blipFill>
        <p:spPr>
          <a:xfrm>
            <a:off x="414202" y="2447925"/>
            <a:ext cx="5400495" cy="3891966"/>
          </a:xfrm>
          <a:prstGeom prst="rect">
            <a:avLst/>
          </a:prstGeom>
        </p:spPr>
      </p:pic>
      <p:sp>
        <p:nvSpPr>
          <p:cNvPr id="2" name="Title 1">
            <a:extLst>
              <a:ext uri="{FF2B5EF4-FFF2-40B4-BE49-F238E27FC236}">
                <a16:creationId xmlns:a16="http://schemas.microsoft.com/office/drawing/2014/main" id="{E877CAA6-7682-45A9-A701-A3F1360A5900}"/>
              </a:ext>
            </a:extLst>
          </p:cNvPr>
          <p:cNvSpPr>
            <a:spLocks noGrp="1"/>
          </p:cNvSpPr>
          <p:nvPr>
            <p:ph type="title"/>
          </p:nvPr>
        </p:nvSpPr>
        <p:spPr/>
        <p:txBody>
          <a:bodyPr/>
          <a:lstStyle/>
          <a:p>
            <a:r>
              <a:rPr lang="en-US" dirty="0"/>
              <a:t>Imaging in the Context of Global Risk Prediction </a:t>
            </a:r>
          </a:p>
        </p:txBody>
      </p:sp>
      <p:sp>
        <p:nvSpPr>
          <p:cNvPr id="3" name="Content Placeholder 2">
            <a:extLst>
              <a:ext uri="{FF2B5EF4-FFF2-40B4-BE49-F238E27FC236}">
                <a16:creationId xmlns:a16="http://schemas.microsoft.com/office/drawing/2014/main" id="{8ADF1C8A-C0AC-A26B-23E2-22BFE05CCA4A}"/>
              </a:ext>
            </a:extLst>
          </p:cNvPr>
          <p:cNvSpPr>
            <a:spLocks noGrp="1"/>
          </p:cNvSpPr>
          <p:nvPr>
            <p:ph idx="1"/>
          </p:nvPr>
        </p:nvSpPr>
        <p:spPr>
          <a:xfrm>
            <a:off x="6551001" y="1877476"/>
            <a:ext cx="5267099" cy="4722477"/>
          </a:xfrm>
        </p:spPr>
        <p:txBody>
          <a:bodyPr>
            <a:normAutofit/>
          </a:bodyPr>
          <a:lstStyle/>
          <a:p>
            <a:pPr marL="0" indent="0">
              <a:buNone/>
            </a:pPr>
            <a:r>
              <a:rPr lang="en-US" sz="2000" b="1" dirty="0">
                <a:solidFill>
                  <a:srgbClr val="4D4E4D"/>
                </a:solidFill>
              </a:rPr>
              <a:t>Some Pearls: </a:t>
            </a:r>
          </a:p>
          <a:p>
            <a:pPr marL="285750" indent="-285750">
              <a:buFontTx/>
              <a:buChar char="-"/>
            </a:pPr>
            <a:r>
              <a:rPr lang="en-US" sz="1800" dirty="0" err="1"/>
              <a:t>TAPSE</a:t>
            </a:r>
            <a:r>
              <a:rPr lang="en-US" sz="1800" dirty="0"/>
              <a:t> most-used metric </a:t>
            </a:r>
          </a:p>
          <a:p>
            <a:pPr marL="285750" indent="-285750">
              <a:buFontTx/>
              <a:buChar char="-"/>
            </a:pPr>
            <a:r>
              <a:rPr lang="en-US" sz="1800" dirty="0"/>
              <a:t>RV longitudinal strain and RV end-systolic volume are strongly related to outcome </a:t>
            </a:r>
          </a:p>
          <a:p>
            <a:pPr marL="285750" indent="-285750">
              <a:buFontTx/>
              <a:buChar char="-"/>
            </a:pPr>
            <a:r>
              <a:rPr lang="en-US" sz="1800" dirty="0"/>
              <a:t>Emerging role of right atrial strain measures </a:t>
            </a:r>
          </a:p>
          <a:p>
            <a:pPr marL="285750" indent="-285750">
              <a:buFontTx/>
              <a:buChar char="-"/>
            </a:pPr>
            <a:r>
              <a:rPr lang="en-US" sz="1800" dirty="0"/>
              <a:t>Pericardial effusion is a marker of severity retained in REVEAL</a:t>
            </a:r>
          </a:p>
          <a:p>
            <a:endParaRPr lang="en-US" sz="1800" dirty="0"/>
          </a:p>
        </p:txBody>
      </p:sp>
      <p:sp>
        <p:nvSpPr>
          <p:cNvPr id="6" name="TextBox 5">
            <a:extLst>
              <a:ext uri="{FF2B5EF4-FFF2-40B4-BE49-F238E27FC236}">
                <a16:creationId xmlns:a16="http://schemas.microsoft.com/office/drawing/2014/main" id="{3F91A4CD-1D53-4B8B-9E8B-809252FD1136}"/>
              </a:ext>
            </a:extLst>
          </p:cNvPr>
          <p:cNvSpPr txBox="1"/>
          <p:nvPr/>
        </p:nvSpPr>
        <p:spPr>
          <a:xfrm>
            <a:off x="6541476" y="4762892"/>
            <a:ext cx="5434484" cy="584775"/>
          </a:xfrm>
          <a:prstGeom prst="rect">
            <a:avLst/>
          </a:prstGeom>
          <a:noFill/>
        </p:spPr>
        <p:txBody>
          <a:bodyPr wrap="square" rtlCol="0">
            <a:spAutoFit/>
          </a:bodyPr>
          <a:lstStyle/>
          <a:p>
            <a:endParaRPr lang="en-US" sz="1600" dirty="0"/>
          </a:p>
          <a:p>
            <a:r>
              <a:rPr lang="en-US" sz="1600" dirty="0"/>
              <a:t>* Choose in the laboratory the most reproducible metric</a:t>
            </a:r>
          </a:p>
        </p:txBody>
      </p:sp>
      <p:sp>
        <p:nvSpPr>
          <p:cNvPr id="7" name="TextBox 6">
            <a:extLst>
              <a:ext uri="{FF2B5EF4-FFF2-40B4-BE49-F238E27FC236}">
                <a16:creationId xmlns:a16="http://schemas.microsoft.com/office/drawing/2014/main" id="{66C41109-EDBC-6486-CAD7-7ED1D6AF5E3F}"/>
              </a:ext>
            </a:extLst>
          </p:cNvPr>
          <p:cNvSpPr txBox="1"/>
          <p:nvPr/>
        </p:nvSpPr>
        <p:spPr>
          <a:xfrm>
            <a:off x="1025512" y="1571526"/>
            <a:ext cx="4177875" cy="707886"/>
          </a:xfrm>
          <a:prstGeom prst="rect">
            <a:avLst/>
          </a:prstGeom>
          <a:noFill/>
        </p:spPr>
        <p:txBody>
          <a:bodyPr wrap="none" rtlCol="0">
            <a:spAutoFit/>
          </a:bodyPr>
          <a:lstStyle/>
          <a:p>
            <a:pPr algn="ctr"/>
            <a:r>
              <a:rPr lang="en-US" sz="2000" b="1" dirty="0">
                <a:solidFill>
                  <a:srgbClr val="4D4E4D"/>
                </a:solidFill>
              </a:rPr>
              <a:t>Prognostic markers in</a:t>
            </a:r>
          </a:p>
          <a:p>
            <a:pPr algn="ctr"/>
            <a:r>
              <a:rPr lang="en-US" sz="2000" b="1" dirty="0">
                <a:solidFill>
                  <a:srgbClr val="4D4E4D"/>
                </a:solidFill>
              </a:rPr>
              <a:t>Pulmonary Arterial Hypertension</a:t>
            </a:r>
          </a:p>
        </p:txBody>
      </p:sp>
      <p:sp>
        <p:nvSpPr>
          <p:cNvPr id="8" name="Footer Placeholder 7">
            <a:extLst>
              <a:ext uri="{FF2B5EF4-FFF2-40B4-BE49-F238E27FC236}">
                <a16:creationId xmlns:a16="http://schemas.microsoft.com/office/drawing/2014/main" id="{6340A365-23CA-E5EA-3819-B2F529DFE341}"/>
              </a:ext>
            </a:extLst>
          </p:cNvPr>
          <p:cNvSpPr>
            <a:spLocks noGrp="1"/>
          </p:cNvSpPr>
          <p:nvPr>
            <p:ph type="ftr" sz="quarter" idx="3"/>
          </p:nvPr>
        </p:nvSpPr>
        <p:spPr/>
        <p:txBody>
          <a:bodyPr/>
          <a:lstStyle/>
          <a:p>
            <a:r>
              <a:rPr lang="da-DK" sz="1000" dirty="0"/>
              <a:t>RVESV = right ventricular end systolic volume; RVLS = right ventricular longitudinal strain; CPX = cardiopulmonary exercise testing; CTD = connective tissue disease; PoPH = portopulmonary hypertension; FPAH = familial pulmonary hypertension; HIV = human immunodeficiency virus; PA = pulmonary artery; PVR -= pulmonary vascular resistance</a:t>
            </a:r>
            <a:br>
              <a:rPr lang="da-DK" sz="1000" dirty="0"/>
            </a:br>
            <a:r>
              <a:rPr lang="da-DK" sz="1000" dirty="0"/>
              <a:t>Amsallem M, et al. </a:t>
            </a:r>
            <a:r>
              <a:rPr lang="da-DK" sz="1000" i="1" dirty="0"/>
              <a:t>JACC Heart Fail. </a:t>
            </a:r>
            <a:r>
              <a:rPr lang="da-DK" sz="1000" dirty="0"/>
              <a:t>2018;6(11):891-903.</a:t>
            </a:r>
          </a:p>
        </p:txBody>
      </p:sp>
    </p:spTree>
    <p:extLst>
      <p:ext uri="{BB962C8B-B14F-4D97-AF65-F5344CB8AC3E}">
        <p14:creationId xmlns:p14="http://schemas.microsoft.com/office/powerpoint/2010/main" val="1697953190"/>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1077</Words>
  <Application>Microsoft Office PowerPoint</Application>
  <PresentationFormat>Widescreen</PresentationFormat>
  <Paragraphs>265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Onc-2019</vt:lpstr>
      <vt:lpstr>Essential PH Imaging Techniques and Views</vt:lpstr>
      <vt:lpstr>Disclaimer</vt:lpstr>
      <vt:lpstr>ERS/ESC 2022: Echo Parameters for Assessing PH</vt:lpstr>
      <vt:lpstr>ERS/ESC 2022: Echo Parameters for Assessing PH</vt:lpstr>
      <vt:lpstr>ERS/ESC 2022: Echo Parameters for Assessing PH</vt:lpstr>
      <vt:lpstr>The Eight Signs of Pulmonary Hypertension </vt:lpstr>
      <vt:lpstr>Key Features for the Diagnosis of PH/Pulmonary Vascular Disease</vt:lpstr>
      <vt:lpstr>Key Prognostic Markers in PAH: Many Studies, Many Markers….</vt:lpstr>
      <vt:lpstr>Imaging in the Context of Global Risk Prediction </vt:lpstr>
      <vt:lpstr>Imaging in Differentiating Types of Pulmonary Hypertension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2023-03-14T16:21:40Z</dcterms:modified>
</cp:coreProperties>
</file>