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59" r:id="rId2"/>
    <p:sldId id="256" r:id="rId3"/>
    <p:sldId id="2134959258" r:id="rId4"/>
    <p:sldId id="2134959259" r:id="rId5"/>
    <p:sldId id="2134959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 userDrawn="1">
          <p15:clr>
            <a:srgbClr val="A4A3A4"/>
          </p15:clr>
        </p15:guide>
        <p15:guide id="3" pos="3840" userDrawn="1">
          <p15:clr>
            <a:srgbClr val="A4A3A4"/>
          </p15:clr>
        </p15:guide>
        <p15:guide id="4" orient="horz" pos="3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A782B3-B426-5A74-1AC1-55275C315B55}" name="Rebecca Barraclough" initials="RB" userId="Rebecca Barraclough"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13" autoAdjust="0"/>
    <p:restoredTop sz="94660"/>
  </p:normalViewPr>
  <p:slideViewPr>
    <p:cSldViewPr snapToGrid="0">
      <p:cViewPr varScale="1">
        <p:scale>
          <a:sx n="97" d="100"/>
          <a:sy n="97" d="100"/>
        </p:scale>
        <p:origin x="78" y="630"/>
      </p:cViewPr>
      <p:guideLst>
        <p:guide orient="horz" pos="2160"/>
        <p:guide pos="374"/>
        <p:guide pos="3840"/>
        <p:guide orient="horz" pos="39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Knapp" userId="eaddf937-eef7-4e44-b8b8-eb6c9bae9fe4" providerId="ADAL" clId="{34C67531-720D-484E-AFDE-17E4899069E8}"/>
    <pc:docChg chg="addSld delSld modSld">
      <pc:chgData name="Jeffrey Knapp" userId="eaddf937-eef7-4e44-b8b8-eb6c9bae9fe4" providerId="ADAL" clId="{34C67531-720D-484E-AFDE-17E4899069E8}" dt="2022-06-09T16:25:57.457" v="3"/>
      <pc:docMkLst>
        <pc:docMk/>
      </pc:docMkLst>
      <pc:sldChg chg="add">
        <pc:chgData name="Jeffrey Knapp" userId="eaddf937-eef7-4e44-b8b8-eb6c9bae9fe4" providerId="ADAL" clId="{34C67531-720D-484E-AFDE-17E4899069E8}" dt="2022-06-09T16:25:57.457" v="3"/>
        <pc:sldMkLst>
          <pc:docMk/>
          <pc:sldMk cId="3306514557" sldId="256"/>
        </pc:sldMkLst>
      </pc:sldChg>
      <pc:sldChg chg="modSp mod">
        <pc:chgData name="Jeffrey Knapp" userId="eaddf937-eef7-4e44-b8b8-eb6c9bae9fe4" providerId="ADAL" clId="{34C67531-720D-484E-AFDE-17E4899069E8}" dt="2022-06-09T16:25:48.327" v="1" actId="404"/>
        <pc:sldMkLst>
          <pc:docMk/>
          <pc:sldMk cId="2221674949" sldId="259"/>
        </pc:sldMkLst>
        <pc:spChg chg="mod">
          <ac:chgData name="Jeffrey Knapp" userId="eaddf937-eef7-4e44-b8b8-eb6c9bae9fe4" providerId="ADAL" clId="{34C67531-720D-484E-AFDE-17E4899069E8}" dt="2022-06-09T16:25:48.327" v="1" actId="404"/>
          <ac:spMkLst>
            <pc:docMk/>
            <pc:sldMk cId="2221674949" sldId="259"/>
            <ac:spMk id="2" creationId="{6C80B0D0-4D64-4459-95DF-0B74CEBFB011}"/>
          </ac:spMkLst>
        </pc:spChg>
      </pc:sldChg>
      <pc:sldChg chg="del">
        <pc:chgData name="Jeffrey Knapp" userId="eaddf937-eef7-4e44-b8b8-eb6c9bae9fe4" providerId="ADAL" clId="{34C67531-720D-484E-AFDE-17E4899069E8}" dt="2022-06-09T16:25:52.587" v="2" actId="47"/>
        <pc:sldMkLst>
          <pc:docMk/>
          <pc:sldMk cId="2919455628" sldId="213495925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6/9/2022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284069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normAutofit/>
          </a:bodyPr>
          <a:lstStyle/>
          <a:p>
            <a:r>
              <a:rPr lang="en-US" sz="4400" dirty="0"/>
              <a:t>Summing Up: Finding Pathways to</a:t>
            </a:r>
            <a:br>
              <a:rPr lang="en-US" sz="4400" dirty="0"/>
            </a:br>
            <a:r>
              <a:rPr lang="en-US" sz="4400" dirty="0"/>
              <a:t>Ease PAH Patients’ Access to Care </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178645"/>
            <a:ext cx="10515600" cy="2268537"/>
          </a:xfrm>
        </p:spPr>
        <p:txBody>
          <a:bodyPr>
            <a:normAutofit fontScale="92500" lnSpcReduction="10000"/>
          </a:bodyPr>
          <a:lstStyle/>
          <a:p>
            <a:r>
              <a:rPr lang="en-US" dirty="0"/>
              <a:t>Jean M. Elwing, MD</a:t>
            </a:r>
          </a:p>
          <a:p>
            <a:r>
              <a:rPr lang="en-US" dirty="0"/>
              <a:t>Professor of Medicine</a:t>
            </a:r>
          </a:p>
          <a:p>
            <a:r>
              <a:rPr lang="en-US" dirty="0"/>
              <a:t>Director, Pulmonary Hypertension Program                                                                    </a:t>
            </a:r>
          </a:p>
          <a:p>
            <a:r>
              <a:rPr lang="en-US" dirty="0"/>
              <a:t>Division of Pulmonary, Critical Care and Sleep Medicine</a:t>
            </a:r>
          </a:p>
          <a:p>
            <a:r>
              <a:rPr lang="en-US" dirty="0"/>
              <a:t>University of Cincinnati </a:t>
            </a:r>
          </a:p>
          <a:p>
            <a:r>
              <a:rPr lang="en-US" dirty="0"/>
              <a:t>Cincinnati, OH</a:t>
            </a:r>
          </a:p>
        </p:txBody>
      </p:sp>
    </p:spTree>
    <p:extLst>
      <p:ext uri="{BB962C8B-B14F-4D97-AF65-F5344CB8AC3E}">
        <p14:creationId xmlns:p14="http://schemas.microsoft.com/office/powerpoint/2010/main" val="22216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988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2AFC08-6A20-6544-95A9-7E322C536726}"/>
              </a:ext>
            </a:extLst>
          </p:cNvPr>
          <p:cNvSpPr>
            <a:spLocks noGrp="1"/>
          </p:cNvSpPr>
          <p:nvPr>
            <p:ph type="title"/>
          </p:nvPr>
        </p:nvSpPr>
        <p:spPr/>
        <p:txBody>
          <a:bodyPr/>
          <a:lstStyle/>
          <a:p>
            <a:r>
              <a:rPr lang="en-US" dirty="0"/>
              <a:t>A Changing Landscape for PAH Patients</a:t>
            </a:r>
          </a:p>
        </p:txBody>
      </p:sp>
      <p:sp>
        <p:nvSpPr>
          <p:cNvPr id="5" name="Content Placeholder 4">
            <a:extLst>
              <a:ext uri="{FF2B5EF4-FFF2-40B4-BE49-F238E27FC236}">
                <a16:creationId xmlns:a16="http://schemas.microsoft.com/office/drawing/2014/main" id="{5681FC7B-CE24-1C47-8E78-D83C2D656C7B}"/>
              </a:ext>
            </a:extLst>
          </p:cNvPr>
          <p:cNvSpPr>
            <a:spLocks noGrp="1"/>
          </p:cNvSpPr>
          <p:nvPr>
            <p:ph idx="1"/>
          </p:nvPr>
        </p:nvSpPr>
        <p:spPr>
          <a:xfrm>
            <a:off x="609600" y="1477906"/>
            <a:ext cx="10744200" cy="5098740"/>
          </a:xfrm>
        </p:spPr>
        <p:txBody>
          <a:bodyPr>
            <a:normAutofit lnSpcReduction="10000"/>
          </a:bodyPr>
          <a:lstStyle/>
          <a:p>
            <a:pPr>
              <a:lnSpc>
                <a:spcPct val="110000"/>
              </a:lnSpc>
              <a:spcBef>
                <a:spcPts val="1200"/>
              </a:spcBef>
              <a:spcAft>
                <a:spcPts val="1200"/>
              </a:spcAft>
            </a:pPr>
            <a:r>
              <a:rPr lang="en-US" dirty="0"/>
              <a:t>Recent world events have made it more difficult for PAH patients to receive the quality of care and disease management they require</a:t>
            </a:r>
          </a:p>
          <a:p>
            <a:pPr>
              <a:lnSpc>
                <a:spcPct val="110000"/>
              </a:lnSpc>
              <a:spcBef>
                <a:spcPts val="1200"/>
              </a:spcBef>
              <a:spcAft>
                <a:spcPts val="1200"/>
              </a:spcAft>
            </a:pPr>
            <a:r>
              <a:rPr lang="en-US" dirty="0"/>
              <a:t>The COVID pandemic and economic challenges have added burdens to PAH patients seeking specialty care</a:t>
            </a:r>
          </a:p>
          <a:p>
            <a:pPr>
              <a:lnSpc>
                <a:spcPct val="110000"/>
              </a:lnSpc>
              <a:spcBef>
                <a:spcPts val="1200"/>
              </a:spcBef>
              <a:spcAft>
                <a:spcPts val="1200"/>
              </a:spcAft>
            </a:pPr>
            <a:r>
              <a:rPr lang="en-US" dirty="0"/>
              <a:t>Socioeconomic factors, lack of affordable transportation, and prejudices against modern science and medicine (patients) or against minorities by HCPs all contribute to difficulties for PAH patients finding or continuing care</a:t>
            </a:r>
          </a:p>
          <a:p>
            <a:pPr>
              <a:lnSpc>
                <a:spcPct val="110000"/>
              </a:lnSpc>
              <a:spcBef>
                <a:spcPts val="1200"/>
              </a:spcBef>
              <a:spcAft>
                <a:spcPts val="1200"/>
              </a:spcAft>
            </a:pPr>
            <a:r>
              <a:rPr lang="en-US" dirty="0"/>
              <a:t>Collaboration between community physicians and PH specialty centers can help obviate the problem of the “undiscovered” or “underserved” PAH patient population</a:t>
            </a:r>
          </a:p>
          <a:p>
            <a:pPr>
              <a:lnSpc>
                <a:spcPct val="110000"/>
              </a:lnSpc>
              <a:spcBef>
                <a:spcPts val="1200"/>
              </a:spcBef>
              <a:spcAft>
                <a:spcPts val="1200"/>
              </a:spcAft>
            </a:pPr>
            <a:endParaRPr lang="en-US" dirty="0"/>
          </a:p>
        </p:txBody>
      </p:sp>
    </p:spTree>
    <p:extLst>
      <p:ext uri="{BB962C8B-B14F-4D97-AF65-F5344CB8AC3E}">
        <p14:creationId xmlns:p14="http://schemas.microsoft.com/office/powerpoint/2010/main" val="597244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5183C-7288-2141-94AC-B79B11820F6B}"/>
              </a:ext>
            </a:extLst>
          </p:cNvPr>
          <p:cNvSpPr>
            <a:spLocks noGrp="1"/>
          </p:cNvSpPr>
          <p:nvPr>
            <p:ph type="title"/>
          </p:nvPr>
        </p:nvSpPr>
        <p:spPr/>
        <p:txBody>
          <a:bodyPr/>
          <a:lstStyle/>
          <a:p>
            <a:r>
              <a:rPr lang="en-US" dirty="0"/>
              <a:t>Solutions to the Undiscovered PAH Patient Population</a:t>
            </a:r>
          </a:p>
        </p:txBody>
      </p:sp>
      <p:sp>
        <p:nvSpPr>
          <p:cNvPr id="3" name="Content Placeholder 2">
            <a:extLst>
              <a:ext uri="{FF2B5EF4-FFF2-40B4-BE49-F238E27FC236}">
                <a16:creationId xmlns:a16="http://schemas.microsoft.com/office/drawing/2014/main" id="{1C940B8B-649A-8B40-BA4C-58992EFADB96}"/>
              </a:ext>
            </a:extLst>
          </p:cNvPr>
          <p:cNvSpPr>
            <a:spLocks noGrp="1"/>
          </p:cNvSpPr>
          <p:nvPr>
            <p:ph idx="1"/>
          </p:nvPr>
        </p:nvSpPr>
        <p:spPr/>
        <p:txBody>
          <a:bodyPr/>
          <a:lstStyle/>
          <a:p>
            <a:pPr>
              <a:spcBef>
                <a:spcPts val="1200"/>
              </a:spcBef>
              <a:spcAft>
                <a:spcPts val="1200"/>
              </a:spcAft>
            </a:pPr>
            <a:r>
              <a:rPr lang="en-US" dirty="0"/>
              <a:t>A rethinking of physician education to build awareness of PAH as an important, if rare, disease can build networks for patient identification and referral</a:t>
            </a:r>
          </a:p>
          <a:p>
            <a:pPr>
              <a:spcBef>
                <a:spcPts val="1200"/>
              </a:spcBef>
              <a:spcAft>
                <a:spcPts val="1200"/>
              </a:spcAft>
            </a:pPr>
            <a:r>
              <a:rPr lang="en-US" dirty="0"/>
              <a:t>Patient and physician education around PAH can help pave the way for more patients to obtain specialty diagnosis and disease management</a:t>
            </a:r>
          </a:p>
          <a:p>
            <a:pPr>
              <a:spcBef>
                <a:spcPts val="1200"/>
              </a:spcBef>
              <a:spcAft>
                <a:spcPts val="1200"/>
              </a:spcAft>
            </a:pPr>
            <a:r>
              <a:rPr lang="en-US" dirty="0"/>
              <a:t>COVID pandemic inspired rise in telemedicine and remote patent monitoring </a:t>
            </a:r>
          </a:p>
          <a:p>
            <a:pPr>
              <a:spcBef>
                <a:spcPts val="1200"/>
              </a:spcBef>
              <a:spcAft>
                <a:spcPts val="1200"/>
              </a:spcAft>
            </a:pPr>
            <a:r>
              <a:rPr lang="en-US" dirty="0"/>
              <a:t>Cooperative arrangements between community physicians and PH specialty centers can improved access to PAH diagnosis and treatment</a:t>
            </a:r>
          </a:p>
          <a:p>
            <a:pPr>
              <a:spcBef>
                <a:spcPts val="1200"/>
              </a:spcBef>
              <a:spcAft>
                <a:spcPts val="1200"/>
              </a:spcAft>
            </a:pPr>
            <a:endParaRPr lang="en-US" dirty="0"/>
          </a:p>
        </p:txBody>
      </p:sp>
    </p:spTree>
    <p:extLst>
      <p:ext uri="{BB962C8B-B14F-4D97-AF65-F5344CB8AC3E}">
        <p14:creationId xmlns:p14="http://schemas.microsoft.com/office/powerpoint/2010/main" val="849934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C71D-BD29-7747-B716-B01E2E2DCFEA}"/>
              </a:ext>
            </a:extLst>
          </p:cNvPr>
          <p:cNvSpPr>
            <a:spLocks noGrp="1"/>
          </p:cNvSpPr>
          <p:nvPr>
            <p:ph type="title"/>
          </p:nvPr>
        </p:nvSpPr>
        <p:spPr/>
        <p:txBody>
          <a:bodyPr/>
          <a:lstStyle/>
          <a:p>
            <a:r>
              <a:rPr lang="en-US" dirty="0"/>
              <a:t>Final Thoughts</a:t>
            </a:r>
          </a:p>
        </p:txBody>
      </p:sp>
      <p:sp>
        <p:nvSpPr>
          <p:cNvPr id="3" name="Content Placeholder 2">
            <a:extLst>
              <a:ext uri="{FF2B5EF4-FFF2-40B4-BE49-F238E27FC236}">
                <a16:creationId xmlns:a16="http://schemas.microsoft.com/office/drawing/2014/main" id="{7CB90ED0-DB9B-EB4A-8FAB-504409D5EAF1}"/>
              </a:ext>
            </a:extLst>
          </p:cNvPr>
          <p:cNvSpPr>
            <a:spLocks noGrp="1"/>
          </p:cNvSpPr>
          <p:nvPr>
            <p:ph idx="1"/>
          </p:nvPr>
        </p:nvSpPr>
        <p:spPr>
          <a:xfrm>
            <a:off x="609600" y="1477906"/>
            <a:ext cx="10985500" cy="4722477"/>
          </a:xfrm>
        </p:spPr>
        <p:txBody>
          <a:bodyPr>
            <a:normAutofit fontScale="92500" lnSpcReduction="10000"/>
          </a:bodyPr>
          <a:lstStyle/>
          <a:p>
            <a:pPr>
              <a:lnSpc>
                <a:spcPct val="110000"/>
              </a:lnSpc>
              <a:spcBef>
                <a:spcPts val="300"/>
              </a:spcBef>
              <a:spcAft>
                <a:spcPts val="300"/>
              </a:spcAft>
            </a:pPr>
            <a:r>
              <a:rPr lang="en-US" sz="2600" dirty="0"/>
              <a:t>While patients generally hold favorable views on telemedicine, there are numerous areas that still require development or refinement including:</a:t>
            </a:r>
          </a:p>
          <a:p>
            <a:pPr>
              <a:lnSpc>
                <a:spcPct val="110000"/>
              </a:lnSpc>
              <a:spcBef>
                <a:spcPts val="300"/>
              </a:spcBef>
              <a:spcAft>
                <a:spcPts val="300"/>
              </a:spcAft>
            </a:pPr>
            <a:endParaRPr lang="en-US" sz="1100" dirty="0"/>
          </a:p>
          <a:p>
            <a:pPr lvl="1">
              <a:lnSpc>
                <a:spcPct val="110000"/>
              </a:lnSpc>
              <a:spcBef>
                <a:spcPts val="300"/>
              </a:spcBef>
              <a:spcAft>
                <a:spcPts val="300"/>
              </a:spcAft>
            </a:pPr>
            <a:r>
              <a:rPr lang="en-US" sz="2400" dirty="0"/>
              <a:t>Minimizing technological burdens primarily for patients and secondarily the HCP</a:t>
            </a:r>
          </a:p>
          <a:p>
            <a:pPr lvl="1">
              <a:lnSpc>
                <a:spcPct val="110000"/>
              </a:lnSpc>
              <a:spcBef>
                <a:spcPts val="300"/>
              </a:spcBef>
              <a:spcAft>
                <a:spcPts val="300"/>
              </a:spcAft>
            </a:pPr>
            <a:r>
              <a:rPr lang="en-US" sz="2400" dirty="0"/>
              <a:t>Continued development of peer-reviewed and accredited tools for remote PAH patient risk assessment (e.g., 6MWD)</a:t>
            </a:r>
          </a:p>
          <a:p>
            <a:pPr lvl="1">
              <a:lnSpc>
                <a:spcPct val="110000"/>
              </a:lnSpc>
              <a:spcBef>
                <a:spcPts val="300"/>
              </a:spcBef>
              <a:spcAft>
                <a:spcPts val="300"/>
              </a:spcAft>
            </a:pPr>
            <a:r>
              <a:rPr lang="en-US" sz="2400" dirty="0"/>
              <a:t>Validation of modernized risk assessment protocols for the telemedicine-based patient environment</a:t>
            </a:r>
          </a:p>
          <a:p>
            <a:pPr lvl="1">
              <a:lnSpc>
                <a:spcPct val="110000"/>
              </a:lnSpc>
              <a:spcBef>
                <a:spcPts val="300"/>
              </a:spcBef>
              <a:spcAft>
                <a:spcPts val="300"/>
              </a:spcAft>
            </a:pPr>
            <a:r>
              <a:rPr lang="en-US" sz="2400" dirty="0"/>
              <a:t>Improvement of physician skills in using telemedicine to effectively and efficiently perform remote PAH risk assessment  </a:t>
            </a:r>
          </a:p>
          <a:p>
            <a:pPr lvl="1">
              <a:lnSpc>
                <a:spcPct val="110000"/>
              </a:lnSpc>
              <a:spcBef>
                <a:spcPts val="300"/>
              </a:spcBef>
              <a:spcAft>
                <a:spcPts val="300"/>
              </a:spcAft>
            </a:pPr>
            <a:r>
              <a:rPr lang="en-US" sz="2400" dirty="0"/>
              <a:t>Creating better education interfaces for patients and HCPs to understand the appropriate identification and treatment of PAH </a:t>
            </a:r>
          </a:p>
          <a:p>
            <a:pPr lvl="1">
              <a:lnSpc>
                <a:spcPct val="110000"/>
              </a:lnSpc>
              <a:spcBef>
                <a:spcPts val="300"/>
              </a:spcBef>
              <a:spcAft>
                <a:spcPts val="300"/>
              </a:spcAft>
            </a:pPr>
            <a:endParaRPr lang="en-US" dirty="0"/>
          </a:p>
        </p:txBody>
      </p:sp>
    </p:spTree>
    <p:extLst>
      <p:ext uri="{BB962C8B-B14F-4D97-AF65-F5344CB8AC3E}">
        <p14:creationId xmlns:p14="http://schemas.microsoft.com/office/powerpoint/2010/main" val="366167437"/>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363</TotalTime>
  <Words>471</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Century Gothic</vt:lpstr>
      <vt:lpstr>IMPACT-PH-22-NEW</vt:lpstr>
      <vt:lpstr>Summing Up: Finding Pathways to Ease PAH Patients’ Access to Care </vt:lpstr>
      <vt:lpstr>Disclaimer</vt:lpstr>
      <vt:lpstr>A Changing Landscape for PAH Patients</vt:lpstr>
      <vt:lpstr>Solutions to the Undiscovered PAH Patient Population</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21</cp:revision>
  <dcterms:created xsi:type="dcterms:W3CDTF">2019-05-10T15:43:12Z</dcterms:created>
  <dcterms:modified xsi:type="dcterms:W3CDTF">2022-06-09T16:30:05Z</dcterms:modified>
</cp:coreProperties>
</file>