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9" r:id="rId2"/>
    <p:sldId id="256" r:id="rId3"/>
    <p:sldId id="2134959205" r:id="rId4"/>
    <p:sldId id="322" r:id="rId5"/>
    <p:sldId id="2134959263" r:id="rId6"/>
    <p:sldId id="324" r:id="rId7"/>
    <p:sldId id="213495921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8" autoAdjust="0"/>
    <p:restoredTop sz="94660"/>
  </p:normalViewPr>
  <p:slideViewPr>
    <p:cSldViewPr snapToGrid="0">
      <p:cViewPr varScale="1">
        <p:scale>
          <a:sx n="111" d="100"/>
          <a:sy n="111" d="100"/>
        </p:scale>
        <p:origin x="84" y="390"/>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3136A2FF-002C-4AE7-ADC3-5BE29B849AEE}"/>
    <pc:docChg chg="addSld delSld modSld">
      <pc:chgData name="Jeffrey Knapp" userId="eaddf937-eef7-4e44-b8b8-eb6c9bae9fe4" providerId="ADAL" clId="{3136A2FF-002C-4AE7-ADC3-5BE29B849AEE}" dt="2022-06-09T16:24:08.393" v="4"/>
      <pc:docMkLst>
        <pc:docMk/>
      </pc:docMkLst>
      <pc:sldChg chg="add">
        <pc:chgData name="Jeffrey Knapp" userId="eaddf937-eef7-4e44-b8b8-eb6c9bae9fe4" providerId="ADAL" clId="{3136A2FF-002C-4AE7-ADC3-5BE29B849AEE}" dt="2022-06-09T16:24:08.393" v="4"/>
        <pc:sldMkLst>
          <pc:docMk/>
          <pc:sldMk cId="3306514557" sldId="256"/>
        </pc:sldMkLst>
      </pc:sldChg>
      <pc:sldChg chg="modSp mod">
        <pc:chgData name="Jeffrey Knapp" userId="eaddf937-eef7-4e44-b8b8-eb6c9bae9fe4" providerId="ADAL" clId="{3136A2FF-002C-4AE7-ADC3-5BE29B849AEE}" dt="2022-06-09T16:23:59.508" v="2" actId="20577"/>
        <pc:sldMkLst>
          <pc:docMk/>
          <pc:sldMk cId="2221674949" sldId="259"/>
        </pc:sldMkLst>
        <pc:spChg chg="mod">
          <ac:chgData name="Jeffrey Knapp" userId="eaddf937-eef7-4e44-b8b8-eb6c9bae9fe4" providerId="ADAL" clId="{3136A2FF-002C-4AE7-ADC3-5BE29B849AEE}" dt="2022-06-09T16:23:59.508" v="2" actId="20577"/>
          <ac:spMkLst>
            <pc:docMk/>
            <pc:sldMk cId="2221674949" sldId="259"/>
            <ac:spMk id="2" creationId="{6C80B0D0-4D64-4459-95DF-0B74CEBFB011}"/>
          </ac:spMkLst>
        </pc:spChg>
      </pc:sldChg>
      <pc:sldChg chg="del">
        <pc:chgData name="Jeffrey Knapp" userId="eaddf937-eef7-4e44-b8b8-eb6c9bae9fe4" providerId="ADAL" clId="{3136A2FF-002C-4AE7-ADC3-5BE29B849AEE}" dt="2022-06-09T16:24:03.908" v="3" actId="47"/>
        <pc:sldMkLst>
          <pc:docMk/>
          <pc:sldMk cId="3842003831" sldId="213495920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6</a:t>
            </a:fld>
            <a:endParaRPr lang="en-US" dirty="0"/>
          </a:p>
        </p:txBody>
      </p:sp>
    </p:spTree>
    <p:extLst>
      <p:ext uri="{BB962C8B-B14F-4D97-AF65-F5344CB8AC3E}">
        <p14:creationId xmlns:p14="http://schemas.microsoft.com/office/powerpoint/2010/main" val="3205281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lstStyle/>
          <a:p>
            <a:r>
              <a:rPr lang="en-US" dirty="0"/>
              <a:t>How Do Patients React</a:t>
            </a:r>
            <a:br>
              <a:rPr lang="en-US" dirty="0"/>
            </a:br>
            <a:r>
              <a:rPr lang="en-US" dirty="0"/>
              <a:t>to Telemedicine</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PAH Management: What do Patients and Physicians Expect?</a:t>
            </a:r>
          </a:p>
        </p:txBody>
      </p:sp>
      <p:sp>
        <p:nvSpPr>
          <p:cNvPr id="3" name="Footer Placeholder 2">
            <a:extLst>
              <a:ext uri="{FF2B5EF4-FFF2-40B4-BE49-F238E27FC236}">
                <a16:creationId xmlns:a16="http://schemas.microsoft.com/office/drawing/2014/main" id="{8FF6244F-C750-ACFB-1419-747754746CB4}"/>
              </a:ext>
            </a:extLst>
          </p:cNvPr>
          <p:cNvSpPr>
            <a:spLocks noGrp="1"/>
          </p:cNvSpPr>
          <p:nvPr>
            <p:ph type="ftr" sz="quarter" idx="3"/>
          </p:nvPr>
        </p:nvSpPr>
        <p:spPr/>
        <p:txBody>
          <a:bodyPr/>
          <a:lstStyle/>
          <a:p>
            <a:r>
              <a:rPr lang="fr-FR" dirty="0"/>
              <a:t>1. Howard LS, et al. </a:t>
            </a:r>
            <a:r>
              <a:rPr lang="fr-FR" i="1" dirty="0" err="1"/>
              <a:t>Eur</a:t>
            </a:r>
            <a:r>
              <a:rPr lang="fr-FR" i="1" dirty="0"/>
              <a:t> </a:t>
            </a:r>
            <a:r>
              <a:rPr lang="fr-FR" i="1" dirty="0" err="1"/>
              <a:t>Respir</a:t>
            </a:r>
            <a:r>
              <a:rPr lang="fr-FR" i="1" dirty="0"/>
              <a:t> </a:t>
            </a:r>
            <a:r>
              <a:rPr lang="fr-FR" i="1" dirty="0" err="1"/>
              <a:t>Rev</a:t>
            </a:r>
            <a:r>
              <a:rPr lang="fr-FR" i="1" dirty="0"/>
              <a:t>. </a:t>
            </a:r>
            <a:r>
              <a:rPr lang="fr-FR" dirty="0"/>
              <a:t>2014;23:458-468.</a:t>
            </a:r>
          </a:p>
        </p:txBody>
      </p:sp>
      <p:grpSp>
        <p:nvGrpSpPr>
          <p:cNvPr id="7" name="Group 6">
            <a:extLst>
              <a:ext uri="{FF2B5EF4-FFF2-40B4-BE49-F238E27FC236}">
                <a16:creationId xmlns:a16="http://schemas.microsoft.com/office/drawing/2014/main" id="{A03F9723-0E40-4933-AE5E-CF9595E7DC35}"/>
              </a:ext>
            </a:extLst>
          </p:cNvPr>
          <p:cNvGrpSpPr/>
          <p:nvPr/>
        </p:nvGrpSpPr>
        <p:grpSpPr>
          <a:xfrm>
            <a:off x="1556225" y="1838037"/>
            <a:ext cx="8890822" cy="4632443"/>
            <a:chOff x="1645705" y="1711285"/>
            <a:chExt cx="8739855" cy="4510372"/>
          </a:xfrm>
        </p:grpSpPr>
        <p:grpSp>
          <p:nvGrpSpPr>
            <p:cNvPr id="14" name="Group 13"/>
            <p:cNvGrpSpPr/>
            <p:nvPr/>
          </p:nvGrpSpPr>
          <p:grpSpPr>
            <a:xfrm>
              <a:off x="2363337" y="2476187"/>
              <a:ext cx="6441744" cy="3208411"/>
              <a:chOff x="839337" y="2264225"/>
              <a:chExt cx="6441744" cy="3529252"/>
            </a:xfrm>
          </p:grpSpPr>
          <p:cxnSp>
            <p:nvCxnSpPr>
              <p:cNvPr id="9" name="Straight Arrow Connector 8"/>
              <p:cNvCxnSpPr>
                <a:endCxn id="20" idx="2"/>
              </p:cNvCxnSpPr>
              <p:nvPr/>
            </p:nvCxnSpPr>
            <p:spPr>
              <a:xfrm flipV="1">
                <a:off x="839337" y="2264225"/>
                <a:ext cx="47568" cy="3529252"/>
              </a:xfrm>
              <a:prstGeom prst="straightConnector1">
                <a:avLst/>
              </a:prstGeom>
              <a:ln w="19050">
                <a:solidFill>
                  <a:schemeClr val="tx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839337" y="5793475"/>
                <a:ext cx="6441744" cy="0"/>
              </a:xfrm>
              <a:prstGeom prst="straightConnector1">
                <a:avLst/>
              </a:prstGeom>
              <a:ln w="19050">
                <a:solidFill>
                  <a:schemeClr val="tx1"/>
                </a:solidFill>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grpSp>
        <p:cxnSp>
          <p:nvCxnSpPr>
            <p:cNvPr id="18" name="Straight Connector 17"/>
            <p:cNvCxnSpPr>
              <a:cxnSpLocks/>
            </p:cNvCxnSpPr>
            <p:nvPr/>
          </p:nvCxnSpPr>
          <p:spPr>
            <a:xfrm flipV="1">
              <a:off x="2356514" y="2829113"/>
              <a:ext cx="5336275" cy="286603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rot="16200000">
              <a:off x="1454288" y="3819152"/>
              <a:ext cx="1053828" cy="363061"/>
            </a:xfrm>
            <a:prstGeom prst="rect">
              <a:avLst/>
            </a:prstGeom>
            <a:noFill/>
          </p:spPr>
          <p:txBody>
            <a:bodyPr wrap="none" rtlCol="0">
              <a:spAutoFit/>
            </a:bodyPr>
            <a:lstStyle/>
            <a:p>
              <a:pPr algn="ctr"/>
              <a:r>
                <a:rPr lang="en-US" b="1" dirty="0"/>
                <a:t>Patients</a:t>
              </a:r>
            </a:p>
          </p:txBody>
        </p:sp>
        <p:sp>
          <p:nvSpPr>
            <p:cNvPr id="20" name="TextBox 19"/>
            <p:cNvSpPr txBox="1"/>
            <p:nvPr/>
          </p:nvSpPr>
          <p:spPr>
            <a:xfrm>
              <a:off x="1645705" y="2116588"/>
              <a:ext cx="1530401" cy="359600"/>
            </a:xfrm>
            <a:prstGeom prst="rect">
              <a:avLst/>
            </a:prstGeom>
            <a:noFill/>
          </p:spPr>
          <p:txBody>
            <a:bodyPr wrap="none" rtlCol="0">
              <a:spAutoFit/>
            </a:bodyPr>
            <a:lstStyle/>
            <a:p>
              <a:pPr algn="ctr"/>
              <a:r>
                <a:rPr lang="en-US" b="1" dirty="0"/>
                <a:t>High priority</a:t>
              </a:r>
            </a:p>
          </p:txBody>
        </p:sp>
        <p:sp>
          <p:nvSpPr>
            <p:cNvPr id="21" name="TextBox 20"/>
            <p:cNvSpPr txBox="1"/>
            <p:nvPr/>
          </p:nvSpPr>
          <p:spPr>
            <a:xfrm>
              <a:off x="4717314" y="5862057"/>
              <a:ext cx="2375021" cy="359600"/>
            </a:xfrm>
            <a:prstGeom prst="rect">
              <a:avLst/>
            </a:prstGeom>
            <a:noFill/>
          </p:spPr>
          <p:txBody>
            <a:bodyPr wrap="none" rtlCol="0">
              <a:spAutoFit/>
            </a:bodyPr>
            <a:lstStyle/>
            <a:p>
              <a:pPr algn="ctr"/>
              <a:r>
                <a:rPr lang="en-US" b="1" dirty="0"/>
                <a:t>Health care provider</a:t>
              </a:r>
            </a:p>
          </p:txBody>
        </p:sp>
        <p:sp>
          <p:nvSpPr>
            <p:cNvPr id="22" name="TextBox 21"/>
            <p:cNvSpPr txBox="1"/>
            <p:nvPr/>
          </p:nvSpPr>
          <p:spPr>
            <a:xfrm>
              <a:off x="8855159" y="5488408"/>
              <a:ext cx="1530401" cy="359600"/>
            </a:xfrm>
            <a:prstGeom prst="rect">
              <a:avLst/>
            </a:prstGeom>
            <a:noFill/>
          </p:spPr>
          <p:txBody>
            <a:bodyPr wrap="none" rtlCol="0">
              <a:spAutoFit/>
            </a:bodyPr>
            <a:lstStyle/>
            <a:p>
              <a:pPr algn="ctr"/>
              <a:r>
                <a:rPr lang="en-US" b="1" dirty="0"/>
                <a:t>High priority</a:t>
              </a:r>
            </a:p>
          </p:txBody>
        </p:sp>
        <p:sp>
          <p:nvSpPr>
            <p:cNvPr id="23" name="Oval 22"/>
            <p:cNvSpPr/>
            <p:nvPr/>
          </p:nvSpPr>
          <p:spPr>
            <a:xfrm>
              <a:off x="4258489" y="3823808"/>
              <a:ext cx="2238233" cy="740165"/>
            </a:xfrm>
            <a:prstGeom prst="ellipse">
              <a:avLst/>
            </a:prstGeom>
            <a:solidFill>
              <a:srgbClr val="7030A0"/>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bg1"/>
                  </a:solidFill>
                  <a:effectLst>
                    <a:outerShdw blurRad="50800" dist="50800" dir="5400000" algn="ctr" rotWithShape="0">
                      <a:schemeClr val="tx1"/>
                    </a:outerShdw>
                  </a:effectLst>
                </a:rPr>
                <a:t>Disease and</a:t>
              </a:r>
            </a:p>
            <a:p>
              <a:pPr algn="ctr"/>
              <a:r>
                <a:rPr lang="en-US" dirty="0">
                  <a:solidFill>
                    <a:schemeClr val="bg1"/>
                  </a:solidFill>
                  <a:effectLst>
                    <a:outerShdw blurRad="50800" dist="50800" dir="5400000" algn="ctr" rotWithShape="0">
                      <a:schemeClr val="tx1"/>
                    </a:outerShdw>
                  </a:effectLst>
                </a:rPr>
                <a:t>treatment</a:t>
              </a:r>
            </a:p>
          </p:txBody>
        </p:sp>
        <p:sp>
          <p:nvSpPr>
            <p:cNvPr id="28" name="Oval 27"/>
            <p:cNvSpPr/>
            <p:nvPr/>
          </p:nvSpPr>
          <p:spPr>
            <a:xfrm>
              <a:off x="6047065" y="3266502"/>
              <a:ext cx="3705584" cy="1515220"/>
            </a:xfrm>
            <a:prstGeom prst="ellipse">
              <a:avLst/>
            </a:prstGeom>
            <a:solidFill>
              <a:schemeClr val="accent1"/>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bg1"/>
                  </a:solidFill>
                  <a:effectLst>
                    <a:outerShdw blurRad="50800" dist="50800" dir="5400000" algn="ctr" rotWithShape="0">
                      <a:schemeClr val="tx1"/>
                    </a:outerShdw>
                  </a:effectLst>
                </a:rPr>
                <a:t>Exercise capacity/functional tests:</a:t>
              </a:r>
            </a:p>
            <a:p>
              <a:pPr algn="ctr"/>
              <a:r>
                <a:rPr lang="en-US" sz="1400" dirty="0">
                  <a:solidFill>
                    <a:schemeClr val="bg1"/>
                  </a:solidFill>
                  <a:effectLst>
                    <a:outerShdw blurRad="50800" dist="50800" dir="5400000" algn="ctr" rotWithShape="0">
                      <a:schemeClr val="tx1"/>
                    </a:outerShdw>
                  </a:effectLst>
                </a:rPr>
                <a:t>Hemodynamics</a:t>
              </a:r>
            </a:p>
            <a:p>
              <a:pPr algn="ctr"/>
              <a:r>
                <a:rPr lang="en-US" sz="1400" dirty="0">
                  <a:solidFill>
                    <a:schemeClr val="bg1"/>
                  </a:solidFill>
                  <a:effectLst>
                    <a:outerShdw blurRad="50800" dist="50800" dir="5400000" algn="ctr" rotWithShape="0">
                      <a:schemeClr val="tx1"/>
                    </a:outerShdw>
                  </a:effectLst>
                </a:rPr>
                <a:t>Biochemical markers</a:t>
              </a:r>
            </a:p>
            <a:p>
              <a:pPr algn="ctr"/>
              <a:r>
                <a:rPr lang="en-US" sz="1400" dirty="0">
                  <a:solidFill>
                    <a:schemeClr val="bg1"/>
                  </a:solidFill>
                  <a:effectLst>
                    <a:outerShdw blurRad="50800" dist="50800" dir="5400000" algn="ctr" rotWithShape="0">
                      <a:schemeClr val="tx1"/>
                    </a:outerShdw>
                  </a:effectLst>
                </a:rPr>
                <a:t>RV function on echo or MRI</a:t>
              </a:r>
            </a:p>
            <a:p>
              <a:pPr algn="ctr"/>
              <a:r>
                <a:rPr lang="en-US" sz="1400" dirty="0">
                  <a:solidFill>
                    <a:schemeClr val="bg1"/>
                  </a:solidFill>
                  <a:effectLst>
                    <a:outerShdw blurRad="50800" dist="50800" dir="5400000" algn="ctr" rotWithShape="0">
                      <a:schemeClr val="tx1"/>
                    </a:outerShdw>
                  </a:effectLst>
                </a:rPr>
                <a:t>6MWD, </a:t>
              </a:r>
              <a:r>
                <a:rPr lang="en-US" sz="1400" i="1" dirty="0">
                  <a:solidFill>
                    <a:schemeClr val="bg1"/>
                  </a:solidFill>
                  <a:effectLst>
                    <a:outerShdw blurRad="50800" dist="50800" dir="5400000" algn="ctr" rotWithShape="0">
                      <a:schemeClr val="tx1"/>
                    </a:outerShdw>
                  </a:effectLst>
                </a:rPr>
                <a:t>V</a:t>
              </a:r>
              <a:r>
                <a:rPr lang="en-US" sz="1400" dirty="0">
                  <a:solidFill>
                    <a:schemeClr val="bg1"/>
                  </a:solidFill>
                  <a:effectLst>
                    <a:outerShdw blurRad="50800" dist="50800" dir="5400000" algn="ctr" rotWithShape="0">
                      <a:schemeClr val="tx1"/>
                    </a:outerShdw>
                  </a:effectLst>
                </a:rPr>
                <a:t>’</a:t>
              </a:r>
              <a:r>
                <a:rPr lang="en-US" sz="1200" dirty="0">
                  <a:solidFill>
                    <a:schemeClr val="bg1"/>
                  </a:solidFill>
                  <a:effectLst>
                    <a:outerShdw blurRad="50800" dist="50800" dir="5400000" algn="ctr" rotWithShape="0">
                      <a:schemeClr val="tx1"/>
                    </a:outerShdw>
                  </a:effectLst>
                </a:rPr>
                <a:t>0</a:t>
              </a:r>
              <a:r>
                <a:rPr lang="en-US" sz="1400" baseline="-25000" dirty="0">
                  <a:solidFill>
                    <a:schemeClr val="bg1"/>
                  </a:solidFill>
                  <a:effectLst>
                    <a:outerShdw blurRad="50800" dist="50800" dir="5400000" algn="ctr" rotWithShape="0">
                      <a:schemeClr val="tx1"/>
                    </a:outerShdw>
                  </a:effectLst>
                </a:rPr>
                <a:t>2 </a:t>
              </a:r>
              <a:r>
                <a:rPr lang="en-US" sz="1400" dirty="0">
                  <a:solidFill>
                    <a:schemeClr val="bg1"/>
                  </a:solidFill>
                  <a:effectLst>
                    <a:outerShdw blurRad="50800" dist="50800" dir="5400000" algn="ctr" rotWithShape="0">
                      <a:schemeClr val="tx1"/>
                    </a:outerShdw>
                  </a:effectLst>
                </a:rPr>
                <a:t>peak</a:t>
              </a:r>
            </a:p>
          </p:txBody>
        </p:sp>
        <p:sp>
          <p:nvSpPr>
            <p:cNvPr id="29" name="Oval 28"/>
            <p:cNvSpPr/>
            <p:nvPr/>
          </p:nvSpPr>
          <p:spPr>
            <a:xfrm>
              <a:off x="4923693" y="3424962"/>
              <a:ext cx="1711396" cy="452858"/>
            </a:xfrm>
            <a:prstGeom prst="ellipse">
              <a:avLst/>
            </a:prstGeom>
            <a:solidFill>
              <a:schemeClr val="accent4">
                <a:alpha val="85098"/>
              </a:schemeClr>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bg1"/>
                  </a:solidFill>
                  <a:effectLst>
                    <a:outerShdw blurRad="50800" dist="50800" dir="5400000" algn="ctr" rotWithShape="0">
                      <a:schemeClr val="tx1"/>
                    </a:outerShdw>
                  </a:effectLst>
                </a:rPr>
                <a:t>Information</a:t>
              </a:r>
            </a:p>
          </p:txBody>
        </p:sp>
        <p:sp>
          <p:nvSpPr>
            <p:cNvPr id="30" name="Oval 29"/>
            <p:cNvSpPr/>
            <p:nvPr/>
          </p:nvSpPr>
          <p:spPr>
            <a:xfrm>
              <a:off x="7032760" y="1986712"/>
              <a:ext cx="2982771" cy="1097692"/>
            </a:xfrm>
            <a:prstGeom prst="ellipse">
              <a:avLst/>
            </a:prstGeom>
            <a:solidFill>
              <a:srgbClr val="FFC000"/>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rgbClr val="6E4D02"/>
                  </a:solidFill>
                </a:rPr>
                <a:t>Increase survival</a:t>
              </a:r>
            </a:p>
            <a:p>
              <a:pPr algn="ctr"/>
              <a:r>
                <a:rPr lang="en-US" sz="1600" dirty="0">
                  <a:solidFill>
                    <a:srgbClr val="6E4D02"/>
                  </a:solidFill>
                </a:rPr>
                <a:t>Alleviate symptoms</a:t>
              </a:r>
            </a:p>
          </p:txBody>
        </p:sp>
        <p:sp>
          <p:nvSpPr>
            <p:cNvPr id="31" name="Oval 30"/>
            <p:cNvSpPr/>
            <p:nvPr/>
          </p:nvSpPr>
          <p:spPr>
            <a:xfrm>
              <a:off x="6695048" y="1711285"/>
              <a:ext cx="1829097" cy="567552"/>
            </a:xfrm>
            <a:prstGeom prst="ellipse">
              <a:avLst/>
            </a:prstGeom>
            <a:solidFill>
              <a:srgbClr val="FFC000"/>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r>
                <a:rPr lang="en-US" sz="1400" dirty="0">
                  <a:solidFill>
                    <a:srgbClr val="6E4D02"/>
                  </a:solidFill>
                </a:rPr>
                <a:t>Therapeutic goals</a:t>
              </a:r>
            </a:p>
          </p:txBody>
        </p:sp>
        <p:sp>
          <p:nvSpPr>
            <p:cNvPr id="32" name="Oval 31"/>
            <p:cNvSpPr/>
            <p:nvPr/>
          </p:nvSpPr>
          <p:spPr>
            <a:xfrm>
              <a:off x="3848119" y="1860696"/>
              <a:ext cx="2748869" cy="786319"/>
            </a:xfrm>
            <a:prstGeom prst="ellipse">
              <a:avLst/>
            </a:prstGeom>
            <a:solidFill>
              <a:schemeClr val="accent5">
                <a:lumMod val="20000"/>
                <a:lumOff val="80000"/>
              </a:schemeClr>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accent4"/>
                  </a:solidFill>
                </a:rPr>
                <a:t>Improve physical</a:t>
              </a:r>
            </a:p>
            <a:p>
              <a:pPr algn="ctr"/>
              <a:r>
                <a:rPr lang="en-US" sz="1600" dirty="0">
                  <a:solidFill>
                    <a:schemeClr val="accent4"/>
                  </a:solidFill>
                </a:rPr>
                <a:t>function</a:t>
              </a:r>
            </a:p>
          </p:txBody>
        </p:sp>
        <p:sp>
          <p:nvSpPr>
            <p:cNvPr id="34" name="Oval 33"/>
            <p:cNvSpPr/>
            <p:nvPr/>
          </p:nvSpPr>
          <p:spPr>
            <a:xfrm>
              <a:off x="3052652" y="2672638"/>
              <a:ext cx="2576015" cy="787965"/>
            </a:xfrm>
            <a:prstGeom prst="ellipse">
              <a:avLst/>
            </a:prstGeom>
            <a:solidFill>
              <a:schemeClr val="accent5">
                <a:lumMod val="20000"/>
                <a:lumOff val="80000"/>
              </a:schemeClr>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accent4"/>
                  </a:solidFill>
                </a:rPr>
                <a:t>Financial,</a:t>
              </a:r>
            </a:p>
            <a:p>
              <a:pPr algn="ctr"/>
              <a:r>
                <a:rPr lang="en-US" sz="1600" dirty="0">
                  <a:solidFill>
                    <a:schemeClr val="accent4"/>
                  </a:solidFill>
                </a:rPr>
                <a:t>social/emotional</a:t>
              </a:r>
            </a:p>
          </p:txBody>
        </p:sp>
        <p:sp>
          <p:nvSpPr>
            <p:cNvPr id="33" name="Oval 32"/>
            <p:cNvSpPr/>
            <p:nvPr/>
          </p:nvSpPr>
          <p:spPr>
            <a:xfrm>
              <a:off x="4891585" y="2500618"/>
              <a:ext cx="1924335" cy="629697"/>
            </a:xfrm>
            <a:prstGeom prst="ellipse">
              <a:avLst/>
            </a:prstGeom>
            <a:solidFill>
              <a:schemeClr val="accent5">
                <a:lumMod val="20000"/>
                <a:lumOff val="80000"/>
              </a:schemeClr>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accent4"/>
                  </a:solidFill>
                </a:rPr>
                <a:t>Treatment convenience</a:t>
              </a:r>
            </a:p>
          </p:txBody>
        </p:sp>
        <p:sp>
          <p:nvSpPr>
            <p:cNvPr id="36" name="Oval 35"/>
            <p:cNvSpPr/>
            <p:nvPr/>
          </p:nvSpPr>
          <p:spPr>
            <a:xfrm>
              <a:off x="3547068" y="2451566"/>
              <a:ext cx="1396721" cy="344295"/>
            </a:xfrm>
            <a:prstGeom prst="ellipse">
              <a:avLst/>
            </a:prstGeom>
            <a:solidFill>
              <a:schemeClr val="accent4">
                <a:lumMod val="60000"/>
                <a:lumOff val="40000"/>
                <a:alpha val="85098"/>
              </a:schemeClr>
            </a:solidFill>
            <a:ln w="1905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FFFFFF"/>
                  </a:solidFill>
                  <a:effectLst>
                    <a:outerShdw blurRad="50800" dist="50800" dir="5400000" algn="ctr" rotWithShape="0">
                      <a:schemeClr val="tx1"/>
                    </a:outerShdw>
                  </a:effectLst>
                </a:rPr>
                <a:t>HRQoL</a:t>
              </a:r>
            </a:p>
          </p:txBody>
        </p:sp>
      </p:grpSp>
      <p:sp>
        <p:nvSpPr>
          <p:cNvPr id="8" name="Rectangle 7">
            <a:extLst>
              <a:ext uri="{FF2B5EF4-FFF2-40B4-BE49-F238E27FC236}">
                <a16:creationId xmlns:a16="http://schemas.microsoft.com/office/drawing/2014/main" id="{7B5446DF-D6D2-4EB6-A613-D74DE889C60A}"/>
              </a:ext>
            </a:extLst>
          </p:cNvPr>
          <p:cNvSpPr/>
          <p:nvPr/>
        </p:nvSpPr>
        <p:spPr>
          <a:xfrm>
            <a:off x="914401" y="1096338"/>
            <a:ext cx="10197432" cy="400110"/>
          </a:xfrm>
          <a:prstGeom prst="rect">
            <a:avLst/>
          </a:prstGeom>
        </p:spPr>
        <p:txBody>
          <a:bodyPr wrap="square">
            <a:spAutoFit/>
          </a:bodyPr>
          <a:lstStyle/>
          <a:p>
            <a:pPr algn="ctr"/>
            <a:r>
              <a:rPr lang="en-US" sz="2000" b="1" dirty="0">
                <a:solidFill>
                  <a:schemeClr val="accent2"/>
                </a:solidFill>
              </a:rPr>
              <a:t>Physician and Patient Goals in the Treatment of Pulmonary Arterial Hypertension</a:t>
            </a:r>
            <a:endParaRPr lang="en-US" sz="2000" b="1" dirty="0"/>
          </a:p>
        </p:txBody>
      </p:sp>
    </p:spTree>
    <p:extLst>
      <p:ext uri="{BB962C8B-B14F-4D97-AF65-F5344CB8AC3E}">
        <p14:creationId xmlns:p14="http://schemas.microsoft.com/office/powerpoint/2010/main" val="175341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F7B8CFD9-A089-4697-B595-4A656AA47A66}"/>
              </a:ext>
            </a:extLst>
          </p:cNvPr>
          <p:cNvGrpSpPr/>
          <p:nvPr/>
        </p:nvGrpSpPr>
        <p:grpSpPr>
          <a:xfrm>
            <a:off x="968148" y="2356673"/>
            <a:ext cx="10209248" cy="1023171"/>
            <a:chOff x="978109" y="2343890"/>
            <a:chExt cx="11111050" cy="1071378"/>
          </a:xfrm>
        </p:grpSpPr>
        <p:sp>
          <p:nvSpPr>
            <p:cNvPr id="29" name="Double Wave 28">
              <a:extLst>
                <a:ext uri="{FF2B5EF4-FFF2-40B4-BE49-F238E27FC236}">
                  <a16:creationId xmlns:a16="http://schemas.microsoft.com/office/drawing/2014/main" id="{234AA3E8-A751-4DAE-8D74-DAAA5016F63A}"/>
                </a:ext>
              </a:extLst>
            </p:cNvPr>
            <p:cNvSpPr/>
            <p:nvPr/>
          </p:nvSpPr>
          <p:spPr>
            <a:xfrm>
              <a:off x="978109" y="2343890"/>
              <a:ext cx="2783518" cy="1071378"/>
            </a:xfrm>
            <a:prstGeom prst="doubleWave">
              <a:avLst/>
            </a:prstGeom>
            <a:solidFill>
              <a:srgbClr val="B0D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uble Wave 30">
              <a:extLst>
                <a:ext uri="{FF2B5EF4-FFF2-40B4-BE49-F238E27FC236}">
                  <a16:creationId xmlns:a16="http://schemas.microsoft.com/office/drawing/2014/main" id="{040E201A-2FD4-40D1-A927-A306222D9A62}"/>
                </a:ext>
              </a:extLst>
            </p:cNvPr>
            <p:cNvSpPr/>
            <p:nvPr/>
          </p:nvSpPr>
          <p:spPr>
            <a:xfrm>
              <a:off x="3753953" y="2343890"/>
              <a:ext cx="2783518" cy="1071378"/>
            </a:xfrm>
            <a:prstGeom prst="doubleWave">
              <a:avLst/>
            </a:prstGeom>
            <a:solidFill>
              <a:srgbClr val="B0D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Double Wave 31">
              <a:extLst>
                <a:ext uri="{FF2B5EF4-FFF2-40B4-BE49-F238E27FC236}">
                  <a16:creationId xmlns:a16="http://schemas.microsoft.com/office/drawing/2014/main" id="{CAAF624F-3EC4-4AE7-8BD1-F7636D0C51D5}"/>
                </a:ext>
              </a:extLst>
            </p:cNvPr>
            <p:cNvSpPr/>
            <p:nvPr/>
          </p:nvSpPr>
          <p:spPr>
            <a:xfrm>
              <a:off x="6529797" y="2343890"/>
              <a:ext cx="2783518" cy="1071378"/>
            </a:xfrm>
            <a:prstGeom prst="doubleWave">
              <a:avLst/>
            </a:prstGeom>
            <a:solidFill>
              <a:srgbClr val="B0D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Double Wave 32">
              <a:extLst>
                <a:ext uri="{FF2B5EF4-FFF2-40B4-BE49-F238E27FC236}">
                  <a16:creationId xmlns:a16="http://schemas.microsoft.com/office/drawing/2014/main" id="{F2206FB7-3948-417E-86C1-5903C7AF0F9A}"/>
                </a:ext>
              </a:extLst>
            </p:cNvPr>
            <p:cNvSpPr/>
            <p:nvPr/>
          </p:nvSpPr>
          <p:spPr>
            <a:xfrm>
              <a:off x="9305641" y="2343890"/>
              <a:ext cx="2783518" cy="1071378"/>
            </a:xfrm>
            <a:prstGeom prst="doubleWave">
              <a:avLst/>
            </a:prstGeom>
            <a:solidFill>
              <a:srgbClr val="B0D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88E624B-1E37-5141-B770-3319FC5156A6}"/>
              </a:ext>
            </a:extLst>
          </p:cNvPr>
          <p:cNvSpPr>
            <a:spLocks noGrp="1"/>
          </p:cNvSpPr>
          <p:nvPr>
            <p:ph type="title"/>
          </p:nvPr>
        </p:nvSpPr>
        <p:spPr/>
        <p:txBody>
          <a:bodyPr>
            <a:normAutofit fontScale="90000"/>
          </a:bodyPr>
          <a:lstStyle/>
          <a:p>
            <a:r>
              <a:rPr lang="en-US" dirty="0"/>
              <a:t>Traditional Markers of PH Severity Are the “Tip of the Iceberg” in the Broader Range of Patient Concerns</a:t>
            </a:r>
            <a:br>
              <a:rPr lang="en-US" dirty="0"/>
            </a:br>
            <a:endParaRPr lang="en-US" dirty="0"/>
          </a:p>
        </p:txBody>
      </p:sp>
      <p:sp>
        <p:nvSpPr>
          <p:cNvPr id="3" name="Footer Placeholder 2">
            <a:extLst>
              <a:ext uri="{FF2B5EF4-FFF2-40B4-BE49-F238E27FC236}">
                <a16:creationId xmlns:a16="http://schemas.microsoft.com/office/drawing/2014/main" id="{D4A6265C-F2EC-EE49-4584-D45E05022615}"/>
              </a:ext>
            </a:extLst>
          </p:cNvPr>
          <p:cNvSpPr>
            <a:spLocks noGrp="1"/>
          </p:cNvSpPr>
          <p:nvPr>
            <p:ph type="ftr" sz="quarter" idx="3"/>
          </p:nvPr>
        </p:nvSpPr>
        <p:spPr>
          <a:xfrm>
            <a:off x="609600" y="5638800"/>
            <a:ext cx="10744199" cy="1159681"/>
          </a:xfrm>
        </p:spPr>
        <p:txBody>
          <a:bodyPr/>
          <a:lstStyle/>
          <a:p>
            <a:r>
              <a:rPr lang="en-US" dirty="0"/>
              <a:t>1. PHA Europe. www.phaeurope.org/wp-content/uploads/International-PAH-patient and-Carer-Survey-Report-FINAL1.pdf.</a:t>
            </a:r>
            <a:br>
              <a:rPr lang="en-US" dirty="0"/>
            </a:br>
            <a:r>
              <a:rPr lang="en-US" dirty="0"/>
              <a:t>2. Guillevin L, et al. </a:t>
            </a:r>
            <a:r>
              <a:rPr lang="en-US" i="1" dirty="0" err="1"/>
              <a:t>Eur</a:t>
            </a:r>
            <a:r>
              <a:rPr lang="en-US" i="1" dirty="0"/>
              <a:t> Respir Rev. </a:t>
            </a:r>
            <a:r>
              <a:rPr lang="en-US" dirty="0"/>
              <a:t>2013;22:535-542.</a:t>
            </a:r>
          </a:p>
          <a:p>
            <a:r>
              <a:rPr lang="en-US" dirty="0"/>
              <a:t>3. PHA Online University. www.phaonlineuniv.org/DiagnosisTreatment/content.cfm?ItemNumber=3417.</a:t>
            </a:r>
          </a:p>
          <a:p>
            <a:r>
              <a:rPr lang="en-US" dirty="0"/>
              <a:t>4. PHA Canada. www.phacanada.ca/en/about-ph/ </a:t>
            </a:r>
            <a:r>
              <a:rPr lang="en-US" dirty="0" err="1"/>
              <a:t>boi</a:t>
            </a:r>
            <a:r>
              <a:rPr lang="en-US" dirty="0"/>
              <a:t>-report. </a:t>
            </a:r>
          </a:p>
          <a:p>
            <a:r>
              <a:rPr lang="en-US" dirty="0"/>
              <a:t>5. </a:t>
            </a:r>
            <a:r>
              <a:rPr lang="en-US" dirty="0" err="1"/>
              <a:t>McGoon</a:t>
            </a:r>
            <a:r>
              <a:rPr lang="en-US" dirty="0"/>
              <a:t> MD, et al. </a:t>
            </a:r>
            <a:r>
              <a:rPr lang="en-US" i="1" dirty="0" err="1"/>
              <a:t>Eur</a:t>
            </a:r>
            <a:r>
              <a:rPr lang="en-US" i="1" dirty="0"/>
              <a:t> Respir J. </a:t>
            </a:r>
            <a:r>
              <a:rPr lang="en-US" dirty="0"/>
              <a:t>2019;53(1). </a:t>
            </a:r>
            <a:r>
              <a:rPr lang="en-US" dirty="0" err="1"/>
              <a:t>pii</a:t>
            </a:r>
            <a:r>
              <a:rPr lang="en-US" dirty="0"/>
              <a:t>: 1801919. </a:t>
            </a:r>
          </a:p>
        </p:txBody>
      </p:sp>
      <p:sp>
        <p:nvSpPr>
          <p:cNvPr id="11" name="Rectangle 10">
            <a:extLst>
              <a:ext uri="{FF2B5EF4-FFF2-40B4-BE49-F238E27FC236}">
                <a16:creationId xmlns:a16="http://schemas.microsoft.com/office/drawing/2014/main" id="{8587696B-04B4-DB43-8859-B1F72E858EAE}"/>
              </a:ext>
            </a:extLst>
          </p:cNvPr>
          <p:cNvSpPr/>
          <p:nvPr/>
        </p:nvSpPr>
        <p:spPr>
          <a:xfrm>
            <a:off x="968148" y="3225624"/>
            <a:ext cx="10209248" cy="2678631"/>
          </a:xfrm>
          <a:prstGeom prst="rect">
            <a:avLst/>
          </a:prstGeom>
          <a:solidFill>
            <a:srgbClr val="B0D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5" name="Triangle 4">
            <a:extLst>
              <a:ext uri="{FF2B5EF4-FFF2-40B4-BE49-F238E27FC236}">
                <a16:creationId xmlns:a16="http://schemas.microsoft.com/office/drawing/2014/main" id="{9469A249-FA21-2540-96B3-FA35BB10B1F6}"/>
              </a:ext>
            </a:extLst>
          </p:cNvPr>
          <p:cNvSpPr/>
          <p:nvPr/>
        </p:nvSpPr>
        <p:spPr>
          <a:xfrm>
            <a:off x="1899763" y="1148575"/>
            <a:ext cx="8366432" cy="475568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6" name="Triangle 5">
            <a:extLst>
              <a:ext uri="{FF2B5EF4-FFF2-40B4-BE49-F238E27FC236}">
                <a16:creationId xmlns:a16="http://schemas.microsoft.com/office/drawing/2014/main" id="{A4705D7F-6267-E042-AFE9-0B1F3F335CD6}"/>
              </a:ext>
            </a:extLst>
          </p:cNvPr>
          <p:cNvSpPr/>
          <p:nvPr/>
        </p:nvSpPr>
        <p:spPr>
          <a:xfrm>
            <a:off x="3464832" y="1148575"/>
            <a:ext cx="5246703" cy="3047035"/>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7" name="Triangle 6">
            <a:extLst>
              <a:ext uri="{FF2B5EF4-FFF2-40B4-BE49-F238E27FC236}">
                <a16:creationId xmlns:a16="http://schemas.microsoft.com/office/drawing/2014/main" id="{E847A29B-D606-1B47-9F78-D4374CF481BC}"/>
              </a:ext>
            </a:extLst>
          </p:cNvPr>
          <p:cNvSpPr/>
          <p:nvPr/>
        </p:nvSpPr>
        <p:spPr>
          <a:xfrm>
            <a:off x="4522529" y="1137003"/>
            <a:ext cx="3131309" cy="1820116"/>
          </a:xfrm>
          <a:prstGeom prs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p>
        </p:txBody>
      </p:sp>
      <p:sp>
        <p:nvSpPr>
          <p:cNvPr id="8" name="TextBox 7">
            <a:extLst>
              <a:ext uri="{FF2B5EF4-FFF2-40B4-BE49-F238E27FC236}">
                <a16:creationId xmlns:a16="http://schemas.microsoft.com/office/drawing/2014/main" id="{18E5DD04-6F13-D94D-8D48-F3EB8BA8CDF8}"/>
              </a:ext>
            </a:extLst>
          </p:cNvPr>
          <p:cNvSpPr txBox="1"/>
          <p:nvPr/>
        </p:nvSpPr>
        <p:spPr>
          <a:xfrm>
            <a:off x="5006293" y="1657293"/>
            <a:ext cx="2163770" cy="1169551"/>
          </a:xfrm>
          <a:prstGeom prst="rect">
            <a:avLst/>
          </a:prstGeom>
          <a:noFill/>
        </p:spPr>
        <p:txBody>
          <a:bodyPr wrap="square" rtlCol="0">
            <a:spAutoFit/>
          </a:bodyPr>
          <a:lstStyle/>
          <a:p>
            <a:pPr algn="ctr"/>
            <a:r>
              <a:rPr lang="en-US" sz="1400" b="1" dirty="0"/>
              <a:t>Symptoms</a:t>
            </a:r>
          </a:p>
          <a:p>
            <a:pPr algn="ctr"/>
            <a:r>
              <a:rPr lang="en-US" sz="1400" b="1" dirty="0"/>
              <a:t>Exercise capacity</a:t>
            </a:r>
          </a:p>
          <a:p>
            <a:pPr algn="ctr"/>
            <a:r>
              <a:rPr lang="en-US" sz="1400" b="1" dirty="0"/>
              <a:t>Biomarkers</a:t>
            </a:r>
          </a:p>
          <a:p>
            <a:pPr algn="ctr"/>
            <a:r>
              <a:rPr lang="en-US" sz="1400" b="1" dirty="0"/>
              <a:t>Hemodynamics</a:t>
            </a:r>
          </a:p>
          <a:p>
            <a:pPr algn="ctr"/>
            <a:r>
              <a:rPr lang="en-US" sz="1400" b="1" dirty="0"/>
              <a:t>Survival</a:t>
            </a:r>
          </a:p>
        </p:txBody>
      </p:sp>
      <p:sp>
        <p:nvSpPr>
          <p:cNvPr id="9" name="TextBox 8">
            <a:extLst>
              <a:ext uri="{FF2B5EF4-FFF2-40B4-BE49-F238E27FC236}">
                <a16:creationId xmlns:a16="http://schemas.microsoft.com/office/drawing/2014/main" id="{BBA58650-33CD-9342-81F5-F99D703D445A}"/>
              </a:ext>
            </a:extLst>
          </p:cNvPr>
          <p:cNvSpPr txBox="1"/>
          <p:nvPr/>
        </p:nvSpPr>
        <p:spPr>
          <a:xfrm>
            <a:off x="4232039" y="2986782"/>
            <a:ext cx="3694695" cy="1200329"/>
          </a:xfrm>
          <a:prstGeom prst="rect">
            <a:avLst/>
          </a:prstGeom>
          <a:noFill/>
        </p:spPr>
        <p:txBody>
          <a:bodyPr wrap="square" rtlCol="0">
            <a:spAutoFit/>
          </a:bodyPr>
          <a:lstStyle/>
          <a:p>
            <a:pPr algn="ctr"/>
            <a:r>
              <a:rPr lang="en-US" sz="1200" b="1" dirty="0">
                <a:solidFill>
                  <a:schemeClr val="bg1"/>
                </a:solidFill>
                <a:effectLst>
                  <a:outerShdw blurRad="50800" dist="12700" dir="5400000" algn="ctr" rotWithShape="0">
                    <a:schemeClr val="tx1"/>
                  </a:outerShdw>
                </a:effectLst>
              </a:rPr>
              <a:t>Delay in diagnosis</a:t>
            </a:r>
          </a:p>
          <a:p>
            <a:pPr algn="ctr"/>
            <a:r>
              <a:rPr lang="en-US" sz="1200" b="1" dirty="0">
                <a:solidFill>
                  <a:schemeClr val="bg1"/>
                </a:solidFill>
                <a:effectLst>
                  <a:outerShdw blurRad="50800" dist="12700" dir="5400000" algn="ctr" rotWithShape="0">
                    <a:schemeClr val="tx1"/>
                  </a:outerShdw>
                </a:effectLst>
              </a:rPr>
              <a:t>Multiple physicians and institutions</a:t>
            </a:r>
          </a:p>
          <a:p>
            <a:pPr algn="ctr"/>
            <a:r>
              <a:rPr lang="en-US" sz="1200" b="1" dirty="0">
                <a:solidFill>
                  <a:schemeClr val="bg1"/>
                </a:solidFill>
                <a:effectLst>
                  <a:outerShdw blurRad="50800" dist="12700" dir="5400000" algn="ctr" rotWithShape="0">
                    <a:schemeClr val="tx1"/>
                  </a:outerShdw>
                </a:effectLst>
              </a:rPr>
              <a:t>before correct diagnosis</a:t>
            </a:r>
          </a:p>
          <a:p>
            <a:pPr algn="ctr"/>
            <a:r>
              <a:rPr lang="en-US" sz="1200" b="1" dirty="0">
                <a:solidFill>
                  <a:schemeClr val="bg1"/>
                </a:solidFill>
                <a:effectLst>
                  <a:outerShdw blurRad="50800" dist="12700" dir="5400000" algn="ctr" rotWithShape="0">
                    <a:schemeClr val="tx1"/>
                  </a:outerShdw>
                </a:effectLst>
              </a:rPr>
              <a:t>Anxiety, fear</a:t>
            </a:r>
          </a:p>
          <a:p>
            <a:pPr algn="ctr"/>
            <a:r>
              <a:rPr lang="en-US" sz="1200" b="1" dirty="0">
                <a:solidFill>
                  <a:schemeClr val="bg1"/>
                </a:solidFill>
                <a:effectLst>
                  <a:outerShdw blurRad="50800" dist="12700" dir="5400000" algn="ctr" rotWithShape="0">
                    <a:schemeClr val="tx1"/>
                  </a:outerShdw>
                </a:effectLst>
              </a:rPr>
              <a:t>Self doubt</a:t>
            </a:r>
          </a:p>
          <a:p>
            <a:pPr algn="ctr"/>
            <a:r>
              <a:rPr lang="en-US" sz="1200" b="1" dirty="0">
                <a:solidFill>
                  <a:schemeClr val="bg1"/>
                </a:solidFill>
                <a:effectLst>
                  <a:outerShdw blurRad="50800" dist="12700" dir="5400000" algn="ctr" rotWithShape="0">
                    <a:schemeClr val="tx1"/>
                  </a:outerShdw>
                </a:effectLst>
              </a:rPr>
              <a:t>Apprehension of invasive procedures (RHC)</a:t>
            </a:r>
          </a:p>
        </p:txBody>
      </p:sp>
      <p:sp>
        <p:nvSpPr>
          <p:cNvPr id="12" name="TextBox 11">
            <a:extLst>
              <a:ext uri="{FF2B5EF4-FFF2-40B4-BE49-F238E27FC236}">
                <a16:creationId xmlns:a16="http://schemas.microsoft.com/office/drawing/2014/main" id="{FD5CFE68-7A94-E34A-AE58-490495F61F11}"/>
              </a:ext>
            </a:extLst>
          </p:cNvPr>
          <p:cNvSpPr txBox="1"/>
          <p:nvPr/>
        </p:nvSpPr>
        <p:spPr>
          <a:xfrm>
            <a:off x="2001685" y="3239768"/>
            <a:ext cx="2044442" cy="523220"/>
          </a:xfrm>
          <a:prstGeom prst="rect">
            <a:avLst/>
          </a:prstGeom>
          <a:noFill/>
        </p:spPr>
        <p:txBody>
          <a:bodyPr wrap="square" rtlCol="0">
            <a:spAutoFit/>
          </a:bodyPr>
          <a:lstStyle/>
          <a:p>
            <a:pPr algn="ctr"/>
            <a:r>
              <a:rPr lang="en-US" sz="1400" b="1" dirty="0">
                <a:latin typeface="Calibri" panose="020F0502020204030204" pitchFamily="34" charset="0"/>
                <a:cs typeface="Calibri" panose="020F0502020204030204" pitchFamily="34" charset="0"/>
              </a:rPr>
              <a:t>Concerns during</a:t>
            </a:r>
          </a:p>
          <a:p>
            <a:pPr algn="ctr"/>
            <a:r>
              <a:rPr lang="en-US" sz="1400" b="1" dirty="0">
                <a:latin typeface="Calibri" panose="020F0502020204030204" pitchFamily="34" charset="0"/>
                <a:cs typeface="Calibri" panose="020F0502020204030204" pitchFamily="34" charset="0"/>
              </a:rPr>
              <a:t>diagnostic process</a:t>
            </a:r>
          </a:p>
        </p:txBody>
      </p:sp>
      <p:sp>
        <p:nvSpPr>
          <p:cNvPr id="13" name="TextBox 12">
            <a:extLst>
              <a:ext uri="{FF2B5EF4-FFF2-40B4-BE49-F238E27FC236}">
                <a16:creationId xmlns:a16="http://schemas.microsoft.com/office/drawing/2014/main" id="{D7FC55DF-5718-AD42-BEC4-D8DF29DA6DEC}"/>
              </a:ext>
            </a:extLst>
          </p:cNvPr>
          <p:cNvSpPr txBox="1"/>
          <p:nvPr/>
        </p:nvSpPr>
        <p:spPr>
          <a:xfrm>
            <a:off x="968148" y="4640118"/>
            <a:ext cx="1806541" cy="523220"/>
          </a:xfrm>
          <a:prstGeom prst="rect">
            <a:avLst/>
          </a:prstGeom>
          <a:noFill/>
        </p:spPr>
        <p:txBody>
          <a:bodyPr wrap="square" rtlCol="0">
            <a:spAutoFit/>
          </a:bodyPr>
          <a:lstStyle/>
          <a:p>
            <a:pPr algn="ctr"/>
            <a:r>
              <a:rPr lang="en-US" sz="1400" b="1" dirty="0">
                <a:latin typeface="Calibri" panose="020F0502020204030204" pitchFamily="34" charset="0"/>
                <a:cs typeface="Calibri" panose="020F0502020204030204" pitchFamily="34" charset="0"/>
              </a:rPr>
              <a:t>Concerns during</a:t>
            </a:r>
          </a:p>
          <a:p>
            <a:pPr algn="ctr"/>
            <a:r>
              <a:rPr lang="en-US" sz="1400" b="1" dirty="0">
                <a:latin typeface="Calibri" panose="020F0502020204030204" pitchFamily="34" charset="0"/>
                <a:cs typeface="Calibri" panose="020F0502020204030204" pitchFamily="34" charset="0"/>
              </a:rPr>
              <a:t>management</a:t>
            </a:r>
          </a:p>
        </p:txBody>
      </p:sp>
      <p:grpSp>
        <p:nvGrpSpPr>
          <p:cNvPr id="22" name="Group 21">
            <a:extLst>
              <a:ext uri="{FF2B5EF4-FFF2-40B4-BE49-F238E27FC236}">
                <a16:creationId xmlns:a16="http://schemas.microsoft.com/office/drawing/2014/main" id="{9215BE9F-85B9-45D9-97EC-254370DF375A}"/>
              </a:ext>
            </a:extLst>
          </p:cNvPr>
          <p:cNvGrpSpPr/>
          <p:nvPr/>
        </p:nvGrpSpPr>
        <p:grpSpPr>
          <a:xfrm>
            <a:off x="3256948" y="4567763"/>
            <a:ext cx="6380550" cy="1384995"/>
            <a:chOff x="3280423" y="4263636"/>
            <a:chExt cx="6380550" cy="1384995"/>
          </a:xfrm>
        </p:grpSpPr>
        <p:sp>
          <p:nvSpPr>
            <p:cNvPr id="10" name="TextBox 9">
              <a:extLst>
                <a:ext uri="{FF2B5EF4-FFF2-40B4-BE49-F238E27FC236}">
                  <a16:creationId xmlns:a16="http://schemas.microsoft.com/office/drawing/2014/main" id="{3F91D12A-D89C-0D44-B1D5-C587AA33295D}"/>
                </a:ext>
              </a:extLst>
            </p:cNvPr>
            <p:cNvSpPr txBox="1"/>
            <p:nvPr/>
          </p:nvSpPr>
          <p:spPr>
            <a:xfrm>
              <a:off x="3280423" y="4263637"/>
              <a:ext cx="3594736" cy="1200329"/>
            </a:xfrm>
            <a:prstGeom prst="rect">
              <a:avLst/>
            </a:prstGeom>
            <a:noFill/>
          </p:spPr>
          <p:txBody>
            <a:bodyPr wrap="square" rtlCol="0">
              <a:spAutoFit/>
            </a:bodyPr>
            <a:lstStyle/>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Overall quality of life</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Employment, education, and social life</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Loss of intimacy</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Isolation, loneliness, exclusion, lack of understanding by others</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Frustration, worry, depression</a:t>
              </a:r>
            </a:p>
          </p:txBody>
        </p:sp>
        <p:sp>
          <p:nvSpPr>
            <p:cNvPr id="21" name="Rectangle 20">
              <a:extLst>
                <a:ext uri="{FF2B5EF4-FFF2-40B4-BE49-F238E27FC236}">
                  <a16:creationId xmlns:a16="http://schemas.microsoft.com/office/drawing/2014/main" id="{6AE7C309-526E-4CE6-BF4F-8657E44B140E}"/>
                </a:ext>
              </a:extLst>
            </p:cNvPr>
            <p:cNvSpPr/>
            <p:nvPr/>
          </p:nvSpPr>
          <p:spPr>
            <a:xfrm>
              <a:off x="6372689" y="4263636"/>
              <a:ext cx="3288284" cy="1384995"/>
            </a:xfrm>
            <a:prstGeom prst="rect">
              <a:avLst/>
            </a:prstGeom>
          </p:spPr>
          <p:txBody>
            <a:bodyPr wrap="square">
              <a:spAutoFit/>
            </a:bodyPr>
            <a:lstStyle/>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Sensitivity about impact on others</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Need for information</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Inability to perform activities others take for granted</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Financial impact: earnings and medical costs</a:t>
              </a:r>
            </a:p>
            <a:p>
              <a:pPr marL="171450" indent="-171450">
                <a:buFont typeface="Arial" panose="020B0604020202020204" pitchFamily="34" charset="0"/>
                <a:buChar char="•"/>
              </a:pPr>
              <a:r>
                <a:rPr lang="en-US" sz="1200" b="1" dirty="0">
                  <a:solidFill>
                    <a:schemeClr val="bg1"/>
                  </a:solidFill>
                  <a:effectLst>
                    <a:outerShdw blurRad="50800" dist="12700" dir="5400000" algn="ctr" rotWithShape="0">
                      <a:schemeClr val="tx1"/>
                    </a:outerShdw>
                  </a:effectLst>
                </a:rPr>
                <a:t>Access to care</a:t>
              </a:r>
            </a:p>
          </p:txBody>
        </p:sp>
      </p:grpSp>
      <p:grpSp>
        <p:nvGrpSpPr>
          <p:cNvPr id="28" name="Group 27">
            <a:extLst>
              <a:ext uri="{FF2B5EF4-FFF2-40B4-BE49-F238E27FC236}">
                <a16:creationId xmlns:a16="http://schemas.microsoft.com/office/drawing/2014/main" id="{E36FCDA1-1CC1-4F53-BB59-81244632360B}"/>
              </a:ext>
            </a:extLst>
          </p:cNvPr>
          <p:cNvGrpSpPr/>
          <p:nvPr/>
        </p:nvGrpSpPr>
        <p:grpSpPr>
          <a:xfrm rot="21183986">
            <a:off x="8576423" y="1080960"/>
            <a:ext cx="3115453" cy="1625011"/>
            <a:chOff x="8046602" y="814586"/>
            <a:chExt cx="2664942" cy="1390026"/>
          </a:xfrm>
        </p:grpSpPr>
        <p:sp>
          <p:nvSpPr>
            <p:cNvPr id="25" name="Rectangle: Folded Corner 24">
              <a:extLst>
                <a:ext uri="{FF2B5EF4-FFF2-40B4-BE49-F238E27FC236}">
                  <a16:creationId xmlns:a16="http://schemas.microsoft.com/office/drawing/2014/main" id="{0896ACD6-DB5E-43C9-9BE2-9C984365853F}"/>
                </a:ext>
              </a:extLst>
            </p:cNvPr>
            <p:cNvSpPr/>
            <p:nvPr/>
          </p:nvSpPr>
          <p:spPr>
            <a:xfrm>
              <a:off x="8046602" y="814586"/>
              <a:ext cx="2664942" cy="1390026"/>
            </a:xfrm>
            <a:prstGeom prst="foldedCorner">
              <a:avLst>
                <a:gd name="adj" fmla="val 25132"/>
              </a:avLst>
            </a:prstGeom>
            <a:solidFill>
              <a:srgbClr val="FFEBAB"/>
            </a:solidFill>
            <a:ln>
              <a:solidFill>
                <a:srgbClr val="FFC000"/>
              </a:solidFill>
            </a:ln>
            <a:effectLst>
              <a:outerShdw blurRad="508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TextBox 15">
              <a:extLst>
                <a:ext uri="{FF2B5EF4-FFF2-40B4-BE49-F238E27FC236}">
                  <a16:creationId xmlns:a16="http://schemas.microsoft.com/office/drawing/2014/main" id="{E1F2BC5D-3E35-8A46-AAC9-6F85E52B9A70}"/>
                </a:ext>
              </a:extLst>
            </p:cNvPr>
            <p:cNvSpPr txBox="1"/>
            <p:nvPr/>
          </p:nvSpPr>
          <p:spPr>
            <a:xfrm>
              <a:off x="8168958" y="1000007"/>
              <a:ext cx="2379846" cy="1015663"/>
            </a:xfrm>
            <a:prstGeom prst="rect">
              <a:avLst/>
            </a:prstGeom>
            <a:noFill/>
          </p:spPr>
          <p:txBody>
            <a:bodyPr wrap="square" rtlCol="0">
              <a:spAutoFit/>
            </a:bodyPr>
            <a:lstStyle/>
            <a:p>
              <a:pPr algn="ctr"/>
              <a:r>
                <a:rPr lang="en-US" sz="1400" dirty="0"/>
                <a:t>Clinical parameters of PH do not capture the extensive realm of physical, emotional, and psychosocial issues that affect patients and their caregivers</a:t>
              </a:r>
            </a:p>
          </p:txBody>
        </p:sp>
      </p:grpSp>
    </p:spTree>
    <p:extLst>
      <p:ext uri="{BB962C8B-B14F-4D97-AF65-F5344CB8AC3E}">
        <p14:creationId xmlns:p14="http://schemas.microsoft.com/office/powerpoint/2010/main" val="302831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CC700-FAE3-6949-B324-CC70F16C0763}"/>
              </a:ext>
            </a:extLst>
          </p:cNvPr>
          <p:cNvSpPr>
            <a:spLocks noGrp="1"/>
          </p:cNvSpPr>
          <p:nvPr>
            <p:ph type="title"/>
          </p:nvPr>
        </p:nvSpPr>
        <p:spPr/>
        <p:txBody>
          <a:bodyPr/>
          <a:lstStyle/>
          <a:p>
            <a:r>
              <a:rPr lang="en-US" dirty="0"/>
              <a:t>Looking at Patient Perspective</a:t>
            </a:r>
          </a:p>
        </p:txBody>
      </p:sp>
      <p:sp>
        <p:nvSpPr>
          <p:cNvPr id="3" name="Content Placeholder 2">
            <a:extLst>
              <a:ext uri="{FF2B5EF4-FFF2-40B4-BE49-F238E27FC236}">
                <a16:creationId xmlns:a16="http://schemas.microsoft.com/office/drawing/2014/main" id="{1CF37BF0-4733-5E42-B4BB-B68290047A85}"/>
              </a:ext>
            </a:extLst>
          </p:cNvPr>
          <p:cNvSpPr>
            <a:spLocks noGrp="1"/>
          </p:cNvSpPr>
          <p:nvPr>
            <p:ph idx="1"/>
          </p:nvPr>
        </p:nvSpPr>
        <p:spPr/>
        <p:txBody>
          <a:bodyPr/>
          <a:lstStyle/>
          <a:p>
            <a:r>
              <a:rPr lang="en-US" b="1" dirty="0"/>
              <a:t>“Patient perspective”</a:t>
            </a:r>
          </a:p>
          <a:p>
            <a:pPr lvl="1"/>
            <a:r>
              <a:rPr lang="en-US" dirty="0"/>
              <a:t>Patients’ experience living with PH and the impact on them and their caregivers</a:t>
            </a:r>
          </a:p>
          <a:p>
            <a:pPr lvl="1"/>
            <a:r>
              <a:rPr lang="en-US" dirty="0"/>
              <a:t>Includes symptomatic, intellectual, psychosocial, spiritual, and goal-oriented dimensions of disease and treatment</a:t>
            </a:r>
          </a:p>
          <a:p>
            <a:pPr lvl="1"/>
            <a:r>
              <a:rPr lang="en-US" dirty="0"/>
              <a:t>Should be communicated, understood, and acted upon by HCPs</a:t>
            </a:r>
          </a:p>
          <a:p>
            <a:pPr lvl="1"/>
            <a:endParaRPr lang="en-US" dirty="0"/>
          </a:p>
          <a:p>
            <a:r>
              <a:rPr lang="en-US" dirty="0"/>
              <a:t>Others involved in patients’ experience may include the following:</a:t>
            </a:r>
          </a:p>
          <a:p>
            <a:pPr lvl="1"/>
            <a:r>
              <a:rPr lang="en-US" dirty="0"/>
              <a:t>Primary and subspecialty HCPs </a:t>
            </a:r>
          </a:p>
          <a:p>
            <a:pPr lvl="1"/>
            <a:r>
              <a:rPr lang="en-US" dirty="0"/>
              <a:t>Mental health and spiritual counselors </a:t>
            </a:r>
          </a:p>
          <a:p>
            <a:pPr lvl="1"/>
            <a:r>
              <a:rPr lang="en-US" dirty="0"/>
              <a:t>Family and social network</a:t>
            </a:r>
          </a:p>
          <a:p>
            <a:pPr lvl="1"/>
            <a:r>
              <a:rPr lang="en-US" dirty="0"/>
              <a:t>Health-related influencers (e.g., government, insurers, and medical industry)</a:t>
            </a:r>
          </a:p>
        </p:txBody>
      </p:sp>
    </p:spTree>
    <p:extLst>
      <p:ext uri="{BB962C8B-B14F-4D97-AF65-F5344CB8AC3E}">
        <p14:creationId xmlns:p14="http://schemas.microsoft.com/office/powerpoint/2010/main" val="28817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9813E5C-01B2-6EE5-5F9D-A69180B389EB}"/>
              </a:ext>
            </a:extLst>
          </p:cNvPr>
          <p:cNvSpPr>
            <a:spLocks noGrp="1"/>
          </p:cNvSpPr>
          <p:nvPr>
            <p:ph type="ftr" sz="quarter" idx="3"/>
          </p:nvPr>
        </p:nvSpPr>
        <p:spPr>
          <a:xfrm>
            <a:off x="609600" y="5867400"/>
            <a:ext cx="10744199" cy="931081"/>
          </a:xfrm>
        </p:spPr>
        <p:txBody>
          <a:bodyPr/>
          <a:lstStyle/>
          <a:p>
            <a:pPr marL="228600" indent="-228600">
              <a:buFont typeface="+mj-lt"/>
              <a:buAutoNum type="arabicPeriod"/>
            </a:pPr>
            <a:r>
              <a:rPr lang="en-US" dirty="0" err="1"/>
              <a:t>Badesch</a:t>
            </a:r>
            <a:r>
              <a:rPr lang="en-US" dirty="0"/>
              <a:t> DB, et al. </a:t>
            </a:r>
            <a:r>
              <a:rPr lang="en-US" i="1" dirty="0"/>
              <a:t>Chest. </a:t>
            </a:r>
            <a:r>
              <a:rPr lang="en-US" dirty="0"/>
              <a:t>2007;131:1917-1928.</a:t>
            </a:r>
          </a:p>
          <a:p>
            <a:pPr marL="228600" indent="-228600">
              <a:buFont typeface="+mj-lt"/>
              <a:buAutoNum type="arabicPeriod"/>
            </a:pPr>
            <a:r>
              <a:rPr lang="en-US" dirty="0" err="1"/>
              <a:t>Galiè</a:t>
            </a:r>
            <a:r>
              <a:rPr lang="en-US" dirty="0"/>
              <a:t> N, et al. </a:t>
            </a:r>
            <a:r>
              <a:rPr lang="en-US" i="1" dirty="0" err="1"/>
              <a:t>Eur</a:t>
            </a:r>
            <a:r>
              <a:rPr lang="en-US" i="1" dirty="0"/>
              <a:t> Respir J. </a:t>
            </a:r>
            <a:r>
              <a:rPr lang="en-US" dirty="0"/>
              <a:t>2009;34:1219-1263.</a:t>
            </a:r>
          </a:p>
          <a:p>
            <a:pPr marL="228600" indent="-228600">
              <a:buFont typeface="+mj-lt"/>
              <a:buAutoNum type="arabicPeriod"/>
            </a:pPr>
            <a:r>
              <a:rPr lang="en-US" dirty="0" err="1"/>
              <a:t>Taichman</a:t>
            </a:r>
            <a:r>
              <a:rPr lang="en-US" dirty="0"/>
              <a:t> DB, et al. </a:t>
            </a:r>
            <a:r>
              <a:rPr lang="en-US" i="1" dirty="0"/>
              <a:t>Chest. </a:t>
            </a:r>
            <a:r>
              <a:rPr lang="en-US" dirty="0"/>
              <a:t>2014;146:449-475.</a:t>
            </a:r>
          </a:p>
          <a:p>
            <a:pPr marL="228600" indent="-228600">
              <a:buFont typeface="+mj-lt"/>
              <a:buAutoNum type="arabicPeriod"/>
            </a:pPr>
            <a:r>
              <a:rPr lang="en-US" dirty="0" err="1"/>
              <a:t>Graarup</a:t>
            </a:r>
            <a:r>
              <a:rPr lang="en-US" dirty="0"/>
              <a:t> J, et al. </a:t>
            </a:r>
            <a:r>
              <a:rPr lang="en-US" i="1" dirty="0" err="1"/>
              <a:t>Eur</a:t>
            </a:r>
            <a:r>
              <a:rPr lang="en-US" i="1" dirty="0"/>
              <a:t> Respir Rev. </a:t>
            </a:r>
            <a:r>
              <a:rPr lang="en-US" dirty="0"/>
              <a:t>2016;25:399-407.</a:t>
            </a:r>
          </a:p>
        </p:txBody>
      </p:sp>
      <p:sp>
        <p:nvSpPr>
          <p:cNvPr id="3" name="Title 2">
            <a:extLst>
              <a:ext uri="{FF2B5EF4-FFF2-40B4-BE49-F238E27FC236}">
                <a16:creationId xmlns:a16="http://schemas.microsoft.com/office/drawing/2014/main" id="{AB65B962-47CC-7442-B417-A39433091180}"/>
              </a:ext>
            </a:extLst>
          </p:cNvPr>
          <p:cNvSpPr>
            <a:spLocks noGrp="1"/>
          </p:cNvSpPr>
          <p:nvPr>
            <p:ph type="title"/>
          </p:nvPr>
        </p:nvSpPr>
        <p:spPr/>
        <p:txBody>
          <a:bodyPr/>
          <a:lstStyle/>
          <a:p>
            <a:r>
              <a:rPr lang="en-US" dirty="0"/>
              <a:t>Traditional Approach vs “Patient Perspective” Focused Care</a:t>
            </a:r>
          </a:p>
        </p:txBody>
      </p:sp>
      <p:sp>
        <p:nvSpPr>
          <p:cNvPr id="5" name="Content Placeholder 4">
            <a:extLst>
              <a:ext uri="{FF2B5EF4-FFF2-40B4-BE49-F238E27FC236}">
                <a16:creationId xmlns:a16="http://schemas.microsoft.com/office/drawing/2014/main" id="{03BB185C-15BF-874C-BF7C-A6BEF4463367}"/>
              </a:ext>
            </a:extLst>
          </p:cNvPr>
          <p:cNvSpPr>
            <a:spLocks noGrp="1"/>
          </p:cNvSpPr>
          <p:nvPr>
            <p:ph idx="1"/>
          </p:nvPr>
        </p:nvSpPr>
        <p:spPr/>
        <p:txBody>
          <a:bodyPr/>
          <a:lstStyle/>
          <a:p>
            <a:pPr>
              <a:spcBef>
                <a:spcPts val="1800"/>
              </a:spcBef>
              <a:spcAft>
                <a:spcPts val="1800"/>
              </a:spcAft>
            </a:pPr>
            <a:r>
              <a:rPr lang="en-US" dirty="0"/>
              <a:t>Patient experience is influenced over time by the patient/HCP interaction</a:t>
            </a:r>
          </a:p>
          <a:p>
            <a:pPr>
              <a:spcBef>
                <a:spcPts val="1800"/>
              </a:spcBef>
              <a:spcAft>
                <a:spcPts val="1800"/>
              </a:spcAft>
            </a:pPr>
            <a:r>
              <a:rPr lang="en-US" dirty="0"/>
              <a:t>Traditional approach: Explore symptoms, physical exam, testing, and treatment recommendations</a:t>
            </a:r>
            <a:r>
              <a:rPr lang="en-US" baseline="30000" dirty="0"/>
              <a:t>1-3</a:t>
            </a:r>
          </a:p>
          <a:p>
            <a:pPr>
              <a:spcBef>
                <a:spcPts val="1800"/>
              </a:spcBef>
              <a:spcAft>
                <a:spcPts val="1800"/>
              </a:spcAft>
            </a:pPr>
            <a:r>
              <a:rPr lang="en-US" dirty="0"/>
              <a:t>Understanding the burden of illness and impact on patients’ QOL requires </a:t>
            </a:r>
            <a:r>
              <a:rPr lang="en-US" b="1" dirty="0"/>
              <a:t>bidirectional</a:t>
            </a:r>
            <a:r>
              <a:rPr lang="en-US" dirty="0"/>
              <a:t> exchange of opinions and goals between patients and HCPs</a:t>
            </a:r>
          </a:p>
          <a:p>
            <a:pPr>
              <a:spcBef>
                <a:spcPts val="1800"/>
              </a:spcBef>
              <a:spcAft>
                <a:spcPts val="1800"/>
              </a:spcAft>
            </a:pPr>
            <a:r>
              <a:rPr lang="en-US" dirty="0"/>
              <a:t>Patient-centered collaborative care includes shared decision-making, which empowers patients in their own treatment course</a:t>
            </a:r>
            <a:r>
              <a:rPr lang="en-US" baseline="30000" dirty="0"/>
              <a:t>4</a:t>
            </a:r>
          </a:p>
        </p:txBody>
      </p:sp>
    </p:spTree>
    <p:extLst>
      <p:ext uri="{BB962C8B-B14F-4D97-AF65-F5344CB8AC3E}">
        <p14:creationId xmlns:p14="http://schemas.microsoft.com/office/powerpoint/2010/main" val="380893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A4C35-498C-7BB9-5F43-A7DCB3B6B68F}"/>
              </a:ext>
            </a:extLst>
          </p:cNvPr>
          <p:cNvSpPr>
            <a:spLocks noGrp="1"/>
          </p:cNvSpPr>
          <p:nvPr>
            <p:ph type="ftr" sz="quarter" idx="3"/>
          </p:nvPr>
        </p:nvSpPr>
        <p:spPr/>
        <p:txBody>
          <a:bodyPr/>
          <a:lstStyle/>
          <a:p>
            <a:r>
              <a:rPr lang="en-US" dirty="0"/>
              <a:t>1. Singh A, et al. </a:t>
            </a:r>
            <a:r>
              <a:rPr lang="en-US" i="1" dirty="0"/>
              <a:t>JMIR Cardio. </a:t>
            </a:r>
            <a:r>
              <a:rPr lang="en-US" dirty="0"/>
              <a:t>2021;5:e25074.</a:t>
            </a:r>
          </a:p>
        </p:txBody>
      </p:sp>
      <p:sp>
        <p:nvSpPr>
          <p:cNvPr id="3" name="Title 2">
            <a:extLst>
              <a:ext uri="{FF2B5EF4-FFF2-40B4-BE49-F238E27FC236}">
                <a16:creationId xmlns:a16="http://schemas.microsoft.com/office/drawing/2014/main" id="{7DD59B2D-669C-624D-9BBA-D1C703E868ED}"/>
              </a:ext>
            </a:extLst>
          </p:cNvPr>
          <p:cNvSpPr>
            <a:spLocks noGrp="1"/>
          </p:cNvSpPr>
          <p:nvPr>
            <p:ph type="title"/>
          </p:nvPr>
        </p:nvSpPr>
        <p:spPr/>
        <p:txBody>
          <a:bodyPr/>
          <a:lstStyle/>
          <a:p>
            <a:r>
              <a:rPr lang="en-US" dirty="0"/>
              <a:t>Patient Satisfaction with Telemedicine Process</a:t>
            </a:r>
          </a:p>
        </p:txBody>
      </p:sp>
      <p:sp>
        <p:nvSpPr>
          <p:cNvPr id="4" name="Content Placeholder 3">
            <a:extLst>
              <a:ext uri="{FF2B5EF4-FFF2-40B4-BE49-F238E27FC236}">
                <a16:creationId xmlns:a16="http://schemas.microsoft.com/office/drawing/2014/main" id="{AF265375-8E80-FF4F-9D5C-7123E1CC21F1}"/>
              </a:ext>
            </a:extLst>
          </p:cNvPr>
          <p:cNvSpPr>
            <a:spLocks noGrp="1"/>
          </p:cNvSpPr>
          <p:nvPr>
            <p:ph idx="1"/>
          </p:nvPr>
        </p:nvSpPr>
        <p:spPr/>
        <p:txBody>
          <a:bodyPr>
            <a:normAutofit fontScale="92500" lnSpcReduction="10000"/>
          </a:bodyPr>
          <a:lstStyle/>
          <a:p>
            <a:r>
              <a:rPr lang="en-US" dirty="0"/>
              <a:t>Online survey-based study of cardiology patients probed the limitations of telehealth accessibility, patient satisfaction with telehealth relative to in-person visits, and the perceived advantages and disadvantages to telehealth</a:t>
            </a:r>
            <a:br>
              <a:rPr lang="en-US" dirty="0"/>
            </a:br>
            <a:endParaRPr lang="en-US" dirty="0"/>
          </a:p>
          <a:p>
            <a:pPr lvl="1"/>
            <a:r>
              <a:rPr lang="en-US" dirty="0"/>
              <a:t>No-show rate for telehealth visits (345/2019, 17%) was nearly identical to the typical no-show rate for in-person appointments</a:t>
            </a:r>
          </a:p>
          <a:p>
            <a:pPr lvl="1"/>
            <a:r>
              <a:rPr lang="en-US" dirty="0"/>
              <a:t>Both in-person visits and telehealth were favorably viewed, but in-person visits were rated higher across all domains of patient satisfaction</a:t>
            </a:r>
          </a:p>
          <a:p>
            <a:pPr lvl="1"/>
            <a:r>
              <a:rPr lang="en-US" dirty="0"/>
              <a:t>The only significantly lower mean score for telehealth (3.7 vs 4.2, P=.007) was in the clinical competence domain</a:t>
            </a:r>
          </a:p>
          <a:p>
            <a:r>
              <a:rPr lang="en-US" dirty="0"/>
              <a:t>Reduced travel time, lower visit wait time, and cost savings were seen as big advantages</a:t>
            </a:r>
          </a:p>
          <a:p>
            <a:r>
              <a:rPr lang="en-US" dirty="0"/>
              <a:t>Poor internet connectivity was rated as at least somewhat of a factor by 33% (35/106) of respondents</a:t>
            </a:r>
          </a:p>
          <a:p>
            <a:endParaRPr lang="en-US" dirty="0"/>
          </a:p>
        </p:txBody>
      </p:sp>
    </p:spTree>
    <p:extLst>
      <p:ext uri="{BB962C8B-B14F-4D97-AF65-F5344CB8AC3E}">
        <p14:creationId xmlns:p14="http://schemas.microsoft.com/office/powerpoint/2010/main" val="2701041852"/>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364</TotalTime>
  <Words>853</Words>
  <Application>Microsoft Office PowerPoint</Application>
  <PresentationFormat>Widescreen</PresentationFormat>
  <Paragraphs>93</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Century Gothic</vt:lpstr>
      <vt:lpstr>IMPACT-PH-22-NEW</vt:lpstr>
      <vt:lpstr>How Do Patients React to Telemedicine</vt:lpstr>
      <vt:lpstr>Disclaimer</vt:lpstr>
      <vt:lpstr>PAH Management: What do Patients and Physicians Expect?</vt:lpstr>
      <vt:lpstr>Traditional Markers of PH Severity Are the “Tip of the Iceberg” in the Broader Range of Patient Concerns </vt:lpstr>
      <vt:lpstr>Looking at Patient Perspective</vt:lpstr>
      <vt:lpstr>Traditional Approach vs “Patient Perspective” Focused Care</vt:lpstr>
      <vt:lpstr>Patient Satisfaction with Telemedicine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21</cp:revision>
  <dcterms:created xsi:type="dcterms:W3CDTF">2019-05-10T15:43:12Z</dcterms:created>
  <dcterms:modified xsi:type="dcterms:W3CDTF">2022-06-09T16:29:42Z</dcterms:modified>
</cp:coreProperties>
</file>