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9" r:id="rId2"/>
    <p:sldId id="256" r:id="rId3"/>
    <p:sldId id="340" r:id="rId4"/>
    <p:sldId id="2134959207" r:id="rId5"/>
    <p:sldId id="2134959223" r:id="rId6"/>
    <p:sldId id="2134959193" r:id="rId7"/>
    <p:sldId id="2134959208" r:id="rId8"/>
    <p:sldId id="213495922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4" userDrawn="1">
          <p15:clr>
            <a:srgbClr val="A4A3A4"/>
          </p15:clr>
        </p15:guide>
        <p15:guide id="3" pos="3840" userDrawn="1">
          <p15:clr>
            <a:srgbClr val="A4A3A4"/>
          </p15:clr>
        </p15:guide>
        <p15:guide id="4" orient="horz" pos="3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2A782B3-B426-5A74-1AC1-55275C315B55}" name="Rebecca Barraclough" initials="RB" userId="Rebecca Barraclough"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8" autoAdjust="0"/>
    <p:restoredTop sz="94660"/>
  </p:normalViewPr>
  <p:slideViewPr>
    <p:cSldViewPr snapToGrid="0">
      <p:cViewPr varScale="1">
        <p:scale>
          <a:sx n="111" d="100"/>
          <a:sy n="111" d="100"/>
        </p:scale>
        <p:origin x="84" y="390"/>
      </p:cViewPr>
      <p:guideLst>
        <p:guide orient="horz" pos="2160"/>
        <p:guide pos="374"/>
        <p:guide pos="3840"/>
        <p:guide orient="horz" pos="396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rey Knapp" userId="eaddf937-eef7-4e44-b8b8-eb6c9bae9fe4" providerId="ADAL" clId="{360C2BC2-5D85-4358-9899-5A69A1B3C3E3}"/>
    <pc:docChg chg="custSel addSld delSld modSld">
      <pc:chgData name="Jeffrey Knapp" userId="eaddf937-eef7-4e44-b8b8-eb6c9bae9fe4" providerId="ADAL" clId="{360C2BC2-5D85-4358-9899-5A69A1B3C3E3}" dt="2022-06-09T16:29:12.937" v="9" actId="368"/>
      <pc:docMkLst>
        <pc:docMk/>
      </pc:docMkLst>
      <pc:sldChg chg="add">
        <pc:chgData name="Jeffrey Knapp" userId="eaddf937-eef7-4e44-b8b8-eb6c9bae9fe4" providerId="ADAL" clId="{360C2BC2-5D85-4358-9899-5A69A1B3C3E3}" dt="2022-06-09T16:22:47.958" v="7"/>
        <pc:sldMkLst>
          <pc:docMk/>
          <pc:sldMk cId="3306514557" sldId="256"/>
        </pc:sldMkLst>
      </pc:sldChg>
      <pc:sldChg chg="modSp mod">
        <pc:chgData name="Jeffrey Knapp" userId="eaddf937-eef7-4e44-b8b8-eb6c9bae9fe4" providerId="ADAL" clId="{360C2BC2-5D85-4358-9899-5A69A1B3C3E3}" dt="2022-06-09T16:22:28.258" v="5" actId="20577"/>
        <pc:sldMkLst>
          <pc:docMk/>
          <pc:sldMk cId="2221674949" sldId="259"/>
        </pc:sldMkLst>
        <pc:spChg chg="mod">
          <ac:chgData name="Jeffrey Knapp" userId="eaddf937-eef7-4e44-b8b8-eb6c9bae9fe4" providerId="ADAL" clId="{360C2BC2-5D85-4358-9899-5A69A1B3C3E3}" dt="2022-06-09T16:22:28.258" v="5" actId="20577"/>
          <ac:spMkLst>
            <pc:docMk/>
            <pc:sldMk cId="2221674949" sldId="259"/>
            <ac:spMk id="2" creationId="{6C80B0D0-4D64-4459-95DF-0B74CEBFB011}"/>
          </ac:spMkLst>
        </pc:spChg>
      </pc:sldChg>
      <pc:sldChg chg="del">
        <pc:chgData name="Jeffrey Knapp" userId="eaddf937-eef7-4e44-b8b8-eb6c9bae9fe4" providerId="ADAL" clId="{360C2BC2-5D85-4358-9899-5A69A1B3C3E3}" dt="2022-06-09T16:21:31.243" v="0" actId="47"/>
        <pc:sldMkLst>
          <pc:docMk/>
          <pc:sldMk cId="486279466" sldId="267"/>
        </pc:sldMkLst>
      </pc:sldChg>
      <pc:sldChg chg="add">
        <pc:chgData name="Jeffrey Knapp" userId="eaddf937-eef7-4e44-b8b8-eb6c9bae9fe4" providerId="ADAL" clId="{360C2BC2-5D85-4358-9899-5A69A1B3C3E3}" dt="2022-06-09T16:21:58.555" v="1"/>
        <pc:sldMkLst>
          <pc:docMk/>
          <pc:sldMk cId="1706226393" sldId="340"/>
        </pc:sldMkLst>
      </pc:sldChg>
      <pc:sldChg chg="del">
        <pc:chgData name="Jeffrey Knapp" userId="eaddf937-eef7-4e44-b8b8-eb6c9bae9fe4" providerId="ADAL" clId="{360C2BC2-5D85-4358-9899-5A69A1B3C3E3}" dt="2022-06-09T16:21:31.243" v="0" actId="47"/>
        <pc:sldMkLst>
          <pc:docMk/>
          <pc:sldMk cId="1062232668" sldId="355"/>
        </pc:sldMkLst>
      </pc:sldChg>
      <pc:sldChg chg="del">
        <pc:chgData name="Jeffrey Knapp" userId="eaddf937-eef7-4e44-b8b8-eb6c9bae9fe4" providerId="ADAL" clId="{360C2BC2-5D85-4358-9899-5A69A1B3C3E3}" dt="2022-06-09T16:21:31.243" v="0" actId="47"/>
        <pc:sldMkLst>
          <pc:docMk/>
          <pc:sldMk cId="4285028052" sldId="379"/>
        </pc:sldMkLst>
      </pc:sldChg>
      <pc:sldChg chg="del">
        <pc:chgData name="Jeffrey Knapp" userId="eaddf937-eef7-4e44-b8b8-eb6c9bae9fe4" providerId="ADAL" clId="{360C2BC2-5D85-4358-9899-5A69A1B3C3E3}" dt="2022-06-09T16:21:31.243" v="0" actId="47"/>
        <pc:sldMkLst>
          <pc:docMk/>
          <pc:sldMk cId="3817677854" sldId="459"/>
        </pc:sldMkLst>
      </pc:sldChg>
      <pc:sldChg chg="del">
        <pc:chgData name="Jeffrey Knapp" userId="eaddf937-eef7-4e44-b8b8-eb6c9bae9fe4" providerId="ADAL" clId="{360C2BC2-5D85-4358-9899-5A69A1B3C3E3}" dt="2022-06-09T16:21:31.243" v="0" actId="47"/>
        <pc:sldMkLst>
          <pc:docMk/>
          <pc:sldMk cId="3710927059" sldId="492"/>
        </pc:sldMkLst>
      </pc:sldChg>
      <pc:sldChg chg="del">
        <pc:chgData name="Jeffrey Knapp" userId="eaddf937-eef7-4e44-b8b8-eb6c9bae9fe4" providerId="ADAL" clId="{360C2BC2-5D85-4358-9899-5A69A1B3C3E3}" dt="2022-06-09T16:21:31.243" v="0" actId="47"/>
        <pc:sldMkLst>
          <pc:docMk/>
          <pc:sldMk cId="815936568" sldId="610"/>
        </pc:sldMkLst>
      </pc:sldChg>
      <pc:sldChg chg="del">
        <pc:chgData name="Jeffrey Knapp" userId="eaddf937-eef7-4e44-b8b8-eb6c9bae9fe4" providerId="ADAL" clId="{360C2BC2-5D85-4358-9899-5A69A1B3C3E3}" dt="2022-06-09T16:21:31.243" v="0" actId="47"/>
        <pc:sldMkLst>
          <pc:docMk/>
          <pc:sldMk cId="3378511521" sldId="642"/>
        </pc:sldMkLst>
      </pc:sldChg>
      <pc:sldChg chg="del">
        <pc:chgData name="Jeffrey Knapp" userId="eaddf937-eef7-4e44-b8b8-eb6c9bae9fe4" providerId="ADAL" clId="{360C2BC2-5D85-4358-9899-5A69A1B3C3E3}" dt="2022-06-09T16:21:31.243" v="0" actId="47"/>
        <pc:sldMkLst>
          <pc:docMk/>
          <pc:sldMk cId="3482248906" sldId="643"/>
        </pc:sldMkLst>
      </pc:sldChg>
      <pc:sldChg chg="del">
        <pc:chgData name="Jeffrey Knapp" userId="eaddf937-eef7-4e44-b8b8-eb6c9bae9fe4" providerId="ADAL" clId="{360C2BC2-5D85-4358-9899-5A69A1B3C3E3}" dt="2022-06-09T16:21:31.243" v="0" actId="47"/>
        <pc:sldMkLst>
          <pc:docMk/>
          <pc:sldMk cId="1043091776" sldId="644"/>
        </pc:sldMkLst>
      </pc:sldChg>
      <pc:sldChg chg="del">
        <pc:chgData name="Jeffrey Knapp" userId="eaddf937-eef7-4e44-b8b8-eb6c9bae9fe4" providerId="ADAL" clId="{360C2BC2-5D85-4358-9899-5A69A1B3C3E3}" dt="2022-06-09T16:21:31.243" v="0" actId="47"/>
        <pc:sldMkLst>
          <pc:docMk/>
          <pc:sldMk cId="3185690867" sldId="712"/>
        </pc:sldMkLst>
      </pc:sldChg>
      <pc:sldChg chg="del">
        <pc:chgData name="Jeffrey Knapp" userId="eaddf937-eef7-4e44-b8b8-eb6c9bae9fe4" providerId="ADAL" clId="{360C2BC2-5D85-4358-9899-5A69A1B3C3E3}" dt="2022-06-09T16:21:31.243" v="0" actId="47"/>
        <pc:sldMkLst>
          <pc:docMk/>
          <pc:sldMk cId="1743319439" sldId="2134959164"/>
        </pc:sldMkLst>
      </pc:sldChg>
      <pc:sldChg chg="del">
        <pc:chgData name="Jeffrey Knapp" userId="eaddf937-eef7-4e44-b8b8-eb6c9bae9fe4" providerId="ADAL" clId="{360C2BC2-5D85-4358-9899-5A69A1B3C3E3}" dt="2022-06-09T16:21:31.243" v="0" actId="47"/>
        <pc:sldMkLst>
          <pc:docMk/>
          <pc:sldMk cId="2204221345" sldId="2134959185"/>
        </pc:sldMkLst>
      </pc:sldChg>
      <pc:sldChg chg="del">
        <pc:chgData name="Jeffrey Knapp" userId="eaddf937-eef7-4e44-b8b8-eb6c9bae9fe4" providerId="ADAL" clId="{360C2BC2-5D85-4358-9899-5A69A1B3C3E3}" dt="2022-06-09T16:21:31.243" v="0" actId="47"/>
        <pc:sldMkLst>
          <pc:docMk/>
          <pc:sldMk cId="407596511" sldId="2134959188"/>
        </pc:sldMkLst>
      </pc:sldChg>
      <pc:sldChg chg="del">
        <pc:chgData name="Jeffrey Knapp" userId="eaddf937-eef7-4e44-b8b8-eb6c9bae9fe4" providerId="ADAL" clId="{360C2BC2-5D85-4358-9899-5A69A1B3C3E3}" dt="2022-06-09T16:21:31.243" v="0" actId="47"/>
        <pc:sldMkLst>
          <pc:docMk/>
          <pc:sldMk cId="2626015059" sldId="2134959189"/>
        </pc:sldMkLst>
      </pc:sldChg>
      <pc:sldChg chg="del">
        <pc:chgData name="Jeffrey Knapp" userId="eaddf937-eef7-4e44-b8b8-eb6c9bae9fe4" providerId="ADAL" clId="{360C2BC2-5D85-4358-9899-5A69A1B3C3E3}" dt="2022-06-09T16:21:31.243" v="0" actId="47"/>
        <pc:sldMkLst>
          <pc:docMk/>
          <pc:sldMk cId="1740498923" sldId="2134959190"/>
        </pc:sldMkLst>
      </pc:sldChg>
      <pc:sldChg chg="del">
        <pc:chgData name="Jeffrey Knapp" userId="eaddf937-eef7-4e44-b8b8-eb6c9bae9fe4" providerId="ADAL" clId="{360C2BC2-5D85-4358-9899-5A69A1B3C3E3}" dt="2022-06-09T16:22:39.383" v="6" actId="47"/>
        <pc:sldMkLst>
          <pc:docMk/>
          <pc:sldMk cId="1040503550" sldId="2134959191"/>
        </pc:sldMkLst>
      </pc:sldChg>
      <pc:sldChg chg="add">
        <pc:chgData name="Jeffrey Knapp" userId="eaddf937-eef7-4e44-b8b8-eb6c9bae9fe4" providerId="ADAL" clId="{360C2BC2-5D85-4358-9899-5A69A1B3C3E3}" dt="2022-06-09T16:21:58.555" v="1"/>
        <pc:sldMkLst>
          <pc:docMk/>
          <pc:sldMk cId="509669461" sldId="2134959193"/>
        </pc:sldMkLst>
      </pc:sldChg>
      <pc:sldChg chg="del">
        <pc:chgData name="Jeffrey Knapp" userId="eaddf937-eef7-4e44-b8b8-eb6c9bae9fe4" providerId="ADAL" clId="{360C2BC2-5D85-4358-9899-5A69A1B3C3E3}" dt="2022-06-09T16:21:31.243" v="0" actId="47"/>
        <pc:sldMkLst>
          <pc:docMk/>
          <pc:sldMk cId="3268170404" sldId="2134959206"/>
        </pc:sldMkLst>
      </pc:sldChg>
      <pc:sldChg chg="add">
        <pc:chgData name="Jeffrey Knapp" userId="eaddf937-eef7-4e44-b8b8-eb6c9bae9fe4" providerId="ADAL" clId="{360C2BC2-5D85-4358-9899-5A69A1B3C3E3}" dt="2022-06-09T16:21:58.555" v="1"/>
        <pc:sldMkLst>
          <pc:docMk/>
          <pc:sldMk cId="3152423266" sldId="2134959207"/>
        </pc:sldMkLst>
      </pc:sldChg>
      <pc:sldChg chg="add">
        <pc:chgData name="Jeffrey Knapp" userId="eaddf937-eef7-4e44-b8b8-eb6c9bae9fe4" providerId="ADAL" clId="{360C2BC2-5D85-4358-9899-5A69A1B3C3E3}" dt="2022-06-09T16:21:58.555" v="1"/>
        <pc:sldMkLst>
          <pc:docMk/>
          <pc:sldMk cId="899993362" sldId="2134959208"/>
        </pc:sldMkLst>
      </pc:sldChg>
      <pc:sldChg chg="del">
        <pc:chgData name="Jeffrey Knapp" userId="eaddf937-eef7-4e44-b8b8-eb6c9bae9fe4" providerId="ADAL" clId="{360C2BC2-5D85-4358-9899-5A69A1B3C3E3}" dt="2022-06-09T16:21:31.243" v="0" actId="47"/>
        <pc:sldMkLst>
          <pc:docMk/>
          <pc:sldMk cId="1646793406" sldId="2134959216"/>
        </pc:sldMkLst>
      </pc:sldChg>
      <pc:sldChg chg="del">
        <pc:chgData name="Jeffrey Knapp" userId="eaddf937-eef7-4e44-b8b8-eb6c9bae9fe4" providerId="ADAL" clId="{360C2BC2-5D85-4358-9899-5A69A1B3C3E3}" dt="2022-06-09T16:21:31.243" v="0" actId="47"/>
        <pc:sldMkLst>
          <pc:docMk/>
          <pc:sldMk cId="3744441833" sldId="2134959218"/>
        </pc:sldMkLst>
      </pc:sldChg>
      <pc:sldChg chg="add">
        <pc:chgData name="Jeffrey Knapp" userId="eaddf937-eef7-4e44-b8b8-eb6c9bae9fe4" providerId="ADAL" clId="{360C2BC2-5D85-4358-9899-5A69A1B3C3E3}" dt="2022-06-09T16:21:58.555" v="1"/>
        <pc:sldMkLst>
          <pc:docMk/>
          <pc:sldMk cId="97634508" sldId="2134959222"/>
        </pc:sldMkLst>
      </pc:sldChg>
      <pc:sldChg chg="add modNotes">
        <pc:chgData name="Jeffrey Knapp" userId="eaddf937-eef7-4e44-b8b8-eb6c9bae9fe4" providerId="ADAL" clId="{360C2BC2-5D85-4358-9899-5A69A1B3C3E3}" dt="2022-06-09T16:29:12.937" v="9" actId="368"/>
        <pc:sldMkLst>
          <pc:docMk/>
          <pc:sldMk cId="1231250795" sldId="2134959223"/>
        </pc:sldMkLst>
      </pc:sldChg>
      <pc:sldChg chg="del">
        <pc:chgData name="Jeffrey Knapp" userId="eaddf937-eef7-4e44-b8b8-eb6c9bae9fe4" providerId="ADAL" clId="{360C2BC2-5D85-4358-9899-5A69A1B3C3E3}" dt="2022-06-09T16:21:31.243" v="0" actId="47"/>
        <pc:sldMkLst>
          <pc:docMk/>
          <pc:sldMk cId="486179249" sldId="2134959232"/>
        </pc:sldMkLst>
      </pc:sldChg>
      <pc:sldChg chg="del">
        <pc:chgData name="Jeffrey Knapp" userId="eaddf937-eef7-4e44-b8b8-eb6c9bae9fe4" providerId="ADAL" clId="{360C2BC2-5D85-4358-9899-5A69A1B3C3E3}" dt="2022-06-09T16:21:31.243" v="0" actId="47"/>
        <pc:sldMkLst>
          <pc:docMk/>
          <pc:sldMk cId="1839826540" sldId="2134959233"/>
        </pc:sldMkLst>
      </pc:sldChg>
      <pc:sldChg chg="del">
        <pc:chgData name="Jeffrey Knapp" userId="eaddf937-eef7-4e44-b8b8-eb6c9bae9fe4" providerId="ADAL" clId="{360C2BC2-5D85-4358-9899-5A69A1B3C3E3}" dt="2022-06-09T16:21:31.243" v="0" actId="47"/>
        <pc:sldMkLst>
          <pc:docMk/>
          <pc:sldMk cId="3090110347" sldId="2134959238"/>
        </pc:sldMkLst>
      </pc:sldChg>
      <pc:sldChg chg="del">
        <pc:chgData name="Jeffrey Knapp" userId="eaddf937-eef7-4e44-b8b8-eb6c9bae9fe4" providerId="ADAL" clId="{360C2BC2-5D85-4358-9899-5A69A1B3C3E3}" dt="2022-06-09T16:21:31.243" v="0" actId="47"/>
        <pc:sldMkLst>
          <pc:docMk/>
          <pc:sldMk cId="274319526" sldId="2134959239"/>
        </pc:sldMkLst>
      </pc:sldChg>
      <pc:sldChg chg="del">
        <pc:chgData name="Jeffrey Knapp" userId="eaddf937-eef7-4e44-b8b8-eb6c9bae9fe4" providerId="ADAL" clId="{360C2BC2-5D85-4358-9899-5A69A1B3C3E3}" dt="2022-06-09T16:21:31.243" v="0" actId="47"/>
        <pc:sldMkLst>
          <pc:docMk/>
          <pc:sldMk cId="3251263302" sldId="2134959242"/>
        </pc:sldMkLst>
      </pc:sldChg>
      <pc:sldChg chg="del">
        <pc:chgData name="Jeffrey Knapp" userId="eaddf937-eef7-4e44-b8b8-eb6c9bae9fe4" providerId="ADAL" clId="{360C2BC2-5D85-4358-9899-5A69A1B3C3E3}" dt="2022-06-09T16:21:31.243" v="0" actId="47"/>
        <pc:sldMkLst>
          <pc:docMk/>
          <pc:sldMk cId="3003621869" sldId="2134959243"/>
        </pc:sldMkLst>
      </pc:sldChg>
      <pc:sldChg chg="del">
        <pc:chgData name="Jeffrey Knapp" userId="eaddf937-eef7-4e44-b8b8-eb6c9bae9fe4" providerId="ADAL" clId="{360C2BC2-5D85-4358-9899-5A69A1B3C3E3}" dt="2022-06-09T16:21:31.243" v="0" actId="47"/>
        <pc:sldMkLst>
          <pc:docMk/>
          <pc:sldMk cId="3544625884" sldId="2134959244"/>
        </pc:sldMkLst>
      </pc:sldChg>
      <pc:sldChg chg="del">
        <pc:chgData name="Jeffrey Knapp" userId="eaddf937-eef7-4e44-b8b8-eb6c9bae9fe4" providerId="ADAL" clId="{360C2BC2-5D85-4358-9899-5A69A1B3C3E3}" dt="2022-06-09T16:21:31.243" v="0" actId="47"/>
        <pc:sldMkLst>
          <pc:docMk/>
          <pc:sldMk cId="3774345854" sldId="2134959245"/>
        </pc:sldMkLst>
      </pc:sldChg>
      <pc:sldChg chg="del">
        <pc:chgData name="Jeffrey Knapp" userId="eaddf937-eef7-4e44-b8b8-eb6c9bae9fe4" providerId="ADAL" clId="{360C2BC2-5D85-4358-9899-5A69A1B3C3E3}" dt="2022-06-09T16:21:31.243" v="0" actId="47"/>
        <pc:sldMkLst>
          <pc:docMk/>
          <pc:sldMk cId="3267674733" sldId="2134959246"/>
        </pc:sldMkLst>
      </pc:sldChg>
      <pc:sldChg chg="del">
        <pc:chgData name="Jeffrey Knapp" userId="eaddf937-eef7-4e44-b8b8-eb6c9bae9fe4" providerId="ADAL" clId="{360C2BC2-5D85-4358-9899-5A69A1B3C3E3}" dt="2022-06-09T16:21:31.243" v="0" actId="47"/>
        <pc:sldMkLst>
          <pc:docMk/>
          <pc:sldMk cId="1685875856" sldId="2134959247"/>
        </pc:sldMkLst>
      </pc:sldChg>
      <pc:sldChg chg="del">
        <pc:chgData name="Jeffrey Knapp" userId="eaddf937-eef7-4e44-b8b8-eb6c9bae9fe4" providerId="ADAL" clId="{360C2BC2-5D85-4358-9899-5A69A1B3C3E3}" dt="2022-06-09T16:21:31.243" v="0" actId="47"/>
        <pc:sldMkLst>
          <pc:docMk/>
          <pc:sldMk cId="442560149" sldId="2134959248"/>
        </pc:sldMkLst>
      </pc:sldChg>
      <pc:sldChg chg="del">
        <pc:chgData name="Jeffrey Knapp" userId="eaddf937-eef7-4e44-b8b8-eb6c9bae9fe4" providerId="ADAL" clId="{360C2BC2-5D85-4358-9899-5A69A1B3C3E3}" dt="2022-06-09T16:21:31.243" v="0" actId="47"/>
        <pc:sldMkLst>
          <pc:docMk/>
          <pc:sldMk cId="252670408" sldId="2134959249"/>
        </pc:sldMkLst>
      </pc:sldChg>
      <pc:sldChg chg="del">
        <pc:chgData name="Jeffrey Knapp" userId="eaddf937-eef7-4e44-b8b8-eb6c9bae9fe4" providerId="ADAL" clId="{360C2BC2-5D85-4358-9899-5A69A1B3C3E3}" dt="2022-06-09T16:21:31.243" v="0" actId="47"/>
        <pc:sldMkLst>
          <pc:docMk/>
          <pc:sldMk cId="1007258659" sldId="2134959250"/>
        </pc:sldMkLst>
      </pc:sldChg>
      <pc:sldChg chg="del">
        <pc:chgData name="Jeffrey Knapp" userId="eaddf937-eef7-4e44-b8b8-eb6c9bae9fe4" providerId="ADAL" clId="{360C2BC2-5D85-4358-9899-5A69A1B3C3E3}" dt="2022-06-09T16:21:31.243" v="0" actId="47"/>
        <pc:sldMkLst>
          <pc:docMk/>
          <pc:sldMk cId="1987992287" sldId="2134959251"/>
        </pc:sldMkLst>
      </pc:sldChg>
      <pc:sldChg chg="del">
        <pc:chgData name="Jeffrey Knapp" userId="eaddf937-eef7-4e44-b8b8-eb6c9bae9fe4" providerId="ADAL" clId="{360C2BC2-5D85-4358-9899-5A69A1B3C3E3}" dt="2022-06-09T16:21:31.243" v="0" actId="47"/>
        <pc:sldMkLst>
          <pc:docMk/>
          <pc:sldMk cId="3457928648" sldId="2134959252"/>
        </pc:sldMkLst>
      </pc:sldChg>
      <pc:sldChg chg="del">
        <pc:chgData name="Jeffrey Knapp" userId="eaddf937-eef7-4e44-b8b8-eb6c9bae9fe4" providerId="ADAL" clId="{360C2BC2-5D85-4358-9899-5A69A1B3C3E3}" dt="2022-06-09T16:21:31.243" v="0" actId="47"/>
        <pc:sldMkLst>
          <pc:docMk/>
          <pc:sldMk cId="2041685200" sldId="2134959253"/>
        </pc:sldMkLst>
      </pc:sldChg>
      <pc:sldChg chg="del">
        <pc:chgData name="Jeffrey Knapp" userId="eaddf937-eef7-4e44-b8b8-eb6c9bae9fe4" providerId="ADAL" clId="{360C2BC2-5D85-4358-9899-5A69A1B3C3E3}" dt="2022-06-09T16:21:31.243" v="0" actId="47"/>
        <pc:sldMkLst>
          <pc:docMk/>
          <pc:sldMk cId="1770017648" sldId="2134959254"/>
        </pc:sldMkLst>
      </pc:sldChg>
      <pc:sldChg chg="del">
        <pc:chgData name="Jeffrey Knapp" userId="eaddf937-eef7-4e44-b8b8-eb6c9bae9fe4" providerId="ADAL" clId="{360C2BC2-5D85-4358-9899-5A69A1B3C3E3}" dt="2022-06-09T16:21:31.243" v="0" actId="47"/>
        <pc:sldMkLst>
          <pc:docMk/>
          <pc:sldMk cId="4044776513" sldId="2134959255"/>
        </pc:sldMkLst>
      </pc:sldChg>
      <pc:sldChg chg="del">
        <pc:chgData name="Jeffrey Knapp" userId="eaddf937-eef7-4e44-b8b8-eb6c9bae9fe4" providerId="ADAL" clId="{360C2BC2-5D85-4358-9899-5A69A1B3C3E3}" dt="2022-06-09T16:21:31.243" v="0" actId="47"/>
        <pc:sldMkLst>
          <pc:docMk/>
          <pc:sldMk cId="1692771497" sldId="2134959256"/>
        </pc:sldMkLst>
      </pc:sldChg>
      <pc:sldChg chg="del">
        <pc:chgData name="Jeffrey Knapp" userId="eaddf937-eef7-4e44-b8b8-eb6c9bae9fe4" providerId="ADAL" clId="{360C2BC2-5D85-4358-9899-5A69A1B3C3E3}" dt="2022-06-09T16:21:31.243" v="0" actId="47"/>
        <pc:sldMkLst>
          <pc:docMk/>
          <pc:sldMk cId="3560782346" sldId="2134959261"/>
        </pc:sldMkLst>
      </pc:sldChg>
      <pc:sldChg chg="del">
        <pc:chgData name="Jeffrey Knapp" userId="eaddf937-eef7-4e44-b8b8-eb6c9bae9fe4" providerId="ADAL" clId="{360C2BC2-5D85-4358-9899-5A69A1B3C3E3}" dt="2022-06-09T16:21:31.243" v="0" actId="47"/>
        <pc:sldMkLst>
          <pc:docMk/>
          <pc:sldMk cId="3730001553" sldId="213495926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6/9/2022</a:t>
            </a:fld>
            <a:endParaRPr lang="en-US"/>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406A6-B4F8-41EC-9911-07890B6FC23C}" type="datetimeFigureOut">
              <a:rPr lang="en-US" smtClean="0"/>
              <a:t>6/9/2022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000060-0316-41FB-B269-508C491B65C5}" type="slidenum">
              <a:rPr lang="en-US" smtClean="0"/>
              <a:t>‹#›</a:t>
            </a:fld>
            <a:endParaRPr lang="en-US"/>
          </a:p>
        </p:txBody>
      </p:sp>
    </p:spTree>
    <p:extLst>
      <p:ext uri="{BB962C8B-B14F-4D97-AF65-F5344CB8AC3E}">
        <p14:creationId xmlns:p14="http://schemas.microsoft.com/office/powerpoint/2010/main" val="418892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02A3BA-BCC9-CF4B-9816-A521BE7D5D17}" type="slidenum">
              <a:rPr lang="en-US" smtClean="0"/>
              <a:t>4</a:t>
            </a:fld>
            <a:endParaRPr lang="en-US"/>
          </a:p>
        </p:txBody>
      </p:sp>
    </p:spTree>
    <p:extLst>
      <p:ext uri="{BB962C8B-B14F-4D97-AF65-F5344CB8AC3E}">
        <p14:creationId xmlns:p14="http://schemas.microsoft.com/office/powerpoint/2010/main" val="344474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479CBD-A477-4E58-8D7D-60E0E27F07C8}" type="slidenum">
              <a:rPr lang="en-US" smtClean="0"/>
              <a:t>5</a:t>
            </a:fld>
            <a:endParaRPr lang="en-US" dirty="0"/>
          </a:p>
        </p:txBody>
      </p:sp>
    </p:spTree>
    <p:extLst>
      <p:ext uri="{BB962C8B-B14F-4D97-AF65-F5344CB8AC3E}">
        <p14:creationId xmlns:p14="http://schemas.microsoft.com/office/powerpoint/2010/main" val="565633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02A3BA-BCC9-CF4B-9816-A521BE7D5D17}" type="slidenum">
              <a:rPr lang="en-US" smtClean="0"/>
              <a:t>6</a:t>
            </a:fld>
            <a:endParaRPr lang="en-US"/>
          </a:p>
        </p:txBody>
      </p:sp>
    </p:spTree>
    <p:extLst>
      <p:ext uri="{BB962C8B-B14F-4D97-AF65-F5344CB8AC3E}">
        <p14:creationId xmlns:p14="http://schemas.microsoft.com/office/powerpoint/2010/main" val="1132496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200" y="1674261"/>
            <a:ext cx="10515600" cy="2852737"/>
          </a:xfrm>
        </p:spPr>
        <p:txBody>
          <a:bodyPr anchor="ctr">
            <a:normAutofit/>
          </a:bodyPr>
          <a:lstStyle>
            <a:lvl1pPr algn="ct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4589463"/>
            <a:ext cx="10515600" cy="1500187"/>
          </a:xfrm>
          <a:prstGeom prst="rect">
            <a:avLst/>
          </a:prstGeo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8382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pic>
        <p:nvPicPr>
          <p:cNvPr id="7" name="Picture 6">
            <a:extLst>
              <a:ext uri="{FF2B5EF4-FFF2-40B4-BE49-F238E27FC236}">
                <a16:creationId xmlns:a16="http://schemas.microsoft.com/office/drawing/2014/main" id="{B761D850-8E58-4B53-9815-4E59E40622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7765" y="290535"/>
            <a:ext cx="3556480" cy="1321262"/>
          </a:xfrm>
          <a:prstGeom prst="rect">
            <a:avLst/>
          </a:prstGeom>
        </p:spPr>
      </p:pic>
    </p:spTree>
    <p:extLst>
      <p:ext uri="{BB962C8B-B14F-4D97-AF65-F5344CB8AC3E}">
        <p14:creationId xmlns:p14="http://schemas.microsoft.com/office/powerpoint/2010/main" val="115814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374062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95318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030551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2_Subsec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19C67-1305-44CC-A8F6-DA1B1014B060}"/>
              </a:ext>
            </a:extLst>
          </p:cNvPr>
          <p:cNvSpPr>
            <a:spLocks noGrp="1"/>
          </p:cNvSpPr>
          <p:nvPr>
            <p:ph type="ctrTitle"/>
          </p:nvPr>
        </p:nvSpPr>
        <p:spPr>
          <a:xfrm>
            <a:off x="978477" y="997043"/>
            <a:ext cx="10235046" cy="2343316"/>
          </a:xfrm>
        </p:spPr>
        <p:txBody>
          <a:bodyPr anchor="b">
            <a:normAutofit/>
          </a:bodyPr>
          <a:lstStyle>
            <a:lvl1pPr algn="ctr">
              <a:lnSpc>
                <a:spcPct val="100000"/>
              </a:lnSpc>
              <a:defRPr sz="4400" b="1">
                <a:solidFill>
                  <a:schemeClr val="tx1"/>
                </a:solidFill>
                <a:effectLst/>
                <a:latin typeface="Century Gothic" panose="020B0502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3AF964E-9896-4C33-9B57-CEEB4A81109F}"/>
              </a:ext>
            </a:extLst>
          </p:cNvPr>
          <p:cNvSpPr>
            <a:spLocks noGrp="1"/>
          </p:cNvSpPr>
          <p:nvPr>
            <p:ph type="subTitle" idx="1"/>
          </p:nvPr>
        </p:nvSpPr>
        <p:spPr>
          <a:xfrm>
            <a:off x="978478" y="3578034"/>
            <a:ext cx="10235045" cy="1286337"/>
          </a:xfrm>
        </p:spPr>
        <p:txBody>
          <a:bodyPr anchor="t" anchorCtr="0">
            <a:normAutofit/>
          </a:bodyPr>
          <a:lstStyle>
            <a:lvl1pPr marL="0" indent="0" algn="ctr">
              <a:lnSpc>
                <a:spcPct val="100000"/>
              </a:lnSpc>
              <a:buNone/>
              <a:defRPr sz="2400">
                <a:solidFill>
                  <a:schemeClr val="bg2">
                    <a:lumMod val="25000"/>
                  </a:schemeClr>
                </a:solidFill>
                <a:effectLst/>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11" name="Straight Connector 10">
            <a:extLst>
              <a:ext uri="{FF2B5EF4-FFF2-40B4-BE49-F238E27FC236}">
                <a16:creationId xmlns:a16="http://schemas.microsoft.com/office/drawing/2014/main" id="{4C54448A-B9B8-4B12-A890-7921A223E2F9}"/>
              </a:ext>
            </a:extLst>
          </p:cNvPr>
          <p:cNvCxnSpPr>
            <a:cxnSpLocks/>
          </p:cNvCxnSpPr>
          <p:nvPr/>
        </p:nvCxnSpPr>
        <p:spPr>
          <a:xfrm>
            <a:off x="909354" y="3459196"/>
            <a:ext cx="1037329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137AD454-84F6-436E-8EA1-F8EE572F93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284069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199" y="1673080"/>
            <a:ext cx="10515600" cy="2852737"/>
          </a:xfrm>
        </p:spPr>
        <p:txBody>
          <a:bodyPr anchor="ctr">
            <a:normAutofit/>
          </a:bodyPr>
          <a:lstStyle>
            <a:lvl1pPr algn="ctr">
              <a:defRPr sz="4400"/>
            </a:lvl1pPr>
          </a:lstStyle>
          <a:p>
            <a:r>
              <a:rPr lang="en-US" dirty="0"/>
              <a:t>Click to edit Master title style</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5" name="Picture 4">
            <a:extLst>
              <a:ext uri="{FF2B5EF4-FFF2-40B4-BE49-F238E27FC236}">
                <a16:creationId xmlns:a16="http://schemas.microsoft.com/office/drawing/2014/main" id="{AD9D69A2-5C98-000D-14FF-C9867556B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10271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7157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086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62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8461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371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23031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6850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7" name="Rectangle 6">
            <a:extLst>
              <a:ext uri="{FF2B5EF4-FFF2-40B4-BE49-F238E27FC236}">
                <a16:creationId xmlns:a16="http://schemas.microsoft.com/office/drawing/2014/main" id="{BC26A12C-F679-4119-94A1-CB55325B9D2B}"/>
              </a:ext>
            </a:extLst>
          </p:cNvPr>
          <p:cNvSpPr/>
          <p:nvPr userDrawn="1"/>
        </p:nvSpPr>
        <p:spPr>
          <a:xfrm>
            <a:off x="-9145" y="2401"/>
            <a:ext cx="229861" cy="6863481"/>
          </a:xfrm>
          <a:prstGeom prst="rect">
            <a:avLst/>
          </a:prstGeom>
          <a:gradFill flip="none" rotWithShape="1">
            <a:gsLst>
              <a:gs pos="0">
                <a:schemeClr val="accent1"/>
              </a:gs>
              <a:gs pos="100000">
                <a:schemeClr val="accent1">
                  <a:lumMod val="75000"/>
                </a:schemeClr>
              </a:gs>
            </a:gsLst>
            <a:lin ang="54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9385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B0D0-4D64-4459-95DF-0B74CEBFB011}"/>
              </a:ext>
            </a:extLst>
          </p:cNvPr>
          <p:cNvSpPr>
            <a:spLocks noGrp="1"/>
          </p:cNvSpPr>
          <p:nvPr>
            <p:ph type="title"/>
          </p:nvPr>
        </p:nvSpPr>
        <p:spPr/>
        <p:txBody>
          <a:bodyPr>
            <a:normAutofit/>
          </a:bodyPr>
          <a:lstStyle/>
          <a:p>
            <a:r>
              <a:rPr lang="en-US" sz="4400" dirty="0"/>
              <a:t>Current Remote Monitoring Technologies Are Understudied</a:t>
            </a:r>
            <a:br>
              <a:rPr lang="en-US" sz="4400" dirty="0"/>
            </a:br>
            <a:r>
              <a:rPr lang="en-US" sz="4400" dirty="0"/>
              <a:t>and Underutilized</a:t>
            </a:r>
          </a:p>
        </p:txBody>
      </p:sp>
      <p:sp>
        <p:nvSpPr>
          <p:cNvPr id="10" name="Text Placeholder 9">
            <a:extLst>
              <a:ext uri="{FF2B5EF4-FFF2-40B4-BE49-F238E27FC236}">
                <a16:creationId xmlns:a16="http://schemas.microsoft.com/office/drawing/2014/main" id="{10935DD7-B87A-4169-AD29-DA31816084D2}"/>
              </a:ext>
            </a:extLst>
          </p:cNvPr>
          <p:cNvSpPr>
            <a:spLocks noGrp="1"/>
          </p:cNvSpPr>
          <p:nvPr>
            <p:ph type="body" idx="1"/>
          </p:nvPr>
        </p:nvSpPr>
        <p:spPr>
          <a:xfrm>
            <a:off x="838199" y="4178645"/>
            <a:ext cx="10515600" cy="2268537"/>
          </a:xfrm>
        </p:spPr>
        <p:txBody>
          <a:bodyPr>
            <a:normAutofit fontScale="92500" lnSpcReduction="10000"/>
          </a:bodyPr>
          <a:lstStyle/>
          <a:p>
            <a:r>
              <a:rPr lang="en-US" dirty="0"/>
              <a:t>Jean M. Elwing, MD</a:t>
            </a:r>
          </a:p>
          <a:p>
            <a:r>
              <a:rPr lang="en-US" dirty="0"/>
              <a:t>Professor of Medicine</a:t>
            </a:r>
          </a:p>
          <a:p>
            <a:r>
              <a:rPr lang="en-US" dirty="0"/>
              <a:t>Director, Pulmonary Hypertension Program                                                                    </a:t>
            </a:r>
          </a:p>
          <a:p>
            <a:r>
              <a:rPr lang="en-US" dirty="0"/>
              <a:t>Division of Pulmonary, Critical Care and Sleep Medicine</a:t>
            </a:r>
          </a:p>
          <a:p>
            <a:r>
              <a:rPr lang="en-US" dirty="0"/>
              <a:t>University of Cincinnati </a:t>
            </a:r>
          </a:p>
          <a:p>
            <a:r>
              <a:rPr lang="en-US" dirty="0"/>
              <a:t>Cincinnati, OH</a:t>
            </a:r>
          </a:p>
        </p:txBody>
      </p:sp>
    </p:spTree>
    <p:extLst>
      <p:ext uri="{BB962C8B-B14F-4D97-AF65-F5344CB8AC3E}">
        <p14:creationId xmlns:p14="http://schemas.microsoft.com/office/powerpoint/2010/main" val="222167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4988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BF38D0A-5E8C-3F1A-EB7F-977F3422B3EF}"/>
              </a:ext>
            </a:extLst>
          </p:cNvPr>
          <p:cNvSpPr>
            <a:spLocks noGrp="1"/>
          </p:cNvSpPr>
          <p:nvPr>
            <p:ph type="ftr" sz="quarter" idx="3"/>
          </p:nvPr>
        </p:nvSpPr>
        <p:spPr/>
        <p:txBody>
          <a:bodyPr/>
          <a:lstStyle/>
          <a:p>
            <a:r>
              <a:rPr lang="en-US" dirty="0"/>
              <a:t>1. Milks MW, et al. </a:t>
            </a:r>
            <a:r>
              <a:rPr lang="en-US" i="1" dirty="0"/>
              <a:t>J Heart Lung Transplant. </a:t>
            </a:r>
            <a:r>
              <a:rPr lang="en-US" dirty="0"/>
              <a:t>2021;40:172-182.</a:t>
            </a:r>
          </a:p>
        </p:txBody>
      </p:sp>
      <p:sp>
        <p:nvSpPr>
          <p:cNvPr id="2" name="Title 1">
            <a:extLst>
              <a:ext uri="{FF2B5EF4-FFF2-40B4-BE49-F238E27FC236}">
                <a16:creationId xmlns:a16="http://schemas.microsoft.com/office/drawing/2014/main" id="{83FB01CD-9F1B-BF4E-AADE-61AEF2659B5A}"/>
              </a:ext>
            </a:extLst>
          </p:cNvPr>
          <p:cNvSpPr>
            <a:spLocks noGrp="1"/>
          </p:cNvSpPr>
          <p:nvPr>
            <p:ph type="title"/>
          </p:nvPr>
        </p:nvSpPr>
        <p:spPr>
          <a:xfrm>
            <a:off x="609600" y="199505"/>
            <a:ext cx="10744200" cy="1185577"/>
          </a:xfrm>
        </p:spPr>
        <p:txBody>
          <a:bodyPr/>
          <a:lstStyle/>
          <a:p>
            <a:r>
              <a:rPr lang="en-US" dirty="0"/>
              <a:t>In COVID Era, Telehealth Visits Are Used More Frequently: Wearable Devices May Play a Role</a:t>
            </a:r>
          </a:p>
        </p:txBody>
      </p:sp>
      <p:sp>
        <p:nvSpPr>
          <p:cNvPr id="3" name="Content Placeholder 2">
            <a:extLst>
              <a:ext uri="{FF2B5EF4-FFF2-40B4-BE49-F238E27FC236}">
                <a16:creationId xmlns:a16="http://schemas.microsoft.com/office/drawing/2014/main" id="{7A7E037A-E98E-274C-A052-D624380AEA6C}"/>
              </a:ext>
            </a:extLst>
          </p:cNvPr>
          <p:cNvSpPr>
            <a:spLocks noGrp="1"/>
          </p:cNvSpPr>
          <p:nvPr>
            <p:ph idx="1"/>
          </p:nvPr>
        </p:nvSpPr>
        <p:spPr>
          <a:xfrm>
            <a:off x="609600" y="1477906"/>
            <a:ext cx="5707117" cy="4722477"/>
          </a:xfrm>
        </p:spPr>
        <p:txBody>
          <a:bodyPr/>
          <a:lstStyle/>
          <a:p>
            <a:r>
              <a:rPr lang="en-US" dirty="0"/>
              <a:t>Many wearable devices for monitoring patient activities and vital signs have not been fully vetted in the scientific literature</a:t>
            </a:r>
          </a:p>
          <a:p>
            <a:endParaRPr lang="en-US" dirty="0"/>
          </a:p>
          <a:p>
            <a:r>
              <a:rPr lang="en-US" dirty="0"/>
              <a:t>One of the most significant challenges in the evaluation of patients with PAH during telemedical visits is assessment of functional capacity, blood flow, and pressures (hemodynamics)</a:t>
            </a:r>
          </a:p>
          <a:p>
            <a:endParaRPr lang="en-US" dirty="0"/>
          </a:p>
        </p:txBody>
      </p:sp>
      <p:sp>
        <p:nvSpPr>
          <p:cNvPr id="6" name="TextBox 5">
            <a:extLst>
              <a:ext uri="{FF2B5EF4-FFF2-40B4-BE49-F238E27FC236}">
                <a16:creationId xmlns:a16="http://schemas.microsoft.com/office/drawing/2014/main" id="{FCC27E32-3902-E745-AB4B-6C062D66FEC1}"/>
              </a:ext>
            </a:extLst>
          </p:cNvPr>
          <p:cNvSpPr txBox="1"/>
          <p:nvPr/>
        </p:nvSpPr>
        <p:spPr>
          <a:xfrm>
            <a:off x="6778962" y="1553983"/>
            <a:ext cx="4550121" cy="738664"/>
          </a:xfrm>
          <a:prstGeom prst="rect">
            <a:avLst/>
          </a:prstGeom>
          <a:noFill/>
        </p:spPr>
        <p:txBody>
          <a:bodyPr wrap="square" rtlCol="0">
            <a:spAutoFit/>
          </a:bodyPr>
          <a:lstStyle/>
          <a:p>
            <a:r>
              <a:rPr lang="en-US" sz="1400" dirty="0"/>
              <a:t>Technology-enabled devices have the potential to track and identify disturbances in biometric data before a decompensated state of cardiovascular disease arises.</a:t>
            </a:r>
          </a:p>
        </p:txBody>
      </p:sp>
      <p:pic>
        <p:nvPicPr>
          <p:cNvPr id="7" name="Picture 6">
            <a:extLst>
              <a:ext uri="{FF2B5EF4-FFF2-40B4-BE49-F238E27FC236}">
                <a16:creationId xmlns:a16="http://schemas.microsoft.com/office/drawing/2014/main" id="{C2D0F9FD-1CB2-4DA0-BC26-4EE211CAF3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2897" y="2602172"/>
            <a:ext cx="5031707" cy="3684328"/>
          </a:xfrm>
          <a:prstGeom prst="rect">
            <a:avLst/>
          </a:prstGeom>
        </p:spPr>
      </p:pic>
    </p:spTree>
    <p:extLst>
      <p:ext uri="{BB962C8B-B14F-4D97-AF65-F5344CB8AC3E}">
        <p14:creationId xmlns:p14="http://schemas.microsoft.com/office/powerpoint/2010/main" val="170622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273FFD-6118-BC46-9753-E3A120FA8908}"/>
              </a:ext>
            </a:extLst>
          </p:cNvPr>
          <p:cNvSpPr>
            <a:spLocks noGrp="1"/>
          </p:cNvSpPr>
          <p:nvPr>
            <p:ph type="title"/>
          </p:nvPr>
        </p:nvSpPr>
        <p:spPr/>
        <p:txBody>
          <a:bodyPr>
            <a:normAutofit fontScale="90000"/>
          </a:bodyPr>
          <a:lstStyle/>
          <a:p>
            <a:r>
              <a:rPr lang="en-US" dirty="0"/>
              <a:t>What Patient Information Could We Routinely Obtain via Remote Monitoring for Use at Reassessment Visits?</a:t>
            </a:r>
          </a:p>
        </p:txBody>
      </p:sp>
      <p:sp>
        <p:nvSpPr>
          <p:cNvPr id="4" name="Content Placeholder 3">
            <a:extLst>
              <a:ext uri="{FF2B5EF4-FFF2-40B4-BE49-F238E27FC236}">
                <a16:creationId xmlns:a16="http://schemas.microsoft.com/office/drawing/2014/main" id="{BE46E4A7-EC3C-4043-8F0E-AF70FCF7999E}"/>
              </a:ext>
            </a:extLst>
          </p:cNvPr>
          <p:cNvSpPr>
            <a:spLocks noGrp="1"/>
          </p:cNvSpPr>
          <p:nvPr>
            <p:ph idx="1"/>
          </p:nvPr>
        </p:nvSpPr>
        <p:spPr/>
        <p:txBody>
          <a:bodyPr>
            <a:normAutofit fontScale="92500" lnSpcReduction="10000"/>
          </a:bodyPr>
          <a:lstStyle/>
          <a:p>
            <a:r>
              <a:rPr lang="en-US" dirty="0"/>
              <a:t>What data for PAH risk assessment can we remotely obtain without being hands-on with the patient?</a:t>
            </a:r>
          </a:p>
          <a:p>
            <a:endParaRPr lang="en-US" dirty="0"/>
          </a:p>
          <a:p>
            <a:pPr lvl="1"/>
            <a:r>
              <a:rPr lang="en-US" dirty="0"/>
              <a:t>Observable, physical signs:</a:t>
            </a:r>
          </a:p>
          <a:p>
            <a:pPr lvl="2"/>
            <a:r>
              <a:rPr lang="en-US" dirty="0"/>
              <a:t>General appearance and behavior of the patient</a:t>
            </a:r>
          </a:p>
          <a:p>
            <a:pPr lvl="2"/>
            <a:r>
              <a:rPr lang="en-US" dirty="0"/>
              <a:t>Skin examination, including the appearance of wounds, catheter sites, device implant incisions, extremity swelling, or rashes; breathing patterns; physical movement</a:t>
            </a:r>
          </a:p>
          <a:p>
            <a:pPr lvl="1"/>
            <a:r>
              <a:rPr lang="en-US" dirty="0"/>
              <a:t>Daily physical activity (accelerometry, steps)</a:t>
            </a:r>
          </a:p>
          <a:p>
            <a:pPr lvl="1"/>
            <a:r>
              <a:rPr lang="en-US" dirty="0"/>
              <a:t>Pulse oximetry</a:t>
            </a:r>
          </a:p>
          <a:p>
            <a:pPr lvl="1"/>
            <a:r>
              <a:rPr lang="en-US" dirty="0"/>
              <a:t>Blood pressure and heart rate</a:t>
            </a:r>
          </a:p>
          <a:p>
            <a:pPr lvl="1"/>
            <a:r>
              <a:rPr lang="en-US" dirty="0"/>
              <a:t>Jugular venous pulsation (JVP)</a:t>
            </a:r>
          </a:p>
          <a:p>
            <a:pPr lvl="1"/>
            <a:endParaRPr lang="en-US" dirty="0"/>
          </a:p>
          <a:p>
            <a:r>
              <a:rPr lang="en-US" dirty="0"/>
              <a:t>Remote monitoring devices to measure these parameters not always validated for PAH population</a:t>
            </a:r>
          </a:p>
          <a:p>
            <a:pPr lvl="1"/>
            <a:endParaRPr lang="en-US" dirty="0"/>
          </a:p>
          <a:p>
            <a:endParaRPr lang="en-US" dirty="0"/>
          </a:p>
        </p:txBody>
      </p:sp>
    </p:spTree>
    <p:extLst>
      <p:ext uri="{BB962C8B-B14F-4D97-AF65-F5344CB8AC3E}">
        <p14:creationId xmlns:p14="http://schemas.microsoft.com/office/powerpoint/2010/main" val="3152423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DF40A16-4D81-03E0-7801-48B59287F4FB}"/>
              </a:ext>
            </a:extLst>
          </p:cNvPr>
          <p:cNvSpPr>
            <a:spLocks noGrp="1"/>
          </p:cNvSpPr>
          <p:nvPr>
            <p:ph type="ftr" sz="quarter" idx="3"/>
          </p:nvPr>
        </p:nvSpPr>
        <p:spPr/>
        <p:txBody>
          <a:bodyPr/>
          <a:lstStyle/>
          <a:p>
            <a:r>
              <a:rPr lang="en-US" dirty="0"/>
              <a:t>1. Milks MW, et al. </a:t>
            </a:r>
            <a:r>
              <a:rPr lang="en-US" i="1" dirty="0"/>
              <a:t>J Heart Lung Transplant. </a:t>
            </a:r>
            <a:r>
              <a:rPr lang="en-US" dirty="0"/>
              <a:t>2021;40:172-182.</a:t>
            </a:r>
          </a:p>
        </p:txBody>
      </p:sp>
      <p:sp>
        <p:nvSpPr>
          <p:cNvPr id="3" name="Title 2">
            <a:extLst>
              <a:ext uri="{FF2B5EF4-FFF2-40B4-BE49-F238E27FC236}">
                <a16:creationId xmlns:a16="http://schemas.microsoft.com/office/drawing/2014/main" id="{DDACC611-1D55-3D48-9F9B-7D30ABD45CA6}"/>
              </a:ext>
            </a:extLst>
          </p:cNvPr>
          <p:cNvSpPr>
            <a:spLocks noGrp="1"/>
          </p:cNvSpPr>
          <p:nvPr>
            <p:ph type="title"/>
          </p:nvPr>
        </p:nvSpPr>
        <p:spPr/>
        <p:txBody>
          <a:bodyPr>
            <a:normAutofit fontScale="90000"/>
          </a:bodyPr>
          <a:lstStyle/>
          <a:p>
            <a:r>
              <a:rPr lang="en-US" dirty="0"/>
              <a:t>Examples of Biometric Parameters Used in Telehealth</a:t>
            </a:r>
            <a:br>
              <a:rPr lang="en-US" dirty="0"/>
            </a:br>
            <a:r>
              <a:rPr lang="en-US" dirty="0"/>
              <a:t>and Potential Consumer-Marketed Data Sources for Each</a:t>
            </a:r>
          </a:p>
        </p:txBody>
      </p:sp>
      <p:graphicFrame>
        <p:nvGraphicFramePr>
          <p:cNvPr id="5" name="Table 5">
            <a:extLst>
              <a:ext uri="{FF2B5EF4-FFF2-40B4-BE49-F238E27FC236}">
                <a16:creationId xmlns:a16="http://schemas.microsoft.com/office/drawing/2014/main" id="{99D47DF3-4CE6-334B-8D15-656513153BE9}"/>
              </a:ext>
            </a:extLst>
          </p:cNvPr>
          <p:cNvGraphicFramePr>
            <a:graphicFrameLocks noGrp="1"/>
          </p:cNvGraphicFramePr>
          <p:nvPr>
            <p:ph idx="1"/>
          </p:nvPr>
        </p:nvGraphicFramePr>
        <p:xfrm>
          <a:off x="830317" y="1400217"/>
          <a:ext cx="10744199" cy="4886283"/>
        </p:xfrm>
        <a:graphic>
          <a:graphicData uri="http://schemas.openxmlformats.org/drawingml/2006/table">
            <a:tbl>
              <a:tblPr firstRow="1" bandRow="1">
                <a:tableStyleId>{5C22544A-7EE6-4342-B048-85BDC9FD1C3A}</a:tableStyleId>
              </a:tblPr>
              <a:tblGrid>
                <a:gridCol w="3830358">
                  <a:extLst>
                    <a:ext uri="{9D8B030D-6E8A-4147-A177-3AD203B41FA5}">
                      <a16:colId xmlns:a16="http://schemas.microsoft.com/office/drawing/2014/main" val="2253279299"/>
                    </a:ext>
                  </a:extLst>
                </a:gridCol>
                <a:gridCol w="6913841">
                  <a:extLst>
                    <a:ext uri="{9D8B030D-6E8A-4147-A177-3AD203B41FA5}">
                      <a16:colId xmlns:a16="http://schemas.microsoft.com/office/drawing/2014/main" val="3781136554"/>
                    </a:ext>
                  </a:extLst>
                </a:gridCol>
              </a:tblGrid>
              <a:tr h="497790">
                <a:tc>
                  <a:txBody>
                    <a:bodyPr/>
                    <a:lstStyle/>
                    <a:p>
                      <a:pPr algn="ctr"/>
                      <a:r>
                        <a:rPr lang="en-US" sz="1600" dirty="0">
                          <a:effectLst>
                            <a:outerShdw blurRad="50800" dist="12700" dir="5400000" algn="ctr" rotWithShape="0">
                              <a:schemeClr val="tx1"/>
                            </a:outerShdw>
                          </a:effectLst>
                        </a:rPr>
                        <a:t>Biometric Parameter</a:t>
                      </a:r>
                    </a:p>
                  </a:txBody>
                  <a:tcPr anchor="ctr"/>
                </a:tc>
                <a:tc>
                  <a:txBody>
                    <a:bodyPr/>
                    <a:lstStyle/>
                    <a:p>
                      <a:pPr algn="ctr"/>
                      <a:r>
                        <a:rPr lang="en-US" sz="1600" dirty="0">
                          <a:effectLst>
                            <a:outerShdw blurRad="50800" dist="12700" dir="5400000" algn="ctr" rotWithShape="0">
                              <a:schemeClr val="tx1"/>
                            </a:outerShdw>
                          </a:effectLst>
                        </a:rPr>
                        <a:t>Potential Data Sources</a:t>
                      </a:r>
                    </a:p>
                  </a:txBody>
                  <a:tcPr anchor="ctr"/>
                </a:tc>
                <a:extLst>
                  <a:ext uri="{0D108BD9-81ED-4DB2-BD59-A6C34878D82A}">
                    <a16:rowId xmlns:a16="http://schemas.microsoft.com/office/drawing/2014/main" val="1397764203"/>
                  </a:ext>
                </a:extLst>
              </a:tr>
              <a:tr h="85919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Heart rate (</a:t>
                      </a:r>
                      <a:r>
                        <a:rPr lang="en-US" sz="1400" kern="1200" dirty="0">
                          <a:solidFill>
                            <a:schemeClr val="dk1"/>
                          </a:solidFill>
                          <a:effectLst/>
                          <a:latin typeface="+mn-lt"/>
                          <a:ea typeface="+mn-ea"/>
                          <a:cs typeface="+mn-cs"/>
                        </a:rPr>
                        <a:t>average resting, min, max, variability)</a:t>
                      </a:r>
                    </a:p>
                  </a:txBody>
                  <a:tcP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Manual entry from unlinked BP cuff or pulse oximeter</a:t>
                      </a:r>
                    </a:p>
                    <a:p>
                      <a:pPr marL="285750" indent="-285750">
                        <a:buFont typeface="Arial" panose="020B0604020202020204" pitchFamily="34" charset="0"/>
                        <a:buChar char="•"/>
                      </a:pPr>
                      <a:r>
                        <a:rPr lang="en-US" sz="1400" kern="1200" dirty="0">
                          <a:solidFill>
                            <a:schemeClr val="dk1"/>
                          </a:solidFill>
                          <a:effectLst/>
                          <a:latin typeface="+mn-lt"/>
                          <a:ea typeface="+mn-ea"/>
                          <a:cs typeface="+mn-cs"/>
                        </a:rPr>
                        <a:t>Smart watch or band with photo-</a:t>
                      </a:r>
                      <a:r>
                        <a:rPr lang="en-US" sz="1400" kern="1200" dirty="0" err="1">
                          <a:solidFill>
                            <a:schemeClr val="dk1"/>
                          </a:solidFill>
                          <a:effectLst/>
                          <a:latin typeface="+mn-lt"/>
                          <a:ea typeface="+mn-ea"/>
                          <a:cs typeface="+mn-cs"/>
                        </a:rPr>
                        <a:t>plethysmographic</a:t>
                      </a:r>
                      <a:r>
                        <a:rPr lang="en-US" sz="1400" kern="1200" dirty="0">
                          <a:solidFill>
                            <a:schemeClr val="dk1"/>
                          </a:solidFill>
                          <a:effectLst/>
                          <a:latin typeface="+mn-lt"/>
                          <a:ea typeface="+mn-ea"/>
                          <a:cs typeface="+mn-cs"/>
                        </a:rPr>
                        <a:t> sensor</a:t>
                      </a:r>
                    </a:p>
                    <a:p>
                      <a:pPr marL="285750" indent="-285750">
                        <a:buFont typeface="Arial" panose="020B0604020202020204" pitchFamily="34" charset="0"/>
                        <a:buChar char="•"/>
                      </a:pPr>
                      <a:r>
                        <a:rPr lang="en-US" sz="1400" kern="1200" dirty="0">
                          <a:solidFill>
                            <a:schemeClr val="dk1"/>
                          </a:solidFill>
                          <a:effectLst/>
                          <a:latin typeface="+mn-lt"/>
                          <a:ea typeface="+mn-ea"/>
                          <a:cs typeface="+mn-cs"/>
                        </a:rPr>
                        <a:t>Other wearable device or clothing (e.g., ring, pendant, shirt, chest band, earphones)</a:t>
                      </a:r>
                    </a:p>
                  </a:txBody>
                  <a:tcPr>
                    <a:noFill/>
                  </a:tcPr>
                </a:tc>
                <a:extLst>
                  <a:ext uri="{0D108BD9-81ED-4DB2-BD59-A6C34878D82A}">
                    <a16:rowId xmlns:a16="http://schemas.microsoft.com/office/drawing/2014/main" val="1907663367"/>
                  </a:ext>
                </a:extLst>
              </a:tr>
              <a:tr h="613713">
                <a:tc>
                  <a:txBody>
                    <a:bodyPr/>
                    <a:lstStyle/>
                    <a:p>
                      <a:pPr marL="285750" indent="-285750">
                        <a:buFont typeface="Arial" panose="020B0604020202020204" pitchFamily="34" charset="0"/>
                        <a:buChar char="•"/>
                      </a:pPr>
                      <a:r>
                        <a:rPr lang="en-US" sz="1400" dirty="0"/>
                        <a:t>Blood pressure</a:t>
                      </a:r>
                    </a:p>
                  </a:txBody>
                  <a:tcPr>
                    <a:noFill/>
                  </a:tcPr>
                </a:tc>
                <a:tc>
                  <a:txBody>
                    <a:bodyPr/>
                    <a:lstStyle/>
                    <a:p>
                      <a:pPr marL="285750" indent="-285750">
                        <a:buFont typeface="Arial" panose="020B0604020202020204" pitchFamily="34" charset="0"/>
                        <a:buChar char="•"/>
                      </a:pPr>
                      <a:r>
                        <a:rPr lang="en-US" sz="1400" dirty="0"/>
                        <a:t>Smartphone-linked BP cuff—wrist or arm</a:t>
                      </a:r>
                    </a:p>
                    <a:p>
                      <a:pPr marL="285750" indent="-285750">
                        <a:buFont typeface="Arial" panose="020B0604020202020204" pitchFamily="34" charset="0"/>
                        <a:buChar char="•"/>
                      </a:pPr>
                      <a:r>
                        <a:rPr lang="en-US" sz="1400" dirty="0"/>
                        <a:t>Manual entry from unlinked BP cuff</a:t>
                      </a:r>
                    </a:p>
                  </a:txBody>
                  <a:tcPr>
                    <a:noFill/>
                  </a:tcPr>
                </a:tc>
                <a:extLst>
                  <a:ext uri="{0D108BD9-81ED-4DB2-BD59-A6C34878D82A}">
                    <a16:rowId xmlns:a16="http://schemas.microsoft.com/office/drawing/2014/main" val="2211937059"/>
                  </a:ext>
                </a:extLst>
              </a:tr>
              <a:tr h="1104684">
                <a:tc>
                  <a:txBody>
                    <a:bodyPr/>
                    <a:lstStyle/>
                    <a:p>
                      <a:pPr marL="285750" indent="-285750">
                        <a:buFont typeface="Arial" panose="020B0604020202020204" pitchFamily="34" charset="0"/>
                        <a:buChar char="•"/>
                      </a:pPr>
                      <a:r>
                        <a:rPr lang="en-US" sz="1400" dirty="0"/>
                        <a:t>Step count (distance ambulated)</a:t>
                      </a:r>
                    </a:p>
                  </a:txBody>
                  <a:tcPr>
                    <a:noFill/>
                  </a:tcPr>
                </a:tc>
                <a:tc>
                  <a:txBody>
                    <a:bodyPr/>
                    <a:lstStyle/>
                    <a:p>
                      <a:pPr marL="285750" indent="-285750">
                        <a:buFont typeface="Arial" panose="020B0604020202020204" pitchFamily="34" charset="0"/>
                        <a:buChar char="•"/>
                      </a:pPr>
                      <a:r>
                        <a:rPr lang="en-US" sz="1400" dirty="0"/>
                        <a:t>Smart watch or band acquiring accelerometric and/or GPS data</a:t>
                      </a:r>
                    </a:p>
                    <a:p>
                      <a:pPr marL="285750" indent="-285750">
                        <a:buFont typeface="Arial" panose="020B0604020202020204" pitchFamily="34" charset="0"/>
                        <a:buChar char="•"/>
                      </a:pPr>
                      <a:r>
                        <a:rPr lang="en-US" sz="1400" dirty="0"/>
                        <a:t>Smartphone (carried for sufficient duration of day/period of physical activity)</a:t>
                      </a:r>
                    </a:p>
                    <a:p>
                      <a:pPr marL="285750" indent="-285750">
                        <a:buFont typeface="Arial" panose="020B0604020202020204" pitchFamily="34" charset="0"/>
                        <a:buChar char="•"/>
                      </a:pPr>
                      <a:r>
                        <a:rPr lang="en-US" sz="1400" dirty="0"/>
                        <a:t>Other wearable device or clothing (e.g., ring, pendant, shirt, earphones)</a:t>
                      </a:r>
                    </a:p>
                    <a:p>
                      <a:pPr marL="285750" indent="-285750">
                        <a:buFont typeface="Arial" panose="020B0604020202020204" pitchFamily="34" charset="0"/>
                        <a:buChar char="•"/>
                      </a:pPr>
                      <a:r>
                        <a:rPr lang="en-US" sz="1400" dirty="0"/>
                        <a:t>Manual entry from unlinked pedometer/step counter</a:t>
                      </a:r>
                    </a:p>
                  </a:txBody>
                  <a:tcPr>
                    <a:noFill/>
                  </a:tcPr>
                </a:tc>
                <a:extLst>
                  <a:ext uri="{0D108BD9-81ED-4DB2-BD59-A6C34878D82A}">
                    <a16:rowId xmlns:a16="http://schemas.microsoft.com/office/drawing/2014/main" val="1410118722"/>
                  </a:ext>
                </a:extLst>
              </a:tr>
              <a:tr h="613713">
                <a:tc>
                  <a:txBody>
                    <a:bodyPr/>
                    <a:lstStyle/>
                    <a:p>
                      <a:pPr marL="285750" indent="-285750">
                        <a:buFont typeface="Arial" panose="020B0604020202020204" pitchFamily="34" charset="0"/>
                        <a:buChar char="•"/>
                      </a:pPr>
                      <a:r>
                        <a:rPr lang="en-US" sz="1400" dirty="0"/>
                        <a:t>Oxygen saturation</a:t>
                      </a:r>
                    </a:p>
                  </a:txBody>
                  <a:tcPr>
                    <a:noFill/>
                  </a:tcPr>
                </a:tc>
                <a:tc>
                  <a:txBody>
                    <a:bodyPr/>
                    <a:lstStyle/>
                    <a:p>
                      <a:pPr marL="285750" indent="-285750">
                        <a:buFont typeface="Arial" panose="020B0604020202020204" pitchFamily="34" charset="0"/>
                        <a:buChar char="•"/>
                      </a:pPr>
                      <a:r>
                        <a:rPr lang="en-US" sz="1400" dirty="0"/>
                        <a:t>Smart pulse oximeter</a:t>
                      </a:r>
                    </a:p>
                    <a:p>
                      <a:pPr marL="285750" indent="-285750">
                        <a:buFont typeface="Arial" panose="020B0604020202020204" pitchFamily="34" charset="0"/>
                        <a:buChar char="•"/>
                      </a:pPr>
                      <a:r>
                        <a:rPr lang="en-US" sz="1400" dirty="0"/>
                        <a:t>Manual entry from unlinked pulse oximeter</a:t>
                      </a:r>
                    </a:p>
                  </a:txBody>
                  <a:tcPr>
                    <a:noFill/>
                  </a:tcPr>
                </a:tc>
                <a:extLst>
                  <a:ext uri="{0D108BD9-81ED-4DB2-BD59-A6C34878D82A}">
                    <a16:rowId xmlns:a16="http://schemas.microsoft.com/office/drawing/2014/main" val="3747672708"/>
                  </a:ext>
                </a:extLst>
              </a:tr>
              <a:tr h="497790">
                <a:tc>
                  <a:txBody>
                    <a:bodyPr/>
                    <a:lstStyle/>
                    <a:p>
                      <a:pPr marL="285750" indent="-285750">
                        <a:buFont typeface="Arial" panose="020B0604020202020204" pitchFamily="34" charset="0"/>
                        <a:buChar char="•"/>
                      </a:pPr>
                      <a:r>
                        <a:rPr lang="en-US" sz="1400" dirty="0"/>
                        <a:t>Sleep pattern</a:t>
                      </a:r>
                    </a:p>
                  </a:txBody>
                  <a:tcPr>
                    <a:noFill/>
                  </a:tcPr>
                </a:tc>
                <a:tc>
                  <a:txBody>
                    <a:bodyPr/>
                    <a:lstStyle/>
                    <a:p>
                      <a:pPr marL="285750" indent="-285750">
                        <a:buFont typeface="Arial" panose="020B0604020202020204" pitchFamily="34" charset="0"/>
                        <a:buChar char="•"/>
                      </a:pPr>
                      <a:r>
                        <a:rPr lang="en-US" sz="1400" dirty="0"/>
                        <a:t>Smart watch, band, or other wearable worn during sleep</a:t>
                      </a:r>
                    </a:p>
                  </a:txBody>
                  <a:tcPr>
                    <a:noFill/>
                  </a:tcPr>
                </a:tc>
                <a:extLst>
                  <a:ext uri="{0D108BD9-81ED-4DB2-BD59-A6C34878D82A}">
                    <a16:rowId xmlns:a16="http://schemas.microsoft.com/office/drawing/2014/main" val="2814538490"/>
                  </a:ext>
                </a:extLst>
              </a:tr>
              <a:tr h="613713">
                <a:tc>
                  <a:txBody>
                    <a:bodyPr/>
                    <a:lstStyle/>
                    <a:p>
                      <a:pPr marL="285750" indent="-285750">
                        <a:buFont typeface="Arial" panose="020B0604020202020204" pitchFamily="34" charset="0"/>
                        <a:buChar char="•"/>
                      </a:pPr>
                      <a:r>
                        <a:rPr lang="en-US" sz="1400" dirty="0"/>
                        <a:t>Cardiac rhythm</a:t>
                      </a:r>
                    </a:p>
                  </a:txBody>
                  <a:tcPr>
                    <a:noFill/>
                  </a:tcPr>
                </a:tc>
                <a:tc>
                  <a:txBody>
                    <a:bodyPr/>
                    <a:lstStyle/>
                    <a:p>
                      <a:pPr marL="285750" indent="-285750">
                        <a:buFont typeface="Arial" panose="020B0604020202020204" pitchFamily="34" charset="0"/>
                        <a:buChar char="•"/>
                      </a:pPr>
                      <a:r>
                        <a:rPr lang="en-US" sz="1400" dirty="0"/>
                        <a:t>Smart watch or band with appropriate capability (e.g., Apple Watch)</a:t>
                      </a:r>
                    </a:p>
                    <a:p>
                      <a:pPr marL="285750" indent="-285750">
                        <a:buFont typeface="Arial" panose="020B0604020202020204" pitchFamily="34" charset="0"/>
                        <a:buChar char="•"/>
                      </a:pPr>
                      <a:r>
                        <a:rPr lang="en-US" sz="1400" dirty="0"/>
                        <a:t>Non-worn/intermittently applied smart device (e.g., </a:t>
                      </a:r>
                      <a:r>
                        <a:rPr lang="en-US" sz="1400" dirty="0" err="1"/>
                        <a:t>AliveCor</a:t>
                      </a:r>
                      <a:r>
                        <a:rPr lang="en-US" sz="1400" dirty="0"/>
                        <a:t> </a:t>
                      </a:r>
                      <a:r>
                        <a:rPr lang="en-US" sz="1400" dirty="0" err="1"/>
                        <a:t>KardiaMobile</a:t>
                      </a:r>
                      <a:r>
                        <a:rPr lang="en-US" sz="1400" dirty="0"/>
                        <a:t>)</a:t>
                      </a:r>
                    </a:p>
                  </a:txBody>
                  <a:tcPr>
                    <a:noFill/>
                  </a:tcPr>
                </a:tc>
                <a:extLst>
                  <a:ext uri="{0D108BD9-81ED-4DB2-BD59-A6C34878D82A}">
                    <a16:rowId xmlns:a16="http://schemas.microsoft.com/office/drawing/2014/main" val="2291510174"/>
                  </a:ext>
                </a:extLst>
              </a:tr>
            </a:tbl>
          </a:graphicData>
        </a:graphic>
      </p:graphicFrame>
    </p:spTree>
    <p:extLst>
      <p:ext uri="{BB962C8B-B14F-4D97-AF65-F5344CB8AC3E}">
        <p14:creationId xmlns:p14="http://schemas.microsoft.com/office/powerpoint/2010/main" val="1231250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4E5E1A-8BF8-E242-D6CF-970553528668}"/>
              </a:ext>
            </a:extLst>
          </p:cNvPr>
          <p:cNvSpPr>
            <a:spLocks noGrp="1"/>
          </p:cNvSpPr>
          <p:nvPr>
            <p:ph type="ftr" sz="quarter" idx="3"/>
          </p:nvPr>
        </p:nvSpPr>
        <p:spPr>
          <a:xfrm>
            <a:off x="609600" y="6106510"/>
            <a:ext cx="10744199" cy="691971"/>
          </a:xfrm>
        </p:spPr>
        <p:txBody>
          <a:bodyPr/>
          <a:lstStyle/>
          <a:p>
            <a:pPr marL="228600" indent="-228600">
              <a:buFont typeface="+mj-lt"/>
              <a:buAutoNum type="arabicPeriod"/>
            </a:pPr>
            <a:r>
              <a:rPr lang="en-US" dirty="0" err="1"/>
              <a:t>Galie</a:t>
            </a:r>
            <a:r>
              <a:rPr lang="en-US" dirty="0"/>
              <a:t> N, et al. </a:t>
            </a:r>
            <a:r>
              <a:rPr lang="en-US" i="1" dirty="0"/>
              <a:t>Rev </a:t>
            </a:r>
            <a:r>
              <a:rPr lang="en-US" i="1" dirty="0" err="1"/>
              <a:t>Esp</a:t>
            </a:r>
            <a:r>
              <a:rPr lang="en-US" i="1" dirty="0"/>
              <a:t> </a:t>
            </a:r>
            <a:r>
              <a:rPr lang="en-US" i="1" dirty="0" err="1"/>
              <a:t>Cardiol</a:t>
            </a:r>
            <a:r>
              <a:rPr lang="en-US" i="1" dirty="0"/>
              <a:t> (</a:t>
            </a:r>
            <a:r>
              <a:rPr lang="en-US" i="1" dirty="0" err="1"/>
              <a:t>Engl</a:t>
            </a:r>
            <a:r>
              <a:rPr lang="en-US" i="1" dirty="0"/>
              <a:t> Ed). </a:t>
            </a:r>
            <a:r>
              <a:rPr lang="en-US" dirty="0"/>
              <a:t>2016;69:177.</a:t>
            </a:r>
          </a:p>
          <a:p>
            <a:pPr marL="228600" indent="-228600">
              <a:buFont typeface="+mj-lt"/>
              <a:buAutoNum type="arabicPeriod"/>
            </a:pPr>
            <a:r>
              <a:rPr lang="en-US" dirty="0"/>
              <a:t>Milks MW, et al. </a:t>
            </a:r>
            <a:r>
              <a:rPr lang="en-US" i="1" dirty="0"/>
              <a:t>J Heart Lung Transplant. </a:t>
            </a:r>
            <a:r>
              <a:rPr lang="en-US" dirty="0"/>
              <a:t>2021;40:172-182.</a:t>
            </a:r>
          </a:p>
          <a:p>
            <a:pPr marL="228600" indent="-228600">
              <a:buFont typeface="+mj-lt"/>
              <a:buAutoNum type="arabicPeriod"/>
            </a:pPr>
            <a:r>
              <a:rPr lang="en-US" dirty="0"/>
              <a:t>Salvi D, et al. </a:t>
            </a:r>
            <a:r>
              <a:rPr lang="en-US" i="1" dirty="0"/>
              <a:t>JMIR </a:t>
            </a:r>
            <a:r>
              <a:rPr lang="en-US" i="1" dirty="0" err="1"/>
              <a:t>Mhealth</a:t>
            </a:r>
            <a:r>
              <a:rPr lang="en-US" i="1" dirty="0"/>
              <a:t> </a:t>
            </a:r>
            <a:r>
              <a:rPr lang="en-US" i="1" dirty="0" err="1"/>
              <a:t>Uhealth</a:t>
            </a:r>
            <a:r>
              <a:rPr lang="en-US" i="1" dirty="0"/>
              <a:t>. </a:t>
            </a:r>
            <a:r>
              <a:rPr lang="en-US" dirty="0"/>
              <a:t>2020;8:e13756.</a:t>
            </a:r>
          </a:p>
        </p:txBody>
      </p:sp>
      <p:sp>
        <p:nvSpPr>
          <p:cNvPr id="3" name="Title 2">
            <a:extLst>
              <a:ext uri="{FF2B5EF4-FFF2-40B4-BE49-F238E27FC236}">
                <a16:creationId xmlns:a16="http://schemas.microsoft.com/office/drawing/2014/main" id="{F4BD1770-66FE-5C44-B064-8F6A7280FADE}"/>
              </a:ext>
            </a:extLst>
          </p:cNvPr>
          <p:cNvSpPr>
            <a:spLocks noGrp="1"/>
          </p:cNvSpPr>
          <p:nvPr>
            <p:ph type="title"/>
          </p:nvPr>
        </p:nvSpPr>
        <p:spPr/>
        <p:txBody>
          <a:bodyPr/>
          <a:lstStyle/>
          <a:p>
            <a:r>
              <a:rPr lang="en-US" dirty="0"/>
              <a:t>A Missing Link for Risk Assessment Using Telemedicine: The At-Home 6MWT</a:t>
            </a:r>
          </a:p>
        </p:txBody>
      </p:sp>
      <p:sp>
        <p:nvSpPr>
          <p:cNvPr id="4" name="Content Placeholder 3">
            <a:extLst>
              <a:ext uri="{FF2B5EF4-FFF2-40B4-BE49-F238E27FC236}">
                <a16:creationId xmlns:a16="http://schemas.microsoft.com/office/drawing/2014/main" id="{C5DA1036-E69A-2C45-8198-C0577421F437}"/>
              </a:ext>
            </a:extLst>
          </p:cNvPr>
          <p:cNvSpPr>
            <a:spLocks noGrp="1"/>
          </p:cNvSpPr>
          <p:nvPr>
            <p:ph idx="1"/>
          </p:nvPr>
        </p:nvSpPr>
        <p:spPr/>
        <p:txBody>
          <a:bodyPr/>
          <a:lstStyle/>
          <a:p>
            <a:pPr>
              <a:spcBef>
                <a:spcPts val="1200"/>
              </a:spcBef>
              <a:spcAft>
                <a:spcPts val="1200"/>
              </a:spcAft>
            </a:pPr>
            <a:r>
              <a:rPr lang="en-US" dirty="0"/>
              <a:t>Current risk assessment tools include regular measurement of 6MWD to evaluate activity tolerance</a:t>
            </a:r>
            <a:r>
              <a:rPr lang="en-US" baseline="30000" dirty="0"/>
              <a:t>1</a:t>
            </a:r>
          </a:p>
          <a:p>
            <a:pPr>
              <a:spcBef>
                <a:spcPts val="1200"/>
              </a:spcBef>
              <a:spcAft>
                <a:spcPts val="1200"/>
              </a:spcAft>
            </a:pPr>
            <a:r>
              <a:rPr lang="en-US" dirty="0"/>
              <a:t>Accelerometry devices (e.g., </a:t>
            </a:r>
            <a:r>
              <a:rPr lang="en-US" dirty="0" err="1"/>
              <a:t>ActiLife</a:t>
            </a:r>
            <a:r>
              <a:rPr lang="en-US" dirty="0"/>
              <a:t>, </a:t>
            </a:r>
            <a:r>
              <a:rPr lang="en-US" dirty="0" err="1"/>
              <a:t>ActiGraph</a:t>
            </a:r>
            <a:r>
              <a:rPr lang="en-US" dirty="0"/>
              <a:t>, LLC, Pensacola, FL) have been studied in patients with PAH, noting their potential to capture data complementary to the 6MWT, including duration of sedentary time in a patient’s daily life</a:t>
            </a:r>
            <a:r>
              <a:rPr lang="en-US" baseline="30000" dirty="0"/>
              <a:t>2</a:t>
            </a:r>
          </a:p>
          <a:p>
            <a:pPr>
              <a:spcBef>
                <a:spcPts val="1200"/>
              </a:spcBef>
              <a:spcAft>
                <a:spcPts val="1200"/>
              </a:spcAft>
            </a:pPr>
            <a:r>
              <a:rPr lang="en-US" dirty="0"/>
              <a:t>Recent study by Salvi et al.</a:t>
            </a:r>
            <a:r>
              <a:rPr lang="en-US" baseline="30000" dirty="0"/>
              <a:t>3</a:t>
            </a:r>
            <a:r>
              <a:rPr lang="en-US" dirty="0"/>
              <a:t> supported the 6MWT as feasible in the home environment using device-based applications, but such tools have yet to undergo validation amongst individuals with PAH</a:t>
            </a:r>
          </a:p>
        </p:txBody>
      </p:sp>
    </p:spTree>
    <p:extLst>
      <p:ext uri="{BB962C8B-B14F-4D97-AF65-F5344CB8AC3E}">
        <p14:creationId xmlns:p14="http://schemas.microsoft.com/office/powerpoint/2010/main" val="50966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5E155B5-D9EF-0A83-F4CC-A661F3320885}"/>
              </a:ext>
            </a:extLst>
          </p:cNvPr>
          <p:cNvSpPr>
            <a:spLocks noGrp="1"/>
          </p:cNvSpPr>
          <p:nvPr>
            <p:ph type="ftr" sz="quarter" idx="3"/>
          </p:nvPr>
        </p:nvSpPr>
        <p:spPr/>
        <p:txBody>
          <a:bodyPr/>
          <a:lstStyle/>
          <a:p>
            <a:r>
              <a:rPr lang="en-US" dirty="0"/>
              <a:t>1. Salvi D, et al. </a:t>
            </a:r>
            <a:r>
              <a:rPr lang="en-US" i="1" dirty="0"/>
              <a:t>JMIR </a:t>
            </a:r>
            <a:r>
              <a:rPr lang="en-US" i="1" dirty="0" err="1"/>
              <a:t>Mhealth</a:t>
            </a:r>
            <a:r>
              <a:rPr lang="en-US" i="1" dirty="0"/>
              <a:t> </a:t>
            </a:r>
            <a:r>
              <a:rPr lang="en-US" i="1" dirty="0" err="1"/>
              <a:t>Uhealth</a:t>
            </a:r>
            <a:r>
              <a:rPr lang="en-US" i="1" dirty="0"/>
              <a:t>. </a:t>
            </a:r>
            <a:r>
              <a:rPr lang="en-US" dirty="0"/>
              <a:t>2020;8:e13756.</a:t>
            </a:r>
          </a:p>
        </p:txBody>
      </p:sp>
      <p:sp>
        <p:nvSpPr>
          <p:cNvPr id="3" name="Title 2">
            <a:extLst>
              <a:ext uri="{FF2B5EF4-FFF2-40B4-BE49-F238E27FC236}">
                <a16:creationId xmlns:a16="http://schemas.microsoft.com/office/drawing/2014/main" id="{B5A44DAC-F633-EA45-9BC9-E901AA907194}"/>
              </a:ext>
            </a:extLst>
          </p:cNvPr>
          <p:cNvSpPr>
            <a:spLocks noGrp="1"/>
          </p:cNvSpPr>
          <p:nvPr>
            <p:ph type="title"/>
          </p:nvPr>
        </p:nvSpPr>
        <p:spPr/>
        <p:txBody>
          <a:bodyPr/>
          <a:lstStyle/>
          <a:p>
            <a:r>
              <a:rPr lang="en-US" dirty="0"/>
              <a:t>Can an Accurate 6MWT Be Remotely Performed?</a:t>
            </a:r>
          </a:p>
        </p:txBody>
      </p:sp>
      <p:sp>
        <p:nvSpPr>
          <p:cNvPr id="4" name="Content Placeholder 3">
            <a:extLst>
              <a:ext uri="{FF2B5EF4-FFF2-40B4-BE49-F238E27FC236}">
                <a16:creationId xmlns:a16="http://schemas.microsoft.com/office/drawing/2014/main" id="{F695AA78-1BA2-9841-88C7-5A11DBEFC745}"/>
              </a:ext>
            </a:extLst>
          </p:cNvPr>
          <p:cNvSpPr>
            <a:spLocks noGrp="1"/>
          </p:cNvSpPr>
          <p:nvPr>
            <p:ph idx="1"/>
          </p:nvPr>
        </p:nvSpPr>
        <p:spPr/>
        <p:txBody>
          <a:bodyPr>
            <a:normAutofit fontScale="92500" lnSpcReduction="10000"/>
          </a:bodyPr>
          <a:lstStyle/>
          <a:p>
            <a:r>
              <a:rPr lang="en-US" dirty="0"/>
              <a:t>Activity assessment in patients who are spending most of their time at home can be challenging</a:t>
            </a:r>
          </a:p>
          <a:p>
            <a:r>
              <a:rPr lang="en-US" dirty="0"/>
              <a:t>Increased time at home for most individuals has often led to substantial cardiopulmonary deconditioning</a:t>
            </a:r>
          </a:p>
          <a:p>
            <a:r>
              <a:rPr lang="en-US" dirty="0"/>
              <a:t>6MWT is a common clinical instrument for assessing patients’ functional capacity</a:t>
            </a:r>
          </a:p>
          <a:p>
            <a:r>
              <a:rPr lang="en-US" dirty="0"/>
              <a:t>Primary measurement of the test is the total distance walked</a:t>
            </a:r>
          </a:p>
          <a:p>
            <a:r>
              <a:rPr lang="en-US" dirty="0"/>
              <a:t>Secondary measurements can include fatigue and dyspnea, measured with a modified Borg or analogue scale and peripheral arterial O</a:t>
            </a:r>
            <a:r>
              <a:rPr lang="en-US" baseline="-25000" dirty="0"/>
              <a:t>2</a:t>
            </a:r>
            <a:r>
              <a:rPr lang="en-US" dirty="0"/>
              <a:t> saturation via pulse oximetry</a:t>
            </a:r>
          </a:p>
          <a:p>
            <a:r>
              <a:rPr lang="en-US" dirty="0"/>
              <a:t>With the advent of affordable digital devices and cell phones, it is possible to perform the test in (or near) the patient’s home using sensors such as accelerometers or the global positioning system (GPS) to estimate the distance walked</a:t>
            </a:r>
          </a:p>
        </p:txBody>
      </p:sp>
    </p:spTree>
    <p:extLst>
      <p:ext uri="{BB962C8B-B14F-4D97-AF65-F5344CB8AC3E}">
        <p14:creationId xmlns:p14="http://schemas.microsoft.com/office/powerpoint/2010/main" val="899993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B934870-3C37-FDEB-1B52-B0ED69C76A1C}"/>
              </a:ext>
            </a:extLst>
          </p:cNvPr>
          <p:cNvSpPr>
            <a:spLocks noGrp="1"/>
          </p:cNvSpPr>
          <p:nvPr>
            <p:ph type="ftr" sz="quarter" idx="3"/>
          </p:nvPr>
        </p:nvSpPr>
        <p:spPr/>
        <p:txBody>
          <a:bodyPr/>
          <a:lstStyle/>
          <a:p>
            <a:pPr marL="228600" indent="-228600">
              <a:buFont typeface="+mj-lt"/>
              <a:buAutoNum type="arabicPeriod"/>
            </a:pPr>
            <a:r>
              <a:rPr lang="en-US" dirty="0"/>
              <a:t>Apple Inc. https://www. apple.com/</a:t>
            </a:r>
            <a:r>
              <a:rPr lang="en-US" dirty="0" err="1"/>
              <a:t>ios</a:t>
            </a:r>
            <a:r>
              <a:rPr lang="en-US" dirty="0"/>
              <a:t>/health/</a:t>
            </a:r>
          </a:p>
          <a:p>
            <a:pPr marL="228600" indent="-228600">
              <a:buFont typeface="+mj-lt"/>
              <a:buAutoNum type="arabicPeriod"/>
            </a:pPr>
            <a:r>
              <a:rPr lang="en-US" dirty="0"/>
              <a:t>Wearables.com. https://wearables.com/pages/research-media</a:t>
            </a:r>
          </a:p>
        </p:txBody>
      </p:sp>
      <p:sp>
        <p:nvSpPr>
          <p:cNvPr id="3" name="Title 2">
            <a:extLst>
              <a:ext uri="{FF2B5EF4-FFF2-40B4-BE49-F238E27FC236}">
                <a16:creationId xmlns:a16="http://schemas.microsoft.com/office/drawing/2014/main" id="{04125E2B-2ACD-6543-8C48-ADC1260118AA}"/>
              </a:ext>
            </a:extLst>
          </p:cNvPr>
          <p:cNvSpPr>
            <a:spLocks noGrp="1"/>
          </p:cNvSpPr>
          <p:nvPr>
            <p:ph type="title"/>
          </p:nvPr>
        </p:nvSpPr>
        <p:spPr/>
        <p:txBody>
          <a:bodyPr/>
          <a:lstStyle/>
          <a:p>
            <a:r>
              <a:rPr lang="en-US" dirty="0"/>
              <a:t>Is Step Counting the Answer to Functional Assessment?</a:t>
            </a:r>
          </a:p>
        </p:txBody>
      </p:sp>
      <p:sp>
        <p:nvSpPr>
          <p:cNvPr id="4" name="Content Placeholder 3">
            <a:extLst>
              <a:ext uri="{FF2B5EF4-FFF2-40B4-BE49-F238E27FC236}">
                <a16:creationId xmlns:a16="http://schemas.microsoft.com/office/drawing/2014/main" id="{F3ECE0E8-14C9-8349-A73D-698C460A0108}"/>
              </a:ext>
            </a:extLst>
          </p:cNvPr>
          <p:cNvSpPr>
            <a:spLocks noGrp="1"/>
          </p:cNvSpPr>
          <p:nvPr>
            <p:ph idx="1"/>
          </p:nvPr>
        </p:nvSpPr>
        <p:spPr/>
        <p:txBody>
          <a:bodyPr/>
          <a:lstStyle/>
          <a:p>
            <a:r>
              <a:rPr lang="en-US" dirty="0"/>
              <a:t>Smartphones can regularly and easily obtain objective measures of physical activity</a:t>
            </a:r>
          </a:p>
          <a:p>
            <a:pPr lvl="1"/>
            <a:r>
              <a:rPr lang="en-US" dirty="0"/>
              <a:t>Apple iPhone includes a health app that summarizes step estimates derived from accelerometric and other embedded sensors generated with movement of the device when carried</a:t>
            </a:r>
            <a:r>
              <a:rPr lang="en-US" baseline="30000" dirty="0"/>
              <a:t>1</a:t>
            </a:r>
          </a:p>
          <a:p>
            <a:pPr lvl="1"/>
            <a:r>
              <a:rPr lang="en-US" dirty="0"/>
              <a:t>Android-based and other smartphones offer similar options</a:t>
            </a:r>
          </a:p>
          <a:p>
            <a:r>
              <a:rPr lang="en-US" dirty="0"/>
              <a:t>In addition to smartphones other wearables include the following:  </a:t>
            </a:r>
          </a:p>
          <a:p>
            <a:pPr lvl="1"/>
            <a:r>
              <a:rPr lang="en-US" dirty="0"/>
              <a:t>Fitbit, Garmin, </a:t>
            </a:r>
            <a:r>
              <a:rPr lang="en-US" dirty="0" err="1"/>
              <a:t>Withings</a:t>
            </a:r>
            <a:r>
              <a:rPr lang="en-US" dirty="0"/>
              <a:t>, and Polar</a:t>
            </a:r>
          </a:p>
          <a:p>
            <a:pPr lvl="1"/>
            <a:r>
              <a:rPr lang="en-US" dirty="0"/>
              <a:t>Novel accessories include earphones, necklaces, hats, and “smart shirt” garments, most of which provide some combination of biometric data such as steps taken, heart rate, and respiratory variability</a:t>
            </a:r>
            <a:r>
              <a:rPr lang="en-US" baseline="30000" dirty="0"/>
              <a:t>2</a:t>
            </a:r>
          </a:p>
          <a:p>
            <a:pPr lvl="1"/>
            <a:endParaRPr lang="en-US" dirty="0"/>
          </a:p>
          <a:p>
            <a:pPr lvl="1"/>
            <a:endParaRPr lang="en-US" dirty="0"/>
          </a:p>
        </p:txBody>
      </p:sp>
    </p:spTree>
    <p:extLst>
      <p:ext uri="{BB962C8B-B14F-4D97-AF65-F5344CB8AC3E}">
        <p14:creationId xmlns:p14="http://schemas.microsoft.com/office/powerpoint/2010/main" val="97634508"/>
      </p:ext>
    </p:extLst>
  </p:cSld>
  <p:clrMapOvr>
    <a:masterClrMapping/>
  </p:clrMapOvr>
</p:sld>
</file>

<file path=ppt/theme/theme1.xml><?xml version="1.0" encoding="utf-8"?>
<a:theme xmlns:a="http://schemas.openxmlformats.org/drawingml/2006/main" name="IMPACT-PH-22-NEW">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Onc-2019</Template>
  <TotalTime>364</TotalTime>
  <Words>1033</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Century Gothic</vt:lpstr>
      <vt:lpstr>IMPACT-PH-22-NEW</vt:lpstr>
      <vt:lpstr>Current Remote Monitoring Technologies Are Understudied and Underutilized</vt:lpstr>
      <vt:lpstr>Disclaimer</vt:lpstr>
      <vt:lpstr>In COVID Era, Telehealth Visits Are Used More Frequently: Wearable Devices May Play a Role</vt:lpstr>
      <vt:lpstr>What Patient Information Could We Routinely Obtain via Remote Monitoring for Use at Reassessment Visits?</vt:lpstr>
      <vt:lpstr>Examples of Biometric Parameters Used in Telehealth and Potential Consumer-Marketed Data Sources for Each</vt:lpstr>
      <vt:lpstr>A Missing Link for Risk Assessment Using Telemedicine: The At-Home 6MWT</vt:lpstr>
      <vt:lpstr>Can an Accurate 6MWT Be Remotely Performed?</vt:lpstr>
      <vt:lpstr>Is Step Counting the Answer to Functional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Jeffrey Knapp</cp:lastModifiedBy>
  <cp:revision>21</cp:revision>
  <dcterms:created xsi:type="dcterms:W3CDTF">2019-05-10T15:43:12Z</dcterms:created>
  <dcterms:modified xsi:type="dcterms:W3CDTF">2022-06-09T16:29:20Z</dcterms:modified>
</cp:coreProperties>
</file>