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59" r:id="rId2"/>
    <p:sldId id="256" r:id="rId3"/>
    <p:sldId id="459" r:id="rId4"/>
    <p:sldId id="610" r:id="rId5"/>
    <p:sldId id="492" r:id="rId6"/>
    <p:sldId id="213495920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8" autoAdjust="0"/>
    <p:restoredTop sz="94660"/>
  </p:normalViewPr>
  <p:slideViewPr>
    <p:cSldViewPr snapToGrid="0">
      <p:cViewPr varScale="1">
        <p:scale>
          <a:sx n="103" d="100"/>
          <a:sy n="103" d="100"/>
        </p:scale>
        <p:origin x="84" y="570"/>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9945C2F0-910B-47B0-A1E6-DCDEB9D96AE1}"/>
    <pc:docChg chg="custSel addSld delSld modSld">
      <pc:chgData name="Jeffrey Knapp" userId="eaddf937-eef7-4e44-b8b8-eb6c9bae9fe4" providerId="ADAL" clId="{9945C2F0-910B-47B0-A1E6-DCDEB9D96AE1}" dt="2022-06-09T16:17:42.279" v="24"/>
      <pc:docMkLst>
        <pc:docMk/>
      </pc:docMkLst>
      <pc:sldChg chg="add">
        <pc:chgData name="Jeffrey Knapp" userId="eaddf937-eef7-4e44-b8b8-eb6c9bae9fe4" providerId="ADAL" clId="{9945C2F0-910B-47B0-A1E6-DCDEB9D96AE1}" dt="2022-06-09T16:17:42.279" v="24"/>
        <pc:sldMkLst>
          <pc:docMk/>
          <pc:sldMk cId="3306514557" sldId="256"/>
        </pc:sldMkLst>
      </pc:sldChg>
      <pc:sldChg chg="modSp mod">
        <pc:chgData name="Jeffrey Knapp" userId="eaddf937-eef7-4e44-b8b8-eb6c9bae9fe4" providerId="ADAL" clId="{9945C2F0-910B-47B0-A1E6-DCDEB9D96AE1}" dt="2022-06-09T16:17:24.714" v="22" actId="403"/>
        <pc:sldMkLst>
          <pc:docMk/>
          <pc:sldMk cId="2221674949" sldId="259"/>
        </pc:sldMkLst>
        <pc:spChg chg="mod">
          <ac:chgData name="Jeffrey Knapp" userId="eaddf937-eef7-4e44-b8b8-eb6c9bae9fe4" providerId="ADAL" clId="{9945C2F0-910B-47B0-A1E6-DCDEB9D96AE1}" dt="2022-06-09T16:17:24.714" v="22" actId="403"/>
          <ac:spMkLst>
            <pc:docMk/>
            <pc:sldMk cId="2221674949" sldId="259"/>
            <ac:spMk id="2" creationId="{6C80B0D0-4D64-4459-95DF-0B74CEBFB011}"/>
          </ac:spMkLst>
        </pc:spChg>
      </pc:sldChg>
      <pc:sldChg chg="del">
        <pc:chgData name="Jeffrey Knapp" userId="eaddf937-eef7-4e44-b8b8-eb6c9bae9fe4" providerId="ADAL" clId="{9945C2F0-910B-47B0-A1E6-DCDEB9D96AE1}" dt="2022-06-09T16:15:51.114" v="0" actId="47"/>
        <pc:sldMkLst>
          <pc:docMk/>
          <pc:sldMk cId="486279466" sldId="267"/>
        </pc:sldMkLst>
      </pc:sldChg>
      <pc:sldChg chg="del">
        <pc:chgData name="Jeffrey Knapp" userId="eaddf937-eef7-4e44-b8b8-eb6c9bae9fe4" providerId="ADAL" clId="{9945C2F0-910B-47B0-A1E6-DCDEB9D96AE1}" dt="2022-06-09T16:16:01.420" v="1" actId="47"/>
        <pc:sldMkLst>
          <pc:docMk/>
          <pc:sldMk cId="3028314316" sldId="322"/>
        </pc:sldMkLst>
      </pc:sldChg>
      <pc:sldChg chg="del">
        <pc:chgData name="Jeffrey Knapp" userId="eaddf937-eef7-4e44-b8b8-eb6c9bae9fe4" providerId="ADAL" clId="{9945C2F0-910B-47B0-A1E6-DCDEB9D96AE1}" dt="2022-06-09T16:16:01.420" v="1" actId="47"/>
        <pc:sldMkLst>
          <pc:docMk/>
          <pc:sldMk cId="3808939505" sldId="324"/>
        </pc:sldMkLst>
      </pc:sldChg>
      <pc:sldChg chg="del">
        <pc:chgData name="Jeffrey Knapp" userId="eaddf937-eef7-4e44-b8b8-eb6c9bae9fe4" providerId="ADAL" clId="{9945C2F0-910B-47B0-A1E6-DCDEB9D96AE1}" dt="2022-06-09T16:16:01.420" v="1" actId="47"/>
        <pc:sldMkLst>
          <pc:docMk/>
          <pc:sldMk cId="1706226393" sldId="340"/>
        </pc:sldMkLst>
      </pc:sldChg>
      <pc:sldChg chg="del">
        <pc:chgData name="Jeffrey Knapp" userId="eaddf937-eef7-4e44-b8b8-eb6c9bae9fe4" providerId="ADAL" clId="{9945C2F0-910B-47B0-A1E6-DCDEB9D96AE1}" dt="2022-06-09T16:15:51.114" v="0" actId="47"/>
        <pc:sldMkLst>
          <pc:docMk/>
          <pc:sldMk cId="1062232668" sldId="355"/>
        </pc:sldMkLst>
      </pc:sldChg>
      <pc:sldChg chg="del">
        <pc:chgData name="Jeffrey Knapp" userId="eaddf937-eef7-4e44-b8b8-eb6c9bae9fe4" providerId="ADAL" clId="{9945C2F0-910B-47B0-A1E6-DCDEB9D96AE1}" dt="2022-06-09T16:15:51.114" v="0" actId="47"/>
        <pc:sldMkLst>
          <pc:docMk/>
          <pc:sldMk cId="4285028052" sldId="379"/>
        </pc:sldMkLst>
      </pc:sldChg>
      <pc:sldChg chg="del">
        <pc:chgData name="Jeffrey Knapp" userId="eaddf937-eef7-4e44-b8b8-eb6c9bae9fe4" providerId="ADAL" clId="{9945C2F0-910B-47B0-A1E6-DCDEB9D96AE1}" dt="2022-06-09T16:15:51.114" v="0" actId="47"/>
        <pc:sldMkLst>
          <pc:docMk/>
          <pc:sldMk cId="3378511521" sldId="642"/>
        </pc:sldMkLst>
      </pc:sldChg>
      <pc:sldChg chg="del">
        <pc:chgData name="Jeffrey Knapp" userId="eaddf937-eef7-4e44-b8b8-eb6c9bae9fe4" providerId="ADAL" clId="{9945C2F0-910B-47B0-A1E6-DCDEB9D96AE1}" dt="2022-06-09T16:15:51.114" v="0" actId="47"/>
        <pc:sldMkLst>
          <pc:docMk/>
          <pc:sldMk cId="3482248906" sldId="643"/>
        </pc:sldMkLst>
      </pc:sldChg>
      <pc:sldChg chg="del">
        <pc:chgData name="Jeffrey Knapp" userId="eaddf937-eef7-4e44-b8b8-eb6c9bae9fe4" providerId="ADAL" clId="{9945C2F0-910B-47B0-A1E6-DCDEB9D96AE1}" dt="2022-06-09T16:15:51.114" v="0" actId="47"/>
        <pc:sldMkLst>
          <pc:docMk/>
          <pc:sldMk cId="1043091776" sldId="644"/>
        </pc:sldMkLst>
      </pc:sldChg>
      <pc:sldChg chg="del">
        <pc:chgData name="Jeffrey Knapp" userId="eaddf937-eef7-4e44-b8b8-eb6c9bae9fe4" providerId="ADAL" clId="{9945C2F0-910B-47B0-A1E6-DCDEB9D96AE1}" dt="2022-06-09T16:15:51.114" v="0" actId="47"/>
        <pc:sldMkLst>
          <pc:docMk/>
          <pc:sldMk cId="3185690867" sldId="712"/>
        </pc:sldMkLst>
      </pc:sldChg>
      <pc:sldChg chg="del">
        <pc:chgData name="Jeffrey Knapp" userId="eaddf937-eef7-4e44-b8b8-eb6c9bae9fe4" providerId="ADAL" clId="{9945C2F0-910B-47B0-A1E6-DCDEB9D96AE1}" dt="2022-06-09T16:15:51.114" v="0" actId="47"/>
        <pc:sldMkLst>
          <pc:docMk/>
          <pc:sldMk cId="1743319439" sldId="2134959164"/>
        </pc:sldMkLst>
      </pc:sldChg>
      <pc:sldChg chg="del">
        <pc:chgData name="Jeffrey Knapp" userId="eaddf937-eef7-4e44-b8b8-eb6c9bae9fe4" providerId="ADAL" clId="{9945C2F0-910B-47B0-A1E6-DCDEB9D96AE1}" dt="2022-06-09T16:16:20.640" v="2" actId="47"/>
        <pc:sldMkLst>
          <pc:docMk/>
          <pc:sldMk cId="2204221345" sldId="2134959185"/>
        </pc:sldMkLst>
      </pc:sldChg>
      <pc:sldChg chg="del">
        <pc:chgData name="Jeffrey Knapp" userId="eaddf937-eef7-4e44-b8b8-eb6c9bae9fe4" providerId="ADAL" clId="{9945C2F0-910B-47B0-A1E6-DCDEB9D96AE1}" dt="2022-06-09T16:16:20.640" v="2" actId="47"/>
        <pc:sldMkLst>
          <pc:docMk/>
          <pc:sldMk cId="407596511" sldId="2134959188"/>
        </pc:sldMkLst>
      </pc:sldChg>
      <pc:sldChg chg="del">
        <pc:chgData name="Jeffrey Knapp" userId="eaddf937-eef7-4e44-b8b8-eb6c9bae9fe4" providerId="ADAL" clId="{9945C2F0-910B-47B0-A1E6-DCDEB9D96AE1}" dt="2022-06-09T16:17:35.085" v="23" actId="47"/>
        <pc:sldMkLst>
          <pc:docMk/>
          <pc:sldMk cId="2626015059" sldId="2134959189"/>
        </pc:sldMkLst>
      </pc:sldChg>
      <pc:sldChg chg="del">
        <pc:chgData name="Jeffrey Knapp" userId="eaddf937-eef7-4e44-b8b8-eb6c9bae9fe4" providerId="ADAL" clId="{9945C2F0-910B-47B0-A1E6-DCDEB9D96AE1}" dt="2022-06-09T16:16:20.640" v="2" actId="47"/>
        <pc:sldMkLst>
          <pc:docMk/>
          <pc:sldMk cId="1740498923" sldId="2134959190"/>
        </pc:sldMkLst>
      </pc:sldChg>
      <pc:sldChg chg="del">
        <pc:chgData name="Jeffrey Knapp" userId="eaddf937-eef7-4e44-b8b8-eb6c9bae9fe4" providerId="ADAL" clId="{9945C2F0-910B-47B0-A1E6-DCDEB9D96AE1}" dt="2022-06-09T16:16:01.420" v="1" actId="47"/>
        <pc:sldMkLst>
          <pc:docMk/>
          <pc:sldMk cId="1040503550" sldId="2134959191"/>
        </pc:sldMkLst>
      </pc:sldChg>
      <pc:sldChg chg="del">
        <pc:chgData name="Jeffrey Knapp" userId="eaddf937-eef7-4e44-b8b8-eb6c9bae9fe4" providerId="ADAL" clId="{9945C2F0-910B-47B0-A1E6-DCDEB9D96AE1}" dt="2022-06-09T16:16:01.420" v="1" actId="47"/>
        <pc:sldMkLst>
          <pc:docMk/>
          <pc:sldMk cId="509669461" sldId="2134959193"/>
        </pc:sldMkLst>
      </pc:sldChg>
      <pc:sldChg chg="del">
        <pc:chgData name="Jeffrey Knapp" userId="eaddf937-eef7-4e44-b8b8-eb6c9bae9fe4" providerId="ADAL" clId="{9945C2F0-910B-47B0-A1E6-DCDEB9D96AE1}" dt="2022-06-09T16:16:01.420" v="1" actId="47"/>
        <pc:sldMkLst>
          <pc:docMk/>
          <pc:sldMk cId="3842003831" sldId="2134959201"/>
        </pc:sldMkLst>
      </pc:sldChg>
      <pc:sldChg chg="del">
        <pc:chgData name="Jeffrey Knapp" userId="eaddf937-eef7-4e44-b8b8-eb6c9bae9fe4" providerId="ADAL" clId="{9945C2F0-910B-47B0-A1E6-DCDEB9D96AE1}" dt="2022-06-09T16:16:01.420" v="1" actId="47"/>
        <pc:sldMkLst>
          <pc:docMk/>
          <pc:sldMk cId="1753419885" sldId="2134959205"/>
        </pc:sldMkLst>
      </pc:sldChg>
      <pc:sldChg chg="del">
        <pc:chgData name="Jeffrey Knapp" userId="eaddf937-eef7-4e44-b8b8-eb6c9bae9fe4" providerId="ADAL" clId="{9945C2F0-910B-47B0-A1E6-DCDEB9D96AE1}" dt="2022-06-09T16:16:01.420" v="1" actId="47"/>
        <pc:sldMkLst>
          <pc:docMk/>
          <pc:sldMk cId="3152423266" sldId="2134959207"/>
        </pc:sldMkLst>
      </pc:sldChg>
      <pc:sldChg chg="del">
        <pc:chgData name="Jeffrey Knapp" userId="eaddf937-eef7-4e44-b8b8-eb6c9bae9fe4" providerId="ADAL" clId="{9945C2F0-910B-47B0-A1E6-DCDEB9D96AE1}" dt="2022-06-09T16:16:01.420" v="1" actId="47"/>
        <pc:sldMkLst>
          <pc:docMk/>
          <pc:sldMk cId="899993362" sldId="2134959208"/>
        </pc:sldMkLst>
      </pc:sldChg>
      <pc:sldChg chg="del">
        <pc:chgData name="Jeffrey Knapp" userId="eaddf937-eef7-4e44-b8b8-eb6c9bae9fe4" providerId="ADAL" clId="{9945C2F0-910B-47B0-A1E6-DCDEB9D96AE1}" dt="2022-06-09T16:16:01.420" v="1" actId="47"/>
        <pc:sldMkLst>
          <pc:docMk/>
          <pc:sldMk cId="2701041852" sldId="2134959214"/>
        </pc:sldMkLst>
      </pc:sldChg>
      <pc:sldChg chg="del">
        <pc:chgData name="Jeffrey Knapp" userId="eaddf937-eef7-4e44-b8b8-eb6c9bae9fe4" providerId="ADAL" clId="{9945C2F0-910B-47B0-A1E6-DCDEB9D96AE1}" dt="2022-06-09T16:16:20.640" v="2" actId="47"/>
        <pc:sldMkLst>
          <pc:docMk/>
          <pc:sldMk cId="1646793406" sldId="2134959216"/>
        </pc:sldMkLst>
      </pc:sldChg>
      <pc:sldChg chg="del">
        <pc:chgData name="Jeffrey Knapp" userId="eaddf937-eef7-4e44-b8b8-eb6c9bae9fe4" providerId="ADAL" clId="{9945C2F0-910B-47B0-A1E6-DCDEB9D96AE1}" dt="2022-06-09T16:16:20.640" v="2" actId="47"/>
        <pc:sldMkLst>
          <pc:docMk/>
          <pc:sldMk cId="3744441833" sldId="2134959218"/>
        </pc:sldMkLst>
      </pc:sldChg>
      <pc:sldChg chg="del">
        <pc:chgData name="Jeffrey Knapp" userId="eaddf937-eef7-4e44-b8b8-eb6c9bae9fe4" providerId="ADAL" clId="{9945C2F0-910B-47B0-A1E6-DCDEB9D96AE1}" dt="2022-06-09T16:16:01.420" v="1" actId="47"/>
        <pc:sldMkLst>
          <pc:docMk/>
          <pc:sldMk cId="97634508" sldId="2134959222"/>
        </pc:sldMkLst>
      </pc:sldChg>
      <pc:sldChg chg="del">
        <pc:chgData name="Jeffrey Knapp" userId="eaddf937-eef7-4e44-b8b8-eb6c9bae9fe4" providerId="ADAL" clId="{9945C2F0-910B-47B0-A1E6-DCDEB9D96AE1}" dt="2022-06-09T16:16:01.420" v="1" actId="47"/>
        <pc:sldMkLst>
          <pc:docMk/>
          <pc:sldMk cId="1231250795" sldId="2134959223"/>
        </pc:sldMkLst>
      </pc:sldChg>
      <pc:sldChg chg="del">
        <pc:chgData name="Jeffrey Knapp" userId="eaddf937-eef7-4e44-b8b8-eb6c9bae9fe4" providerId="ADAL" clId="{9945C2F0-910B-47B0-A1E6-DCDEB9D96AE1}" dt="2022-06-09T16:15:51.114" v="0" actId="47"/>
        <pc:sldMkLst>
          <pc:docMk/>
          <pc:sldMk cId="486179249" sldId="2134959232"/>
        </pc:sldMkLst>
      </pc:sldChg>
      <pc:sldChg chg="del">
        <pc:chgData name="Jeffrey Knapp" userId="eaddf937-eef7-4e44-b8b8-eb6c9bae9fe4" providerId="ADAL" clId="{9945C2F0-910B-47B0-A1E6-DCDEB9D96AE1}" dt="2022-06-09T16:15:51.114" v="0" actId="47"/>
        <pc:sldMkLst>
          <pc:docMk/>
          <pc:sldMk cId="1839826540" sldId="2134959233"/>
        </pc:sldMkLst>
      </pc:sldChg>
      <pc:sldChg chg="del">
        <pc:chgData name="Jeffrey Knapp" userId="eaddf937-eef7-4e44-b8b8-eb6c9bae9fe4" providerId="ADAL" clId="{9945C2F0-910B-47B0-A1E6-DCDEB9D96AE1}" dt="2022-06-09T16:15:51.114" v="0" actId="47"/>
        <pc:sldMkLst>
          <pc:docMk/>
          <pc:sldMk cId="3090110347" sldId="2134959238"/>
        </pc:sldMkLst>
      </pc:sldChg>
      <pc:sldChg chg="del">
        <pc:chgData name="Jeffrey Knapp" userId="eaddf937-eef7-4e44-b8b8-eb6c9bae9fe4" providerId="ADAL" clId="{9945C2F0-910B-47B0-A1E6-DCDEB9D96AE1}" dt="2022-06-09T16:15:51.114" v="0" actId="47"/>
        <pc:sldMkLst>
          <pc:docMk/>
          <pc:sldMk cId="274319526" sldId="2134959239"/>
        </pc:sldMkLst>
      </pc:sldChg>
      <pc:sldChg chg="del">
        <pc:chgData name="Jeffrey Knapp" userId="eaddf937-eef7-4e44-b8b8-eb6c9bae9fe4" providerId="ADAL" clId="{9945C2F0-910B-47B0-A1E6-DCDEB9D96AE1}" dt="2022-06-09T16:15:51.114" v="0" actId="47"/>
        <pc:sldMkLst>
          <pc:docMk/>
          <pc:sldMk cId="3251263302" sldId="2134959242"/>
        </pc:sldMkLst>
      </pc:sldChg>
      <pc:sldChg chg="del">
        <pc:chgData name="Jeffrey Knapp" userId="eaddf937-eef7-4e44-b8b8-eb6c9bae9fe4" providerId="ADAL" clId="{9945C2F0-910B-47B0-A1E6-DCDEB9D96AE1}" dt="2022-06-09T16:15:51.114" v="0" actId="47"/>
        <pc:sldMkLst>
          <pc:docMk/>
          <pc:sldMk cId="3003621869" sldId="2134959243"/>
        </pc:sldMkLst>
      </pc:sldChg>
      <pc:sldChg chg="del">
        <pc:chgData name="Jeffrey Knapp" userId="eaddf937-eef7-4e44-b8b8-eb6c9bae9fe4" providerId="ADAL" clId="{9945C2F0-910B-47B0-A1E6-DCDEB9D96AE1}" dt="2022-06-09T16:15:51.114" v="0" actId="47"/>
        <pc:sldMkLst>
          <pc:docMk/>
          <pc:sldMk cId="3544625884" sldId="2134959244"/>
        </pc:sldMkLst>
      </pc:sldChg>
      <pc:sldChg chg="del">
        <pc:chgData name="Jeffrey Knapp" userId="eaddf937-eef7-4e44-b8b8-eb6c9bae9fe4" providerId="ADAL" clId="{9945C2F0-910B-47B0-A1E6-DCDEB9D96AE1}" dt="2022-06-09T16:15:51.114" v="0" actId="47"/>
        <pc:sldMkLst>
          <pc:docMk/>
          <pc:sldMk cId="3774345854" sldId="2134959245"/>
        </pc:sldMkLst>
      </pc:sldChg>
      <pc:sldChg chg="del">
        <pc:chgData name="Jeffrey Knapp" userId="eaddf937-eef7-4e44-b8b8-eb6c9bae9fe4" providerId="ADAL" clId="{9945C2F0-910B-47B0-A1E6-DCDEB9D96AE1}" dt="2022-06-09T16:15:51.114" v="0" actId="47"/>
        <pc:sldMkLst>
          <pc:docMk/>
          <pc:sldMk cId="3267674733" sldId="2134959246"/>
        </pc:sldMkLst>
      </pc:sldChg>
      <pc:sldChg chg="del">
        <pc:chgData name="Jeffrey Knapp" userId="eaddf937-eef7-4e44-b8b8-eb6c9bae9fe4" providerId="ADAL" clId="{9945C2F0-910B-47B0-A1E6-DCDEB9D96AE1}" dt="2022-06-09T16:15:51.114" v="0" actId="47"/>
        <pc:sldMkLst>
          <pc:docMk/>
          <pc:sldMk cId="1685875856" sldId="2134959247"/>
        </pc:sldMkLst>
      </pc:sldChg>
      <pc:sldChg chg="del">
        <pc:chgData name="Jeffrey Knapp" userId="eaddf937-eef7-4e44-b8b8-eb6c9bae9fe4" providerId="ADAL" clId="{9945C2F0-910B-47B0-A1E6-DCDEB9D96AE1}" dt="2022-06-09T16:15:51.114" v="0" actId="47"/>
        <pc:sldMkLst>
          <pc:docMk/>
          <pc:sldMk cId="442560149" sldId="2134959248"/>
        </pc:sldMkLst>
      </pc:sldChg>
      <pc:sldChg chg="del">
        <pc:chgData name="Jeffrey Knapp" userId="eaddf937-eef7-4e44-b8b8-eb6c9bae9fe4" providerId="ADAL" clId="{9945C2F0-910B-47B0-A1E6-DCDEB9D96AE1}" dt="2022-06-09T16:15:51.114" v="0" actId="47"/>
        <pc:sldMkLst>
          <pc:docMk/>
          <pc:sldMk cId="252670408" sldId="2134959249"/>
        </pc:sldMkLst>
      </pc:sldChg>
      <pc:sldChg chg="del">
        <pc:chgData name="Jeffrey Knapp" userId="eaddf937-eef7-4e44-b8b8-eb6c9bae9fe4" providerId="ADAL" clId="{9945C2F0-910B-47B0-A1E6-DCDEB9D96AE1}" dt="2022-06-09T16:15:51.114" v="0" actId="47"/>
        <pc:sldMkLst>
          <pc:docMk/>
          <pc:sldMk cId="1007258659" sldId="2134959250"/>
        </pc:sldMkLst>
      </pc:sldChg>
      <pc:sldChg chg="del">
        <pc:chgData name="Jeffrey Knapp" userId="eaddf937-eef7-4e44-b8b8-eb6c9bae9fe4" providerId="ADAL" clId="{9945C2F0-910B-47B0-A1E6-DCDEB9D96AE1}" dt="2022-06-09T16:15:51.114" v="0" actId="47"/>
        <pc:sldMkLst>
          <pc:docMk/>
          <pc:sldMk cId="1987992287" sldId="2134959251"/>
        </pc:sldMkLst>
      </pc:sldChg>
      <pc:sldChg chg="del">
        <pc:chgData name="Jeffrey Knapp" userId="eaddf937-eef7-4e44-b8b8-eb6c9bae9fe4" providerId="ADAL" clId="{9945C2F0-910B-47B0-A1E6-DCDEB9D96AE1}" dt="2022-06-09T16:15:51.114" v="0" actId="47"/>
        <pc:sldMkLst>
          <pc:docMk/>
          <pc:sldMk cId="3457928648" sldId="2134959252"/>
        </pc:sldMkLst>
      </pc:sldChg>
      <pc:sldChg chg="del">
        <pc:chgData name="Jeffrey Knapp" userId="eaddf937-eef7-4e44-b8b8-eb6c9bae9fe4" providerId="ADAL" clId="{9945C2F0-910B-47B0-A1E6-DCDEB9D96AE1}" dt="2022-06-09T16:15:51.114" v="0" actId="47"/>
        <pc:sldMkLst>
          <pc:docMk/>
          <pc:sldMk cId="2041685200" sldId="2134959253"/>
        </pc:sldMkLst>
      </pc:sldChg>
      <pc:sldChg chg="del">
        <pc:chgData name="Jeffrey Knapp" userId="eaddf937-eef7-4e44-b8b8-eb6c9bae9fe4" providerId="ADAL" clId="{9945C2F0-910B-47B0-A1E6-DCDEB9D96AE1}" dt="2022-06-09T16:15:51.114" v="0" actId="47"/>
        <pc:sldMkLst>
          <pc:docMk/>
          <pc:sldMk cId="1770017648" sldId="2134959254"/>
        </pc:sldMkLst>
      </pc:sldChg>
      <pc:sldChg chg="del">
        <pc:chgData name="Jeffrey Knapp" userId="eaddf937-eef7-4e44-b8b8-eb6c9bae9fe4" providerId="ADAL" clId="{9945C2F0-910B-47B0-A1E6-DCDEB9D96AE1}" dt="2022-06-09T16:15:51.114" v="0" actId="47"/>
        <pc:sldMkLst>
          <pc:docMk/>
          <pc:sldMk cId="4044776513" sldId="2134959255"/>
        </pc:sldMkLst>
      </pc:sldChg>
      <pc:sldChg chg="del">
        <pc:chgData name="Jeffrey Knapp" userId="eaddf937-eef7-4e44-b8b8-eb6c9bae9fe4" providerId="ADAL" clId="{9945C2F0-910B-47B0-A1E6-DCDEB9D96AE1}" dt="2022-06-09T16:16:20.640" v="2" actId="47"/>
        <pc:sldMkLst>
          <pc:docMk/>
          <pc:sldMk cId="1692771497" sldId="2134959256"/>
        </pc:sldMkLst>
      </pc:sldChg>
      <pc:sldChg chg="del">
        <pc:chgData name="Jeffrey Knapp" userId="eaddf937-eef7-4e44-b8b8-eb6c9bae9fe4" providerId="ADAL" clId="{9945C2F0-910B-47B0-A1E6-DCDEB9D96AE1}" dt="2022-06-09T16:16:01.420" v="1" actId="47"/>
        <pc:sldMkLst>
          <pc:docMk/>
          <pc:sldMk cId="2919455628" sldId="2134959257"/>
        </pc:sldMkLst>
      </pc:sldChg>
      <pc:sldChg chg="del">
        <pc:chgData name="Jeffrey Knapp" userId="eaddf937-eef7-4e44-b8b8-eb6c9bae9fe4" providerId="ADAL" clId="{9945C2F0-910B-47B0-A1E6-DCDEB9D96AE1}" dt="2022-06-09T16:16:01.420" v="1" actId="47"/>
        <pc:sldMkLst>
          <pc:docMk/>
          <pc:sldMk cId="597244481" sldId="2134959258"/>
        </pc:sldMkLst>
      </pc:sldChg>
      <pc:sldChg chg="del">
        <pc:chgData name="Jeffrey Knapp" userId="eaddf937-eef7-4e44-b8b8-eb6c9bae9fe4" providerId="ADAL" clId="{9945C2F0-910B-47B0-A1E6-DCDEB9D96AE1}" dt="2022-06-09T16:16:01.420" v="1" actId="47"/>
        <pc:sldMkLst>
          <pc:docMk/>
          <pc:sldMk cId="849934701" sldId="2134959259"/>
        </pc:sldMkLst>
      </pc:sldChg>
      <pc:sldChg chg="del">
        <pc:chgData name="Jeffrey Knapp" userId="eaddf937-eef7-4e44-b8b8-eb6c9bae9fe4" providerId="ADAL" clId="{9945C2F0-910B-47B0-A1E6-DCDEB9D96AE1}" dt="2022-06-09T16:16:01.420" v="1" actId="47"/>
        <pc:sldMkLst>
          <pc:docMk/>
          <pc:sldMk cId="366167437" sldId="2134959260"/>
        </pc:sldMkLst>
      </pc:sldChg>
      <pc:sldChg chg="del">
        <pc:chgData name="Jeffrey Knapp" userId="eaddf937-eef7-4e44-b8b8-eb6c9bae9fe4" providerId="ADAL" clId="{9945C2F0-910B-47B0-A1E6-DCDEB9D96AE1}" dt="2022-06-09T16:15:51.114" v="0" actId="47"/>
        <pc:sldMkLst>
          <pc:docMk/>
          <pc:sldMk cId="3560782346" sldId="2134959261"/>
        </pc:sldMkLst>
      </pc:sldChg>
      <pc:sldChg chg="del">
        <pc:chgData name="Jeffrey Knapp" userId="eaddf937-eef7-4e44-b8b8-eb6c9bae9fe4" providerId="ADAL" clId="{9945C2F0-910B-47B0-A1E6-DCDEB9D96AE1}" dt="2022-06-09T16:15:51.114" v="0" actId="47"/>
        <pc:sldMkLst>
          <pc:docMk/>
          <pc:sldMk cId="3730001553" sldId="2134959262"/>
        </pc:sldMkLst>
      </pc:sldChg>
      <pc:sldChg chg="del">
        <pc:chgData name="Jeffrey Knapp" userId="eaddf937-eef7-4e44-b8b8-eb6c9bae9fe4" providerId="ADAL" clId="{9945C2F0-910B-47B0-A1E6-DCDEB9D96AE1}" dt="2022-06-09T16:16:01.420" v="1" actId="47"/>
        <pc:sldMkLst>
          <pc:docMk/>
          <pc:sldMk cId="28817777" sldId="213495926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1425"/>
            <a:ext cx="5956300" cy="33512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9EB29691-D37B-4019-A849-64AD96E7D7A8}"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707599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623567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44759" y="1674261"/>
            <a:ext cx="11302482" cy="2852737"/>
          </a:xfrm>
        </p:spPr>
        <p:txBody>
          <a:bodyPr>
            <a:normAutofit/>
          </a:bodyPr>
          <a:lstStyle/>
          <a:p>
            <a:r>
              <a:rPr lang="en-US" sz="3600" dirty="0"/>
              <a:t>If Telemedicine for the Routine Assessment</a:t>
            </a:r>
            <a:br>
              <a:rPr lang="en-US" sz="3600" dirty="0"/>
            </a:br>
            <a:r>
              <a:rPr lang="en-US" sz="3600" dirty="0"/>
              <a:t>of PAH Patients Is the “New Deal”,</a:t>
            </a:r>
            <a:br>
              <a:rPr lang="en-US" sz="3600" dirty="0"/>
            </a:br>
            <a:r>
              <a:rPr lang="en-US" sz="3600" dirty="0"/>
              <a:t>Are We Getting the Most Out of It?</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719"/>
            <a:ext cx="10744200" cy="1185577"/>
          </a:xfrm>
        </p:spPr>
        <p:txBody>
          <a:bodyPr/>
          <a:lstStyle/>
          <a:p>
            <a:r>
              <a:rPr lang="en-GB" altLang="de-DE" dirty="0"/>
              <a:t>In the Current Era, What Clinical Data Are Needed for Risk Assessment of the PAH Patient?</a:t>
            </a:r>
            <a:endParaRPr lang="en-GB" dirty="0"/>
          </a:p>
        </p:txBody>
      </p:sp>
      <p:sp>
        <p:nvSpPr>
          <p:cNvPr id="14" name="Footer Placeholder 13">
            <a:extLst>
              <a:ext uri="{FF2B5EF4-FFF2-40B4-BE49-F238E27FC236}">
                <a16:creationId xmlns:a16="http://schemas.microsoft.com/office/drawing/2014/main" id="{DB5965B6-DDF4-C483-FD2E-0122B3146EE6}"/>
              </a:ext>
            </a:extLst>
          </p:cNvPr>
          <p:cNvSpPr>
            <a:spLocks noGrp="1"/>
          </p:cNvSpPr>
          <p:nvPr>
            <p:ph type="ftr" sz="quarter" idx="3"/>
          </p:nvPr>
        </p:nvSpPr>
        <p:spPr/>
        <p:txBody>
          <a:bodyPr/>
          <a:lstStyle/>
          <a:p>
            <a:r>
              <a:rPr lang="en-GB" dirty="0"/>
              <a:t>1. Diagram adapted from </a:t>
            </a:r>
            <a:r>
              <a:rPr lang="en-GB" dirty="0" err="1"/>
              <a:t>Galiè</a:t>
            </a:r>
            <a:r>
              <a:rPr lang="en-GB" dirty="0"/>
              <a:t> N, et al. </a:t>
            </a:r>
            <a:r>
              <a:rPr lang="en-GB" i="1" dirty="0" err="1"/>
              <a:t>Eur</a:t>
            </a:r>
            <a:r>
              <a:rPr lang="en-GB" i="1" dirty="0"/>
              <a:t> Heart J. </a:t>
            </a:r>
            <a:r>
              <a:rPr lang="en-GB" dirty="0"/>
              <a:t>2016;37:67-119.</a:t>
            </a:r>
          </a:p>
          <a:p>
            <a:r>
              <a:rPr lang="en-GB" dirty="0"/>
              <a:t>2. Thakkar V, et al. </a:t>
            </a:r>
            <a:r>
              <a:rPr lang="en-GB" i="1" dirty="0"/>
              <a:t>Arthritis Res </a:t>
            </a:r>
            <a:r>
              <a:rPr lang="en-GB" i="1" dirty="0" err="1"/>
              <a:t>Ther</a:t>
            </a:r>
            <a:r>
              <a:rPr lang="en-GB" i="1" dirty="0"/>
              <a:t>. </a:t>
            </a:r>
            <a:r>
              <a:rPr lang="en-GB" dirty="0"/>
              <a:t>2013;15:R193.</a:t>
            </a:r>
          </a:p>
        </p:txBody>
      </p:sp>
      <p:grpSp>
        <p:nvGrpSpPr>
          <p:cNvPr id="10" name="Group 9">
            <a:extLst>
              <a:ext uri="{FF2B5EF4-FFF2-40B4-BE49-F238E27FC236}">
                <a16:creationId xmlns:a16="http://schemas.microsoft.com/office/drawing/2014/main" id="{D9895A62-672C-904B-98CE-2893E99A3320}"/>
              </a:ext>
            </a:extLst>
          </p:cNvPr>
          <p:cNvGrpSpPr/>
          <p:nvPr/>
        </p:nvGrpSpPr>
        <p:grpSpPr>
          <a:xfrm>
            <a:off x="1644984" y="1326362"/>
            <a:ext cx="8804590" cy="4805204"/>
            <a:chOff x="3203840" y="1143000"/>
            <a:chExt cx="8804590" cy="4805204"/>
          </a:xfrm>
        </p:grpSpPr>
        <p:sp>
          <p:nvSpPr>
            <p:cNvPr id="4" name="Rounded Rectangle 3"/>
            <p:cNvSpPr/>
            <p:nvPr/>
          </p:nvSpPr>
          <p:spPr>
            <a:xfrm>
              <a:off x="5867400" y="1143000"/>
              <a:ext cx="3415604" cy="786495"/>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effectLst>
                    <a:outerShdw blurRad="50800" dist="50800" dir="5400000" algn="ctr" rotWithShape="0">
                      <a:schemeClr val="tx1"/>
                    </a:outerShdw>
                  </a:effectLst>
                </a:rPr>
                <a:t>Risk Assessment</a:t>
              </a:r>
            </a:p>
          </p:txBody>
        </p:sp>
        <p:cxnSp>
          <p:nvCxnSpPr>
            <p:cNvPr id="18" name="Straight Connector 17"/>
            <p:cNvCxnSpPr>
              <a:stCxn id="12" idx="0"/>
              <a:endCxn id="25" idx="2"/>
            </p:cNvCxnSpPr>
            <p:nvPr/>
          </p:nvCxnSpPr>
          <p:spPr>
            <a:xfrm flipV="1">
              <a:off x="7306881" y="5255453"/>
              <a:ext cx="347315" cy="2706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7111047" y="4430734"/>
              <a:ext cx="1086297" cy="824719"/>
            </a:xfrm>
            <a:prstGeom prst="round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Exercise Tests</a:t>
              </a:r>
            </a:p>
          </p:txBody>
        </p:sp>
        <p:cxnSp>
          <p:nvCxnSpPr>
            <p:cNvPr id="31" name="Straight Connector 30"/>
            <p:cNvCxnSpPr>
              <a:stCxn id="9" idx="0"/>
              <a:endCxn id="25" idx="2"/>
            </p:cNvCxnSpPr>
            <p:nvPr/>
          </p:nvCxnSpPr>
          <p:spPr>
            <a:xfrm flipH="1" flipV="1">
              <a:off x="7654196" y="5255453"/>
              <a:ext cx="759464" cy="2729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a:stCxn id="4" idx="2"/>
              <a:endCxn id="25" idx="0"/>
            </p:cNvCxnSpPr>
            <p:nvPr/>
          </p:nvCxnSpPr>
          <p:spPr>
            <a:xfrm>
              <a:off x="7575202" y="1929495"/>
              <a:ext cx="78994" cy="25012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7932515" y="5528416"/>
              <a:ext cx="962289" cy="419788"/>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6MWD</a:t>
              </a:r>
            </a:p>
          </p:txBody>
        </p:sp>
        <p:sp>
          <p:nvSpPr>
            <p:cNvPr id="12" name="Rounded Rectangle 11"/>
            <p:cNvSpPr/>
            <p:nvPr/>
          </p:nvSpPr>
          <p:spPr>
            <a:xfrm>
              <a:off x="6857836" y="5526115"/>
              <a:ext cx="898089" cy="419788"/>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CPET</a:t>
              </a:r>
            </a:p>
          </p:txBody>
        </p:sp>
        <p:cxnSp>
          <p:nvCxnSpPr>
            <p:cNvPr id="21" name="Straight Connector 20"/>
            <p:cNvCxnSpPr>
              <a:cxnSpLocks/>
              <a:stCxn id="11" idx="0"/>
              <a:endCxn id="26" idx="2"/>
            </p:cNvCxnSpPr>
            <p:nvPr/>
          </p:nvCxnSpPr>
          <p:spPr>
            <a:xfrm flipV="1">
              <a:off x="3854278" y="2975282"/>
              <a:ext cx="433969" cy="25203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3203840" y="3227320"/>
              <a:ext cx="1300875" cy="430566"/>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NT-proBNP</a:t>
              </a:r>
            </a:p>
          </p:txBody>
        </p:sp>
        <p:cxnSp>
          <p:nvCxnSpPr>
            <p:cNvPr id="90" name="Straight Connector 89"/>
            <p:cNvCxnSpPr>
              <a:stCxn id="4" idx="2"/>
              <a:endCxn id="26" idx="0"/>
            </p:cNvCxnSpPr>
            <p:nvPr/>
          </p:nvCxnSpPr>
          <p:spPr>
            <a:xfrm flipH="1">
              <a:off x="4288247" y="1929495"/>
              <a:ext cx="3286955" cy="3889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3586798" y="2318481"/>
              <a:ext cx="1402898" cy="656801"/>
            </a:xfrm>
            <a:prstGeom prst="round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Biochemical Markers</a:t>
              </a:r>
            </a:p>
          </p:txBody>
        </p:sp>
        <p:sp>
          <p:nvSpPr>
            <p:cNvPr id="5" name="Rounded Rectangle 4"/>
            <p:cNvSpPr/>
            <p:nvPr/>
          </p:nvSpPr>
          <p:spPr>
            <a:xfrm>
              <a:off x="5049657" y="5195210"/>
              <a:ext cx="1244338" cy="720000"/>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Signs of Right Heart Failure</a:t>
              </a:r>
            </a:p>
          </p:txBody>
        </p:sp>
        <p:cxnSp>
          <p:nvCxnSpPr>
            <p:cNvPr id="16" name="Straight Connector 15"/>
            <p:cNvCxnSpPr>
              <a:cxnSpLocks/>
              <a:stCxn id="24" idx="2"/>
              <a:endCxn id="8" idx="3"/>
            </p:cNvCxnSpPr>
            <p:nvPr/>
          </p:nvCxnSpPr>
          <p:spPr>
            <a:xfrm flipH="1">
              <a:off x="4151380" y="3872900"/>
              <a:ext cx="1518226" cy="4491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a:stCxn id="6" idx="0"/>
              <a:endCxn id="24" idx="2"/>
            </p:cNvCxnSpPr>
            <p:nvPr/>
          </p:nvCxnSpPr>
          <p:spPr>
            <a:xfrm flipV="1">
              <a:off x="4295864" y="3872900"/>
              <a:ext cx="1373742" cy="8419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cxnSpLocks/>
              <a:stCxn id="24" idx="2"/>
              <a:endCxn id="7" idx="1"/>
            </p:cNvCxnSpPr>
            <p:nvPr/>
          </p:nvCxnSpPr>
          <p:spPr>
            <a:xfrm>
              <a:off x="5669606" y="3872900"/>
              <a:ext cx="257754" cy="80015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3636297" y="4714801"/>
              <a:ext cx="1319134" cy="720000"/>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Progression of Symptoms</a:t>
              </a:r>
            </a:p>
          </p:txBody>
        </p:sp>
        <p:sp>
          <p:nvSpPr>
            <p:cNvPr id="8" name="Rounded Rectangle 7"/>
            <p:cNvSpPr/>
            <p:nvPr/>
          </p:nvSpPr>
          <p:spPr>
            <a:xfrm>
              <a:off x="3557314" y="4121743"/>
              <a:ext cx="594066" cy="400532"/>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FC</a:t>
              </a:r>
            </a:p>
          </p:txBody>
        </p:sp>
        <p:cxnSp>
          <p:nvCxnSpPr>
            <p:cNvPr id="93" name="Straight Connector 92"/>
            <p:cNvCxnSpPr>
              <a:cxnSpLocks/>
              <a:endCxn id="24" idx="0"/>
            </p:cNvCxnSpPr>
            <p:nvPr/>
          </p:nvCxnSpPr>
          <p:spPr>
            <a:xfrm flipH="1">
              <a:off x="5669606" y="1966291"/>
              <a:ext cx="1905596" cy="118785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a:stCxn id="24" idx="2"/>
              <a:endCxn id="5" idx="0"/>
            </p:cNvCxnSpPr>
            <p:nvPr/>
          </p:nvCxnSpPr>
          <p:spPr>
            <a:xfrm>
              <a:off x="5669606" y="3872900"/>
              <a:ext cx="2220" cy="13223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4989696" y="3154148"/>
              <a:ext cx="1359819" cy="718752"/>
            </a:xfrm>
            <a:prstGeom prst="round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Clinical Assessment</a:t>
              </a:r>
            </a:p>
          </p:txBody>
        </p:sp>
        <p:sp>
          <p:nvSpPr>
            <p:cNvPr id="7" name="Rounded Rectangle 6"/>
            <p:cNvSpPr/>
            <p:nvPr/>
          </p:nvSpPr>
          <p:spPr>
            <a:xfrm>
              <a:off x="5927360" y="4450985"/>
              <a:ext cx="1034097" cy="444148"/>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Syncope</a:t>
              </a:r>
            </a:p>
          </p:txBody>
        </p:sp>
        <p:cxnSp>
          <p:nvCxnSpPr>
            <p:cNvPr id="87" name="Straight Connector 86"/>
            <p:cNvCxnSpPr>
              <a:cxnSpLocks/>
              <a:stCxn id="4" idx="2"/>
              <a:endCxn id="27" idx="0"/>
            </p:cNvCxnSpPr>
            <p:nvPr/>
          </p:nvCxnSpPr>
          <p:spPr>
            <a:xfrm>
              <a:off x="7575202" y="1929495"/>
              <a:ext cx="1557009" cy="14591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Rounded Rectangle 33"/>
            <p:cNvSpPr/>
            <p:nvPr/>
          </p:nvSpPr>
          <p:spPr>
            <a:xfrm>
              <a:off x="8386686" y="4558512"/>
              <a:ext cx="896319" cy="569162"/>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RA Area</a:t>
              </a:r>
            </a:p>
          </p:txBody>
        </p:sp>
        <p:cxnSp>
          <p:nvCxnSpPr>
            <p:cNvPr id="36" name="Straight Connector 35"/>
            <p:cNvCxnSpPr>
              <a:cxnSpLocks/>
              <a:stCxn id="27" idx="2"/>
              <a:endCxn id="34" idx="0"/>
            </p:cNvCxnSpPr>
            <p:nvPr/>
          </p:nvCxnSpPr>
          <p:spPr>
            <a:xfrm flipH="1">
              <a:off x="8834846" y="4107386"/>
              <a:ext cx="297365" cy="4511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a:stCxn id="27" idx="2"/>
              <a:endCxn id="35" idx="0"/>
            </p:cNvCxnSpPr>
            <p:nvPr/>
          </p:nvCxnSpPr>
          <p:spPr>
            <a:xfrm>
              <a:off x="9132211" y="4107386"/>
              <a:ext cx="957507" cy="3274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8197346" y="3388634"/>
              <a:ext cx="1869729" cy="718752"/>
            </a:xfrm>
            <a:prstGeom prst="round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Echocardiographic Evaluations</a:t>
              </a:r>
            </a:p>
          </p:txBody>
        </p:sp>
        <p:sp>
          <p:nvSpPr>
            <p:cNvPr id="35" name="Rounded Rectangle 34"/>
            <p:cNvSpPr/>
            <p:nvPr/>
          </p:nvSpPr>
          <p:spPr>
            <a:xfrm>
              <a:off x="9482773" y="4434807"/>
              <a:ext cx="1213890" cy="658487"/>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Pericardial Effusion</a:t>
              </a:r>
            </a:p>
          </p:txBody>
        </p:sp>
        <p:cxnSp>
          <p:nvCxnSpPr>
            <p:cNvPr id="84" name="Straight Connector 83"/>
            <p:cNvCxnSpPr>
              <a:stCxn id="4" idx="2"/>
              <a:endCxn id="29" idx="0"/>
            </p:cNvCxnSpPr>
            <p:nvPr/>
          </p:nvCxnSpPr>
          <p:spPr>
            <a:xfrm>
              <a:off x="7575203" y="1929494"/>
              <a:ext cx="3006940" cy="3802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29" idx="2"/>
              <a:endCxn id="59" idx="0"/>
            </p:cNvCxnSpPr>
            <p:nvPr/>
          </p:nvCxnSpPr>
          <p:spPr>
            <a:xfrm>
              <a:off x="10582143" y="2954355"/>
              <a:ext cx="31117" cy="4941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29" idx="2"/>
              <a:endCxn id="58" idx="0"/>
            </p:cNvCxnSpPr>
            <p:nvPr/>
          </p:nvCxnSpPr>
          <p:spPr>
            <a:xfrm>
              <a:off x="10582143" y="2954355"/>
              <a:ext cx="939471" cy="1892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9787573" y="2309782"/>
              <a:ext cx="1589139" cy="644573"/>
            </a:xfrm>
            <a:prstGeom prst="roundRect">
              <a:avLst/>
            </a:prstGeom>
            <a:solidFill>
              <a:schemeClr val="accent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effectLst>
                    <a:outerShdw blurRad="50800" dist="50800" dir="5400000" algn="ctr" rotWithShape="0">
                      <a:schemeClr val="tx1"/>
                    </a:outerShdw>
                  </a:effectLst>
                </a:rPr>
                <a:t>Hemodynamic Evaluations</a:t>
              </a:r>
            </a:p>
          </p:txBody>
        </p:sp>
        <p:sp>
          <p:nvSpPr>
            <p:cNvPr id="58" name="Rounded Rectangle 57"/>
            <p:cNvSpPr/>
            <p:nvPr/>
          </p:nvSpPr>
          <p:spPr>
            <a:xfrm>
              <a:off x="11185327" y="3143577"/>
              <a:ext cx="672573" cy="430931"/>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RAP</a:t>
              </a:r>
            </a:p>
          </p:txBody>
        </p:sp>
        <p:sp>
          <p:nvSpPr>
            <p:cNvPr id="59" name="Rounded Rectangle 58"/>
            <p:cNvSpPr/>
            <p:nvPr/>
          </p:nvSpPr>
          <p:spPr>
            <a:xfrm>
              <a:off x="10360391" y="3448469"/>
              <a:ext cx="505738" cy="430931"/>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CI</a:t>
              </a:r>
            </a:p>
          </p:txBody>
        </p:sp>
        <p:cxnSp>
          <p:nvCxnSpPr>
            <p:cNvPr id="43" name="Straight Connector 42"/>
            <p:cNvCxnSpPr>
              <a:stCxn id="29" idx="2"/>
              <a:endCxn id="42" idx="0"/>
            </p:cNvCxnSpPr>
            <p:nvPr/>
          </p:nvCxnSpPr>
          <p:spPr>
            <a:xfrm>
              <a:off x="10582143" y="2954355"/>
              <a:ext cx="811159" cy="10072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ounded Rectangle 41"/>
            <p:cNvSpPr/>
            <p:nvPr/>
          </p:nvSpPr>
          <p:spPr>
            <a:xfrm>
              <a:off x="10778173" y="3961647"/>
              <a:ext cx="1230257" cy="1233560"/>
            </a:xfrm>
            <a:prstGeom prst="roundRect">
              <a:avLst/>
            </a:prstGeom>
            <a:solidFill>
              <a:srgbClr val="FFC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Mixed Venous</a:t>
              </a:r>
            </a:p>
            <a:p>
              <a:pPr algn="ctr"/>
              <a:r>
                <a:rPr lang="en-GB" sz="1400" b="1" dirty="0">
                  <a:solidFill>
                    <a:schemeClr val="tx1"/>
                  </a:solidFill>
                </a:rPr>
                <a:t>Saturation</a:t>
              </a:r>
            </a:p>
          </p:txBody>
        </p:sp>
      </p:grpSp>
      <p:sp>
        <p:nvSpPr>
          <p:cNvPr id="3" name="TextBox 2">
            <a:extLst>
              <a:ext uri="{FF2B5EF4-FFF2-40B4-BE49-F238E27FC236}">
                <a16:creationId xmlns:a16="http://schemas.microsoft.com/office/drawing/2014/main" id="{2BE60E8B-7BAD-564F-BE32-B64844C0BB51}"/>
              </a:ext>
            </a:extLst>
          </p:cNvPr>
          <p:cNvSpPr txBox="1"/>
          <p:nvPr/>
        </p:nvSpPr>
        <p:spPr>
          <a:xfrm>
            <a:off x="7573355" y="5705990"/>
            <a:ext cx="4233105" cy="738664"/>
          </a:xfrm>
          <a:prstGeom prst="rect">
            <a:avLst/>
          </a:prstGeom>
          <a:solidFill>
            <a:schemeClr val="accent4">
              <a:lumMod val="50000"/>
            </a:schemeClr>
          </a:solidFill>
        </p:spPr>
        <p:txBody>
          <a:bodyPr wrap="square" rtlCol="0">
            <a:spAutoFit/>
          </a:bodyPr>
          <a:lstStyle/>
          <a:p>
            <a:pPr algn="ctr"/>
            <a:r>
              <a:rPr lang="en-US" sz="1400" b="1" dirty="0">
                <a:solidFill>
                  <a:schemeClr val="bg1"/>
                </a:solidFill>
              </a:rPr>
              <a:t>Question:</a:t>
            </a:r>
          </a:p>
          <a:p>
            <a:pPr algn="ctr"/>
            <a:r>
              <a:rPr lang="en-US" sz="1400" b="1" dirty="0">
                <a:solidFill>
                  <a:schemeClr val="bg1"/>
                </a:solidFill>
              </a:rPr>
              <a:t>Can we obtain all these data routinely via telemedicine or remote monitoring approach?</a:t>
            </a:r>
          </a:p>
        </p:txBody>
      </p:sp>
    </p:spTree>
    <p:extLst>
      <p:ext uri="{BB962C8B-B14F-4D97-AF65-F5344CB8AC3E}">
        <p14:creationId xmlns:p14="http://schemas.microsoft.com/office/powerpoint/2010/main" val="381767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9167EAC-3313-3817-149E-190FF91E2738}"/>
              </a:ext>
            </a:extLst>
          </p:cNvPr>
          <p:cNvSpPr>
            <a:spLocks noGrp="1"/>
          </p:cNvSpPr>
          <p:nvPr>
            <p:ph type="ftr" sz="quarter" idx="3"/>
          </p:nvPr>
        </p:nvSpPr>
        <p:spPr/>
        <p:txBody>
          <a:bodyPr/>
          <a:lstStyle/>
          <a:p>
            <a:r>
              <a:rPr lang="en-US" dirty="0"/>
              <a:t>1. </a:t>
            </a:r>
            <a:r>
              <a:rPr lang="en-US" dirty="0" err="1"/>
              <a:t>Galié</a:t>
            </a:r>
            <a:r>
              <a:rPr lang="en-US" dirty="0"/>
              <a:t> N, et al. </a:t>
            </a:r>
            <a:r>
              <a:rPr lang="en-US" i="1" dirty="0" err="1"/>
              <a:t>Eur</a:t>
            </a:r>
            <a:r>
              <a:rPr lang="en-US" i="1" dirty="0"/>
              <a:t> Respir J</a:t>
            </a:r>
            <a:r>
              <a:rPr lang="en-US" dirty="0"/>
              <a:t>. 2019;53 1801889, https://doi.org/10.1183/13993003.01889-2018.</a:t>
            </a:r>
          </a:p>
        </p:txBody>
      </p:sp>
      <p:sp>
        <p:nvSpPr>
          <p:cNvPr id="2" name="Title 1">
            <a:extLst>
              <a:ext uri="{FF2B5EF4-FFF2-40B4-BE49-F238E27FC236}">
                <a16:creationId xmlns:a16="http://schemas.microsoft.com/office/drawing/2014/main" id="{6AC5F34C-B71A-DC45-9F25-5AC4CB01C3A3}"/>
              </a:ext>
            </a:extLst>
          </p:cNvPr>
          <p:cNvSpPr>
            <a:spLocks noGrp="1"/>
          </p:cNvSpPr>
          <p:nvPr>
            <p:ph type="title"/>
          </p:nvPr>
        </p:nvSpPr>
        <p:spPr>
          <a:xfrm>
            <a:off x="609600" y="199505"/>
            <a:ext cx="11189918" cy="1185577"/>
          </a:xfrm>
        </p:spPr>
        <p:txBody>
          <a:bodyPr/>
          <a:lstStyle/>
          <a:p>
            <a:r>
              <a:rPr lang="en-US" dirty="0"/>
              <a:t>A Revised Look at Treatment Based on Risk Assessment</a:t>
            </a:r>
          </a:p>
        </p:txBody>
      </p:sp>
      <p:sp>
        <p:nvSpPr>
          <p:cNvPr id="3" name="Content Placeholder 2">
            <a:extLst>
              <a:ext uri="{FF2B5EF4-FFF2-40B4-BE49-F238E27FC236}">
                <a16:creationId xmlns:a16="http://schemas.microsoft.com/office/drawing/2014/main" id="{B252499F-C293-ED48-ACB6-E1B252561AE9}"/>
              </a:ext>
            </a:extLst>
          </p:cNvPr>
          <p:cNvSpPr>
            <a:spLocks noGrp="1"/>
          </p:cNvSpPr>
          <p:nvPr>
            <p:ph idx="1"/>
          </p:nvPr>
        </p:nvSpPr>
        <p:spPr/>
        <p:txBody>
          <a:bodyPr/>
          <a:lstStyle/>
          <a:p>
            <a:r>
              <a:rPr lang="en-US" dirty="0"/>
              <a:t>Progress in PAH has focused strategies for combination therapy and escalation of treatments</a:t>
            </a:r>
          </a:p>
          <a:p>
            <a:r>
              <a:rPr lang="en-US" dirty="0"/>
              <a:t>2018 revised treatment strategy is based on the severity of the newly diagnosed PAH patient as assessed by a multiparametric risk stratification</a:t>
            </a:r>
          </a:p>
          <a:p>
            <a:r>
              <a:rPr lang="en-US" dirty="0"/>
              <a:t>In risk stratification, clinical, exercise, RV function and hemodynamic parameters combine to define low-, intermediate-, or high-risk status according to expected one year mortality</a:t>
            </a:r>
          </a:p>
          <a:p>
            <a:r>
              <a:rPr lang="en-US" dirty="0"/>
              <a:t>The 2018 treatment algorithm defines initial treatment strategy, including monotherapy, double, or triple combination therapy</a:t>
            </a:r>
          </a:p>
          <a:p>
            <a:r>
              <a:rPr lang="en-US" dirty="0"/>
              <a:t>Goal: Achievement of “low-risk” status, which may require treatment escalation</a:t>
            </a:r>
          </a:p>
        </p:txBody>
      </p:sp>
    </p:spTree>
    <p:extLst>
      <p:ext uri="{BB962C8B-B14F-4D97-AF65-F5344CB8AC3E}">
        <p14:creationId xmlns:p14="http://schemas.microsoft.com/office/powerpoint/2010/main" val="815936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 name="Table 132"/>
          <p:cNvGraphicFramePr>
            <a:graphicFrameLocks noGrp="1"/>
          </p:cNvGraphicFramePr>
          <p:nvPr>
            <p:extLst>
              <p:ext uri="{D42A27DB-BD31-4B8C-83A1-F6EECF244321}">
                <p14:modId xmlns:p14="http://schemas.microsoft.com/office/powerpoint/2010/main" val="636815379"/>
              </p:ext>
            </p:extLst>
          </p:nvPr>
        </p:nvGraphicFramePr>
        <p:xfrm>
          <a:off x="8133936" y="3910944"/>
          <a:ext cx="2496160" cy="1021080"/>
        </p:xfrm>
        <a:graphic>
          <a:graphicData uri="http://schemas.openxmlformats.org/drawingml/2006/table">
            <a:tbl>
              <a:tblPr firstRow="1" bandRow="1">
                <a:tableStyleId>{5C22544A-7EE6-4342-B048-85BDC9FD1C3A}</a:tableStyleId>
              </a:tblPr>
              <a:tblGrid>
                <a:gridCol w="312020">
                  <a:extLst>
                    <a:ext uri="{9D8B030D-6E8A-4147-A177-3AD203B41FA5}">
                      <a16:colId xmlns:a16="http://schemas.microsoft.com/office/drawing/2014/main" val="20000"/>
                    </a:ext>
                  </a:extLst>
                </a:gridCol>
                <a:gridCol w="312020">
                  <a:extLst>
                    <a:ext uri="{9D8B030D-6E8A-4147-A177-3AD203B41FA5}">
                      <a16:colId xmlns:a16="http://schemas.microsoft.com/office/drawing/2014/main" val="20001"/>
                    </a:ext>
                  </a:extLst>
                </a:gridCol>
                <a:gridCol w="312020">
                  <a:extLst>
                    <a:ext uri="{9D8B030D-6E8A-4147-A177-3AD203B41FA5}">
                      <a16:colId xmlns:a16="http://schemas.microsoft.com/office/drawing/2014/main" val="20002"/>
                    </a:ext>
                  </a:extLst>
                </a:gridCol>
                <a:gridCol w="312020">
                  <a:extLst>
                    <a:ext uri="{9D8B030D-6E8A-4147-A177-3AD203B41FA5}">
                      <a16:colId xmlns:a16="http://schemas.microsoft.com/office/drawing/2014/main" val="20003"/>
                    </a:ext>
                  </a:extLst>
                </a:gridCol>
                <a:gridCol w="312020">
                  <a:extLst>
                    <a:ext uri="{9D8B030D-6E8A-4147-A177-3AD203B41FA5}">
                      <a16:colId xmlns:a16="http://schemas.microsoft.com/office/drawing/2014/main" val="20004"/>
                    </a:ext>
                  </a:extLst>
                </a:gridCol>
                <a:gridCol w="312020">
                  <a:extLst>
                    <a:ext uri="{9D8B030D-6E8A-4147-A177-3AD203B41FA5}">
                      <a16:colId xmlns:a16="http://schemas.microsoft.com/office/drawing/2014/main" val="20005"/>
                    </a:ext>
                  </a:extLst>
                </a:gridCol>
                <a:gridCol w="312020">
                  <a:extLst>
                    <a:ext uri="{9D8B030D-6E8A-4147-A177-3AD203B41FA5}">
                      <a16:colId xmlns:a16="http://schemas.microsoft.com/office/drawing/2014/main" val="20006"/>
                    </a:ext>
                  </a:extLst>
                </a:gridCol>
                <a:gridCol w="312020">
                  <a:extLst>
                    <a:ext uri="{9D8B030D-6E8A-4147-A177-3AD203B41FA5}">
                      <a16:colId xmlns:a16="http://schemas.microsoft.com/office/drawing/2014/main" val="20007"/>
                    </a:ext>
                  </a:extLst>
                </a:gridCol>
              </a:tblGrid>
              <a:tr h="91511">
                <a:tc rowSpan="2">
                  <a:txBody>
                    <a:bodyPr/>
                    <a:lstStyle/>
                    <a:p>
                      <a:pPr algn="ctr"/>
                      <a:r>
                        <a:rPr lang="en-US" sz="500" dirty="0">
                          <a:solidFill>
                            <a:schemeClr val="tx1"/>
                          </a:solidFill>
                        </a:rPr>
                        <a:t>Years</a:t>
                      </a:r>
                    </a:p>
                    <a:p>
                      <a:pPr algn="ctr"/>
                      <a:r>
                        <a:rPr lang="en-US" sz="500" dirty="0">
                          <a:solidFill>
                            <a:schemeClr val="tx1"/>
                          </a:solidFill>
                        </a:rPr>
                        <a:t>After</a:t>
                      </a:r>
                    </a:p>
                    <a:p>
                      <a:pPr algn="ctr"/>
                      <a:r>
                        <a:rPr lang="en-US" sz="500" dirty="0">
                          <a:solidFill>
                            <a:schemeClr val="tx1"/>
                          </a:solidFill>
                        </a:rPr>
                        <a:t>enroll-</a:t>
                      </a:r>
                    </a:p>
                    <a:p>
                      <a:pPr algn="ctr"/>
                      <a:r>
                        <a:rPr lang="en-US" sz="500" dirty="0">
                          <a:solidFill>
                            <a:schemeClr val="tx1"/>
                          </a:solidFill>
                        </a:rPr>
                        <a:t>ment</a:t>
                      </a:r>
                    </a:p>
                  </a:txBody>
                  <a:tcPr marL="0" marR="0" marT="0" marB="0" anchor="b">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ctr"/>
                      <a:r>
                        <a:rPr lang="en-US" sz="700" dirty="0">
                          <a:solidFill>
                            <a:schemeClr val="tx1"/>
                          </a:solidFill>
                        </a:rPr>
                        <a:t>Survival (%)</a:t>
                      </a:r>
                    </a:p>
                  </a:txBody>
                  <a:tcPr marL="0" marR="0" marT="0" marB="0">
                    <a:lnL w="1270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a:endParaRPr lang="en-US" sz="600">
                        <a:solidFill>
                          <a:schemeClr val="tx1">
                            <a:lumMod val="75000"/>
                            <a:lumOff val="25000"/>
                          </a:schemeClr>
                        </a:solidFill>
                      </a:endParaRP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a:endParaRPr lang="en-US" sz="600">
                        <a:solidFill>
                          <a:schemeClr val="tx1">
                            <a:lumMod val="75000"/>
                            <a:lumOff val="25000"/>
                          </a:schemeClr>
                        </a:solidFill>
                      </a:endParaRPr>
                    </a:p>
                  </a:txBody>
                  <a:tcPr marL="0" marR="0" marT="0" marB="0">
                    <a:lnL w="6350" cap="flat" cmpd="sng" algn="ctr">
                      <a:solidFill>
                        <a:schemeClr val="tx1">
                          <a:lumMod val="75000"/>
                          <a:lumOff val="25000"/>
                        </a:schemeClr>
                      </a:solid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92191">
                <a:tc vMerge="1">
                  <a:txBody>
                    <a:bodyPr/>
                    <a:lstStyle/>
                    <a:p>
                      <a:endParaRPr lang="en-US" sz="900"/>
                    </a:p>
                  </a:txBody>
                  <a:tcPr>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a:txBody>
                    <a:bodyPr/>
                    <a:lstStyle/>
                    <a:p>
                      <a:pPr algn="ctr"/>
                      <a:r>
                        <a:rPr lang="en-US" sz="500" b="1" dirty="0">
                          <a:solidFill>
                            <a:schemeClr val="tx1"/>
                          </a:solidFill>
                        </a:rPr>
                        <a:t>Stable</a:t>
                      </a:r>
                      <a:r>
                        <a:rPr lang="en-US" sz="500" b="1" baseline="0" dirty="0">
                          <a:solidFill>
                            <a:schemeClr val="tx1"/>
                          </a:solidFill>
                        </a:rPr>
                        <a:t> low risk</a:t>
                      </a:r>
                      <a:endParaRPr lang="en-US" sz="500" b="1" dirty="0">
                        <a:solidFill>
                          <a:schemeClr val="tx1"/>
                        </a:solidFill>
                      </a:endParaRPr>
                    </a:p>
                  </a:txBody>
                  <a:tcPr marL="0" marR="0" marT="0" marB="0" anchor="b">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Worsened from low to inter-mediate risk</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Improved from inter-mediate to low risk</a:t>
                      </a:r>
                    </a:p>
                  </a:txBody>
                  <a:tcPr marL="0" marR="0" marT="0" marB="0" anchor="b">
                    <a:lnL w="952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Stable inter-mediate risk</a:t>
                      </a:r>
                    </a:p>
                  </a:txBody>
                  <a:tcPr marL="0" marR="0" marT="0" marB="0" anchor="b">
                    <a:lnL w="12700"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Worsened</a:t>
                      </a:r>
                      <a:r>
                        <a:rPr lang="en-US" sz="500" b="1" baseline="0" dirty="0">
                          <a:solidFill>
                            <a:schemeClr val="tx1"/>
                          </a:solidFill>
                        </a:rPr>
                        <a:t> from inter-mediate to high risk</a:t>
                      </a:r>
                      <a:endParaRPr lang="en-US" sz="500" b="1" dirty="0">
                        <a:solidFill>
                          <a:schemeClr val="tx1"/>
                        </a:solidFill>
                      </a:endParaRP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Improved from high to inter-mediate risk</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Stable high</a:t>
                      </a:r>
                      <a:r>
                        <a:rPr lang="en-US" sz="500" b="1" baseline="0" dirty="0">
                          <a:solidFill>
                            <a:schemeClr val="tx1"/>
                          </a:solidFill>
                        </a:rPr>
                        <a:t> risk</a:t>
                      </a:r>
                      <a:endParaRPr lang="en-US" sz="500" b="1" dirty="0">
                        <a:solidFill>
                          <a:schemeClr val="tx1"/>
                        </a:solidFill>
                      </a:endParaRP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5365">
                <a:tc>
                  <a:txBody>
                    <a:bodyPr/>
                    <a:lstStyle/>
                    <a:p>
                      <a:pPr algn="ctr"/>
                      <a:r>
                        <a:rPr lang="en-US" sz="500" b="1" dirty="0">
                          <a:solidFill>
                            <a:schemeClr val="tx1"/>
                          </a:solidFill>
                        </a:rPr>
                        <a:t>0</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100.0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65365">
                <a:tc>
                  <a:txBody>
                    <a:bodyPr/>
                    <a:lstStyle/>
                    <a:p>
                      <a:pPr algn="ctr"/>
                      <a:r>
                        <a:rPr lang="en-US" sz="500" b="1" dirty="0">
                          <a:solidFill>
                            <a:schemeClr val="tx1"/>
                          </a:solidFill>
                        </a:rPr>
                        <a:t>1</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97.4</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97.8</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96.3</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91.6</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76.5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89.9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65.3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65365">
                <a:tc>
                  <a:txBody>
                    <a:bodyPr/>
                    <a:lstStyle/>
                    <a:p>
                      <a:pPr algn="ctr"/>
                      <a:r>
                        <a:rPr lang="en-US" sz="500" b="1" dirty="0">
                          <a:solidFill>
                            <a:schemeClr val="tx1"/>
                          </a:solidFill>
                        </a:rPr>
                        <a:t>2</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92.2</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81.4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90.7</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79.1</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63.1</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70.4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47.7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65365">
                <a:tc>
                  <a:txBody>
                    <a:bodyPr/>
                    <a:lstStyle/>
                    <a:p>
                      <a:pPr algn="ctr"/>
                      <a:r>
                        <a:rPr lang="en-US" sz="500" b="1" dirty="0">
                          <a:solidFill>
                            <a:schemeClr val="tx1"/>
                          </a:solidFill>
                        </a:rPr>
                        <a:t>3</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92.2</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73.8</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83.1</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67.0</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49.9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62.3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38.2</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65365">
                <a:tc>
                  <a:txBody>
                    <a:bodyPr/>
                    <a:lstStyle/>
                    <a:p>
                      <a:pPr algn="ctr"/>
                      <a:r>
                        <a:rPr lang="en-US" sz="500" b="1" dirty="0">
                          <a:solidFill>
                            <a:schemeClr val="tx1"/>
                          </a:solidFill>
                        </a:rPr>
                        <a:t>4</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92.2</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69.7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72.4</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60.5</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32.6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47.5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23.5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65365">
                <a:tc>
                  <a:txBody>
                    <a:bodyPr/>
                    <a:lstStyle/>
                    <a:p>
                      <a:pPr algn="ctr"/>
                      <a:r>
                        <a:rPr lang="en-US" sz="500" b="1" dirty="0">
                          <a:solidFill>
                            <a:schemeClr val="tx1"/>
                          </a:solidFill>
                        </a:rPr>
                        <a:t>5</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80.6</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69.7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64.4</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53.3</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29.3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30.0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17.1</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
        <p:nvSpPr>
          <p:cNvPr id="2" name="Title 1">
            <a:extLst>
              <a:ext uri="{FF2B5EF4-FFF2-40B4-BE49-F238E27FC236}">
                <a16:creationId xmlns:a16="http://schemas.microsoft.com/office/drawing/2014/main" id="{2133DCC8-9E02-44C2-84DE-2B5602ECFF41}"/>
              </a:ext>
            </a:extLst>
          </p:cNvPr>
          <p:cNvSpPr>
            <a:spLocks noGrp="1"/>
          </p:cNvSpPr>
          <p:nvPr>
            <p:ph type="title"/>
          </p:nvPr>
        </p:nvSpPr>
        <p:spPr>
          <a:xfrm>
            <a:off x="401876" y="11615"/>
            <a:ext cx="11660688" cy="1185577"/>
          </a:xfrm>
        </p:spPr>
        <p:txBody>
          <a:bodyPr>
            <a:normAutofit/>
          </a:bodyPr>
          <a:lstStyle/>
          <a:p>
            <a:pPr algn="ctr"/>
            <a:r>
              <a:rPr lang="en-US" sz="3000" dirty="0"/>
              <a:t>What We Know: Achieving Low-Risk Status Improves Survival</a:t>
            </a:r>
          </a:p>
        </p:txBody>
      </p:sp>
      <p:graphicFrame>
        <p:nvGraphicFramePr>
          <p:cNvPr id="206" name="Table 205"/>
          <p:cNvGraphicFramePr>
            <a:graphicFrameLocks noGrp="1"/>
          </p:cNvGraphicFramePr>
          <p:nvPr>
            <p:extLst>
              <p:ext uri="{D42A27DB-BD31-4B8C-83A1-F6EECF244321}">
                <p14:modId xmlns:p14="http://schemas.microsoft.com/office/powerpoint/2010/main" val="3884833979"/>
              </p:ext>
            </p:extLst>
          </p:nvPr>
        </p:nvGraphicFramePr>
        <p:xfrm>
          <a:off x="8133936" y="5033336"/>
          <a:ext cx="2470776" cy="1021080"/>
        </p:xfrm>
        <a:graphic>
          <a:graphicData uri="http://schemas.openxmlformats.org/drawingml/2006/table">
            <a:tbl>
              <a:tblPr firstRow="1" bandRow="1">
                <a:tableStyleId>{5C22544A-7EE6-4342-B048-85BDC9FD1C3A}</a:tableStyleId>
              </a:tblPr>
              <a:tblGrid>
                <a:gridCol w="308847">
                  <a:extLst>
                    <a:ext uri="{9D8B030D-6E8A-4147-A177-3AD203B41FA5}">
                      <a16:colId xmlns:a16="http://schemas.microsoft.com/office/drawing/2014/main" val="20000"/>
                    </a:ext>
                  </a:extLst>
                </a:gridCol>
                <a:gridCol w="308847">
                  <a:extLst>
                    <a:ext uri="{9D8B030D-6E8A-4147-A177-3AD203B41FA5}">
                      <a16:colId xmlns:a16="http://schemas.microsoft.com/office/drawing/2014/main" val="20001"/>
                    </a:ext>
                  </a:extLst>
                </a:gridCol>
                <a:gridCol w="308847">
                  <a:extLst>
                    <a:ext uri="{9D8B030D-6E8A-4147-A177-3AD203B41FA5}">
                      <a16:colId xmlns:a16="http://schemas.microsoft.com/office/drawing/2014/main" val="20002"/>
                    </a:ext>
                  </a:extLst>
                </a:gridCol>
                <a:gridCol w="308847">
                  <a:extLst>
                    <a:ext uri="{9D8B030D-6E8A-4147-A177-3AD203B41FA5}">
                      <a16:colId xmlns:a16="http://schemas.microsoft.com/office/drawing/2014/main" val="20003"/>
                    </a:ext>
                  </a:extLst>
                </a:gridCol>
                <a:gridCol w="308847">
                  <a:extLst>
                    <a:ext uri="{9D8B030D-6E8A-4147-A177-3AD203B41FA5}">
                      <a16:colId xmlns:a16="http://schemas.microsoft.com/office/drawing/2014/main" val="20004"/>
                    </a:ext>
                  </a:extLst>
                </a:gridCol>
                <a:gridCol w="308847">
                  <a:extLst>
                    <a:ext uri="{9D8B030D-6E8A-4147-A177-3AD203B41FA5}">
                      <a16:colId xmlns:a16="http://schemas.microsoft.com/office/drawing/2014/main" val="20005"/>
                    </a:ext>
                  </a:extLst>
                </a:gridCol>
                <a:gridCol w="308847">
                  <a:extLst>
                    <a:ext uri="{9D8B030D-6E8A-4147-A177-3AD203B41FA5}">
                      <a16:colId xmlns:a16="http://schemas.microsoft.com/office/drawing/2014/main" val="20006"/>
                    </a:ext>
                  </a:extLst>
                </a:gridCol>
                <a:gridCol w="308847">
                  <a:extLst>
                    <a:ext uri="{9D8B030D-6E8A-4147-A177-3AD203B41FA5}">
                      <a16:colId xmlns:a16="http://schemas.microsoft.com/office/drawing/2014/main" val="20007"/>
                    </a:ext>
                  </a:extLst>
                </a:gridCol>
              </a:tblGrid>
              <a:tr h="106680">
                <a:tc rowSpan="2">
                  <a:txBody>
                    <a:bodyPr/>
                    <a:lstStyle/>
                    <a:p>
                      <a:pPr algn="ctr"/>
                      <a:r>
                        <a:rPr lang="en-US" sz="500" dirty="0">
                          <a:solidFill>
                            <a:schemeClr val="tx1"/>
                          </a:solidFill>
                        </a:rPr>
                        <a:t>Years</a:t>
                      </a:r>
                    </a:p>
                    <a:p>
                      <a:pPr algn="ctr"/>
                      <a:r>
                        <a:rPr lang="en-US" sz="500" dirty="0">
                          <a:solidFill>
                            <a:schemeClr val="tx1"/>
                          </a:solidFill>
                        </a:rPr>
                        <a:t>After</a:t>
                      </a:r>
                    </a:p>
                    <a:p>
                      <a:pPr algn="ctr"/>
                      <a:r>
                        <a:rPr lang="en-US" sz="500" dirty="0">
                          <a:solidFill>
                            <a:schemeClr val="tx1"/>
                          </a:solidFill>
                        </a:rPr>
                        <a:t>enroll-</a:t>
                      </a:r>
                    </a:p>
                    <a:p>
                      <a:pPr algn="ctr"/>
                      <a:r>
                        <a:rPr lang="en-US" sz="500" dirty="0">
                          <a:solidFill>
                            <a:schemeClr val="tx1"/>
                          </a:solidFill>
                        </a:rPr>
                        <a:t>ment</a:t>
                      </a:r>
                    </a:p>
                  </a:txBody>
                  <a:tcPr marL="0" marR="0" marT="0" marB="0" anchor="b">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ctr"/>
                      <a:r>
                        <a:rPr lang="en-US" sz="700" dirty="0">
                          <a:solidFill>
                            <a:schemeClr val="tx1"/>
                          </a:solidFill>
                        </a:rPr>
                        <a:t>Patients at risk (n)</a:t>
                      </a:r>
                    </a:p>
                  </a:txBody>
                  <a:tcPr marL="0" marR="0" marT="0" marB="0">
                    <a:lnL w="1270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a:endParaRPr lang="en-US" sz="600">
                        <a:solidFill>
                          <a:schemeClr val="tx1">
                            <a:lumMod val="75000"/>
                            <a:lumOff val="25000"/>
                          </a:schemeClr>
                        </a:solidFill>
                      </a:endParaRP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endParaRPr lang="en-US" sz="800">
                        <a:solidFill>
                          <a:schemeClr val="tx1">
                            <a:lumMod val="75000"/>
                            <a:lumOff val="25000"/>
                          </a:schemeClr>
                        </a:solidFill>
                      </a:endParaRPr>
                    </a:p>
                  </a:txBody>
                  <a:tcPr marL="45720" marR="45720">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a:endParaRPr lang="en-US" sz="600">
                        <a:solidFill>
                          <a:schemeClr val="tx1">
                            <a:lumMod val="75000"/>
                            <a:lumOff val="25000"/>
                          </a:schemeClr>
                        </a:solidFill>
                      </a:endParaRPr>
                    </a:p>
                  </a:txBody>
                  <a:tcPr marL="0" marR="0" marT="0" marB="0">
                    <a:lnL w="6350" cap="flat" cmpd="sng" algn="ctr">
                      <a:solidFill>
                        <a:schemeClr val="tx1">
                          <a:lumMod val="75000"/>
                          <a:lumOff val="25000"/>
                        </a:schemeClr>
                      </a:solid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vMerge="1">
                  <a:txBody>
                    <a:bodyPr/>
                    <a:lstStyle/>
                    <a:p>
                      <a:endParaRPr lang="en-US" sz="900"/>
                    </a:p>
                  </a:txBody>
                  <a:tcPr>
                    <a:lnL w="9525" cap="flat" cmpd="sng" algn="ctr">
                      <a:solidFill>
                        <a:schemeClr val="tx1">
                          <a:lumMod val="75000"/>
                          <a:lumOff val="25000"/>
                        </a:schemeClr>
                      </a:solidFill>
                      <a:prstDash val="solid"/>
                      <a:round/>
                      <a:headEnd type="none" w="med" len="med"/>
                      <a:tailEnd type="none" w="med" len="med"/>
                    </a:lnL>
                    <a:lnR w="9525" cap="flat" cmpd="sng" algn="ctr">
                      <a:solidFill>
                        <a:schemeClr val="tx1">
                          <a:lumMod val="75000"/>
                          <a:lumOff val="25000"/>
                        </a:schemeClr>
                      </a:solidFill>
                      <a:prstDash val="solid"/>
                      <a:round/>
                      <a:headEnd type="none" w="med" len="med"/>
                      <a:tailEnd type="none" w="med" len="med"/>
                    </a:lnR>
                    <a:lnT w="9525" cap="flat" cmpd="sng" algn="ctr">
                      <a:solidFill>
                        <a:schemeClr val="tx1">
                          <a:lumMod val="75000"/>
                          <a:lumOff val="25000"/>
                        </a:schemeClr>
                      </a:solidFill>
                      <a:prstDash val="solid"/>
                      <a:round/>
                      <a:headEnd type="none" w="med" len="med"/>
                      <a:tailEnd type="none" w="med" len="med"/>
                    </a:lnT>
                    <a:lnB w="9525" cap="flat" cmpd="sng" algn="ctr">
                      <a:solidFill>
                        <a:schemeClr val="tx1">
                          <a:lumMod val="75000"/>
                          <a:lumOff val="25000"/>
                        </a:schemeClr>
                      </a:solidFill>
                      <a:prstDash val="solid"/>
                      <a:round/>
                      <a:headEnd type="none" w="med" len="med"/>
                      <a:tailEnd type="none" w="med" len="med"/>
                    </a:lnB>
                    <a:noFill/>
                  </a:tcPr>
                </a:tc>
                <a:tc>
                  <a:txBody>
                    <a:bodyPr/>
                    <a:lstStyle/>
                    <a:p>
                      <a:pPr algn="ctr"/>
                      <a:r>
                        <a:rPr lang="en-US" sz="500" b="1" dirty="0">
                          <a:solidFill>
                            <a:schemeClr val="tx1"/>
                          </a:solidFill>
                        </a:rPr>
                        <a:t>Stable</a:t>
                      </a:r>
                      <a:r>
                        <a:rPr lang="en-US" sz="500" b="1" baseline="0" dirty="0">
                          <a:solidFill>
                            <a:schemeClr val="tx1"/>
                          </a:solidFill>
                        </a:rPr>
                        <a:t> low risk</a:t>
                      </a:r>
                      <a:endParaRPr lang="en-US" sz="500" b="1" dirty="0">
                        <a:solidFill>
                          <a:schemeClr val="tx1"/>
                        </a:solidFill>
                      </a:endParaRPr>
                    </a:p>
                  </a:txBody>
                  <a:tcPr marL="0" marR="0" marT="0" marB="0" anchor="b">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Worsened from low to inter-mediate risk</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Improved from inter-mediate to low risk</a:t>
                      </a:r>
                    </a:p>
                  </a:txBody>
                  <a:tcPr marL="0" marR="0" marT="0" marB="0" anchor="b">
                    <a:lnL w="952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Stable inter-mediate risk</a:t>
                      </a:r>
                    </a:p>
                  </a:txBody>
                  <a:tcPr marL="0" marR="0" marT="0" marB="0" anchor="b">
                    <a:lnL w="12700"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Worsened</a:t>
                      </a:r>
                      <a:r>
                        <a:rPr lang="en-US" sz="500" b="1" baseline="0" dirty="0">
                          <a:solidFill>
                            <a:schemeClr val="tx1"/>
                          </a:solidFill>
                        </a:rPr>
                        <a:t> from inter-mediate to high risk</a:t>
                      </a:r>
                      <a:endParaRPr lang="en-US" sz="500" b="1" dirty="0">
                        <a:solidFill>
                          <a:schemeClr val="tx1"/>
                        </a:solidFill>
                      </a:endParaRP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Improved from high to inter-mediate risk</a:t>
                      </a: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b="1" dirty="0">
                          <a:solidFill>
                            <a:schemeClr val="tx1"/>
                          </a:solidFill>
                        </a:rPr>
                        <a:t>Stable high</a:t>
                      </a:r>
                      <a:r>
                        <a:rPr lang="en-US" sz="500" b="1" baseline="0" dirty="0">
                          <a:solidFill>
                            <a:schemeClr val="tx1"/>
                          </a:solidFill>
                        </a:rPr>
                        <a:t> risk</a:t>
                      </a:r>
                      <a:endParaRPr lang="en-US" sz="500" b="1" dirty="0">
                        <a:solidFill>
                          <a:schemeClr val="tx1"/>
                        </a:solidFill>
                      </a:endParaRPr>
                    </a:p>
                  </a:txBody>
                  <a:tcPr marL="0" marR="0" marT="0" marB="0" anchor="b">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6350" cap="flat" cmpd="sng" algn="ctr">
                      <a:solidFill>
                        <a:schemeClr val="tx1">
                          <a:lumMod val="75000"/>
                          <a:lumOff val="2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200">
                <a:tc>
                  <a:txBody>
                    <a:bodyPr/>
                    <a:lstStyle/>
                    <a:p>
                      <a:pPr algn="ctr"/>
                      <a:r>
                        <a:rPr lang="en-US" sz="500" b="1" dirty="0">
                          <a:solidFill>
                            <a:schemeClr val="tx1"/>
                          </a:solidFill>
                        </a:rPr>
                        <a:t>0</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93</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152</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504</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110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95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lumMod val="75000"/>
                          <a:lumOff val="25000"/>
                        </a:schemeClr>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200">
                <a:tc>
                  <a:txBody>
                    <a:bodyPr/>
                    <a:lstStyle/>
                    <a:p>
                      <a:pPr algn="ctr"/>
                      <a:r>
                        <a:rPr lang="en-US" sz="500" b="1" dirty="0">
                          <a:solidFill>
                            <a:schemeClr val="tx1"/>
                          </a:solidFill>
                        </a:rPr>
                        <a:t>1</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71</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118</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391</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6200">
                <a:tc>
                  <a:txBody>
                    <a:bodyPr/>
                    <a:lstStyle/>
                    <a:p>
                      <a:pPr algn="ctr"/>
                      <a:r>
                        <a:rPr lang="en-US" sz="500" b="1" dirty="0">
                          <a:solidFill>
                            <a:schemeClr val="tx1"/>
                          </a:solidFill>
                        </a:rPr>
                        <a:t>2</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46</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88</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282</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42</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23</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76200">
                <a:tc>
                  <a:txBody>
                    <a:bodyPr/>
                    <a:lstStyle/>
                    <a:p>
                      <a:pPr algn="ctr"/>
                      <a:r>
                        <a:rPr lang="en-US" sz="500" b="1" dirty="0">
                          <a:solidFill>
                            <a:schemeClr val="tx1"/>
                          </a:solidFill>
                        </a:rPr>
                        <a:t>3</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31</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19</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62</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181</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21</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34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76200">
                <a:tc>
                  <a:txBody>
                    <a:bodyPr/>
                    <a:lstStyle/>
                    <a:p>
                      <a:pPr algn="ctr"/>
                      <a:r>
                        <a:rPr lang="en-US" sz="500" b="1" dirty="0">
                          <a:solidFill>
                            <a:schemeClr val="tx1"/>
                          </a:solidFill>
                        </a:rPr>
                        <a:t>4</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22</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12</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40</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117</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10</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8</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6200">
                <a:tc>
                  <a:txBody>
                    <a:bodyPr/>
                    <a:lstStyle/>
                    <a:p>
                      <a:pPr algn="ctr"/>
                      <a:r>
                        <a:rPr lang="en-US" sz="500" b="1" dirty="0">
                          <a:solidFill>
                            <a:schemeClr val="tx1"/>
                          </a:solidFill>
                        </a:rPr>
                        <a:t>5</a:t>
                      </a:r>
                    </a:p>
                  </a:txBody>
                  <a:tcPr marL="0" marR="0" marT="0" marB="0">
                    <a:lnL w="9525" cap="flat" cmpd="sng" algn="ctr">
                      <a:no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13</a:t>
                      </a:r>
                    </a:p>
                  </a:txBody>
                  <a:tcPr marL="0" marR="0" marT="0" marB="0">
                    <a:lnL w="6350" cap="flat" cmpd="sng" algn="ctr">
                      <a:solidFill>
                        <a:schemeClr val="tx1">
                          <a:lumMod val="75000"/>
                          <a:lumOff val="2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7</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21</a:t>
                      </a:r>
                    </a:p>
                  </a:txBody>
                  <a:tcPr marL="0" marR="0" marT="0" marB="0">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68</a:t>
                      </a:r>
                    </a:p>
                  </a:txBody>
                  <a:tcPr marL="0" marR="0" marT="0" marB="0">
                    <a:lnL w="1270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6</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4</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500" dirty="0">
                          <a:solidFill>
                            <a:schemeClr val="tx1"/>
                          </a:solidFill>
                        </a:rPr>
                        <a:t>5</a:t>
                      </a:r>
                    </a:p>
                  </a:txBody>
                  <a:tcPr marL="0" marR="0" marT="0" marB="0">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grpSp>
        <p:nvGrpSpPr>
          <p:cNvPr id="328" name="Group 327"/>
          <p:cNvGrpSpPr/>
          <p:nvPr/>
        </p:nvGrpSpPr>
        <p:grpSpPr>
          <a:xfrm>
            <a:off x="1435910" y="1159369"/>
            <a:ext cx="9473882" cy="4996334"/>
            <a:chOff x="126555" y="1088905"/>
            <a:chExt cx="8863883" cy="4941948"/>
          </a:xfrm>
        </p:grpSpPr>
        <p:sp>
          <p:nvSpPr>
            <p:cNvPr id="202" name="Text Placeholder 10">
              <a:extLst>
                <a:ext uri="{FF2B5EF4-FFF2-40B4-BE49-F238E27FC236}">
                  <a16:creationId xmlns:a16="http://schemas.microsoft.com/office/drawing/2014/main" id="{E640F176-6539-47CB-8C58-A9DCC7C1BB1F}"/>
                </a:ext>
              </a:extLst>
            </p:cNvPr>
            <p:cNvSpPr txBox="1">
              <a:spLocks/>
            </p:cNvSpPr>
            <p:nvPr/>
          </p:nvSpPr>
          <p:spPr>
            <a:xfrm>
              <a:off x="3134196" y="1157796"/>
              <a:ext cx="2868680" cy="500137"/>
            </a:xfrm>
            <a:prstGeom prst="rect">
              <a:avLst/>
            </a:prstGeom>
            <a:noFill/>
            <a:ln w="57150">
              <a:noFill/>
            </a:ln>
          </p:spPr>
          <p:txBody>
            <a:bodyPr vert="horz" wrap="square" lIns="68580" tIns="34290" rIns="68580" bIns="34290" rtlCol="0" anchor="t" anchorCtr="0">
              <a:spAutoFit/>
            </a:bodyPr>
            <a:lstStyle/>
            <a:p>
              <a:pPr algn="ctr" defTabSz="685800">
                <a:spcBef>
                  <a:spcPct val="20000"/>
                </a:spcBef>
                <a:defRPr/>
              </a:pPr>
              <a:r>
                <a:rPr lang="en-US" sz="1400" b="1" dirty="0">
                  <a:latin typeface="Franklin Gothic Book" panose="020B0503020102020204" pitchFamily="34" charset="0"/>
                  <a:cs typeface="Arial" pitchFamily="34" charset="0"/>
                </a:rPr>
                <a:t>French Pulmonary Hypertension Registry</a:t>
              </a:r>
              <a:r>
                <a:rPr lang="en-US" sz="1400" b="1" baseline="30000" dirty="0">
                  <a:latin typeface="Franklin Gothic Book" panose="020B0503020102020204" pitchFamily="34" charset="0"/>
                  <a:cs typeface="Arial" pitchFamily="34" charset="0"/>
                </a:rPr>
                <a:t>2</a:t>
              </a:r>
              <a:endParaRPr lang="en-US" sz="1400" b="1" dirty="0">
                <a:latin typeface="Franklin Gothic Book" panose="020B0503020102020204" pitchFamily="34" charset="0"/>
                <a:cs typeface="Arial" pitchFamily="34" charset="0"/>
              </a:endParaRPr>
            </a:p>
          </p:txBody>
        </p:sp>
        <p:sp>
          <p:nvSpPr>
            <p:cNvPr id="204" name="Rectangle 203"/>
            <p:cNvSpPr/>
            <p:nvPr/>
          </p:nvSpPr>
          <p:spPr>
            <a:xfrm>
              <a:off x="3113148" y="1088905"/>
              <a:ext cx="2910724" cy="4941948"/>
            </a:xfrm>
            <a:prstGeom prst="rect">
              <a:avLst/>
            </a:pr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Franklin Gothic Book" panose="020B0503020102020204" pitchFamily="34" charset="0"/>
              </a:endParaRPr>
            </a:p>
          </p:txBody>
        </p:sp>
        <p:sp>
          <p:nvSpPr>
            <p:cNvPr id="265" name="Text Placeholder 10">
              <a:extLst>
                <a:ext uri="{FF2B5EF4-FFF2-40B4-BE49-F238E27FC236}">
                  <a16:creationId xmlns:a16="http://schemas.microsoft.com/office/drawing/2014/main" id="{E640F176-6539-47CB-8C58-A9DCC7C1BB1F}"/>
                </a:ext>
              </a:extLst>
            </p:cNvPr>
            <p:cNvSpPr txBox="1">
              <a:spLocks/>
            </p:cNvSpPr>
            <p:nvPr/>
          </p:nvSpPr>
          <p:spPr>
            <a:xfrm>
              <a:off x="6227018" y="1157796"/>
              <a:ext cx="2477981" cy="284693"/>
            </a:xfrm>
            <a:prstGeom prst="rect">
              <a:avLst/>
            </a:prstGeom>
            <a:noFill/>
            <a:ln w="57150">
              <a:noFill/>
            </a:ln>
          </p:spPr>
          <p:txBody>
            <a:bodyPr vert="horz" wrap="square" lIns="68580" tIns="34290" rIns="68580" bIns="34290" rtlCol="0" anchor="t" anchorCtr="0">
              <a:spAutoFit/>
            </a:bodyPr>
            <a:lstStyle/>
            <a:p>
              <a:pPr algn="ctr" defTabSz="685800">
                <a:spcBef>
                  <a:spcPct val="20000"/>
                </a:spcBef>
                <a:defRPr/>
              </a:pPr>
              <a:r>
                <a:rPr lang="en-US" sz="1400" b="1" dirty="0">
                  <a:latin typeface="Franklin Gothic Book" panose="020B0503020102020204" pitchFamily="34" charset="0"/>
                  <a:cs typeface="Arial" pitchFamily="34" charset="0"/>
                </a:rPr>
                <a:t>COMPERA</a:t>
              </a:r>
              <a:r>
                <a:rPr lang="en-US" sz="1400" b="1" baseline="30000" dirty="0">
                  <a:latin typeface="Franklin Gothic Book" panose="020B0503020102020204" pitchFamily="34" charset="0"/>
                  <a:cs typeface="Arial" pitchFamily="34" charset="0"/>
                </a:rPr>
                <a:t>3</a:t>
              </a:r>
              <a:endParaRPr lang="en-US" sz="1400" b="1" dirty="0">
                <a:latin typeface="Franklin Gothic Book" panose="020B0503020102020204" pitchFamily="34" charset="0"/>
                <a:cs typeface="Arial" pitchFamily="34" charset="0"/>
              </a:endParaRPr>
            </a:p>
          </p:txBody>
        </p:sp>
        <p:sp>
          <p:nvSpPr>
            <p:cNvPr id="268" name="Rectangle 267"/>
            <p:cNvSpPr/>
            <p:nvPr/>
          </p:nvSpPr>
          <p:spPr>
            <a:xfrm>
              <a:off x="6079714" y="1088905"/>
              <a:ext cx="2910724" cy="4941948"/>
            </a:xfrm>
            <a:prstGeom prst="rect">
              <a:avLst/>
            </a:pr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Franklin Gothic Book" panose="020B0503020102020204" pitchFamily="34" charset="0"/>
              </a:endParaRPr>
            </a:p>
          </p:txBody>
        </p:sp>
        <p:sp>
          <p:nvSpPr>
            <p:cNvPr id="269" name="Rectangle 268"/>
            <p:cNvSpPr/>
            <p:nvPr/>
          </p:nvSpPr>
          <p:spPr>
            <a:xfrm>
              <a:off x="146582" y="1088905"/>
              <a:ext cx="2910724" cy="4941948"/>
            </a:xfrm>
            <a:prstGeom prst="rect">
              <a:avLst/>
            </a:prstGeom>
            <a:ln w="190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200" dirty="0">
                <a:latin typeface="Franklin Gothic Book" panose="020B0503020102020204" pitchFamily="34" charset="0"/>
              </a:endParaRPr>
            </a:p>
          </p:txBody>
        </p:sp>
        <p:sp>
          <p:nvSpPr>
            <p:cNvPr id="271" name="Text Placeholder 10">
              <a:extLst>
                <a:ext uri="{FF2B5EF4-FFF2-40B4-BE49-F238E27FC236}">
                  <a16:creationId xmlns:a16="http://schemas.microsoft.com/office/drawing/2014/main" id="{E640F176-6539-47CB-8C58-A9DCC7C1BB1F}"/>
                </a:ext>
              </a:extLst>
            </p:cNvPr>
            <p:cNvSpPr txBox="1">
              <a:spLocks/>
            </p:cNvSpPr>
            <p:nvPr/>
          </p:nvSpPr>
          <p:spPr>
            <a:xfrm>
              <a:off x="362953" y="1157796"/>
              <a:ext cx="2477981" cy="284693"/>
            </a:xfrm>
            <a:prstGeom prst="rect">
              <a:avLst/>
            </a:prstGeom>
            <a:noFill/>
            <a:ln w="57150">
              <a:noFill/>
            </a:ln>
          </p:spPr>
          <p:txBody>
            <a:bodyPr vert="horz" wrap="square" lIns="68580" tIns="34290" rIns="68580" bIns="34290" rtlCol="0" anchor="t" anchorCtr="0">
              <a:spAutoFit/>
            </a:bodyPr>
            <a:lstStyle/>
            <a:p>
              <a:pPr algn="ctr" defTabSz="685800">
                <a:spcBef>
                  <a:spcPct val="20000"/>
                </a:spcBef>
                <a:defRPr/>
              </a:pPr>
              <a:r>
                <a:rPr lang="en-US" sz="1400" b="1" dirty="0">
                  <a:latin typeface="Franklin Gothic Book" panose="020B0503020102020204" pitchFamily="34" charset="0"/>
                  <a:cs typeface="Arial" pitchFamily="34" charset="0"/>
                </a:rPr>
                <a:t>Swedish PAH Register</a:t>
              </a:r>
              <a:r>
                <a:rPr lang="en-US" sz="1400" b="1" baseline="30000" dirty="0">
                  <a:latin typeface="Franklin Gothic Book" panose="020B0503020102020204" pitchFamily="34" charset="0"/>
                  <a:cs typeface="Arial" pitchFamily="34" charset="0"/>
                </a:rPr>
                <a:t>1</a:t>
              </a:r>
              <a:endParaRPr lang="en-US" sz="1400" dirty="0">
                <a:latin typeface="Franklin Gothic Book" panose="020B0503020102020204" pitchFamily="34" charset="0"/>
                <a:cs typeface="Arial" pitchFamily="34" charset="0"/>
              </a:endParaRPr>
            </a:p>
          </p:txBody>
        </p:sp>
        <p:grpSp>
          <p:nvGrpSpPr>
            <p:cNvPr id="324" name="Group 323"/>
            <p:cNvGrpSpPr/>
            <p:nvPr/>
          </p:nvGrpSpPr>
          <p:grpSpPr>
            <a:xfrm>
              <a:off x="3141582" y="1660915"/>
              <a:ext cx="2881578" cy="3645056"/>
              <a:chOff x="3141582" y="1660915"/>
              <a:chExt cx="2881578" cy="3645056"/>
            </a:xfrm>
          </p:grpSpPr>
          <p:sp>
            <p:nvSpPr>
              <p:cNvPr id="345" name="Freeform 344"/>
              <p:cNvSpPr/>
              <p:nvPr/>
            </p:nvSpPr>
            <p:spPr>
              <a:xfrm>
                <a:off x="4055745" y="1844364"/>
                <a:ext cx="1743075" cy="670560"/>
              </a:xfrm>
              <a:custGeom>
                <a:avLst/>
                <a:gdLst>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2415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6670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91565 w 1743075"/>
                  <a:gd name="connsiteY12" fmla="*/ 312420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78230 w 1743075"/>
                  <a:gd name="connsiteY12" fmla="*/ 310515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 name="connsiteX0" fmla="*/ 1743075 w 1743075"/>
                  <a:gd name="connsiteY0" fmla="*/ 501015 h 502920"/>
                  <a:gd name="connsiteX1" fmla="*/ 1632585 w 1743075"/>
                  <a:gd name="connsiteY1" fmla="*/ 502920 h 502920"/>
                  <a:gd name="connsiteX2" fmla="*/ 1632585 w 1743075"/>
                  <a:gd name="connsiteY2" fmla="*/ 464820 h 502920"/>
                  <a:gd name="connsiteX3" fmla="*/ 1562100 w 1743075"/>
                  <a:gd name="connsiteY3" fmla="*/ 464820 h 502920"/>
                  <a:gd name="connsiteX4" fmla="*/ 1510665 w 1743075"/>
                  <a:gd name="connsiteY4" fmla="*/ 428625 h 502920"/>
                  <a:gd name="connsiteX5" fmla="*/ 1318260 w 1743075"/>
                  <a:gd name="connsiteY5" fmla="*/ 432435 h 502920"/>
                  <a:gd name="connsiteX6" fmla="*/ 1318260 w 1743075"/>
                  <a:gd name="connsiteY6" fmla="*/ 392430 h 502920"/>
                  <a:gd name="connsiteX7" fmla="*/ 1249680 w 1743075"/>
                  <a:gd name="connsiteY7" fmla="*/ 392430 h 502920"/>
                  <a:gd name="connsiteX8" fmla="*/ 1228725 w 1743075"/>
                  <a:gd name="connsiteY8" fmla="*/ 371475 h 502920"/>
                  <a:gd name="connsiteX9" fmla="*/ 1141095 w 1743075"/>
                  <a:gd name="connsiteY9" fmla="*/ 369570 h 502920"/>
                  <a:gd name="connsiteX10" fmla="*/ 1139190 w 1743075"/>
                  <a:gd name="connsiteY10" fmla="*/ 327660 h 502920"/>
                  <a:gd name="connsiteX11" fmla="*/ 1089660 w 1743075"/>
                  <a:gd name="connsiteY11" fmla="*/ 327660 h 502920"/>
                  <a:gd name="connsiteX12" fmla="*/ 1085850 w 1743075"/>
                  <a:gd name="connsiteY12" fmla="*/ 310515 h 502920"/>
                  <a:gd name="connsiteX13" fmla="*/ 998220 w 1743075"/>
                  <a:gd name="connsiteY13" fmla="*/ 312420 h 502920"/>
                  <a:gd name="connsiteX14" fmla="*/ 981075 w 1743075"/>
                  <a:gd name="connsiteY14" fmla="*/ 293370 h 502920"/>
                  <a:gd name="connsiteX15" fmla="*/ 923925 w 1743075"/>
                  <a:gd name="connsiteY15" fmla="*/ 293370 h 502920"/>
                  <a:gd name="connsiteX16" fmla="*/ 922020 w 1743075"/>
                  <a:gd name="connsiteY16" fmla="*/ 228600 h 502920"/>
                  <a:gd name="connsiteX17" fmla="*/ 864870 w 1743075"/>
                  <a:gd name="connsiteY17" fmla="*/ 226695 h 502920"/>
                  <a:gd name="connsiteX18" fmla="*/ 862965 w 1743075"/>
                  <a:gd name="connsiteY18" fmla="*/ 192405 h 502920"/>
                  <a:gd name="connsiteX19" fmla="*/ 762000 w 1743075"/>
                  <a:gd name="connsiteY19" fmla="*/ 190500 h 502920"/>
                  <a:gd name="connsiteX20" fmla="*/ 762000 w 1743075"/>
                  <a:gd name="connsiteY20" fmla="*/ 142875 h 502920"/>
                  <a:gd name="connsiteX21" fmla="*/ 605790 w 1743075"/>
                  <a:gd name="connsiteY21" fmla="*/ 144780 h 502920"/>
                  <a:gd name="connsiteX22" fmla="*/ 603885 w 1743075"/>
                  <a:gd name="connsiteY22" fmla="*/ 127635 h 502920"/>
                  <a:gd name="connsiteX23" fmla="*/ 483870 w 1743075"/>
                  <a:gd name="connsiteY23" fmla="*/ 127635 h 502920"/>
                  <a:gd name="connsiteX24" fmla="*/ 481965 w 1743075"/>
                  <a:gd name="connsiteY24" fmla="*/ 76200 h 502920"/>
                  <a:gd name="connsiteX25" fmla="*/ 377190 w 1743075"/>
                  <a:gd name="connsiteY25" fmla="*/ 76200 h 502920"/>
                  <a:gd name="connsiteX26" fmla="*/ 375285 w 1743075"/>
                  <a:gd name="connsiteY26" fmla="*/ 24765 h 502920"/>
                  <a:gd name="connsiteX27" fmla="*/ 270510 w 1743075"/>
                  <a:gd name="connsiteY27" fmla="*/ 24765 h 502920"/>
                  <a:gd name="connsiteX28" fmla="*/ 270510 w 1743075"/>
                  <a:gd name="connsiteY28" fmla="*/ 1905 h 502920"/>
                  <a:gd name="connsiteX29" fmla="*/ 0 w 1743075"/>
                  <a:gd name="connsiteY29" fmla="*/ 0 h 502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743075" h="502920">
                    <a:moveTo>
                      <a:pt x="1743075" y="501015"/>
                    </a:moveTo>
                    <a:lnTo>
                      <a:pt x="1632585" y="502920"/>
                    </a:lnTo>
                    <a:lnTo>
                      <a:pt x="1632585" y="464820"/>
                    </a:lnTo>
                    <a:lnTo>
                      <a:pt x="1562100" y="464820"/>
                    </a:lnTo>
                    <a:lnTo>
                      <a:pt x="1510665" y="428625"/>
                    </a:lnTo>
                    <a:lnTo>
                      <a:pt x="1318260" y="432435"/>
                    </a:lnTo>
                    <a:lnTo>
                      <a:pt x="1318260" y="392430"/>
                    </a:lnTo>
                    <a:lnTo>
                      <a:pt x="1249680" y="392430"/>
                    </a:lnTo>
                    <a:lnTo>
                      <a:pt x="1228725" y="371475"/>
                    </a:lnTo>
                    <a:lnTo>
                      <a:pt x="1141095" y="369570"/>
                    </a:lnTo>
                    <a:lnTo>
                      <a:pt x="1139190" y="327660"/>
                    </a:lnTo>
                    <a:lnTo>
                      <a:pt x="1089660" y="327660"/>
                    </a:lnTo>
                    <a:lnTo>
                      <a:pt x="1085850" y="310515"/>
                    </a:lnTo>
                    <a:lnTo>
                      <a:pt x="998220" y="312420"/>
                    </a:lnTo>
                    <a:lnTo>
                      <a:pt x="981075" y="293370"/>
                    </a:lnTo>
                    <a:lnTo>
                      <a:pt x="923925" y="293370"/>
                    </a:lnTo>
                    <a:lnTo>
                      <a:pt x="922020" y="228600"/>
                    </a:lnTo>
                    <a:lnTo>
                      <a:pt x="864870" y="226695"/>
                    </a:lnTo>
                    <a:lnTo>
                      <a:pt x="862965" y="192405"/>
                    </a:lnTo>
                    <a:lnTo>
                      <a:pt x="762000" y="190500"/>
                    </a:lnTo>
                    <a:lnTo>
                      <a:pt x="762000" y="142875"/>
                    </a:lnTo>
                    <a:lnTo>
                      <a:pt x="605790" y="144780"/>
                    </a:lnTo>
                    <a:lnTo>
                      <a:pt x="603885" y="127635"/>
                    </a:lnTo>
                    <a:lnTo>
                      <a:pt x="483870" y="127635"/>
                    </a:lnTo>
                    <a:lnTo>
                      <a:pt x="481965" y="76200"/>
                    </a:lnTo>
                    <a:lnTo>
                      <a:pt x="377190" y="76200"/>
                    </a:lnTo>
                    <a:lnTo>
                      <a:pt x="375285" y="24765"/>
                    </a:lnTo>
                    <a:lnTo>
                      <a:pt x="270510" y="24765"/>
                    </a:lnTo>
                    <a:lnTo>
                      <a:pt x="270510" y="1905"/>
                    </a:lnTo>
                    <a:lnTo>
                      <a:pt x="0" y="0"/>
                    </a:lnTo>
                  </a:path>
                </a:pathLst>
              </a:cu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44" name="Freeform 343"/>
              <p:cNvSpPr/>
              <p:nvPr/>
            </p:nvSpPr>
            <p:spPr>
              <a:xfrm>
                <a:off x="3741420" y="1806264"/>
                <a:ext cx="2055495" cy="1394460"/>
              </a:xfrm>
              <a:custGeom>
                <a:avLst/>
                <a:gdLst>
                  <a:gd name="connsiteX0" fmla="*/ 2055495 w 2055495"/>
                  <a:gd name="connsiteY0" fmla="*/ 1043940 h 1045845"/>
                  <a:gd name="connsiteX1" fmla="*/ 1790700 w 2055495"/>
                  <a:gd name="connsiteY1" fmla="*/ 1045845 h 1045845"/>
                  <a:gd name="connsiteX2" fmla="*/ 1790700 w 2055495"/>
                  <a:gd name="connsiteY2" fmla="*/ 1011555 h 1045845"/>
                  <a:gd name="connsiteX3" fmla="*/ 1699260 w 2055495"/>
                  <a:gd name="connsiteY3" fmla="*/ 1011555 h 1045845"/>
                  <a:gd name="connsiteX4" fmla="*/ 1699260 w 2055495"/>
                  <a:gd name="connsiteY4" fmla="*/ 977265 h 1045845"/>
                  <a:gd name="connsiteX5" fmla="*/ 1594485 w 2055495"/>
                  <a:gd name="connsiteY5" fmla="*/ 977265 h 1045845"/>
                  <a:gd name="connsiteX6" fmla="*/ 1594485 w 2055495"/>
                  <a:gd name="connsiteY6" fmla="*/ 954405 h 1045845"/>
                  <a:gd name="connsiteX7" fmla="*/ 1554480 w 2055495"/>
                  <a:gd name="connsiteY7" fmla="*/ 954405 h 1045845"/>
                  <a:gd name="connsiteX8" fmla="*/ 1552575 w 2055495"/>
                  <a:gd name="connsiteY8" fmla="*/ 933450 h 1045845"/>
                  <a:gd name="connsiteX9" fmla="*/ 1512570 w 2055495"/>
                  <a:gd name="connsiteY9" fmla="*/ 931545 h 1045845"/>
                  <a:gd name="connsiteX10" fmla="*/ 1512570 w 2055495"/>
                  <a:gd name="connsiteY10" fmla="*/ 904875 h 1045845"/>
                  <a:gd name="connsiteX11" fmla="*/ 1464945 w 2055495"/>
                  <a:gd name="connsiteY11" fmla="*/ 906780 h 1045845"/>
                  <a:gd name="connsiteX12" fmla="*/ 1464945 w 2055495"/>
                  <a:gd name="connsiteY12" fmla="*/ 878205 h 1045845"/>
                  <a:gd name="connsiteX13" fmla="*/ 1278255 w 2055495"/>
                  <a:gd name="connsiteY13" fmla="*/ 880110 h 1045845"/>
                  <a:gd name="connsiteX14" fmla="*/ 1280160 w 2055495"/>
                  <a:gd name="connsiteY14" fmla="*/ 847725 h 1045845"/>
                  <a:gd name="connsiteX15" fmla="*/ 1240155 w 2055495"/>
                  <a:gd name="connsiteY15" fmla="*/ 847725 h 1045845"/>
                  <a:gd name="connsiteX16" fmla="*/ 1240155 w 2055495"/>
                  <a:gd name="connsiteY16" fmla="*/ 819150 h 1045845"/>
                  <a:gd name="connsiteX17" fmla="*/ 1207770 w 2055495"/>
                  <a:gd name="connsiteY17" fmla="*/ 819150 h 1045845"/>
                  <a:gd name="connsiteX18" fmla="*/ 1209675 w 2055495"/>
                  <a:gd name="connsiteY18" fmla="*/ 775335 h 1045845"/>
                  <a:gd name="connsiteX19" fmla="*/ 1175385 w 2055495"/>
                  <a:gd name="connsiteY19" fmla="*/ 775335 h 1045845"/>
                  <a:gd name="connsiteX20" fmla="*/ 1173480 w 2055495"/>
                  <a:gd name="connsiteY20" fmla="*/ 712470 h 1045845"/>
                  <a:gd name="connsiteX21" fmla="*/ 1131570 w 2055495"/>
                  <a:gd name="connsiteY21" fmla="*/ 714375 h 1045845"/>
                  <a:gd name="connsiteX22" fmla="*/ 1131570 w 2055495"/>
                  <a:gd name="connsiteY22" fmla="*/ 685800 h 1045845"/>
                  <a:gd name="connsiteX23" fmla="*/ 1032510 w 2055495"/>
                  <a:gd name="connsiteY23" fmla="*/ 685800 h 1045845"/>
                  <a:gd name="connsiteX24" fmla="*/ 1032510 w 2055495"/>
                  <a:gd name="connsiteY24" fmla="*/ 666750 h 1045845"/>
                  <a:gd name="connsiteX25" fmla="*/ 1009650 w 2055495"/>
                  <a:gd name="connsiteY25" fmla="*/ 666750 h 1045845"/>
                  <a:gd name="connsiteX26" fmla="*/ 1005840 w 2055495"/>
                  <a:gd name="connsiteY26" fmla="*/ 584835 h 1045845"/>
                  <a:gd name="connsiteX27" fmla="*/ 971550 w 2055495"/>
                  <a:gd name="connsiteY27" fmla="*/ 586740 h 1045845"/>
                  <a:gd name="connsiteX28" fmla="*/ 967740 w 2055495"/>
                  <a:gd name="connsiteY28" fmla="*/ 539115 h 1045845"/>
                  <a:gd name="connsiteX29" fmla="*/ 948690 w 2055495"/>
                  <a:gd name="connsiteY29" fmla="*/ 512445 h 1045845"/>
                  <a:gd name="connsiteX30" fmla="*/ 914400 w 2055495"/>
                  <a:gd name="connsiteY30" fmla="*/ 491490 h 1045845"/>
                  <a:gd name="connsiteX31" fmla="*/ 862965 w 2055495"/>
                  <a:gd name="connsiteY31" fmla="*/ 462915 h 1045845"/>
                  <a:gd name="connsiteX32" fmla="*/ 800100 w 2055495"/>
                  <a:gd name="connsiteY32" fmla="*/ 409575 h 1045845"/>
                  <a:gd name="connsiteX33" fmla="*/ 800100 w 2055495"/>
                  <a:gd name="connsiteY33" fmla="*/ 373380 h 1045845"/>
                  <a:gd name="connsiteX34" fmla="*/ 765810 w 2055495"/>
                  <a:gd name="connsiteY34" fmla="*/ 375285 h 1045845"/>
                  <a:gd name="connsiteX35" fmla="*/ 763905 w 2055495"/>
                  <a:gd name="connsiteY35" fmla="*/ 342900 h 1045845"/>
                  <a:gd name="connsiteX36" fmla="*/ 727710 w 2055495"/>
                  <a:gd name="connsiteY36" fmla="*/ 342900 h 1045845"/>
                  <a:gd name="connsiteX37" fmla="*/ 727710 w 2055495"/>
                  <a:gd name="connsiteY37" fmla="*/ 308610 h 1045845"/>
                  <a:gd name="connsiteX38" fmla="*/ 641985 w 2055495"/>
                  <a:gd name="connsiteY38" fmla="*/ 306705 h 1045845"/>
                  <a:gd name="connsiteX39" fmla="*/ 641985 w 2055495"/>
                  <a:gd name="connsiteY39" fmla="*/ 259080 h 1045845"/>
                  <a:gd name="connsiteX40" fmla="*/ 590550 w 2055495"/>
                  <a:gd name="connsiteY40" fmla="*/ 259080 h 1045845"/>
                  <a:gd name="connsiteX41" fmla="*/ 590550 w 2055495"/>
                  <a:gd name="connsiteY41" fmla="*/ 222885 h 1045845"/>
                  <a:gd name="connsiteX42" fmla="*/ 436245 w 2055495"/>
                  <a:gd name="connsiteY42" fmla="*/ 222885 h 1045845"/>
                  <a:gd name="connsiteX43" fmla="*/ 436245 w 2055495"/>
                  <a:gd name="connsiteY43" fmla="*/ 179070 h 1045845"/>
                  <a:gd name="connsiteX44" fmla="*/ 407670 w 2055495"/>
                  <a:gd name="connsiteY44" fmla="*/ 180975 h 1045845"/>
                  <a:gd name="connsiteX45" fmla="*/ 407670 w 2055495"/>
                  <a:gd name="connsiteY45" fmla="*/ 140970 h 1045845"/>
                  <a:gd name="connsiteX46" fmla="*/ 367665 w 2055495"/>
                  <a:gd name="connsiteY46" fmla="*/ 142875 h 1045845"/>
                  <a:gd name="connsiteX47" fmla="*/ 365760 w 2055495"/>
                  <a:gd name="connsiteY47" fmla="*/ 100965 h 1045845"/>
                  <a:gd name="connsiteX48" fmla="*/ 314325 w 2055495"/>
                  <a:gd name="connsiteY48" fmla="*/ 100965 h 1045845"/>
                  <a:gd name="connsiteX49" fmla="*/ 289560 w 2055495"/>
                  <a:gd name="connsiteY49" fmla="*/ 60960 h 1045845"/>
                  <a:gd name="connsiteX50" fmla="*/ 278130 w 2055495"/>
                  <a:gd name="connsiteY50" fmla="*/ 45720 h 1045845"/>
                  <a:gd name="connsiteX51" fmla="*/ 198120 w 2055495"/>
                  <a:gd name="connsiteY51" fmla="*/ 38100 h 1045845"/>
                  <a:gd name="connsiteX52" fmla="*/ 140970 w 2055495"/>
                  <a:gd name="connsiteY52" fmla="*/ 26670 h 1045845"/>
                  <a:gd name="connsiteX53" fmla="*/ 112395 w 2055495"/>
                  <a:gd name="connsiteY53" fmla="*/ 20955 h 1045845"/>
                  <a:gd name="connsiteX54" fmla="*/ 59055 w 2055495"/>
                  <a:gd name="connsiteY54" fmla="*/ 0 h 1045845"/>
                  <a:gd name="connsiteX55" fmla="*/ 0 w 2055495"/>
                  <a:gd name="connsiteY55" fmla="*/ 0 h 1045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055495" h="1045845">
                    <a:moveTo>
                      <a:pt x="2055495" y="1043940"/>
                    </a:moveTo>
                    <a:lnTo>
                      <a:pt x="1790700" y="1045845"/>
                    </a:lnTo>
                    <a:lnTo>
                      <a:pt x="1790700" y="1011555"/>
                    </a:lnTo>
                    <a:lnTo>
                      <a:pt x="1699260" y="1011555"/>
                    </a:lnTo>
                    <a:lnTo>
                      <a:pt x="1699260" y="977265"/>
                    </a:lnTo>
                    <a:lnTo>
                      <a:pt x="1594485" y="977265"/>
                    </a:lnTo>
                    <a:lnTo>
                      <a:pt x="1594485" y="954405"/>
                    </a:lnTo>
                    <a:lnTo>
                      <a:pt x="1554480" y="954405"/>
                    </a:lnTo>
                    <a:lnTo>
                      <a:pt x="1552575" y="933450"/>
                    </a:lnTo>
                    <a:lnTo>
                      <a:pt x="1512570" y="931545"/>
                    </a:lnTo>
                    <a:lnTo>
                      <a:pt x="1512570" y="904875"/>
                    </a:lnTo>
                    <a:lnTo>
                      <a:pt x="1464945" y="906780"/>
                    </a:lnTo>
                    <a:lnTo>
                      <a:pt x="1464945" y="878205"/>
                    </a:lnTo>
                    <a:lnTo>
                      <a:pt x="1278255" y="880110"/>
                    </a:lnTo>
                    <a:lnTo>
                      <a:pt x="1280160" y="847725"/>
                    </a:lnTo>
                    <a:lnTo>
                      <a:pt x="1240155" y="847725"/>
                    </a:lnTo>
                    <a:lnTo>
                      <a:pt x="1240155" y="819150"/>
                    </a:lnTo>
                    <a:lnTo>
                      <a:pt x="1207770" y="819150"/>
                    </a:lnTo>
                    <a:lnTo>
                      <a:pt x="1209675" y="775335"/>
                    </a:lnTo>
                    <a:lnTo>
                      <a:pt x="1175385" y="775335"/>
                    </a:lnTo>
                    <a:lnTo>
                      <a:pt x="1173480" y="712470"/>
                    </a:lnTo>
                    <a:lnTo>
                      <a:pt x="1131570" y="714375"/>
                    </a:lnTo>
                    <a:lnTo>
                      <a:pt x="1131570" y="685800"/>
                    </a:lnTo>
                    <a:lnTo>
                      <a:pt x="1032510" y="685800"/>
                    </a:lnTo>
                    <a:lnTo>
                      <a:pt x="1032510" y="666750"/>
                    </a:lnTo>
                    <a:lnTo>
                      <a:pt x="1009650" y="666750"/>
                    </a:lnTo>
                    <a:lnTo>
                      <a:pt x="1005840" y="584835"/>
                    </a:lnTo>
                    <a:lnTo>
                      <a:pt x="971550" y="586740"/>
                    </a:lnTo>
                    <a:lnTo>
                      <a:pt x="967740" y="539115"/>
                    </a:lnTo>
                    <a:lnTo>
                      <a:pt x="948690" y="512445"/>
                    </a:lnTo>
                    <a:lnTo>
                      <a:pt x="914400" y="491490"/>
                    </a:lnTo>
                    <a:lnTo>
                      <a:pt x="862965" y="462915"/>
                    </a:lnTo>
                    <a:lnTo>
                      <a:pt x="800100" y="409575"/>
                    </a:lnTo>
                    <a:lnTo>
                      <a:pt x="800100" y="373380"/>
                    </a:lnTo>
                    <a:lnTo>
                      <a:pt x="765810" y="375285"/>
                    </a:lnTo>
                    <a:lnTo>
                      <a:pt x="763905" y="342900"/>
                    </a:lnTo>
                    <a:lnTo>
                      <a:pt x="727710" y="342900"/>
                    </a:lnTo>
                    <a:lnTo>
                      <a:pt x="727710" y="308610"/>
                    </a:lnTo>
                    <a:lnTo>
                      <a:pt x="641985" y="306705"/>
                    </a:lnTo>
                    <a:lnTo>
                      <a:pt x="641985" y="259080"/>
                    </a:lnTo>
                    <a:lnTo>
                      <a:pt x="590550" y="259080"/>
                    </a:lnTo>
                    <a:lnTo>
                      <a:pt x="590550" y="222885"/>
                    </a:lnTo>
                    <a:lnTo>
                      <a:pt x="436245" y="222885"/>
                    </a:lnTo>
                    <a:lnTo>
                      <a:pt x="436245" y="179070"/>
                    </a:lnTo>
                    <a:lnTo>
                      <a:pt x="407670" y="180975"/>
                    </a:lnTo>
                    <a:lnTo>
                      <a:pt x="407670" y="140970"/>
                    </a:lnTo>
                    <a:lnTo>
                      <a:pt x="367665" y="142875"/>
                    </a:lnTo>
                    <a:lnTo>
                      <a:pt x="365760" y="100965"/>
                    </a:lnTo>
                    <a:lnTo>
                      <a:pt x="314325" y="100965"/>
                    </a:lnTo>
                    <a:lnTo>
                      <a:pt x="289560" y="60960"/>
                    </a:lnTo>
                    <a:lnTo>
                      <a:pt x="278130" y="45720"/>
                    </a:lnTo>
                    <a:lnTo>
                      <a:pt x="198120" y="38100"/>
                    </a:lnTo>
                    <a:lnTo>
                      <a:pt x="140970" y="26670"/>
                    </a:lnTo>
                    <a:lnTo>
                      <a:pt x="112395" y="20955"/>
                    </a:lnTo>
                    <a:lnTo>
                      <a:pt x="59055" y="0"/>
                    </a:lnTo>
                    <a:lnTo>
                      <a:pt x="0" y="0"/>
                    </a:lnTo>
                  </a:path>
                </a:pathLst>
              </a:custGeom>
              <a:ln w="19050">
                <a:solidFill>
                  <a:schemeClr val="tx2"/>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grpSp>
            <p:nvGrpSpPr>
              <p:cNvPr id="322" name="Group 321"/>
              <p:cNvGrpSpPr/>
              <p:nvPr/>
            </p:nvGrpSpPr>
            <p:grpSpPr>
              <a:xfrm>
                <a:off x="3141582" y="1660915"/>
                <a:ext cx="2881578" cy="3645056"/>
                <a:chOff x="3141582" y="1660915"/>
                <a:chExt cx="2881578" cy="3645056"/>
              </a:xfrm>
            </p:grpSpPr>
            <p:sp>
              <p:nvSpPr>
                <p:cNvPr id="211" name="TextBox 210"/>
                <p:cNvSpPr txBox="1"/>
                <p:nvPr/>
              </p:nvSpPr>
              <p:spPr>
                <a:xfrm rot="16200000">
                  <a:off x="2066272" y="2736225"/>
                  <a:ext cx="2404535" cy="253916"/>
                </a:xfrm>
                <a:prstGeom prst="rect">
                  <a:avLst/>
                </a:prstGeom>
                <a:noFill/>
                <a:effectLst/>
              </p:spPr>
              <p:txBody>
                <a:bodyPr wrap="square" rtlCol="0">
                  <a:spAutoFit/>
                </a:bodyPr>
                <a:lstStyle/>
                <a:p>
                  <a:pPr algn="ctr" defTabSz="914378">
                    <a:defRPr/>
                  </a:pPr>
                  <a:r>
                    <a:rPr lang="en-US" sz="1100" b="1" dirty="0">
                      <a:latin typeface="Franklin Gothic Book" panose="020B0503020102020204" pitchFamily="34" charset="0"/>
                      <a:ea typeface="MS PGothic" pitchFamily="34" charset="-128"/>
                    </a:rPr>
                    <a:t>Transplant-free survival (%)</a:t>
                  </a:r>
                </a:p>
              </p:txBody>
            </p:sp>
            <p:sp>
              <p:nvSpPr>
                <p:cNvPr id="212" name="TextBox 211"/>
                <p:cNvSpPr txBox="1"/>
                <p:nvPr/>
              </p:nvSpPr>
              <p:spPr>
                <a:xfrm>
                  <a:off x="3646477" y="4141215"/>
                  <a:ext cx="2149391" cy="253916"/>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Years</a:t>
                  </a:r>
                </a:p>
              </p:txBody>
            </p:sp>
            <p:grpSp>
              <p:nvGrpSpPr>
                <p:cNvPr id="213" name="Group 381"/>
                <p:cNvGrpSpPr/>
                <p:nvPr/>
              </p:nvGrpSpPr>
              <p:grpSpPr>
                <a:xfrm>
                  <a:off x="3538806" y="3989501"/>
                  <a:ext cx="2384592" cy="253916"/>
                  <a:chOff x="487915" y="2990560"/>
                  <a:chExt cx="2501243" cy="190437"/>
                </a:xfrm>
              </p:grpSpPr>
              <p:sp>
                <p:nvSpPr>
                  <p:cNvPr id="259" name="TextBox 258"/>
                  <p:cNvSpPr txBox="1"/>
                  <p:nvPr/>
                </p:nvSpPr>
                <p:spPr>
                  <a:xfrm>
                    <a:off x="487915"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0</a:t>
                    </a:r>
                  </a:p>
                </p:txBody>
              </p:sp>
              <p:sp>
                <p:nvSpPr>
                  <p:cNvPr id="260" name="TextBox 259"/>
                  <p:cNvSpPr txBox="1"/>
                  <p:nvPr/>
                </p:nvSpPr>
                <p:spPr>
                  <a:xfrm>
                    <a:off x="931257"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1</a:t>
                    </a:r>
                  </a:p>
                </p:txBody>
              </p:sp>
              <p:sp>
                <p:nvSpPr>
                  <p:cNvPr id="261" name="TextBox 260"/>
                  <p:cNvSpPr txBox="1"/>
                  <p:nvPr/>
                </p:nvSpPr>
                <p:spPr>
                  <a:xfrm>
                    <a:off x="1385859"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a:t>
                    </a:r>
                  </a:p>
                </p:txBody>
              </p:sp>
              <p:sp>
                <p:nvSpPr>
                  <p:cNvPr id="262" name="TextBox 261"/>
                  <p:cNvSpPr txBox="1"/>
                  <p:nvPr/>
                </p:nvSpPr>
                <p:spPr>
                  <a:xfrm>
                    <a:off x="1823571"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a:t>
                    </a:r>
                  </a:p>
                </p:txBody>
              </p:sp>
              <p:sp>
                <p:nvSpPr>
                  <p:cNvPr id="263" name="TextBox 262"/>
                  <p:cNvSpPr txBox="1"/>
                  <p:nvPr/>
                </p:nvSpPr>
                <p:spPr>
                  <a:xfrm>
                    <a:off x="226973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4</a:t>
                    </a:r>
                  </a:p>
                </p:txBody>
              </p:sp>
              <p:sp>
                <p:nvSpPr>
                  <p:cNvPr id="264" name="TextBox 263"/>
                  <p:cNvSpPr txBox="1"/>
                  <p:nvPr/>
                </p:nvSpPr>
                <p:spPr>
                  <a:xfrm>
                    <a:off x="2713068"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a:t>
                    </a:r>
                  </a:p>
                </p:txBody>
              </p:sp>
            </p:grpSp>
            <p:grpSp>
              <p:nvGrpSpPr>
                <p:cNvPr id="214" name="Group 382"/>
                <p:cNvGrpSpPr/>
                <p:nvPr/>
              </p:nvGrpSpPr>
              <p:grpSpPr>
                <a:xfrm>
                  <a:off x="3269866" y="1674740"/>
                  <a:ext cx="420308" cy="2386928"/>
                  <a:chOff x="167713" y="1237970"/>
                  <a:chExt cx="440868" cy="1790196"/>
                </a:xfrm>
              </p:grpSpPr>
              <p:sp>
                <p:nvSpPr>
                  <p:cNvPr id="253" name="TextBox 252"/>
                  <p:cNvSpPr txBox="1"/>
                  <p:nvPr/>
                </p:nvSpPr>
                <p:spPr>
                  <a:xfrm>
                    <a:off x="250104" y="1877874"/>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60</a:t>
                    </a:r>
                  </a:p>
                </p:txBody>
              </p:sp>
              <p:sp>
                <p:nvSpPr>
                  <p:cNvPr id="254" name="TextBox 253"/>
                  <p:cNvSpPr txBox="1"/>
                  <p:nvPr/>
                </p:nvSpPr>
                <p:spPr>
                  <a:xfrm>
                    <a:off x="332492" y="2837729"/>
                    <a:ext cx="276089"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0</a:t>
                    </a:r>
                  </a:p>
                </p:txBody>
              </p:sp>
              <p:sp>
                <p:nvSpPr>
                  <p:cNvPr id="255" name="TextBox 254"/>
                  <p:cNvSpPr txBox="1"/>
                  <p:nvPr/>
                </p:nvSpPr>
                <p:spPr>
                  <a:xfrm>
                    <a:off x="167713" y="1237970"/>
                    <a:ext cx="44086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100</a:t>
                    </a:r>
                  </a:p>
                </p:txBody>
              </p:sp>
              <p:sp>
                <p:nvSpPr>
                  <p:cNvPr id="256" name="TextBox 255"/>
                  <p:cNvSpPr txBox="1"/>
                  <p:nvPr/>
                </p:nvSpPr>
                <p:spPr>
                  <a:xfrm>
                    <a:off x="250103" y="1557922"/>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80</a:t>
                    </a:r>
                  </a:p>
                </p:txBody>
              </p:sp>
              <p:sp>
                <p:nvSpPr>
                  <p:cNvPr id="257" name="TextBox 256"/>
                  <p:cNvSpPr txBox="1"/>
                  <p:nvPr/>
                </p:nvSpPr>
                <p:spPr>
                  <a:xfrm>
                    <a:off x="250103" y="2197826"/>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40</a:t>
                    </a:r>
                  </a:p>
                </p:txBody>
              </p:sp>
              <p:sp>
                <p:nvSpPr>
                  <p:cNvPr id="258" name="TextBox 257"/>
                  <p:cNvSpPr txBox="1"/>
                  <p:nvPr/>
                </p:nvSpPr>
                <p:spPr>
                  <a:xfrm>
                    <a:off x="250103" y="2517778"/>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20</a:t>
                    </a:r>
                  </a:p>
                </p:txBody>
              </p:sp>
            </p:grpSp>
            <p:grpSp>
              <p:nvGrpSpPr>
                <p:cNvPr id="215" name="Group 383"/>
                <p:cNvGrpSpPr/>
                <p:nvPr/>
              </p:nvGrpSpPr>
              <p:grpSpPr>
                <a:xfrm>
                  <a:off x="3638425" y="1800096"/>
                  <a:ext cx="2268424" cy="2219491"/>
                  <a:chOff x="592407" y="1328874"/>
                  <a:chExt cx="2379393" cy="1664618"/>
                </a:xfrm>
              </p:grpSpPr>
              <p:cxnSp>
                <p:nvCxnSpPr>
                  <p:cNvPr id="239" name="Straight Connector 238"/>
                  <p:cNvCxnSpPr/>
                  <p:nvPr/>
                </p:nvCxnSpPr>
                <p:spPr>
                  <a:xfrm>
                    <a:off x="628997" y="1328874"/>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0" name="Straight Connector 239"/>
                  <p:cNvCxnSpPr/>
                  <p:nvPr/>
                </p:nvCxnSpPr>
                <p:spPr>
                  <a:xfrm>
                    <a:off x="626183" y="2930216"/>
                    <a:ext cx="234561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a:off x="592407" y="133374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2" name="Straight Connector 241"/>
                  <p:cNvCxnSpPr/>
                  <p:nvPr/>
                </p:nvCxnSpPr>
                <p:spPr>
                  <a:xfrm>
                    <a:off x="592407" y="165303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3" name="Straight Connector 242"/>
                  <p:cNvCxnSpPr/>
                  <p:nvPr/>
                </p:nvCxnSpPr>
                <p:spPr>
                  <a:xfrm>
                    <a:off x="592407" y="197233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4" name="Straight Connector 243"/>
                  <p:cNvCxnSpPr/>
                  <p:nvPr/>
                </p:nvCxnSpPr>
                <p:spPr>
                  <a:xfrm>
                    <a:off x="592407" y="229162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5" name="Straight Connector 244"/>
                  <p:cNvCxnSpPr/>
                  <p:nvPr/>
                </p:nvCxnSpPr>
                <p:spPr>
                  <a:xfrm>
                    <a:off x="592407" y="293021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6" name="Straight Connector 245"/>
                  <p:cNvCxnSpPr/>
                  <p:nvPr/>
                </p:nvCxnSpPr>
                <p:spPr>
                  <a:xfrm rot="16200000">
                    <a:off x="597360"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a:off x="592407" y="261092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8" name="Straight Connector 247"/>
                  <p:cNvCxnSpPr/>
                  <p:nvPr/>
                </p:nvCxnSpPr>
                <p:spPr>
                  <a:xfrm rot="16200000">
                    <a:off x="104151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49" name="Straight Connector 248"/>
                  <p:cNvCxnSpPr/>
                  <p:nvPr/>
                </p:nvCxnSpPr>
                <p:spPr>
                  <a:xfrm rot="16200000">
                    <a:off x="1485665"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0" name="Straight Connector 249"/>
                  <p:cNvCxnSpPr/>
                  <p:nvPr/>
                </p:nvCxnSpPr>
                <p:spPr>
                  <a:xfrm rot="16200000">
                    <a:off x="1929817"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16200000">
                    <a:off x="2373969"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52" name="Straight Connector 251"/>
                  <p:cNvCxnSpPr/>
                  <p:nvPr/>
                </p:nvCxnSpPr>
                <p:spPr>
                  <a:xfrm rot="16200000">
                    <a:off x="281812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216" name="TextBox 5"/>
                <p:cNvSpPr txBox="1"/>
                <p:nvPr/>
              </p:nvSpPr>
              <p:spPr>
                <a:xfrm>
                  <a:off x="3181709" y="4357551"/>
                  <a:ext cx="795410" cy="253916"/>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No. at risk:</a:t>
                  </a:r>
                </a:p>
              </p:txBody>
            </p:sp>
            <p:grpSp>
              <p:nvGrpSpPr>
                <p:cNvPr id="217" name="Group 93"/>
                <p:cNvGrpSpPr/>
                <p:nvPr/>
              </p:nvGrpSpPr>
              <p:grpSpPr>
                <a:xfrm>
                  <a:off x="3460259" y="4567305"/>
                  <a:ext cx="2502416" cy="738666"/>
                  <a:chOff x="1458750" y="3221263"/>
                  <a:chExt cx="6714429" cy="819509"/>
                </a:xfrm>
              </p:grpSpPr>
              <p:sp>
                <p:nvSpPr>
                  <p:cNvPr id="233" name="TextBox 232"/>
                  <p:cNvSpPr txBox="1"/>
                  <p:nvPr/>
                </p:nvSpPr>
                <p:spPr>
                  <a:xfrm>
                    <a:off x="1458750" y="3221263"/>
                    <a:ext cx="1127762" cy="81950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115</a:t>
                    </a:r>
                  </a:p>
                  <a:p>
                    <a:pPr algn="ctr" defTabSz="914378">
                      <a:defRPr/>
                    </a:pPr>
                    <a:r>
                      <a:rPr lang="en-US" sz="1050" dirty="0">
                        <a:latin typeface="Franklin Gothic Book" panose="020B0503020102020204" pitchFamily="34" charset="0"/>
                        <a:ea typeface="MS PGothic" pitchFamily="34" charset="-128"/>
                      </a:rPr>
                      <a:t>145</a:t>
                    </a:r>
                  </a:p>
                  <a:p>
                    <a:pPr algn="ctr" defTabSz="914378">
                      <a:defRPr/>
                    </a:pPr>
                    <a:r>
                      <a:rPr lang="en-US" sz="1050" dirty="0">
                        <a:latin typeface="Franklin Gothic Book" panose="020B0503020102020204" pitchFamily="34" charset="0"/>
                        <a:ea typeface="MS PGothic" pitchFamily="34" charset="-128"/>
                      </a:rPr>
                      <a:t>175</a:t>
                    </a:r>
                  </a:p>
                  <a:p>
                    <a:pPr algn="ctr" defTabSz="914378">
                      <a:defRPr/>
                    </a:pPr>
                    <a:r>
                      <a:rPr lang="en-US" sz="1050" dirty="0">
                        <a:latin typeface="Franklin Gothic Book" panose="020B0503020102020204" pitchFamily="34" charset="0"/>
                        <a:ea typeface="MS PGothic" pitchFamily="34" charset="-128"/>
                      </a:rPr>
                      <a:t>168</a:t>
                    </a:r>
                  </a:p>
                </p:txBody>
              </p:sp>
              <p:sp>
                <p:nvSpPr>
                  <p:cNvPr id="234" name="TextBox 233"/>
                  <p:cNvSpPr txBox="1"/>
                  <p:nvPr/>
                </p:nvSpPr>
                <p:spPr>
                  <a:xfrm>
                    <a:off x="2592838" y="3221263"/>
                    <a:ext cx="1127762" cy="81950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97</a:t>
                    </a:r>
                  </a:p>
                  <a:p>
                    <a:pPr algn="ctr" defTabSz="914378">
                      <a:defRPr/>
                    </a:pPr>
                    <a:r>
                      <a:rPr lang="en-US" sz="1050" dirty="0">
                        <a:latin typeface="Franklin Gothic Book" panose="020B0503020102020204" pitchFamily="34" charset="0"/>
                        <a:ea typeface="MS PGothic" pitchFamily="34" charset="-128"/>
                      </a:rPr>
                      <a:t>116</a:t>
                    </a:r>
                  </a:p>
                  <a:p>
                    <a:pPr algn="ctr" defTabSz="914378">
                      <a:defRPr/>
                    </a:pPr>
                    <a:r>
                      <a:rPr lang="en-US" sz="1050" dirty="0">
                        <a:latin typeface="Franklin Gothic Book" panose="020B0503020102020204" pitchFamily="34" charset="0"/>
                        <a:ea typeface="MS PGothic" pitchFamily="34" charset="-128"/>
                      </a:rPr>
                      <a:t>136</a:t>
                    </a:r>
                  </a:p>
                  <a:p>
                    <a:pPr algn="ctr" defTabSz="914378">
                      <a:defRPr/>
                    </a:pPr>
                    <a:r>
                      <a:rPr lang="en-US" sz="1050" dirty="0">
                        <a:latin typeface="Franklin Gothic Book" panose="020B0503020102020204" pitchFamily="34" charset="0"/>
                        <a:ea typeface="MS PGothic" pitchFamily="34" charset="-128"/>
                      </a:rPr>
                      <a:t>117</a:t>
                    </a:r>
                  </a:p>
                </p:txBody>
              </p:sp>
              <p:sp>
                <p:nvSpPr>
                  <p:cNvPr id="235" name="TextBox 234"/>
                  <p:cNvSpPr txBox="1"/>
                  <p:nvPr/>
                </p:nvSpPr>
                <p:spPr>
                  <a:xfrm>
                    <a:off x="3755726" y="3221263"/>
                    <a:ext cx="1127762" cy="81950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81</a:t>
                    </a:r>
                  </a:p>
                  <a:p>
                    <a:pPr algn="ctr" defTabSz="914378">
                      <a:defRPr/>
                    </a:pPr>
                    <a:r>
                      <a:rPr lang="en-US" sz="1050" dirty="0">
                        <a:latin typeface="Franklin Gothic Book" panose="020B0503020102020204" pitchFamily="34" charset="0"/>
                        <a:ea typeface="MS PGothic" pitchFamily="34" charset="-128"/>
                      </a:rPr>
                      <a:t>95</a:t>
                    </a:r>
                  </a:p>
                  <a:p>
                    <a:pPr algn="ctr" defTabSz="914378">
                      <a:defRPr/>
                    </a:pPr>
                    <a:r>
                      <a:rPr lang="en-US" sz="1050" dirty="0">
                        <a:latin typeface="Franklin Gothic Book" panose="020B0503020102020204" pitchFamily="34" charset="0"/>
                        <a:ea typeface="MS PGothic" pitchFamily="34" charset="-128"/>
                      </a:rPr>
                      <a:t>101</a:t>
                    </a:r>
                  </a:p>
                  <a:p>
                    <a:pPr algn="ctr" defTabSz="914378">
                      <a:defRPr/>
                    </a:pPr>
                    <a:r>
                      <a:rPr lang="en-US" sz="1050" dirty="0">
                        <a:latin typeface="Franklin Gothic Book" panose="020B0503020102020204" pitchFamily="34" charset="0"/>
                        <a:ea typeface="MS PGothic" pitchFamily="34" charset="-128"/>
                      </a:rPr>
                      <a:t>76</a:t>
                    </a:r>
                  </a:p>
                </p:txBody>
              </p:sp>
              <p:sp>
                <p:nvSpPr>
                  <p:cNvPr id="236" name="TextBox 235"/>
                  <p:cNvSpPr txBox="1"/>
                  <p:nvPr/>
                </p:nvSpPr>
                <p:spPr>
                  <a:xfrm>
                    <a:off x="4980791" y="3221263"/>
                    <a:ext cx="917007" cy="81950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63</a:t>
                    </a:r>
                  </a:p>
                  <a:p>
                    <a:pPr algn="ctr" defTabSz="914378">
                      <a:defRPr/>
                    </a:pPr>
                    <a:r>
                      <a:rPr lang="en-US" sz="1050" dirty="0">
                        <a:latin typeface="Franklin Gothic Book" panose="020B0503020102020204" pitchFamily="34" charset="0"/>
                        <a:ea typeface="MS PGothic" pitchFamily="34" charset="-128"/>
                      </a:rPr>
                      <a:t>72</a:t>
                    </a:r>
                  </a:p>
                  <a:p>
                    <a:pPr algn="ctr" defTabSz="914378">
                      <a:defRPr/>
                    </a:pPr>
                    <a:r>
                      <a:rPr lang="en-US" sz="1050" dirty="0">
                        <a:latin typeface="Franklin Gothic Book" panose="020B0503020102020204" pitchFamily="34" charset="0"/>
                        <a:ea typeface="MS PGothic" pitchFamily="34" charset="-128"/>
                      </a:rPr>
                      <a:t>62</a:t>
                    </a:r>
                  </a:p>
                  <a:p>
                    <a:pPr algn="ctr" defTabSz="914378">
                      <a:defRPr/>
                    </a:pPr>
                    <a:r>
                      <a:rPr lang="en-US" sz="1050" dirty="0">
                        <a:latin typeface="Franklin Gothic Book" panose="020B0503020102020204" pitchFamily="34" charset="0"/>
                        <a:ea typeface="MS PGothic" pitchFamily="34" charset="-128"/>
                      </a:rPr>
                      <a:t>39</a:t>
                    </a:r>
                  </a:p>
                </p:txBody>
              </p:sp>
              <p:sp>
                <p:nvSpPr>
                  <p:cNvPr id="237" name="TextBox 236"/>
                  <p:cNvSpPr txBox="1"/>
                  <p:nvPr/>
                </p:nvSpPr>
                <p:spPr>
                  <a:xfrm>
                    <a:off x="6122076" y="3221263"/>
                    <a:ext cx="917007" cy="81950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38</a:t>
                    </a:r>
                  </a:p>
                  <a:p>
                    <a:pPr algn="ctr" defTabSz="914378">
                      <a:defRPr/>
                    </a:pPr>
                    <a:r>
                      <a:rPr lang="en-US" sz="1050" dirty="0">
                        <a:latin typeface="Franklin Gothic Book" panose="020B0503020102020204" pitchFamily="34" charset="0"/>
                        <a:ea typeface="MS PGothic" pitchFamily="34" charset="-128"/>
                      </a:rPr>
                      <a:t>36</a:t>
                    </a:r>
                  </a:p>
                  <a:p>
                    <a:pPr algn="ctr" defTabSz="914378">
                      <a:defRPr/>
                    </a:pPr>
                    <a:r>
                      <a:rPr lang="en-US" sz="1050" dirty="0">
                        <a:latin typeface="Franklin Gothic Book" panose="020B0503020102020204" pitchFamily="34" charset="0"/>
                        <a:ea typeface="MS PGothic" pitchFamily="34" charset="-128"/>
                      </a:rPr>
                      <a:t>38</a:t>
                    </a:r>
                  </a:p>
                  <a:p>
                    <a:pPr algn="ctr" defTabSz="914378">
                      <a:defRPr/>
                    </a:pPr>
                    <a:r>
                      <a:rPr lang="en-US" sz="1050" dirty="0">
                        <a:latin typeface="Franklin Gothic Book" panose="020B0503020102020204" pitchFamily="34" charset="0"/>
                        <a:ea typeface="MS PGothic" pitchFamily="34" charset="-128"/>
                      </a:rPr>
                      <a:t>23</a:t>
                    </a:r>
                  </a:p>
                </p:txBody>
              </p:sp>
              <p:sp>
                <p:nvSpPr>
                  <p:cNvPr id="238" name="TextBox 237"/>
                  <p:cNvSpPr txBox="1"/>
                  <p:nvPr/>
                </p:nvSpPr>
                <p:spPr>
                  <a:xfrm>
                    <a:off x="7256172" y="3221263"/>
                    <a:ext cx="917007" cy="819509"/>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26</a:t>
                    </a:r>
                  </a:p>
                  <a:p>
                    <a:pPr algn="ctr" defTabSz="914378">
                      <a:defRPr/>
                    </a:pPr>
                    <a:r>
                      <a:rPr lang="en-US" sz="1050" dirty="0">
                        <a:latin typeface="Franklin Gothic Book" panose="020B0503020102020204" pitchFamily="34" charset="0"/>
                        <a:ea typeface="MS PGothic" pitchFamily="34" charset="-128"/>
                      </a:rPr>
                      <a:t>21</a:t>
                    </a:r>
                  </a:p>
                  <a:p>
                    <a:pPr algn="ctr" defTabSz="914378">
                      <a:defRPr/>
                    </a:pPr>
                    <a:r>
                      <a:rPr lang="en-US" sz="1050" dirty="0">
                        <a:latin typeface="Franklin Gothic Book" panose="020B0503020102020204" pitchFamily="34" charset="0"/>
                        <a:ea typeface="MS PGothic" pitchFamily="34" charset="-128"/>
                      </a:rPr>
                      <a:t>24</a:t>
                    </a:r>
                  </a:p>
                  <a:p>
                    <a:pPr algn="ctr" defTabSz="914378">
                      <a:defRPr/>
                    </a:pPr>
                    <a:r>
                      <a:rPr lang="en-US" sz="1050" dirty="0">
                        <a:latin typeface="Franklin Gothic Book" panose="020B0503020102020204" pitchFamily="34" charset="0"/>
                        <a:ea typeface="MS PGothic" pitchFamily="34" charset="-128"/>
                      </a:rPr>
                      <a:t>11</a:t>
                    </a:r>
                  </a:p>
                </p:txBody>
              </p:sp>
            </p:grpSp>
            <p:sp>
              <p:nvSpPr>
                <p:cNvPr id="218" name="TextBox 5"/>
                <p:cNvSpPr txBox="1"/>
                <p:nvPr/>
              </p:nvSpPr>
              <p:spPr>
                <a:xfrm>
                  <a:off x="5331945" y="3643939"/>
                  <a:ext cx="691215" cy="253916"/>
                </a:xfrm>
                <a:prstGeom prst="rect">
                  <a:avLst/>
                </a:prstGeom>
                <a:noFill/>
                <a:effectLst/>
              </p:spPr>
              <p:txBody>
                <a:bodyPr wrap="none" rtlCol="0" anchor="b" anchorCtr="0">
                  <a:spAutoFit/>
                </a:bodyPr>
                <a:lstStyle/>
                <a:p>
                  <a:pPr defTabSz="914378">
                    <a:defRPr/>
                  </a:pPr>
                  <a:r>
                    <a:rPr lang="en-US" sz="1050" dirty="0">
                      <a:latin typeface="Franklin Gothic Book" panose="020B0503020102020204" pitchFamily="34" charset="0"/>
                      <a:ea typeface="MS PGothic" pitchFamily="34" charset="-128"/>
                    </a:rPr>
                    <a:t>P&lt;0.800</a:t>
                  </a:r>
                </a:p>
              </p:txBody>
            </p:sp>
            <p:grpSp>
              <p:nvGrpSpPr>
                <p:cNvPr id="219" name="Group 387"/>
                <p:cNvGrpSpPr/>
                <p:nvPr/>
              </p:nvGrpSpPr>
              <p:grpSpPr>
                <a:xfrm>
                  <a:off x="3718466" y="3159170"/>
                  <a:ext cx="1036414" cy="738664"/>
                  <a:chOff x="676363" y="2348193"/>
                  <a:chExt cx="1087114" cy="554001"/>
                </a:xfrm>
              </p:grpSpPr>
              <p:sp>
                <p:nvSpPr>
                  <p:cNvPr id="226" name="TextBox 5"/>
                  <p:cNvSpPr txBox="1"/>
                  <p:nvPr/>
                </p:nvSpPr>
                <p:spPr>
                  <a:xfrm>
                    <a:off x="803581" y="2348193"/>
                    <a:ext cx="959896" cy="554001"/>
                  </a:xfrm>
                  <a:prstGeom prst="rect">
                    <a:avLst/>
                  </a:prstGeom>
                  <a:noFill/>
                  <a:effectLst/>
                </p:spPr>
                <p:txBody>
                  <a:bodyPr wrap="square" numCol="1" rtlCol="0" anchor="b" anchorCtr="0">
                    <a:spAutoFit/>
                  </a:bodyPr>
                  <a:lstStyle/>
                  <a:p>
                    <a:pPr defTabSz="914378">
                      <a:defRPr/>
                    </a:pPr>
                    <a:r>
                      <a:rPr lang="en-US" sz="1050" dirty="0">
                        <a:latin typeface="Franklin Gothic Book" panose="020B0503020102020204" pitchFamily="34" charset="0"/>
                        <a:ea typeface="MS PGothic" pitchFamily="34" charset="-128"/>
                      </a:rPr>
                      <a:t>3 criteria</a:t>
                    </a:r>
                  </a:p>
                  <a:p>
                    <a:pPr defTabSz="914378">
                      <a:defRPr/>
                    </a:pPr>
                    <a:r>
                      <a:rPr lang="en-US" sz="1050" dirty="0">
                        <a:latin typeface="Franklin Gothic Book" panose="020B0503020102020204" pitchFamily="34" charset="0"/>
                        <a:ea typeface="MS PGothic" pitchFamily="34" charset="-128"/>
                      </a:rPr>
                      <a:t>2 criteria</a:t>
                    </a:r>
                  </a:p>
                  <a:p>
                    <a:pPr defTabSz="914378">
                      <a:defRPr/>
                    </a:pPr>
                    <a:r>
                      <a:rPr lang="en-US" sz="1050" dirty="0">
                        <a:latin typeface="Franklin Gothic Book" panose="020B0503020102020204" pitchFamily="34" charset="0"/>
                        <a:ea typeface="MS PGothic" pitchFamily="34" charset="-128"/>
                      </a:rPr>
                      <a:t>1 criterion</a:t>
                    </a:r>
                  </a:p>
                  <a:p>
                    <a:pPr defTabSz="914378">
                      <a:defRPr/>
                    </a:pPr>
                    <a:r>
                      <a:rPr lang="en-US" sz="1050" dirty="0">
                        <a:latin typeface="Franklin Gothic Book" panose="020B0503020102020204" pitchFamily="34" charset="0"/>
                        <a:ea typeface="MS PGothic" pitchFamily="34" charset="-128"/>
                      </a:rPr>
                      <a:t>0 criteria</a:t>
                    </a:r>
                  </a:p>
                </p:txBody>
              </p:sp>
              <p:grpSp>
                <p:nvGrpSpPr>
                  <p:cNvPr id="227" name="Group 393"/>
                  <p:cNvGrpSpPr/>
                  <p:nvPr/>
                </p:nvGrpSpPr>
                <p:grpSpPr>
                  <a:xfrm>
                    <a:off x="676363" y="2445381"/>
                    <a:ext cx="190409" cy="351169"/>
                    <a:chOff x="700179" y="2435855"/>
                    <a:chExt cx="109771" cy="351169"/>
                  </a:xfrm>
                </p:grpSpPr>
                <p:cxnSp>
                  <p:nvCxnSpPr>
                    <p:cNvPr id="228" name="Straight Connector 227"/>
                    <p:cNvCxnSpPr/>
                    <p:nvPr/>
                  </p:nvCxnSpPr>
                  <p:spPr>
                    <a:xfrm flipH="1">
                      <a:off x="700179" y="2435855"/>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flipH="1">
                      <a:off x="700179" y="2548505"/>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230" name="Straight Connector 229"/>
                    <p:cNvCxnSpPr/>
                    <p:nvPr/>
                  </p:nvCxnSpPr>
                  <p:spPr>
                    <a:xfrm flipH="1">
                      <a:off x="700179" y="2667245"/>
                      <a:ext cx="109771"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09" name="Straight Connector 308"/>
                    <p:cNvCxnSpPr/>
                    <p:nvPr/>
                  </p:nvCxnSpPr>
                  <p:spPr>
                    <a:xfrm flipH="1">
                      <a:off x="700179" y="2787024"/>
                      <a:ext cx="109771" cy="0"/>
                    </a:xfrm>
                    <a:prstGeom prst="line">
                      <a:avLst/>
                    </a:prstGeom>
                    <a:ln w="19050">
                      <a:solidFill>
                        <a:schemeClr val="tx2"/>
                      </a:solidFill>
                      <a:prstDash val="solid"/>
                    </a:ln>
                    <a:effectLst/>
                  </p:spPr>
                  <p:style>
                    <a:lnRef idx="2">
                      <a:schemeClr val="accent1"/>
                    </a:lnRef>
                    <a:fillRef idx="0">
                      <a:schemeClr val="accent1"/>
                    </a:fillRef>
                    <a:effectRef idx="1">
                      <a:schemeClr val="accent1"/>
                    </a:effectRef>
                    <a:fontRef idx="minor">
                      <a:schemeClr val="tx1"/>
                    </a:fontRef>
                  </p:style>
                </p:cxnSp>
              </p:grpSp>
            </p:grpSp>
            <p:grpSp>
              <p:nvGrpSpPr>
                <p:cNvPr id="220" name="Group 388"/>
                <p:cNvGrpSpPr/>
                <p:nvPr/>
              </p:nvGrpSpPr>
              <p:grpSpPr>
                <a:xfrm>
                  <a:off x="3355236" y="4690711"/>
                  <a:ext cx="181529" cy="476250"/>
                  <a:chOff x="700179" y="2456050"/>
                  <a:chExt cx="109771" cy="474372"/>
                </a:xfrm>
              </p:grpSpPr>
              <p:cxnSp>
                <p:nvCxnSpPr>
                  <p:cNvPr id="221" name="Straight Connector 220"/>
                  <p:cNvCxnSpPr/>
                  <p:nvPr/>
                </p:nvCxnSpPr>
                <p:spPr>
                  <a:xfrm flipH="1">
                    <a:off x="700179" y="2456050"/>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222" name="Straight Connector 221"/>
                  <p:cNvCxnSpPr/>
                  <p:nvPr/>
                </p:nvCxnSpPr>
                <p:spPr>
                  <a:xfrm flipH="1">
                    <a:off x="700179" y="2608689"/>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flipH="1">
                    <a:off x="700179" y="2783630"/>
                    <a:ext cx="109771"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224" name="Straight Connector 223"/>
                  <p:cNvCxnSpPr/>
                  <p:nvPr/>
                </p:nvCxnSpPr>
                <p:spPr>
                  <a:xfrm flipH="1">
                    <a:off x="700179" y="2930422"/>
                    <a:ext cx="109771" cy="0"/>
                  </a:xfrm>
                  <a:prstGeom prst="line">
                    <a:avLst/>
                  </a:prstGeom>
                  <a:ln w="19050">
                    <a:solidFill>
                      <a:schemeClr val="tx2"/>
                    </a:solidFill>
                    <a:prstDash val="solid"/>
                  </a:ln>
                  <a:effectLst/>
                </p:spPr>
                <p:style>
                  <a:lnRef idx="2">
                    <a:schemeClr val="accent1"/>
                  </a:lnRef>
                  <a:fillRef idx="0">
                    <a:schemeClr val="accent1"/>
                  </a:fillRef>
                  <a:effectRef idx="1">
                    <a:schemeClr val="accent1"/>
                  </a:effectRef>
                  <a:fontRef idx="minor">
                    <a:schemeClr val="tx1"/>
                  </a:fontRef>
                </p:style>
              </p:cxnSp>
            </p:grpSp>
          </p:grpSp>
          <p:sp>
            <p:nvSpPr>
              <p:cNvPr id="346" name="Freeform 345"/>
              <p:cNvSpPr/>
              <p:nvPr/>
            </p:nvSpPr>
            <p:spPr>
              <a:xfrm>
                <a:off x="4010025" y="1859604"/>
                <a:ext cx="1783080" cy="464820"/>
              </a:xfrm>
              <a:custGeom>
                <a:avLst/>
                <a:gdLst>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20015 w 1783080"/>
                  <a:gd name="connsiteY15" fmla="*/ 0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0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716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8740 w 1783080"/>
                  <a:gd name="connsiteY3" fmla="*/ 18097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6835 w 1783080"/>
                  <a:gd name="connsiteY3" fmla="*/ 179070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820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0585 w 1783080"/>
                  <a:gd name="connsiteY9" fmla="*/ 66675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0585 w 1783080"/>
                  <a:gd name="connsiteY9" fmla="*/ 68580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 name="connsiteX0" fmla="*/ 1783080 w 1783080"/>
                  <a:gd name="connsiteY0" fmla="*/ 348615 h 348615"/>
                  <a:gd name="connsiteX1" fmla="*/ 1783080 w 1783080"/>
                  <a:gd name="connsiteY1" fmla="*/ 232410 h 348615"/>
                  <a:gd name="connsiteX2" fmla="*/ 1344930 w 1783080"/>
                  <a:gd name="connsiteY2" fmla="*/ 234315 h 348615"/>
                  <a:gd name="connsiteX3" fmla="*/ 1343025 w 1783080"/>
                  <a:gd name="connsiteY3" fmla="*/ 184785 h 348615"/>
                  <a:gd name="connsiteX4" fmla="*/ 1316355 w 1783080"/>
                  <a:gd name="connsiteY4" fmla="*/ 180975 h 348615"/>
                  <a:gd name="connsiteX5" fmla="*/ 1316355 w 1783080"/>
                  <a:gd name="connsiteY5" fmla="*/ 121920 h 348615"/>
                  <a:gd name="connsiteX6" fmla="*/ 1042035 w 1783080"/>
                  <a:gd name="connsiteY6" fmla="*/ 123825 h 348615"/>
                  <a:gd name="connsiteX7" fmla="*/ 1042035 w 1783080"/>
                  <a:gd name="connsiteY7" fmla="*/ 93345 h 348615"/>
                  <a:gd name="connsiteX8" fmla="*/ 874395 w 1783080"/>
                  <a:gd name="connsiteY8" fmla="*/ 93345 h 348615"/>
                  <a:gd name="connsiteX9" fmla="*/ 874395 w 1783080"/>
                  <a:gd name="connsiteY9" fmla="*/ 68580 h 348615"/>
                  <a:gd name="connsiteX10" fmla="*/ 653415 w 1783080"/>
                  <a:gd name="connsiteY10" fmla="*/ 66675 h 348615"/>
                  <a:gd name="connsiteX11" fmla="*/ 651510 w 1783080"/>
                  <a:gd name="connsiteY11" fmla="*/ 51435 h 348615"/>
                  <a:gd name="connsiteX12" fmla="*/ 348615 w 1783080"/>
                  <a:gd name="connsiteY12" fmla="*/ 51435 h 348615"/>
                  <a:gd name="connsiteX13" fmla="*/ 348615 w 1783080"/>
                  <a:gd name="connsiteY13" fmla="*/ 26670 h 348615"/>
                  <a:gd name="connsiteX14" fmla="*/ 114300 w 1783080"/>
                  <a:gd name="connsiteY14" fmla="*/ 22860 h 348615"/>
                  <a:gd name="connsiteX15" fmla="*/ 110490 w 1783080"/>
                  <a:gd name="connsiteY15" fmla="*/ 1905 h 348615"/>
                  <a:gd name="connsiteX16" fmla="*/ 0 w 1783080"/>
                  <a:gd name="connsiteY16" fmla="*/ 0 h 348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83080" h="348615">
                    <a:moveTo>
                      <a:pt x="1783080" y="348615"/>
                    </a:moveTo>
                    <a:lnTo>
                      <a:pt x="1783080" y="232410"/>
                    </a:lnTo>
                    <a:lnTo>
                      <a:pt x="1344930" y="234315"/>
                    </a:lnTo>
                    <a:lnTo>
                      <a:pt x="1343025" y="184785"/>
                    </a:lnTo>
                    <a:lnTo>
                      <a:pt x="1316355" y="180975"/>
                    </a:lnTo>
                    <a:lnTo>
                      <a:pt x="1316355" y="121920"/>
                    </a:lnTo>
                    <a:lnTo>
                      <a:pt x="1042035" y="123825"/>
                    </a:lnTo>
                    <a:lnTo>
                      <a:pt x="1042035" y="93345"/>
                    </a:lnTo>
                    <a:lnTo>
                      <a:pt x="874395" y="93345"/>
                    </a:lnTo>
                    <a:lnTo>
                      <a:pt x="874395" y="68580"/>
                    </a:lnTo>
                    <a:lnTo>
                      <a:pt x="653415" y="66675"/>
                    </a:lnTo>
                    <a:lnTo>
                      <a:pt x="651510" y="51435"/>
                    </a:lnTo>
                    <a:lnTo>
                      <a:pt x="348615" y="51435"/>
                    </a:lnTo>
                    <a:lnTo>
                      <a:pt x="348615" y="26670"/>
                    </a:lnTo>
                    <a:lnTo>
                      <a:pt x="114300" y="22860"/>
                    </a:lnTo>
                    <a:lnTo>
                      <a:pt x="110490" y="1905"/>
                    </a:lnTo>
                    <a:lnTo>
                      <a:pt x="0" y="0"/>
                    </a:lnTo>
                  </a:path>
                </a:pathLst>
              </a:custGeom>
              <a:ln w="19050">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47" name="Freeform 346"/>
              <p:cNvSpPr/>
              <p:nvPr/>
            </p:nvSpPr>
            <p:spPr>
              <a:xfrm>
                <a:off x="3676650" y="1803724"/>
                <a:ext cx="2120265" cy="76200"/>
              </a:xfrm>
              <a:custGeom>
                <a:avLst/>
                <a:gdLst>
                  <a:gd name="connsiteX0" fmla="*/ 2120265 w 2120265"/>
                  <a:gd name="connsiteY0" fmla="*/ 57150 h 57150"/>
                  <a:gd name="connsiteX1" fmla="*/ 1402080 w 2120265"/>
                  <a:gd name="connsiteY1" fmla="*/ 57150 h 57150"/>
                  <a:gd name="connsiteX2" fmla="*/ 1402080 w 2120265"/>
                  <a:gd name="connsiteY2" fmla="*/ 28575 h 57150"/>
                  <a:gd name="connsiteX3" fmla="*/ 1022985 w 2120265"/>
                  <a:gd name="connsiteY3" fmla="*/ 26670 h 57150"/>
                  <a:gd name="connsiteX4" fmla="*/ 1021080 w 2120265"/>
                  <a:gd name="connsiteY4" fmla="*/ 0 h 57150"/>
                  <a:gd name="connsiteX5" fmla="*/ 0 w 2120265"/>
                  <a:gd name="connsiteY5" fmla="*/ 0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0265" h="57150">
                    <a:moveTo>
                      <a:pt x="2120265" y="57150"/>
                    </a:moveTo>
                    <a:lnTo>
                      <a:pt x="1402080" y="57150"/>
                    </a:lnTo>
                    <a:lnTo>
                      <a:pt x="1402080" y="28575"/>
                    </a:lnTo>
                    <a:lnTo>
                      <a:pt x="1022985" y="26670"/>
                    </a:lnTo>
                    <a:lnTo>
                      <a:pt x="1021080" y="0"/>
                    </a:lnTo>
                    <a:lnTo>
                      <a:pt x="0" y="0"/>
                    </a:lnTo>
                  </a:path>
                </a:pathLst>
              </a:custGeom>
              <a:ln w="19050">
                <a:solidFill>
                  <a:srgbClr val="00B0F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grpSp>
        <p:grpSp>
          <p:nvGrpSpPr>
            <p:cNvPr id="325" name="Group 324"/>
            <p:cNvGrpSpPr/>
            <p:nvPr/>
          </p:nvGrpSpPr>
          <p:grpSpPr>
            <a:xfrm>
              <a:off x="6116162" y="1702610"/>
              <a:ext cx="2837338" cy="2114004"/>
              <a:chOff x="6116162" y="1702610"/>
              <a:chExt cx="2837338" cy="2114004"/>
            </a:xfrm>
          </p:grpSpPr>
          <p:sp>
            <p:nvSpPr>
              <p:cNvPr id="272" name="TextBox 271"/>
              <p:cNvSpPr txBox="1"/>
              <p:nvPr/>
            </p:nvSpPr>
            <p:spPr>
              <a:xfrm rot="16200000">
                <a:off x="5435080" y="2702824"/>
                <a:ext cx="1606930" cy="244766"/>
              </a:xfrm>
              <a:prstGeom prst="rect">
                <a:avLst/>
              </a:prstGeom>
              <a:noFill/>
              <a:effectLst/>
            </p:spPr>
            <p:txBody>
              <a:bodyPr wrap="square" rtlCol="0">
                <a:spAutoFit/>
              </a:bodyPr>
              <a:lstStyle/>
              <a:p>
                <a:pPr algn="ctr" defTabSz="914378">
                  <a:defRPr/>
                </a:pPr>
                <a:r>
                  <a:rPr lang="en-US" sz="1100" b="1" dirty="0">
                    <a:latin typeface="Franklin Gothic Book" panose="020B0503020102020204" pitchFamily="34" charset="0"/>
                    <a:ea typeface="MS PGothic" pitchFamily="34" charset="-128"/>
                  </a:rPr>
                  <a:t>Survival (%)</a:t>
                </a:r>
              </a:p>
            </p:txBody>
          </p:sp>
          <p:sp>
            <p:nvSpPr>
              <p:cNvPr id="273" name="TextBox 272"/>
              <p:cNvSpPr txBox="1"/>
              <p:nvPr/>
            </p:nvSpPr>
            <p:spPr>
              <a:xfrm>
                <a:off x="6394224" y="3601170"/>
                <a:ext cx="2559276" cy="215444"/>
              </a:xfrm>
              <a:prstGeom prst="rect">
                <a:avLst/>
              </a:prstGeom>
              <a:noFill/>
              <a:effectLst/>
            </p:spPr>
            <p:txBody>
              <a:bodyPr wrap="square" rtlCol="0">
                <a:spAutoFit/>
              </a:bodyPr>
              <a:lstStyle/>
              <a:p>
                <a:pPr algn="ctr" defTabSz="914378">
                  <a:defRPr/>
                </a:pPr>
                <a:r>
                  <a:rPr lang="en-US" sz="800" b="1" dirty="0">
                    <a:latin typeface="Franklin Gothic Book" panose="020B0503020102020204" pitchFamily="34" charset="0"/>
                    <a:ea typeface="MS PGothic" pitchFamily="34" charset="-128"/>
                  </a:rPr>
                  <a:t>Time since follow-up risk assessment (yrs)</a:t>
                </a:r>
              </a:p>
            </p:txBody>
          </p:sp>
          <p:grpSp>
            <p:nvGrpSpPr>
              <p:cNvPr id="274" name="Group 447"/>
              <p:cNvGrpSpPr/>
              <p:nvPr/>
            </p:nvGrpSpPr>
            <p:grpSpPr>
              <a:xfrm>
                <a:off x="6485871" y="3413229"/>
                <a:ext cx="2366962" cy="215444"/>
                <a:chOff x="497164" y="2990556"/>
                <a:chExt cx="2482751" cy="215998"/>
              </a:xfrm>
            </p:grpSpPr>
            <p:sp>
              <p:nvSpPr>
                <p:cNvPr id="303" name="TextBox 302"/>
                <p:cNvSpPr txBox="1"/>
                <p:nvPr/>
              </p:nvSpPr>
              <p:spPr>
                <a:xfrm>
                  <a:off x="497164"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0</a:t>
                  </a:r>
                </a:p>
              </p:txBody>
            </p:sp>
            <p:sp>
              <p:nvSpPr>
                <p:cNvPr id="304" name="TextBox 303"/>
                <p:cNvSpPr txBox="1"/>
                <p:nvPr/>
              </p:nvSpPr>
              <p:spPr>
                <a:xfrm>
                  <a:off x="940509"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1</a:t>
                  </a:r>
                </a:p>
              </p:txBody>
            </p:sp>
            <p:sp>
              <p:nvSpPr>
                <p:cNvPr id="305" name="TextBox 304"/>
                <p:cNvSpPr txBox="1"/>
                <p:nvPr/>
              </p:nvSpPr>
              <p:spPr>
                <a:xfrm>
                  <a:off x="1395108"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2</a:t>
                  </a:r>
                </a:p>
              </p:txBody>
            </p:sp>
            <p:sp>
              <p:nvSpPr>
                <p:cNvPr id="306" name="TextBox 305"/>
                <p:cNvSpPr txBox="1"/>
                <p:nvPr/>
              </p:nvSpPr>
              <p:spPr>
                <a:xfrm>
                  <a:off x="1832821"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3</a:t>
                  </a:r>
                </a:p>
              </p:txBody>
            </p:sp>
            <p:sp>
              <p:nvSpPr>
                <p:cNvPr id="307" name="TextBox 306"/>
                <p:cNvSpPr txBox="1"/>
                <p:nvPr/>
              </p:nvSpPr>
              <p:spPr>
                <a:xfrm>
                  <a:off x="2278978"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4</a:t>
                  </a:r>
                </a:p>
              </p:txBody>
            </p:sp>
            <p:sp>
              <p:nvSpPr>
                <p:cNvPr id="308" name="TextBox 307"/>
                <p:cNvSpPr txBox="1"/>
                <p:nvPr/>
              </p:nvSpPr>
              <p:spPr>
                <a:xfrm>
                  <a:off x="2722321" y="2990556"/>
                  <a:ext cx="257594" cy="215998"/>
                </a:xfrm>
                <a:prstGeom prst="rect">
                  <a:avLst/>
                </a:prstGeom>
                <a:noFill/>
              </p:spPr>
              <p:txBody>
                <a:bodyPr wrap="none" rtlCol="0">
                  <a:spAutoFit/>
                </a:bodyPr>
                <a:lstStyle/>
                <a:p>
                  <a:pPr algn="ctr" defTabSz="914378">
                    <a:defRPr/>
                  </a:pPr>
                  <a:r>
                    <a:rPr lang="en-US" sz="800" dirty="0">
                      <a:latin typeface="Franklin Gothic Book" panose="020B0503020102020204" pitchFamily="34" charset="0"/>
                      <a:ea typeface="MS PGothic" pitchFamily="34" charset="-128"/>
                    </a:rPr>
                    <a:t>5</a:t>
                  </a:r>
                </a:p>
              </p:txBody>
            </p:sp>
          </p:grpSp>
          <p:grpSp>
            <p:nvGrpSpPr>
              <p:cNvPr id="275" name="Group 448"/>
              <p:cNvGrpSpPr/>
              <p:nvPr/>
            </p:nvGrpSpPr>
            <p:grpSpPr>
              <a:xfrm>
                <a:off x="6261011" y="1702610"/>
                <a:ext cx="367410" cy="1811105"/>
                <a:chOff x="223199" y="1237970"/>
                <a:chExt cx="385384" cy="1815756"/>
              </a:xfrm>
            </p:grpSpPr>
            <p:sp>
              <p:nvSpPr>
                <p:cNvPr id="297" name="TextBox 296"/>
                <p:cNvSpPr txBox="1"/>
                <p:nvPr/>
              </p:nvSpPr>
              <p:spPr>
                <a:xfrm>
                  <a:off x="287092" y="1877874"/>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60</a:t>
                  </a:r>
                </a:p>
              </p:txBody>
            </p:sp>
            <p:sp>
              <p:nvSpPr>
                <p:cNvPr id="298" name="TextBox 297"/>
                <p:cNvSpPr txBox="1"/>
                <p:nvPr/>
              </p:nvSpPr>
              <p:spPr>
                <a:xfrm>
                  <a:off x="350986" y="2837729"/>
                  <a:ext cx="257595"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0</a:t>
                  </a:r>
                </a:p>
              </p:txBody>
            </p:sp>
            <p:sp>
              <p:nvSpPr>
                <p:cNvPr id="299" name="TextBox 298"/>
                <p:cNvSpPr txBox="1"/>
                <p:nvPr/>
              </p:nvSpPr>
              <p:spPr>
                <a:xfrm>
                  <a:off x="223199" y="1237970"/>
                  <a:ext cx="385382"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100</a:t>
                  </a:r>
                </a:p>
              </p:txBody>
            </p:sp>
            <p:sp>
              <p:nvSpPr>
                <p:cNvPr id="300" name="TextBox 299"/>
                <p:cNvSpPr txBox="1"/>
                <p:nvPr/>
              </p:nvSpPr>
              <p:spPr>
                <a:xfrm>
                  <a:off x="287094" y="1557921"/>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80</a:t>
                  </a:r>
                </a:p>
              </p:txBody>
            </p:sp>
            <p:sp>
              <p:nvSpPr>
                <p:cNvPr id="301" name="TextBox 300"/>
                <p:cNvSpPr txBox="1"/>
                <p:nvPr/>
              </p:nvSpPr>
              <p:spPr>
                <a:xfrm>
                  <a:off x="287094" y="2197827"/>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40</a:t>
                  </a:r>
                </a:p>
              </p:txBody>
            </p:sp>
            <p:sp>
              <p:nvSpPr>
                <p:cNvPr id="302" name="TextBox 301"/>
                <p:cNvSpPr txBox="1"/>
                <p:nvPr/>
              </p:nvSpPr>
              <p:spPr>
                <a:xfrm>
                  <a:off x="287094" y="2517777"/>
                  <a:ext cx="321489" cy="215997"/>
                </a:xfrm>
                <a:prstGeom prst="rect">
                  <a:avLst/>
                </a:prstGeom>
                <a:noFill/>
              </p:spPr>
              <p:txBody>
                <a:bodyPr wrap="none" rtlCol="0">
                  <a:spAutoFit/>
                </a:bodyPr>
                <a:lstStyle/>
                <a:p>
                  <a:pPr algn="r" defTabSz="914378">
                    <a:defRPr/>
                  </a:pPr>
                  <a:r>
                    <a:rPr lang="en-US" sz="800" dirty="0">
                      <a:latin typeface="Franklin Gothic Book" panose="020B0503020102020204" pitchFamily="34" charset="0"/>
                      <a:ea typeface="MS PGothic" pitchFamily="34" charset="-128"/>
                    </a:rPr>
                    <a:t>20</a:t>
                  </a:r>
                </a:p>
              </p:txBody>
            </p:sp>
          </p:grpSp>
          <p:grpSp>
            <p:nvGrpSpPr>
              <p:cNvPr id="276" name="Group 511"/>
              <p:cNvGrpSpPr/>
              <p:nvPr/>
            </p:nvGrpSpPr>
            <p:grpSpPr>
              <a:xfrm>
                <a:off x="6576672" y="1803294"/>
                <a:ext cx="2268424" cy="1660355"/>
                <a:chOff x="6576672" y="1433649"/>
                <a:chExt cx="2268424" cy="1664618"/>
              </a:xfrm>
            </p:grpSpPr>
            <p:cxnSp>
              <p:nvCxnSpPr>
                <p:cNvPr id="283" name="Straight Connector 282"/>
                <p:cNvCxnSpPr/>
                <p:nvPr/>
              </p:nvCxnSpPr>
              <p:spPr>
                <a:xfrm>
                  <a:off x="6611556" y="1433649"/>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4" name="Straight Connector 283"/>
                <p:cNvCxnSpPr/>
                <p:nvPr/>
              </p:nvCxnSpPr>
              <p:spPr>
                <a:xfrm>
                  <a:off x="6608873" y="3034991"/>
                  <a:ext cx="2236223"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a:off x="6576672" y="143851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6" name="Straight Connector 285"/>
                <p:cNvCxnSpPr/>
                <p:nvPr/>
              </p:nvCxnSpPr>
              <p:spPr>
                <a:xfrm>
                  <a:off x="6576672" y="175781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7" name="Straight Connector 286"/>
                <p:cNvCxnSpPr/>
                <p:nvPr/>
              </p:nvCxnSpPr>
              <p:spPr>
                <a:xfrm>
                  <a:off x="6576672" y="207710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a:off x="6576672" y="239640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89" name="Straight Connector 288"/>
                <p:cNvCxnSpPr/>
                <p:nvPr/>
              </p:nvCxnSpPr>
              <p:spPr>
                <a:xfrm>
                  <a:off x="6576672" y="3034991"/>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0" name="Straight Connector 289"/>
                <p:cNvCxnSpPr/>
                <p:nvPr/>
              </p:nvCxnSpPr>
              <p:spPr>
                <a:xfrm rot="16200000">
                  <a:off x="6579919"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1" name="Straight Connector 290"/>
                <p:cNvCxnSpPr/>
                <p:nvPr/>
              </p:nvCxnSpPr>
              <p:spPr>
                <a:xfrm>
                  <a:off x="6576672" y="2715696"/>
                  <a:ext cx="34884"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2" name="Straight Connector 291"/>
                <p:cNvCxnSpPr/>
                <p:nvPr/>
              </p:nvCxnSpPr>
              <p:spPr>
                <a:xfrm rot="16200000">
                  <a:off x="7003356"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3" name="Straight Connector 292"/>
                <p:cNvCxnSpPr/>
                <p:nvPr/>
              </p:nvCxnSpPr>
              <p:spPr>
                <a:xfrm rot="16200000">
                  <a:off x="7426795"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rot="16200000">
                  <a:off x="7850233"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5" name="Straight Connector 294"/>
                <p:cNvCxnSpPr/>
                <p:nvPr/>
              </p:nvCxnSpPr>
              <p:spPr>
                <a:xfrm rot="16200000">
                  <a:off x="8273671"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296" name="Straight Connector 295"/>
                <p:cNvCxnSpPr/>
                <p:nvPr/>
              </p:nvCxnSpPr>
              <p:spPr>
                <a:xfrm rot="16200000">
                  <a:off x="8697110" y="3066630"/>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grpSp>
            <p:nvGrpSpPr>
              <p:cNvPr id="317" name="Group 316"/>
              <p:cNvGrpSpPr/>
              <p:nvPr/>
            </p:nvGrpSpPr>
            <p:grpSpPr>
              <a:xfrm>
                <a:off x="6651494" y="2787462"/>
                <a:ext cx="2189412" cy="630942"/>
                <a:chOff x="6651494" y="2694152"/>
                <a:chExt cx="2189412" cy="630942"/>
              </a:xfrm>
            </p:grpSpPr>
            <p:sp>
              <p:nvSpPr>
                <p:cNvPr id="278" name="TextBox 5"/>
                <p:cNvSpPr txBox="1"/>
                <p:nvPr/>
              </p:nvSpPr>
              <p:spPr>
                <a:xfrm>
                  <a:off x="6772777" y="2694152"/>
                  <a:ext cx="2068129" cy="630942"/>
                </a:xfrm>
                <a:prstGeom prst="rect">
                  <a:avLst/>
                </a:prstGeom>
                <a:noFill/>
                <a:effectLst/>
              </p:spPr>
              <p:txBody>
                <a:bodyPr wrap="square" rtlCol="0" anchor="b" anchorCtr="0">
                  <a:spAutoFit/>
                </a:bodyPr>
                <a:lstStyle/>
                <a:p>
                  <a:pPr defTabSz="914378">
                    <a:lnSpc>
                      <a:spcPts val="600"/>
                    </a:lnSpc>
                    <a:defRPr/>
                  </a:pPr>
                  <a:r>
                    <a:rPr lang="en-US" sz="600" dirty="0">
                      <a:latin typeface="Franklin Gothic Book" panose="020B0503020102020204" pitchFamily="34" charset="0"/>
                      <a:ea typeface="MS PGothic" pitchFamily="34" charset="-128"/>
                    </a:rPr>
                    <a:t>Stable Low risk</a:t>
                  </a:r>
                </a:p>
                <a:p>
                  <a:pPr defTabSz="914378">
                    <a:lnSpc>
                      <a:spcPts val="600"/>
                    </a:lnSpc>
                    <a:defRPr/>
                  </a:pPr>
                  <a:r>
                    <a:rPr lang="en-US" sz="600" dirty="0">
                      <a:latin typeface="Franklin Gothic Book" panose="020B0503020102020204" pitchFamily="34" charset="0"/>
                      <a:ea typeface="MS PGothic" pitchFamily="34" charset="-128"/>
                    </a:rPr>
                    <a:t>Worsened from low to intermediate risk</a:t>
                  </a:r>
                </a:p>
                <a:p>
                  <a:pPr defTabSz="914378">
                    <a:lnSpc>
                      <a:spcPts val="600"/>
                    </a:lnSpc>
                    <a:defRPr/>
                  </a:pPr>
                  <a:r>
                    <a:rPr lang="en-US" sz="600" dirty="0">
                      <a:latin typeface="Franklin Gothic Book" panose="020B0503020102020204" pitchFamily="34" charset="0"/>
                      <a:ea typeface="MS PGothic" pitchFamily="34" charset="-128"/>
                    </a:rPr>
                    <a:t>Improved from intermediate to low risk</a:t>
                  </a:r>
                </a:p>
                <a:p>
                  <a:pPr defTabSz="914378">
                    <a:lnSpc>
                      <a:spcPts val="600"/>
                    </a:lnSpc>
                    <a:defRPr/>
                  </a:pPr>
                  <a:r>
                    <a:rPr lang="en-US" sz="600" dirty="0">
                      <a:latin typeface="Franklin Gothic Book" panose="020B0503020102020204" pitchFamily="34" charset="0"/>
                      <a:ea typeface="MS PGothic" pitchFamily="34" charset="-128"/>
                    </a:rPr>
                    <a:t>Stable Intermediate risk</a:t>
                  </a:r>
                </a:p>
                <a:p>
                  <a:pPr defTabSz="914378">
                    <a:lnSpc>
                      <a:spcPts val="600"/>
                    </a:lnSpc>
                    <a:defRPr/>
                  </a:pPr>
                  <a:r>
                    <a:rPr lang="en-US" sz="600" dirty="0">
                      <a:latin typeface="Franklin Gothic Book" panose="020B0503020102020204" pitchFamily="34" charset="0"/>
                      <a:ea typeface="MS PGothic" pitchFamily="34" charset="-128"/>
                    </a:rPr>
                    <a:t>Worsened from intermediate to high risk</a:t>
                  </a:r>
                </a:p>
                <a:p>
                  <a:pPr defTabSz="914378">
                    <a:lnSpc>
                      <a:spcPts val="600"/>
                    </a:lnSpc>
                    <a:defRPr/>
                  </a:pPr>
                  <a:r>
                    <a:rPr lang="en-US" sz="600" dirty="0">
                      <a:latin typeface="Franklin Gothic Book" panose="020B0503020102020204" pitchFamily="34" charset="0"/>
                      <a:ea typeface="MS PGothic" pitchFamily="34" charset="-128"/>
                    </a:rPr>
                    <a:t>Improved from high to intermediate risk</a:t>
                  </a:r>
                </a:p>
                <a:p>
                  <a:pPr defTabSz="914378">
                    <a:lnSpc>
                      <a:spcPts val="600"/>
                    </a:lnSpc>
                    <a:defRPr/>
                  </a:pPr>
                  <a:r>
                    <a:rPr lang="en-US" sz="600" dirty="0">
                      <a:latin typeface="Franklin Gothic Book" panose="020B0503020102020204" pitchFamily="34" charset="0"/>
                      <a:ea typeface="MS PGothic" pitchFamily="34" charset="-128"/>
                    </a:rPr>
                    <a:t>Stable high risk</a:t>
                  </a:r>
                </a:p>
              </p:txBody>
            </p:sp>
            <p:grpSp>
              <p:nvGrpSpPr>
                <p:cNvPr id="314" name="Group 313"/>
                <p:cNvGrpSpPr/>
                <p:nvPr/>
              </p:nvGrpSpPr>
              <p:grpSpPr>
                <a:xfrm>
                  <a:off x="6651494" y="2778368"/>
                  <a:ext cx="181529" cy="448619"/>
                  <a:chOff x="6651494" y="2778368"/>
                  <a:chExt cx="181529" cy="448619"/>
                </a:xfrm>
              </p:grpSpPr>
              <p:cxnSp>
                <p:nvCxnSpPr>
                  <p:cNvPr id="280" name="Straight Connector 279"/>
                  <p:cNvCxnSpPr/>
                  <p:nvPr/>
                </p:nvCxnSpPr>
                <p:spPr>
                  <a:xfrm flipH="1">
                    <a:off x="6651494" y="3077447"/>
                    <a:ext cx="181529" cy="0"/>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281" name="Straight Connector 280"/>
                  <p:cNvCxnSpPr/>
                  <p:nvPr/>
                </p:nvCxnSpPr>
                <p:spPr>
                  <a:xfrm flipH="1">
                    <a:off x="6651494" y="3152216"/>
                    <a:ext cx="181529"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flipH="1">
                    <a:off x="6651494" y="3226987"/>
                    <a:ext cx="181529" cy="0"/>
                  </a:xfrm>
                  <a:prstGeom prst="line">
                    <a:avLst/>
                  </a:prstGeom>
                  <a:ln w="19050">
                    <a:solidFill>
                      <a:schemeClr val="accent6">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flipH="1">
                    <a:off x="6651494" y="2778368"/>
                    <a:ext cx="181529" cy="0"/>
                  </a:xfrm>
                  <a:prstGeom prst="line">
                    <a:avLst/>
                  </a:prstGeom>
                  <a:ln w="19050">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311" name="Straight Connector 310"/>
                  <p:cNvCxnSpPr/>
                  <p:nvPr/>
                </p:nvCxnSpPr>
                <p:spPr>
                  <a:xfrm flipH="1">
                    <a:off x="6651494" y="2853138"/>
                    <a:ext cx="181529" cy="0"/>
                  </a:xfrm>
                  <a:prstGeom prst="line">
                    <a:avLst/>
                  </a:prstGeom>
                  <a:ln w="19050">
                    <a:solidFill>
                      <a:schemeClr val="accent2">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312" name="Straight Connector 311"/>
                  <p:cNvCxnSpPr/>
                  <p:nvPr/>
                </p:nvCxnSpPr>
                <p:spPr>
                  <a:xfrm flipH="1">
                    <a:off x="6651494" y="3002677"/>
                    <a:ext cx="181529"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flipH="1">
                    <a:off x="6651494" y="2927907"/>
                    <a:ext cx="181529" cy="0"/>
                  </a:xfrm>
                  <a:prstGeom prst="line">
                    <a:avLst/>
                  </a:prstGeom>
                  <a:ln w="1905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grpSp>
            <p:nvGrpSpPr>
              <p:cNvPr id="318" name="Group 317"/>
              <p:cNvGrpSpPr/>
              <p:nvPr/>
            </p:nvGrpSpPr>
            <p:grpSpPr>
              <a:xfrm>
                <a:off x="6610185" y="1808746"/>
                <a:ext cx="2180970" cy="1326284"/>
                <a:chOff x="6610185" y="1715436"/>
                <a:chExt cx="2180970" cy="1326284"/>
              </a:xfrm>
            </p:grpSpPr>
            <p:sp>
              <p:nvSpPr>
                <p:cNvPr id="352" name="Freeform 351"/>
                <p:cNvSpPr/>
                <p:nvPr/>
              </p:nvSpPr>
              <p:spPr>
                <a:xfrm>
                  <a:off x="6732841" y="1749638"/>
                  <a:ext cx="2036852" cy="456029"/>
                </a:xfrm>
                <a:custGeom>
                  <a:avLst/>
                  <a:gdLst>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7635 h 457200"/>
                    <a:gd name="connsiteX15" fmla="*/ 415290 w 1988820"/>
                    <a:gd name="connsiteY15" fmla="*/ 123825 h 457200"/>
                    <a:gd name="connsiteX16" fmla="*/ 413385 w 1988820"/>
                    <a:gd name="connsiteY16" fmla="*/ 81915 h 457200"/>
                    <a:gd name="connsiteX17" fmla="*/ 388620 w 1988820"/>
                    <a:gd name="connsiteY17" fmla="*/ 7620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7635 h 457200"/>
                    <a:gd name="connsiteX15" fmla="*/ 415290 w 1988820"/>
                    <a:gd name="connsiteY15" fmla="*/ 123825 h 457200"/>
                    <a:gd name="connsiteX16" fmla="*/ 413385 w 1988820"/>
                    <a:gd name="connsiteY16" fmla="*/ 81915 h 457200"/>
                    <a:gd name="connsiteX17" fmla="*/ 390525 w 1988820"/>
                    <a:gd name="connsiteY17" fmla="*/ 8382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 name="connsiteX0" fmla="*/ 1988820 w 1988820"/>
                    <a:gd name="connsiteY0" fmla="*/ 457200 h 457200"/>
                    <a:gd name="connsiteX1" fmla="*/ 1196340 w 1988820"/>
                    <a:gd name="connsiteY1" fmla="*/ 453390 h 457200"/>
                    <a:gd name="connsiteX2" fmla="*/ 1194435 w 1988820"/>
                    <a:gd name="connsiteY2" fmla="*/ 381000 h 457200"/>
                    <a:gd name="connsiteX3" fmla="*/ 1064895 w 1988820"/>
                    <a:gd name="connsiteY3" fmla="*/ 381000 h 457200"/>
                    <a:gd name="connsiteX4" fmla="*/ 1066800 w 1988820"/>
                    <a:gd name="connsiteY4" fmla="*/ 327660 h 457200"/>
                    <a:gd name="connsiteX5" fmla="*/ 969645 w 1988820"/>
                    <a:gd name="connsiteY5" fmla="*/ 323850 h 457200"/>
                    <a:gd name="connsiteX6" fmla="*/ 969645 w 1988820"/>
                    <a:gd name="connsiteY6" fmla="*/ 266700 h 457200"/>
                    <a:gd name="connsiteX7" fmla="*/ 672465 w 1988820"/>
                    <a:gd name="connsiteY7" fmla="*/ 260985 h 457200"/>
                    <a:gd name="connsiteX8" fmla="*/ 672465 w 1988820"/>
                    <a:gd name="connsiteY8" fmla="*/ 249555 h 457200"/>
                    <a:gd name="connsiteX9" fmla="*/ 651510 w 1988820"/>
                    <a:gd name="connsiteY9" fmla="*/ 245745 h 457200"/>
                    <a:gd name="connsiteX10" fmla="*/ 651510 w 1988820"/>
                    <a:gd name="connsiteY10" fmla="*/ 213360 h 457200"/>
                    <a:gd name="connsiteX11" fmla="*/ 615315 w 1988820"/>
                    <a:gd name="connsiteY11" fmla="*/ 213360 h 457200"/>
                    <a:gd name="connsiteX12" fmla="*/ 617220 w 1988820"/>
                    <a:gd name="connsiteY12" fmla="*/ 169545 h 457200"/>
                    <a:gd name="connsiteX13" fmla="*/ 523875 w 1988820"/>
                    <a:gd name="connsiteY13" fmla="*/ 167640 h 457200"/>
                    <a:gd name="connsiteX14" fmla="*/ 521970 w 1988820"/>
                    <a:gd name="connsiteY14" fmla="*/ 123825 h 457200"/>
                    <a:gd name="connsiteX15" fmla="*/ 415290 w 1988820"/>
                    <a:gd name="connsiteY15" fmla="*/ 123825 h 457200"/>
                    <a:gd name="connsiteX16" fmla="*/ 413385 w 1988820"/>
                    <a:gd name="connsiteY16" fmla="*/ 81915 h 457200"/>
                    <a:gd name="connsiteX17" fmla="*/ 390525 w 1988820"/>
                    <a:gd name="connsiteY17" fmla="*/ 83820 h 457200"/>
                    <a:gd name="connsiteX18" fmla="*/ 388620 w 1988820"/>
                    <a:gd name="connsiteY18" fmla="*/ 41910 h 457200"/>
                    <a:gd name="connsiteX19" fmla="*/ 344805 w 1988820"/>
                    <a:gd name="connsiteY19" fmla="*/ 38100 h 457200"/>
                    <a:gd name="connsiteX20" fmla="*/ 342900 w 1988820"/>
                    <a:gd name="connsiteY20" fmla="*/ 0 h 457200"/>
                    <a:gd name="connsiteX21" fmla="*/ 0 w 1988820"/>
                    <a:gd name="connsiteY21"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88820" h="457200">
                      <a:moveTo>
                        <a:pt x="1988820" y="457200"/>
                      </a:moveTo>
                      <a:lnTo>
                        <a:pt x="1196340" y="453390"/>
                      </a:lnTo>
                      <a:lnTo>
                        <a:pt x="1194435" y="381000"/>
                      </a:lnTo>
                      <a:lnTo>
                        <a:pt x="1064895" y="381000"/>
                      </a:lnTo>
                      <a:lnTo>
                        <a:pt x="1066800" y="327660"/>
                      </a:lnTo>
                      <a:lnTo>
                        <a:pt x="969645" y="323850"/>
                      </a:lnTo>
                      <a:lnTo>
                        <a:pt x="969645" y="266700"/>
                      </a:lnTo>
                      <a:lnTo>
                        <a:pt x="672465" y="260985"/>
                      </a:lnTo>
                      <a:lnTo>
                        <a:pt x="672465" y="249555"/>
                      </a:lnTo>
                      <a:lnTo>
                        <a:pt x="651510" y="245745"/>
                      </a:lnTo>
                      <a:lnTo>
                        <a:pt x="651510" y="213360"/>
                      </a:lnTo>
                      <a:lnTo>
                        <a:pt x="615315" y="213360"/>
                      </a:lnTo>
                      <a:lnTo>
                        <a:pt x="617220" y="169545"/>
                      </a:lnTo>
                      <a:lnTo>
                        <a:pt x="523875" y="167640"/>
                      </a:lnTo>
                      <a:lnTo>
                        <a:pt x="521970" y="123825"/>
                      </a:lnTo>
                      <a:lnTo>
                        <a:pt x="415290" y="123825"/>
                      </a:lnTo>
                      <a:lnTo>
                        <a:pt x="413385" y="81915"/>
                      </a:lnTo>
                      <a:lnTo>
                        <a:pt x="390525" y="83820"/>
                      </a:lnTo>
                      <a:lnTo>
                        <a:pt x="388620" y="41910"/>
                      </a:lnTo>
                      <a:lnTo>
                        <a:pt x="344805" y="38100"/>
                      </a:lnTo>
                      <a:lnTo>
                        <a:pt x="342900" y="0"/>
                      </a:lnTo>
                      <a:lnTo>
                        <a:pt x="0" y="0"/>
                      </a:lnTo>
                    </a:path>
                  </a:pathLst>
                </a:cu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1" name="Freeform 350"/>
                <p:cNvSpPr/>
                <p:nvPr/>
              </p:nvSpPr>
              <p:spPr>
                <a:xfrm>
                  <a:off x="6617640" y="1719236"/>
                  <a:ext cx="2140348" cy="1322484"/>
                </a:xfrm>
                <a:custGeom>
                  <a:avLst/>
                  <a:gdLst>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86690 w 2093595"/>
                    <a:gd name="connsiteY51" fmla="*/ 280035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77165 w 2093595"/>
                    <a:gd name="connsiteY51" fmla="*/ 280035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19075 w 2093595"/>
                    <a:gd name="connsiteY49" fmla="*/ 300990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3540 w 2093595"/>
                    <a:gd name="connsiteY6" fmla="*/ 1160145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82115 w 2093595"/>
                    <a:gd name="connsiteY2" fmla="*/ 126682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42110 w 2093595"/>
                    <a:gd name="connsiteY8" fmla="*/ 1129665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5445 w 2093595"/>
                    <a:gd name="connsiteY7" fmla="*/ 1127760 h 1325880"/>
                    <a:gd name="connsiteX8" fmla="*/ 1600200 w 2093595"/>
                    <a:gd name="connsiteY8" fmla="*/ 114300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00200 w 2093595"/>
                    <a:gd name="connsiteY8" fmla="*/ 114300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34490 w 2093595"/>
                    <a:gd name="connsiteY9" fmla="*/ 108204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2110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91690 w 2093595"/>
                    <a:gd name="connsiteY0" fmla="*/ 1325880 h 1325880"/>
                    <a:gd name="connsiteX1" fmla="*/ 2093595 w 2093595"/>
                    <a:gd name="connsiteY1" fmla="*/ 1263015 h 1325880"/>
                    <a:gd name="connsiteX2" fmla="*/ 1678305 w 2093595"/>
                    <a:gd name="connsiteY2" fmla="*/ 1263015 h 1325880"/>
                    <a:gd name="connsiteX3" fmla="*/ 1680210 w 2093595"/>
                    <a:gd name="connsiteY3" fmla="*/ 1219200 h 1325880"/>
                    <a:gd name="connsiteX4" fmla="*/ 1672590 w 2093595"/>
                    <a:gd name="connsiteY4" fmla="*/ 1219200 h 1325880"/>
                    <a:gd name="connsiteX5" fmla="*/ 1672590 w 2093595"/>
                    <a:gd name="connsiteY5" fmla="*/ 1165860 h 1325880"/>
                    <a:gd name="connsiteX6" fmla="*/ 1659255 w 2093595"/>
                    <a:gd name="connsiteY6" fmla="*/ 1165860 h 1325880"/>
                    <a:gd name="connsiteX7" fmla="*/ 1657350 w 2093595"/>
                    <a:gd name="connsiteY7" fmla="*/ 1133475 h 1325880"/>
                    <a:gd name="connsiteX8" fmla="*/ 1640205 w 2093595"/>
                    <a:gd name="connsiteY8" fmla="*/ 1131570 h 1325880"/>
                    <a:gd name="connsiteX9" fmla="*/ 1640205 w 2093595"/>
                    <a:gd name="connsiteY9" fmla="*/ 1078230 h 1325880"/>
                    <a:gd name="connsiteX10" fmla="*/ 1539240 w 2093595"/>
                    <a:gd name="connsiteY10" fmla="*/ 1076325 h 1325880"/>
                    <a:gd name="connsiteX11" fmla="*/ 1539240 w 2093595"/>
                    <a:gd name="connsiteY11" fmla="*/ 1043940 h 1325880"/>
                    <a:gd name="connsiteX12" fmla="*/ 1409700 w 2093595"/>
                    <a:gd name="connsiteY12" fmla="*/ 1043940 h 1325880"/>
                    <a:gd name="connsiteX13" fmla="*/ 1411605 w 2093595"/>
                    <a:gd name="connsiteY13" fmla="*/ 990600 h 1325880"/>
                    <a:gd name="connsiteX14" fmla="*/ 1192530 w 2093595"/>
                    <a:gd name="connsiteY14" fmla="*/ 986790 h 1325880"/>
                    <a:gd name="connsiteX15" fmla="*/ 1192530 w 2093595"/>
                    <a:gd name="connsiteY15" fmla="*/ 941070 h 1325880"/>
                    <a:gd name="connsiteX16" fmla="*/ 1123950 w 2093595"/>
                    <a:gd name="connsiteY16" fmla="*/ 939165 h 1325880"/>
                    <a:gd name="connsiteX17" fmla="*/ 1120140 w 2093595"/>
                    <a:gd name="connsiteY17" fmla="*/ 912495 h 1325880"/>
                    <a:gd name="connsiteX18" fmla="*/ 1026795 w 2093595"/>
                    <a:gd name="connsiteY18" fmla="*/ 906780 h 1325880"/>
                    <a:gd name="connsiteX19" fmla="*/ 1026795 w 2093595"/>
                    <a:gd name="connsiteY19" fmla="*/ 868680 h 1325880"/>
                    <a:gd name="connsiteX20" fmla="*/ 847725 w 2093595"/>
                    <a:gd name="connsiteY20" fmla="*/ 861060 h 1325880"/>
                    <a:gd name="connsiteX21" fmla="*/ 845820 w 2093595"/>
                    <a:gd name="connsiteY21" fmla="*/ 834390 h 1325880"/>
                    <a:gd name="connsiteX22" fmla="*/ 813435 w 2093595"/>
                    <a:gd name="connsiteY22" fmla="*/ 832485 h 1325880"/>
                    <a:gd name="connsiteX23" fmla="*/ 813435 w 2093595"/>
                    <a:gd name="connsiteY23" fmla="*/ 800100 h 1325880"/>
                    <a:gd name="connsiteX24" fmla="*/ 701040 w 2093595"/>
                    <a:gd name="connsiteY24" fmla="*/ 800100 h 1325880"/>
                    <a:gd name="connsiteX25" fmla="*/ 701040 w 2093595"/>
                    <a:gd name="connsiteY25" fmla="*/ 773430 h 1325880"/>
                    <a:gd name="connsiteX26" fmla="*/ 661035 w 2093595"/>
                    <a:gd name="connsiteY26" fmla="*/ 771525 h 1325880"/>
                    <a:gd name="connsiteX27" fmla="*/ 661035 w 2093595"/>
                    <a:gd name="connsiteY27" fmla="*/ 737235 h 1325880"/>
                    <a:gd name="connsiteX28" fmla="*/ 636270 w 2093595"/>
                    <a:gd name="connsiteY28" fmla="*/ 737235 h 1325880"/>
                    <a:gd name="connsiteX29" fmla="*/ 636270 w 2093595"/>
                    <a:gd name="connsiteY29" fmla="*/ 708660 h 1325880"/>
                    <a:gd name="connsiteX30" fmla="*/ 615315 w 2093595"/>
                    <a:gd name="connsiteY30" fmla="*/ 706755 h 1325880"/>
                    <a:gd name="connsiteX31" fmla="*/ 615315 w 2093595"/>
                    <a:gd name="connsiteY31" fmla="*/ 670560 h 1325880"/>
                    <a:gd name="connsiteX32" fmla="*/ 592455 w 2093595"/>
                    <a:gd name="connsiteY32" fmla="*/ 668655 h 1325880"/>
                    <a:gd name="connsiteX33" fmla="*/ 590550 w 2093595"/>
                    <a:gd name="connsiteY33" fmla="*/ 638175 h 1325880"/>
                    <a:gd name="connsiteX34" fmla="*/ 485775 w 2093595"/>
                    <a:gd name="connsiteY34" fmla="*/ 640080 h 1325880"/>
                    <a:gd name="connsiteX35" fmla="*/ 487680 w 2093595"/>
                    <a:gd name="connsiteY35" fmla="*/ 611505 h 1325880"/>
                    <a:gd name="connsiteX36" fmla="*/ 417195 w 2093595"/>
                    <a:gd name="connsiteY36" fmla="*/ 613410 h 1325880"/>
                    <a:gd name="connsiteX37" fmla="*/ 419100 w 2093595"/>
                    <a:gd name="connsiteY37" fmla="*/ 554355 h 1325880"/>
                    <a:gd name="connsiteX38" fmla="*/ 388620 w 2093595"/>
                    <a:gd name="connsiteY38" fmla="*/ 556260 h 1325880"/>
                    <a:gd name="connsiteX39" fmla="*/ 388620 w 2093595"/>
                    <a:gd name="connsiteY39" fmla="*/ 523875 h 1325880"/>
                    <a:gd name="connsiteX40" fmla="*/ 363855 w 2093595"/>
                    <a:gd name="connsiteY40" fmla="*/ 523875 h 1325880"/>
                    <a:gd name="connsiteX41" fmla="*/ 363855 w 2093595"/>
                    <a:gd name="connsiteY41" fmla="*/ 491490 h 1325880"/>
                    <a:gd name="connsiteX42" fmla="*/ 337185 w 2093595"/>
                    <a:gd name="connsiteY42" fmla="*/ 493395 h 1325880"/>
                    <a:gd name="connsiteX43" fmla="*/ 335280 w 2093595"/>
                    <a:gd name="connsiteY43" fmla="*/ 466725 h 1325880"/>
                    <a:gd name="connsiteX44" fmla="*/ 306705 w 2093595"/>
                    <a:gd name="connsiteY44" fmla="*/ 464820 h 1325880"/>
                    <a:gd name="connsiteX45" fmla="*/ 304800 w 2093595"/>
                    <a:gd name="connsiteY45" fmla="*/ 438150 h 1325880"/>
                    <a:gd name="connsiteX46" fmla="*/ 264795 w 2093595"/>
                    <a:gd name="connsiteY46" fmla="*/ 436245 h 1325880"/>
                    <a:gd name="connsiteX47" fmla="*/ 264795 w 2093595"/>
                    <a:gd name="connsiteY47" fmla="*/ 386715 h 1325880"/>
                    <a:gd name="connsiteX48" fmla="*/ 222885 w 2093595"/>
                    <a:gd name="connsiteY48" fmla="*/ 382905 h 1325880"/>
                    <a:gd name="connsiteX49" fmla="*/ 220980 w 2093595"/>
                    <a:gd name="connsiteY49" fmla="*/ 299085 h 1325880"/>
                    <a:gd name="connsiteX50" fmla="*/ 182880 w 2093595"/>
                    <a:gd name="connsiteY50" fmla="*/ 299085 h 1325880"/>
                    <a:gd name="connsiteX51" fmla="*/ 179070 w 2093595"/>
                    <a:gd name="connsiteY51" fmla="*/ 281940 h 1325880"/>
                    <a:gd name="connsiteX52" fmla="*/ 161925 w 2093595"/>
                    <a:gd name="connsiteY52" fmla="*/ 280035 h 1325880"/>
                    <a:gd name="connsiteX53" fmla="*/ 163830 w 2093595"/>
                    <a:gd name="connsiteY53" fmla="*/ 230505 h 1325880"/>
                    <a:gd name="connsiteX54" fmla="*/ 100965 w 2093595"/>
                    <a:gd name="connsiteY54" fmla="*/ 232410 h 1325880"/>
                    <a:gd name="connsiteX55" fmla="*/ 102870 w 2093595"/>
                    <a:gd name="connsiteY55" fmla="*/ 205740 h 1325880"/>
                    <a:gd name="connsiteX56" fmla="*/ 89535 w 2093595"/>
                    <a:gd name="connsiteY56" fmla="*/ 203835 h 1325880"/>
                    <a:gd name="connsiteX57" fmla="*/ 89535 w 2093595"/>
                    <a:gd name="connsiteY57" fmla="*/ 158115 h 1325880"/>
                    <a:gd name="connsiteX58" fmla="*/ 72390 w 2093595"/>
                    <a:gd name="connsiteY58" fmla="*/ 158115 h 1325880"/>
                    <a:gd name="connsiteX59" fmla="*/ 72390 w 2093595"/>
                    <a:gd name="connsiteY59" fmla="*/ 108585 h 1325880"/>
                    <a:gd name="connsiteX60" fmla="*/ 43815 w 2093595"/>
                    <a:gd name="connsiteY60" fmla="*/ 108585 h 1325880"/>
                    <a:gd name="connsiteX61" fmla="*/ 41910 w 2093595"/>
                    <a:gd name="connsiteY61" fmla="*/ 64770 h 1325880"/>
                    <a:gd name="connsiteX62" fmla="*/ 28575 w 2093595"/>
                    <a:gd name="connsiteY62" fmla="*/ 62865 h 1325880"/>
                    <a:gd name="connsiteX63" fmla="*/ 26670 w 2093595"/>
                    <a:gd name="connsiteY63" fmla="*/ 49530 h 1325880"/>
                    <a:gd name="connsiteX64" fmla="*/ 0 w 2093595"/>
                    <a:gd name="connsiteY64" fmla="*/ 45720 h 1325880"/>
                    <a:gd name="connsiteX65" fmla="*/ 3810 w 2093595"/>
                    <a:gd name="connsiteY65" fmla="*/ 0 h 1325880"/>
                    <a:gd name="connsiteX0" fmla="*/ 2087880 w 2089785"/>
                    <a:gd name="connsiteY0" fmla="*/ 1325880 h 1325880"/>
                    <a:gd name="connsiteX1" fmla="*/ 2089785 w 2089785"/>
                    <a:gd name="connsiteY1" fmla="*/ 1263015 h 1325880"/>
                    <a:gd name="connsiteX2" fmla="*/ 1674495 w 2089785"/>
                    <a:gd name="connsiteY2" fmla="*/ 1263015 h 1325880"/>
                    <a:gd name="connsiteX3" fmla="*/ 1676400 w 2089785"/>
                    <a:gd name="connsiteY3" fmla="*/ 1219200 h 1325880"/>
                    <a:gd name="connsiteX4" fmla="*/ 1668780 w 2089785"/>
                    <a:gd name="connsiteY4" fmla="*/ 1219200 h 1325880"/>
                    <a:gd name="connsiteX5" fmla="*/ 1668780 w 2089785"/>
                    <a:gd name="connsiteY5" fmla="*/ 1165860 h 1325880"/>
                    <a:gd name="connsiteX6" fmla="*/ 1655445 w 2089785"/>
                    <a:gd name="connsiteY6" fmla="*/ 1165860 h 1325880"/>
                    <a:gd name="connsiteX7" fmla="*/ 1653540 w 2089785"/>
                    <a:gd name="connsiteY7" fmla="*/ 1133475 h 1325880"/>
                    <a:gd name="connsiteX8" fmla="*/ 1636395 w 2089785"/>
                    <a:gd name="connsiteY8" fmla="*/ 1131570 h 1325880"/>
                    <a:gd name="connsiteX9" fmla="*/ 1636395 w 2089785"/>
                    <a:gd name="connsiteY9" fmla="*/ 1078230 h 1325880"/>
                    <a:gd name="connsiteX10" fmla="*/ 1535430 w 2089785"/>
                    <a:gd name="connsiteY10" fmla="*/ 1076325 h 1325880"/>
                    <a:gd name="connsiteX11" fmla="*/ 1535430 w 2089785"/>
                    <a:gd name="connsiteY11" fmla="*/ 1043940 h 1325880"/>
                    <a:gd name="connsiteX12" fmla="*/ 1405890 w 2089785"/>
                    <a:gd name="connsiteY12" fmla="*/ 1043940 h 1325880"/>
                    <a:gd name="connsiteX13" fmla="*/ 1407795 w 2089785"/>
                    <a:gd name="connsiteY13" fmla="*/ 990600 h 1325880"/>
                    <a:gd name="connsiteX14" fmla="*/ 1188720 w 2089785"/>
                    <a:gd name="connsiteY14" fmla="*/ 986790 h 1325880"/>
                    <a:gd name="connsiteX15" fmla="*/ 1188720 w 2089785"/>
                    <a:gd name="connsiteY15" fmla="*/ 941070 h 1325880"/>
                    <a:gd name="connsiteX16" fmla="*/ 1120140 w 2089785"/>
                    <a:gd name="connsiteY16" fmla="*/ 939165 h 1325880"/>
                    <a:gd name="connsiteX17" fmla="*/ 1116330 w 2089785"/>
                    <a:gd name="connsiteY17" fmla="*/ 912495 h 1325880"/>
                    <a:gd name="connsiteX18" fmla="*/ 1022985 w 2089785"/>
                    <a:gd name="connsiteY18" fmla="*/ 906780 h 1325880"/>
                    <a:gd name="connsiteX19" fmla="*/ 1022985 w 2089785"/>
                    <a:gd name="connsiteY19" fmla="*/ 868680 h 1325880"/>
                    <a:gd name="connsiteX20" fmla="*/ 843915 w 2089785"/>
                    <a:gd name="connsiteY20" fmla="*/ 861060 h 1325880"/>
                    <a:gd name="connsiteX21" fmla="*/ 842010 w 2089785"/>
                    <a:gd name="connsiteY21" fmla="*/ 834390 h 1325880"/>
                    <a:gd name="connsiteX22" fmla="*/ 809625 w 2089785"/>
                    <a:gd name="connsiteY22" fmla="*/ 832485 h 1325880"/>
                    <a:gd name="connsiteX23" fmla="*/ 809625 w 2089785"/>
                    <a:gd name="connsiteY23" fmla="*/ 800100 h 1325880"/>
                    <a:gd name="connsiteX24" fmla="*/ 697230 w 2089785"/>
                    <a:gd name="connsiteY24" fmla="*/ 800100 h 1325880"/>
                    <a:gd name="connsiteX25" fmla="*/ 697230 w 2089785"/>
                    <a:gd name="connsiteY25" fmla="*/ 773430 h 1325880"/>
                    <a:gd name="connsiteX26" fmla="*/ 657225 w 2089785"/>
                    <a:gd name="connsiteY26" fmla="*/ 771525 h 1325880"/>
                    <a:gd name="connsiteX27" fmla="*/ 657225 w 2089785"/>
                    <a:gd name="connsiteY27" fmla="*/ 737235 h 1325880"/>
                    <a:gd name="connsiteX28" fmla="*/ 632460 w 2089785"/>
                    <a:gd name="connsiteY28" fmla="*/ 737235 h 1325880"/>
                    <a:gd name="connsiteX29" fmla="*/ 632460 w 2089785"/>
                    <a:gd name="connsiteY29" fmla="*/ 708660 h 1325880"/>
                    <a:gd name="connsiteX30" fmla="*/ 611505 w 2089785"/>
                    <a:gd name="connsiteY30" fmla="*/ 706755 h 1325880"/>
                    <a:gd name="connsiteX31" fmla="*/ 611505 w 2089785"/>
                    <a:gd name="connsiteY31" fmla="*/ 670560 h 1325880"/>
                    <a:gd name="connsiteX32" fmla="*/ 588645 w 2089785"/>
                    <a:gd name="connsiteY32" fmla="*/ 668655 h 1325880"/>
                    <a:gd name="connsiteX33" fmla="*/ 586740 w 2089785"/>
                    <a:gd name="connsiteY33" fmla="*/ 638175 h 1325880"/>
                    <a:gd name="connsiteX34" fmla="*/ 481965 w 2089785"/>
                    <a:gd name="connsiteY34" fmla="*/ 640080 h 1325880"/>
                    <a:gd name="connsiteX35" fmla="*/ 483870 w 2089785"/>
                    <a:gd name="connsiteY35" fmla="*/ 611505 h 1325880"/>
                    <a:gd name="connsiteX36" fmla="*/ 413385 w 2089785"/>
                    <a:gd name="connsiteY36" fmla="*/ 613410 h 1325880"/>
                    <a:gd name="connsiteX37" fmla="*/ 415290 w 2089785"/>
                    <a:gd name="connsiteY37" fmla="*/ 554355 h 1325880"/>
                    <a:gd name="connsiteX38" fmla="*/ 384810 w 2089785"/>
                    <a:gd name="connsiteY38" fmla="*/ 556260 h 1325880"/>
                    <a:gd name="connsiteX39" fmla="*/ 384810 w 2089785"/>
                    <a:gd name="connsiteY39" fmla="*/ 523875 h 1325880"/>
                    <a:gd name="connsiteX40" fmla="*/ 360045 w 2089785"/>
                    <a:gd name="connsiteY40" fmla="*/ 523875 h 1325880"/>
                    <a:gd name="connsiteX41" fmla="*/ 360045 w 2089785"/>
                    <a:gd name="connsiteY41" fmla="*/ 491490 h 1325880"/>
                    <a:gd name="connsiteX42" fmla="*/ 333375 w 2089785"/>
                    <a:gd name="connsiteY42" fmla="*/ 493395 h 1325880"/>
                    <a:gd name="connsiteX43" fmla="*/ 331470 w 2089785"/>
                    <a:gd name="connsiteY43" fmla="*/ 466725 h 1325880"/>
                    <a:gd name="connsiteX44" fmla="*/ 302895 w 2089785"/>
                    <a:gd name="connsiteY44" fmla="*/ 464820 h 1325880"/>
                    <a:gd name="connsiteX45" fmla="*/ 300990 w 2089785"/>
                    <a:gd name="connsiteY45" fmla="*/ 438150 h 1325880"/>
                    <a:gd name="connsiteX46" fmla="*/ 260985 w 2089785"/>
                    <a:gd name="connsiteY46" fmla="*/ 436245 h 1325880"/>
                    <a:gd name="connsiteX47" fmla="*/ 260985 w 2089785"/>
                    <a:gd name="connsiteY47" fmla="*/ 386715 h 1325880"/>
                    <a:gd name="connsiteX48" fmla="*/ 219075 w 2089785"/>
                    <a:gd name="connsiteY48" fmla="*/ 382905 h 1325880"/>
                    <a:gd name="connsiteX49" fmla="*/ 217170 w 2089785"/>
                    <a:gd name="connsiteY49" fmla="*/ 299085 h 1325880"/>
                    <a:gd name="connsiteX50" fmla="*/ 179070 w 2089785"/>
                    <a:gd name="connsiteY50" fmla="*/ 299085 h 1325880"/>
                    <a:gd name="connsiteX51" fmla="*/ 175260 w 2089785"/>
                    <a:gd name="connsiteY51" fmla="*/ 281940 h 1325880"/>
                    <a:gd name="connsiteX52" fmla="*/ 158115 w 2089785"/>
                    <a:gd name="connsiteY52" fmla="*/ 280035 h 1325880"/>
                    <a:gd name="connsiteX53" fmla="*/ 160020 w 2089785"/>
                    <a:gd name="connsiteY53" fmla="*/ 230505 h 1325880"/>
                    <a:gd name="connsiteX54" fmla="*/ 97155 w 2089785"/>
                    <a:gd name="connsiteY54" fmla="*/ 232410 h 1325880"/>
                    <a:gd name="connsiteX55" fmla="*/ 99060 w 2089785"/>
                    <a:gd name="connsiteY55" fmla="*/ 205740 h 1325880"/>
                    <a:gd name="connsiteX56" fmla="*/ 85725 w 2089785"/>
                    <a:gd name="connsiteY56" fmla="*/ 203835 h 1325880"/>
                    <a:gd name="connsiteX57" fmla="*/ 85725 w 2089785"/>
                    <a:gd name="connsiteY57" fmla="*/ 158115 h 1325880"/>
                    <a:gd name="connsiteX58" fmla="*/ 68580 w 2089785"/>
                    <a:gd name="connsiteY58" fmla="*/ 158115 h 1325880"/>
                    <a:gd name="connsiteX59" fmla="*/ 68580 w 2089785"/>
                    <a:gd name="connsiteY59" fmla="*/ 108585 h 1325880"/>
                    <a:gd name="connsiteX60" fmla="*/ 40005 w 2089785"/>
                    <a:gd name="connsiteY60" fmla="*/ 108585 h 1325880"/>
                    <a:gd name="connsiteX61" fmla="*/ 38100 w 2089785"/>
                    <a:gd name="connsiteY61" fmla="*/ 64770 h 1325880"/>
                    <a:gd name="connsiteX62" fmla="*/ 24765 w 2089785"/>
                    <a:gd name="connsiteY62" fmla="*/ 62865 h 1325880"/>
                    <a:gd name="connsiteX63" fmla="*/ 22860 w 2089785"/>
                    <a:gd name="connsiteY63" fmla="*/ 49530 h 1325880"/>
                    <a:gd name="connsiteX64" fmla="*/ 3630 w 2089785"/>
                    <a:gd name="connsiteY64" fmla="*/ 57150 h 1325880"/>
                    <a:gd name="connsiteX65" fmla="*/ 0 w 2089785"/>
                    <a:gd name="connsiteY65" fmla="*/ 0 h 1325880"/>
                    <a:gd name="connsiteX0" fmla="*/ 2087880 w 2089785"/>
                    <a:gd name="connsiteY0" fmla="*/ 1325880 h 1325880"/>
                    <a:gd name="connsiteX1" fmla="*/ 2089785 w 2089785"/>
                    <a:gd name="connsiteY1" fmla="*/ 1263015 h 1325880"/>
                    <a:gd name="connsiteX2" fmla="*/ 1674495 w 2089785"/>
                    <a:gd name="connsiteY2" fmla="*/ 1263015 h 1325880"/>
                    <a:gd name="connsiteX3" fmla="*/ 1676400 w 2089785"/>
                    <a:gd name="connsiteY3" fmla="*/ 1219200 h 1325880"/>
                    <a:gd name="connsiteX4" fmla="*/ 1668780 w 2089785"/>
                    <a:gd name="connsiteY4" fmla="*/ 1219200 h 1325880"/>
                    <a:gd name="connsiteX5" fmla="*/ 1668780 w 2089785"/>
                    <a:gd name="connsiteY5" fmla="*/ 1165860 h 1325880"/>
                    <a:gd name="connsiteX6" fmla="*/ 1655445 w 2089785"/>
                    <a:gd name="connsiteY6" fmla="*/ 1165860 h 1325880"/>
                    <a:gd name="connsiteX7" fmla="*/ 1653540 w 2089785"/>
                    <a:gd name="connsiteY7" fmla="*/ 1133475 h 1325880"/>
                    <a:gd name="connsiteX8" fmla="*/ 1636395 w 2089785"/>
                    <a:gd name="connsiteY8" fmla="*/ 1131570 h 1325880"/>
                    <a:gd name="connsiteX9" fmla="*/ 1636395 w 2089785"/>
                    <a:gd name="connsiteY9" fmla="*/ 1078230 h 1325880"/>
                    <a:gd name="connsiteX10" fmla="*/ 1535430 w 2089785"/>
                    <a:gd name="connsiteY10" fmla="*/ 1076325 h 1325880"/>
                    <a:gd name="connsiteX11" fmla="*/ 1535430 w 2089785"/>
                    <a:gd name="connsiteY11" fmla="*/ 1043940 h 1325880"/>
                    <a:gd name="connsiteX12" fmla="*/ 1405890 w 2089785"/>
                    <a:gd name="connsiteY12" fmla="*/ 1043940 h 1325880"/>
                    <a:gd name="connsiteX13" fmla="*/ 1407795 w 2089785"/>
                    <a:gd name="connsiteY13" fmla="*/ 990600 h 1325880"/>
                    <a:gd name="connsiteX14" fmla="*/ 1188720 w 2089785"/>
                    <a:gd name="connsiteY14" fmla="*/ 986790 h 1325880"/>
                    <a:gd name="connsiteX15" fmla="*/ 1188720 w 2089785"/>
                    <a:gd name="connsiteY15" fmla="*/ 941070 h 1325880"/>
                    <a:gd name="connsiteX16" fmla="*/ 1120140 w 2089785"/>
                    <a:gd name="connsiteY16" fmla="*/ 939165 h 1325880"/>
                    <a:gd name="connsiteX17" fmla="*/ 1116330 w 2089785"/>
                    <a:gd name="connsiteY17" fmla="*/ 912495 h 1325880"/>
                    <a:gd name="connsiteX18" fmla="*/ 1022985 w 2089785"/>
                    <a:gd name="connsiteY18" fmla="*/ 906780 h 1325880"/>
                    <a:gd name="connsiteX19" fmla="*/ 1022985 w 2089785"/>
                    <a:gd name="connsiteY19" fmla="*/ 868680 h 1325880"/>
                    <a:gd name="connsiteX20" fmla="*/ 843915 w 2089785"/>
                    <a:gd name="connsiteY20" fmla="*/ 861060 h 1325880"/>
                    <a:gd name="connsiteX21" fmla="*/ 842010 w 2089785"/>
                    <a:gd name="connsiteY21" fmla="*/ 834390 h 1325880"/>
                    <a:gd name="connsiteX22" fmla="*/ 809625 w 2089785"/>
                    <a:gd name="connsiteY22" fmla="*/ 832485 h 1325880"/>
                    <a:gd name="connsiteX23" fmla="*/ 809625 w 2089785"/>
                    <a:gd name="connsiteY23" fmla="*/ 800100 h 1325880"/>
                    <a:gd name="connsiteX24" fmla="*/ 697230 w 2089785"/>
                    <a:gd name="connsiteY24" fmla="*/ 800100 h 1325880"/>
                    <a:gd name="connsiteX25" fmla="*/ 697230 w 2089785"/>
                    <a:gd name="connsiteY25" fmla="*/ 773430 h 1325880"/>
                    <a:gd name="connsiteX26" fmla="*/ 657225 w 2089785"/>
                    <a:gd name="connsiteY26" fmla="*/ 771525 h 1325880"/>
                    <a:gd name="connsiteX27" fmla="*/ 657225 w 2089785"/>
                    <a:gd name="connsiteY27" fmla="*/ 737235 h 1325880"/>
                    <a:gd name="connsiteX28" fmla="*/ 632460 w 2089785"/>
                    <a:gd name="connsiteY28" fmla="*/ 737235 h 1325880"/>
                    <a:gd name="connsiteX29" fmla="*/ 632460 w 2089785"/>
                    <a:gd name="connsiteY29" fmla="*/ 708660 h 1325880"/>
                    <a:gd name="connsiteX30" fmla="*/ 611505 w 2089785"/>
                    <a:gd name="connsiteY30" fmla="*/ 706755 h 1325880"/>
                    <a:gd name="connsiteX31" fmla="*/ 611505 w 2089785"/>
                    <a:gd name="connsiteY31" fmla="*/ 670560 h 1325880"/>
                    <a:gd name="connsiteX32" fmla="*/ 588645 w 2089785"/>
                    <a:gd name="connsiteY32" fmla="*/ 668655 h 1325880"/>
                    <a:gd name="connsiteX33" fmla="*/ 586740 w 2089785"/>
                    <a:gd name="connsiteY33" fmla="*/ 638175 h 1325880"/>
                    <a:gd name="connsiteX34" fmla="*/ 481965 w 2089785"/>
                    <a:gd name="connsiteY34" fmla="*/ 640080 h 1325880"/>
                    <a:gd name="connsiteX35" fmla="*/ 483870 w 2089785"/>
                    <a:gd name="connsiteY35" fmla="*/ 611505 h 1325880"/>
                    <a:gd name="connsiteX36" fmla="*/ 413385 w 2089785"/>
                    <a:gd name="connsiteY36" fmla="*/ 613410 h 1325880"/>
                    <a:gd name="connsiteX37" fmla="*/ 415290 w 2089785"/>
                    <a:gd name="connsiteY37" fmla="*/ 554355 h 1325880"/>
                    <a:gd name="connsiteX38" fmla="*/ 384810 w 2089785"/>
                    <a:gd name="connsiteY38" fmla="*/ 556260 h 1325880"/>
                    <a:gd name="connsiteX39" fmla="*/ 384810 w 2089785"/>
                    <a:gd name="connsiteY39" fmla="*/ 523875 h 1325880"/>
                    <a:gd name="connsiteX40" fmla="*/ 360045 w 2089785"/>
                    <a:gd name="connsiteY40" fmla="*/ 523875 h 1325880"/>
                    <a:gd name="connsiteX41" fmla="*/ 360045 w 2089785"/>
                    <a:gd name="connsiteY41" fmla="*/ 491490 h 1325880"/>
                    <a:gd name="connsiteX42" fmla="*/ 333375 w 2089785"/>
                    <a:gd name="connsiteY42" fmla="*/ 493395 h 1325880"/>
                    <a:gd name="connsiteX43" fmla="*/ 331470 w 2089785"/>
                    <a:gd name="connsiteY43" fmla="*/ 466725 h 1325880"/>
                    <a:gd name="connsiteX44" fmla="*/ 302895 w 2089785"/>
                    <a:gd name="connsiteY44" fmla="*/ 464820 h 1325880"/>
                    <a:gd name="connsiteX45" fmla="*/ 300990 w 2089785"/>
                    <a:gd name="connsiteY45" fmla="*/ 438150 h 1325880"/>
                    <a:gd name="connsiteX46" fmla="*/ 260985 w 2089785"/>
                    <a:gd name="connsiteY46" fmla="*/ 436245 h 1325880"/>
                    <a:gd name="connsiteX47" fmla="*/ 260985 w 2089785"/>
                    <a:gd name="connsiteY47" fmla="*/ 386715 h 1325880"/>
                    <a:gd name="connsiteX48" fmla="*/ 219075 w 2089785"/>
                    <a:gd name="connsiteY48" fmla="*/ 382905 h 1325880"/>
                    <a:gd name="connsiteX49" fmla="*/ 217170 w 2089785"/>
                    <a:gd name="connsiteY49" fmla="*/ 299085 h 1325880"/>
                    <a:gd name="connsiteX50" fmla="*/ 179070 w 2089785"/>
                    <a:gd name="connsiteY50" fmla="*/ 299085 h 1325880"/>
                    <a:gd name="connsiteX51" fmla="*/ 175260 w 2089785"/>
                    <a:gd name="connsiteY51" fmla="*/ 281940 h 1325880"/>
                    <a:gd name="connsiteX52" fmla="*/ 158115 w 2089785"/>
                    <a:gd name="connsiteY52" fmla="*/ 280035 h 1325880"/>
                    <a:gd name="connsiteX53" fmla="*/ 160020 w 2089785"/>
                    <a:gd name="connsiteY53" fmla="*/ 230505 h 1325880"/>
                    <a:gd name="connsiteX54" fmla="*/ 97155 w 2089785"/>
                    <a:gd name="connsiteY54" fmla="*/ 232410 h 1325880"/>
                    <a:gd name="connsiteX55" fmla="*/ 99060 w 2089785"/>
                    <a:gd name="connsiteY55" fmla="*/ 205740 h 1325880"/>
                    <a:gd name="connsiteX56" fmla="*/ 85725 w 2089785"/>
                    <a:gd name="connsiteY56" fmla="*/ 203835 h 1325880"/>
                    <a:gd name="connsiteX57" fmla="*/ 85725 w 2089785"/>
                    <a:gd name="connsiteY57" fmla="*/ 158115 h 1325880"/>
                    <a:gd name="connsiteX58" fmla="*/ 68580 w 2089785"/>
                    <a:gd name="connsiteY58" fmla="*/ 158115 h 1325880"/>
                    <a:gd name="connsiteX59" fmla="*/ 68580 w 2089785"/>
                    <a:gd name="connsiteY59" fmla="*/ 108585 h 1325880"/>
                    <a:gd name="connsiteX60" fmla="*/ 40005 w 2089785"/>
                    <a:gd name="connsiteY60" fmla="*/ 108585 h 1325880"/>
                    <a:gd name="connsiteX61" fmla="*/ 38100 w 2089785"/>
                    <a:gd name="connsiteY61" fmla="*/ 64770 h 1325880"/>
                    <a:gd name="connsiteX62" fmla="*/ 24765 w 2089785"/>
                    <a:gd name="connsiteY62" fmla="*/ 62865 h 1325880"/>
                    <a:gd name="connsiteX63" fmla="*/ 22860 w 2089785"/>
                    <a:gd name="connsiteY63" fmla="*/ 49530 h 1325880"/>
                    <a:gd name="connsiteX64" fmla="*/ 3630 w 2089785"/>
                    <a:gd name="connsiteY64" fmla="*/ 49530 h 1325880"/>
                    <a:gd name="connsiteX65" fmla="*/ 0 w 2089785"/>
                    <a:gd name="connsiteY65" fmla="*/ 0 h 1325880"/>
                    <a:gd name="connsiteX0" fmla="*/ 2087970 w 2089875"/>
                    <a:gd name="connsiteY0" fmla="*/ 1325880 h 1325880"/>
                    <a:gd name="connsiteX1" fmla="*/ 2089875 w 2089875"/>
                    <a:gd name="connsiteY1" fmla="*/ 1263015 h 1325880"/>
                    <a:gd name="connsiteX2" fmla="*/ 1674585 w 2089875"/>
                    <a:gd name="connsiteY2" fmla="*/ 1263015 h 1325880"/>
                    <a:gd name="connsiteX3" fmla="*/ 1676490 w 2089875"/>
                    <a:gd name="connsiteY3" fmla="*/ 1219200 h 1325880"/>
                    <a:gd name="connsiteX4" fmla="*/ 1668870 w 2089875"/>
                    <a:gd name="connsiteY4" fmla="*/ 1219200 h 1325880"/>
                    <a:gd name="connsiteX5" fmla="*/ 1668870 w 2089875"/>
                    <a:gd name="connsiteY5" fmla="*/ 1165860 h 1325880"/>
                    <a:gd name="connsiteX6" fmla="*/ 1655535 w 2089875"/>
                    <a:gd name="connsiteY6" fmla="*/ 1165860 h 1325880"/>
                    <a:gd name="connsiteX7" fmla="*/ 1653630 w 2089875"/>
                    <a:gd name="connsiteY7" fmla="*/ 1133475 h 1325880"/>
                    <a:gd name="connsiteX8" fmla="*/ 1636485 w 2089875"/>
                    <a:gd name="connsiteY8" fmla="*/ 1131570 h 1325880"/>
                    <a:gd name="connsiteX9" fmla="*/ 1636485 w 2089875"/>
                    <a:gd name="connsiteY9" fmla="*/ 1078230 h 1325880"/>
                    <a:gd name="connsiteX10" fmla="*/ 1535520 w 2089875"/>
                    <a:gd name="connsiteY10" fmla="*/ 1076325 h 1325880"/>
                    <a:gd name="connsiteX11" fmla="*/ 1535520 w 2089875"/>
                    <a:gd name="connsiteY11" fmla="*/ 1043940 h 1325880"/>
                    <a:gd name="connsiteX12" fmla="*/ 1405980 w 2089875"/>
                    <a:gd name="connsiteY12" fmla="*/ 1043940 h 1325880"/>
                    <a:gd name="connsiteX13" fmla="*/ 1407885 w 2089875"/>
                    <a:gd name="connsiteY13" fmla="*/ 990600 h 1325880"/>
                    <a:gd name="connsiteX14" fmla="*/ 1188810 w 2089875"/>
                    <a:gd name="connsiteY14" fmla="*/ 986790 h 1325880"/>
                    <a:gd name="connsiteX15" fmla="*/ 1188810 w 2089875"/>
                    <a:gd name="connsiteY15" fmla="*/ 941070 h 1325880"/>
                    <a:gd name="connsiteX16" fmla="*/ 1120230 w 2089875"/>
                    <a:gd name="connsiteY16" fmla="*/ 939165 h 1325880"/>
                    <a:gd name="connsiteX17" fmla="*/ 1116420 w 2089875"/>
                    <a:gd name="connsiteY17" fmla="*/ 912495 h 1325880"/>
                    <a:gd name="connsiteX18" fmla="*/ 1023075 w 2089875"/>
                    <a:gd name="connsiteY18" fmla="*/ 906780 h 1325880"/>
                    <a:gd name="connsiteX19" fmla="*/ 1023075 w 2089875"/>
                    <a:gd name="connsiteY19" fmla="*/ 868680 h 1325880"/>
                    <a:gd name="connsiteX20" fmla="*/ 844005 w 2089875"/>
                    <a:gd name="connsiteY20" fmla="*/ 861060 h 1325880"/>
                    <a:gd name="connsiteX21" fmla="*/ 842100 w 2089875"/>
                    <a:gd name="connsiteY21" fmla="*/ 834390 h 1325880"/>
                    <a:gd name="connsiteX22" fmla="*/ 809715 w 2089875"/>
                    <a:gd name="connsiteY22" fmla="*/ 832485 h 1325880"/>
                    <a:gd name="connsiteX23" fmla="*/ 809715 w 2089875"/>
                    <a:gd name="connsiteY23" fmla="*/ 800100 h 1325880"/>
                    <a:gd name="connsiteX24" fmla="*/ 697320 w 2089875"/>
                    <a:gd name="connsiteY24" fmla="*/ 800100 h 1325880"/>
                    <a:gd name="connsiteX25" fmla="*/ 697320 w 2089875"/>
                    <a:gd name="connsiteY25" fmla="*/ 773430 h 1325880"/>
                    <a:gd name="connsiteX26" fmla="*/ 657315 w 2089875"/>
                    <a:gd name="connsiteY26" fmla="*/ 771525 h 1325880"/>
                    <a:gd name="connsiteX27" fmla="*/ 657315 w 2089875"/>
                    <a:gd name="connsiteY27" fmla="*/ 737235 h 1325880"/>
                    <a:gd name="connsiteX28" fmla="*/ 632550 w 2089875"/>
                    <a:gd name="connsiteY28" fmla="*/ 737235 h 1325880"/>
                    <a:gd name="connsiteX29" fmla="*/ 632550 w 2089875"/>
                    <a:gd name="connsiteY29" fmla="*/ 708660 h 1325880"/>
                    <a:gd name="connsiteX30" fmla="*/ 611595 w 2089875"/>
                    <a:gd name="connsiteY30" fmla="*/ 706755 h 1325880"/>
                    <a:gd name="connsiteX31" fmla="*/ 611595 w 2089875"/>
                    <a:gd name="connsiteY31" fmla="*/ 670560 h 1325880"/>
                    <a:gd name="connsiteX32" fmla="*/ 588735 w 2089875"/>
                    <a:gd name="connsiteY32" fmla="*/ 668655 h 1325880"/>
                    <a:gd name="connsiteX33" fmla="*/ 586830 w 2089875"/>
                    <a:gd name="connsiteY33" fmla="*/ 638175 h 1325880"/>
                    <a:gd name="connsiteX34" fmla="*/ 482055 w 2089875"/>
                    <a:gd name="connsiteY34" fmla="*/ 640080 h 1325880"/>
                    <a:gd name="connsiteX35" fmla="*/ 483960 w 2089875"/>
                    <a:gd name="connsiteY35" fmla="*/ 611505 h 1325880"/>
                    <a:gd name="connsiteX36" fmla="*/ 413475 w 2089875"/>
                    <a:gd name="connsiteY36" fmla="*/ 613410 h 1325880"/>
                    <a:gd name="connsiteX37" fmla="*/ 415380 w 2089875"/>
                    <a:gd name="connsiteY37" fmla="*/ 554355 h 1325880"/>
                    <a:gd name="connsiteX38" fmla="*/ 384900 w 2089875"/>
                    <a:gd name="connsiteY38" fmla="*/ 556260 h 1325880"/>
                    <a:gd name="connsiteX39" fmla="*/ 384900 w 2089875"/>
                    <a:gd name="connsiteY39" fmla="*/ 523875 h 1325880"/>
                    <a:gd name="connsiteX40" fmla="*/ 360135 w 2089875"/>
                    <a:gd name="connsiteY40" fmla="*/ 523875 h 1325880"/>
                    <a:gd name="connsiteX41" fmla="*/ 360135 w 2089875"/>
                    <a:gd name="connsiteY41" fmla="*/ 491490 h 1325880"/>
                    <a:gd name="connsiteX42" fmla="*/ 333465 w 2089875"/>
                    <a:gd name="connsiteY42" fmla="*/ 493395 h 1325880"/>
                    <a:gd name="connsiteX43" fmla="*/ 331560 w 2089875"/>
                    <a:gd name="connsiteY43" fmla="*/ 466725 h 1325880"/>
                    <a:gd name="connsiteX44" fmla="*/ 302985 w 2089875"/>
                    <a:gd name="connsiteY44" fmla="*/ 464820 h 1325880"/>
                    <a:gd name="connsiteX45" fmla="*/ 301080 w 2089875"/>
                    <a:gd name="connsiteY45" fmla="*/ 438150 h 1325880"/>
                    <a:gd name="connsiteX46" fmla="*/ 261075 w 2089875"/>
                    <a:gd name="connsiteY46" fmla="*/ 436245 h 1325880"/>
                    <a:gd name="connsiteX47" fmla="*/ 261075 w 2089875"/>
                    <a:gd name="connsiteY47" fmla="*/ 386715 h 1325880"/>
                    <a:gd name="connsiteX48" fmla="*/ 219165 w 2089875"/>
                    <a:gd name="connsiteY48" fmla="*/ 382905 h 1325880"/>
                    <a:gd name="connsiteX49" fmla="*/ 217260 w 2089875"/>
                    <a:gd name="connsiteY49" fmla="*/ 299085 h 1325880"/>
                    <a:gd name="connsiteX50" fmla="*/ 179160 w 2089875"/>
                    <a:gd name="connsiteY50" fmla="*/ 299085 h 1325880"/>
                    <a:gd name="connsiteX51" fmla="*/ 175350 w 2089875"/>
                    <a:gd name="connsiteY51" fmla="*/ 281940 h 1325880"/>
                    <a:gd name="connsiteX52" fmla="*/ 158205 w 2089875"/>
                    <a:gd name="connsiteY52" fmla="*/ 280035 h 1325880"/>
                    <a:gd name="connsiteX53" fmla="*/ 160110 w 2089875"/>
                    <a:gd name="connsiteY53" fmla="*/ 230505 h 1325880"/>
                    <a:gd name="connsiteX54" fmla="*/ 97245 w 2089875"/>
                    <a:gd name="connsiteY54" fmla="*/ 232410 h 1325880"/>
                    <a:gd name="connsiteX55" fmla="*/ 99150 w 2089875"/>
                    <a:gd name="connsiteY55" fmla="*/ 205740 h 1325880"/>
                    <a:gd name="connsiteX56" fmla="*/ 85815 w 2089875"/>
                    <a:gd name="connsiteY56" fmla="*/ 203835 h 1325880"/>
                    <a:gd name="connsiteX57" fmla="*/ 85815 w 2089875"/>
                    <a:gd name="connsiteY57" fmla="*/ 158115 h 1325880"/>
                    <a:gd name="connsiteX58" fmla="*/ 68670 w 2089875"/>
                    <a:gd name="connsiteY58" fmla="*/ 158115 h 1325880"/>
                    <a:gd name="connsiteX59" fmla="*/ 68670 w 2089875"/>
                    <a:gd name="connsiteY59" fmla="*/ 108585 h 1325880"/>
                    <a:gd name="connsiteX60" fmla="*/ 40095 w 2089875"/>
                    <a:gd name="connsiteY60" fmla="*/ 108585 h 1325880"/>
                    <a:gd name="connsiteX61" fmla="*/ 38190 w 2089875"/>
                    <a:gd name="connsiteY61" fmla="*/ 64770 h 1325880"/>
                    <a:gd name="connsiteX62" fmla="*/ 24855 w 2089875"/>
                    <a:gd name="connsiteY62" fmla="*/ 62865 h 1325880"/>
                    <a:gd name="connsiteX63" fmla="*/ 22950 w 2089875"/>
                    <a:gd name="connsiteY63" fmla="*/ 49530 h 1325880"/>
                    <a:gd name="connsiteX64" fmla="*/ 0 w 2089875"/>
                    <a:gd name="connsiteY64" fmla="*/ 49530 h 1325880"/>
                    <a:gd name="connsiteX65" fmla="*/ 90 w 2089875"/>
                    <a:gd name="connsiteY65" fmla="*/ 0 h 132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2089875" h="1325880">
                      <a:moveTo>
                        <a:pt x="2087970" y="1325880"/>
                      </a:moveTo>
                      <a:lnTo>
                        <a:pt x="2089875" y="1263015"/>
                      </a:lnTo>
                      <a:lnTo>
                        <a:pt x="1674585" y="1263015"/>
                      </a:lnTo>
                      <a:lnTo>
                        <a:pt x="1676490" y="1219200"/>
                      </a:lnTo>
                      <a:lnTo>
                        <a:pt x="1668870" y="1219200"/>
                      </a:lnTo>
                      <a:lnTo>
                        <a:pt x="1668870" y="1165860"/>
                      </a:lnTo>
                      <a:lnTo>
                        <a:pt x="1655535" y="1165860"/>
                      </a:lnTo>
                      <a:lnTo>
                        <a:pt x="1653630" y="1133475"/>
                      </a:lnTo>
                      <a:lnTo>
                        <a:pt x="1636485" y="1131570"/>
                      </a:lnTo>
                      <a:lnTo>
                        <a:pt x="1636485" y="1078230"/>
                      </a:lnTo>
                      <a:lnTo>
                        <a:pt x="1535520" y="1076325"/>
                      </a:lnTo>
                      <a:lnTo>
                        <a:pt x="1535520" y="1043940"/>
                      </a:lnTo>
                      <a:lnTo>
                        <a:pt x="1405980" y="1043940"/>
                      </a:lnTo>
                      <a:lnTo>
                        <a:pt x="1407885" y="990600"/>
                      </a:lnTo>
                      <a:lnTo>
                        <a:pt x="1188810" y="986790"/>
                      </a:lnTo>
                      <a:lnTo>
                        <a:pt x="1188810" y="941070"/>
                      </a:lnTo>
                      <a:lnTo>
                        <a:pt x="1120230" y="939165"/>
                      </a:lnTo>
                      <a:lnTo>
                        <a:pt x="1116420" y="912495"/>
                      </a:lnTo>
                      <a:lnTo>
                        <a:pt x="1023075" y="906780"/>
                      </a:lnTo>
                      <a:lnTo>
                        <a:pt x="1023075" y="868680"/>
                      </a:lnTo>
                      <a:lnTo>
                        <a:pt x="844005" y="861060"/>
                      </a:lnTo>
                      <a:lnTo>
                        <a:pt x="842100" y="834390"/>
                      </a:lnTo>
                      <a:lnTo>
                        <a:pt x="809715" y="832485"/>
                      </a:lnTo>
                      <a:lnTo>
                        <a:pt x="809715" y="800100"/>
                      </a:lnTo>
                      <a:lnTo>
                        <a:pt x="697320" y="800100"/>
                      </a:lnTo>
                      <a:lnTo>
                        <a:pt x="697320" y="773430"/>
                      </a:lnTo>
                      <a:lnTo>
                        <a:pt x="657315" y="771525"/>
                      </a:lnTo>
                      <a:lnTo>
                        <a:pt x="657315" y="737235"/>
                      </a:lnTo>
                      <a:lnTo>
                        <a:pt x="632550" y="737235"/>
                      </a:lnTo>
                      <a:lnTo>
                        <a:pt x="632550" y="708660"/>
                      </a:lnTo>
                      <a:lnTo>
                        <a:pt x="611595" y="706755"/>
                      </a:lnTo>
                      <a:lnTo>
                        <a:pt x="611595" y="670560"/>
                      </a:lnTo>
                      <a:lnTo>
                        <a:pt x="588735" y="668655"/>
                      </a:lnTo>
                      <a:lnTo>
                        <a:pt x="586830" y="638175"/>
                      </a:lnTo>
                      <a:lnTo>
                        <a:pt x="482055" y="640080"/>
                      </a:lnTo>
                      <a:lnTo>
                        <a:pt x="483960" y="611505"/>
                      </a:lnTo>
                      <a:lnTo>
                        <a:pt x="413475" y="613410"/>
                      </a:lnTo>
                      <a:lnTo>
                        <a:pt x="415380" y="554355"/>
                      </a:lnTo>
                      <a:lnTo>
                        <a:pt x="384900" y="556260"/>
                      </a:lnTo>
                      <a:lnTo>
                        <a:pt x="384900" y="523875"/>
                      </a:lnTo>
                      <a:lnTo>
                        <a:pt x="360135" y="523875"/>
                      </a:lnTo>
                      <a:lnTo>
                        <a:pt x="360135" y="491490"/>
                      </a:lnTo>
                      <a:lnTo>
                        <a:pt x="333465" y="493395"/>
                      </a:lnTo>
                      <a:lnTo>
                        <a:pt x="331560" y="466725"/>
                      </a:lnTo>
                      <a:lnTo>
                        <a:pt x="302985" y="464820"/>
                      </a:lnTo>
                      <a:lnTo>
                        <a:pt x="301080" y="438150"/>
                      </a:lnTo>
                      <a:lnTo>
                        <a:pt x="261075" y="436245"/>
                      </a:lnTo>
                      <a:lnTo>
                        <a:pt x="261075" y="386715"/>
                      </a:lnTo>
                      <a:lnTo>
                        <a:pt x="219165" y="382905"/>
                      </a:lnTo>
                      <a:lnTo>
                        <a:pt x="217260" y="299085"/>
                      </a:lnTo>
                      <a:lnTo>
                        <a:pt x="179160" y="299085"/>
                      </a:lnTo>
                      <a:lnTo>
                        <a:pt x="175350" y="281940"/>
                      </a:lnTo>
                      <a:lnTo>
                        <a:pt x="158205" y="280035"/>
                      </a:lnTo>
                      <a:lnTo>
                        <a:pt x="160110" y="230505"/>
                      </a:lnTo>
                      <a:lnTo>
                        <a:pt x="97245" y="232410"/>
                      </a:lnTo>
                      <a:lnTo>
                        <a:pt x="99150" y="205740"/>
                      </a:lnTo>
                      <a:lnTo>
                        <a:pt x="85815" y="203835"/>
                      </a:lnTo>
                      <a:lnTo>
                        <a:pt x="85815" y="158115"/>
                      </a:lnTo>
                      <a:lnTo>
                        <a:pt x="68670" y="158115"/>
                      </a:lnTo>
                      <a:lnTo>
                        <a:pt x="68670" y="108585"/>
                      </a:lnTo>
                      <a:lnTo>
                        <a:pt x="40095" y="108585"/>
                      </a:lnTo>
                      <a:lnTo>
                        <a:pt x="38190" y="64770"/>
                      </a:lnTo>
                      <a:lnTo>
                        <a:pt x="24855" y="62865"/>
                      </a:lnTo>
                      <a:lnTo>
                        <a:pt x="22950" y="49530"/>
                      </a:lnTo>
                      <a:lnTo>
                        <a:pt x="0" y="49530"/>
                      </a:lnTo>
                      <a:lnTo>
                        <a:pt x="90" y="0"/>
                      </a:lnTo>
                    </a:path>
                  </a:pathLst>
                </a:cu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6" name="Freeform 355"/>
                <p:cNvSpPr/>
                <p:nvPr/>
              </p:nvSpPr>
              <p:spPr>
                <a:xfrm>
                  <a:off x="6648948" y="1717336"/>
                  <a:ext cx="2130501" cy="571936"/>
                </a:xfrm>
                <a:custGeom>
                  <a:avLst/>
                  <a:gdLst>
                    <a:gd name="connsiteX0" fmla="*/ 2080260 w 2080260"/>
                    <a:gd name="connsiteY0" fmla="*/ 573405 h 573405"/>
                    <a:gd name="connsiteX1" fmla="*/ 1872615 w 2080260"/>
                    <a:gd name="connsiteY1" fmla="*/ 573405 h 573405"/>
                    <a:gd name="connsiteX2" fmla="*/ 1872615 w 2080260"/>
                    <a:gd name="connsiteY2" fmla="*/ 521970 h 573405"/>
                    <a:gd name="connsiteX3" fmla="*/ 1792605 w 2080260"/>
                    <a:gd name="connsiteY3" fmla="*/ 521970 h 573405"/>
                    <a:gd name="connsiteX4" fmla="*/ 1790700 w 2080260"/>
                    <a:gd name="connsiteY4" fmla="*/ 478155 h 573405"/>
                    <a:gd name="connsiteX5" fmla="*/ 1661160 w 2080260"/>
                    <a:gd name="connsiteY5" fmla="*/ 489585 h 573405"/>
                    <a:gd name="connsiteX6" fmla="*/ 1661160 w 2080260"/>
                    <a:gd name="connsiteY6" fmla="*/ 466725 h 573405"/>
                    <a:gd name="connsiteX7" fmla="*/ 1640205 w 2080260"/>
                    <a:gd name="connsiteY7" fmla="*/ 466725 h 573405"/>
                    <a:gd name="connsiteX8" fmla="*/ 1642110 w 2080260"/>
                    <a:gd name="connsiteY8" fmla="*/ 436245 h 573405"/>
                    <a:gd name="connsiteX9" fmla="*/ 1562100 w 2080260"/>
                    <a:gd name="connsiteY9" fmla="*/ 434340 h 573405"/>
                    <a:gd name="connsiteX10" fmla="*/ 1562100 w 2080260"/>
                    <a:gd name="connsiteY10" fmla="*/ 413385 h 573405"/>
                    <a:gd name="connsiteX11" fmla="*/ 1524000 w 2080260"/>
                    <a:gd name="connsiteY11" fmla="*/ 411480 h 573405"/>
                    <a:gd name="connsiteX12" fmla="*/ 1522095 w 2080260"/>
                    <a:gd name="connsiteY12" fmla="*/ 384810 h 573405"/>
                    <a:gd name="connsiteX13" fmla="*/ 1409700 w 2080260"/>
                    <a:gd name="connsiteY13" fmla="*/ 384810 h 573405"/>
                    <a:gd name="connsiteX14" fmla="*/ 1409700 w 2080260"/>
                    <a:gd name="connsiteY14" fmla="*/ 339090 h 573405"/>
                    <a:gd name="connsiteX15" fmla="*/ 1358265 w 2080260"/>
                    <a:gd name="connsiteY15" fmla="*/ 340995 h 573405"/>
                    <a:gd name="connsiteX16" fmla="*/ 1356360 w 2080260"/>
                    <a:gd name="connsiteY16" fmla="*/ 306705 h 573405"/>
                    <a:gd name="connsiteX17" fmla="*/ 1343025 w 2080260"/>
                    <a:gd name="connsiteY17" fmla="*/ 306705 h 573405"/>
                    <a:gd name="connsiteX18" fmla="*/ 1341120 w 2080260"/>
                    <a:gd name="connsiteY18" fmla="*/ 285750 h 573405"/>
                    <a:gd name="connsiteX19" fmla="*/ 1285875 w 2080260"/>
                    <a:gd name="connsiteY19" fmla="*/ 283845 h 573405"/>
                    <a:gd name="connsiteX20" fmla="*/ 1283970 w 2080260"/>
                    <a:gd name="connsiteY20" fmla="*/ 274320 h 573405"/>
                    <a:gd name="connsiteX21" fmla="*/ 988695 w 2080260"/>
                    <a:gd name="connsiteY21" fmla="*/ 270510 h 573405"/>
                    <a:gd name="connsiteX22" fmla="*/ 986790 w 2080260"/>
                    <a:gd name="connsiteY22" fmla="*/ 249555 h 573405"/>
                    <a:gd name="connsiteX23" fmla="*/ 941070 w 2080260"/>
                    <a:gd name="connsiteY23" fmla="*/ 247650 h 573405"/>
                    <a:gd name="connsiteX24" fmla="*/ 941070 w 2080260"/>
                    <a:gd name="connsiteY24" fmla="*/ 232410 h 573405"/>
                    <a:gd name="connsiteX25" fmla="*/ 918210 w 2080260"/>
                    <a:gd name="connsiteY25" fmla="*/ 232410 h 573405"/>
                    <a:gd name="connsiteX26" fmla="*/ 916305 w 2080260"/>
                    <a:gd name="connsiteY26" fmla="*/ 219075 h 573405"/>
                    <a:gd name="connsiteX27" fmla="*/ 870585 w 2080260"/>
                    <a:gd name="connsiteY27" fmla="*/ 217170 h 573405"/>
                    <a:gd name="connsiteX28" fmla="*/ 870585 w 2080260"/>
                    <a:gd name="connsiteY28" fmla="*/ 205740 h 573405"/>
                    <a:gd name="connsiteX29" fmla="*/ 836295 w 2080260"/>
                    <a:gd name="connsiteY29" fmla="*/ 203835 h 573405"/>
                    <a:gd name="connsiteX30" fmla="*/ 834390 w 2080260"/>
                    <a:gd name="connsiteY30" fmla="*/ 175260 h 573405"/>
                    <a:gd name="connsiteX31" fmla="*/ 800100 w 2080260"/>
                    <a:gd name="connsiteY31" fmla="*/ 173355 h 573405"/>
                    <a:gd name="connsiteX32" fmla="*/ 800100 w 2080260"/>
                    <a:gd name="connsiteY32" fmla="*/ 146685 h 573405"/>
                    <a:gd name="connsiteX33" fmla="*/ 626745 w 2080260"/>
                    <a:gd name="connsiteY33" fmla="*/ 146685 h 573405"/>
                    <a:gd name="connsiteX34" fmla="*/ 626745 w 2080260"/>
                    <a:gd name="connsiteY34" fmla="*/ 131445 h 573405"/>
                    <a:gd name="connsiteX35" fmla="*/ 605790 w 2080260"/>
                    <a:gd name="connsiteY35" fmla="*/ 129540 h 573405"/>
                    <a:gd name="connsiteX36" fmla="*/ 607695 w 2080260"/>
                    <a:gd name="connsiteY36" fmla="*/ 104775 h 573405"/>
                    <a:gd name="connsiteX37" fmla="*/ 575310 w 2080260"/>
                    <a:gd name="connsiteY37" fmla="*/ 102870 h 573405"/>
                    <a:gd name="connsiteX38" fmla="*/ 577215 w 2080260"/>
                    <a:gd name="connsiteY38" fmla="*/ 80010 h 573405"/>
                    <a:gd name="connsiteX39" fmla="*/ 548640 w 2080260"/>
                    <a:gd name="connsiteY39" fmla="*/ 80010 h 573405"/>
                    <a:gd name="connsiteX40" fmla="*/ 550545 w 2080260"/>
                    <a:gd name="connsiteY40" fmla="*/ 57150 h 573405"/>
                    <a:gd name="connsiteX41" fmla="*/ 480060 w 2080260"/>
                    <a:gd name="connsiteY41" fmla="*/ 60960 h 573405"/>
                    <a:gd name="connsiteX42" fmla="*/ 478155 w 2080260"/>
                    <a:gd name="connsiteY42" fmla="*/ 51435 h 573405"/>
                    <a:gd name="connsiteX43" fmla="*/ 287655 w 2080260"/>
                    <a:gd name="connsiteY43" fmla="*/ 49530 h 573405"/>
                    <a:gd name="connsiteX44" fmla="*/ 260985 w 2080260"/>
                    <a:gd name="connsiteY44" fmla="*/ 38100 h 573405"/>
                    <a:gd name="connsiteX45" fmla="*/ 232410 w 2080260"/>
                    <a:gd name="connsiteY45" fmla="*/ 19050 h 573405"/>
                    <a:gd name="connsiteX46" fmla="*/ 83820 w 2080260"/>
                    <a:gd name="connsiteY46" fmla="*/ 17145 h 573405"/>
                    <a:gd name="connsiteX47" fmla="*/ 85725 w 2080260"/>
                    <a:gd name="connsiteY47" fmla="*/ 1905 h 573405"/>
                    <a:gd name="connsiteX48" fmla="*/ 0 w 2080260"/>
                    <a:gd name="connsiteY48" fmla="*/ 0 h 573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2080260" h="573405">
                      <a:moveTo>
                        <a:pt x="2080260" y="573405"/>
                      </a:moveTo>
                      <a:lnTo>
                        <a:pt x="1872615" y="573405"/>
                      </a:lnTo>
                      <a:lnTo>
                        <a:pt x="1872615" y="521970"/>
                      </a:lnTo>
                      <a:lnTo>
                        <a:pt x="1792605" y="521970"/>
                      </a:lnTo>
                      <a:lnTo>
                        <a:pt x="1790700" y="478155"/>
                      </a:lnTo>
                      <a:lnTo>
                        <a:pt x="1661160" y="489585"/>
                      </a:lnTo>
                      <a:lnTo>
                        <a:pt x="1661160" y="466725"/>
                      </a:lnTo>
                      <a:lnTo>
                        <a:pt x="1640205" y="466725"/>
                      </a:lnTo>
                      <a:lnTo>
                        <a:pt x="1642110" y="436245"/>
                      </a:lnTo>
                      <a:lnTo>
                        <a:pt x="1562100" y="434340"/>
                      </a:lnTo>
                      <a:lnTo>
                        <a:pt x="1562100" y="413385"/>
                      </a:lnTo>
                      <a:lnTo>
                        <a:pt x="1524000" y="411480"/>
                      </a:lnTo>
                      <a:lnTo>
                        <a:pt x="1522095" y="384810"/>
                      </a:lnTo>
                      <a:lnTo>
                        <a:pt x="1409700" y="384810"/>
                      </a:lnTo>
                      <a:lnTo>
                        <a:pt x="1409700" y="339090"/>
                      </a:lnTo>
                      <a:lnTo>
                        <a:pt x="1358265" y="340995"/>
                      </a:lnTo>
                      <a:lnTo>
                        <a:pt x="1356360" y="306705"/>
                      </a:lnTo>
                      <a:lnTo>
                        <a:pt x="1343025" y="306705"/>
                      </a:lnTo>
                      <a:lnTo>
                        <a:pt x="1341120" y="285750"/>
                      </a:lnTo>
                      <a:lnTo>
                        <a:pt x="1285875" y="283845"/>
                      </a:lnTo>
                      <a:lnTo>
                        <a:pt x="1283970" y="274320"/>
                      </a:lnTo>
                      <a:lnTo>
                        <a:pt x="988695" y="270510"/>
                      </a:lnTo>
                      <a:lnTo>
                        <a:pt x="986790" y="249555"/>
                      </a:lnTo>
                      <a:lnTo>
                        <a:pt x="941070" y="247650"/>
                      </a:lnTo>
                      <a:lnTo>
                        <a:pt x="941070" y="232410"/>
                      </a:lnTo>
                      <a:lnTo>
                        <a:pt x="918210" y="232410"/>
                      </a:lnTo>
                      <a:lnTo>
                        <a:pt x="916305" y="219075"/>
                      </a:lnTo>
                      <a:lnTo>
                        <a:pt x="870585" y="217170"/>
                      </a:lnTo>
                      <a:lnTo>
                        <a:pt x="870585" y="205740"/>
                      </a:lnTo>
                      <a:lnTo>
                        <a:pt x="836295" y="203835"/>
                      </a:lnTo>
                      <a:lnTo>
                        <a:pt x="834390" y="175260"/>
                      </a:lnTo>
                      <a:lnTo>
                        <a:pt x="800100" y="173355"/>
                      </a:lnTo>
                      <a:lnTo>
                        <a:pt x="800100" y="146685"/>
                      </a:lnTo>
                      <a:lnTo>
                        <a:pt x="626745" y="146685"/>
                      </a:lnTo>
                      <a:lnTo>
                        <a:pt x="626745" y="131445"/>
                      </a:lnTo>
                      <a:lnTo>
                        <a:pt x="605790" y="129540"/>
                      </a:lnTo>
                      <a:lnTo>
                        <a:pt x="607695" y="104775"/>
                      </a:lnTo>
                      <a:lnTo>
                        <a:pt x="575310" y="102870"/>
                      </a:lnTo>
                      <a:lnTo>
                        <a:pt x="577215" y="80010"/>
                      </a:lnTo>
                      <a:lnTo>
                        <a:pt x="548640" y="80010"/>
                      </a:lnTo>
                      <a:lnTo>
                        <a:pt x="550545" y="57150"/>
                      </a:lnTo>
                      <a:lnTo>
                        <a:pt x="480060" y="60960"/>
                      </a:lnTo>
                      <a:lnTo>
                        <a:pt x="478155" y="51435"/>
                      </a:lnTo>
                      <a:lnTo>
                        <a:pt x="287655" y="49530"/>
                      </a:lnTo>
                      <a:lnTo>
                        <a:pt x="260985" y="38100"/>
                      </a:lnTo>
                      <a:lnTo>
                        <a:pt x="232410" y="19050"/>
                      </a:lnTo>
                      <a:lnTo>
                        <a:pt x="83820" y="17145"/>
                      </a:lnTo>
                      <a:lnTo>
                        <a:pt x="85725" y="1905"/>
                      </a:lnTo>
                      <a:lnTo>
                        <a:pt x="0" y="0"/>
                      </a:lnTo>
                    </a:path>
                  </a:pathLst>
                </a:cu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7" name="Freeform 356"/>
                <p:cNvSpPr/>
                <p:nvPr/>
              </p:nvSpPr>
              <p:spPr>
                <a:xfrm>
                  <a:off x="6840147" y="1795241"/>
                  <a:ext cx="1951008" cy="1029865"/>
                </a:xfrm>
                <a:custGeom>
                  <a:avLst/>
                  <a:gdLst>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13385 w 1905000"/>
                    <a:gd name="connsiteY48" fmla="*/ 184785 h 1032510"/>
                    <a:gd name="connsiteX49" fmla="*/ 405765 w 1905000"/>
                    <a:gd name="connsiteY49" fmla="*/ 177165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13385 w 1905000"/>
                    <a:gd name="connsiteY48" fmla="*/ 184785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17195 w 1905000"/>
                    <a:gd name="connsiteY47" fmla="*/ 232410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47675 w 1905000"/>
                    <a:gd name="connsiteY46" fmla="*/ 232410 h 1032510"/>
                    <a:gd name="connsiteX47" fmla="*/ 43434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28625 w 1905000"/>
                    <a:gd name="connsiteY46" fmla="*/ 230505 h 1032510"/>
                    <a:gd name="connsiteX47" fmla="*/ 43434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 name="connsiteX0" fmla="*/ 1905000 w 1905000"/>
                    <a:gd name="connsiteY0" fmla="*/ 1032510 h 1032510"/>
                    <a:gd name="connsiteX1" fmla="*/ 1844040 w 1905000"/>
                    <a:gd name="connsiteY1" fmla="*/ 1030605 h 1032510"/>
                    <a:gd name="connsiteX2" fmla="*/ 1842135 w 1905000"/>
                    <a:gd name="connsiteY2" fmla="*/ 960120 h 1032510"/>
                    <a:gd name="connsiteX3" fmla="*/ 1718310 w 1905000"/>
                    <a:gd name="connsiteY3" fmla="*/ 962025 h 1032510"/>
                    <a:gd name="connsiteX4" fmla="*/ 1718310 w 1905000"/>
                    <a:gd name="connsiteY4" fmla="*/ 952500 h 1032510"/>
                    <a:gd name="connsiteX5" fmla="*/ 1596390 w 1905000"/>
                    <a:gd name="connsiteY5" fmla="*/ 954405 h 1032510"/>
                    <a:gd name="connsiteX6" fmla="*/ 1596390 w 1905000"/>
                    <a:gd name="connsiteY6" fmla="*/ 901065 h 1032510"/>
                    <a:gd name="connsiteX7" fmla="*/ 1562100 w 1905000"/>
                    <a:gd name="connsiteY7" fmla="*/ 899160 h 1032510"/>
                    <a:gd name="connsiteX8" fmla="*/ 1565910 w 1905000"/>
                    <a:gd name="connsiteY8" fmla="*/ 857250 h 1032510"/>
                    <a:gd name="connsiteX9" fmla="*/ 1552575 w 1905000"/>
                    <a:gd name="connsiteY9" fmla="*/ 857250 h 1032510"/>
                    <a:gd name="connsiteX10" fmla="*/ 1548765 w 1905000"/>
                    <a:gd name="connsiteY10" fmla="*/ 803910 h 1032510"/>
                    <a:gd name="connsiteX11" fmla="*/ 1493520 w 1905000"/>
                    <a:gd name="connsiteY11" fmla="*/ 805815 h 1032510"/>
                    <a:gd name="connsiteX12" fmla="*/ 1493520 w 1905000"/>
                    <a:gd name="connsiteY12" fmla="*/ 762000 h 1032510"/>
                    <a:gd name="connsiteX13" fmla="*/ 1413510 w 1905000"/>
                    <a:gd name="connsiteY13" fmla="*/ 758190 h 1032510"/>
                    <a:gd name="connsiteX14" fmla="*/ 1415415 w 1905000"/>
                    <a:gd name="connsiteY14" fmla="*/ 706755 h 1032510"/>
                    <a:gd name="connsiteX15" fmla="*/ 1405890 w 1905000"/>
                    <a:gd name="connsiteY15" fmla="*/ 706755 h 1032510"/>
                    <a:gd name="connsiteX16" fmla="*/ 1402080 w 1905000"/>
                    <a:gd name="connsiteY16" fmla="*/ 666750 h 1032510"/>
                    <a:gd name="connsiteX17" fmla="*/ 1344930 w 1905000"/>
                    <a:gd name="connsiteY17" fmla="*/ 666750 h 1032510"/>
                    <a:gd name="connsiteX18" fmla="*/ 1346835 w 1905000"/>
                    <a:gd name="connsiteY18" fmla="*/ 628650 h 1032510"/>
                    <a:gd name="connsiteX19" fmla="*/ 1316355 w 1905000"/>
                    <a:gd name="connsiteY19" fmla="*/ 626745 h 1032510"/>
                    <a:gd name="connsiteX20" fmla="*/ 1314450 w 1905000"/>
                    <a:gd name="connsiteY20" fmla="*/ 590550 h 1032510"/>
                    <a:gd name="connsiteX21" fmla="*/ 1123950 w 1905000"/>
                    <a:gd name="connsiteY21" fmla="*/ 581025 h 1032510"/>
                    <a:gd name="connsiteX22" fmla="*/ 1123950 w 1905000"/>
                    <a:gd name="connsiteY22" fmla="*/ 550545 h 1032510"/>
                    <a:gd name="connsiteX23" fmla="*/ 1102995 w 1905000"/>
                    <a:gd name="connsiteY23" fmla="*/ 550545 h 1032510"/>
                    <a:gd name="connsiteX24" fmla="*/ 1099185 w 1905000"/>
                    <a:gd name="connsiteY24" fmla="*/ 523875 h 1032510"/>
                    <a:gd name="connsiteX25" fmla="*/ 1003935 w 1905000"/>
                    <a:gd name="connsiteY25" fmla="*/ 520065 h 1032510"/>
                    <a:gd name="connsiteX26" fmla="*/ 1005840 w 1905000"/>
                    <a:gd name="connsiteY26" fmla="*/ 491490 h 1032510"/>
                    <a:gd name="connsiteX27" fmla="*/ 958215 w 1905000"/>
                    <a:gd name="connsiteY27" fmla="*/ 485775 h 1032510"/>
                    <a:gd name="connsiteX28" fmla="*/ 958215 w 1905000"/>
                    <a:gd name="connsiteY28" fmla="*/ 462915 h 1032510"/>
                    <a:gd name="connsiteX29" fmla="*/ 916305 w 1905000"/>
                    <a:gd name="connsiteY29" fmla="*/ 461010 h 1032510"/>
                    <a:gd name="connsiteX30" fmla="*/ 914400 w 1905000"/>
                    <a:gd name="connsiteY30" fmla="*/ 445770 h 1032510"/>
                    <a:gd name="connsiteX31" fmla="*/ 685800 w 1905000"/>
                    <a:gd name="connsiteY31" fmla="*/ 436245 h 1032510"/>
                    <a:gd name="connsiteX32" fmla="*/ 683895 w 1905000"/>
                    <a:gd name="connsiteY32" fmla="*/ 411480 h 1032510"/>
                    <a:gd name="connsiteX33" fmla="*/ 653415 w 1905000"/>
                    <a:gd name="connsiteY33" fmla="*/ 409575 h 1032510"/>
                    <a:gd name="connsiteX34" fmla="*/ 655320 w 1905000"/>
                    <a:gd name="connsiteY34" fmla="*/ 386715 h 1032510"/>
                    <a:gd name="connsiteX35" fmla="*/ 594360 w 1905000"/>
                    <a:gd name="connsiteY35" fmla="*/ 388620 h 1032510"/>
                    <a:gd name="connsiteX36" fmla="*/ 594360 w 1905000"/>
                    <a:gd name="connsiteY36" fmla="*/ 367665 h 1032510"/>
                    <a:gd name="connsiteX37" fmla="*/ 573405 w 1905000"/>
                    <a:gd name="connsiteY37" fmla="*/ 365760 h 1032510"/>
                    <a:gd name="connsiteX38" fmla="*/ 573405 w 1905000"/>
                    <a:gd name="connsiteY38" fmla="*/ 342900 h 1032510"/>
                    <a:gd name="connsiteX39" fmla="*/ 558165 w 1905000"/>
                    <a:gd name="connsiteY39" fmla="*/ 340995 h 1032510"/>
                    <a:gd name="connsiteX40" fmla="*/ 556260 w 1905000"/>
                    <a:gd name="connsiteY40" fmla="*/ 297180 h 1032510"/>
                    <a:gd name="connsiteX41" fmla="*/ 537210 w 1905000"/>
                    <a:gd name="connsiteY41" fmla="*/ 297180 h 1032510"/>
                    <a:gd name="connsiteX42" fmla="*/ 535305 w 1905000"/>
                    <a:gd name="connsiteY42" fmla="*/ 274320 h 1032510"/>
                    <a:gd name="connsiteX43" fmla="*/ 478155 w 1905000"/>
                    <a:gd name="connsiteY43" fmla="*/ 272415 h 1032510"/>
                    <a:gd name="connsiteX44" fmla="*/ 478155 w 1905000"/>
                    <a:gd name="connsiteY44" fmla="*/ 257175 h 1032510"/>
                    <a:gd name="connsiteX45" fmla="*/ 472440 w 1905000"/>
                    <a:gd name="connsiteY45" fmla="*/ 243840 h 1032510"/>
                    <a:gd name="connsiteX46" fmla="*/ 428625 w 1905000"/>
                    <a:gd name="connsiteY46" fmla="*/ 230505 h 1032510"/>
                    <a:gd name="connsiteX47" fmla="*/ 426720 w 1905000"/>
                    <a:gd name="connsiteY47" fmla="*/ 211455 h 1032510"/>
                    <a:gd name="connsiteX48" fmla="*/ 409575 w 1905000"/>
                    <a:gd name="connsiteY48" fmla="*/ 201930 h 1032510"/>
                    <a:gd name="connsiteX49" fmla="*/ 396240 w 1905000"/>
                    <a:gd name="connsiteY49" fmla="*/ 190500 h 1032510"/>
                    <a:gd name="connsiteX50" fmla="*/ 375285 w 1905000"/>
                    <a:gd name="connsiteY50" fmla="*/ 161925 h 1032510"/>
                    <a:gd name="connsiteX51" fmla="*/ 344805 w 1905000"/>
                    <a:gd name="connsiteY51" fmla="*/ 154305 h 1032510"/>
                    <a:gd name="connsiteX52" fmla="*/ 308610 w 1905000"/>
                    <a:gd name="connsiteY52" fmla="*/ 129540 h 1032510"/>
                    <a:gd name="connsiteX53" fmla="*/ 287655 w 1905000"/>
                    <a:gd name="connsiteY53" fmla="*/ 121920 h 1032510"/>
                    <a:gd name="connsiteX54" fmla="*/ 287655 w 1905000"/>
                    <a:gd name="connsiteY54" fmla="*/ 121920 h 1032510"/>
                    <a:gd name="connsiteX55" fmla="*/ 224790 w 1905000"/>
                    <a:gd name="connsiteY55" fmla="*/ 104775 h 1032510"/>
                    <a:gd name="connsiteX56" fmla="*/ 230505 w 1905000"/>
                    <a:gd name="connsiteY56" fmla="*/ 74295 h 1032510"/>
                    <a:gd name="connsiteX57" fmla="*/ 165735 w 1905000"/>
                    <a:gd name="connsiteY57" fmla="*/ 76200 h 1032510"/>
                    <a:gd name="connsiteX58" fmla="*/ 160020 w 1905000"/>
                    <a:gd name="connsiteY58" fmla="*/ 62865 h 1032510"/>
                    <a:gd name="connsiteX59" fmla="*/ 144780 w 1905000"/>
                    <a:gd name="connsiteY59" fmla="*/ 57150 h 1032510"/>
                    <a:gd name="connsiteX60" fmla="*/ 131445 w 1905000"/>
                    <a:gd name="connsiteY60" fmla="*/ 38100 h 1032510"/>
                    <a:gd name="connsiteX61" fmla="*/ 72390 w 1905000"/>
                    <a:gd name="connsiteY61" fmla="*/ 34290 h 1032510"/>
                    <a:gd name="connsiteX62" fmla="*/ 70485 w 1905000"/>
                    <a:gd name="connsiteY62" fmla="*/ 26670 h 1032510"/>
                    <a:gd name="connsiteX63" fmla="*/ 0 w 1905000"/>
                    <a:gd name="connsiteY63" fmla="*/ 22860 h 1032510"/>
                    <a:gd name="connsiteX64" fmla="*/ 0 w 1905000"/>
                    <a:gd name="connsiteY64" fmla="*/ 0 h 1032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905000" h="1032510">
                      <a:moveTo>
                        <a:pt x="1905000" y="1032510"/>
                      </a:moveTo>
                      <a:lnTo>
                        <a:pt x="1844040" y="1030605"/>
                      </a:lnTo>
                      <a:lnTo>
                        <a:pt x="1842135" y="960120"/>
                      </a:lnTo>
                      <a:lnTo>
                        <a:pt x="1718310" y="962025"/>
                      </a:lnTo>
                      <a:lnTo>
                        <a:pt x="1718310" y="952500"/>
                      </a:lnTo>
                      <a:lnTo>
                        <a:pt x="1596390" y="954405"/>
                      </a:lnTo>
                      <a:lnTo>
                        <a:pt x="1596390" y="901065"/>
                      </a:lnTo>
                      <a:lnTo>
                        <a:pt x="1562100" y="899160"/>
                      </a:lnTo>
                      <a:lnTo>
                        <a:pt x="1565910" y="857250"/>
                      </a:lnTo>
                      <a:lnTo>
                        <a:pt x="1552575" y="857250"/>
                      </a:lnTo>
                      <a:lnTo>
                        <a:pt x="1548765" y="803910"/>
                      </a:lnTo>
                      <a:lnTo>
                        <a:pt x="1493520" y="805815"/>
                      </a:lnTo>
                      <a:lnTo>
                        <a:pt x="1493520" y="762000"/>
                      </a:lnTo>
                      <a:lnTo>
                        <a:pt x="1413510" y="758190"/>
                      </a:lnTo>
                      <a:lnTo>
                        <a:pt x="1415415" y="706755"/>
                      </a:lnTo>
                      <a:lnTo>
                        <a:pt x="1405890" y="706755"/>
                      </a:lnTo>
                      <a:lnTo>
                        <a:pt x="1402080" y="666750"/>
                      </a:lnTo>
                      <a:lnTo>
                        <a:pt x="1344930" y="666750"/>
                      </a:lnTo>
                      <a:lnTo>
                        <a:pt x="1346835" y="628650"/>
                      </a:lnTo>
                      <a:lnTo>
                        <a:pt x="1316355" y="626745"/>
                      </a:lnTo>
                      <a:lnTo>
                        <a:pt x="1314450" y="590550"/>
                      </a:lnTo>
                      <a:lnTo>
                        <a:pt x="1123950" y="581025"/>
                      </a:lnTo>
                      <a:lnTo>
                        <a:pt x="1123950" y="550545"/>
                      </a:lnTo>
                      <a:lnTo>
                        <a:pt x="1102995" y="550545"/>
                      </a:lnTo>
                      <a:lnTo>
                        <a:pt x="1099185" y="523875"/>
                      </a:lnTo>
                      <a:lnTo>
                        <a:pt x="1003935" y="520065"/>
                      </a:lnTo>
                      <a:lnTo>
                        <a:pt x="1005840" y="491490"/>
                      </a:lnTo>
                      <a:lnTo>
                        <a:pt x="958215" y="485775"/>
                      </a:lnTo>
                      <a:lnTo>
                        <a:pt x="958215" y="462915"/>
                      </a:lnTo>
                      <a:lnTo>
                        <a:pt x="916305" y="461010"/>
                      </a:lnTo>
                      <a:lnTo>
                        <a:pt x="914400" y="445770"/>
                      </a:lnTo>
                      <a:lnTo>
                        <a:pt x="685800" y="436245"/>
                      </a:lnTo>
                      <a:lnTo>
                        <a:pt x="683895" y="411480"/>
                      </a:lnTo>
                      <a:lnTo>
                        <a:pt x="653415" y="409575"/>
                      </a:lnTo>
                      <a:lnTo>
                        <a:pt x="655320" y="386715"/>
                      </a:lnTo>
                      <a:lnTo>
                        <a:pt x="594360" y="388620"/>
                      </a:lnTo>
                      <a:lnTo>
                        <a:pt x="594360" y="367665"/>
                      </a:lnTo>
                      <a:lnTo>
                        <a:pt x="573405" y="365760"/>
                      </a:lnTo>
                      <a:lnTo>
                        <a:pt x="573405" y="342900"/>
                      </a:lnTo>
                      <a:lnTo>
                        <a:pt x="558165" y="340995"/>
                      </a:lnTo>
                      <a:lnTo>
                        <a:pt x="556260" y="297180"/>
                      </a:lnTo>
                      <a:lnTo>
                        <a:pt x="537210" y="297180"/>
                      </a:lnTo>
                      <a:lnTo>
                        <a:pt x="535305" y="274320"/>
                      </a:lnTo>
                      <a:lnTo>
                        <a:pt x="478155" y="272415"/>
                      </a:lnTo>
                      <a:lnTo>
                        <a:pt x="478155" y="257175"/>
                      </a:lnTo>
                      <a:lnTo>
                        <a:pt x="472440" y="243840"/>
                      </a:lnTo>
                      <a:lnTo>
                        <a:pt x="428625" y="230505"/>
                      </a:lnTo>
                      <a:lnTo>
                        <a:pt x="426720" y="211455"/>
                      </a:lnTo>
                      <a:lnTo>
                        <a:pt x="409575" y="201930"/>
                      </a:lnTo>
                      <a:lnTo>
                        <a:pt x="396240" y="190500"/>
                      </a:lnTo>
                      <a:lnTo>
                        <a:pt x="375285" y="161925"/>
                      </a:lnTo>
                      <a:lnTo>
                        <a:pt x="344805" y="154305"/>
                      </a:lnTo>
                      <a:lnTo>
                        <a:pt x="308610" y="129540"/>
                      </a:lnTo>
                      <a:lnTo>
                        <a:pt x="287655" y="121920"/>
                      </a:lnTo>
                      <a:lnTo>
                        <a:pt x="287655" y="121920"/>
                      </a:lnTo>
                      <a:lnTo>
                        <a:pt x="224790" y="104775"/>
                      </a:lnTo>
                      <a:lnTo>
                        <a:pt x="230505" y="74295"/>
                      </a:lnTo>
                      <a:lnTo>
                        <a:pt x="165735" y="76200"/>
                      </a:lnTo>
                      <a:lnTo>
                        <a:pt x="160020" y="62865"/>
                      </a:lnTo>
                      <a:lnTo>
                        <a:pt x="144780" y="57150"/>
                      </a:lnTo>
                      <a:lnTo>
                        <a:pt x="131445" y="38100"/>
                      </a:lnTo>
                      <a:lnTo>
                        <a:pt x="72390" y="34290"/>
                      </a:lnTo>
                      <a:lnTo>
                        <a:pt x="70485" y="26670"/>
                      </a:lnTo>
                      <a:lnTo>
                        <a:pt x="0" y="22860"/>
                      </a:lnTo>
                      <a:lnTo>
                        <a:pt x="0" y="0"/>
                      </a:lnTo>
                    </a:path>
                  </a:pathLst>
                </a:cu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8" name="Freeform 357"/>
                <p:cNvSpPr/>
                <p:nvPr/>
              </p:nvSpPr>
              <p:spPr>
                <a:xfrm>
                  <a:off x="6613830" y="1715436"/>
                  <a:ext cx="2165619" cy="1128671"/>
                </a:xfrm>
                <a:custGeom>
                  <a:avLst/>
                  <a:gdLst>
                    <a:gd name="connsiteX0" fmla="*/ 2114550 w 2114550"/>
                    <a:gd name="connsiteY0" fmla="*/ 1129665 h 1131570"/>
                    <a:gd name="connsiteX1" fmla="*/ 1844040 w 2114550"/>
                    <a:gd name="connsiteY1" fmla="*/ 1131570 h 1131570"/>
                    <a:gd name="connsiteX2" fmla="*/ 1845945 w 2114550"/>
                    <a:gd name="connsiteY2" fmla="*/ 1076325 h 1131570"/>
                    <a:gd name="connsiteX3" fmla="*/ 1664970 w 2114550"/>
                    <a:gd name="connsiteY3" fmla="*/ 1074420 h 1131570"/>
                    <a:gd name="connsiteX4" fmla="*/ 1666875 w 2114550"/>
                    <a:gd name="connsiteY4" fmla="*/ 1022985 h 1131570"/>
                    <a:gd name="connsiteX5" fmla="*/ 1602105 w 2114550"/>
                    <a:gd name="connsiteY5" fmla="*/ 1021080 h 1131570"/>
                    <a:gd name="connsiteX6" fmla="*/ 1604010 w 2114550"/>
                    <a:gd name="connsiteY6" fmla="*/ 979170 h 1131570"/>
                    <a:gd name="connsiteX7" fmla="*/ 1518285 w 2114550"/>
                    <a:gd name="connsiteY7" fmla="*/ 977265 h 1131570"/>
                    <a:gd name="connsiteX8" fmla="*/ 1520190 w 2114550"/>
                    <a:gd name="connsiteY8" fmla="*/ 935355 h 1131570"/>
                    <a:gd name="connsiteX9" fmla="*/ 1476375 w 2114550"/>
                    <a:gd name="connsiteY9" fmla="*/ 931545 h 1131570"/>
                    <a:gd name="connsiteX10" fmla="*/ 1472565 w 2114550"/>
                    <a:gd name="connsiteY10" fmla="*/ 878205 h 1131570"/>
                    <a:gd name="connsiteX11" fmla="*/ 1386840 w 2114550"/>
                    <a:gd name="connsiteY11" fmla="*/ 880110 h 1131570"/>
                    <a:gd name="connsiteX12" fmla="*/ 1386840 w 2114550"/>
                    <a:gd name="connsiteY12" fmla="*/ 838200 h 1131570"/>
                    <a:gd name="connsiteX13" fmla="*/ 1303020 w 2114550"/>
                    <a:gd name="connsiteY13" fmla="*/ 838200 h 1131570"/>
                    <a:gd name="connsiteX14" fmla="*/ 1304925 w 2114550"/>
                    <a:gd name="connsiteY14" fmla="*/ 803910 h 1131570"/>
                    <a:gd name="connsiteX15" fmla="*/ 1188720 w 2114550"/>
                    <a:gd name="connsiteY15" fmla="*/ 800100 h 1131570"/>
                    <a:gd name="connsiteX16" fmla="*/ 1188720 w 2114550"/>
                    <a:gd name="connsiteY16" fmla="*/ 763905 h 1131570"/>
                    <a:gd name="connsiteX17" fmla="*/ 1129665 w 2114550"/>
                    <a:gd name="connsiteY17" fmla="*/ 760095 h 1131570"/>
                    <a:gd name="connsiteX18" fmla="*/ 1133475 w 2114550"/>
                    <a:gd name="connsiteY18" fmla="*/ 731520 h 1131570"/>
                    <a:gd name="connsiteX19" fmla="*/ 1120140 w 2114550"/>
                    <a:gd name="connsiteY19" fmla="*/ 731520 h 1131570"/>
                    <a:gd name="connsiteX20" fmla="*/ 1118235 w 2114550"/>
                    <a:gd name="connsiteY20" fmla="*/ 670560 h 1131570"/>
                    <a:gd name="connsiteX21" fmla="*/ 994410 w 2114550"/>
                    <a:gd name="connsiteY21" fmla="*/ 672465 h 1131570"/>
                    <a:gd name="connsiteX22" fmla="*/ 988695 w 2114550"/>
                    <a:gd name="connsiteY22" fmla="*/ 661035 h 1131570"/>
                    <a:gd name="connsiteX23" fmla="*/ 988695 w 2114550"/>
                    <a:gd name="connsiteY23" fmla="*/ 641985 h 1131570"/>
                    <a:gd name="connsiteX24" fmla="*/ 942975 w 2114550"/>
                    <a:gd name="connsiteY24" fmla="*/ 641985 h 1131570"/>
                    <a:gd name="connsiteX25" fmla="*/ 946785 w 2114550"/>
                    <a:gd name="connsiteY25" fmla="*/ 621030 h 1131570"/>
                    <a:gd name="connsiteX26" fmla="*/ 843915 w 2114550"/>
                    <a:gd name="connsiteY26" fmla="*/ 619125 h 1131570"/>
                    <a:gd name="connsiteX27" fmla="*/ 845820 w 2114550"/>
                    <a:gd name="connsiteY27" fmla="*/ 594360 h 1131570"/>
                    <a:gd name="connsiteX28" fmla="*/ 704850 w 2114550"/>
                    <a:gd name="connsiteY28" fmla="*/ 592455 h 1131570"/>
                    <a:gd name="connsiteX29" fmla="*/ 704850 w 2114550"/>
                    <a:gd name="connsiteY29" fmla="*/ 563880 h 1131570"/>
                    <a:gd name="connsiteX30" fmla="*/ 636270 w 2114550"/>
                    <a:gd name="connsiteY30" fmla="*/ 563880 h 1131570"/>
                    <a:gd name="connsiteX31" fmla="*/ 640080 w 2114550"/>
                    <a:gd name="connsiteY31" fmla="*/ 546735 h 1131570"/>
                    <a:gd name="connsiteX32" fmla="*/ 628650 w 2114550"/>
                    <a:gd name="connsiteY32" fmla="*/ 546735 h 1131570"/>
                    <a:gd name="connsiteX33" fmla="*/ 626745 w 2114550"/>
                    <a:gd name="connsiteY33" fmla="*/ 527685 h 1131570"/>
                    <a:gd name="connsiteX34" fmla="*/ 567690 w 2114550"/>
                    <a:gd name="connsiteY34" fmla="*/ 521970 h 1131570"/>
                    <a:gd name="connsiteX35" fmla="*/ 567690 w 2114550"/>
                    <a:gd name="connsiteY35" fmla="*/ 493395 h 1131570"/>
                    <a:gd name="connsiteX36" fmla="*/ 554355 w 2114550"/>
                    <a:gd name="connsiteY36" fmla="*/ 493395 h 1131570"/>
                    <a:gd name="connsiteX37" fmla="*/ 558165 w 2114550"/>
                    <a:gd name="connsiteY37" fmla="*/ 476250 h 1131570"/>
                    <a:gd name="connsiteX38" fmla="*/ 544830 w 2114550"/>
                    <a:gd name="connsiteY38" fmla="*/ 476250 h 1131570"/>
                    <a:gd name="connsiteX39" fmla="*/ 548640 w 2114550"/>
                    <a:gd name="connsiteY39" fmla="*/ 457200 h 1131570"/>
                    <a:gd name="connsiteX40" fmla="*/ 527685 w 2114550"/>
                    <a:gd name="connsiteY40" fmla="*/ 453390 h 1131570"/>
                    <a:gd name="connsiteX41" fmla="*/ 531495 w 2114550"/>
                    <a:gd name="connsiteY41" fmla="*/ 421005 h 1131570"/>
                    <a:gd name="connsiteX42" fmla="*/ 434340 w 2114550"/>
                    <a:gd name="connsiteY42" fmla="*/ 421005 h 1131570"/>
                    <a:gd name="connsiteX43" fmla="*/ 438150 w 2114550"/>
                    <a:gd name="connsiteY43" fmla="*/ 381000 h 1131570"/>
                    <a:gd name="connsiteX44" fmla="*/ 386715 w 2114550"/>
                    <a:gd name="connsiteY44" fmla="*/ 381000 h 1131570"/>
                    <a:gd name="connsiteX45" fmla="*/ 388620 w 2114550"/>
                    <a:gd name="connsiteY45" fmla="*/ 361950 h 1131570"/>
                    <a:gd name="connsiteX46" fmla="*/ 360045 w 2114550"/>
                    <a:gd name="connsiteY46" fmla="*/ 360045 h 1131570"/>
                    <a:gd name="connsiteX47" fmla="*/ 361950 w 2114550"/>
                    <a:gd name="connsiteY47" fmla="*/ 335280 h 1131570"/>
                    <a:gd name="connsiteX48" fmla="*/ 342900 w 2114550"/>
                    <a:gd name="connsiteY48" fmla="*/ 333375 h 1131570"/>
                    <a:gd name="connsiteX49" fmla="*/ 342900 w 2114550"/>
                    <a:gd name="connsiteY49" fmla="*/ 314325 h 1131570"/>
                    <a:gd name="connsiteX50" fmla="*/ 329565 w 2114550"/>
                    <a:gd name="connsiteY50" fmla="*/ 316230 h 1131570"/>
                    <a:gd name="connsiteX51" fmla="*/ 329565 w 2114550"/>
                    <a:gd name="connsiteY51" fmla="*/ 304800 h 1131570"/>
                    <a:gd name="connsiteX52" fmla="*/ 318135 w 2114550"/>
                    <a:gd name="connsiteY52" fmla="*/ 300990 h 1131570"/>
                    <a:gd name="connsiteX53" fmla="*/ 318135 w 2114550"/>
                    <a:gd name="connsiteY53" fmla="*/ 280035 h 1131570"/>
                    <a:gd name="connsiteX54" fmla="*/ 300990 w 2114550"/>
                    <a:gd name="connsiteY54" fmla="*/ 280035 h 1131570"/>
                    <a:gd name="connsiteX55" fmla="*/ 304800 w 2114550"/>
                    <a:gd name="connsiteY55" fmla="*/ 259080 h 1131570"/>
                    <a:gd name="connsiteX56" fmla="*/ 289560 w 2114550"/>
                    <a:gd name="connsiteY56" fmla="*/ 259080 h 1131570"/>
                    <a:gd name="connsiteX57" fmla="*/ 291465 w 2114550"/>
                    <a:gd name="connsiteY57" fmla="*/ 247650 h 1131570"/>
                    <a:gd name="connsiteX58" fmla="*/ 278130 w 2114550"/>
                    <a:gd name="connsiteY58" fmla="*/ 245745 h 1131570"/>
                    <a:gd name="connsiteX59" fmla="*/ 280035 w 2114550"/>
                    <a:gd name="connsiteY59" fmla="*/ 226695 h 1131570"/>
                    <a:gd name="connsiteX60" fmla="*/ 264795 w 2114550"/>
                    <a:gd name="connsiteY60" fmla="*/ 217170 h 1131570"/>
                    <a:gd name="connsiteX61" fmla="*/ 262890 w 2114550"/>
                    <a:gd name="connsiteY61" fmla="*/ 207645 h 1131570"/>
                    <a:gd name="connsiteX62" fmla="*/ 247650 w 2114550"/>
                    <a:gd name="connsiteY62" fmla="*/ 203835 h 1131570"/>
                    <a:gd name="connsiteX63" fmla="*/ 247650 w 2114550"/>
                    <a:gd name="connsiteY63" fmla="*/ 173355 h 1131570"/>
                    <a:gd name="connsiteX64" fmla="*/ 236220 w 2114550"/>
                    <a:gd name="connsiteY64" fmla="*/ 173355 h 1131570"/>
                    <a:gd name="connsiteX65" fmla="*/ 238125 w 2114550"/>
                    <a:gd name="connsiteY65" fmla="*/ 150495 h 1131570"/>
                    <a:gd name="connsiteX66" fmla="*/ 160020 w 2114550"/>
                    <a:gd name="connsiteY66" fmla="*/ 150495 h 1131570"/>
                    <a:gd name="connsiteX67" fmla="*/ 161925 w 2114550"/>
                    <a:gd name="connsiteY67" fmla="*/ 137160 h 1131570"/>
                    <a:gd name="connsiteX68" fmla="*/ 139065 w 2114550"/>
                    <a:gd name="connsiteY68" fmla="*/ 137160 h 1131570"/>
                    <a:gd name="connsiteX69" fmla="*/ 137160 w 2114550"/>
                    <a:gd name="connsiteY69" fmla="*/ 125730 h 1131570"/>
                    <a:gd name="connsiteX70" fmla="*/ 125730 w 2114550"/>
                    <a:gd name="connsiteY70" fmla="*/ 123825 h 1131570"/>
                    <a:gd name="connsiteX71" fmla="*/ 123825 w 2114550"/>
                    <a:gd name="connsiteY71" fmla="*/ 100965 h 1131570"/>
                    <a:gd name="connsiteX72" fmla="*/ 102870 w 2114550"/>
                    <a:gd name="connsiteY72" fmla="*/ 100965 h 1131570"/>
                    <a:gd name="connsiteX73" fmla="*/ 104775 w 2114550"/>
                    <a:gd name="connsiteY73" fmla="*/ 91440 h 1131570"/>
                    <a:gd name="connsiteX74" fmla="*/ 97155 w 2114550"/>
                    <a:gd name="connsiteY74" fmla="*/ 89535 h 1131570"/>
                    <a:gd name="connsiteX75" fmla="*/ 95250 w 2114550"/>
                    <a:gd name="connsiteY75" fmla="*/ 80010 h 1131570"/>
                    <a:gd name="connsiteX76" fmla="*/ 78105 w 2114550"/>
                    <a:gd name="connsiteY76" fmla="*/ 78105 h 1131570"/>
                    <a:gd name="connsiteX77" fmla="*/ 81915 w 2114550"/>
                    <a:gd name="connsiteY77" fmla="*/ 64770 h 1131570"/>
                    <a:gd name="connsiteX78" fmla="*/ 62865 w 2114550"/>
                    <a:gd name="connsiteY78" fmla="*/ 62865 h 1131570"/>
                    <a:gd name="connsiteX79" fmla="*/ 60960 w 2114550"/>
                    <a:gd name="connsiteY79" fmla="*/ 43815 h 1131570"/>
                    <a:gd name="connsiteX80" fmla="*/ 22860 w 2114550"/>
                    <a:gd name="connsiteY80" fmla="*/ 38100 h 1131570"/>
                    <a:gd name="connsiteX81" fmla="*/ 15240 w 2114550"/>
                    <a:gd name="connsiteY81" fmla="*/ 20955 h 1131570"/>
                    <a:gd name="connsiteX82" fmla="*/ 0 w 2114550"/>
                    <a:gd name="connsiteY82" fmla="*/ 0 h 1131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2114550" h="1131570">
                      <a:moveTo>
                        <a:pt x="2114550" y="1129665"/>
                      </a:moveTo>
                      <a:lnTo>
                        <a:pt x="1844040" y="1131570"/>
                      </a:lnTo>
                      <a:lnTo>
                        <a:pt x="1845945" y="1076325"/>
                      </a:lnTo>
                      <a:lnTo>
                        <a:pt x="1664970" y="1074420"/>
                      </a:lnTo>
                      <a:lnTo>
                        <a:pt x="1666875" y="1022985"/>
                      </a:lnTo>
                      <a:lnTo>
                        <a:pt x="1602105" y="1021080"/>
                      </a:lnTo>
                      <a:lnTo>
                        <a:pt x="1604010" y="979170"/>
                      </a:lnTo>
                      <a:lnTo>
                        <a:pt x="1518285" y="977265"/>
                      </a:lnTo>
                      <a:lnTo>
                        <a:pt x="1520190" y="935355"/>
                      </a:lnTo>
                      <a:lnTo>
                        <a:pt x="1476375" y="931545"/>
                      </a:lnTo>
                      <a:lnTo>
                        <a:pt x="1472565" y="878205"/>
                      </a:lnTo>
                      <a:lnTo>
                        <a:pt x="1386840" y="880110"/>
                      </a:lnTo>
                      <a:lnTo>
                        <a:pt x="1386840" y="838200"/>
                      </a:lnTo>
                      <a:lnTo>
                        <a:pt x="1303020" y="838200"/>
                      </a:lnTo>
                      <a:lnTo>
                        <a:pt x="1304925" y="803910"/>
                      </a:lnTo>
                      <a:lnTo>
                        <a:pt x="1188720" y="800100"/>
                      </a:lnTo>
                      <a:lnTo>
                        <a:pt x="1188720" y="763905"/>
                      </a:lnTo>
                      <a:lnTo>
                        <a:pt x="1129665" y="760095"/>
                      </a:lnTo>
                      <a:lnTo>
                        <a:pt x="1133475" y="731520"/>
                      </a:lnTo>
                      <a:lnTo>
                        <a:pt x="1120140" y="731520"/>
                      </a:lnTo>
                      <a:lnTo>
                        <a:pt x="1118235" y="670560"/>
                      </a:lnTo>
                      <a:lnTo>
                        <a:pt x="994410" y="672465"/>
                      </a:lnTo>
                      <a:lnTo>
                        <a:pt x="988695" y="661035"/>
                      </a:lnTo>
                      <a:lnTo>
                        <a:pt x="988695" y="641985"/>
                      </a:lnTo>
                      <a:lnTo>
                        <a:pt x="942975" y="641985"/>
                      </a:lnTo>
                      <a:lnTo>
                        <a:pt x="946785" y="621030"/>
                      </a:lnTo>
                      <a:lnTo>
                        <a:pt x="843915" y="619125"/>
                      </a:lnTo>
                      <a:lnTo>
                        <a:pt x="845820" y="594360"/>
                      </a:lnTo>
                      <a:lnTo>
                        <a:pt x="704850" y="592455"/>
                      </a:lnTo>
                      <a:lnTo>
                        <a:pt x="704850" y="563880"/>
                      </a:lnTo>
                      <a:lnTo>
                        <a:pt x="636270" y="563880"/>
                      </a:lnTo>
                      <a:lnTo>
                        <a:pt x="640080" y="546735"/>
                      </a:lnTo>
                      <a:lnTo>
                        <a:pt x="628650" y="546735"/>
                      </a:lnTo>
                      <a:lnTo>
                        <a:pt x="626745" y="527685"/>
                      </a:lnTo>
                      <a:lnTo>
                        <a:pt x="567690" y="521970"/>
                      </a:lnTo>
                      <a:lnTo>
                        <a:pt x="567690" y="493395"/>
                      </a:lnTo>
                      <a:lnTo>
                        <a:pt x="554355" y="493395"/>
                      </a:lnTo>
                      <a:lnTo>
                        <a:pt x="558165" y="476250"/>
                      </a:lnTo>
                      <a:lnTo>
                        <a:pt x="544830" y="476250"/>
                      </a:lnTo>
                      <a:lnTo>
                        <a:pt x="548640" y="457200"/>
                      </a:lnTo>
                      <a:lnTo>
                        <a:pt x="527685" y="453390"/>
                      </a:lnTo>
                      <a:lnTo>
                        <a:pt x="531495" y="421005"/>
                      </a:lnTo>
                      <a:lnTo>
                        <a:pt x="434340" y="421005"/>
                      </a:lnTo>
                      <a:lnTo>
                        <a:pt x="438150" y="381000"/>
                      </a:lnTo>
                      <a:lnTo>
                        <a:pt x="386715" y="381000"/>
                      </a:lnTo>
                      <a:lnTo>
                        <a:pt x="388620" y="361950"/>
                      </a:lnTo>
                      <a:lnTo>
                        <a:pt x="360045" y="360045"/>
                      </a:lnTo>
                      <a:lnTo>
                        <a:pt x="361950" y="335280"/>
                      </a:lnTo>
                      <a:lnTo>
                        <a:pt x="342900" y="333375"/>
                      </a:lnTo>
                      <a:lnTo>
                        <a:pt x="342900" y="314325"/>
                      </a:lnTo>
                      <a:lnTo>
                        <a:pt x="329565" y="316230"/>
                      </a:lnTo>
                      <a:lnTo>
                        <a:pt x="329565" y="304800"/>
                      </a:lnTo>
                      <a:lnTo>
                        <a:pt x="318135" y="300990"/>
                      </a:lnTo>
                      <a:lnTo>
                        <a:pt x="318135" y="280035"/>
                      </a:lnTo>
                      <a:lnTo>
                        <a:pt x="300990" y="280035"/>
                      </a:lnTo>
                      <a:lnTo>
                        <a:pt x="304800" y="259080"/>
                      </a:lnTo>
                      <a:lnTo>
                        <a:pt x="289560" y="259080"/>
                      </a:lnTo>
                      <a:lnTo>
                        <a:pt x="291465" y="247650"/>
                      </a:lnTo>
                      <a:lnTo>
                        <a:pt x="278130" y="245745"/>
                      </a:lnTo>
                      <a:lnTo>
                        <a:pt x="280035" y="226695"/>
                      </a:lnTo>
                      <a:lnTo>
                        <a:pt x="264795" y="217170"/>
                      </a:lnTo>
                      <a:lnTo>
                        <a:pt x="262890" y="207645"/>
                      </a:lnTo>
                      <a:lnTo>
                        <a:pt x="247650" y="203835"/>
                      </a:lnTo>
                      <a:lnTo>
                        <a:pt x="247650" y="173355"/>
                      </a:lnTo>
                      <a:lnTo>
                        <a:pt x="236220" y="173355"/>
                      </a:lnTo>
                      <a:lnTo>
                        <a:pt x="238125" y="150495"/>
                      </a:lnTo>
                      <a:lnTo>
                        <a:pt x="160020" y="150495"/>
                      </a:lnTo>
                      <a:lnTo>
                        <a:pt x="161925" y="137160"/>
                      </a:lnTo>
                      <a:lnTo>
                        <a:pt x="139065" y="137160"/>
                      </a:lnTo>
                      <a:lnTo>
                        <a:pt x="137160" y="125730"/>
                      </a:lnTo>
                      <a:lnTo>
                        <a:pt x="125730" y="123825"/>
                      </a:lnTo>
                      <a:lnTo>
                        <a:pt x="123825" y="100965"/>
                      </a:lnTo>
                      <a:lnTo>
                        <a:pt x="102870" y="100965"/>
                      </a:lnTo>
                      <a:lnTo>
                        <a:pt x="104775" y="91440"/>
                      </a:lnTo>
                      <a:lnTo>
                        <a:pt x="97155" y="89535"/>
                      </a:lnTo>
                      <a:lnTo>
                        <a:pt x="95250" y="80010"/>
                      </a:lnTo>
                      <a:lnTo>
                        <a:pt x="78105" y="78105"/>
                      </a:lnTo>
                      <a:lnTo>
                        <a:pt x="81915" y="64770"/>
                      </a:lnTo>
                      <a:lnTo>
                        <a:pt x="62865" y="62865"/>
                      </a:lnTo>
                      <a:lnTo>
                        <a:pt x="60960" y="43815"/>
                      </a:lnTo>
                      <a:lnTo>
                        <a:pt x="22860" y="38100"/>
                      </a:lnTo>
                      <a:lnTo>
                        <a:pt x="15240" y="20955"/>
                      </a:lnTo>
                      <a:lnTo>
                        <a:pt x="0" y="0"/>
                      </a:lnTo>
                    </a:path>
                  </a:pathLst>
                </a:custGeom>
                <a:ln w="1905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3" name="Freeform 352"/>
                <p:cNvSpPr/>
                <p:nvPr/>
              </p:nvSpPr>
              <p:spPr>
                <a:xfrm>
                  <a:off x="6610185" y="1715436"/>
                  <a:ext cx="2177068" cy="313520"/>
                </a:xfrm>
                <a:custGeom>
                  <a:avLst/>
                  <a:gdLst>
                    <a:gd name="connsiteX0" fmla="*/ 2036445 w 2036445"/>
                    <a:gd name="connsiteY0" fmla="*/ 308610 h 310515"/>
                    <a:gd name="connsiteX1" fmla="*/ 1925955 w 2036445"/>
                    <a:gd name="connsiteY1" fmla="*/ 310515 h 310515"/>
                    <a:gd name="connsiteX2" fmla="*/ 1927860 w 2036445"/>
                    <a:gd name="connsiteY2" fmla="*/ 217170 h 310515"/>
                    <a:gd name="connsiteX3" fmla="*/ 1872615 w 2036445"/>
                    <a:gd name="connsiteY3" fmla="*/ 219075 h 310515"/>
                    <a:gd name="connsiteX4" fmla="*/ 1872615 w 2036445"/>
                    <a:gd name="connsiteY4" fmla="*/ 121920 h 310515"/>
                    <a:gd name="connsiteX5" fmla="*/ 674370 w 2036445"/>
                    <a:gd name="connsiteY5" fmla="*/ 118110 h 310515"/>
                    <a:gd name="connsiteX6" fmla="*/ 676275 w 2036445"/>
                    <a:gd name="connsiteY6" fmla="*/ 91440 h 310515"/>
                    <a:gd name="connsiteX7" fmla="*/ 622935 w 2036445"/>
                    <a:gd name="connsiteY7" fmla="*/ 91440 h 310515"/>
                    <a:gd name="connsiteX8" fmla="*/ 617220 w 2036445"/>
                    <a:gd name="connsiteY8" fmla="*/ 60960 h 310515"/>
                    <a:gd name="connsiteX9" fmla="*/ 430530 w 2036445"/>
                    <a:gd name="connsiteY9" fmla="*/ 60960 h 310515"/>
                    <a:gd name="connsiteX10" fmla="*/ 428625 w 2036445"/>
                    <a:gd name="connsiteY10" fmla="*/ 36195 h 310515"/>
                    <a:gd name="connsiteX11" fmla="*/ 243840 w 2036445"/>
                    <a:gd name="connsiteY11" fmla="*/ 34290 h 310515"/>
                    <a:gd name="connsiteX12" fmla="*/ 240030 w 2036445"/>
                    <a:gd name="connsiteY12" fmla="*/ 13335 h 310515"/>
                    <a:gd name="connsiteX13" fmla="*/ 184785 w 2036445"/>
                    <a:gd name="connsiteY13" fmla="*/ 13335 h 310515"/>
                    <a:gd name="connsiteX14" fmla="*/ 182880 w 2036445"/>
                    <a:gd name="connsiteY14" fmla="*/ 0 h 310515"/>
                    <a:gd name="connsiteX15" fmla="*/ 0 w 2036445"/>
                    <a:gd name="connsiteY15" fmla="*/ 0 h 310515"/>
                    <a:gd name="connsiteX0" fmla="*/ 2125729 w 2125729"/>
                    <a:gd name="connsiteY0" fmla="*/ 312420 h 314325"/>
                    <a:gd name="connsiteX1" fmla="*/ 2015239 w 2125729"/>
                    <a:gd name="connsiteY1" fmla="*/ 314325 h 314325"/>
                    <a:gd name="connsiteX2" fmla="*/ 2017144 w 2125729"/>
                    <a:gd name="connsiteY2" fmla="*/ 220980 h 314325"/>
                    <a:gd name="connsiteX3" fmla="*/ 1961899 w 2125729"/>
                    <a:gd name="connsiteY3" fmla="*/ 222885 h 314325"/>
                    <a:gd name="connsiteX4" fmla="*/ 1961899 w 2125729"/>
                    <a:gd name="connsiteY4" fmla="*/ 125730 h 314325"/>
                    <a:gd name="connsiteX5" fmla="*/ 763654 w 2125729"/>
                    <a:gd name="connsiteY5" fmla="*/ 121920 h 314325"/>
                    <a:gd name="connsiteX6" fmla="*/ 765559 w 2125729"/>
                    <a:gd name="connsiteY6" fmla="*/ 95250 h 314325"/>
                    <a:gd name="connsiteX7" fmla="*/ 712219 w 2125729"/>
                    <a:gd name="connsiteY7" fmla="*/ 95250 h 314325"/>
                    <a:gd name="connsiteX8" fmla="*/ 706504 w 2125729"/>
                    <a:gd name="connsiteY8" fmla="*/ 64770 h 314325"/>
                    <a:gd name="connsiteX9" fmla="*/ 519814 w 2125729"/>
                    <a:gd name="connsiteY9" fmla="*/ 64770 h 314325"/>
                    <a:gd name="connsiteX10" fmla="*/ 517909 w 2125729"/>
                    <a:gd name="connsiteY10" fmla="*/ 40005 h 314325"/>
                    <a:gd name="connsiteX11" fmla="*/ 333124 w 2125729"/>
                    <a:gd name="connsiteY11" fmla="*/ 38100 h 314325"/>
                    <a:gd name="connsiteX12" fmla="*/ 329314 w 2125729"/>
                    <a:gd name="connsiteY12" fmla="*/ 17145 h 314325"/>
                    <a:gd name="connsiteX13" fmla="*/ 274069 w 2125729"/>
                    <a:gd name="connsiteY13" fmla="*/ 17145 h 314325"/>
                    <a:gd name="connsiteX14" fmla="*/ 272164 w 2125729"/>
                    <a:gd name="connsiteY14" fmla="*/ 3810 h 314325"/>
                    <a:gd name="connsiteX15" fmla="*/ 0 w 2125729"/>
                    <a:gd name="connsiteY15" fmla="*/ 0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25729" h="314325">
                      <a:moveTo>
                        <a:pt x="2125729" y="312420"/>
                      </a:moveTo>
                      <a:lnTo>
                        <a:pt x="2015239" y="314325"/>
                      </a:lnTo>
                      <a:lnTo>
                        <a:pt x="2017144" y="220980"/>
                      </a:lnTo>
                      <a:lnTo>
                        <a:pt x="1961899" y="222885"/>
                      </a:lnTo>
                      <a:lnTo>
                        <a:pt x="1961899" y="125730"/>
                      </a:lnTo>
                      <a:lnTo>
                        <a:pt x="763654" y="121920"/>
                      </a:lnTo>
                      <a:lnTo>
                        <a:pt x="765559" y="95250"/>
                      </a:lnTo>
                      <a:lnTo>
                        <a:pt x="712219" y="95250"/>
                      </a:lnTo>
                      <a:lnTo>
                        <a:pt x="706504" y="64770"/>
                      </a:lnTo>
                      <a:lnTo>
                        <a:pt x="519814" y="64770"/>
                      </a:lnTo>
                      <a:lnTo>
                        <a:pt x="517909" y="40005"/>
                      </a:lnTo>
                      <a:lnTo>
                        <a:pt x="333124" y="38100"/>
                      </a:lnTo>
                      <a:lnTo>
                        <a:pt x="329314" y="17145"/>
                      </a:lnTo>
                      <a:lnTo>
                        <a:pt x="274069" y="17145"/>
                      </a:lnTo>
                      <a:lnTo>
                        <a:pt x="272164" y="3810"/>
                      </a:lnTo>
                      <a:lnTo>
                        <a:pt x="0" y="0"/>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sp>
              <p:nvSpPr>
                <p:cNvPr id="355" name="Freeform 354"/>
                <p:cNvSpPr/>
                <p:nvPr/>
              </p:nvSpPr>
              <p:spPr>
                <a:xfrm>
                  <a:off x="6646997" y="1719236"/>
                  <a:ext cx="2114893" cy="748647"/>
                </a:xfrm>
                <a:custGeom>
                  <a:avLst/>
                  <a:gdLst>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1555 w 2065020"/>
                    <a:gd name="connsiteY29" fmla="*/ 462915 h 750570"/>
                    <a:gd name="connsiteX30" fmla="*/ 914400 w 2065020"/>
                    <a:gd name="connsiteY30" fmla="*/ 381000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1555 w 2065020"/>
                    <a:gd name="connsiteY29" fmla="*/ 46291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54530 w 2065020"/>
                    <a:gd name="connsiteY2" fmla="*/ 70485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64055 w 2065020"/>
                    <a:gd name="connsiteY2" fmla="*/ 70104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 name="connsiteX0" fmla="*/ 2065020 w 2065020"/>
                    <a:gd name="connsiteY0" fmla="*/ 750570 h 750570"/>
                    <a:gd name="connsiteX1" fmla="*/ 2034540 w 2065020"/>
                    <a:gd name="connsiteY1" fmla="*/ 704850 h 750570"/>
                    <a:gd name="connsiteX2" fmla="*/ 1960245 w 2065020"/>
                    <a:gd name="connsiteY2" fmla="*/ 701040 h 750570"/>
                    <a:gd name="connsiteX3" fmla="*/ 1960245 w 2065020"/>
                    <a:gd name="connsiteY3" fmla="*/ 681990 h 750570"/>
                    <a:gd name="connsiteX4" fmla="*/ 1916430 w 2065020"/>
                    <a:gd name="connsiteY4" fmla="*/ 680085 h 750570"/>
                    <a:gd name="connsiteX5" fmla="*/ 1874520 w 2065020"/>
                    <a:gd name="connsiteY5" fmla="*/ 670560 h 750570"/>
                    <a:gd name="connsiteX6" fmla="*/ 1836420 w 2065020"/>
                    <a:gd name="connsiteY6" fmla="*/ 666750 h 750570"/>
                    <a:gd name="connsiteX7" fmla="*/ 1834515 w 2065020"/>
                    <a:gd name="connsiteY7" fmla="*/ 649605 h 750570"/>
                    <a:gd name="connsiteX8" fmla="*/ 1701165 w 2065020"/>
                    <a:gd name="connsiteY8" fmla="*/ 645795 h 750570"/>
                    <a:gd name="connsiteX9" fmla="*/ 1668780 w 2065020"/>
                    <a:gd name="connsiteY9" fmla="*/ 636270 h 750570"/>
                    <a:gd name="connsiteX10" fmla="*/ 1644015 w 2065020"/>
                    <a:gd name="connsiteY10" fmla="*/ 622935 h 750570"/>
                    <a:gd name="connsiteX11" fmla="*/ 1619250 w 2065020"/>
                    <a:gd name="connsiteY11" fmla="*/ 617220 h 750570"/>
                    <a:gd name="connsiteX12" fmla="*/ 1605915 w 2065020"/>
                    <a:gd name="connsiteY12" fmla="*/ 600075 h 750570"/>
                    <a:gd name="connsiteX13" fmla="*/ 1499235 w 2065020"/>
                    <a:gd name="connsiteY13" fmla="*/ 600075 h 750570"/>
                    <a:gd name="connsiteX14" fmla="*/ 1483995 w 2065020"/>
                    <a:gd name="connsiteY14" fmla="*/ 594360 h 750570"/>
                    <a:gd name="connsiteX15" fmla="*/ 1472565 w 2065020"/>
                    <a:gd name="connsiteY15" fmla="*/ 588645 h 750570"/>
                    <a:gd name="connsiteX16" fmla="*/ 1442085 w 2065020"/>
                    <a:gd name="connsiteY16" fmla="*/ 573405 h 750570"/>
                    <a:gd name="connsiteX17" fmla="*/ 1423035 w 2065020"/>
                    <a:gd name="connsiteY17" fmla="*/ 569595 h 750570"/>
                    <a:gd name="connsiteX18" fmla="*/ 1392555 w 2065020"/>
                    <a:gd name="connsiteY18" fmla="*/ 563880 h 750570"/>
                    <a:gd name="connsiteX19" fmla="*/ 1363980 w 2065020"/>
                    <a:gd name="connsiteY19" fmla="*/ 558165 h 750570"/>
                    <a:gd name="connsiteX20" fmla="*/ 1341120 w 2065020"/>
                    <a:gd name="connsiteY20" fmla="*/ 556260 h 750570"/>
                    <a:gd name="connsiteX21" fmla="*/ 1285875 w 2065020"/>
                    <a:gd name="connsiteY21" fmla="*/ 556260 h 750570"/>
                    <a:gd name="connsiteX22" fmla="*/ 1276350 w 2065020"/>
                    <a:gd name="connsiteY22" fmla="*/ 546735 h 750570"/>
                    <a:gd name="connsiteX23" fmla="*/ 1243965 w 2065020"/>
                    <a:gd name="connsiteY23" fmla="*/ 531495 h 750570"/>
                    <a:gd name="connsiteX24" fmla="*/ 1215390 w 2065020"/>
                    <a:gd name="connsiteY24" fmla="*/ 521970 h 750570"/>
                    <a:gd name="connsiteX25" fmla="*/ 1152525 w 2065020"/>
                    <a:gd name="connsiteY25" fmla="*/ 521970 h 750570"/>
                    <a:gd name="connsiteX26" fmla="*/ 1141095 w 2065020"/>
                    <a:gd name="connsiteY26" fmla="*/ 514350 h 750570"/>
                    <a:gd name="connsiteX27" fmla="*/ 1118235 w 2065020"/>
                    <a:gd name="connsiteY27" fmla="*/ 508635 h 750570"/>
                    <a:gd name="connsiteX28" fmla="*/ 1085850 w 2065020"/>
                    <a:gd name="connsiteY28" fmla="*/ 499110 h 750570"/>
                    <a:gd name="connsiteX29" fmla="*/ 1013460 w 2065020"/>
                    <a:gd name="connsiteY29" fmla="*/ 455295 h 750570"/>
                    <a:gd name="connsiteX30" fmla="*/ 931545 w 2065020"/>
                    <a:gd name="connsiteY30" fmla="*/ 398145 h 750570"/>
                    <a:gd name="connsiteX31" fmla="*/ 821055 w 2065020"/>
                    <a:gd name="connsiteY31" fmla="*/ 342900 h 750570"/>
                    <a:gd name="connsiteX32" fmla="*/ 727710 w 2065020"/>
                    <a:gd name="connsiteY32" fmla="*/ 297180 h 750570"/>
                    <a:gd name="connsiteX33" fmla="*/ 676275 w 2065020"/>
                    <a:gd name="connsiteY33" fmla="*/ 260985 h 750570"/>
                    <a:gd name="connsiteX34" fmla="*/ 638175 w 2065020"/>
                    <a:gd name="connsiteY34" fmla="*/ 260985 h 750570"/>
                    <a:gd name="connsiteX35" fmla="*/ 626745 w 2065020"/>
                    <a:gd name="connsiteY35" fmla="*/ 240030 h 750570"/>
                    <a:gd name="connsiteX36" fmla="*/ 601980 w 2065020"/>
                    <a:gd name="connsiteY36" fmla="*/ 234315 h 750570"/>
                    <a:gd name="connsiteX37" fmla="*/ 571500 w 2065020"/>
                    <a:gd name="connsiteY37" fmla="*/ 213360 h 750570"/>
                    <a:gd name="connsiteX38" fmla="*/ 535305 w 2065020"/>
                    <a:gd name="connsiteY38" fmla="*/ 198120 h 750570"/>
                    <a:gd name="connsiteX39" fmla="*/ 470535 w 2065020"/>
                    <a:gd name="connsiteY39" fmla="*/ 171450 h 750570"/>
                    <a:gd name="connsiteX40" fmla="*/ 426720 w 2065020"/>
                    <a:gd name="connsiteY40" fmla="*/ 144780 h 750570"/>
                    <a:gd name="connsiteX41" fmla="*/ 348615 w 2065020"/>
                    <a:gd name="connsiteY41" fmla="*/ 112395 h 750570"/>
                    <a:gd name="connsiteX42" fmla="*/ 318135 w 2065020"/>
                    <a:gd name="connsiteY42" fmla="*/ 104775 h 750570"/>
                    <a:gd name="connsiteX43" fmla="*/ 291465 w 2065020"/>
                    <a:gd name="connsiteY43" fmla="*/ 100965 h 750570"/>
                    <a:gd name="connsiteX44" fmla="*/ 274320 w 2065020"/>
                    <a:gd name="connsiteY44" fmla="*/ 81915 h 750570"/>
                    <a:gd name="connsiteX45" fmla="*/ 196215 w 2065020"/>
                    <a:gd name="connsiteY45" fmla="*/ 76200 h 750570"/>
                    <a:gd name="connsiteX46" fmla="*/ 182880 w 2065020"/>
                    <a:gd name="connsiteY46" fmla="*/ 74295 h 750570"/>
                    <a:gd name="connsiteX47" fmla="*/ 158115 w 2065020"/>
                    <a:gd name="connsiteY47" fmla="*/ 62865 h 750570"/>
                    <a:gd name="connsiteX48" fmla="*/ 123825 w 2065020"/>
                    <a:gd name="connsiteY48" fmla="*/ 62865 h 750570"/>
                    <a:gd name="connsiteX49" fmla="*/ 99060 w 2065020"/>
                    <a:gd name="connsiteY49" fmla="*/ 55245 h 750570"/>
                    <a:gd name="connsiteX50" fmla="*/ 57150 w 2065020"/>
                    <a:gd name="connsiteY50" fmla="*/ 30480 h 750570"/>
                    <a:gd name="connsiteX51" fmla="*/ 34290 w 2065020"/>
                    <a:gd name="connsiteY51" fmla="*/ 26670 h 750570"/>
                    <a:gd name="connsiteX52" fmla="*/ 0 w 2065020"/>
                    <a:gd name="connsiteY52" fmla="*/ 0 h 750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065020" h="750570">
                      <a:moveTo>
                        <a:pt x="2065020" y="750570"/>
                      </a:moveTo>
                      <a:lnTo>
                        <a:pt x="2034540" y="704850"/>
                      </a:lnTo>
                      <a:lnTo>
                        <a:pt x="1960245" y="701040"/>
                      </a:lnTo>
                      <a:lnTo>
                        <a:pt x="1960245" y="681990"/>
                      </a:lnTo>
                      <a:lnTo>
                        <a:pt x="1916430" y="680085"/>
                      </a:lnTo>
                      <a:lnTo>
                        <a:pt x="1874520" y="670560"/>
                      </a:lnTo>
                      <a:lnTo>
                        <a:pt x="1836420" y="666750"/>
                      </a:lnTo>
                      <a:lnTo>
                        <a:pt x="1834515" y="649605"/>
                      </a:lnTo>
                      <a:lnTo>
                        <a:pt x="1701165" y="645795"/>
                      </a:lnTo>
                      <a:lnTo>
                        <a:pt x="1668780" y="636270"/>
                      </a:lnTo>
                      <a:lnTo>
                        <a:pt x="1644015" y="622935"/>
                      </a:lnTo>
                      <a:lnTo>
                        <a:pt x="1619250" y="617220"/>
                      </a:lnTo>
                      <a:lnTo>
                        <a:pt x="1605915" y="600075"/>
                      </a:lnTo>
                      <a:lnTo>
                        <a:pt x="1499235" y="600075"/>
                      </a:lnTo>
                      <a:lnTo>
                        <a:pt x="1483995" y="594360"/>
                      </a:lnTo>
                      <a:lnTo>
                        <a:pt x="1472565" y="588645"/>
                      </a:lnTo>
                      <a:lnTo>
                        <a:pt x="1442085" y="573405"/>
                      </a:lnTo>
                      <a:lnTo>
                        <a:pt x="1423035" y="569595"/>
                      </a:lnTo>
                      <a:lnTo>
                        <a:pt x="1392555" y="563880"/>
                      </a:lnTo>
                      <a:lnTo>
                        <a:pt x="1363980" y="558165"/>
                      </a:lnTo>
                      <a:lnTo>
                        <a:pt x="1341120" y="556260"/>
                      </a:lnTo>
                      <a:lnTo>
                        <a:pt x="1285875" y="556260"/>
                      </a:lnTo>
                      <a:lnTo>
                        <a:pt x="1276350" y="546735"/>
                      </a:lnTo>
                      <a:lnTo>
                        <a:pt x="1243965" y="531495"/>
                      </a:lnTo>
                      <a:lnTo>
                        <a:pt x="1215390" y="521970"/>
                      </a:lnTo>
                      <a:lnTo>
                        <a:pt x="1152525" y="521970"/>
                      </a:lnTo>
                      <a:lnTo>
                        <a:pt x="1141095" y="514350"/>
                      </a:lnTo>
                      <a:lnTo>
                        <a:pt x="1118235" y="508635"/>
                      </a:lnTo>
                      <a:lnTo>
                        <a:pt x="1085850" y="499110"/>
                      </a:lnTo>
                      <a:lnTo>
                        <a:pt x="1013460" y="455295"/>
                      </a:lnTo>
                      <a:lnTo>
                        <a:pt x="931545" y="398145"/>
                      </a:lnTo>
                      <a:lnTo>
                        <a:pt x="821055" y="342900"/>
                      </a:lnTo>
                      <a:lnTo>
                        <a:pt x="727710" y="297180"/>
                      </a:lnTo>
                      <a:lnTo>
                        <a:pt x="676275" y="260985"/>
                      </a:lnTo>
                      <a:lnTo>
                        <a:pt x="638175" y="260985"/>
                      </a:lnTo>
                      <a:lnTo>
                        <a:pt x="626745" y="240030"/>
                      </a:lnTo>
                      <a:lnTo>
                        <a:pt x="601980" y="234315"/>
                      </a:lnTo>
                      <a:lnTo>
                        <a:pt x="571500" y="213360"/>
                      </a:lnTo>
                      <a:lnTo>
                        <a:pt x="535305" y="198120"/>
                      </a:lnTo>
                      <a:lnTo>
                        <a:pt x="470535" y="171450"/>
                      </a:lnTo>
                      <a:lnTo>
                        <a:pt x="426720" y="144780"/>
                      </a:lnTo>
                      <a:lnTo>
                        <a:pt x="348615" y="112395"/>
                      </a:lnTo>
                      <a:lnTo>
                        <a:pt x="318135" y="104775"/>
                      </a:lnTo>
                      <a:lnTo>
                        <a:pt x="291465" y="100965"/>
                      </a:lnTo>
                      <a:lnTo>
                        <a:pt x="274320" y="81915"/>
                      </a:lnTo>
                      <a:lnTo>
                        <a:pt x="196215" y="76200"/>
                      </a:lnTo>
                      <a:lnTo>
                        <a:pt x="182880" y="74295"/>
                      </a:lnTo>
                      <a:lnTo>
                        <a:pt x="158115" y="62865"/>
                      </a:lnTo>
                      <a:lnTo>
                        <a:pt x="123825" y="62865"/>
                      </a:lnTo>
                      <a:lnTo>
                        <a:pt x="99060" y="55245"/>
                      </a:lnTo>
                      <a:lnTo>
                        <a:pt x="57150" y="30480"/>
                      </a:lnTo>
                      <a:lnTo>
                        <a:pt x="34290" y="26670"/>
                      </a:lnTo>
                      <a:lnTo>
                        <a:pt x="0" y="0"/>
                      </a:lnTo>
                    </a:path>
                  </a:pathLst>
                </a:custGeom>
                <a:ln w="19050">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defRPr/>
                  </a:pPr>
                  <a:endParaRPr lang="en-US" sz="1050" dirty="0">
                    <a:latin typeface="Franklin Gothic Book" panose="020B0503020102020204" pitchFamily="34" charset="0"/>
                  </a:endParaRPr>
                </a:p>
              </p:txBody>
            </p:sp>
          </p:grpSp>
        </p:grpSp>
        <p:grpSp>
          <p:nvGrpSpPr>
            <p:cNvPr id="326" name="Group 325"/>
            <p:cNvGrpSpPr/>
            <p:nvPr/>
          </p:nvGrpSpPr>
          <p:grpSpPr>
            <a:xfrm>
              <a:off x="126555" y="1684072"/>
              <a:ext cx="2933168" cy="3622074"/>
              <a:chOff x="126555" y="1684072"/>
              <a:chExt cx="2933168" cy="3622074"/>
            </a:xfrm>
          </p:grpSpPr>
          <p:sp>
            <p:nvSpPr>
              <p:cNvPr id="152" name="TextBox 151"/>
              <p:cNvSpPr txBox="1"/>
              <p:nvPr/>
            </p:nvSpPr>
            <p:spPr>
              <a:xfrm rot="16200000">
                <a:off x="-817295" y="2750435"/>
                <a:ext cx="2141616" cy="253916"/>
              </a:xfrm>
              <a:prstGeom prst="rect">
                <a:avLst/>
              </a:prstGeom>
              <a:noFill/>
              <a:effectLst/>
            </p:spPr>
            <p:txBody>
              <a:bodyPr wrap="square" rtlCol="0">
                <a:spAutoFit/>
              </a:bodyPr>
              <a:lstStyle/>
              <a:p>
                <a:pPr algn="ctr" defTabSz="914378">
                  <a:defRPr/>
                </a:pPr>
                <a:r>
                  <a:rPr lang="en-US" sz="1100" b="1" dirty="0">
                    <a:latin typeface="Franklin Gothic Book" panose="020B0503020102020204" pitchFamily="34" charset="0"/>
                    <a:ea typeface="MS PGothic" pitchFamily="34" charset="-128"/>
                  </a:rPr>
                  <a:t>Survival (%)</a:t>
                </a:r>
              </a:p>
            </p:txBody>
          </p:sp>
          <p:sp>
            <p:nvSpPr>
              <p:cNvPr id="153" name="TextBox 152"/>
              <p:cNvSpPr txBox="1"/>
              <p:nvPr/>
            </p:nvSpPr>
            <p:spPr>
              <a:xfrm>
                <a:off x="631451" y="4141216"/>
                <a:ext cx="2149391" cy="253916"/>
              </a:xfrm>
              <a:prstGeom prst="rect">
                <a:avLst/>
              </a:prstGeom>
              <a:noFill/>
              <a:effectLst/>
            </p:spPr>
            <p:txBody>
              <a:bodyPr wrap="square" rtlCol="0">
                <a:spAutoFit/>
              </a:bodyPr>
              <a:lstStyle/>
              <a:p>
                <a:pPr algn="ctr" defTabSz="914378">
                  <a:defRPr/>
                </a:pPr>
                <a:r>
                  <a:rPr lang="en-US" sz="1050" b="1" dirty="0">
                    <a:latin typeface="Franklin Gothic Book" panose="020B0503020102020204" pitchFamily="34" charset="0"/>
                    <a:ea typeface="MS PGothic" pitchFamily="34" charset="-128"/>
                  </a:rPr>
                  <a:t>Years</a:t>
                </a:r>
              </a:p>
            </p:txBody>
          </p:sp>
          <p:grpSp>
            <p:nvGrpSpPr>
              <p:cNvPr id="154" name="Group 236"/>
              <p:cNvGrpSpPr/>
              <p:nvPr/>
            </p:nvGrpSpPr>
            <p:grpSpPr>
              <a:xfrm>
                <a:off x="523780" y="3989502"/>
                <a:ext cx="2384594" cy="253916"/>
                <a:chOff x="487915" y="2990560"/>
                <a:chExt cx="2501245" cy="190437"/>
              </a:xfrm>
            </p:grpSpPr>
            <p:sp>
              <p:nvSpPr>
                <p:cNvPr id="196" name="TextBox 195"/>
                <p:cNvSpPr txBox="1"/>
                <p:nvPr/>
              </p:nvSpPr>
              <p:spPr>
                <a:xfrm>
                  <a:off x="487915"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0</a:t>
                  </a:r>
                </a:p>
              </p:txBody>
            </p:sp>
            <p:sp>
              <p:nvSpPr>
                <p:cNvPr id="197" name="TextBox 196"/>
                <p:cNvSpPr txBox="1"/>
                <p:nvPr/>
              </p:nvSpPr>
              <p:spPr>
                <a:xfrm>
                  <a:off x="931257"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1</a:t>
                  </a:r>
                </a:p>
              </p:txBody>
            </p:sp>
            <p:sp>
              <p:nvSpPr>
                <p:cNvPr id="198" name="TextBox 197"/>
                <p:cNvSpPr txBox="1"/>
                <p:nvPr/>
              </p:nvSpPr>
              <p:spPr>
                <a:xfrm>
                  <a:off x="1385859"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a:t>
                  </a:r>
                </a:p>
              </p:txBody>
            </p:sp>
            <p:sp>
              <p:nvSpPr>
                <p:cNvPr id="199" name="TextBox 198"/>
                <p:cNvSpPr txBox="1"/>
                <p:nvPr/>
              </p:nvSpPr>
              <p:spPr>
                <a:xfrm>
                  <a:off x="1823571"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a:t>
                  </a:r>
                </a:p>
              </p:txBody>
            </p:sp>
            <p:sp>
              <p:nvSpPr>
                <p:cNvPr id="200" name="TextBox 199"/>
                <p:cNvSpPr txBox="1"/>
                <p:nvPr/>
              </p:nvSpPr>
              <p:spPr>
                <a:xfrm>
                  <a:off x="226973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4</a:t>
                  </a:r>
                </a:p>
              </p:txBody>
            </p:sp>
            <p:sp>
              <p:nvSpPr>
                <p:cNvPr id="201" name="TextBox 200"/>
                <p:cNvSpPr txBox="1"/>
                <p:nvPr/>
              </p:nvSpPr>
              <p:spPr>
                <a:xfrm>
                  <a:off x="2713070" y="2990560"/>
                  <a:ext cx="276090" cy="190437"/>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a:t>
                  </a:r>
                </a:p>
              </p:txBody>
            </p:sp>
          </p:grpSp>
          <p:grpSp>
            <p:nvGrpSpPr>
              <p:cNvPr id="155" name="Group 227"/>
              <p:cNvGrpSpPr/>
              <p:nvPr/>
            </p:nvGrpSpPr>
            <p:grpSpPr>
              <a:xfrm>
                <a:off x="254840" y="1684072"/>
                <a:ext cx="420308" cy="2386928"/>
                <a:chOff x="167713" y="1237970"/>
                <a:chExt cx="440868" cy="1790196"/>
              </a:xfrm>
            </p:grpSpPr>
            <p:sp>
              <p:nvSpPr>
                <p:cNvPr id="190" name="TextBox 189"/>
                <p:cNvSpPr txBox="1"/>
                <p:nvPr/>
              </p:nvSpPr>
              <p:spPr>
                <a:xfrm>
                  <a:off x="250104" y="1877874"/>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60</a:t>
                  </a:r>
                </a:p>
              </p:txBody>
            </p:sp>
            <p:sp>
              <p:nvSpPr>
                <p:cNvPr id="191" name="TextBox 190"/>
                <p:cNvSpPr txBox="1"/>
                <p:nvPr/>
              </p:nvSpPr>
              <p:spPr>
                <a:xfrm>
                  <a:off x="332492" y="2837729"/>
                  <a:ext cx="276089"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0</a:t>
                  </a:r>
                </a:p>
              </p:txBody>
            </p:sp>
            <p:sp>
              <p:nvSpPr>
                <p:cNvPr id="192" name="TextBox 191"/>
                <p:cNvSpPr txBox="1"/>
                <p:nvPr/>
              </p:nvSpPr>
              <p:spPr>
                <a:xfrm>
                  <a:off x="167713" y="1237970"/>
                  <a:ext cx="44086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100</a:t>
                  </a:r>
                </a:p>
              </p:txBody>
            </p:sp>
            <p:sp>
              <p:nvSpPr>
                <p:cNvPr id="193" name="TextBox 192"/>
                <p:cNvSpPr txBox="1"/>
                <p:nvPr/>
              </p:nvSpPr>
              <p:spPr>
                <a:xfrm>
                  <a:off x="250103" y="1557922"/>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80</a:t>
                  </a:r>
                </a:p>
              </p:txBody>
            </p:sp>
            <p:sp>
              <p:nvSpPr>
                <p:cNvPr id="194" name="TextBox 193"/>
                <p:cNvSpPr txBox="1"/>
                <p:nvPr/>
              </p:nvSpPr>
              <p:spPr>
                <a:xfrm>
                  <a:off x="250103" y="2197826"/>
                  <a:ext cx="358478"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40</a:t>
                  </a:r>
                </a:p>
              </p:txBody>
            </p:sp>
            <p:sp>
              <p:nvSpPr>
                <p:cNvPr id="195" name="TextBox 194"/>
                <p:cNvSpPr txBox="1"/>
                <p:nvPr/>
              </p:nvSpPr>
              <p:spPr>
                <a:xfrm>
                  <a:off x="250103" y="2517778"/>
                  <a:ext cx="358477" cy="190437"/>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20</a:t>
                  </a:r>
                </a:p>
              </p:txBody>
            </p:sp>
          </p:grpSp>
          <p:grpSp>
            <p:nvGrpSpPr>
              <p:cNvPr id="156" name="Group 226"/>
              <p:cNvGrpSpPr/>
              <p:nvPr/>
            </p:nvGrpSpPr>
            <p:grpSpPr>
              <a:xfrm>
                <a:off x="623399" y="1800097"/>
                <a:ext cx="2268424" cy="2219491"/>
                <a:chOff x="592407" y="1328874"/>
                <a:chExt cx="2379393" cy="1664618"/>
              </a:xfrm>
            </p:grpSpPr>
            <p:cxnSp>
              <p:nvCxnSpPr>
                <p:cNvPr id="176" name="Straight Connector 175"/>
                <p:cNvCxnSpPr/>
                <p:nvPr/>
              </p:nvCxnSpPr>
              <p:spPr>
                <a:xfrm>
                  <a:off x="628997" y="1328874"/>
                  <a:ext cx="0" cy="1601342"/>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7" name="Straight Connector 176"/>
                <p:cNvCxnSpPr/>
                <p:nvPr/>
              </p:nvCxnSpPr>
              <p:spPr>
                <a:xfrm>
                  <a:off x="626183" y="2930216"/>
                  <a:ext cx="2345617"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8" name="Straight Connector 177"/>
                <p:cNvCxnSpPr/>
                <p:nvPr/>
              </p:nvCxnSpPr>
              <p:spPr>
                <a:xfrm>
                  <a:off x="592407" y="133374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79" name="Straight Connector 178"/>
                <p:cNvCxnSpPr/>
                <p:nvPr/>
              </p:nvCxnSpPr>
              <p:spPr>
                <a:xfrm>
                  <a:off x="592407" y="165303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0" name="Straight Connector 179"/>
                <p:cNvCxnSpPr/>
                <p:nvPr/>
              </p:nvCxnSpPr>
              <p:spPr>
                <a:xfrm>
                  <a:off x="592407" y="197233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1" name="Straight Connector 180"/>
                <p:cNvCxnSpPr/>
                <p:nvPr/>
              </p:nvCxnSpPr>
              <p:spPr>
                <a:xfrm>
                  <a:off x="592407" y="229162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2" name="Straight Connector 181"/>
                <p:cNvCxnSpPr/>
                <p:nvPr/>
              </p:nvCxnSpPr>
              <p:spPr>
                <a:xfrm>
                  <a:off x="592407" y="2930216"/>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3" name="Straight Connector 182"/>
                <p:cNvCxnSpPr/>
                <p:nvPr/>
              </p:nvCxnSpPr>
              <p:spPr>
                <a:xfrm rot="16200000">
                  <a:off x="597360"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4" name="Straight Connector 183"/>
                <p:cNvCxnSpPr/>
                <p:nvPr/>
              </p:nvCxnSpPr>
              <p:spPr>
                <a:xfrm>
                  <a:off x="592407" y="2610921"/>
                  <a:ext cx="36590"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5" name="Straight Connector 184"/>
                <p:cNvCxnSpPr/>
                <p:nvPr/>
              </p:nvCxnSpPr>
              <p:spPr>
                <a:xfrm rot="16200000">
                  <a:off x="104151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6" name="Straight Connector 185"/>
                <p:cNvCxnSpPr/>
                <p:nvPr/>
              </p:nvCxnSpPr>
              <p:spPr>
                <a:xfrm rot="16200000">
                  <a:off x="1485665"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7" name="Straight Connector 186"/>
                <p:cNvCxnSpPr/>
                <p:nvPr/>
              </p:nvCxnSpPr>
              <p:spPr>
                <a:xfrm rot="16200000">
                  <a:off x="1929817"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8" name="Straight Connector 187"/>
                <p:cNvCxnSpPr/>
                <p:nvPr/>
              </p:nvCxnSpPr>
              <p:spPr>
                <a:xfrm rot="16200000">
                  <a:off x="2373969"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cxnSp>
              <p:nvCxnSpPr>
                <p:cNvPr id="189" name="Straight Connector 188"/>
                <p:cNvCxnSpPr/>
                <p:nvPr/>
              </p:nvCxnSpPr>
              <p:spPr>
                <a:xfrm rot="16200000">
                  <a:off x="2818122" y="2961855"/>
                  <a:ext cx="63275" cy="0"/>
                </a:xfrm>
                <a:prstGeom prst="line">
                  <a:avLst/>
                </a:prstGeom>
                <a:ln w="12700">
                  <a:solidFill>
                    <a:schemeClr val="tx1">
                      <a:lumMod val="75000"/>
                      <a:lumOff val="25000"/>
                    </a:schemeClr>
                  </a:solidFill>
                </a:ln>
                <a:effectLst/>
              </p:spPr>
              <p:style>
                <a:lnRef idx="2">
                  <a:schemeClr val="accent1"/>
                </a:lnRef>
                <a:fillRef idx="0">
                  <a:schemeClr val="accent1"/>
                </a:fillRef>
                <a:effectRef idx="1">
                  <a:schemeClr val="accent1"/>
                </a:effectRef>
                <a:fontRef idx="minor">
                  <a:schemeClr val="tx1"/>
                </a:fontRef>
              </p:style>
            </p:cxnSp>
          </p:grpSp>
          <p:sp>
            <p:nvSpPr>
              <p:cNvPr id="157" name="TextBox 5"/>
              <p:cNvSpPr txBox="1"/>
              <p:nvPr/>
            </p:nvSpPr>
            <p:spPr>
              <a:xfrm>
                <a:off x="166683" y="4357552"/>
                <a:ext cx="795410" cy="253916"/>
              </a:xfrm>
              <a:prstGeom prst="rect">
                <a:avLst/>
              </a:prstGeom>
              <a:noFill/>
            </p:spPr>
            <p:txBody>
              <a:bodyPr wrap="none" rtlCol="0">
                <a:spAutoFit/>
              </a:bodyPr>
              <a:lstStyle/>
              <a:p>
                <a:pPr algn="r" defTabSz="914378">
                  <a:defRPr/>
                </a:pPr>
                <a:r>
                  <a:rPr lang="en-US" sz="1050" dirty="0">
                    <a:latin typeface="Franklin Gothic Book" panose="020B0503020102020204" pitchFamily="34" charset="0"/>
                    <a:ea typeface="MS PGothic" pitchFamily="34" charset="-128"/>
                  </a:rPr>
                  <a:t>No. at risk:</a:t>
                </a:r>
              </a:p>
            </p:txBody>
          </p:sp>
          <p:grpSp>
            <p:nvGrpSpPr>
              <p:cNvPr id="158" name="Group 93"/>
              <p:cNvGrpSpPr/>
              <p:nvPr/>
            </p:nvGrpSpPr>
            <p:grpSpPr>
              <a:xfrm>
                <a:off x="445232" y="4567457"/>
                <a:ext cx="2502419" cy="738689"/>
                <a:chOff x="1458748" y="3221236"/>
                <a:chExt cx="6714431" cy="819524"/>
              </a:xfrm>
            </p:grpSpPr>
            <p:sp>
              <p:nvSpPr>
                <p:cNvPr id="170" name="TextBox 169"/>
                <p:cNvSpPr txBox="1"/>
                <p:nvPr/>
              </p:nvSpPr>
              <p:spPr>
                <a:xfrm>
                  <a:off x="1458748" y="3221265"/>
                  <a:ext cx="1127761" cy="819495"/>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57</a:t>
                  </a:r>
                </a:p>
                <a:p>
                  <a:pPr algn="ctr" defTabSz="914378">
                    <a:defRPr/>
                  </a:pPr>
                  <a:r>
                    <a:rPr lang="en-US" sz="1050" dirty="0">
                      <a:latin typeface="Franklin Gothic Book" panose="020B0503020102020204" pitchFamily="34" charset="0"/>
                      <a:ea typeface="MS PGothic" pitchFamily="34" charset="-128"/>
                    </a:rPr>
                    <a:t>54</a:t>
                  </a:r>
                </a:p>
                <a:p>
                  <a:pPr algn="ctr" defTabSz="914378">
                    <a:defRPr/>
                  </a:pPr>
                  <a:r>
                    <a:rPr lang="en-US" sz="1050" dirty="0">
                      <a:latin typeface="Franklin Gothic Book" panose="020B0503020102020204" pitchFamily="34" charset="0"/>
                      <a:ea typeface="MS PGothic" pitchFamily="34" charset="-128"/>
                    </a:rPr>
                    <a:t>213</a:t>
                  </a:r>
                </a:p>
                <a:p>
                  <a:pPr algn="ctr" defTabSz="914378">
                    <a:defRPr/>
                  </a:pPr>
                  <a:r>
                    <a:rPr lang="en-US" sz="1050" dirty="0">
                      <a:latin typeface="Franklin Gothic Book" panose="020B0503020102020204" pitchFamily="34" charset="0"/>
                      <a:ea typeface="MS PGothic" pitchFamily="34" charset="-128"/>
                    </a:rPr>
                    <a:t>59</a:t>
                  </a:r>
                </a:p>
              </p:txBody>
            </p:sp>
            <p:sp>
              <p:nvSpPr>
                <p:cNvPr id="171" name="TextBox 170"/>
                <p:cNvSpPr txBox="1"/>
                <p:nvPr/>
              </p:nvSpPr>
              <p:spPr>
                <a:xfrm>
                  <a:off x="2592843" y="3221257"/>
                  <a:ext cx="1127761" cy="819496"/>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50</a:t>
                  </a:r>
                </a:p>
                <a:p>
                  <a:pPr algn="ctr" defTabSz="914378">
                    <a:defRPr/>
                  </a:pPr>
                  <a:r>
                    <a:rPr lang="en-US" sz="1050" dirty="0">
                      <a:latin typeface="Franklin Gothic Book" panose="020B0503020102020204" pitchFamily="34" charset="0"/>
                      <a:ea typeface="MS PGothic" pitchFamily="34" charset="-128"/>
                    </a:rPr>
                    <a:t>46</a:t>
                  </a:r>
                </a:p>
                <a:p>
                  <a:pPr algn="ctr" defTabSz="914378">
                    <a:defRPr/>
                  </a:pPr>
                  <a:r>
                    <a:rPr lang="en-US" sz="1050" dirty="0">
                      <a:latin typeface="Franklin Gothic Book" panose="020B0503020102020204" pitchFamily="34" charset="0"/>
                      <a:ea typeface="MS PGothic" pitchFamily="34" charset="-128"/>
                    </a:rPr>
                    <a:t>163</a:t>
                  </a:r>
                </a:p>
                <a:p>
                  <a:pPr algn="ctr" defTabSz="914378">
                    <a:defRPr/>
                  </a:pPr>
                  <a:r>
                    <a:rPr lang="en-US" sz="1050" dirty="0">
                      <a:latin typeface="Franklin Gothic Book" panose="020B0503020102020204" pitchFamily="34" charset="0"/>
                      <a:ea typeface="MS PGothic" pitchFamily="34" charset="-128"/>
                    </a:rPr>
                    <a:t>41</a:t>
                  </a:r>
                </a:p>
              </p:txBody>
            </p:sp>
            <p:sp>
              <p:nvSpPr>
                <p:cNvPr id="172" name="TextBox 171"/>
                <p:cNvSpPr txBox="1"/>
                <p:nvPr/>
              </p:nvSpPr>
              <p:spPr>
                <a:xfrm>
                  <a:off x="3755729" y="3221252"/>
                  <a:ext cx="1127761" cy="819494"/>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44</a:t>
                  </a:r>
                </a:p>
                <a:p>
                  <a:pPr algn="ctr" defTabSz="914378">
                    <a:defRPr/>
                  </a:pPr>
                  <a:r>
                    <a:rPr lang="en-US" sz="1050" dirty="0">
                      <a:latin typeface="Franklin Gothic Book" panose="020B0503020102020204" pitchFamily="34" charset="0"/>
                      <a:ea typeface="MS PGothic" pitchFamily="34" charset="-128"/>
                    </a:rPr>
                    <a:t>36</a:t>
                  </a:r>
                </a:p>
                <a:p>
                  <a:pPr algn="ctr" defTabSz="914378">
                    <a:defRPr/>
                  </a:pPr>
                  <a:r>
                    <a:rPr lang="en-US" sz="1050" dirty="0">
                      <a:latin typeface="Franklin Gothic Book" panose="020B0503020102020204" pitchFamily="34" charset="0"/>
                      <a:ea typeface="MS PGothic" pitchFamily="34" charset="-128"/>
                    </a:rPr>
                    <a:t>108</a:t>
                  </a:r>
                </a:p>
                <a:p>
                  <a:pPr algn="ctr" defTabSz="914378">
                    <a:defRPr/>
                  </a:pPr>
                  <a:r>
                    <a:rPr lang="en-US" sz="1050" dirty="0">
                      <a:latin typeface="Franklin Gothic Book" panose="020B0503020102020204" pitchFamily="34" charset="0"/>
                      <a:ea typeface="MS PGothic" pitchFamily="34" charset="-128"/>
                    </a:rPr>
                    <a:t>28</a:t>
                  </a:r>
                </a:p>
              </p:txBody>
            </p:sp>
            <p:sp>
              <p:nvSpPr>
                <p:cNvPr id="173" name="TextBox 172"/>
                <p:cNvSpPr txBox="1"/>
                <p:nvPr/>
              </p:nvSpPr>
              <p:spPr>
                <a:xfrm>
                  <a:off x="4980791" y="3221245"/>
                  <a:ext cx="917004" cy="819496"/>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37</a:t>
                  </a:r>
                </a:p>
                <a:p>
                  <a:pPr algn="ctr" defTabSz="914378">
                    <a:defRPr/>
                  </a:pPr>
                  <a:r>
                    <a:rPr lang="en-US" sz="1050" dirty="0">
                      <a:latin typeface="Franklin Gothic Book" panose="020B0503020102020204" pitchFamily="34" charset="0"/>
                      <a:ea typeface="MS PGothic" pitchFamily="34" charset="-128"/>
                    </a:rPr>
                    <a:t>28</a:t>
                  </a:r>
                </a:p>
                <a:p>
                  <a:pPr algn="ctr" defTabSz="914378">
                    <a:defRPr/>
                  </a:pPr>
                  <a:r>
                    <a:rPr lang="en-US" sz="1050" dirty="0">
                      <a:latin typeface="Franklin Gothic Book" panose="020B0503020102020204" pitchFamily="34" charset="0"/>
                      <a:ea typeface="MS PGothic" pitchFamily="34" charset="-128"/>
                    </a:rPr>
                    <a:t>69</a:t>
                  </a:r>
                </a:p>
                <a:p>
                  <a:pPr algn="ctr" defTabSz="914378">
                    <a:defRPr/>
                  </a:pPr>
                  <a:r>
                    <a:rPr lang="en-US" sz="1050" dirty="0">
                      <a:latin typeface="Franklin Gothic Book" panose="020B0503020102020204" pitchFamily="34" charset="0"/>
                      <a:ea typeface="MS PGothic" pitchFamily="34" charset="-128"/>
                    </a:rPr>
                    <a:t>21</a:t>
                  </a:r>
                </a:p>
              </p:txBody>
            </p:sp>
            <p:sp>
              <p:nvSpPr>
                <p:cNvPr id="174" name="TextBox 173"/>
                <p:cNvSpPr txBox="1"/>
                <p:nvPr/>
              </p:nvSpPr>
              <p:spPr>
                <a:xfrm>
                  <a:off x="6122081" y="3221237"/>
                  <a:ext cx="917004" cy="819496"/>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28</a:t>
                  </a:r>
                </a:p>
                <a:p>
                  <a:pPr algn="ctr" defTabSz="914378">
                    <a:defRPr/>
                  </a:pPr>
                  <a:r>
                    <a:rPr lang="en-US" sz="1050" dirty="0">
                      <a:latin typeface="Franklin Gothic Book" panose="020B0503020102020204" pitchFamily="34" charset="0"/>
                      <a:ea typeface="MS PGothic" pitchFamily="34" charset="-128"/>
                    </a:rPr>
                    <a:t>20</a:t>
                  </a:r>
                </a:p>
                <a:p>
                  <a:pPr algn="ctr" defTabSz="914378">
                    <a:defRPr/>
                  </a:pPr>
                  <a:r>
                    <a:rPr lang="en-US" sz="1050" dirty="0">
                      <a:latin typeface="Franklin Gothic Book" panose="020B0503020102020204" pitchFamily="34" charset="0"/>
                      <a:ea typeface="MS PGothic" pitchFamily="34" charset="-128"/>
                    </a:rPr>
                    <a:t>41</a:t>
                  </a:r>
                </a:p>
                <a:p>
                  <a:pPr algn="ctr" defTabSz="914378">
                    <a:defRPr/>
                  </a:pPr>
                  <a:r>
                    <a:rPr lang="en-US" sz="1050" dirty="0">
                      <a:latin typeface="Franklin Gothic Book" panose="020B0503020102020204" pitchFamily="34" charset="0"/>
                      <a:ea typeface="MS PGothic" pitchFamily="34" charset="-128"/>
                    </a:rPr>
                    <a:t>15</a:t>
                  </a:r>
                </a:p>
              </p:txBody>
            </p:sp>
            <p:sp>
              <p:nvSpPr>
                <p:cNvPr id="175" name="TextBox 174"/>
                <p:cNvSpPr txBox="1"/>
                <p:nvPr/>
              </p:nvSpPr>
              <p:spPr>
                <a:xfrm>
                  <a:off x="7256175" y="3221236"/>
                  <a:ext cx="917004" cy="819496"/>
                </a:xfrm>
                <a:prstGeom prst="rect">
                  <a:avLst/>
                </a:prstGeom>
                <a:noFill/>
              </p:spPr>
              <p:txBody>
                <a:bodyPr wrap="none" rtlCol="0">
                  <a:spAutoFit/>
                </a:bodyPr>
                <a:lstStyle/>
                <a:p>
                  <a:pPr algn="ctr" defTabSz="914378">
                    <a:defRPr/>
                  </a:pPr>
                  <a:r>
                    <a:rPr lang="en-US" sz="1050" dirty="0">
                      <a:latin typeface="Franklin Gothic Book" panose="020B0503020102020204" pitchFamily="34" charset="0"/>
                      <a:ea typeface="MS PGothic" pitchFamily="34" charset="-128"/>
                    </a:rPr>
                    <a:t>21</a:t>
                  </a:r>
                </a:p>
                <a:p>
                  <a:pPr algn="ctr" defTabSz="914378">
                    <a:defRPr/>
                  </a:pPr>
                  <a:r>
                    <a:rPr lang="en-US" sz="1050" dirty="0">
                      <a:latin typeface="Franklin Gothic Book" panose="020B0503020102020204" pitchFamily="34" charset="0"/>
                      <a:ea typeface="MS PGothic" pitchFamily="34" charset="-128"/>
                    </a:rPr>
                    <a:t>12</a:t>
                  </a:r>
                </a:p>
                <a:p>
                  <a:pPr algn="ctr" defTabSz="914378">
                    <a:defRPr/>
                  </a:pPr>
                  <a:r>
                    <a:rPr lang="en-US" sz="1050" dirty="0">
                      <a:latin typeface="Franklin Gothic Book" panose="020B0503020102020204" pitchFamily="34" charset="0"/>
                      <a:ea typeface="MS PGothic" pitchFamily="34" charset="-128"/>
                    </a:rPr>
                    <a:t>26</a:t>
                  </a:r>
                </a:p>
                <a:p>
                  <a:pPr algn="ctr" defTabSz="914378">
                    <a:defRPr/>
                  </a:pPr>
                  <a:r>
                    <a:rPr lang="en-US" sz="1050" dirty="0">
                      <a:latin typeface="Franklin Gothic Book" panose="020B0503020102020204" pitchFamily="34" charset="0"/>
                      <a:ea typeface="MS PGothic" pitchFamily="34" charset="-128"/>
                    </a:rPr>
                    <a:t>11</a:t>
                  </a:r>
                </a:p>
              </p:txBody>
            </p:sp>
          </p:grpSp>
          <p:sp>
            <p:nvSpPr>
              <p:cNvPr id="159" name="TextBox 5"/>
              <p:cNvSpPr txBox="1"/>
              <p:nvPr/>
            </p:nvSpPr>
            <p:spPr>
              <a:xfrm>
                <a:off x="697879" y="2930572"/>
                <a:ext cx="1032655" cy="215444"/>
              </a:xfrm>
              <a:prstGeom prst="rect">
                <a:avLst/>
              </a:prstGeom>
              <a:noFill/>
              <a:effectLst/>
            </p:spPr>
            <p:txBody>
              <a:bodyPr wrap="none" rtlCol="0" anchor="b" anchorCtr="0">
                <a:spAutoFit/>
              </a:bodyPr>
              <a:lstStyle/>
              <a:p>
                <a:pPr defTabSz="914378">
                  <a:defRPr/>
                </a:pPr>
                <a:r>
                  <a:rPr lang="en-US" sz="800" dirty="0">
                    <a:latin typeface="Franklin Gothic Book" panose="020B0503020102020204" pitchFamily="34" charset="0"/>
                    <a:ea typeface="MS PGothic" pitchFamily="34" charset="-128"/>
                  </a:rPr>
                  <a:t>Log rank, P&lt;0.001</a:t>
                </a:r>
              </a:p>
            </p:txBody>
          </p:sp>
          <p:grpSp>
            <p:nvGrpSpPr>
              <p:cNvPr id="160" name="Group 229"/>
              <p:cNvGrpSpPr/>
              <p:nvPr/>
            </p:nvGrpSpPr>
            <p:grpSpPr>
              <a:xfrm>
                <a:off x="703441" y="3313083"/>
                <a:ext cx="2356282" cy="584776"/>
                <a:chOff x="676364" y="2463610"/>
                <a:chExt cx="2471550" cy="438581"/>
              </a:xfrm>
            </p:grpSpPr>
            <p:sp>
              <p:nvSpPr>
                <p:cNvPr id="165" name="TextBox 5"/>
                <p:cNvSpPr txBox="1"/>
                <p:nvPr/>
              </p:nvSpPr>
              <p:spPr>
                <a:xfrm>
                  <a:off x="803581" y="2463610"/>
                  <a:ext cx="2344333" cy="438581"/>
                </a:xfrm>
                <a:prstGeom prst="rect">
                  <a:avLst/>
                </a:prstGeom>
                <a:noFill/>
                <a:effectLst/>
              </p:spPr>
              <p:txBody>
                <a:bodyPr wrap="square" rtlCol="0" anchor="b" anchorCtr="0">
                  <a:spAutoFit/>
                </a:bodyPr>
                <a:lstStyle/>
                <a:p>
                  <a:pPr defTabSz="914378">
                    <a:defRPr/>
                  </a:pPr>
                  <a:r>
                    <a:rPr lang="en-US" sz="800" dirty="0">
                      <a:latin typeface="Franklin Gothic Book" panose="020B0503020102020204" pitchFamily="34" charset="0"/>
                      <a:ea typeface="MS PGothic" pitchFamily="34" charset="-128"/>
                    </a:rPr>
                    <a:t>Stable “Low risk”</a:t>
                  </a:r>
                </a:p>
                <a:p>
                  <a:pPr defTabSz="914378">
                    <a:defRPr/>
                  </a:pPr>
                  <a:r>
                    <a:rPr lang="en-US" sz="800" dirty="0">
                      <a:latin typeface="Franklin Gothic Book" panose="020B0503020102020204" pitchFamily="34" charset="0"/>
                      <a:ea typeface="MS PGothic" pitchFamily="34" charset="-128"/>
                    </a:rPr>
                    <a:t>Improved to “Low risk”</a:t>
                  </a:r>
                </a:p>
                <a:p>
                  <a:pPr defTabSz="914378">
                    <a:defRPr/>
                  </a:pPr>
                  <a:r>
                    <a:rPr lang="en-US" sz="800" dirty="0">
                      <a:latin typeface="Franklin Gothic Book" panose="020B0503020102020204" pitchFamily="34" charset="0"/>
                      <a:ea typeface="MS PGothic" pitchFamily="34" charset="-128"/>
                    </a:rPr>
                    <a:t>Stable “Intermediate risk” or “high risk”</a:t>
                  </a:r>
                </a:p>
                <a:p>
                  <a:pPr defTabSz="914378">
                    <a:defRPr/>
                  </a:pPr>
                  <a:r>
                    <a:rPr lang="en-US" sz="800" dirty="0">
                      <a:latin typeface="Franklin Gothic Book" panose="020B0503020102020204" pitchFamily="34" charset="0"/>
                      <a:ea typeface="MS PGothic" pitchFamily="34" charset="-128"/>
                    </a:rPr>
                    <a:t>Worsened to “Intermediate risk” or “high risk”</a:t>
                  </a:r>
                </a:p>
              </p:txBody>
            </p:sp>
            <p:grpSp>
              <p:nvGrpSpPr>
                <p:cNvPr id="166" name="Group 228"/>
                <p:cNvGrpSpPr/>
                <p:nvPr/>
              </p:nvGrpSpPr>
              <p:grpSpPr>
                <a:xfrm>
                  <a:off x="676364" y="2556434"/>
                  <a:ext cx="190409" cy="270103"/>
                  <a:chOff x="700179" y="2546908"/>
                  <a:chExt cx="109771" cy="270103"/>
                </a:xfrm>
              </p:grpSpPr>
              <p:cxnSp>
                <p:nvCxnSpPr>
                  <p:cNvPr id="167" name="Straight Connector 166"/>
                  <p:cNvCxnSpPr/>
                  <p:nvPr/>
                </p:nvCxnSpPr>
                <p:spPr>
                  <a:xfrm flipH="1">
                    <a:off x="700179" y="2546908"/>
                    <a:ext cx="109771" cy="0"/>
                  </a:xfrm>
                  <a:prstGeom prst="line">
                    <a:avLst/>
                  </a:prstGeom>
                  <a:ln w="19050">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68" name="Straight Connector 167"/>
                  <p:cNvCxnSpPr/>
                  <p:nvPr/>
                </p:nvCxnSpPr>
                <p:spPr>
                  <a:xfrm flipH="1">
                    <a:off x="700179" y="2630674"/>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169" name="Straight Connector 168"/>
                  <p:cNvCxnSpPr/>
                  <p:nvPr/>
                </p:nvCxnSpPr>
                <p:spPr>
                  <a:xfrm flipH="1">
                    <a:off x="700179" y="2720788"/>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315" name="Straight Connector 314"/>
                  <p:cNvCxnSpPr/>
                  <p:nvPr/>
                </p:nvCxnSpPr>
                <p:spPr>
                  <a:xfrm flipH="1">
                    <a:off x="700179" y="2817011"/>
                    <a:ext cx="109771"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grpSp>
          </p:grpSp>
          <p:grpSp>
            <p:nvGrpSpPr>
              <p:cNvPr id="161" name="Group 232"/>
              <p:cNvGrpSpPr/>
              <p:nvPr/>
            </p:nvGrpSpPr>
            <p:grpSpPr>
              <a:xfrm>
                <a:off x="340210" y="4660918"/>
                <a:ext cx="181529" cy="514346"/>
                <a:chOff x="700179" y="2456050"/>
                <a:chExt cx="109771" cy="483078"/>
              </a:xfrm>
            </p:grpSpPr>
            <p:cxnSp>
              <p:nvCxnSpPr>
                <p:cNvPr id="162" name="Straight Connector 161"/>
                <p:cNvCxnSpPr/>
                <p:nvPr/>
              </p:nvCxnSpPr>
              <p:spPr>
                <a:xfrm flipH="1">
                  <a:off x="700179" y="2456050"/>
                  <a:ext cx="109771" cy="0"/>
                </a:xfrm>
                <a:prstGeom prst="line">
                  <a:avLst/>
                </a:prstGeom>
                <a:ln w="19050">
                  <a:solidFill>
                    <a:srgbClr val="00B050"/>
                  </a:solidFill>
                </a:ln>
                <a:effectLst/>
              </p:spPr>
              <p:style>
                <a:lnRef idx="2">
                  <a:schemeClr val="accent1"/>
                </a:lnRef>
                <a:fillRef idx="0">
                  <a:schemeClr val="accent1"/>
                </a:fillRef>
                <a:effectRef idx="1">
                  <a:schemeClr val="accent1"/>
                </a:effectRef>
                <a:fontRef idx="minor">
                  <a:schemeClr val="tx1"/>
                </a:fontRef>
              </p:style>
            </p:cxnSp>
            <p:cxnSp>
              <p:nvCxnSpPr>
                <p:cNvPr id="163" name="Straight Connector 162"/>
                <p:cNvCxnSpPr/>
                <p:nvPr/>
              </p:nvCxnSpPr>
              <p:spPr>
                <a:xfrm flipH="1">
                  <a:off x="700179" y="2617076"/>
                  <a:ext cx="109771"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164" name="Straight Connector 163"/>
                <p:cNvCxnSpPr/>
                <p:nvPr/>
              </p:nvCxnSpPr>
              <p:spPr>
                <a:xfrm flipH="1">
                  <a:off x="700179" y="2778102"/>
                  <a:ext cx="109771" cy="0"/>
                </a:xfrm>
                <a:prstGeom prst="line">
                  <a:avLst/>
                </a:prstGeom>
                <a:ln w="19050">
                  <a:solidFill>
                    <a:schemeClr val="accent4"/>
                  </a:solidFill>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flipH="1">
                  <a:off x="700179" y="2939128"/>
                  <a:ext cx="109771" cy="0"/>
                </a:xfrm>
                <a:prstGeom prst="line">
                  <a:avLst/>
                </a:prstGeom>
                <a:ln w="19050">
                  <a:solidFill>
                    <a:srgbClr val="FF0000"/>
                  </a:solidFill>
                </a:ln>
                <a:effectLst/>
              </p:spPr>
              <p:style>
                <a:lnRef idx="2">
                  <a:schemeClr val="accent1"/>
                </a:lnRef>
                <a:fillRef idx="0">
                  <a:schemeClr val="accent1"/>
                </a:fillRef>
                <a:effectRef idx="1">
                  <a:schemeClr val="accent1"/>
                </a:effectRef>
                <a:fontRef idx="minor">
                  <a:schemeClr val="tx1"/>
                </a:fontRef>
              </p:style>
            </p:cxnSp>
          </p:grpSp>
        </p:grpSp>
        <p:grpSp>
          <p:nvGrpSpPr>
            <p:cNvPr id="323" name="Group 322"/>
            <p:cNvGrpSpPr/>
            <p:nvPr/>
          </p:nvGrpSpPr>
          <p:grpSpPr>
            <a:xfrm>
              <a:off x="672880" y="1592468"/>
              <a:ext cx="2462404" cy="1650004"/>
              <a:chOff x="-6506981" y="553592"/>
              <a:chExt cx="6538102" cy="1841608"/>
            </a:xfrm>
          </p:grpSpPr>
          <p:sp>
            <p:nvSpPr>
              <p:cNvPr id="327" name="Freeform 326"/>
              <p:cNvSpPr/>
              <p:nvPr/>
            </p:nvSpPr>
            <p:spPr>
              <a:xfrm>
                <a:off x="-6242522" y="818379"/>
                <a:ext cx="5719482" cy="1296868"/>
              </a:xfrm>
              <a:custGeom>
                <a:avLst/>
                <a:gdLst>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11306 h 1295400"/>
                  <a:gd name="connsiteX24" fmla="*/ 3442447 w 5719482"/>
                  <a:gd name="connsiteY24" fmla="*/ 806824 h 1295400"/>
                  <a:gd name="connsiteX25" fmla="*/ 3446929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11306 h 1295400"/>
                  <a:gd name="connsiteX24" fmla="*/ 3442447 w 5719482"/>
                  <a:gd name="connsiteY24" fmla="*/ 806824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42447 w 5719482"/>
                  <a:gd name="connsiteY24" fmla="*/ 806824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38480 w 5719482"/>
                  <a:gd name="connsiteY24" fmla="*/ 804840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4023 w 5719482"/>
                  <a:gd name="connsiteY53" fmla="*/ 309282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5400 h 1295400"/>
                  <a:gd name="connsiteX1" fmla="*/ 5719482 w 5719482"/>
                  <a:gd name="connsiteY1" fmla="*/ 1232647 h 1295400"/>
                  <a:gd name="connsiteX2" fmla="*/ 5616388 w 5719482"/>
                  <a:gd name="connsiteY2" fmla="*/ 1237129 h 1295400"/>
                  <a:gd name="connsiteX3" fmla="*/ 5616388 w 5719482"/>
                  <a:gd name="connsiteY3" fmla="*/ 1196788 h 1295400"/>
                  <a:gd name="connsiteX4" fmla="*/ 5517776 w 5719482"/>
                  <a:gd name="connsiteY4" fmla="*/ 1192306 h 1295400"/>
                  <a:gd name="connsiteX5" fmla="*/ 5522258 w 5719482"/>
                  <a:gd name="connsiteY5" fmla="*/ 1156447 h 1295400"/>
                  <a:gd name="connsiteX6" fmla="*/ 5244352 w 5719482"/>
                  <a:gd name="connsiteY6" fmla="*/ 1156447 h 1295400"/>
                  <a:gd name="connsiteX7" fmla="*/ 5244352 w 5719482"/>
                  <a:gd name="connsiteY7" fmla="*/ 1107141 h 1295400"/>
                  <a:gd name="connsiteX8" fmla="*/ 5051611 w 5719482"/>
                  <a:gd name="connsiteY8" fmla="*/ 1111624 h 1295400"/>
                  <a:gd name="connsiteX9" fmla="*/ 5047129 w 5719482"/>
                  <a:gd name="connsiteY9" fmla="*/ 1080247 h 1295400"/>
                  <a:gd name="connsiteX10" fmla="*/ 4482352 w 5719482"/>
                  <a:gd name="connsiteY10" fmla="*/ 1080247 h 1295400"/>
                  <a:gd name="connsiteX11" fmla="*/ 4482352 w 5719482"/>
                  <a:gd name="connsiteY11" fmla="*/ 1030941 h 1295400"/>
                  <a:gd name="connsiteX12" fmla="*/ 4105835 w 5719482"/>
                  <a:gd name="connsiteY12" fmla="*/ 1030941 h 1295400"/>
                  <a:gd name="connsiteX13" fmla="*/ 4105835 w 5719482"/>
                  <a:gd name="connsiteY13" fmla="*/ 986118 h 1295400"/>
                  <a:gd name="connsiteX14" fmla="*/ 4011705 w 5719482"/>
                  <a:gd name="connsiteY14" fmla="*/ 986118 h 1295400"/>
                  <a:gd name="connsiteX15" fmla="*/ 4011705 w 5719482"/>
                  <a:gd name="connsiteY15" fmla="*/ 950259 h 1295400"/>
                  <a:gd name="connsiteX16" fmla="*/ 3917576 w 5719482"/>
                  <a:gd name="connsiteY16" fmla="*/ 945777 h 1295400"/>
                  <a:gd name="connsiteX17" fmla="*/ 3913094 w 5719482"/>
                  <a:gd name="connsiteY17" fmla="*/ 923365 h 1295400"/>
                  <a:gd name="connsiteX18" fmla="*/ 3805517 w 5719482"/>
                  <a:gd name="connsiteY18" fmla="*/ 923365 h 1295400"/>
                  <a:gd name="connsiteX19" fmla="*/ 3801035 w 5719482"/>
                  <a:gd name="connsiteY19" fmla="*/ 891988 h 1295400"/>
                  <a:gd name="connsiteX20" fmla="*/ 3715870 w 5719482"/>
                  <a:gd name="connsiteY20" fmla="*/ 887506 h 1295400"/>
                  <a:gd name="connsiteX21" fmla="*/ 3711388 w 5719482"/>
                  <a:gd name="connsiteY21" fmla="*/ 869577 h 1295400"/>
                  <a:gd name="connsiteX22" fmla="*/ 3532094 w 5719482"/>
                  <a:gd name="connsiteY22" fmla="*/ 869577 h 1295400"/>
                  <a:gd name="connsiteX23" fmla="*/ 3527611 w 5719482"/>
                  <a:gd name="connsiteY23" fmla="*/ 805355 h 1295400"/>
                  <a:gd name="connsiteX24" fmla="*/ 3438480 w 5719482"/>
                  <a:gd name="connsiteY24" fmla="*/ 804840 h 1295400"/>
                  <a:gd name="connsiteX25" fmla="*/ 3437011 w 5719482"/>
                  <a:gd name="connsiteY25" fmla="*/ 744071 h 1295400"/>
                  <a:gd name="connsiteX26" fmla="*/ 3155576 w 5719482"/>
                  <a:gd name="connsiteY26" fmla="*/ 739588 h 1295400"/>
                  <a:gd name="connsiteX27" fmla="*/ 3155576 w 5719482"/>
                  <a:gd name="connsiteY27" fmla="*/ 712694 h 1295400"/>
                  <a:gd name="connsiteX28" fmla="*/ 3052482 w 5719482"/>
                  <a:gd name="connsiteY28" fmla="*/ 712694 h 1295400"/>
                  <a:gd name="connsiteX29" fmla="*/ 3052482 w 5719482"/>
                  <a:gd name="connsiteY29" fmla="*/ 690282 h 1295400"/>
                  <a:gd name="connsiteX30" fmla="*/ 2877670 w 5719482"/>
                  <a:gd name="connsiteY30" fmla="*/ 685800 h 1295400"/>
                  <a:gd name="connsiteX31" fmla="*/ 2873188 w 5719482"/>
                  <a:gd name="connsiteY31" fmla="*/ 663388 h 1295400"/>
                  <a:gd name="connsiteX32" fmla="*/ 2779058 w 5719482"/>
                  <a:gd name="connsiteY32" fmla="*/ 658906 h 1295400"/>
                  <a:gd name="connsiteX33" fmla="*/ 2779058 w 5719482"/>
                  <a:gd name="connsiteY33" fmla="*/ 632012 h 1295400"/>
                  <a:gd name="connsiteX34" fmla="*/ 2510117 w 5719482"/>
                  <a:gd name="connsiteY34" fmla="*/ 623047 h 1295400"/>
                  <a:gd name="connsiteX35" fmla="*/ 2510117 w 5719482"/>
                  <a:gd name="connsiteY35" fmla="*/ 605118 h 1295400"/>
                  <a:gd name="connsiteX36" fmla="*/ 2393576 w 5719482"/>
                  <a:gd name="connsiteY36" fmla="*/ 605118 h 1295400"/>
                  <a:gd name="connsiteX37" fmla="*/ 2393576 w 5719482"/>
                  <a:gd name="connsiteY37" fmla="*/ 569259 h 1295400"/>
                  <a:gd name="connsiteX38" fmla="*/ 2299447 w 5719482"/>
                  <a:gd name="connsiteY38" fmla="*/ 569259 h 1295400"/>
                  <a:gd name="connsiteX39" fmla="*/ 2303929 w 5719482"/>
                  <a:gd name="connsiteY39" fmla="*/ 551329 h 1295400"/>
                  <a:gd name="connsiteX40" fmla="*/ 2214282 w 5719482"/>
                  <a:gd name="connsiteY40" fmla="*/ 546847 h 1295400"/>
                  <a:gd name="connsiteX41" fmla="*/ 2223247 w 5719482"/>
                  <a:gd name="connsiteY41" fmla="*/ 524435 h 1295400"/>
                  <a:gd name="connsiteX42" fmla="*/ 2008094 w 5719482"/>
                  <a:gd name="connsiteY42" fmla="*/ 524435 h 1295400"/>
                  <a:gd name="connsiteX43" fmla="*/ 2003611 w 5719482"/>
                  <a:gd name="connsiteY43" fmla="*/ 506506 h 1295400"/>
                  <a:gd name="connsiteX44" fmla="*/ 1927411 w 5719482"/>
                  <a:gd name="connsiteY44" fmla="*/ 502024 h 1295400"/>
                  <a:gd name="connsiteX45" fmla="*/ 1927411 w 5719482"/>
                  <a:gd name="connsiteY45" fmla="*/ 475129 h 1295400"/>
                  <a:gd name="connsiteX46" fmla="*/ 1842247 w 5719482"/>
                  <a:gd name="connsiteY46" fmla="*/ 479612 h 1295400"/>
                  <a:gd name="connsiteX47" fmla="*/ 1842247 w 5719482"/>
                  <a:gd name="connsiteY47" fmla="*/ 457200 h 1295400"/>
                  <a:gd name="connsiteX48" fmla="*/ 1550894 w 5719482"/>
                  <a:gd name="connsiteY48" fmla="*/ 452718 h 1295400"/>
                  <a:gd name="connsiteX49" fmla="*/ 1550894 w 5719482"/>
                  <a:gd name="connsiteY49" fmla="*/ 416859 h 1295400"/>
                  <a:gd name="connsiteX50" fmla="*/ 1452282 w 5719482"/>
                  <a:gd name="connsiteY50" fmla="*/ 416859 h 1295400"/>
                  <a:gd name="connsiteX51" fmla="*/ 1447800 w 5719482"/>
                  <a:gd name="connsiteY51" fmla="*/ 394447 h 1295400"/>
                  <a:gd name="connsiteX52" fmla="*/ 1264023 w 5719482"/>
                  <a:gd name="connsiteY52" fmla="*/ 398929 h 1295400"/>
                  <a:gd name="connsiteX53" fmla="*/ 1262040 w 5719482"/>
                  <a:gd name="connsiteY53" fmla="*/ 317216 h 1295400"/>
                  <a:gd name="connsiteX54" fmla="*/ 1183341 w 5719482"/>
                  <a:gd name="connsiteY54" fmla="*/ 318247 h 1295400"/>
                  <a:gd name="connsiteX55" fmla="*/ 1178858 w 5719482"/>
                  <a:gd name="connsiteY55" fmla="*/ 268941 h 1295400"/>
                  <a:gd name="connsiteX56" fmla="*/ 1080247 w 5719482"/>
                  <a:gd name="connsiteY56" fmla="*/ 268941 h 1295400"/>
                  <a:gd name="connsiteX57" fmla="*/ 1080247 w 5719482"/>
                  <a:gd name="connsiteY57" fmla="*/ 242047 h 1295400"/>
                  <a:gd name="connsiteX58" fmla="*/ 981635 w 5719482"/>
                  <a:gd name="connsiteY58" fmla="*/ 237565 h 1295400"/>
                  <a:gd name="connsiteX59" fmla="*/ 986117 w 5719482"/>
                  <a:gd name="connsiteY59" fmla="*/ 201706 h 1295400"/>
                  <a:gd name="connsiteX60" fmla="*/ 891988 w 5719482"/>
                  <a:gd name="connsiteY60" fmla="*/ 210671 h 1295400"/>
                  <a:gd name="connsiteX61" fmla="*/ 891988 w 5719482"/>
                  <a:gd name="connsiteY61" fmla="*/ 192741 h 1295400"/>
                  <a:gd name="connsiteX62" fmla="*/ 784411 w 5719482"/>
                  <a:gd name="connsiteY62" fmla="*/ 192741 h 1295400"/>
                  <a:gd name="connsiteX63" fmla="*/ 779929 w 5719482"/>
                  <a:gd name="connsiteY63" fmla="*/ 152400 h 1295400"/>
                  <a:gd name="connsiteX64" fmla="*/ 685800 w 5719482"/>
                  <a:gd name="connsiteY64" fmla="*/ 152400 h 1295400"/>
                  <a:gd name="connsiteX65" fmla="*/ 685800 w 5719482"/>
                  <a:gd name="connsiteY65" fmla="*/ 129988 h 1295400"/>
                  <a:gd name="connsiteX66" fmla="*/ 596152 w 5719482"/>
                  <a:gd name="connsiteY66" fmla="*/ 129988 h 1295400"/>
                  <a:gd name="connsiteX67" fmla="*/ 596152 w 5719482"/>
                  <a:gd name="connsiteY67" fmla="*/ 94129 h 1295400"/>
                  <a:gd name="connsiteX68" fmla="*/ 519952 w 5719482"/>
                  <a:gd name="connsiteY68" fmla="*/ 89647 h 1295400"/>
                  <a:gd name="connsiteX69" fmla="*/ 519952 w 5719482"/>
                  <a:gd name="connsiteY69" fmla="*/ 58271 h 1295400"/>
                  <a:gd name="connsiteX70" fmla="*/ 403411 w 5719482"/>
                  <a:gd name="connsiteY70" fmla="*/ 58271 h 1295400"/>
                  <a:gd name="connsiteX71" fmla="*/ 407894 w 5719482"/>
                  <a:gd name="connsiteY71" fmla="*/ 4482 h 1295400"/>
                  <a:gd name="connsiteX72" fmla="*/ 0 w 5719482"/>
                  <a:gd name="connsiteY72" fmla="*/ 0 h 1295400"/>
                  <a:gd name="connsiteX0" fmla="*/ 5715000 w 5719482"/>
                  <a:gd name="connsiteY0" fmla="*/ 1296868 h 1296868"/>
                  <a:gd name="connsiteX1" fmla="*/ 5719482 w 5719482"/>
                  <a:gd name="connsiteY1" fmla="*/ 1234115 h 1296868"/>
                  <a:gd name="connsiteX2" fmla="*/ 5616388 w 5719482"/>
                  <a:gd name="connsiteY2" fmla="*/ 1238597 h 1296868"/>
                  <a:gd name="connsiteX3" fmla="*/ 5616388 w 5719482"/>
                  <a:gd name="connsiteY3" fmla="*/ 1198256 h 1296868"/>
                  <a:gd name="connsiteX4" fmla="*/ 5517776 w 5719482"/>
                  <a:gd name="connsiteY4" fmla="*/ 1193774 h 1296868"/>
                  <a:gd name="connsiteX5" fmla="*/ 5522258 w 5719482"/>
                  <a:gd name="connsiteY5" fmla="*/ 1157915 h 1296868"/>
                  <a:gd name="connsiteX6" fmla="*/ 5244352 w 5719482"/>
                  <a:gd name="connsiteY6" fmla="*/ 1157915 h 1296868"/>
                  <a:gd name="connsiteX7" fmla="*/ 5244352 w 5719482"/>
                  <a:gd name="connsiteY7" fmla="*/ 1108609 h 1296868"/>
                  <a:gd name="connsiteX8" fmla="*/ 5051611 w 5719482"/>
                  <a:gd name="connsiteY8" fmla="*/ 1113092 h 1296868"/>
                  <a:gd name="connsiteX9" fmla="*/ 5047129 w 5719482"/>
                  <a:gd name="connsiteY9" fmla="*/ 1081715 h 1296868"/>
                  <a:gd name="connsiteX10" fmla="*/ 4482352 w 5719482"/>
                  <a:gd name="connsiteY10" fmla="*/ 1081715 h 1296868"/>
                  <a:gd name="connsiteX11" fmla="*/ 4482352 w 5719482"/>
                  <a:gd name="connsiteY11" fmla="*/ 1032409 h 1296868"/>
                  <a:gd name="connsiteX12" fmla="*/ 4105835 w 5719482"/>
                  <a:gd name="connsiteY12" fmla="*/ 1032409 h 1296868"/>
                  <a:gd name="connsiteX13" fmla="*/ 4105835 w 5719482"/>
                  <a:gd name="connsiteY13" fmla="*/ 987586 h 1296868"/>
                  <a:gd name="connsiteX14" fmla="*/ 4011705 w 5719482"/>
                  <a:gd name="connsiteY14" fmla="*/ 987586 h 1296868"/>
                  <a:gd name="connsiteX15" fmla="*/ 4011705 w 5719482"/>
                  <a:gd name="connsiteY15" fmla="*/ 951727 h 1296868"/>
                  <a:gd name="connsiteX16" fmla="*/ 3917576 w 5719482"/>
                  <a:gd name="connsiteY16" fmla="*/ 947245 h 1296868"/>
                  <a:gd name="connsiteX17" fmla="*/ 3913094 w 5719482"/>
                  <a:gd name="connsiteY17" fmla="*/ 924833 h 1296868"/>
                  <a:gd name="connsiteX18" fmla="*/ 3805517 w 5719482"/>
                  <a:gd name="connsiteY18" fmla="*/ 924833 h 1296868"/>
                  <a:gd name="connsiteX19" fmla="*/ 3801035 w 5719482"/>
                  <a:gd name="connsiteY19" fmla="*/ 893456 h 1296868"/>
                  <a:gd name="connsiteX20" fmla="*/ 3715870 w 5719482"/>
                  <a:gd name="connsiteY20" fmla="*/ 888974 h 1296868"/>
                  <a:gd name="connsiteX21" fmla="*/ 3711388 w 5719482"/>
                  <a:gd name="connsiteY21" fmla="*/ 871045 h 1296868"/>
                  <a:gd name="connsiteX22" fmla="*/ 3532094 w 5719482"/>
                  <a:gd name="connsiteY22" fmla="*/ 871045 h 1296868"/>
                  <a:gd name="connsiteX23" fmla="*/ 3527611 w 5719482"/>
                  <a:gd name="connsiteY23" fmla="*/ 806823 h 1296868"/>
                  <a:gd name="connsiteX24" fmla="*/ 3438480 w 5719482"/>
                  <a:gd name="connsiteY24" fmla="*/ 806308 h 1296868"/>
                  <a:gd name="connsiteX25" fmla="*/ 3437011 w 5719482"/>
                  <a:gd name="connsiteY25" fmla="*/ 745539 h 1296868"/>
                  <a:gd name="connsiteX26" fmla="*/ 3155576 w 5719482"/>
                  <a:gd name="connsiteY26" fmla="*/ 741056 h 1296868"/>
                  <a:gd name="connsiteX27" fmla="*/ 3155576 w 5719482"/>
                  <a:gd name="connsiteY27" fmla="*/ 714162 h 1296868"/>
                  <a:gd name="connsiteX28" fmla="*/ 3052482 w 5719482"/>
                  <a:gd name="connsiteY28" fmla="*/ 714162 h 1296868"/>
                  <a:gd name="connsiteX29" fmla="*/ 3052482 w 5719482"/>
                  <a:gd name="connsiteY29" fmla="*/ 691750 h 1296868"/>
                  <a:gd name="connsiteX30" fmla="*/ 2877670 w 5719482"/>
                  <a:gd name="connsiteY30" fmla="*/ 687268 h 1296868"/>
                  <a:gd name="connsiteX31" fmla="*/ 2873188 w 5719482"/>
                  <a:gd name="connsiteY31" fmla="*/ 664856 h 1296868"/>
                  <a:gd name="connsiteX32" fmla="*/ 2779058 w 5719482"/>
                  <a:gd name="connsiteY32" fmla="*/ 660374 h 1296868"/>
                  <a:gd name="connsiteX33" fmla="*/ 2779058 w 5719482"/>
                  <a:gd name="connsiteY33" fmla="*/ 633480 h 1296868"/>
                  <a:gd name="connsiteX34" fmla="*/ 2510117 w 5719482"/>
                  <a:gd name="connsiteY34" fmla="*/ 624515 h 1296868"/>
                  <a:gd name="connsiteX35" fmla="*/ 2510117 w 5719482"/>
                  <a:gd name="connsiteY35" fmla="*/ 606586 h 1296868"/>
                  <a:gd name="connsiteX36" fmla="*/ 2393576 w 5719482"/>
                  <a:gd name="connsiteY36" fmla="*/ 606586 h 1296868"/>
                  <a:gd name="connsiteX37" fmla="*/ 2393576 w 5719482"/>
                  <a:gd name="connsiteY37" fmla="*/ 570727 h 1296868"/>
                  <a:gd name="connsiteX38" fmla="*/ 2299447 w 5719482"/>
                  <a:gd name="connsiteY38" fmla="*/ 570727 h 1296868"/>
                  <a:gd name="connsiteX39" fmla="*/ 2303929 w 5719482"/>
                  <a:gd name="connsiteY39" fmla="*/ 552797 h 1296868"/>
                  <a:gd name="connsiteX40" fmla="*/ 2214282 w 5719482"/>
                  <a:gd name="connsiteY40" fmla="*/ 548315 h 1296868"/>
                  <a:gd name="connsiteX41" fmla="*/ 2223247 w 5719482"/>
                  <a:gd name="connsiteY41" fmla="*/ 525903 h 1296868"/>
                  <a:gd name="connsiteX42" fmla="*/ 2008094 w 5719482"/>
                  <a:gd name="connsiteY42" fmla="*/ 525903 h 1296868"/>
                  <a:gd name="connsiteX43" fmla="*/ 2003611 w 5719482"/>
                  <a:gd name="connsiteY43" fmla="*/ 507974 h 1296868"/>
                  <a:gd name="connsiteX44" fmla="*/ 1927411 w 5719482"/>
                  <a:gd name="connsiteY44" fmla="*/ 503492 h 1296868"/>
                  <a:gd name="connsiteX45" fmla="*/ 1927411 w 5719482"/>
                  <a:gd name="connsiteY45" fmla="*/ 476597 h 1296868"/>
                  <a:gd name="connsiteX46" fmla="*/ 1842247 w 5719482"/>
                  <a:gd name="connsiteY46" fmla="*/ 481080 h 1296868"/>
                  <a:gd name="connsiteX47" fmla="*/ 1842247 w 5719482"/>
                  <a:gd name="connsiteY47" fmla="*/ 458668 h 1296868"/>
                  <a:gd name="connsiteX48" fmla="*/ 1550894 w 5719482"/>
                  <a:gd name="connsiteY48" fmla="*/ 454186 h 1296868"/>
                  <a:gd name="connsiteX49" fmla="*/ 1550894 w 5719482"/>
                  <a:gd name="connsiteY49" fmla="*/ 418327 h 1296868"/>
                  <a:gd name="connsiteX50" fmla="*/ 1452282 w 5719482"/>
                  <a:gd name="connsiteY50" fmla="*/ 418327 h 1296868"/>
                  <a:gd name="connsiteX51" fmla="*/ 1447800 w 5719482"/>
                  <a:gd name="connsiteY51" fmla="*/ 395915 h 1296868"/>
                  <a:gd name="connsiteX52" fmla="*/ 1264023 w 5719482"/>
                  <a:gd name="connsiteY52" fmla="*/ 400397 h 1296868"/>
                  <a:gd name="connsiteX53" fmla="*/ 1262040 w 5719482"/>
                  <a:gd name="connsiteY53" fmla="*/ 318684 h 1296868"/>
                  <a:gd name="connsiteX54" fmla="*/ 1183341 w 5719482"/>
                  <a:gd name="connsiteY54" fmla="*/ 319715 h 1296868"/>
                  <a:gd name="connsiteX55" fmla="*/ 1178858 w 5719482"/>
                  <a:gd name="connsiteY55" fmla="*/ 270409 h 1296868"/>
                  <a:gd name="connsiteX56" fmla="*/ 1080247 w 5719482"/>
                  <a:gd name="connsiteY56" fmla="*/ 270409 h 1296868"/>
                  <a:gd name="connsiteX57" fmla="*/ 1080247 w 5719482"/>
                  <a:gd name="connsiteY57" fmla="*/ 243515 h 1296868"/>
                  <a:gd name="connsiteX58" fmla="*/ 981635 w 5719482"/>
                  <a:gd name="connsiteY58" fmla="*/ 239033 h 1296868"/>
                  <a:gd name="connsiteX59" fmla="*/ 986117 w 5719482"/>
                  <a:gd name="connsiteY59" fmla="*/ 203174 h 1296868"/>
                  <a:gd name="connsiteX60" fmla="*/ 891988 w 5719482"/>
                  <a:gd name="connsiteY60" fmla="*/ 212139 h 1296868"/>
                  <a:gd name="connsiteX61" fmla="*/ 891988 w 5719482"/>
                  <a:gd name="connsiteY61" fmla="*/ 194209 h 1296868"/>
                  <a:gd name="connsiteX62" fmla="*/ 784411 w 5719482"/>
                  <a:gd name="connsiteY62" fmla="*/ 194209 h 1296868"/>
                  <a:gd name="connsiteX63" fmla="*/ 779929 w 5719482"/>
                  <a:gd name="connsiteY63" fmla="*/ 153868 h 1296868"/>
                  <a:gd name="connsiteX64" fmla="*/ 685800 w 5719482"/>
                  <a:gd name="connsiteY64" fmla="*/ 153868 h 1296868"/>
                  <a:gd name="connsiteX65" fmla="*/ 685800 w 5719482"/>
                  <a:gd name="connsiteY65" fmla="*/ 131456 h 1296868"/>
                  <a:gd name="connsiteX66" fmla="*/ 596152 w 5719482"/>
                  <a:gd name="connsiteY66" fmla="*/ 131456 h 1296868"/>
                  <a:gd name="connsiteX67" fmla="*/ 596152 w 5719482"/>
                  <a:gd name="connsiteY67" fmla="*/ 95597 h 1296868"/>
                  <a:gd name="connsiteX68" fmla="*/ 519952 w 5719482"/>
                  <a:gd name="connsiteY68" fmla="*/ 91115 h 1296868"/>
                  <a:gd name="connsiteX69" fmla="*/ 519952 w 5719482"/>
                  <a:gd name="connsiteY69" fmla="*/ 59739 h 1296868"/>
                  <a:gd name="connsiteX70" fmla="*/ 403411 w 5719482"/>
                  <a:gd name="connsiteY70" fmla="*/ 59739 h 1296868"/>
                  <a:gd name="connsiteX71" fmla="*/ 403927 w 5719482"/>
                  <a:gd name="connsiteY71" fmla="*/ 0 h 1296868"/>
                  <a:gd name="connsiteX72" fmla="*/ 0 w 5719482"/>
                  <a:gd name="connsiteY72" fmla="*/ 1468 h 1296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5719482" h="1296868">
                    <a:moveTo>
                      <a:pt x="5715000" y="1296868"/>
                    </a:moveTo>
                    <a:lnTo>
                      <a:pt x="5719482" y="1234115"/>
                    </a:lnTo>
                    <a:lnTo>
                      <a:pt x="5616388" y="1238597"/>
                    </a:lnTo>
                    <a:lnTo>
                      <a:pt x="5616388" y="1198256"/>
                    </a:lnTo>
                    <a:lnTo>
                      <a:pt x="5517776" y="1193774"/>
                    </a:lnTo>
                    <a:lnTo>
                      <a:pt x="5522258" y="1157915"/>
                    </a:lnTo>
                    <a:lnTo>
                      <a:pt x="5244352" y="1157915"/>
                    </a:lnTo>
                    <a:lnTo>
                      <a:pt x="5244352" y="1108609"/>
                    </a:lnTo>
                    <a:lnTo>
                      <a:pt x="5051611" y="1113092"/>
                    </a:lnTo>
                    <a:lnTo>
                      <a:pt x="5047129" y="1081715"/>
                    </a:lnTo>
                    <a:lnTo>
                      <a:pt x="4482352" y="1081715"/>
                    </a:lnTo>
                    <a:lnTo>
                      <a:pt x="4482352" y="1032409"/>
                    </a:lnTo>
                    <a:lnTo>
                      <a:pt x="4105835" y="1032409"/>
                    </a:lnTo>
                    <a:lnTo>
                      <a:pt x="4105835" y="987586"/>
                    </a:lnTo>
                    <a:lnTo>
                      <a:pt x="4011705" y="987586"/>
                    </a:lnTo>
                    <a:lnTo>
                      <a:pt x="4011705" y="951727"/>
                    </a:lnTo>
                    <a:lnTo>
                      <a:pt x="3917576" y="947245"/>
                    </a:lnTo>
                    <a:lnTo>
                      <a:pt x="3913094" y="924833"/>
                    </a:lnTo>
                    <a:lnTo>
                      <a:pt x="3805517" y="924833"/>
                    </a:lnTo>
                    <a:lnTo>
                      <a:pt x="3801035" y="893456"/>
                    </a:lnTo>
                    <a:lnTo>
                      <a:pt x="3715870" y="888974"/>
                    </a:lnTo>
                    <a:lnTo>
                      <a:pt x="3711388" y="871045"/>
                    </a:lnTo>
                    <a:lnTo>
                      <a:pt x="3532094" y="871045"/>
                    </a:lnTo>
                    <a:lnTo>
                      <a:pt x="3527611" y="806823"/>
                    </a:lnTo>
                    <a:lnTo>
                      <a:pt x="3438480" y="806308"/>
                    </a:lnTo>
                    <a:cubicBezTo>
                      <a:pt x="3437990" y="786052"/>
                      <a:pt x="3437501" y="765795"/>
                      <a:pt x="3437011" y="745539"/>
                    </a:cubicBezTo>
                    <a:lnTo>
                      <a:pt x="3155576" y="741056"/>
                    </a:lnTo>
                    <a:lnTo>
                      <a:pt x="3155576" y="714162"/>
                    </a:lnTo>
                    <a:lnTo>
                      <a:pt x="3052482" y="714162"/>
                    </a:lnTo>
                    <a:lnTo>
                      <a:pt x="3052482" y="691750"/>
                    </a:lnTo>
                    <a:lnTo>
                      <a:pt x="2877670" y="687268"/>
                    </a:lnTo>
                    <a:lnTo>
                      <a:pt x="2873188" y="664856"/>
                    </a:lnTo>
                    <a:lnTo>
                      <a:pt x="2779058" y="660374"/>
                    </a:lnTo>
                    <a:lnTo>
                      <a:pt x="2779058" y="633480"/>
                    </a:lnTo>
                    <a:lnTo>
                      <a:pt x="2510117" y="624515"/>
                    </a:lnTo>
                    <a:lnTo>
                      <a:pt x="2510117" y="606586"/>
                    </a:lnTo>
                    <a:lnTo>
                      <a:pt x="2393576" y="606586"/>
                    </a:lnTo>
                    <a:lnTo>
                      <a:pt x="2393576" y="570727"/>
                    </a:lnTo>
                    <a:lnTo>
                      <a:pt x="2299447" y="570727"/>
                    </a:lnTo>
                    <a:lnTo>
                      <a:pt x="2303929" y="552797"/>
                    </a:lnTo>
                    <a:lnTo>
                      <a:pt x="2214282" y="548315"/>
                    </a:lnTo>
                    <a:lnTo>
                      <a:pt x="2223247" y="525903"/>
                    </a:lnTo>
                    <a:lnTo>
                      <a:pt x="2008094" y="525903"/>
                    </a:lnTo>
                    <a:lnTo>
                      <a:pt x="2003611" y="507974"/>
                    </a:lnTo>
                    <a:lnTo>
                      <a:pt x="1927411" y="503492"/>
                    </a:lnTo>
                    <a:lnTo>
                      <a:pt x="1927411" y="476597"/>
                    </a:lnTo>
                    <a:lnTo>
                      <a:pt x="1842247" y="481080"/>
                    </a:lnTo>
                    <a:lnTo>
                      <a:pt x="1842247" y="458668"/>
                    </a:lnTo>
                    <a:lnTo>
                      <a:pt x="1550894" y="454186"/>
                    </a:lnTo>
                    <a:lnTo>
                      <a:pt x="1550894" y="418327"/>
                    </a:lnTo>
                    <a:lnTo>
                      <a:pt x="1452282" y="418327"/>
                    </a:lnTo>
                    <a:lnTo>
                      <a:pt x="1447800" y="395915"/>
                    </a:lnTo>
                    <a:lnTo>
                      <a:pt x="1264023" y="400397"/>
                    </a:lnTo>
                    <a:lnTo>
                      <a:pt x="1262040" y="318684"/>
                    </a:lnTo>
                    <a:lnTo>
                      <a:pt x="1183341" y="319715"/>
                    </a:lnTo>
                    <a:lnTo>
                      <a:pt x="1178858" y="270409"/>
                    </a:lnTo>
                    <a:lnTo>
                      <a:pt x="1080247" y="270409"/>
                    </a:lnTo>
                    <a:lnTo>
                      <a:pt x="1080247" y="243515"/>
                    </a:lnTo>
                    <a:lnTo>
                      <a:pt x="981635" y="239033"/>
                    </a:lnTo>
                    <a:lnTo>
                      <a:pt x="986117" y="203174"/>
                    </a:lnTo>
                    <a:lnTo>
                      <a:pt x="891988" y="212139"/>
                    </a:lnTo>
                    <a:lnTo>
                      <a:pt x="891988" y="194209"/>
                    </a:lnTo>
                    <a:lnTo>
                      <a:pt x="784411" y="194209"/>
                    </a:lnTo>
                    <a:lnTo>
                      <a:pt x="779929" y="153868"/>
                    </a:lnTo>
                    <a:lnTo>
                      <a:pt x="685800" y="153868"/>
                    </a:lnTo>
                    <a:lnTo>
                      <a:pt x="685800" y="131456"/>
                    </a:lnTo>
                    <a:lnTo>
                      <a:pt x="596152" y="131456"/>
                    </a:lnTo>
                    <a:lnTo>
                      <a:pt x="596152" y="95597"/>
                    </a:lnTo>
                    <a:lnTo>
                      <a:pt x="519952" y="91115"/>
                    </a:lnTo>
                    <a:lnTo>
                      <a:pt x="519952" y="59739"/>
                    </a:lnTo>
                    <a:lnTo>
                      <a:pt x="403411" y="59739"/>
                    </a:lnTo>
                    <a:lnTo>
                      <a:pt x="403927" y="0"/>
                    </a:lnTo>
                    <a:lnTo>
                      <a:pt x="0" y="1468"/>
                    </a:lnTo>
                  </a:path>
                </a:pathLst>
              </a:custGeom>
              <a:ln w="19050">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29" name="Freeform 328"/>
              <p:cNvSpPr/>
              <p:nvPr/>
            </p:nvSpPr>
            <p:spPr>
              <a:xfrm>
                <a:off x="-6502499" y="792953"/>
                <a:ext cx="5970494" cy="264459"/>
              </a:xfrm>
              <a:custGeom>
                <a:avLst/>
                <a:gdLst>
                  <a:gd name="connsiteX0" fmla="*/ 0 w 5970494"/>
                  <a:gd name="connsiteY0" fmla="*/ 0 h 264459"/>
                  <a:gd name="connsiteX1" fmla="*/ 3133165 w 5970494"/>
                  <a:gd name="connsiteY1" fmla="*/ 0 h 264459"/>
                  <a:gd name="connsiteX2" fmla="*/ 3124200 w 5970494"/>
                  <a:gd name="connsiteY2" fmla="*/ 53788 h 264459"/>
                  <a:gd name="connsiteX3" fmla="*/ 3603812 w 5970494"/>
                  <a:gd name="connsiteY3" fmla="*/ 53788 h 264459"/>
                  <a:gd name="connsiteX4" fmla="*/ 3608294 w 5970494"/>
                  <a:gd name="connsiteY4" fmla="*/ 107576 h 264459"/>
                  <a:gd name="connsiteX5" fmla="*/ 4267200 w 5970494"/>
                  <a:gd name="connsiteY5" fmla="*/ 112059 h 264459"/>
                  <a:gd name="connsiteX6" fmla="*/ 4262718 w 5970494"/>
                  <a:gd name="connsiteY6" fmla="*/ 183776 h 264459"/>
                  <a:gd name="connsiteX7" fmla="*/ 4742329 w 5970494"/>
                  <a:gd name="connsiteY7" fmla="*/ 183776 h 264459"/>
                  <a:gd name="connsiteX8" fmla="*/ 4742329 w 5970494"/>
                  <a:gd name="connsiteY8" fmla="*/ 259976 h 264459"/>
                  <a:gd name="connsiteX9" fmla="*/ 5970494 w 5970494"/>
                  <a:gd name="connsiteY9" fmla="*/ 264459 h 264459"/>
                  <a:gd name="connsiteX0" fmla="*/ 0 w 5970494"/>
                  <a:gd name="connsiteY0" fmla="*/ 0 h 264459"/>
                  <a:gd name="connsiteX1" fmla="*/ 3123248 w 5970494"/>
                  <a:gd name="connsiteY1" fmla="*/ 1983 h 264459"/>
                  <a:gd name="connsiteX2" fmla="*/ 3124200 w 5970494"/>
                  <a:gd name="connsiteY2" fmla="*/ 53788 h 264459"/>
                  <a:gd name="connsiteX3" fmla="*/ 3603812 w 5970494"/>
                  <a:gd name="connsiteY3" fmla="*/ 53788 h 264459"/>
                  <a:gd name="connsiteX4" fmla="*/ 3608294 w 5970494"/>
                  <a:gd name="connsiteY4" fmla="*/ 107576 h 264459"/>
                  <a:gd name="connsiteX5" fmla="*/ 4267200 w 5970494"/>
                  <a:gd name="connsiteY5" fmla="*/ 112059 h 264459"/>
                  <a:gd name="connsiteX6" fmla="*/ 4262718 w 5970494"/>
                  <a:gd name="connsiteY6" fmla="*/ 183776 h 264459"/>
                  <a:gd name="connsiteX7" fmla="*/ 4742329 w 5970494"/>
                  <a:gd name="connsiteY7" fmla="*/ 183776 h 264459"/>
                  <a:gd name="connsiteX8" fmla="*/ 4742329 w 5970494"/>
                  <a:gd name="connsiteY8" fmla="*/ 259976 h 264459"/>
                  <a:gd name="connsiteX9" fmla="*/ 5970494 w 5970494"/>
                  <a:gd name="connsiteY9" fmla="*/ 264459 h 264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70494" h="264459">
                    <a:moveTo>
                      <a:pt x="0" y="0"/>
                    </a:moveTo>
                    <a:lnTo>
                      <a:pt x="3123248" y="1983"/>
                    </a:lnTo>
                    <a:cubicBezTo>
                      <a:pt x="3123565" y="19251"/>
                      <a:pt x="3123883" y="36520"/>
                      <a:pt x="3124200" y="53788"/>
                    </a:cubicBezTo>
                    <a:lnTo>
                      <a:pt x="3603812" y="53788"/>
                    </a:lnTo>
                    <a:lnTo>
                      <a:pt x="3608294" y="107576"/>
                    </a:lnTo>
                    <a:lnTo>
                      <a:pt x="4267200" y="112059"/>
                    </a:lnTo>
                    <a:lnTo>
                      <a:pt x="4262718" y="183776"/>
                    </a:lnTo>
                    <a:lnTo>
                      <a:pt x="4742329" y="183776"/>
                    </a:lnTo>
                    <a:lnTo>
                      <a:pt x="4742329" y="259976"/>
                    </a:lnTo>
                    <a:lnTo>
                      <a:pt x="5970494" y="264459"/>
                    </a:lnTo>
                  </a:path>
                </a:pathLst>
              </a:custGeom>
              <a:ln w="19050">
                <a:solidFill>
                  <a:srgbClr val="00B05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30" name="Freeform 329"/>
              <p:cNvSpPr/>
              <p:nvPr/>
            </p:nvSpPr>
            <p:spPr>
              <a:xfrm>
                <a:off x="-6506981" y="788471"/>
                <a:ext cx="5979459" cy="94129"/>
              </a:xfrm>
              <a:custGeom>
                <a:avLst/>
                <a:gdLst>
                  <a:gd name="connsiteX0" fmla="*/ 0 w 5979459"/>
                  <a:gd name="connsiteY0" fmla="*/ 0 h 94129"/>
                  <a:gd name="connsiteX1" fmla="*/ 201706 w 5979459"/>
                  <a:gd name="connsiteY1" fmla="*/ 4482 h 94129"/>
                  <a:gd name="connsiteX2" fmla="*/ 197223 w 5979459"/>
                  <a:gd name="connsiteY2" fmla="*/ 35858 h 94129"/>
                  <a:gd name="connsiteX3" fmla="*/ 1335741 w 5979459"/>
                  <a:gd name="connsiteY3" fmla="*/ 44823 h 94129"/>
                  <a:gd name="connsiteX4" fmla="*/ 1340223 w 5979459"/>
                  <a:gd name="connsiteY4" fmla="*/ 94129 h 94129"/>
                  <a:gd name="connsiteX5" fmla="*/ 5979459 w 5979459"/>
                  <a:gd name="connsiteY5" fmla="*/ 94129 h 94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79459" h="94129">
                    <a:moveTo>
                      <a:pt x="0" y="0"/>
                    </a:moveTo>
                    <a:lnTo>
                      <a:pt x="201706" y="4482"/>
                    </a:lnTo>
                    <a:lnTo>
                      <a:pt x="197223" y="35858"/>
                    </a:lnTo>
                    <a:lnTo>
                      <a:pt x="1335741" y="44823"/>
                    </a:lnTo>
                    <a:lnTo>
                      <a:pt x="1340223" y="94129"/>
                    </a:lnTo>
                    <a:lnTo>
                      <a:pt x="5979459" y="94129"/>
                    </a:lnTo>
                  </a:path>
                </a:pathLst>
              </a:custGeom>
              <a:ln w="19050">
                <a:solidFill>
                  <a:srgbClr val="00B0F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31" name="Freeform 330"/>
              <p:cNvSpPr/>
              <p:nvPr/>
            </p:nvSpPr>
            <p:spPr>
              <a:xfrm>
                <a:off x="-6323205" y="788471"/>
                <a:ext cx="5804647" cy="1344705"/>
              </a:xfrm>
              <a:custGeom>
                <a:avLst/>
                <a:gdLst>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86000 w 5804647"/>
                  <a:gd name="connsiteY14" fmla="*/ 815788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68071 w 5804647"/>
                  <a:gd name="connsiteY14" fmla="*/ 806823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196353 w 5804647"/>
                  <a:gd name="connsiteY15" fmla="*/ 811305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3348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66483 w 5804647"/>
                  <a:gd name="connsiteY30" fmla="*/ 376517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70965 w 5804647"/>
                  <a:gd name="connsiteY29" fmla="*/ 416858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65094 w 5804647"/>
                  <a:gd name="connsiteY28" fmla="*/ 421341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2318 w 5804647"/>
                  <a:gd name="connsiteY26" fmla="*/ 461682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71600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67633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103094 w 5804647"/>
                  <a:gd name="connsiteY42" fmla="*/ 35858 h 1344705"/>
                  <a:gd name="connsiteX43" fmla="*/ 0 w 5804647"/>
                  <a:gd name="connsiteY43" fmla="*/ 35858 h 1344705"/>
                  <a:gd name="connsiteX44" fmla="*/ 0 w 5804647"/>
                  <a:gd name="connsiteY44" fmla="*/ 0 h 1344705"/>
                  <a:gd name="connsiteX0" fmla="*/ 5804647 w 5804647"/>
                  <a:gd name="connsiteY0" fmla="*/ 1340223 h 1344705"/>
                  <a:gd name="connsiteX1" fmla="*/ 5051612 w 5804647"/>
                  <a:gd name="connsiteY1" fmla="*/ 1344705 h 1344705"/>
                  <a:gd name="connsiteX2" fmla="*/ 5051612 w 5804647"/>
                  <a:gd name="connsiteY2" fmla="*/ 1250576 h 1344705"/>
                  <a:gd name="connsiteX3" fmla="*/ 4742330 w 5804647"/>
                  <a:gd name="connsiteY3" fmla="*/ 1246094 h 1344705"/>
                  <a:gd name="connsiteX4" fmla="*/ 4742330 w 5804647"/>
                  <a:gd name="connsiteY4" fmla="*/ 1178858 h 1344705"/>
                  <a:gd name="connsiteX5" fmla="*/ 4191000 w 5804647"/>
                  <a:gd name="connsiteY5" fmla="*/ 1169894 h 1344705"/>
                  <a:gd name="connsiteX6" fmla="*/ 4186518 w 5804647"/>
                  <a:gd name="connsiteY6" fmla="*/ 1098176 h 1344705"/>
                  <a:gd name="connsiteX7" fmla="*/ 3523130 w 5804647"/>
                  <a:gd name="connsiteY7" fmla="*/ 1089211 h 1344705"/>
                  <a:gd name="connsiteX8" fmla="*/ 3523130 w 5804647"/>
                  <a:gd name="connsiteY8" fmla="*/ 1026458 h 1344705"/>
                  <a:gd name="connsiteX9" fmla="*/ 3427533 w 5804647"/>
                  <a:gd name="connsiteY9" fmla="*/ 1026458 h 1344705"/>
                  <a:gd name="connsiteX10" fmla="*/ 3424518 w 5804647"/>
                  <a:gd name="connsiteY10" fmla="*/ 950258 h 1344705"/>
                  <a:gd name="connsiteX11" fmla="*/ 2868706 w 5804647"/>
                  <a:gd name="connsiteY11" fmla="*/ 945776 h 1344705"/>
                  <a:gd name="connsiteX12" fmla="*/ 2868706 w 5804647"/>
                  <a:gd name="connsiteY12" fmla="*/ 891988 h 1344705"/>
                  <a:gd name="connsiteX13" fmla="*/ 2277035 w 5804647"/>
                  <a:gd name="connsiteY13" fmla="*/ 878541 h 1344705"/>
                  <a:gd name="connsiteX14" fmla="*/ 2276005 w 5804647"/>
                  <a:gd name="connsiteY14" fmla="*/ 814757 h 1344705"/>
                  <a:gd name="connsiteX15" fmla="*/ 2200320 w 5804647"/>
                  <a:gd name="connsiteY15" fmla="*/ 813288 h 1344705"/>
                  <a:gd name="connsiteX16" fmla="*/ 2200835 w 5804647"/>
                  <a:gd name="connsiteY16" fmla="*/ 766482 h 1344705"/>
                  <a:gd name="connsiteX17" fmla="*/ 1819835 w 5804647"/>
                  <a:gd name="connsiteY17" fmla="*/ 762000 h 1344705"/>
                  <a:gd name="connsiteX18" fmla="*/ 1819835 w 5804647"/>
                  <a:gd name="connsiteY18" fmla="*/ 712694 h 1344705"/>
                  <a:gd name="connsiteX19" fmla="*/ 1721224 w 5804647"/>
                  <a:gd name="connsiteY19" fmla="*/ 708211 h 1344705"/>
                  <a:gd name="connsiteX20" fmla="*/ 1721224 w 5804647"/>
                  <a:gd name="connsiteY20" fmla="*/ 654423 h 1344705"/>
                  <a:gd name="connsiteX21" fmla="*/ 1344706 w 5804647"/>
                  <a:gd name="connsiteY21" fmla="*/ 649941 h 1344705"/>
                  <a:gd name="connsiteX22" fmla="*/ 1349188 w 5804647"/>
                  <a:gd name="connsiteY22" fmla="*/ 596153 h 1344705"/>
                  <a:gd name="connsiteX23" fmla="*/ 1151965 w 5804647"/>
                  <a:gd name="connsiteY23" fmla="*/ 596153 h 1344705"/>
                  <a:gd name="connsiteX24" fmla="*/ 1151965 w 5804647"/>
                  <a:gd name="connsiteY24" fmla="*/ 502023 h 1344705"/>
                  <a:gd name="connsiteX25" fmla="*/ 1066800 w 5804647"/>
                  <a:gd name="connsiteY25" fmla="*/ 506505 h 1344705"/>
                  <a:gd name="connsiteX26" fmla="*/ 1064302 w 5804647"/>
                  <a:gd name="connsiteY26" fmla="*/ 467633 h 1344705"/>
                  <a:gd name="connsiteX27" fmla="*/ 860612 w 5804647"/>
                  <a:gd name="connsiteY27" fmla="*/ 466164 h 1344705"/>
                  <a:gd name="connsiteX28" fmla="*/ 857160 w 5804647"/>
                  <a:gd name="connsiteY28" fmla="*/ 419358 h 1344705"/>
                  <a:gd name="connsiteX29" fmla="*/ 755097 w 5804647"/>
                  <a:gd name="connsiteY29" fmla="*/ 414875 h 1344705"/>
                  <a:gd name="connsiteX30" fmla="*/ 754582 w 5804647"/>
                  <a:gd name="connsiteY30" fmla="*/ 366600 h 1344705"/>
                  <a:gd name="connsiteX31" fmla="*/ 681318 w 5804647"/>
                  <a:gd name="connsiteY31" fmla="*/ 367553 h 1344705"/>
                  <a:gd name="connsiteX32" fmla="*/ 676835 w 5804647"/>
                  <a:gd name="connsiteY32" fmla="*/ 340658 h 1344705"/>
                  <a:gd name="connsiteX33" fmla="*/ 578224 w 5804647"/>
                  <a:gd name="connsiteY33" fmla="*/ 336176 h 1344705"/>
                  <a:gd name="connsiteX34" fmla="*/ 578224 w 5804647"/>
                  <a:gd name="connsiteY34" fmla="*/ 291353 h 1344705"/>
                  <a:gd name="connsiteX35" fmla="*/ 493059 w 5804647"/>
                  <a:gd name="connsiteY35" fmla="*/ 291353 h 1344705"/>
                  <a:gd name="connsiteX36" fmla="*/ 488577 w 5804647"/>
                  <a:gd name="connsiteY36" fmla="*/ 255494 h 1344705"/>
                  <a:gd name="connsiteX37" fmla="*/ 309283 w 5804647"/>
                  <a:gd name="connsiteY37" fmla="*/ 246529 h 1344705"/>
                  <a:gd name="connsiteX38" fmla="*/ 300318 w 5804647"/>
                  <a:gd name="connsiteY38" fmla="*/ 161364 h 1344705"/>
                  <a:gd name="connsiteX39" fmla="*/ 188259 w 5804647"/>
                  <a:gd name="connsiteY39" fmla="*/ 161364 h 1344705"/>
                  <a:gd name="connsiteX40" fmla="*/ 183777 w 5804647"/>
                  <a:gd name="connsiteY40" fmla="*/ 116541 h 1344705"/>
                  <a:gd name="connsiteX41" fmla="*/ 98612 w 5804647"/>
                  <a:gd name="connsiteY41" fmla="*/ 112058 h 1344705"/>
                  <a:gd name="connsiteX42" fmla="*/ 97144 w 5804647"/>
                  <a:gd name="connsiteY42" fmla="*/ 35858 h 1344705"/>
                  <a:gd name="connsiteX43" fmla="*/ 0 w 5804647"/>
                  <a:gd name="connsiteY43" fmla="*/ 35858 h 1344705"/>
                  <a:gd name="connsiteX44" fmla="*/ 0 w 5804647"/>
                  <a:gd name="connsiteY44" fmla="*/ 0 h 1344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5804647" h="1344705">
                    <a:moveTo>
                      <a:pt x="5804647" y="1340223"/>
                    </a:moveTo>
                    <a:lnTo>
                      <a:pt x="5051612" y="1344705"/>
                    </a:lnTo>
                    <a:lnTo>
                      <a:pt x="5051612" y="1250576"/>
                    </a:lnTo>
                    <a:lnTo>
                      <a:pt x="4742330" y="1246094"/>
                    </a:lnTo>
                    <a:lnTo>
                      <a:pt x="4742330" y="1178858"/>
                    </a:lnTo>
                    <a:lnTo>
                      <a:pt x="4191000" y="1169894"/>
                    </a:lnTo>
                    <a:lnTo>
                      <a:pt x="4186518" y="1098176"/>
                    </a:lnTo>
                    <a:lnTo>
                      <a:pt x="3523130" y="1089211"/>
                    </a:lnTo>
                    <a:lnTo>
                      <a:pt x="3523130" y="1026458"/>
                    </a:lnTo>
                    <a:lnTo>
                      <a:pt x="3427533" y="1026458"/>
                    </a:lnTo>
                    <a:lnTo>
                      <a:pt x="3424518" y="950258"/>
                    </a:lnTo>
                    <a:lnTo>
                      <a:pt x="2868706" y="945776"/>
                    </a:lnTo>
                    <a:lnTo>
                      <a:pt x="2868706" y="891988"/>
                    </a:lnTo>
                    <a:lnTo>
                      <a:pt x="2277035" y="878541"/>
                    </a:lnTo>
                    <a:cubicBezTo>
                      <a:pt x="2276692" y="857280"/>
                      <a:pt x="2276348" y="836018"/>
                      <a:pt x="2276005" y="814757"/>
                    </a:cubicBezTo>
                    <a:lnTo>
                      <a:pt x="2200320" y="813288"/>
                    </a:lnTo>
                    <a:cubicBezTo>
                      <a:pt x="2200492" y="797686"/>
                      <a:pt x="2200663" y="782084"/>
                      <a:pt x="2200835" y="766482"/>
                    </a:cubicBezTo>
                    <a:lnTo>
                      <a:pt x="1819835" y="762000"/>
                    </a:lnTo>
                    <a:lnTo>
                      <a:pt x="1819835" y="712694"/>
                    </a:lnTo>
                    <a:lnTo>
                      <a:pt x="1721224" y="708211"/>
                    </a:lnTo>
                    <a:lnTo>
                      <a:pt x="1721224" y="654423"/>
                    </a:lnTo>
                    <a:lnTo>
                      <a:pt x="1344706" y="649941"/>
                    </a:lnTo>
                    <a:lnTo>
                      <a:pt x="1349188" y="596153"/>
                    </a:lnTo>
                    <a:lnTo>
                      <a:pt x="1151965" y="596153"/>
                    </a:lnTo>
                    <a:lnTo>
                      <a:pt x="1151965" y="502023"/>
                    </a:lnTo>
                    <a:lnTo>
                      <a:pt x="1066800" y="506505"/>
                    </a:lnTo>
                    <a:lnTo>
                      <a:pt x="1064302" y="467633"/>
                    </a:lnTo>
                    <a:lnTo>
                      <a:pt x="860612" y="466164"/>
                    </a:lnTo>
                    <a:lnTo>
                      <a:pt x="857160" y="419358"/>
                    </a:lnTo>
                    <a:lnTo>
                      <a:pt x="755097" y="414875"/>
                    </a:lnTo>
                    <a:cubicBezTo>
                      <a:pt x="754925" y="398783"/>
                      <a:pt x="754754" y="382692"/>
                      <a:pt x="754582" y="366600"/>
                    </a:cubicBezTo>
                    <a:lnTo>
                      <a:pt x="681318" y="367553"/>
                    </a:lnTo>
                    <a:lnTo>
                      <a:pt x="676835" y="340658"/>
                    </a:lnTo>
                    <a:lnTo>
                      <a:pt x="578224" y="336176"/>
                    </a:lnTo>
                    <a:lnTo>
                      <a:pt x="578224" y="291353"/>
                    </a:lnTo>
                    <a:lnTo>
                      <a:pt x="493059" y="291353"/>
                    </a:lnTo>
                    <a:lnTo>
                      <a:pt x="488577" y="255494"/>
                    </a:lnTo>
                    <a:lnTo>
                      <a:pt x="309283" y="246529"/>
                    </a:lnTo>
                    <a:lnTo>
                      <a:pt x="300318" y="161364"/>
                    </a:lnTo>
                    <a:lnTo>
                      <a:pt x="188259" y="161364"/>
                    </a:lnTo>
                    <a:lnTo>
                      <a:pt x="183777" y="116541"/>
                    </a:lnTo>
                    <a:lnTo>
                      <a:pt x="98612" y="112058"/>
                    </a:lnTo>
                    <a:cubicBezTo>
                      <a:pt x="98123" y="86658"/>
                      <a:pt x="97633" y="61258"/>
                      <a:pt x="97144" y="35858"/>
                    </a:cubicBezTo>
                    <a:lnTo>
                      <a:pt x="0" y="35858"/>
                    </a:lnTo>
                    <a:lnTo>
                      <a:pt x="0" y="0"/>
                    </a:lnTo>
                  </a:path>
                </a:pathLst>
              </a:custGeom>
              <a:ln w="19050">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defTabSz="685800">
                  <a:defRPr/>
                </a:pPr>
                <a:endParaRPr lang="en-US" sz="1400" dirty="0">
                  <a:latin typeface="Franklin Gothic Book" panose="020B0503020102020204" pitchFamily="34" charset="0"/>
                </a:endParaRPr>
              </a:p>
            </p:txBody>
          </p:sp>
          <p:sp>
            <p:nvSpPr>
              <p:cNvPr id="332" name="TextBox 5">
                <a:extLst>
                  <a:ext uri="{FF2B5EF4-FFF2-40B4-BE49-F238E27FC236}">
                    <a16:creationId xmlns:a16="http://schemas.microsoft.com/office/drawing/2014/main" id="{6AAB81EF-95F7-43BE-903B-C17DF7A5DB7A}"/>
                  </a:ext>
                </a:extLst>
              </p:cNvPr>
              <p:cNvSpPr txBox="1"/>
              <p:nvPr/>
            </p:nvSpPr>
            <p:spPr>
              <a:xfrm>
                <a:off x="-5611731" y="553592"/>
                <a:ext cx="127346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100%</a:t>
                </a:r>
              </a:p>
            </p:txBody>
          </p:sp>
          <p:sp>
            <p:nvSpPr>
              <p:cNvPr id="333" name="TextBox 5">
                <a:extLst>
                  <a:ext uri="{FF2B5EF4-FFF2-40B4-BE49-F238E27FC236}">
                    <a16:creationId xmlns:a16="http://schemas.microsoft.com/office/drawing/2014/main" id="{75E3A9C7-F3D5-48C0-AB3A-F8653CF680D7}"/>
                  </a:ext>
                </a:extLst>
              </p:cNvPr>
              <p:cNvSpPr txBox="1"/>
              <p:nvPr/>
            </p:nvSpPr>
            <p:spPr>
              <a:xfrm>
                <a:off x="-5611731" y="96106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90%</a:t>
                </a:r>
              </a:p>
            </p:txBody>
          </p:sp>
          <p:sp>
            <p:nvSpPr>
              <p:cNvPr id="334" name="TextBox 5">
                <a:extLst>
                  <a:ext uri="{FF2B5EF4-FFF2-40B4-BE49-F238E27FC236}">
                    <a16:creationId xmlns:a16="http://schemas.microsoft.com/office/drawing/2014/main" id="{4A2BB2CF-B2EC-48B2-85E6-27ECA270425D}"/>
                  </a:ext>
                </a:extLst>
              </p:cNvPr>
              <p:cNvSpPr txBox="1"/>
              <p:nvPr/>
            </p:nvSpPr>
            <p:spPr>
              <a:xfrm>
                <a:off x="-5611731" y="1382184"/>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80%</a:t>
                </a:r>
              </a:p>
            </p:txBody>
          </p:sp>
          <p:sp>
            <p:nvSpPr>
              <p:cNvPr id="335" name="TextBox 5">
                <a:extLst>
                  <a:ext uri="{FF2B5EF4-FFF2-40B4-BE49-F238E27FC236}">
                    <a16:creationId xmlns:a16="http://schemas.microsoft.com/office/drawing/2014/main" id="{EB3ECA8F-3674-4210-A02D-D331AED1566A}"/>
                  </a:ext>
                </a:extLst>
              </p:cNvPr>
              <p:cNvSpPr txBox="1"/>
              <p:nvPr/>
            </p:nvSpPr>
            <p:spPr>
              <a:xfrm>
                <a:off x="-3318810" y="60208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98%</a:t>
                </a:r>
              </a:p>
            </p:txBody>
          </p:sp>
          <p:sp>
            <p:nvSpPr>
              <p:cNvPr id="336" name="TextBox 5">
                <a:extLst>
                  <a:ext uri="{FF2B5EF4-FFF2-40B4-BE49-F238E27FC236}">
                    <a16:creationId xmlns:a16="http://schemas.microsoft.com/office/drawing/2014/main" id="{E862687D-F167-4C6C-9362-C9223AF3FE21}"/>
                  </a:ext>
                </a:extLst>
              </p:cNvPr>
              <p:cNvSpPr txBox="1"/>
              <p:nvPr/>
            </p:nvSpPr>
            <p:spPr>
              <a:xfrm>
                <a:off x="-3318810" y="127361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68%</a:t>
                </a:r>
              </a:p>
            </p:txBody>
          </p:sp>
          <p:sp>
            <p:nvSpPr>
              <p:cNvPr id="337" name="TextBox 5">
                <a:extLst>
                  <a:ext uri="{FF2B5EF4-FFF2-40B4-BE49-F238E27FC236}">
                    <a16:creationId xmlns:a16="http://schemas.microsoft.com/office/drawing/2014/main" id="{05B33285-7133-4519-BE22-9C8C31919C9D}"/>
                  </a:ext>
                </a:extLst>
              </p:cNvPr>
              <p:cNvSpPr txBox="1"/>
              <p:nvPr/>
            </p:nvSpPr>
            <p:spPr>
              <a:xfrm>
                <a:off x="-3318810" y="1856259"/>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60%</a:t>
                </a:r>
              </a:p>
            </p:txBody>
          </p:sp>
          <p:sp>
            <p:nvSpPr>
              <p:cNvPr id="338" name="TextBox 5">
                <a:extLst>
                  <a:ext uri="{FF2B5EF4-FFF2-40B4-BE49-F238E27FC236}">
                    <a16:creationId xmlns:a16="http://schemas.microsoft.com/office/drawing/2014/main" id="{57A4149B-278F-4ECD-8AEB-130BDCE6D3E1}"/>
                  </a:ext>
                </a:extLst>
              </p:cNvPr>
              <p:cNvSpPr txBox="1"/>
              <p:nvPr/>
            </p:nvSpPr>
            <p:spPr>
              <a:xfrm>
                <a:off x="-1074373" y="61965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96%</a:t>
                </a:r>
              </a:p>
            </p:txBody>
          </p:sp>
          <p:sp>
            <p:nvSpPr>
              <p:cNvPr id="339" name="TextBox 5">
                <a:extLst>
                  <a:ext uri="{FF2B5EF4-FFF2-40B4-BE49-F238E27FC236}">
                    <a16:creationId xmlns:a16="http://schemas.microsoft.com/office/drawing/2014/main" id="{AA2C4851-C211-4436-B649-A2C19B1A4161}"/>
                  </a:ext>
                </a:extLst>
              </p:cNvPr>
              <p:cNvSpPr txBox="1"/>
              <p:nvPr/>
            </p:nvSpPr>
            <p:spPr>
              <a:xfrm>
                <a:off x="-1074373" y="166763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50%</a:t>
                </a:r>
              </a:p>
            </p:txBody>
          </p:sp>
          <p:sp>
            <p:nvSpPr>
              <p:cNvPr id="340" name="TextBox 5">
                <a:extLst>
                  <a:ext uri="{FF2B5EF4-FFF2-40B4-BE49-F238E27FC236}">
                    <a16:creationId xmlns:a16="http://schemas.microsoft.com/office/drawing/2014/main" id="{3431A16B-F45C-42E3-9CFC-A0FACA51C576}"/>
                  </a:ext>
                </a:extLst>
              </p:cNvPr>
              <p:cNvSpPr txBox="1"/>
              <p:nvPr/>
            </p:nvSpPr>
            <p:spPr>
              <a:xfrm>
                <a:off x="-1074373" y="2137563"/>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43%</a:t>
                </a:r>
              </a:p>
            </p:txBody>
          </p:sp>
          <p:sp>
            <p:nvSpPr>
              <p:cNvPr id="341" name="TextBox 5">
                <a:extLst>
                  <a:ext uri="{FF2B5EF4-FFF2-40B4-BE49-F238E27FC236}">
                    <a16:creationId xmlns:a16="http://schemas.microsoft.com/office/drawing/2014/main" id="{F9B6213A-893F-4979-B5E8-EDA4287B3CED}"/>
                  </a:ext>
                </a:extLst>
              </p:cNvPr>
              <p:cNvSpPr txBox="1"/>
              <p:nvPr/>
            </p:nvSpPr>
            <p:spPr>
              <a:xfrm>
                <a:off x="-5582164" y="78788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98%</a:t>
                </a:r>
              </a:p>
            </p:txBody>
          </p:sp>
          <p:sp>
            <p:nvSpPr>
              <p:cNvPr id="342" name="TextBox 5">
                <a:extLst>
                  <a:ext uri="{FF2B5EF4-FFF2-40B4-BE49-F238E27FC236}">
                    <a16:creationId xmlns:a16="http://schemas.microsoft.com/office/drawing/2014/main" id="{DA61AC27-5C86-4B94-8DEB-B7305BD9FCDF}"/>
                  </a:ext>
                </a:extLst>
              </p:cNvPr>
              <p:cNvSpPr txBox="1"/>
              <p:nvPr/>
            </p:nvSpPr>
            <p:spPr>
              <a:xfrm>
                <a:off x="-3330182" y="836370"/>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96%</a:t>
                </a:r>
              </a:p>
            </p:txBody>
          </p:sp>
          <p:sp>
            <p:nvSpPr>
              <p:cNvPr id="343" name="TextBox 5">
                <a:extLst>
                  <a:ext uri="{FF2B5EF4-FFF2-40B4-BE49-F238E27FC236}">
                    <a16:creationId xmlns:a16="http://schemas.microsoft.com/office/drawing/2014/main" id="{A3403202-E063-423A-9ACF-7CA9D71FCFBE}"/>
                  </a:ext>
                </a:extLst>
              </p:cNvPr>
              <p:cNvSpPr txBox="1"/>
              <p:nvPr/>
            </p:nvSpPr>
            <p:spPr>
              <a:xfrm>
                <a:off x="-1072097" y="1045012"/>
                <a:ext cx="1103218" cy="257637"/>
              </a:xfrm>
              <a:prstGeom prst="rect">
                <a:avLst/>
              </a:prstGeom>
              <a:noFill/>
              <a:effectLst/>
            </p:spPr>
            <p:txBody>
              <a:bodyPr wrap="none" rtlCol="0">
                <a:spAutoFit/>
              </a:bodyPr>
              <a:lstStyle/>
              <a:p>
                <a:pPr defTabSz="914378">
                  <a:defRPr/>
                </a:pPr>
                <a:r>
                  <a:rPr lang="en-US" sz="900" b="1" dirty="0">
                    <a:latin typeface="Franklin Gothic Book" panose="020B0503020102020204" pitchFamily="34" charset="0"/>
                    <a:ea typeface="MS PGothic" pitchFamily="34" charset="-128"/>
                  </a:rPr>
                  <a:t>89%</a:t>
                </a:r>
              </a:p>
            </p:txBody>
          </p:sp>
        </p:grpSp>
      </p:grpSp>
      <p:sp>
        <p:nvSpPr>
          <p:cNvPr id="3" name="Footer Placeholder 2">
            <a:extLst>
              <a:ext uri="{FF2B5EF4-FFF2-40B4-BE49-F238E27FC236}">
                <a16:creationId xmlns:a16="http://schemas.microsoft.com/office/drawing/2014/main" id="{D35DD4EE-3051-7D52-6656-36F6EBF1500C}"/>
              </a:ext>
            </a:extLst>
          </p:cNvPr>
          <p:cNvSpPr>
            <a:spLocks noGrp="1"/>
          </p:cNvSpPr>
          <p:nvPr>
            <p:ph type="ftr" sz="quarter" idx="3"/>
          </p:nvPr>
        </p:nvSpPr>
        <p:spPr>
          <a:xfrm>
            <a:off x="609600" y="6248400"/>
            <a:ext cx="10744199" cy="550081"/>
          </a:xfrm>
        </p:spPr>
        <p:txBody>
          <a:bodyPr/>
          <a:lstStyle/>
          <a:p>
            <a:pPr marL="228600" indent="-228600">
              <a:buFont typeface="+mj-lt"/>
              <a:buAutoNum type="arabicPeriod"/>
            </a:pPr>
            <a:r>
              <a:rPr lang="fr-FR" sz="1000" dirty="0" err="1"/>
              <a:t>Kylhammar</a:t>
            </a:r>
            <a:r>
              <a:rPr lang="fr-FR" sz="1000" dirty="0"/>
              <a:t> D, et al. </a:t>
            </a:r>
            <a:r>
              <a:rPr lang="fr-FR" sz="1000" i="1" dirty="0" err="1"/>
              <a:t>Eur</a:t>
            </a:r>
            <a:r>
              <a:rPr lang="fr-FR" sz="1000" i="1" dirty="0"/>
              <a:t> </a:t>
            </a:r>
            <a:r>
              <a:rPr lang="fr-FR" sz="1000" i="1" dirty="0" err="1"/>
              <a:t>Heart</a:t>
            </a:r>
            <a:r>
              <a:rPr lang="fr-FR" sz="1000" i="1" dirty="0"/>
              <a:t> J. </a:t>
            </a:r>
            <a:r>
              <a:rPr lang="fr-FR" sz="1000" dirty="0"/>
              <a:t>2018;39(47):4175-4181. </a:t>
            </a:r>
          </a:p>
          <a:p>
            <a:pPr marL="228600" indent="-228600">
              <a:buFont typeface="+mj-lt"/>
              <a:buAutoNum type="arabicPeriod"/>
            </a:pPr>
            <a:r>
              <a:rPr lang="fr-FR" sz="1000" dirty="0" err="1"/>
              <a:t>Boucly</a:t>
            </a:r>
            <a:r>
              <a:rPr lang="fr-FR" sz="1000" dirty="0"/>
              <a:t> A, et al. </a:t>
            </a:r>
            <a:r>
              <a:rPr lang="fr-FR" sz="1000" i="1" dirty="0" err="1"/>
              <a:t>Eur</a:t>
            </a:r>
            <a:r>
              <a:rPr lang="fr-FR" sz="1000" i="1" dirty="0"/>
              <a:t> </a:t>
            </a:r>
            <a:r>
              <a:rPr lang="fr-FR" sz="1000" i="1" dirty="0" err="1"/>
              <a:t>Respir</a:t>
            </a:r>
            <a:r>
              <a:rPr lang="fr-FR" sz="1000" i="1" dirty="0"/>
              <a:t> J. </a:t>
            </a:r>
            <a:r>
              <a:rPr lang="fr-FR" sz="1000" dirty="0"/>
              <a:t>2017;50(2):1700889. </a:t>
            </a:r>
          </a:p>
          <a:p>
            <a:pPr marL="228600" indent="-228600">
              <a:buFont typeface="+mj-lt"/>
              <a:buAutoNum type="arabicPeriod"/>
            </a:pPr>
            <a:r>
              <a:rPr lang="fr-FR" sz="1000" dirty="0" err="1"/>
              <a:t>Hoeper</a:t>
            </a:r>
            <a:r>
              <a:rPr lang="fr-FR" sz="1000" dirty="0"/>
              <a:t> MM, et al. </a:t>
            </a:r>
            <a:r>
              <a:rPr lang="fr-FR" sz="1000" i="1" dirty="0" err="1"/>
              <a:t>Eur</a:t>
            </a:r>
            <a:r>
              <a:rPr lang="fr-FR" sz="1000" i="1" dirty="0"/>
              <a:t> </a:t>
            </a:r>
            <a:r>
              <a:rPr lang="fr-FR" sz="1000" i="1" dirty="0" err="1"/>
              <a:t>Respir</a:t>
            </a:r>
            <a:r>
              <a:rPr lang="fr-FR" sz="1000" i="1" dirty="0"/>
              <a:t> J. </a:t>
            </a:r>
            <a:r>
              <a:rPr lang="fr-FR" sz="1000" dirty="0"/>
              <a:t>2017;50(2):1700740.</a:t>
            </a:r>
          </a:p>
        </p:txBody>
      </p:sp>
    </p:spTree>
    <p:extLst>
      <p:ext uri="{BB962C8B-B14F-4D97-AF65-F5344CB8AC3E}">
        <p14:creationId xmlns:p14="http://schemas.microsoft.com/office/powerpoint/2010/main" val="3710927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9DFA10A-A54C-0441-8495-322CB49B5A20}"/>
              </a:ext>
            </a:extLst>
          </p:cNvPr>
          <p:cNvSpPr>
            <a:spLocks noGrp="1"/>
          </p:cNvSpPr>
          <p:nvPr>
            <p:ph type="title"/>
          </p:nvPr>
        </p:nvSpPr>
        <p:spPr>
          <a:xfrm>
            <a:off x="609600" y="124349"/>
            <a:ext cx="11352756" cy="1185577"/>
          </a:xfrm>
        </p:spPr>
        <p:txBody>
          <a:bodyPr>
            <a:noAutofit/>
          </a:bodyPr>
          <a:lstStyle/>
          <a:p>
            <a:r>
              <a:rPr lang="en-US" sz="2800" dirty="0"/>
              <a:t>Risk Assessment Protocols Like REVEAL Lite 2 Make Maximum Use of Non-Invasive Diagnostics: Primed for Telemedicine?</a:t>
            </a:r>
          </a:p>
        </p:txBody>
      </p:sp>
      <p:sp>
        <p:nvSpPr>
          <p:cNvPr id="4" name="Content Placeholder 3">
            <a:extLst>
              <a:ext uri="{FF2B5EF4-FFF2-40B4-BE49-F238E27FC236}">
                <a16:creationId xmlns:a16="http://schemas.microsoft.com/office/drawing/2014/main" id="{6CD00892-319C-5B40-8656-5D57CE89C08C}"/>
              </a:ext>
            </a:extLst>
          </p:cNvPr>
          <p:cNvSpPr>
            <a:spLocks noGrp="1"/>
          </p:cNvSpPr>
          <p:nvPr>
            <p:ph idx="1"/>
          </p:nvPr>
        </p:nvSpPr>
        <p:spPr>
          <a:xfrm>
            <a:off x="609600" y="1327594"/>
            <a:ext cx="11440438" cy="3459559"/>
          </a:xfrm>
        </p:spPr>
        <p:txBody>
          <a:bodyPr>
            <a:normAutofit/>
          </a:bodyPr>
          <a:lstStyle/>
          <a:p>
            <a:pPr>
              <a:spcBef>
                <a:spcPts val="400"/>
              </a:spcBef>
              <a:spcAft>
                <a:spcPts val="400"/>
              </a:spcAft>
            </a:pPr>
            <a:r>
              <a:rPr lang="en-US" sz="2000" dirty="0"/>
              <a:t>REVEAL Lite 2 developed using the same data used for REVEAL 2.0</a:t>
            </a:r>
          </a:p>
          <a:p>
            <a:pPr>
              <a:spcBef>
                <a:spcPts val="400"/>
              </a:spcBef>
              <a:spcAft>
                <a:spcPts val="400"/>
              </a:spcAft>
            </a:pPr>
            <a:r>
              <a:rPr lang="en-US" sz="2000" dirty="0"/>
              <a:t>REVEAL Lite 2, based on REVEAL 2.0, includes only six </a:t>
            </a:r>
            <a:r>
              <a:rPr lang="en-US" sz="2000" b="1" u="sng" dirty="0"/>
              <a:t>noninvasive and modifiable parameters: </a:t>
            </a:r>
          </a:p>
          <a:p>
            <a:pPr marL="914400" lvl="1" indent="-457200">
              <a:spcBef>
                <a:spcPts val="400"/>
              </a:spcBef>
              <a:spcAft>
                <a:spcPts val="400"/>
              </a:spcAft>
              <a:buFont typeface="+mj-lt"/>
              <a:buAutoNum type="arabicPeriod"/>
            </a:pPr>
            <a:r>
              <a:rPr lang="en-US" sz="1600" dirty="0"/>
              <a:t>New York Heart Association (NYHA) or WHO functional class (FC)</a:t>
            </a:r>
          </a:p>
          <a:p>
            <a:pPr marL="914400" lvl="1" indent="-457200">
              <a:spcBef>
                <a:spcPts val="400"/>
              </a:spcBef>
              <a:spcAft>
                <a:spcPts val="400"/>
              </a:spcAft>
              <a:buFont typeface="+mj-lt"/>
              <a:buAutoNum type="arabicPeriod"/>
            </a:pPr>
            <a:r>
              <a:rPr lang="en-US" sz="1600" dirty="0"/>
              <a:t>Systolic BP (SBP)</a:t>
            </a:r>
          </a:p>
          <a:p>
            <a:pPr marL="914400" lvl="1" indent="-457200">
              <a:spcBef>
                <a:spcPts val="400"/>
              </a:spcBef>
              <a:spcAft>
                <a:spcPts val="400"/>
              </a:spcAft>
              <a:buFont typeface="+mj-lt"/>
              <a:buAutoNum type="arabicPeriod"/>
            </a:pPr>
            <a:r>
              <a:rPr lang="en-US" sz="1600" dirty="0"/>
              <a:t>Heart rate </a:t>
            </a:r>
          </a:p>
          <a:p>
            <a:pPr marL="914400" lvl="1" indent="-457200">
              <a:spcBef>
                <a:spcPts val="400"/>
              </a:spcBef>
              <a:spcAft>
                <a:spcPts val="400"/>
              </a:spcAft>
              <a:buFont typeface="+mj-lt"/>
              <a:buAutoNum type="arabicPeriod"/>
            </a:pPr>
            <a:r>
              <a:rPr lang="en-US" sz="1600" dirty="0"/>
              <a:t>Six-minute walking distance</a:t>
            </a:r>
          </a:p>
          <a:p>
            <a:pPr marL="914400" lvl="1" indent="-457200">
              <a:spcBef>
                <a:spcPts val="400"/>
              </a:spcBef>
              <a:spcAft>
                <a:spcPts val="400"/>
              </a:spcAft>
              <a:buFont typeface="+mj-lt"/>
              <a:buAutoNum type="arabicPeriod"/>
            </a:pPr>
            <a:r>
              <a:rPr lang="en-US" sz="1600" dirty="0"/>
              <a:t>Brain natriuretic peptide (BNP/NT-proBNP) </a:t>
            </a:r>
          </a:p>
          <a:p>
            <a:pPr marL="914400" lvl="1" indent="-457200">
              <a:spcBef>
                <a:spcPts val="400"/>
              </a:spcBef>
              <a:spcAft>
                <a:spcPts val="400"/>
              </a:spcAft>
              <a:buFont typeface="+mj-lt"/>
              <a:buAutoNum type="arabicPeriod"/>
            </a:pPr>
            <a:r>
              <a:rPr lang="en-US" sz="1600" dirty="0"/>
              <a:t>Renal insufficiency (if estimated glomerular filtration rate [eGFR] &lt;60 mL/min/1.73 m</a:t>
            </a:r>
            <a:r>
              <a:rPr lang="en-US" sz="1600" baseline="30000" dirty="0"/>
              <a:t>2</a:t>
            </a:r>
            <a:r>
              <a:rPr lang="en-US" sz="1600" dirty="0"/>
              <a:t> or reported as</a:t>
            </a:r>
            <a:br>
              <a:rPr lang="en-US" sz="1600" dirty="0"/>
            </a:br>
            <a:r>
              <a:rPr lang="en-US" sz="1600" dirty="0"/>
              <a:t>“renal insufficiency,” as assessed by the principal investigator when eGFR was unavailable)</a:t>
            </a:r>
          </a:p>
        </p:txBody>
      </p:sp>
      <p:graphicFrame>
        <p:nvGraphicFramePr>
          <p:cNvPr id="5" name="Table 5">
            <a:extLst>
              <a:ext uri="{FF2B5EF4-FFF2-40B4-BE49-F238E27FC236}">
                <a16:creationId xmlns:a16="http://schemas.microsoft.com/office/drawing/2014/main" id="{FD76E88D-F438-1E45-8AFB-95CD57DE4CA5}"/>
              </a:ext>
            </a:extLst>
          </p:cNvPr>
          <p:cNvGraphicFramePr>
            <a:graphicFrameLocks noGrp="1"/>
          </p:cNvGraphicFramePr>
          <p:nvPr>
            <p:extLst>
              <p:ext uri="{D42A27DB-BD31-4B8C-83A1-F6EECF244321}">
                <p14:modId xmlns:p14="http://schemas.microsoft.com/office/powerpoint/2010/main" val="1192185301"/>
              </p:ext>
            </p:extLst>
          </p:nvPr>
        </p:nvGraphicFramePr>
        <p:xfrm>
          <a:off x="2032000" y="4989176"/>
          <a:ext cx="8127999" cy="135931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188589605"/>
                    </a:ext>
                  </a:extLst>
                </a:gridCol>
                <a:gridCol w="2709333">
                  <a:extLst>
                    <a:ext uri="{9D8B030D-6E8A-4147-A177-3AD203B41FA5}">
                      <a16:colId xmlns:a16="http://schemas.microsoft.com/office/drawing/2014/main" val="4114556712"/>
                    </a:ext>
                  </a:extLst>
                </a:gridCol>
                <a:gridCol w="2709333">
                  <a:extLst>
                    <a:ext uri="{9D8B030D-6E8A-4147-A177-3AD203B41FA5}">
                      <a16:colId xmlns:a16="http://schemas.microsoft.com/office/drawing/2014/main" val="4230854928"/>
                    </a:ext>
                  </a:extLst>
                </a:gridCol>
              </a:tblGrid>
              <a:tr h="361094">
                <a:tc>
                  <a:txBody>
                    <a:bodyPr/>
                    <a:lstStyle/>
                    <a:p>
                      <a:pPr algn="ctr">
                        <a:lnSpc>
                          <a:spcPts val="1900"/>
                        </a:lnSpc>
                      </a:pPr>
                      <a:r>
                        <a:rPr lang="en-US" dirty="0">
                          <a:effectLst>
                            <a:outerShdw blurRad="50800" dist="12700" dir="5400000" algn="ctr" rotWithShape="0">
                              <a:schemeClr val="tx1"/>
                            </a:outerShdw>
                          </a:effectLst>
                        </a:rPr>
                        <a:t>Risk Category</a:t>
                      </a:r>
                    </a:p>
                  </a:txBody>
                  <a:tcPr/>
                </a:tc>
                <a:tc>
                  <a:txBody>
                    <a:bodyPr/>
                    <a:lstStyle/>
                    <a:p>
                      <a:pPr algn="ctr">
                        <a:lnSpc>
                          <a:spcPts val="1900"/>
                        </a:lnSpc>
                      </a:pPr>
                      <a:r>
                        <a:rPr lang="en-US" dirty="0">
                          <a:effectLst>
                            <a:outerShdw blurRad="50800" dist="12700" dir="5400000" algn="ctr" rotWithShape="0">
                              <a:schemeClr val="tx1"/>
                            </a:outerShdw>
                          </a:effectLst>
                        </a:rPr>
                        <a:t>REVEAL 2.0</a:t>
                      </a:r>
                    </a:p>
                  </a:txBody>
                  <a:tcPr/>
                </a:tc>
                <a:tc>
                  <a:txBody>
                    <a:bodyPr/>
                    <a:lstStyle/>
                    <a:p>
                      <a:pPr algn="ctr">
                        <a:lnSpc>
                          <a:spcPts val="1900"/>
                        </a:lnSpc>
                      </a:pPr>
                      <a:r>
                        <a:rPr lang="en-US" dirty="0">
                          <a:effectLst>
                            <a:outerShdw blurRad="50800" dist="12700" dir="5400000" algn="ctr" rotWithShape="0">
                              <a:schemeClr val="tx1"/>
                            </a:outerShdw>
                          </a:effectLst>
                        </a:rPr>
                        <a:t>REVEAL Lite 2</a:t>
                      </a:r>
                    </a:p>
                  </a:txBody>
                  <a:tcPr/>
                </a:tc>
                <a:extLst>
                  <a:ext uri="{0D108BD9-81ED-4DB2-BD59-A6C34878D82A}">
                    <a16:rowId xmlns:a16="http://schemas.microsoft.com/office/drawing/2014/main" val="2799552930"/>
                  </a:ext>
                </a:extLst>
              </a:tr>
              <a:tr h="313871">
                <a:tc>
                  <a:txBody>
                    <a:bodyPr/>
                    <a:lstStyle/>
                    <a:p>
                      <a:pPr>
                        <a:lnSpc>
                          <a:spcPts val="1900"/>
                        </a:lnSpc>
                      </a:pPr>
                      <a:r>
                        <a:rPr lang="en-US" dirty="0"/>
                        <a:t>Low</a:t>
                      </a:r>
                    </a:p>
                  </a:txBody>
                  <a:tcPr>
                    <a:noFill/>
                  </a:tcPr>
                </a:tc>
                <a:tc>
                  <a:txBody>
                    <a:bodyPr/>
                    <a:lstStyle/>
                    <a:p>
                      <a:pPr algn="ctr">
                        <a:lnSpc>
                          <a:spcPts val="1900"/>
                        </a:lnSpc>
                      </a:pPr>
                      <a:r>
                        <a:rPr lang="en-US" dirty="0"/>
                        <a:t>0-6 points</a:t>
                      </a:r>
                    </a:p>
                  </a:txBody>
                  <a:tcPr>
                    <a:noFill/>
                  </a:tcPr>
                </a:tc>
                <a:tc>
                  <a:txBody>
                    <a:bodyPr/>
                    <a:lstStyle/>
                    <a:p>
                      <a:pPr algn="ctr">
                        <a:lnSpc>
                          <a:spcPts val="1900"/>
                        </a:lnSpc>
                      </a:pPr>
                      <a:r>
                        <a:rPr lang="en-US" dirty="0"/>
                        <a:t>1-5 points</a:t>
                      </a:r>
                    </a:p>
                  </a:txBody>
                  <a:tcPr>
                    <a:noFill/>
                  </a:tcPr>
                </a:tc>
                <a:extLst>
                  <a:ext uri="{0D108BD9-81ED-4DB2-BD59-A6C34878D82A}">
                    <a16:rowId xmlns:a16="http://schemas.microsoft.com/office/drawing/2014/main" val="1378014737"/>
                  </a:ext>
                </a:extLst>
              </a:tr>
              <a:tr h="313871">
                <a:tc>
                  <a:txBody>
                    <a:bodyPr/>
                    <a:lstStyle/>
                    <a:p>
                      <a:pPr>
                        <a:lnSpc>
                          <a:spcPts val="1900"/>
                        </a:lnSpc>
                      </a:pPr>
                      <a:r>
                        <a:rPr lang="en-US" dirty="0"/>
                        <a:t>Intermediate</a:t>
                      </a:r>
                    </a:p>
                  </a:txBody>
                  <a:tcPr>
                    <a:noFill/>
                  </a:tcPr>
                </a:tc>
                <a:tc>
                  <a:txBody>
                    <a:bodyPr/>
                    <a:lstStyle/>
                    <a:p>
                      <a:pPr algn="ctr">
                        <a:lnSpc>
                          <a:spcPts val="1900"/>
                        </a:lnSpc>
                      </a:pPr>
                      <a:r>
                        <a:rPr lang="en-US" dirty="0"/>
                        <a:t>7-8 points</a:t>
                      </a:r>
                    </a:p>
                  </a:txBody>
                  <a:tcPr>
                    <a:noFill/>
                  </a:tcPr>
                </a:tc>
                <a:tc>
                  <a:txBody>
                    <a:bodyPr/>
                    <a:lstStyle/>
                    <a:p>
                      <a:pPr algn="ctr">
                        <a:lnSpc>
                          <a:spcPts val="1900"/>
                        </a:lnSpc>
                      </a:pPr>
                      <a:r>
                        <a:rPr lang="en-US" dirty="0"/>
                        <a:t>6-7 points</a:t>
                      </a:r>
                    </a:p>
                  </a:txBody>
                  <a:tcPr>
                    <a:noFill/>
                  </a:tcPr>
                </a:tc>
                <a:extLst>
                  <a:ext uri="{0D108BD9-81ED-4DB2-BD59-A6C34878D82A}">
                    <a16:rowId xmlns:a16="http://schemas.microsoft.com/office/drawing/2014/main" val="1697555754"/>
                  </a:ext>
                </a:extLst>
              </a:tr>
              <a:tr h="313871">
                <a:tc>
                  <a:txBody>
                    <a:bodyPr/>
                    <a:lstStyle/>
                    <a:p>
                      <a:pPr>
                        <a:lnSpc>
                          <a:spcPts val="1900"/>
                        </a:lnSpc>
                      </a:pPr>
                      <a:r>
                        <a:rPr lang="en-US" dirty="0"/>
                        <a:t>High</a:t>
                      </a:r>
                    </a:p>
                  </a:txBody>
                  <a:tcPr>
                    <a:noFill/>
                  </a:tcPr>
                </a:tc>
                <a:tc>
                  <a:txBody>
                    <a:bodyPr/>
                    <a:lstStyle/>
                    <a:p>
                      <a:pPr algn="ctr">
                        <a:lnSpc>
                          <a:spcPts val="1900"/>
                        </a:lnSpc>
                      </a:pPr>
                      <a:r>
                        <a:rPr lang="en-US" dirty="0"/>
                        <a:t>≥9 points</a:t>
                      </a:r>
                    </a:p>
                  </a:txBody>
                  <a:tcPr>
                    <a:noFill/>
                  </a:tcPr>
                </a:tc>
                <a:tc>
                  <a:txBody>
                    <a:bodyPr/>
                    <a:lstStyle/>
                    <a:p>
                      <a:pPr algn="ctr">
                        <a:lnSpc>
                          <a:spcPts val="1900"/>
                        </a:lnSpc>
                      </a:pPr>
                      <a:r>
                        <a:rPr lang="en-US" dirty="0"/>
                        <a:t>&gt;8 points</a:t>
                      </a:r>
                    </a:p>
                  </a:txBody>
                  <a:tcPr>
                    <a:noFill/>
                  </a:tcPr>
                </a:tc>
                <a:extLst>
                  <a:ext uri="{0D108BD9-81ED-4DB2-BD59-A6C34878D82A}">
                    <a16:rowId xmlns:a16="http://schemas.microsoft.com/office/drawing/2014/main" val="3482270268"/>
                  </a:ext>
                </a:extLst>
              </a:tr>
            </a:tbl>
          </a:graphicData>
        </a:graphic>
      </p:graphicFrame>
      <p:sp>
        <p:nvSpPr>
          <p:cNvPr id="8" name="Footer Placeholder 7">
            <a:extLst>
              <a:ext uri="{FF2B5EF4-FFF2-40B4-BE49-F238E27FC236}">
                <a16:creationId xmlns:a16="http://schemas.microsoft.com/office/drawing/2014/main" id="{5E5F10C0-4D37-7F74-B1D8-062E073F1439}"/>
              </a:ext>
            </a:extLst>
          </p:cNvPr>
          <p:cNvSpPr>
            <a:spLocks noGrp="1"/>
          </p:cNvSpPr>
          <p:nvPr>
            <p:ph type="ftr" sz="quarter" idx="3"/>
          </p:nvPr>
        </p:nvSpPr>
        <p:spPr/>
        <p:txBody>
          <a:bodyPr/>
          <a:lstStyle/>
          <a:p>
            <a:r>
              <a:rPr lang="en-US" sz="1000" dirty="0"/>
              <a:t>1. </a:t>
            </a:r>
            <a:r>
              <a:rPr lang="en-US" sz="1000" dirty="0" err="1"/>
              <a:t>Benza</a:t>
            </a:r>
            <a:r>
              <a:rPr lang="en-US" sz="1000" dirty="0"/>
              <a:t> RL, et al. </a:t>
            </a:r>
            <a:r>
              <a:rPr lang="en-US" sz="1000" i="1" dirty="0"/>
              <a:t>Chest. </a:t>
            </a:r>
            <a:r>
              <a:rPr lang="en-US" sz="1000" dirty="0"/>
              <a:t>2021;159:337-346.</a:t>
            </a:r>
          </a:p>
        </p:txBody>
      </p:sp>
    </p:spTree>
    <p:extLst>
      <p:ext uri="{BB962C8B-B14F-4D97-AF65-F5344CB8AC3E}">
        <p14:creationId xmlns:p14="http://schemas.microsoft.com/office/powerpoint/2010/main" val="3268170404"/>
      </p:ext>
    </p:extLst>
  </p:cSld>
  <p:clrMapOvr>
    <a:masterClrMapping/>
  </p:clrMapOvr>
  <mc:AlternateContent xmlns:mc="http://schemas.openxmlformats.org/markup-compatibility/2006" xmlns:p14="http://schemas.microsoft.com/office/powerpoint/2010/main">
    <mc:Choice Requires="p14">
      <p:transition p14:dur="0" advTm="101928"/>
    </mc:Choice>
    <mc:Fallback xmlns="">
      <p:transition advTm="101928"/>
    </mc:Fallback>
  </mc:AlternateContent>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365</TotalTime>
  <Words>1040</Words>
  <Application>Microsoft Office PowerPoint</Application>
  <PresentationFormat>Widescreen</PresentationFormat>
  <Paragraphs>311</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Franklin Gothic Book</vt:lpstr>
      <vt:lpstr>IMPACT-PH-22-NEW</vt:lpstr>
      <vt:lpstr>If Telemedicine for the Routine Assessment of PAH Patients Is the “New Deal”, Are We Getting the Most Out of It?</vt:lpstr>
      <vt:lpstr>Disclaimer</vt:lpstr>
      <vt:lpstr>In the Current Era, What Clinical Data Are Needed for Risk Assessment of the PAH Patient?</vt:lpstr>
      <vt:lpstr>A Revised Look at Treatment Based on Risk Assessment</vt:lpstr>
      <vt:lpstr>What We Know: Achieving Low-Risk Status Improves Survival</vt:lpstr>
      <vt:lpstr>Risk Assessment Protocols Like REVEAL Lite 2 Make Maximum Use of Non-Invasive Diagnostics: Primed for Telemedicine?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cp:revision>
  <dcterms:created xsi:type="dcterms:W3CDTF">2019-05-10T15:43:12Z</dcterms:created>
  <dcterms:modified xsi:type="dcterms:W3CDTF">2022-06-09T16:28:30Z</dcterms:modified>
</cp:coreProperties>
</file>