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9" r:id="rId2"/>
    <p:sldId id="256" r:id="rId3"/>
    <p:sldId id="642" r:id="rId4"/>
    <p:sldId id="2134959232" r:id="rId5"/>
    <p:sldId id="643" r:id="rId6"/>
    <p:sldId id="2134959233" r:id="rId7"/>
    <p:sldId id="64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 userDrawn="1">
          <p15:clr>
            <a:srgbClr val="A4A3A4"/>
          </p15:clr>
        </p15:guide>
        <p15:guide id="3" pos="3840" userDrawn="1">
          <p15:clr>
            <a:srgbClr val="A4A3A4"/>
          </p15:clr>
        </p15:guide>
        <p15:guide id="4" orient="horz" pos="3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A782B3-B426-5A74-1AC1-55275C315B55}" name="Rebecca Barraclough" initials="RB" userId="Rebecca Barraclough"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2AFAD1-5568-4282-BDF0-7A3B25A12887}" v="1" dt="2022-06-09T16:10:41.8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58" autoAdjust="0"/>
    <p:restoredTop sz="94660"/>
  </p:normalViewPr>
  <p:slideViewPr>
    <p:cSldViewPr snapToGrid="0">
      <p:cViewPr varScale="1">
        <p:scale>
          <a:sx n="129" d="100"/>
          <a:sy n="129" d="100"/>
        </p:scale>
        <p:origin x="102" y="132"/>
      </p:cViewPr>
      <p:guideLst>
        <p:guide orient="horz" pos="2160"/>
        <p:guide pos="374"/>
        <p:guide pos="3840"/>
        <p:guide orient="horz" pos="396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Knapp" userId="eaddf937-eef7-4e44-b8b8-eb6c9bae9fe4" providerId="ADAL" clId="{1C2AFAD1-5568-4282-BDF0-7A3B25A12887}"/>
    <pc:docChg chg="custSel modSld">
      <pc:chgData name="Jeffrey Knapp" userId="eaddf937-eef7-4e44-b8b8-eb6c9bae9fe4" providerId="ADAL" clId="{1C2AFAD1-5568-4282-BDF0-7A3B25A12887}" dt="2022-06-09T16:10:38.011" v="1" actId="368"/>
      <pc:docMkLst>
        <pc:docMk/>
      </pc:docMkLst>
      <pc:sldChg chg="modNotes">
        <pc:chgData name="Jeffrey Knapp" userId="eaddf937-eef7-4e44-b8b8-eb6c9bae9fe4" providerId="ADAL" clId="{1C2AFAD1-5568-4282-BDF0-7A3B25A12887}" dt="2022-06-09T16:10:38.011" v="1" actId="368"/>
        <pc:sldMkLst>
          <pc:docMk/>
          <pc:sldMk cId="3482248906" sldId="64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6/9/2022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3</a:t>
            </a:fld>
            <a:endParaRPr lang="en-US" dirty="0"/>
          </a:p>
        </p:txBody>
      </p:sp>
    </p:spTree>
    <p:extLst>
      <p:ext uri="{BB962C8B-B14F-4D97-AF65-F5344CB8AC3E}">
        <p14:creationId xmlns:p14="http://schemas.microsoft.com/office/powerpoint/2010/main" val="2965235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8EC37E-6F1F-4892-A454-AFFE712EA771}" type="slidenum">
              <a:rPr lang="en-US" smtClean="0"/>
              <a:t>5</a:t>
            </a:fld>
            <a:endParaRPr lang="en-US"/>
          </a:p>
        </p:txBody>
      </p:sp>
    </p:spTree>
    <p:extLst>
      <p:ext uri="{BB962C8B-B14F-4D97-AF65-F5344CB8AC3E}">
        <p14:creationId xmlns:p14="http://schemas.microsoft.com/office/powerpoint/2010/main" val="3714347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02A3BA-BCC9-CF4B-9816-A521BE7D5D17}" type="slidenum">
              <a:rPr lang="en-US" smtClean="0"/>
              <a:t>7</a:t>
            </a:fld>
            <a:endParaRPr lang="en-US"/>
          </a:p>
        </p:txBody>
      </p:sp>
    </p:spTree>
    <p:extLst>
      <p:ext uri="{BB962C8B-B14F-4D97-AF65-F5344CB8AC3E}">
        <p14:creationId xmlns:p14="http://schemas.microsoft.com/office/powerpoint/2010/main" val="42618829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284069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p:txBody>
          <a:bodyPr>
            <a:normAutofit/>
          </a:bodyPr>
          <a:lstStyle/>
          <a:p>
            <a:r>
              <a:rPr lang="en-US" sz="4400" dirty="0"/>
              <a:t>Bringing Medicine to the People:</a:t>
            </a:r>
            <a:br>
              <a:rPr lang="en-US" sz="4400" dirty="0"/>
            </a:br>
            <a:r>
              <a:rPr lang="en-US" sz="4400" dirty="0"/>
              <a:t>The Rise Of Telemedicine in</a:t>
            </a:r>
            <a:br>
              <a:rPr lang="en-US" sz="4400" dirty="0"/>
            </a:br>
            <a:r>
              <a:rPr lang="en-US" sz="4400" dirty="0"/>
              <a:t>PAH Management</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178645"/>
            <a:ext cx="10515600" cy="2268537"/>
          </a:xfrm>
        </p:spPr>
        <p:txBody>
          <a:bodyPr>
            <a:normAutofit fontScale="92500" lnSpcReduction="10000"/>
          </a:bodyPr>
          <a:lstStyle/>
          <a:p>
            <a:r>
              <a:rPr lang="en-US" dirty="0"/>
              <a:t>Jean M. Elwing, MD</a:t>
            </a:r>
          </a:p>
          <a:p>
            <a:r>
              <a:rPr lang="en-US" dirty="0"/>
              <a:t>Professor of Medicine</a:t>
            </a:r>
          </a:p>
          <a:p>
            <a:r>
              <a:rPr lang="en-US" dirty="0"/>
              <a:t>Director, Pulmonary Hypertension Program                                                                    </a:t>
            </a:r>
          </a:p>
          <a:p>
            <a:r>
              <a:rPr lang="en-US" dirty="0"/>
              <a:t>Division of Pulmonary, Critical Care and Sleep Medicine</a:t>
            </a:r>
          </a:p>
          <a:p>
            <a:r>
              <a:rPr lang="en-US" dirty="0"/>
              <a:t>University of Cincinnati </a:t>
            </a:r>
          </a:p>
          <a:p>
            <a:r>
              <a:rPr lang="en-US" dirty="0"/>
              <a:t>Cincinnati, OH</a:t>
            </a:r>
          </a:p>
        </p:txBody>
      </p:sp>
    </p:spTree>
    <p:extLst>
      <p:ext uri="{BB962C8B-B14F-4D97-AF65-F5344CB8AC3E}">
        <p14:creationId xmlns:p14="http://schemas.microsoft.com/office/powerpoint/2010/main" val="222167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988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DBCCAAB-C47A-4D46-49FB-B03D169A780B}"/>
              </a:ext>
            </a:extLst>
          </p:cNvPr>
          <p:cNvSpPr>
            <a:spLocks noGrp="1"/>
          </p:cNvSpPr>
          <p:nvPr>
            <p:ph type="ftr" sz="quarter" idx="3"/>
          </p:nvPr>
        </p:nvSpPr>
        <p:spPr/>
        <p:txBody>
          <a:bodyPr/>
          <a:lstStyle/>
          <a:p>
            <a:r>
              <a:rPr lang="en-US" dirty="0"/>
              <a:t>1. American Telemedicine Association. Telehealth basics. https://www.americantelemed.org/resource/why-telemedicine/</a:t>
            </a:r>
          </a:p>
        </p:txBody>
      </p:sp>
      <p:sp>
        <p:nvSpPr>
          <p:cNvPr id="5" name="Title 4">
            <a:extLst>
              <a:ext uri="{FF2B5EF4-FFF2-40B4-BE49-F238E27FC236}">
                <a16:creationId xmlns:a16="http://schemas.microsoft.com/office/drawing/2014/main" id="{200921C3-FBE3-D94E-868A-632F80FEFC19}"/>
              </a:ext>
            </a:extLst>
          </p:cNvPr>
          <p:cNvSpPr>
            <a:spLocks noGrp="1"/>
          </p:cNvSpPr>
          <p:nvPr>
            <p:ph type="title"/>
          </p:nvPr>
        </p:nvSpPr>
        <p:spPr/>
        <p:txBody>
          <a:bodyPr/>
          <a:lstStyle/>
          <a:p>
            <a:r>
              <a:rPr lang="en-US" dirty="0"/>
              <a:t>The COVID Pandemic Forced a “Rethinking” of</a:t>
            </a:r>
            <a:br>
              <a:rPr lang="en-US" dirty="0"/>
            </a:br>
            <a:r>
              <a:rPr lang="en-US" dirty="0"/>
              <a:t>How PAH Patients are Managed</a:t>
            </a:r>
          </a:p>
        </p:txBody>
      </p:sp>
      <p:sp>
        <p:nvSpPr>
          <p:cNvPr id="6" name="Content Placeholder 5">
            <a:extLst>
              <a:ext uri="{FF2B5EF4-FFF2-40B4-BE49-F238E27FC236}">
                <a16:creationId xmlns:a16="http://schemas.microsoft.com/office/drawing/2014/main" id="{C5EC057A-DFD4-3F44-8E3E-CCE96DE742DC}"/>
              </a:ext>
            </a:extLst>
          </p:cNvPr>
          <p:cNvSpPr>
            <a:spLocks noGrp="1"/>
          </p:cNvSpPr>
          <p:nvPr>
            <p:ph idx="1"/>
          </p:nvPr>
        </p:nvSpPr>
        <p:spPr/>
        <p:txBody>
          <a:bodyPr/>
          <a:lstStyle/>
          <a:p>
            <a:pPr>
              <a:spcBef>
                <a:spcPts val="1200"/>
              </a:spcBef>
              <a:spcAft>
                <a:spcPts val="1200"/>
              </a:spcAft>
            </a:pPr>
            <a:r>
              <a:rPr lang="en-US" dirty="0"/>
              <a:t>COVID-19 adversely influenced PAH care—especially during periods in which stay-at-home policies may decrease a patient’s confidence in the safety of an in-person visit </a:t>
            </a:r>
          </a:p>
          <a:p>
            <a:pPr>
              <a:spcBef>
                <a:spcPts val="1200"/>
              </a:spcBef>
              <a:spcAft>
                <a:spcPts val="1200"/>
              </a:spcAft>
            </a:pPr>
            <a:r>
              <a:rPr lang="en-US" dirty="0"/>
              <a:t>PAH expert centers have adopted telemedical tools to evaluate potentially complex patients</a:t>
            </a:r>
          </a:p>
          <a:p>
            <a:pPr>
              <a:spcBef>
                <a:spcPts val="1200"/>
              </a:spcBef>
              <a:spcAft>
                <a:spcPts val="1200"/>
              </a:spcAft>
            </a:pPr>
            <a:r>
              <a:rPr lang="en-US" dirty="0"/>
              <a:t>“Telehealth” may be broadly defined as “technology-enabled health care management and delivery systems that extend capacity and access”</a:t>
            </a:r>
          </a:p>
        </p:txBody>
      </p:sp>
    </p:spTree>
    <p:extLst>
      <p:ext uri="{BB962C8B-B14F-4D97-AF65-F5344CB8AC3E}">
        <p14:creationId xmlns:p14="http://schemas.microsoft.com/office/powerpoint/2010/main" val="3378511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372CFD22-2B6B-31F0-0F67-BFA74E22F286}"/>
              </a:ext>
            </a:extLst>
          </p:cNvPr>
          <p:cNvSpPr>
            <a:spLocks noGrp="1"/>
          </p:cNvSpPr>
          <p:nvPr>
            <p:ph type="ftr" sz="quarter" idx="3"/>
          </p:nvPr>
        </p:nvSpPr>
        <p:spPr/>
        <p:txBody>
          <a:bodyPr/>
          <a:lstStyle/>
          <a:p>
            <a:r>
              <a:rPr lang="en-US" dirty="0"/>
              <a:t>1. </a:t>
            </a:r>
            <a:r>
              <a:rPr lang="en-US" dirty="0" err="1"/>
              <a:t>Galie</a:t>
            </a:r>
            <a:r>
              <a:rPr lang="en-US" dirty="0"/>
              <a:t> N, et al. </a:t>
            </a:r>
            <a:r>
              <a:rPr lang="en-US" i="1" dirty="0"/>
              <a:t>Rev </a:t>
            </a:r>
            <a:r>
              <a:rPr lang="en-US" i="1" dirty="0" err="1"/>
              <a:t>Esp</a:t>
            </a:r>
            <a:r>
              <a:rPr lang="en-US" i="1" dirty="0"/>
              <a:t> </a:t>
            </a:r>
            <a:r>
              <a:rPr lang="en-US" i="1" dirty="0" err="1"/>
              <a:t>Cardiol</a:t>
            </a:r>
            <a:r>
              <a:rPr lang="en-US" i="1" dirty="0"/>
              <a:t>. </a:t>
            </a:r>
            <a:r>
              <a:rPr lang="en-US" dirty="0"/>
              <a:t>2016;69:177.</a:t>
            </a:r>
          </a:p>
        </p:txBody>
      </p:sp>
      <p:sp>
        <p:nvSpPr>
          <p:cNvPr id="3" name="Title 2">
            <a:extLst>
              <a:ext uri="{FF2B5EF4-FFF2-40B4-BE49-F238E27FC236}">
                <a16:creationId xmlns:a16="http://schemas.microsoft.com/office/drawing/2014/main" id="{EAC54E0F-2590-FF42-A28C-3E2B440E53A5}"/>
              </a:ext>
            </a:extLst>
          </p:cNvPr>
          <p:cNvSpPr>
            <a:spLocks noGrp="1"/>
          </p:cNvSpPr>
          <p:nvPr>
            <p:ph type="title"/>
          </p:nvPr>
        </p:nvSpPr>
        <p:spPr/>
        <p:txBody>
          <a:bodyPr/>
          <a:lstStyle/>
          <a:p>
            <a:r>
              <a:rPr lang="en-US" dirty="0"/>
              <a:t>Has There Been a Fundamental Change in the Manner  of the PAH Patient Interaction?</a:t>
            </a:r>
          </a:p>
        </p:txBody>
      </p:sp>
      <p:sp>
        <p:nvSpPr>
          <p:cNvPr id="4" name="Content Placeholder 3">
            <a:extLst>
              <a:ext uri="{FF2B5EF4-FFF2-40B4-BE49-F238E27FC236}">
                <a16:creationId xmlns:a16="http://schemas.microsoft.com/office/drawing/2014/main" id="{F63528C5-1F64-E141-B633-2531734F6756}"/>
              </a:ext>
            </a:extLst>
          </p:cNvPr>
          <p:cNvSpPr>
            <a:spLocks noGrp="1"/>
          </p:cNvSpPr>
          <p:nvPr>
            <p:ph idx="1"/>
          </p:nvPr>
        </p:nvSpPr>
        <p:spPr/>
        <p:txBody>
          <a:bodyPr/>
          <a:lstStyle/>
          <a:p>
            <a:pPr>
              <a:spcBef>
                <a:spcPts val="600"/>
              </a:spcBef>
              <a:spcAft>
                <a:spcPts val="600"/>
              </a:spcAft>
            </a:pPr>
            <a:r>
              <a:rPr lang="en-US" dirty="0"/>
              <a:t>No studies have yet demonstrated the effectiveness of the use of telehealth services to improve outcomes—specifically in patients with PAH</a:t>
            </a:r>
          </a:p>
          <a:p>
            <a:pPr>
              <a:spcBef>
                <a:spcPts val="600"/>
              </a:spcBef>
              <a:spcAft>
                <a:spcPts val="600"/>
              </a:spcAft>
            </a:pPr>
            <a:r>
              <a:rPr lang="en-US" dirty="0"/>
              <a:t>PAH patients rely on an aggressive multimodal regular evaluation of risk to determine whether subtle worsening of the disease occurs</a:t>
            </a:r>
          </a:p>
          <a:p>
            <a:pPr>
              <a:spcBef>
                <a:spcPts val="600"/>
              </a:spcBef>
              <a:spcAft>
                <a:spcPts val="600"/>
              </a:spcAft>
            </a:pPr>
            <a:r>
              <a:rPr lang="en-US" dirty="0"/>
              <a:t>Current guidelines for management of patients with PAH require ongoing, objective reassessment for risk of disease progression based on the following:</a:t>
            </a:r>
          </a:p>
          <a:p>
            <a:pPr lvl="1">
              <a:spcBef>
                <a:spcPts val="600"/>
              </a:spcBef>
              <a:spcAft>
                <a:spcPts val="600"/>
              </a:spcAft>
            </a:pPr>
            <a:r>
              <a:rPr lang="en-US" dirty="0"/>
              <a:t>Functional capacity, 6MWT, CPX</a:t>
            </a:r>
          </a:p>
          <a:p>
            <a:pPr lvl="1">
              <a:spcBef>
                <a:spcPts val="600"/>
              </a:spcBef>
              <a:spcAft>
                <a:spcPts val="600"/>
              </a:spcAft>
            </a:pPr>
            <a:r>
              <a:rPr lang="en-US" dirty="0"/>
              <a:t>BNP or NT-</a:t>
            </a:r>
            <a:r>
              <a:rPr lang="en-US" dirty="0" err="1"/>
              <a:t>proBNP</a:t>
            </a:r>
            <a:endParaRPr lang="en-US" dirty="0"/>
          </a:p>
          <a:p>
            <a:pPr lvl="1">
              <a:spcBef>
                <a:spcPts val="600"/>
              </a:spcBef>
              <a:spcAft>
                <a:spcPts val="600"/>
              </a:spcAft>
            </a:pPr>
            <a:r>
              <a:rPr lang="en-US" dirty="0"/>
              <a:t>Echocardiographic and hemodynamic findings</a:t>
            </a:r>
          </a:p>
        </p:txBody>
      </p:sp>
    </p:spTree>
    <p:extLst>
      <p:ext uri="{BB962C8B-B14F-4D97-AF65-F5344CB8AC3E}">
        <p14:creationId xmlns:p14="http://schemas.microsoft.com/office/powerpoint/2010/main" val="486179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0447F34-A775-5C11-ED54-8A9AB575099A}"/>
              </a:ext>
            </a:extLst>
          </p:cNvPr>
          <p:cNvSpPr>
            <a:spLocks noGrp="1"/>
          </p:cNvSpPr>
          <p:nvPr>
            <p:ph type="ftr" sz="quarter" idx="3"/>
          </p:nvPr>
        </p:nvSpPr>
        <p:spPr/>
        <p:txBody>
          <a:bodyPr/>
          <a:lstStyle/>
          <a:p>
            <a:pPr marL="228600" indent="-228600">
              <a:buFont typeface="+mj-lt"/>
              <a:buAutoNum type="arabicPeriod"/>
            </a:pPr>
            <a:r>
              <a:rPr lang="en-US" dirty="0" err="1"/>
              <a:t>Yogeswaran</a:t>
            </a:r>
            <a:r>
              <a:rPr lang="en-US" dirty="0"/>
              <a:t> A, et al. </a:t>
            </a:r>
            <a:r>
              <a:rPr lang="en-US" i="1" dirty="0" err="1"/>
              <a:t>Pulm</a:t>
            </a:r>
            <a:r>
              <a:rPr lang="en-US" i="1" dirty="0"/>
              <a:t> Circ. </a:t>
            </a:r>
            <a:r>
              <a:rPr lang="en-US" dirty="0"/>
              <a:t>2020;10:2045894020941682.</a:t>
            </a:r>
          </a:p>
          <a:p>
            <a:pPr marL="228600" indent="-228600">
              <a:buFont typeface="+mj-lt"/>
              <a:buAutoNum type="arabicPeriod"/>
            </a:pPr>
            <a:r>
              <a:rPr lang="en-US" dirty="0"/>
              <a:t>Lee JD, et al. </a:t>
            </a:r>
            <a:r>
              <a:rPr lang="en-US" i="1" dirty="0"/>
              <a:t>Ann Am </a:t>
            </a:r>
            <a:r>
              <a:rPr lang="en-US" i="1" dirty="0" err="1"/>
              <a:t>Thorac</a:t>
            </a:r>
            <a:r>
              <a:rPr lang="en-US" i="1" dirty="0"/>
              <a:t> Soc. </a:t>
            </a:r>
            <a:r>
              <a:rPr lang="en-US" dirty="0"/>
              <a:t>2020;17:1576-1582.</a:t>
            </a:r>
          </a:p>
          <a:p>
            <a:pPr marL="228600" indent="-228600">
              <a:buFont typeface="+mj-lt"/>
              <a:buAutoNum type="arabicPeriod"/>
            </a:pPr>
            <a:r>
              <a:rPr lang="en-US" dirty="0"/>
              <a:t>Loomba RS, et al. </a:t>
            </a:r>
            <a:r>
              <a:rPr lang="en-US" i="1" dirty="0"/>
              <a:t>Ann Med. </a:t>
            </a:r>
            <a:r>
              <a:rPr lang="en-US" dirty="0"/>
              <a:t>2021;53:151-159.</a:t>
            </a:r>
          </a:p>
        </p:txBody>
      </p:sp>
      <p:sp>
        <p:nvSpPr>
          <p:cNvPr id="3" name="Title 2">
            <a:extLst>
              <a:ext uri="{FF2B5EF4-FFF2-40B4-BE49-F238E27FC236}">
                <a16:creationId xmlns:a16="http://schemas.microsoft.com/office/drawing/2014/main" id="{3B27F244-4D5D-EA4C-93AB-223315C1E9F6}"/>
              </a:ext>
            </a:extLst>
          </p:cNvPr>
          <p:cNvSpPr>
            <a:spLocks noGrp="1"/>
          </p:cNvSpPr>
          <p:nvPr>
            <p:ph type="title"/>
          </p:nvPr>
        </p:nvSpPr>
        <p:spPr/>
        <p:txBody>
          <a:bodyPr/>
          <a:lstStyle/>
          <a:p>
            <a:r>
              <a:rPr lang="en-US" dirty="0"/>
              <a:t>COVID Lockdowns Reduced In-Office Visits and PAH Treatment Initiation</a:t>
            </a:r>
          </a:p>
        </p:txBody>
      </p:sp>
      <p:sp>
        <p:nvSpPr>
          <p:cNvPr id="4" name="Content Placeholder 3">
            <a:extLst>
              <a:ext uri="{FF2B5EF4-FFF2-40B4-BE49-F238E27FC236}">
                <a16:creationId xmlns:a16="http://schemas.microsoft.com/office/drawing/2014/main" id="{FA0ADACB-3904-5148-9485-0DCCB0B3C57C}"/>
              </a:ext>
            </a:extLst>
          </p:cNvPr>
          <p:cNvSpPr>
            <a:spLocks noGrp="1"/>
          </p:cNvSpPr>
          <p:nvPr>
            <p:ph idx="1"/>
          </p:nvPr>
        </p:nvSpPr>
        <p:spPr/>
        <p:txBody>
          <a:bodyPr/>
          <a:lstStyle/>
          <a:p>
            <a:r>
              <a:rPr lang="en-US" dirty="0"/>
              <a:t>During the COVID-19 lockdowns, there was close to a 50% decline in new appointments for PAH evaluation, with a similar reduction in the initiation of PAH-specific therapy</a:t>
            </a:r>
            <a:r>
              <a:rPr lang="en-US" baseline="30000" dirty="0"/>
              <a:t>1</a:t>
            </a:r>
          </a:p>
          <a:p>
            <a:r>
              <a:rPr lang="en-US" dirty="0"/>
              <a:t>US study showed fewer clinic visits and increased use of telemedicine in patients with PAH, as well as decreased individual diagnostic testing</a:t>
            </a:r>
            <a:r>
              <a:rPr lang="en-US" baseline="30000" dirty="0"/>
              <a:t>2</a:t>
            </a:r>
          </a:p>
          <a:p>
            <a:pPr lvl="1"/>
            <a:r>
              <a:rPr lang="en-US" dirty="0"/>
              <a:t>Survey of 77 PH center directors as to practice patterns before/after COVID-19 pandemic  </a:t>
            </a:r>
          </a:p>
          <a:p>
            <a:pPr lvl="1"/>
            <a:r>
              <a:rPr lang="en-US" dirty="0"/>
              <a:t>Incidence of COVID-19 in PAH/CTEPH patients was 2.9/1000. Of these, 30% were hospitalized; 12% died  </a:t>
            </a:r>
          </a:p>
          <a:p>
            <a:pPr lvl="1"/>
            <a:r>
              <a:rPr lang="en-US" dirty="0"/>
              <a:t>Therefore, outcomes appear worse than in the general population</a:t>
            </a:r>
          </a:p>
          <a:p>
            <a:r>
              <a:rPr lang="en-US" dirty="0"/>
              <a:t>Delayed referral and assessment have clear potential to harm the overall outcomes of patients with PAH</a:t>
            </a:r>
            <a:r>
              <a:rPr lang="en-US" baseline="30000" dirty="0"/>
              <a:t>3</a:t>
            </a:r>
          </a:p>
        </p:txBody>
      </p:sp>
    </p:spTree>
    <p:extLst>
      <p:ext uri="{BB962C8B-B14F-4D97-AF65-F5344CB8AC3E}">
        <p14:creationId xmlns:p14="http://schemas.microsoft.com/office/powerpoint/2010/main" val="3482248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CF0AFBF-7D88-A94A-B7AF-014B1750C615}"/>
              </a:ext>
            </a:extLst>
          </p:cNvPr>
          <p:cNvSpPr>
            <a:spLocks noGrp="1"/>
          </p:cNvSpPr>
          <p:nvPr>
            <p:ph type="title"/>
          </p:nvPr>
        </p:nvSpPr>
        <p:spPr>
          <a:xfrm>
            <a:off x="609600" y="199505"/>
            <a:ext cx="11152340" cy="1185577"/>
          </a:xfrm>
        </p:spPr>
        <p:txBody>
          <a:bodyPr/>
          <a:lstStyle/>
          <a:p>
            <a:r>
              <a:rPr lang="en-US" dirty="0"/>
              <a:t>Impact of COVID Outbreak on Routine Clinic Operations</a:t>
            </a:r>
          </a:p>
        </p:txBody>
      </p:sp>
      <p:sp>
        <p:nvSpPr>
          <p:cNvPr id="2" name="Footer Placeholder 1">
            <a:extLst>
              <a:ext uri="{FF2B5EF4-FFF2-40B4-BE49-F238E27FC236}">
                <a16:creationId xmlns:a16="http://schemas.microsoft.com/office/drawing/2014/main" id="{3064E5DA-62FB-41C1-FDA6-11BE0E6D30C9}"/>
              </a:ext>
            </a:extLst>
          </p:cNvPr>
          <p:cNvSpPr>
            <a:spLocks noGrp="1"/>
          </p:cNvSpPr>
          <p:nvPr>
            <p:ph type="ftr" sz="quarter" idx="3"/>
          </p:nvPr>
        </p:nvSpPr>
        <p:spPr/>
        <p:txBody>
          <a:bodyPr/>
          <a:lstStyle/>
          <a:p>
            <a:r>
              <a:rPr lang="en-US" dirty="0"/>
              <a:t>1. Adapted from Lee JD, et al. </a:t>
            </a:r>
            <a:r>
              <a:rPr lang="en-US" i="1" dirty="0"/>
              <a:t>Ann Am </a:t>
            </a:r>
            <a:r>
              <a:rPr lang="en-US" i="1" dirty="0" err="1"/>
              <a:t>Thorac</a:t>
            </a:r>
            <a:r>
              <a:rPr lang="en-US" i="1" dirty="0"/>
              <a:t> Soc. </a:t>
            </a:r>
            <a:r>
              <a:rPr lang="en-US" dirty="0"/>
              <a:t>2020;17:1576-1582.</a:t>
            </a:r>
          </a:p>
        </p:txBody>
      </p:sp>
      <p:graphicFrame>
        <p:nvGraphicFramePr>
          <p:cNvPr id="5" name="Table 5">
            <a:extLst>
              <a:ext uri="{FF2B5EF4-FFF2-40B4-BE49-F238E27FC236}">
                <a16:creationId xmlns:a16="http://schemas.microsoft.com/office/drawing/2014/main" id="{DA39BA26-B09E-1444-A067-C34853F8700A}"/>
              </a:ext>
            </a:extLst>
          </p:cNvPr>
          <p:cNvGraphicFramePr>
            <a:graphicFrameLocks noGrp="1"/>
          </p:cNvGraphicFramePr>
          <p:nvPr>
            <p:extLst>
              <p:ext uri="{D42A27DB-BD31-4B8C-83A1-F6EECF244321}">
                <p14:modId xmlns:p14="http://schemas.microsoft.com/office/powerpoint/2010/main" val="969288908"/>
              </p:ext>
            </p:extLst>
          </p:nvPr>
        </p:nvGraphicFramePr>
        <p:xfrm>
          <a:off x="593725" y="1247296"/>
          <a:ext cx="5477562" cy="5001110"/>
        </p:xfrm>
        <a:graphic>
          <a:graphicData uri="http://schemas.openxmlformats.org/drawingml/2006/table">
            <a:tbl>
              <a:tblPr firstRow="1" bandRow="1">
                <a:tableStyleId>{5C22544A-7EE6-4342-B048-85BDC9FD1C3A}</a:tableStyleId>
              </a:tblPr>
              <a:tblGrid>
                <a:gridCol w="3054888">
                  <a:extLst>
                    <a:ext uri="{9D8B030D-6E8A-4147-A177-3AD203B41FA5}">
                      <a16:colId xmlns:a16="http://schemas.microsoft.com/office/drawing/2014/main" val="1018679430"/>
                    </a:ext>
                  </a:extLst>
                </a:gridCol>
                <a:gridCol w="853905">
                  <a:extLst>
                    <a:ext uri="{9D8B030D-6E8A-4147-A177-3AD203B41FA5}">
                      <a16:colId xmlns:a16="http://schemas.microsoft.com/office/drawing/2014/main" val="576859099"/>
                    </a:ext>
                  </a:extLst>
                </a:gridCol>
                <a:gridCol w="1568769">
                  <a:extLst>
                    <a:ext uri="{9D8B030D-6E8A-4147-A177-3AD203B41FA5}">
                      <a16:colId xmlns:a16="http://schemas.microsoft.com/office/drawing/2014/main" val="4141465617"/>
                    </a:ext>
                  </a:extLst>
                </a:gridCol>
              </a:tblGrid>
              <a:tr h="484815">
                <a:tc>
                  <a:txBody>
                    <a:bodyPr/>
                    <a:lstStyle/>
                    <a:p>
                      <a:endParaRPr lang="en-US" sz="900"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tcPr>
                </a:tc>
                <a:tc gridSpan="2">
                  <a:txBody>
                    <a:bodyPr/>
                    <a:lstStyle/>
                    <a:p>
                      <a:pPr algn="ctr"/>
                      <a:r>
                        <a:rPr lang="en-US" sz="1200" dirty="0"/>
                        <a:t>Relative to the Pandemic Outbreak of COVID-19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US" sz="1000" dirty="0"/>
                    </a:p>
                  </a:txBody>
                  <a:tcPr/>
                </a:tc>
                <a:extLst>
                  <a:ext uri="{0D108BD9-81ED-4DB2-BD59-A6C34878D82A}">
                    <a16:rowId xmlns:a16="http://schemas.microsoft.com/office/drawing/2014/main" val="427226972"/>
                  </a:ext>
                </a:extLst>
              </a:tr>
              <a:tr h="252179">
                <a:tc>
                  <a:txBody>
                    <a:bodyPr/>
                    <a:lstStyle/>
                    <a:p>
                      <a:endParaRPr lang="en-US" sz="1050" dirty="0"/>
                    </a:p>
                  </a:txBody>
                  <a:tcPr>
                    <a:lnL w="12700" cap="flat" cmpd="sng" algn="ctr">
                      <a:solidFill>
                        <a:schemeClr val="tx1"/>
                      </a:solidFill>
                      <a:prstDash val="solid"/>
                      <a:round/>
                      <a:headEnd type="none" w="med" len="med"/>
                      <a:tailEnd type="none" w="med" len="med"/>
                    </a:lnL>
                    <a:noFill/>
                  </a:tcPr>
                </a:tc>
                <a:tc>
                  <a:txBody>
                    <a:bodyPr/>
                    <a:lstStyle/>
                    <a:p>
                      <a:pPr algn="ctr"/>
                      <a:r>
                        <a:rPr lang="en-US" sz="1050" b="1" dirty="0"/>
                        <a:t>Before</a:t>
                      </a:r>
                    </a:p>
                  </a:txBody>
                  <a:tcPr>
                    <a:noFill/>
                  </a:tcPr>
                </a:tc>
                <a:tc>
                  <a:txBody>
                    <a:bodyPr/>
                    <a:lstStyle/>
                    <a:p>
                      <a:pPr algn="ctr"/>
                      <a:r>
                        <a:rPr lang="en-US" sz="1050" b="1" dirty="0"/>
                        <a:t>After</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29463054"/>
                  </a:ext>
                </a:extLst>
              </a:tr>
              <a:tr h="252179">
                <a:tc>
                  <a:txBody>
                    <a:bodyPr/>
                    <a:lstStyle/>
                    <a:p>
                      <a:r>
                        <a:rPr lang="en-US" sz="1050" b="1" dirty="0"/>
                        <a:t>Clinical Visits</a:t>
                      </a:r>
                    </a:p>
                  </a:txBody>
                  <a:tcPr>
                    <a:lnL w="12700" cap="flat" cmpd="sng" algn="ctr">
                      <a:solidFill>
                        <a:schemeClr val="tx1"/>
                      </a:solidFill>
                      <a:prstDash val="solid"/>
                      <a:round/>
                      <a:headEnd type="none" w="med" len="med"/>
                      <a:tailEnd type="none" w="med" len="med"/>
                    </a:lnL>
                    <a:noFill/>
                  </a:tcPr>
                </a:tc>
                <a:tc>
                  <a:txBody>
                    <a:bodyPr/>
                    <a:lstStyle/>
                    <a:p>
                      <a:endParaRPr lang="en-US" sz="1050" dirty="0"/>
                    </a:p>
                  </a:txBody>
                  <a:tcPr>
                    <a:noFill/>
                  </a:tcPr>
                </a:tc>
                <a:tc>
                  <a:txBody>
                    <a:bodyPr/>
                    <a:lstStyle/>
                    <a:p>
                      <a:endParaRPr lang="en-US" sz="1050"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95862822"/>
                  </a:ext>
                </a:extLst>
              </a:tr>
              <a:tr h="412656">
                <a:tc>
                  <a:txBody>
                    <a:bodyPr/>
                    <a:lstStyle/>
                    <a:p>
                      <a:pPr marL="117475" indent="0">
                        <a:tabLst/>
                      </a:pPr>
                      <a:r>
                        <a:rPr lang="en-US" sz="1050" dirty="0"/>
                        <a:t>Typical number of weekly outpatient visits, median (IQR)</a:t>
                      </a:r>
                    </a:p>
                  </a:txBody>
                  <a:tcPr>
                    <a:lnL w="12700" cap="flat" cmpd="sng" algn="ctr">
                      <a:solidFill>
                        <a:schemeClr val="tx1"/>
                      </a:solidFill>
                      <a:prstDash val="solid"/>
                      <a:round/>
                      <a:headEnd type="none" w="med" len="med"/>
                      <a:tailEnd type="none" w="med" len="med"/>
                    </a:lnL>
                    <a:noFill/>
                  </a:tcPr>
                </a:tc>
                <a:tc>
                  <a:txBody>
                    <a:bodyPr/>
                    <a:lstStyle/>
                    <a:p>
                      <a:pPr algn="ctr"/>
                      <a:r>
                        <a:rPr lang="en-US" sz="1050" dirty="0"/>
                        <a:t>30 (20-45)</a:t>
                      </a:r>
                    </a:p>
                  </a:txBody>
                  <a:tcPr>
                    <a:noFill/>
                  </a:tcPr>
                </a:tc>
                <a:tc>
                  <a:txBody>
                    <a:bodyPr/>
                    <a:lstStyle/>
                    <a:p>
                      <a:pPr algn="ctr"/>
                      <a:r>
                        <a:rPr lang="en-US" sz="1050" dirty="0"/>
                        <a:t>12 (5-25)</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86711046"/>
                  </a:ext>
                </a:extLst>
              </a:tr>
              <a:tr h="412656">
                <a:tc>
                  <a:txBody>
                    <a:bodyPr/>
                    <a:lstStyle/>
                    <a:p>
                      <a:pPr marL="117475" indent="0">
                        <a:tabLst/>
                      </a:pPr>
                      <a:r>
                        <a:rPr lang="en-US" sz="1050" dirty="0"/>
                        <a:t>Centers with routine use of formal telephone visits, n (%)</a:t>
                      </a:r>
                    </a:p>
                  </a:txBody>
                  <a:tcPr>
                    <a:lnL w="12700" cap="flat" cmpd="sng" algn="ctr">
                      <a:solidFill>
                        <a:schemeClr val="tx1"/>
                      </a:solidFill>
                      <a:prstDash val="solid"/>
                      <a:round/>
                      <a:headEnd type="none" w="med" len="med"/>
                      <a:tailEnd type="none" w="med" len="med"/>
                    </a:lnL>
                    <a:noFill/>
                  </a:tcPr>
                </a:tc>
                <a:tc>
                  <a:txBody>
                    <a:bodyPr/>
                    <a:lstStyle/>
                    <a:p>
                      <a:pPr algn="ctr"/>
                      <a:r>
                        <a:rPr lang="en-US" sz="1050" dirty="0"/>
                        <a:t>4 (7)</a:t>
                      </a:r>
                    </a:p>
                  </a:txBody>
                  <a:tcPr>
                    <a:noFill/>
                  </a:tcPr>
                </a:tc>
                <a:tc>
                  <a:txBody>
                    <a:bodyPr/>
                    <a:lstStyle/>
                    <a:p>
                      <a:pPr algn="ctr"/>
                      <a:r>
                        <a:rPr lang="en-US" sz="1050" dirty="0"/>
                        <a:t>48 (83)</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51156792"/>
                  </a:ext>
                </a:extLst>
              </a:tr>
              <a:tr h="412656">
                <a:tc>
                  <a:txBody>
                    <a:bodyPr/>
                    <a:lstStyle/>
                    <a:p>
                      <a:pPr marL="117475" indent="0">
                        <a:tabLst/>
                      </a:pPr>
                      <a:r>
                        <a:rPr lang="en-US" sz="1050" dirty="0"/>
                        <a:t>Centers with routine use of video-enabled visits, n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a:r>
                        <a:rPr lang="en-US" sz="1050" dirty="0"/>
                        <a:t>5 (9)</a:t>
                      </a:r>
                    </a:p>
                  </a:txBody>
                  <a:tcPr>
                    <a:lnB w="12700" cap="flat" cmpd="sng" algn="ctr">
                      <a:solidFill>
                        <a:schemeClr val="tx1"/>
                      </a:solidFill>
                      <a:prstDash val="solid"/>
                      <a:round/>
                      <a:headEnd type="none" w="med" len="med"/>
                      <a:tailEnd type="none" w="med" len="med"/>
                    </a:lnB>
                    <a:noFill/>
                  </a:tcPr>
                </a:tc>
                <a:tc>
                  <a:txBody>
                    <a:bodyPr/>
                    <a:lstStyle/>
                    <a:p>
                      <a:pPr algn="ctr"/>
                      <a:r>
                        <a:rPr lang="en-US" sz="1050" dirty="0"/>
                        <a:t>54 (93)</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77482336"/>
                  </a:ext>
                </a:extLst>
              </a:tr>
              <a:tr h="252179">
                <a:tc>
                  <a:txBody>
                    <a:bodyPr/>
                    <a:lstStyle/>
                    <a:p>
                      <a:r>
                        <a:rPr lang="en-US" sz="1050" b="1" dirty="0"/>
                        <a:t>Testing (n = 55 centers responding), n (%)</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ctr"/>
                      <a:endParaRPr lang="en-US" sz="1050" dirty="0"/>
                    </a:p>
                  </a:txBody>
                  <a:tcPr>
                    <a:lnT w="12700" cap="flat" cmpd="sng" algn="ctr">
                      <a:solidFill>
                        <a:schemeClr val="tx1"/>
                      </a:solidFill>
                      <a:prstDash val="solid"/>
                      <a:round/>
                      <a:headEnd type="none" w="med" len="med"/>
                      <a:tailEnd type="none" w="med" len="med"/>
                    </a:lnT>
                    <a:noFill/>
                  </a:tcPr>
                </a:tc>
                <a:tc>
                  <a:txBody>
                    <a:bodyPr/>
                    <a:lstStyle/>
                    <a:p>
                      <a:pPr algn="ctr"/>
                      <a:endParaRPr lang="en-US" sz="105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4081195571"/>
                  </a:ext>
                </a:extLst>
              </a:tr>
              <a:tr h="252179">
                <a:tc>
                  <a:txBody>
                    <a:bodyPr/>
                    <a:lstStyle/>
                    <a:p>
                      <a:pPr marL="117475" indent="0">
                        <a:tabLst/>
                      </a:pPr>
                      <a:r>
                        <a:rPr lang="en-US" sz="1050" dirty="0"/>
                        <a:t>Centers obtaining fewer echocardiograms</a:t>
                      </a:r>
                    </a:p>
                  </a:txBody>
                  <a:tcPr>
                    <a:lnL w="12700" cap="flat" cmpd="sng" algn="ctr">
                      <a:solidFill>
                        <a:schemeClr val="tx1"/>
                      </a:solidFill>
                      <a:prstDash val="solid"/>
                      <a:round/>
                      <a:headEnd type="none" w="med" len="med"/>
                      <a:tailEnd type="none" w="med" len="med"/>
                    </a:lnL>
                    <a:noFill/>
                  </a:tcPr>
                </a:tc>
                <a:tc>
                  <a:txBody>
                    <a:bodyPr/>
                    <a:lstStyle/>
                    <a:p>
                      <a:pPr algn="ctr"/>
                      <a:r>
                        <a:rPr lang="en-US" sz="1050" dirty="0"/>
                        <a:t>Ref</a:t>
                      </a:r>
                    </a:p>
                  </a:txBody>
                  <a:tcPr>
                    <a:noFill/>
                  </a:tcPr>
                </a:tc>
                <a:tc>
                  <a:txBody>
                    <a:bodyPr/>
                    <a:lstStyle/>
                    <a:p>
                      <a:pPr algn="ctr"/>
                      <a:r>
                        <a:rPr lang="en-US" sz="1050" dirty="0"/>
                        <a:t>50 (1)</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39025924"/>
                  </a:ext>
                </a:extLst>
              </a:tr>
              <a:tr h="252179">
                <a:tc>
                  <a:txBody>
                    <a:bodyPr/>
                    <a:lstStyle/>
                    <a:p>
                      <a:pPr marL="228600" indent="0">
                        <a:tabLst/>
                      </a:pPr>
                      <a:r>
                        <a:rPr lang="en-US" sz="1050" dirty="0"/>
                        <a:t>Of these, centers with 60%–99% reduction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30 (60)</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708595002"/>
                  </a:ext>
                </a:extLst>
              </a:tr>
              <a:tr h="252179">
                <a:tc>
                  <a:txBody>
                    <a:bodyPr/>
                    <a:lstStyle/>
                    <a:p>
                      <a:pPr marL="228600" indent="0">
                        <a:tabLst/>
                      </a:pPr>
                      <a:r>
                        <a:rPr lang="en-US" sz="1050" dirty="0"/>
                        <a:t>Of these, centers with total cessation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5 (10)</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288886421"/>
                  </a:ext>
                </a:extLst>
              </a:tr>
              <a:tr h="252179">
                <a:tc>
                  <a:txBody>
                    <a:bodyPr/>
                    <a:lstStyle/>
                    <a:p>
                      <a:pPr marL="117475" indent="0">
                        <a:tabLst/>
                      </a:pPr>
                      <a:r>
                        <a:rPr lang="en-US" sz="1050" dirty="0"/>
                        <a:t>Centers obtaining fewer RHCs</a:t>
                      </a:r>
                    </a:p>
                  </a:txBody>
                  <a:tcPr>
                    <a:lnL w="12700" cap="flat" cmpd="sng" algn="ctr">
                      <a:solidFill>
                        <a:schemeClr val="tx1"/>
                      </a:solidFill>
                      <a:prstDash val="solid"/>
                      <a:round/>
                      <a:headEnd type="none" w="med" len="med"/>
                      <a:tailEnd type="none" w="med" len="med"/>
                    </a:lnL>
                    <a:noFill/>
                  </a:tcPr>
                </a:tc>
                <a:tc>
                  <a:txBody>
                    <a:bodyPr/>
                    <a:lstStyle/>
                    <a:p>
                      <a:pPr algn="ctr"/>
                      <a:r>
                        <a:rPr lang="en-US" sz="1050" dirty="0"/>
                        <a:t>Ref</a:t>
                      </a:r>
                    </a:p>
                  </a:txBody>
                  <a:tcPr>
                    <a:noFill/>
                  </a:tcPr>
                </a:tc>
                <a:tc>
                  <a:txBody>
                    <a:bodyPr/>
                    <a:lstStyle/>
                    <a:p>
                      <a:pPr algn="ctr"/>
                      <a:r>
                        <a:rPr lang="en-US" sz="1050" dirty="0"/>
                        <a:t>49 (89)</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08841626"/>
                  </a:ext>
                </a:extLst>
              </a:tr>
              <a:tr h="252179">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60%–99% reduction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34 (69)</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545098555"/>
                  </a:ext>
                </a:extLst>
              </a:tr>
              <a:tr h="252179">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total cessation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4 (8)</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684379487"/>
                  </a:ext>
                </a:extLst>
              </a:tr>
              <a:tr h="252179">
                <a:tc>
                  <a:txBody>
                    <a:bodyPr/>
                    <a:lstStyle/>
                    <a:p>
                      <a:pPr marL="117475" indent="0">
                        <a:tabLst/>
                      </a:pPr>
                      <a:r>
                        <a:rPr lang="en-US" sz="1050" dirty="0"/>
                        <a:t>Centers obtaining fewer V/Q scans</a:t>
                      </a:r>
                    </a:p>
                  </a:txBody>
                  <a:tcPr>
                    <a:lnL w="12700" cap="flat" cmpd="sng" algn="ctr">
                      <a:solidFill>
                        <a:schemeClr val="tx1"/>
                      </a:solidFill>
                      <a:prstDash val="solid"/>
                      <a:round/>
                      <a:headEnd type="none" w="med" len="med"/>
                      <a:tailEnd type="none" w="med" len="med"/>
                    </a:lnL>
                    <a:noFill/>
                  </a:tcPr>
                </a:tc>
                <a:tc>
                  <a:txBody>
                    <a:bodyPr/>
                    <a:lstStyle/>
                    <a:p>
                      <a:pPr algn="ctr"/>
                      <a:r>
                        <a:rPr lang="en-US" sz="1050" dirty="0"/>
                        <a:t>Ref</a:t>
                      </a:r>
                    </a:p>
                  </a:txBody>
                  <a:tcPr>
                    <a:noFill/>
                  </a:tcPr>
                </a:tc>
                <a:tc>
                  <a:txBody>
                    <a:bodyPr/>
                    <a:lstStyle/>
                    <a:p>
                      <a:pPr algn="ctr"/>
                      <a:r>
                        <a:rPr lang="en-US" sz="1050" dirty="0"/>
                        <a:t>50 (91)</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569799755"/>
                  </a:ext>
                </a:extLst>
              </a:tr>
              <a:tr h="252179">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60%–99% reduction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23 (46)</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44328891"/>
                  </a:ext>
                </a:extLst>
              </a:tr>
              <a:tr h="252179">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total cessation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4 (8)</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3150081"/>
                  </a:ext>
                </a:extLst>
              </a:tr>
              <a:tr h="252179">
                <a:tc>
                  <a:txBody>
                    <a:bodyPr/>
                    <a:lstStyle/>
                    <a:p>
                      <a:pPr marL="117475" indent="0">
                        <a:tabLst/>
                      </a:pPr>
                      <a:r>
                        <a:rPr lang="en-US" sz="1050" dirty="0"/>
                        <a:t>Centers that have switched to Q scans only</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a:r>
                        <a:rPr lang="en-US" sz="1050" dirty="0"/>
                        <a:t>Ref</a:t>
                      </a:r>
                    </a:p>
                  </a:txBody>
                  <a:tcPr>
                    <a:lnB w="12700" cap="flat" cmpd="sng" algn="ctr">
                      <a:solidFill>
                        <a:schemeClr val="tx1"/>
                      </a:solidFill>
                      <a:prstDash val="solid"/>
                      <a:round/>
                      <a:headEnd type="none" w="med" len="med"/>
                      <a:tailEnd type="none" w="med" len="med"/>
                    </a:lnB>
                    <a:noFill/>
                  </a:tcPr>
                </a:tc>
                <a:tc>
                  <a:txBody>
                    <a:bodyPr/>
                    <a:lstStyle/>
                    <a:p>
                      <a:pPr algn="ctr"/>
                      <a:r>
                        <a:rPr lang="en-US" sz="1050" dirty="0"/>
                        <a:t>21 (38)</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9969318"/>
                  </a:ext>
                </a:extLst>
              </a:tr>
            </a:tbl>
          </a:graphicData>
        </a:graphic>
      </p:graphicFrame>
      <p:graphicFrame>
        <p:nvGraphicFramePr>
          <p:cNvPr id="7" name="Table 7">
            <a:extLst>
              <a:ext uri="{FF2B5EF4-FFF2-40B4-BE49-F238E27FC236}">
                <a16:creationId xmlns:a16="http://schemas.microsoft.com/office/drawing/2014/main" id="{5725EE09-3570-9042-8A12-C0340185EA01}"/>
              </a:ext>
            </a:extLst>
          </p:cNvPr>
          <p:cNvGraphicFramePr>
            <a:graphicFrameLocks noGrp="1"/>
          </p:cNvGraphicFramePr>
          <p:nvPr>
            <p:extLst>
              <p:ext uri="{D42A27DB-BD31-4B8C-83A1-F6EECF244321}">
                <p14:modId xmlns:p14="http://schemas.microsoft.com/office/powerpoint/2010/main" val="3120134263"/>
              </p:ext>
            </p:extLst>
          </p:nvPr>
        </p:nvGraphicFramePr>
        <p:xfrm>
          <a:off x="6353666" y="1247294"/>
          <a:ext cx="5458378" cy="5001103"/>
        </p:xfrm>
        <a:graphic>
          <a:graphicData uri="http://schemas.openxmlformats.org/drawingml/2006/table">
            <a:tbl>
              <a:tblPr firstRow="1" bandRow="1">
                <a:tableStyleId>{5C22544A-7EE6-4342-B048-85BDC9FD1C3A}</a:tableStyleId>
              </a:tblPr>
              <a:tblGrid>
                <a:gridCol w="2641502">
                  <a:extLst>
                    <a:ext uri="{9D8B030D-6E8A-4147-A177-3AD203B41FA5}">
                      <a16:colId xmlns:a16="http://schemas.microsoft.com/office/drawing/2014/main" val="1394571746"/>
                    </a:ext>
                  </a:extLst>
                </a:gridCol>
                <a:gridCol w="1211471">
                  <a:extLst>
                    <a:ext uri="{9D8B030D-6E8A-4147-A177-3AD203B41FA5}">
                      <a16:colId xmlns:a16="http://schemas.microsoft.com/office/drawing/2014/main" val="3657434593"/>
                    </a:ext>
                  </a:extLst>
                </a:gridCol>
                <a:gridCol w="1605405">
                  <a:extLst>
                    <a:ext uri="{9D8B030D-6E8A-4147-A177-3AD203B41FA5}">
                      <a16:colId xmlns:a16="http://schemas.microsoft.com/office/drawing/2014/main" val="2176030777"/>
                    </a:ext>
                  </a:extLst>
                </a:gridCol>
              </a:tblGrid>
              <a:tr h="533831">
                <a:tc>
                  <a:txBody>
                    <a:bodyPr/>
                    <a:lstStyle/>
                    <a:p>
                      <a:endParaRPr lang="en-US" sz="900" b="1" dirty="0"/>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Relative to the Pandemic</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t>Outbreak of COVID-19</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Relative to the Pandemic outbreak of COVID-19</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964638396"/>
                  </a:ext>
                </a:extLst>
              </a:tr>
              <a:tr h="386632">
                <a:tc>
                  <a:txBody>
                    <a:bodyPr/>
                    <a:lstStyle/>
                    <a:p>
                      <a:endParaRPr lang="en-US" sz="1050" b="1" dirty="0"/>
                    </a:p>
                  </a:txBody>
                  <a:tcPr>
                    <a:lnL w="12700" cap="flat" cmpd="sng" algn="ctr">
                      <a:solidFill>
                        <a:schemeClr val="tx1"/>
                      </a:solidFill>
                      <a:prstDash val="solid"/>
                      <a:round/>
                      <a:headEnd type="none" w="med" len="med"/>
                      <a:tailEnd type="none" w="med" len="med"/>
                    </a:lnL>
                    <a:lnT w="38100" cmpd="sng">
                      <a:noFill/>
                    </a:lnT>
                    <a:noFill/>
                  </a:tcPr>
                </a:tc>
                <a:tc>
                  <a:txBody>
                    <a:bodyPr/>
                    <a:lstStyle/>
                    <a:p>
                      <a:pPr algn="ctr"/>
                      <a:r>
                        <a:rPr lang="en-US" sz="1050" b="1" dirty="0"/>
                        <a:t>Before</a:t>
                      </a:r>
                    </a:p>
                  </a:txBody>
                  <a:tcPr>
                    <a:lnT w="38100" cmpd="sng">
                      <a:noFill/>
                    </a:lnT>
                    <a:noFill/>
                  </a:tcPr>
                </a:tc>
                <a:tc>
                  <a:txBody>
                    <a:bodyPr/>
                    <a:lstStyle/>
                    <a:p>
                      <a:pPr algn="ctr"/>
                      <a:r>
                        <a:rPr lang="en-US" sz="1050" b="1" dirty="0"/>
                        <a:t>After</a:t>
                      </a:r>
                    </a:p>
                  </a:txBody>
                  <a:tcPr>
                    <a:lnR w="12700" cap="flat" cmpd="sng" algn="ctr">
                      <a:solidFill>
                        <a:schemeClr val="tx1"/>
                      </a:solidFill>
                      <a:prstDash val="solid"/>
                      <a:round/>
                      <a:headEnd type="none" w="med" len="med"/>
                      <a:tailEnd type="none" w="med" len="med"/>
                    </a:lnR>
                    <a:lnT w="38100" cmpd="sng">
                      <a:noFill/>
                    </a:lnT>
                    <a:noFill/>
                  </a:tcPr>
                </a:tc>
                <a:extLst>
                  <a:ext uri="{0D108BD9-81ED-4DB2-BD59-A6C34878D82A}">
                    <a16:rowId xmlns:a16="http://schemas.microsoft.com/office/drawing/2014/main" val="1270314091"/>
                  </a:ext>
                </a:extLst>
              </a:tr>
              <a:tr h="422352">
                <a:tc>
                  <a:txBody>
                    <a:bodyPr/>
                    <a:lstStyle/>
                    <a:p>
                      <a:r>
                        <a:rPr lang="en-US" sz="1050" b="1" dirty="0"/>
                        <a:t>Treatment (n = 56 centers responding), n (%)</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endParaRPr lang="en-US" sz="1050" dirty="0"/>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352288604"/>
                  </a:ext>
                </a:extLst>
              </a:tr>
              <a:tr h="422352">
                <a:tc>
                  <a:txBody>
                    <a:bodyPr/>
                    <a:lstStyle/>
                    <a:p>
                      <a:pPr marL="117475" indent="0">
                        <a:tabLst/>
                      </a:pPr>
                      <a:r>
                        <a:rPr lang="en-US" sz="1050" dirty="0"/>
                        <a:t>Centers limiting new oral therapy prescriptions</a:t>
                      </a:r>
                    </a:p>
                  </a:txBody>
                  <a:tcPr>
                    <a:lnL w="12700" cap="flat" cmpd="sng" algn="ctr">
                      <a:solidFill>
                        <a:schemeClr val="tx1"/>
                      </a:solidFill>
                      <a:prstDash val="solid"/>
                      <a:round/>
                      <a:headEnd type="none" w="med" len="med"/>
                      <a:tailEnd type="none" w="med" len="med"/>
                    </a:lnL>
                    <a:noFill/>
                  </a:tcPr>
                </a:tc>
                <a:tc>
                  <a:txBody>
                    <a:bodyPr/>
                    <a:lstStyle/>
                    <a:p>
                      <a:pPr algn="ctr"/>
                      <a:r>
                        <a:rPr lang="en-US" sz="1050" dirty="0"/>
                        <a:t>Ref</a:t>
                      </a:r>
                    </a:p>
                  </a:txBody>
                  <a:tcPr>
                    <a:noFill/>
                  </a:tcPr>
                </a:tc>
                <a:tc>
                  <a:txBody>
                    <a:bodyPr/>
                    <a:lstStyle/>
                    <a:p>
                      <a:pPr algn="ctr"/>
                      <a:r>
                        <a:rPr lang="en-US" sz="1050" dirty="0"/>
                        <a:t>10 (18)</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69853541"/>
                  </a:ext>
                </a:extLst>
              </a:tr>
              <a:tr h="422352">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60%–99% reduction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2 (20)</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39027774"/>
                  </a:ext>
                </a:extLst>
              </a:tr>
              <a:tr h="386632">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total cessation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0 (0)</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410974029"/>
                  </a:ext>
                </a:extLst>
              </a:tr>
              <a:tr h="422352">
                <a:tc>
                  <a:txBody>
                    <a:bodyPr/>
                    <a:lstStyle/>
                    <a:p>
                      <a:pPr marL="117475" indent="0">
                        <a:tabLst/>
                      </a:pPr>
                      <a:r>
                        <a:rPr lang="en-US" sz="1050" dirty="0"/>
                        <a:t>Centers limiting new IV/SC prescriptions</a:t>
                      </a:r>
                    </a:p>
                  </a:txBody>
                  <a:tcPr>
                    <a:lnL w="12700" cap="flat" cmpd="sng" algn="ctr">
                      <a:solidFill>
                        <a:schemeClr val="tx1"/>
                      </a:solidFill>
                      <a:prstDash val="solid"/>
                      <a:round/>
                      <a:headEnd type="none" w="med" len="med"/>
                      <a:tailEnd type="none" w="med" len="med"/>
                    </a:lnL>
                    <a:noFill/>
                  </a:tcPr>
                </a:tc>
                <a:tc>
                  <a:txBody>
                    <a:bodyPr/>
                    <a:lstStyle/>
                    <a:p>
                      <a:pPr algn="ctr"/>
                      <a:r>
                        <a:rPr lang="en-US" sz="1050" dirty="0"/>
                        <a:t>Ref</a:t>
                      </a:r>
                    </a:p>
                  </a:txBody>
                  <a:tcPr>
                    <a:noFill/>
                  </a:tcPr>
                </a:tc>
                <a:tc>
                  <a:txBody>
                    <a:bodyPr/>
                    <a:lstStyle/>
                    <a:p>
                      <a:pPr algn="ctr"/>
                      <a:r>
                        <a:rPr lang="en-US" sz="1050" dirty="0"/>
                        <a:t>17 (30)</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694356349"/>
                  </a:ext>
                </a:extLst>
              </a:tr>
              <a:tr h="422352">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60%–99% reduction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5 (29)</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8816944"/>
                  </a:ext>
                </a:extLst>
              </a:tr>
              <a:tr h="386632">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total cessation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3 (18)</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497527153"/>
                  </a:ext>
                </a:extLst>
              </a:tr>
              <a:tr h="386632">
                <a:tc>
                  <a:txBody>
                    <a:bodyPr/>
                    <a:lstStyle/>
                    <a:p>
                      <a:pPr marL="117475" indent="0">
                        <a:tabLst/>
                      </a:pPr>
                      <a:r>
                        <a:rPr lang="en-US" sz="1050" dirty="0"/>
                        <a:t>Centers with fewer transplant referrals</a:t>
                      </a:r>
                    </a:p>
                  </a:txBody>
                  <a:tcPr>
                    <a:lnL w="12700" cap="flat" cmpd="sng" algn="ctr">
                      <a:solidFill>
                        <a:schemeClr val="tx1"/>
                      </a:solidFill>
                      <a:prstDash val="solid"/>
                      <a:round/>
                      <a:headEnd type="none" w="med" len="med"/>
                      <a:tailEnd type="none" w="med" len="med"/>
                    </a:lnL>
                    <a:noFill/>
                  </a:tcPr>
                </a:tc>
                <a:tc>
                  <a:txBody>
                    <a:bodyPr/>
                    <a:lstStyle/>
                    <a:p>
                      <a:pPr algn="ctr"/>
                      <a:r>
                        <a:rPr lang="en-US" sz="1050" dirty="0"/>
                        <a:t>Ref</a:t>
                      </a:r>
                    </a:p>
                  </a:txBody>
                  <a:tcPr>
                    <a:noFill/>
                  </a:tcPr>
                </a:tc>
                <a:tc>
                  <a:txBody>
                    <a:bodyPr/>
                    <a:lstStyle/>
                    <a:p>
                      <a:pPr algn="ctr"/>
                      <a:r>
                        <a:rPr lang="en-US" sz="1050" dirty="0"/>
                        <a:t>15 (27)</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38738297"/>
                  </a:ext>
                </a:extLst>
              </a:tr>
              <a:tr h="422352">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60%–99% reduction</a:t>
                      </a:r>
                    </a:p>
                  </a:txBody>
                  <a:tcPr>
                    <a:lnL w="12700" cap="flat" cmpd="sng" algn="ctr">
                      <a:solidFill>
                        <a:schemeClr val="tx1"/>
                      </a:solidFill>
                      <a:prstDash val="solid"/>
                      <a:round/>
                      <a:headEnd type="none" w="med" len="med"/>
                      <a:tailEnd type="none" w="med" len="med"/>
                    </a:lnL>
                    <a:noFill/>
                  </a:tcPr>
                </a:tc>
                <a:tc>
                  <a:txBody>
                    <a:bodyPr/>
                    <a:lstStyle/>
                    <a:p>
                      <a:pPr algn="ctr"/>
                      <a:endParaRPr lang="en-US" sz="1050" dirty="0"/>
                    </a:p>
                  </a:txBody>
                  <a:tcPr>
                    <a:noFill/>
                  </a:tcPr>
                </a:tc>
                <a:tc>
                  <a:txBody>
                    <a:bodyPr/>
                    <a:lstStyle/>
                    <a:p>
                      <a:pPr algn="ctr"/>
                      <a:r>
                        <a:rPr lang="en-US" sz="1050" dirty="0"/>
                        <a:t>2 (13)</a:t>
                      </a: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308529239"/>
                  </a:ext>
                </a:extLst>
              </a:tr>
              <a:tr h="386632">
                <a:tc>
                  <a:txBody>
                    <a:bodyPr/>
                    <a:lstStyle/>
                    <a:p>
                      <a:pPr marL="228600" marR="0" lvl="0" indent="0" algn="l" defTabSz="914400" rtl="0" eaLnBrk="1" fontAlgn="auto" latinLnBrk="0" hangingPunct="1">
                        <a:lnSpc>
                          <a:spcPct val="100000"/>
                        </a:lnSpc>
                        <a:spcBef>
                          <a:spcPts val="0"/>
                        </a:spcBef>
                        <a:spcAft>
                          <a:spcPts val="0"/>
                        </a:spcAft>
                        <a:buClrTx/>
                        <a:buSzTx/>
                        <a:buFontTx/>
                        <a:buNone/>
                        <a:tabLst/>
                        <a:defRPr/>
                      </a:pPr>
                      <a:r>
                        <a:rPr lang="en-US" sz="1050" dirty="0"/>
                        <a:t>Of these, centers with total cessation</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ctr"/>
                      <a:endParaRPr lang="en-US" sz="1050" dirty="0"/>
                    </a:p>
                  </a:txBody>
                  <a:tcPr>
                    <a:lnB w="12700" cap="flat" cmpd="sng" algn="ctr">
                      <a:solidFill>
                        <a:schemeClr val="tx1"/>
                      </a:solidFill>
                      <a:prstDash val="solid"/>
                      <a:round/>
                      <a:headEnd type="none" w="med" len="med"/>
                      <a:tailEnd type="none" w="med" len="med"/>
                    </a:lnB>
                    <a:noFill/>
                  </a:tcPr>
                </a:tc>
                <a:tc>
                  <a:txBody>
                    <a:bodyPr/>
                    <a:lstStyle/>
                    <a:p>
                      <a:pPr algn="ctr"/>
                      <a:r>
                        <a:rPr lang="en-US" sz="1050" dirty="0"/>
                        <a:t>3 (20)</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1301394"/>
                  </a:ext>
                </a:extLst>
              </a:tr>
            </a:tbl>
          </a:graphicData>
        </a:graphic>
      </p:graphicFrame>
    </p:spTree>
    <p:extLst>
      <p:ext uri="{BB962C8B-B14F-4D97-AF65-F5344CB8AC3E}">
        <p14:creationId xmlns:p14="http://schemas.microsoft.com/office/powerpoint/2010/main" val="1839826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7B9D80C-5AC3-8DA2-D77D-1BD30A72708C}"/>
              </a:ext>
            </a:extLst>
          </p:cNvPr>
          <p:cNvSpPr>
            <a:spLocks noGrp="1"/>
          </p:cNvSpPr>
          <p:nvPr>
            <p:ph type="ftr" sz="quarter" idx="3"/>
          </p:nvPr>
        </p:nvSpPr>
        <p:spPr/>
        <p:txBody>
          <a:bodyPr/>
          <a:lstStyle/>
          <a:p>
            <a:pPr marL="228600" indent="-228600">
              <a:buFont typeface="+mj-lt"/>
              <a:buAutoNum type="arabicPeriod"/>
            </a:pPr>
            <a:r>
              <a:rPr lang="en-US" dirty="0"/>
              <a:t>Contreras CM, et al. </a:t>
            </a:r>
            <a:r>
              <a:rPr lang="en-US" i="1" dirty="0"/>
              <a:t>J </a:t>
            </a:r>
            <a:r>
              <a:rPr lang="en-US" i="1" dirty="0" err="1"/>
              <a:t>Gastrointest</a:t>
            </a:r>
            <a:r>
              <a:rPr lang="en-US" i="1" dirty="0"/>
              <a:t> Surg. </a:t>
            </a:r>
            <a:r>
              <a:rPr lang="en-US" dirty="0"/>
              <a:t>2020;24(7):1692-1697.</a:t>
            </a:r>
          </a:p>
          <a:p>
            <a:pPr marL="228600" indent="-228600">
              <a:buFont typeface="+mj-lt"/>
              <a:buAutoNum type="arabicPeriod"/>
            </a:pPr>
            <a:r>
              <a:rPr lang="en-US" dirty="0"/>
              <a:t>Mann DM, et al. </a:t>
            </a:r>
            <a:r>
              <a:rPr lang="en-US" i="1" dirty="0"/>
              <a:t>J Am Med Inform Assoc. </a:t>
            </a:r>
            <a:r>
              <a:rPr lang="en-US" dirty="0"/>
              <a:t>2020;27(7):1132-1135.</a:t>
            </a:r>
          </a:p>
        </p:txBody>
      </p:sp>
      <p:sp>
        <p:nvSpPr>
          <p:cNvPr id="3" name="Title 2">
            <a:extLst>
              <a:ext uri="{FF2B5EF4-FFF2-40B4-BE49-F238E27FC236}">
                <a16:creationId xmlns:a16="http://schemas.microsoft.com/office/drawing/2014/main" id="{C45EC7F5-B162-A14F-9512-3ACABD17E52D}"/>
              </a:ext>
            </a:extLst>
          </p:cNvPr>
          <p:cNvSpPr>
            <a:spLocks noGrp="1"/>
          </p:cNvSpPr>
          <p:nvPr>
            <p:ph type="title"/>
          </p:nvPr>
        </p:nvSpPr>
        <p:spPr/>
        <p:txBody>
          <a:bodyPr/>
          <a:lstStyle/>
          <a:p>
            <a:r>
              <a:rPr lang="en-US" dirty="0"/>
              <a:t>In 2020-21, Telemedicine Exponentially Expanded</a:t>
            </a:r>
          </a:p>
        </p:txBody>
      </p:sp>
      <p:sp>
        <p:nvSpPr>
          <p:cNvPr id="4" name="Content Placeholder 3">
            <a:extLst>
              <a:ext uri="{FF2B5EF4-FFF2-40B4-BE49-F238E27FC236}">
                <a16:creationId xmlns:a16="http://schemas.microsoft.com/office/drawing/2014/main" id="{3C742607-1386-0040-8C55-879284548291}"/>
              </a:ext>
            </a:extLst>
          </p:cNvPr>
          <p:cNvSpPr>
            <a:spLocks noGrp="1"/>
          </p:cNvSpPr>
          <p:nvPr>
            <p:ph idx="1"/>
          </p:nvPr>
        </p:nvSpPr>
        <p:spPr>
          <a:xfrm>
            <a:off x="609600" y="1477906"/>
            <a:ext cx="4212921" cy="4722477"/>
          </a:xfrm>
        </p:spPr>
        <p:txBody>
          <a:bodyPr>
            <a:normAutofit/>
          </a:bodyPr>
          <a:lstStyle/>
          <a:p>
            <a:r>
              <a:rPr lang="en-US" sz="1800" dirty="0"/>
              <a:t>In response to COVID-19, the use of telemedicine at a single academic institution increased from less than 100 visits/day to more than 2200 visits/day over a period of 24 days</a:t>
            </a:r>
            <a:r>
              <a:rPr lang="en-US" sz="1800" baseline="30000" dirty="0"/>
              <a:t>1</a:t>
            </a:r>
          </a:p>
          <a:p>
            <a:r>
              <a:rPr lang="en-US" sz="1800" dirty="0"/>
              <a:t>The increase in telemedicine visitations appears even more pronounced for video-based physician-patient interactions</a:t>
            </a:r>
          </a:p>
          <a:p>
            <a:r>
              <a:rPr lang="en-US" sz="1800" dirty="0"/>
              <a:t>Study of trends at NYU Langone Health (New York, NY, USA) showed an 80% decline in in-person visits and a 683% increase in telemedicine visits between March 2 and April 14, 2020</a:t>
            </a:r>
            <a:r>
              <a:rPr lang="en-US" sz="1800" baseline="30000" dirty="0"/>
              <a:t>2</a:t>
            </a:r>
          </a:p>
          <a:p>
            <a:endParaRPr lang="en-US" sz="1800" dirty="0"/>
          </a:p>
        </p:txBody>
      </p:sp>
      <p:grpSp>
        <p:nvGrpSpPr>
          <p:cNvPr id="35" name="Group 34">
            <a:extLst>
              <a:ext uri="{FF2B5EF4-FFF2-40B4-BE49-F238E27FC236}">
                <a16:creationId xmlns:a16="http://schemas.microsoft.com/office/drawing/2014/main" id="{EB194823-1BFD-4A2D-884F-81A43061F990}"/>
              </a:ext>
            </a:extLst>
          </p:cNvPr>
          <p:cNvGrpSpPr/>
          <p:nvPr/>
        </p:nvGrpSpPr>
        <p:grpSpPr>
          <a:xfrm>
            <a:off x="5015060" y="1627524"/>
            <a:ext cx="6928701" cy="4740692"/>
            <a:chOff x="5095409" y="1840468"/>
            <a:chExt cx="6537546" cy="4236248"/>
          </a:xfrm>
        </p:grpSpPr>
        <p:pic>
          <p:nvPicPr>
            <p:cNvPr id="5" name="Picture 4">
              <a:extLst>
                <a:ext uri="{FF2B5EF4-FFF2-40B4-BE49-F238E27FC236}">
                  <a16:creationId xmlns:a16="http://schemas.microsoft.com/office/drawing/2014/main" id="{899A8D95-7B33-FC4C-B65A-99BEE576704B}"/>
                </a:ext>
              </a:extLst>
            </p:cNvPr>
            <p:cNvPicPr>
              <a:picLocks noChangeAspect="1"/>
            </p:cNvPicPr>
            <p:nvPr/>
          </p:nvPicPr>
          <p:blipFill rotWithShape="1">
            <a:blip r:embed="rId3">
              <a:extLst>
                <a:ext uri="{BEBA8EAE-BF5A-486C-A8C5-ECC9F3942E4B}">
                  <a14:imgProps xmlns:a14="http://schemas.microsoft.com/office/drawing/2010/main">
                    <a14:imgLayer r:embed="rId4">
                      <a14:imgEffect>
                        <a14:sharpenSoften amount="39000"/>
                      </a14:imgEffect>
                    </a14:imgLayer>
                  </a14:imgProps>
                </a:ext>
              </a:extLst>
            </a:blip>
            <a:srcRect l="12539" r="11238" b="12265"/>
            <a:stretch/>
          </p:blipFill>
          <p:spPr>
            <a:xfrm>
              <a:off x="5968314" y="2297480"/>
              <a:ext cx="4782064" cy="3052996"/>
            </a:xfrm>
            <a:prstGeom prst="rect">
              <a:avLst/>
            </a:prstGeom>
          </p:spPr>
        </p:pic>
        <p:sp>
          <p:nvSpPr>
            <p:cNvPr id="6" name="TextBox 5">
              <a:extLst>
                <a:ext uri="{FF2B5EF4-FFF2-40B4-BE49-F238E27FC236}">
                  <a16:creationId xmlns:a16="http://schemas.microsoft.com/office/drawing/2014/main" id="{D1A144E7-6FFE-4649-897E-F28292EE3AA6}"/>
                </a:ext>
              </a:extLst>
            </p:cNvPr>
            <p:cNvSpPr txBox="1"/>
            <p:nvPr/>
          </p:nvSpPr>
          <p:spPr>
            <a:xfrm>
              <a:off x="5376918" y="1840468"/>
              <a:ext cx="5909100" cy="338752"/>
            </a:xfrm>
            <a:prstGeom prst="rect">
              <a:avLst/>
            </a:prstGeom>
            <a:noFill/>
          </p:spPr>
          <p:txBody>
            <a:bodyPr wrap="none" rtlCol="0">
              <a:spAutoFit/>
            </a:bodyPr>
            <a:lstStyle/>
            <a:p>
              <a:pPr algn="ctr"/>
              <a:r>
                <a:rPr lang="en-US" b="1" dirty="0"/>
                <a:t>Telemedicine Use in Response to COVID-19 Pandemic</a:t>
              </a:r>
              <a:r>
                <a:rPr lang="en-US" b="1" baseline="30000" dirty="0"/>
                <a:t>1</a:t>
              </a:r>
            </a:p>
          </p:txBody>
        </p:sp>
        <p:sp>
          <p:nvSpPr>
            <p:cNvPr id="9" name="TextBox 8">
              <a:extLst>
                <a:ext uri="{FF2B5EF4-FFF2-40B4-BE49-F238E27FC236}">
                  <a16:creationId xmlns:a16="http://schemas.microsoft.com/office/drawing/2014/main" id="{CCFED659-2A11-4FB6-9298-90439593A11F}"/>
                </a:ext>
              </a:extLst>
            </p:cNvPr>
            <p:cNvSpPr txBox="1"/>
            <p:nvPr/>
          </p:nvSpPr>
          <p:spPr>
            <a:xfrm>
              <a:off x="5380253" y="2199503"/>
              <a:ext cx="601447" cy="338554"/>
            </a:xfrm>
            <a:prstGeom prst="rect">
              <a:avLst/>
            </a:prstGeom>
            <a:noFill/>
          </p:spPr>
          <p:txBody>
            <a:bodyPr wrap="none" rtlCol="0">
              <a:spAutoFit/>
            </a:bodyPr>
            <a:lstStyle/>
            <a:p>
              <a:pPr algn="r"/>
              <a:r>
                <a:rPr lang="en-US" sz="1600" b="1" dirty="0"/>
                <a:t>2500</a:t>
              </a:r>
            </a:p>
          </p:txBody>
        </p:sp>
        <p:sp>
          <p:nvSpPr>
            <p:cNvPr id="10" name="TextBox 9">
              <a:extLst>
                <a:ext uri="{FF2B5EF4-FFF2-40B4-BE49-F238E27FC236}">
                  <a16:creationId xmlns:a16="http://schemas.microsoft.com/office/drawing/2014/main" id="{62799BC6-86F6-4BDB-B5AD-875917EBBB8A}"/>
                </a:ext>
              </a:extLst>
            </p:cNvPr>
            <p:cNvSpPr txBox="1"/>
            <p:nvPr/>
          </p:nvSpPr>
          <p:spPr>
            <a:xfrm>
              <a:off x="5380253" y="2772033"/>
              <a:ext cx="601447" cy="338554"/>
            </a:xfrm>
            <a:prstGeom prst="rect">
              <a:avLst/>
            </a:prstGeom>
            <a:noFill/>
          </p:spPr>
          <p:txBody>
            <a:bodyPr wrap="none" rtlCol="0">
              <a:spAutoFit/>
            </a:bodyPr>
            <a:lstStyle/>
            <a:p>
              <a:pPr algn="r"/>
              <a:r>
                <a:rPr lang="en-US" sz="1600" b="1" dirty="0"/>
                <a:t>2000</a:t>
              </a:r>
            </a:p>
          </p:txBody>
        </p:sp>
        <p:sp>
          <p:nvSpPr>
            <p:cNvPr id="11" name="TextBox 10">
              <a:extLst>
                <a:ext uri="{FF2B5EF4-FFF2-40B4-BE49-F238E27FC236}">
                  <a16:creationId xmlns:a16="http://schemas.microsoft.com/office/drawing/2014/main" id="{2A482057-F3FB-4FA2-8CCB-7DEB39191BD2}"/>
                </a:ext>
              </a:extLst>
            </p:cNvPr>
            <p:cNvSpPr txBox="1"/>
            <p:nvPr/>
          </p:nvSpPr>
          <p:spPr>
            <a:xfrm>
              <a:off x="5380253" y="3358579"/>
              <a:ext cx="601447" cy="338554"/>
            </a:xfrm>
            <a:prstGeom prst="rect">
              <a:avLst/>
            </a:prstGeom>
            <a:noFill/>
          </p:spPr>
          <p:txBody>
            <a:bodyPr wrap="none" rtlCol="0">
              <a:spAutoFit/>
            </a:bodyPr>
            <a:lstStyle/>
            <a:p>
              <a:pPr algn="r"/>
              <a:r>
                <a:rPr lang="en-US" sz="1600" b="1" dirty="0"/>
                <a:t>1500</a:t>
              </a:r>
            </a:p>
          </p:txBody>
        </p:sp>
        <p:sp>
          <p:nvSpPr>
            <p:cNvPr id="12" name="TextBox 11">
              <a:extLst>
                <a:ext uri="{FF2B5EF4-FFF2-40B4-BE49-F238E27FC236}">
                  <a16:creationId xmlns:a16="http://schemas.microsoft.com/office/drawing/2014/main" id="{EF3BBAE0-2F80-47A4-A60E-62C7161DAB39}"/>
                </a:ext>
              </a:extLst>
            </p:cNvPr>
            <p:cNvSpPr txBox="1"/>
            <p:nvPr/>
          </p:nvSpPr>
          <p:spPr>
            <a:xfrm>
              <a:off x="5380253" y="3921213"/>
              <a:ext cx="601447" cy="338554"/>
            </a:xfrm>
            <a:prstGeom prst="rect">
              <a:avLst/>
            </a:prstGeom>
            <a:noFill/>
          </p:spPr>
          <p:txBody>
            <a:bodyPr wrap="none" rtlCol="0">
              <a:spAutoFit/>
            </a:bodyPr>
            <a:lstStyle/>
            <a:p>
              <a:pPr algn="r"/>
              <a:r>
                <a:rPr lang="en-US" sz="1600" b="1" dirty="0"/>
                <a:t>1000</a:t>
              </a:r>
            </a:p>
          </p:txBody>
        </p:sp>
        <p:sp>
          <p:nvSpPr>
            <p:cNvPr id="13" name="TextBox 12">
              <a:extLst>
                <a:ext uri="{FF2B5EF4-FFF2-40B4-BE49-F238E27FC236}">
                  <a16:creationId xmlns:a16="http://schemas.microsoft.com/office/drawing/2014/main" id="{7BA19C25-9513-42FD-B840-EA0DA923BF12}"/>
                </a:ext>
              </a:extLst>
            </p:cNvPr>
            <p:cNvSpPr txBox="1"/>
            <p:nvPr/>
          </p:nvSpPr>
          <p:spPr>
            <a:xfrm>
              <a:off x="5484448" y="4493743"/>
              <a:ext cx="497252" cy="338554"/>
            </a:xfrm>
            <a:prstGeom prst="rect">
              <a:avLst/>
            </a:prstGeom>
            <a:noFill/>
          </p:spPr>
          <p:txBody>
            <a:bodyPr wrap="none" rtlCol="0">
              <a:spAutoFit/>
            </a:bodyPr>
            <a:lstStyle/>
            <a:p>
              <a:pPr algn="r"/>
              <a:r>
                <a:rPr lang="en-US" sz="1600" b="1" dirty="0"/>
                <a:t>500</a:t>
              </a:r>
            </a:p>
          </p:txBody>
        </p:sp>
        <p:sp>
          <p:nvSpPr>
            <p:cNvPr id="14" name="TextBox 13">
              <a:extLst>
                <a:ext uri="{FF2B5EF4-FFF2-40B4-BE49-F238E27FC236}">
                  <a16:creationId xmlns:a16="http://schemas.microsoft.com/office/drawing/2014/main" id="{C49E88B3-05E1-41D3-B360-D07E58025882}"/>
                </a:ext>
              </a:extLst>
            </p:cNvPr>
            <p:cNvSpPr txBox="1"/>
            <p:nvPr/>
          </p:nvSpPr>
          <p:spPr>
            <a:xfrm>
              <a:off x="5692839" y="5066273"/>
              <a:ext cx="288861" cy="338554"/>
            </a:xfrm>
            <a:prstGeom prst="rect">
              <a:avLst/>
            </a:prstGeom>
            <a:noFill/>
          </p:spPr>
          <p:txBody>
            <a:bodyPr wrap="none" rtlCol="0">
              <a:spAutoFit/>
            </a:bodyPr>
            <a:lstStyle/>
            <a:p>
              <a:pPr algn="r"/>
              <a:r>
                <a:rPr lang="en-US" sz="1600" b="1" dirty="0"/>
                <a:t>0</a:t>
              </a:r>
            </a:p>
          </p:txBody>
        </p:sp>
        <p:sp>
          <p:nvSpPr>
            <p:cNvPr id="15" name="TextBox 14">
              <a:extLst>
                <a:ext uri="{FF2B5EF4-FFF2-40B4-BE49-F238E27FC236}">
                  <a16:creationId xmlns:a16="http://schemas.microsoft.com/office/drawing/2014/main" id="{3886C5CD-0ACC-434F-B582-2B1A16BD4C88}"/>
                </a:ext>
              </a:extLst>
            </p:cNvPr>
            <p:cNvSpPr txBox="1"/>
            <p:nvPr/>
          </p:nvSpPr>
          <p:spPr>
            <a:xfrm>
              <a:off x="10706100" y="2203621"/>
              <a:ext cx="601447" cy="338554"/>
            </a:xfrm>
            <a:prstGeom prst="rect">
              <a:avLst/>
            </a:prstGeom>
            <a:noFill/>
          </p:spPr>
          <p:txBody>
            <a:bodyPr wrap="none" rtlCol="0">
              <a:spAutoFit/>
            </a:bodyPr>
            <a:lstStyle/>
            <a:p>
              <a:r>
                <a:rPr lang="en-US" sz="1600" b="1" dirty="0"/>
                <a:t>2500</a:t>
              </a:r>
            </a:p>
          </p:txBody>
        </p:sp>
        <p:sp>
          <p:nvSpPr>
            <p:cNvPr id="16" name="TextBox 15">
              <a:extLst>
                <a:ext uri="{FF2B5EF4-FFF2-40B4-BE49-F238E27FC236}">
                  <a16:creationId xmlns:a16="http://schemas.microsoft.com/office/drawing/2014/main" id="{511E446F-6157-429E-A964-BD15042A8AFB}"/>
                </a:ext>
              </a:extLst>
            </p:cNvPr>
            <p:cNvSpPr txBox="1"/>
            <p:nvPr/>
          </p:nvSpPr>
          <p:spPr>
            <a:xfrm>
              <a:off x="10706100" y="2763794"/>
              <a:ext cx="601447" cy="338554"/>
            </a:xfrm>
            <a:prstGeom prst="rect">
              <a:avLst/>
            </a:prstGeom>
            <a:noFill/>
          </p:spPr>
          <p:txBody>
            <a:bodyPr wrap="none" rtlCol="0">
              <a:spAutoFit/>
            </a:bodyPr>
            <a:lstStyle/>
            <a:p>
              <a:r>
                <a:rPr lang="en-US" sz="1600" b="1" dirty="0"/>
                <a:t>2000</a:t>
              </a:r>
            </a:p>
          </p:txBody>
        </p:sp>
        <p:sp>
          <p:nvSpPr>
            <p:cNvPr id="17" name="TextBox 16">
              <a:extLst>
                <a:ext uri="{FF2B5EF4-FFF2-40B4-BE49-F238E27FC236}">
                  <a16:creationId xmlns:a16="http://schemas.microsoft.com/office/drawing/2014/main" id="{8D0B8B3B-E0D4-4F60-86AD-01A1D4A687F3}"/>
                </a:ext>
              </a:extLst>
            </p:cNvPr>
            <p:cNvSpPr txBox="1"/>
            <p:nvPr/>
          </p:nvSpPr>
          <p:spPr>
            <a:xfrm>
              <a:off x="10706100" y="3358579"/>
              <a:ext cx="601447" cy="338554"/>
            </a:xfrm>
            <a:prstGeom prst="rect">
              <a:avLst/>
            </a:prstGeom>
            <a:noFill/>
          </p:spPr>
          <p:txBody>
            <a:bodyPr wrap="none" rtlCol="0">
              <a:spAutoFit/>
            </a:bodyPr>
            <a:lstStyle/>
            <a:p>
              <a:r>
                <a:rPr lang="en-US" sz="1600" b="1" dirty="0"/>
                <a:t>1500</a:t>
              </a:r>
            </a:p>
          </p:txBody>
        </p:sp>
        <p:sp>
          <p:nvSpPr>
            <p:cNvPr id="18" name="TextBox 17">
              <a:extLst>
                <a:ext uri="{FF2B5EF4-FFF2-40B4-BE49-F238E27FC236}">
                  <a16:creationId xmlns:a16="http://schemas.microsoft.com/office/drawing/2014/main" id="{A644BA01-7D51-48B0-810B-79EB55EF39BA}"/>
                </a:ext>
              </a:extLst>
            </p:cNvPr>
            <p:cNvSpPr txBox="1"/>
            <p:nvPr/>
          </p:nvSpPr>
          <p:spPr>
            <a:xfrm>
              <a:off x="10706100" y="3925331"/>
              <a:ext cx="601447" cy="338554"/>
            </a:xfrm>
            <a:prstGeom prst="rect">
              <a:avLst/>
            </a:prstGeom>
            <a:noFill/>
          </p:spPr>
          <p:txBody>
            <a:bodyPr wrap="none" rtlCol="0">
              <a:spAutoFit/>
            </a:bodyPr>
            <a:lstStyle/>
            <a:p>
              <a:r>
                <a:rPr lang="en-US" sz="1600" b="1" dirty="0"/>
                <a:t>1000</a:t>
              </a:r>
            </a:p>
          </p:txBody>
        </p:sp>
        <p:sp>
          <p:nvSpPr>
            <p:cNvPr id="19" name="TextBox 18">
              <a:extLst>
                <a:ext uri="{FF2B5EF4-FFF2-40B4-BE49-F238E27FC236}">
                  <a16:creationId xmlns:a16="http://schemas.microsoft.com/office/drawing/2014/main" id="{4C44C827-103F-499C-ABAF-E75A4059DEA3}"/>
                </a:ext>
              </a:extLst>
            </p:cNvPr>
            <p:cNvSpPr txBox="1"/>
            <p:nvPr/>
          </p:nvSpPr>
          <p:spPr>
            <a:xfrm>
              <a:off x="10706100" y="4497861"/>
              <a:ext cx="497252" cy="338554"/>
            </a:xfrm>
            <a:prstGeom prst="rect">
              <a:avLst/>
            </a:prstGeom>
            <a:noFill/>
          </p:spPr>
          <p:txBody>
            <a:bodyPr wrap="none" rtlCol="0">
              <a:spAutoFit/>
            </a:bodyPr>
            <a:lstStyle/>
            <a:p>
              <a:r>
                <a:rPr lang="en-US" sz="1600" b="1" dirty="0"/>
                <a:t>500</a:t>
              </a:r>
            </a:p>
          </p:txBody>
        </p:sp>
        <p:sp>
          <p:nvSpPr>
            <p:cNvPr id="20" name="TextBox 19">
              <a:extLst>
                <a:ext uri="{FF2B5EF4-FFF2-40B4-BE49-F238E27FC236}">
                  <a16:creationId xmlns:a16="http://schemas.microsoft.com/office/drawing/2014/main" id="{0DC9DD9B-1684-4359-9B59-7929C6F7CE1C}"/>
                </a:ext>
              </a:extLst>
            </p:cNvPr>
            <p:cNvSpPr txBox="1"/>
            <p:nvPr/>
          </p:nvSpPr>
          <p:spPr>
            <a:xfrm>
              <a:off x="10706100" y="5058034"/>
              <a:ext cx="288861" cy="338554"/>
            </a:xfrm>
            <a:prstGeom prst="rect">
              <a:avLst/>
            </a:prstGeom>
            <a:noFill/>
          </p:spPr>
          <p:txBody>
            <a:bodyPr wrap="none" rtlCol="0">
              <a:spAutoFit/>
            </a:bodyPr>
            <a:lstStyle/>
            <a:p>
              <a:r>
                <a:rPr lang="en-US" sz="1600" b="1" dirty="0"/>
                <a:t>0</a:t>
              </a:r>
            </a:p>
          </p:txBody>
        </p:sp>
        <p:sp>
          <p:nvSpPr>
            <p:cNvPr id="21" name="TextBox 20">
              <a:extLst>
                <a:ext uri="{FF2B5EF4-FFF2-40B4-BE49-F238E27FC236}">
                  <a16:creationId xmlns:a16="http://schemas.microsoft.com/office/drawing/2014/main" id="{7B2ABAA4-8469-4738-928A-C20486621FEA}"/>
                </a:ext>
              </a:extLst>
            </p:cNvPr>
            <p:cNvSpPr txBox="1"/>
            <p:nvPr/>
          </p:nvSpPr>
          <p:spPr>
            <a:xfrm rot="16200000">
              <a:off x="10141809" y="3641126"/>
              <a:ext cx="2643737" cy="338554"/>
            </a:xfrm>
            <a:prstGeom prst="rect">
              <a:avLst/>
            </a:prstGeom>
            <a:noFill/>
          </p:spPr>
          <p:txBody>
            <a:bodyPr wrap="none" rtlCol="0">
              <a:spAutoFit/>
            </a:bodyPr>
            <a:lstStyle/>
            <a:p>
              <a:r>
                <a:rPr lang="en-US" sz="1600" b="1" dirty="0"/>
                <a:t>Number of Video Encounters</a:t>
              </a:r>
            </a:p>
          </p:txBody>
        </p:sp>
        <p:sp>
          <p:nvSpPr>
            <p:cNvPr id="22" name="TextBox 21">
              <a:extLst>
                <a:ext uri="{FF2B5EF4-FFF2-40B4-BE49-F238E27FC236}">
                  <a16:creationId xmlns:a16="http://schemas.microsoft.com/office/drawing/2014/main" id="{FC1492CB-8BB7-4075-808D-CAE52798A25F}"/>
                </a:ext>
              </a:extLst>
            </p:cNvPr>
            <p:cNvSpPr txBox="1"/>
            <p:nvPr/>
          </p:nvSpPr>
          <p:spPr>
            <a:xfrm rot="16200000">
              <a:off x="3918772" y="3645246"/>
              <a:ext cx="2691827" cy="338554"/>
            </a:xfrm>
            <a:prstGeom prst="rect">
              <a:avLst/>
            </a:prstGeom>
            <a:noFill/>
          </p:spPr>
          <p:txBody>
            <a:bodyPr wrap="none" rtlCol="0">
              <a:spAutoFit/>
            </a:bodyPr>
            <a:lstStyle/>
            <a:p>
              <a:r>
                <a:rPr lang="en-US" sz="1600" b="1" dirty="0"/>
                <a:t>Number of Phone Encounters</a:t>
              </a:r>
            </a:p>
          </p:txBody>
        </p:sp>
        <p:sp>
          <p:nvSpPr>
            <p:cNvPr id="23" name="TextBox 22">
              <a:extLst>
                <a:ext uri="{FF2B5EF4-FFF2-40B4-BE49-F238E27FC236}">
                  <a16:creationId xmlns:a16="http://schemas.microsoft.com/office/drawing/2014/main" id="{4BE69589-292A-4520-A1EF-BD3194AB56F6}"/>
                </a:ext>
              </a:extLst>
            </p:cNvPr>
            <p:cNvSpPr txBox="1"/>
            <p:nvPr/>
          </p:nvSpPr>
          <p:spPr>
            <a:xfrm>
              <a:off x="5758223" y="5332511"/>
              <a:ext cx="527709" cy="307777"/>
            </a:xfrm>
            <a:prstGeom prst="rect">
              <a:avLst/>
            </a:prstGeom>
            <a:noFill/>
          </p:spPr>
          <p:txBody>
            <a:bodyPr wrap="none" rtlCol="0">
              <a:spAutoFit/>
            </a:bodyPr>
            <a:lstStyle/>
            <a:p>
              <a:pPr algn="ctr"/>
              <a:r>
                <a:rPr lang="en-US" sz="1400" dirty="0"/>
                <a:t>3/11</a:t>
              </a:r>
            </a:p>
          </p:txBody>
        </p:sp>
        <p:sp>
          <p:nvSpPr>
            <p:cNvPr id="24" name="TextBox 23">
              <a:extLst>
                <a:ext uri="{FF2B5EF4-FFF2-40B4-BE49-F238E27FC236}">
                  <a16:creationId xmlns:a16="http://schemas.microsoft.com/office/drawing/2014/main" id="{4F4D24FD-CEEA-4779-AD11-0F019D509856}"/>
                </a:ext>
              </a:extLst>
            </p:cNvPr>
            <p:cNvSpPr txBox="1"/>
            <p:nvPr/>
          </p:nvSpPr>
          <p:spPr>
            <a:xfrm>
              <a:off x="6438162" y="5332511"/>
              <a:ext cx="527709" cy="307777"/>
            </a:xfrm>
            <a:prstGeom prst="rect">
              <a:avLst/>
            </a:prstGeom>
            <a:noFill/>
          </p:spPr>
          <p:txBody>
            <a:bodyPr wrap="none" rtlCol="0">
              <a:spAutoFit/>
            </a:bodyPr>
            <a:lstStyle/>
            <a:p>
              <a:pPr algn="ctr"/>
              <a:r>
                <a:rPr lang="en-US" sz="1400" dirty="0"/>
                <a:t>3/15</a:t>
              </a:r>
            </a:p>
          </p:txBody>
        </p:sp>
        <p:sp>
          <p:nvSpPr>
            <p:cNvPr id="25" name="TextBox 24">
              <a:extLst>
                <a:ext uri="{FF2B5EF4-FFF2-40B4-BE49-F238E27FC236}">
                  <a16:creationId xmlns:a16="http://schemas.microsoft.com/office/drawing/2014/main" id="{6D8E3682-19E7-49CE-936A-66ADD0CEF821}"/>
                </a:ext>
              </a:extLst>
            </p:cNvPr>
            <p:cNvSpPr txBox="1"/>
            <p:nvPr/>
          </p:nvSpPr>
          <p:spPr>
            <a:xfrm>
              <a:off x="7125134" y="5332511"/>
              <a:ext cx="527710" cy="307777"/>
            </a:xfrm>
            <a:prstGeom prst="rect">
              <a:avLst/>
            </a:prstGeom>
            <a:noFill/>
          </p:spPr>
          <p:txBody>
            <a:bodyPr wrap="none" rtlCol="0">
              <a:spAutoFit/>
            </a:bodyPr>
            <a:lstStyle/>
            <a:p>
              <a:pPr algn="ctr"/>
              <a:r>
                <a:rPr lang="en-US" sz="1400" dirty="0"/>
                <a:t>3/19</a:t>
              </a:r>
            </a:p>
          </p:txBody>
        </p:sp>
        <p:sp>
          <p:nvSpPr>
            <p:cNvPr id="26" name="TextBox 25">
              <a:extLst>
                <a:ext uri="{FF2B5EF4-FFF2-40B4-BE49-F238E27FC236}">
                  <a16:creationId xmlns:a16="http://schemas.microsoft.com/office/drawing/2014/main" id="{3F670CE0-521A-427C-AE09-3FC508045528}"/>
                </a:ext>
              </a:extLst>
            </p:cNvPr>
            <p:cNvSpPr txBox="1"/>
            <p:nvPr/>
          </p:nvSpPr>
          <p:spPr>
            <a:xfrm>
              <a:off x="7814451" y="5332511"/>
              <a:ext cx="527710" cy="307777"/>
            </a:xfrm>
            <a:prstGeom prst="rect">
              <a:avLst/>
            </a:prstGeom>
            <a:noFill/>
          </p:spPr>
          <p:txBody>
            <a:bodyPr wrap="none" rtlCol="0">
              <a:spAutoFit/>
            </a:bodyPr>
            <a:lstStyle/>
            <a:p>
              <a:pPr algn="ctr"/>
              <a:r>
                <a:rPr lang="en-US" sz="1400" dirty="0"/>
                <a:t>3/23</a:t>
              </a:r>
            </a:p>
          </p:txBody>
        </p:sp>
        <p:sp>
          <p:nvSpPr>
            <p:cNvPr id="27" name="TextBox 26">
              <a:extLst>
                <a:ext uri="{FF2B5EF4-FFF2-40B4-BE49-F238E27FC236}">
                  <a16:creationId xmlns:a16="http://schemas.microsoft.com/office/drawing/2014/main" id="{6A3D3AC1-4F3A-4ABE-9003-168D5B4E0DF9}"/>
                </a:ext>
              </a:extLst>
            </p:cNvPr>
            <p:cNvSpPr txBox="1"/>
            <p:nvPr/>
          </p:nvSpPr>
          <p:spPr>
            <a:xfrm>
              <a:off x="8503766" y="5332511"/>
              <a:ext cx="527710" cy="307777"/>
            </a:xfrm>
            <a:prstGeom prst="rect">
              <a:avLst/>
            </a:prstGeom>
            <a:noFill/>
          </p:spPr>
          <p:txBody>
            <a:bodyPr wrap="none" rtlCol="0">
              <a:spAutoFit/>
            </a:bodyPr>
            <a:lstStyle/>
            <a:p>
              <a:pPr algn="ctr"/>
              <a:r>
                <a:rPr lang="en-US" sz="1400" dirty="0"/>
                <a:t>3/27</a:t>
              </a:r>
            </a:p>
          </p:txBody>
        </p:sp>
        <p:sp>
          <p:nvSpPr>
            <p:cNvPr id="28" name="TextBox 27">
              <a:extLst>
                <a:ext uri="{FF2B5EF4-FFF2-40B4-BE49-F238E27FC236}">
                  <a16:creationId xmlns:a16="http://schemas.microsoft.com/office/drawing/2014/main" id="{DF031967-0E18-4D8F-A5CF-06C50DB1B115}"/>
                </a:ext>
              </a:extLst>
            </p:cNvPr>
            <p:cNvSpPr txBox="1"/>
            <p:nvPr/>
          </p:nvSpPr>
          <p:spPr>
            <a:xfrm>
              <a:off x="9186050" y="5332511"/>
              <a:ext cx="527710" cy="307777"/>
            </a:xfrm>
            <a:prstGeom prst="rect">
              <a:avLst/>
            </a:prstGeom>
            <a:noFill/>
          </p:spPr>
          <p:txBody>
            <a:bodyPr wrap="none" rtlCol="0">
              <a:spAutoFit/>
            </a:bodyPr>
            <a:lstStyle/>
            <a:p>
              <a:pPr algn="ctr"/>
              <a:r>
                <a:rPr lang="en-US" sz="1400" dirty="0"/>
                <a:t>3/31</a:t>
              </a:r>
            </a:p>
          </p:txBody>
        </p:sp>
        <p:sp>
          <p:nvSpPr>
            <p:cNvPr id="29" name="TextBox 28">
              <a:extLst>
                <a:ext uri="{FF2B5EF4-FFF2-40B4-BE49-F238E27FC236}">
                  <a16:creationId xmlns:a16="http://schemas.microsoft.com/office/drawing/2014/main" id="{1067F303-286C-4784-9D22-46B806422F78}"/>
                </a:ext>
              </a:extLst>
            </p:cNvPr>
            <p:cNvSpPr txBox="1"/>
            <p:nvPr/>
          </p:nvSpPr>
          <p:spPr>
            <a:xfrm>
              <a:off x="10018090" y="5332511"/>
              <a:ext cx="688010" cy="307777"/>
            </a:xfrm>
            <a:prstGeom prst="rect">
              <a:avLst/>
            </a:prstGeom>
            <a:noFill/>
          </p:spPr>
          <p:txBody>
            <a:bodyPr wrap="none" rtlCol="0">
              <a:spAutoFit/>
            </a:bodyPr>
            <a:lstStyle/>
            <a:p>
              <a:pPr algn="ctr"/>
              <a:r>
                <a:rPr lang="en-US" sz="1400" dirty="0"/>
                <a:t>4/4/20</a:t>
              </a:r>
            </a:p>
          </p:txBody>
        </p:sp>
        <p:cxnSp>
          <p:nvCxnSpPr>
            <p:cNvPr id="31" name="Straight Connector 30">
              <a:extLst>
                <a:ext uri="{FF2B5EF4-FFF2-40B4-BE49-F238E27FC236}">
                  <a16:creationId xmlns:a16="http://schemas.microsoft.com/office/drawing/2014/main" id="{3D7395CD-37A7-400E-9D6C-A6DC78B2117C}"/>
                </a:ext>
              </a:extLst>
            </p:cNvPr>
            <p:cNvCxnSpPr/>
            <p:nvPr/>
          </p:nvCxnSpPr>
          <p:spPr>
            <a:xfrm>
              <a:off x="7258928" y="5908431"/>
              <a:ext cx="34465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C9C6E59-72D0-4D07-B8EA-B9D9BB863F19}"/>
                </a:ext>
              </a:extLst>
            </p:cNvPr>
            <p:cNvCxnSpPr/>
            <p:nvPr/>
          </p:nvCxnSpPr>
          <p:spPr>
            <a:xfrm>
              <a:off x="8452342" y="5899053"/>
              <a:ext cx="344658" cy="0"/>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F6B49248-D6E1-48DB-8C83-DBF79DD9663E}"/>
                </a:ext>
              </a:extLst>
            </p:cNvPr>
            <p:cNvSpPr txBox="1"/>
            <p:nvPr/>
          </p:nvSpPr>
          <p:spPr>
            <a:xfrm>
              <a:off x="7570817" y="5733473"/>
              <a:ext cx="728084" cy="338554"/>
            </a:xfrm>
            <a:prstGeom prst="rect">
              <a:avLst/>
            </a:prstGeom>
            <a:noFill/>
          </p:spPr>
          <p:txBody>
            <a:bodyPr wrap="none" rtlCol="0">
              <a:spAutoFit/>
            </a:bodyPr>
            <a:lstStyle/>
            <a:p>
              <a:pPr algn="ctr"/>
              <a:r>
                <a:rPr lang="en-US" sz="1600" b="1" dirty="0"/>
                <a:t>Phone</a:t>
              </a:r>
            </a:p>
          </p:txBody>
        </p:sp>
        <p:sp>
          <p:nvSpPr>
            <p:cNvPr id="34" name="TextBox 33">
              <a:extLst>
                <a:ext uri="{FF2B5EF4-FFF2-40B4-BE49-F238E27FC236}">
                  <a16:creationId xmlns:a16="http://schemas.microsoft.com/office/drawing/2014/main" id="{166F0625-235E-425D-9EC6-B68720FEF2EF}"/>
                </a:ext>
              </a:extLst>
            </p:cNvPr>
            <p:cNvSpPr txBox="1"/>
            <p:nvPr/>
          </p:nvSpPr>
          <p:spPr>
            <a:xfrm>
              <a:off x="8753108" y="5738162"/>
              <a:ext cx="679994" cy="338554"/>
            </a:xfrm>
            <a:prstGeom prst="rect">
              <a:avLst/>
            </a:prstGeom>
            <a:noFill/>
          </p:spPr>
          <p:txBody>
            <a:bodyPr wrap="none" rtlCol="0">
              <a:spAutoFit/>
            </a:bodyPr>
            <a:lstStyle/>
            <a:p>
              <a:pPr algn="ctr"/>
              <a:r>
                <a:rPr lang="en-US" sz="1600" b="1" dirty="0"/>
                <a:t>Video</a:t>
              </a:r>
            </a:p>
          </p:txBody>
        </p:sp>
      </p:grpSp>
    </p:spTree>
    <p:extLst>
      <p:ext uri="{BB962C8B-B14F-4D97-AF65-F5344CB8AC3E}">
        <p14:creationId xmlns:p14="http://schemas.microsoft.com/office/powerpoint/2010/main" val="1043091776"/>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390</TotalTime>
  <Words>1063</Words>
  <Application>Microsoft Office PowerPoint</Application>
  <PresentationFormat>Widescreen</PresentationFormat>
  <Paragraphs>131</Paragraphs>
  <Slides>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Century Gothic</vt:lpstr>
      <vt:lpstr>IMPACT-PH-22-NEW</vt:lpstr>
      <vt:lpstr>Bringing Medicine to the People: The Rise Of Telemedicine in PAH Management</vt:lpstr>
      <vt:lpstr>Disclaimer</vt:lpstr>
      <vt:lpstr>The COVID Pandemic Forced a “Rethinking” of How PAH Patients are Managed</vt:lpstr>
      <vt:lpstr>Has There Been a Fundamental Change in the Manner  of the PAH Patient Interaction?</vt:lpstr>
      <vt:lpstr>COVID Lockdowns Reduced In-Office Visits and PAH Treatment Initiation</vt:lpstr>
      <vt:lpstr>Impact of COVID Outbreak on Routine Clinic Operations</vt:lpstr>
      <vt:lpstr>In 2020-21, Telemedicine Exponentially Expanded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22</cp:revision>
  <dcterms:created xsi:type="dcterms:W3CDTF">2019-05-10T15:43:12Z</dcterms:created>
  <dcterms:modified xsi:type="dcterms:W3CDTF">2022-06-09T16:10:45Z</dcterms:modified>
</cp:coreProperties>
</file>