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handoutMasterIdLst>
    <p:handoutMasterId r:id="rId12"/>
  </p:handoutMasterIdLst>
  <p:sldIdLst>
    <p:sldId id="259" r:id="rId2"/>
    <p:sldId id="256" r:id="rId3"/>
    <p:sldId id="2134959248" r:id="rId4"/>
    <p:sldId id="2134959253" r:id="rId5"/>
    <p:sldId id="2134959254" r:id="rId6"/>
    <p:sldId id="2134959262" r:id="rId7"/>
    <p:sldId id="712" r:id="rId8"/>
    <p:sldId id="2134959164" r:id="rId9"/>
    <p:sldId id="213495924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74" userDrawn="1">
          <p15:clr>
            <a:srgbClr val="A4A3A4"/>
          </p15:clr>
        </p15:guide>
        <p15:guide id="3" pos="3840" userDrawn="1">
          <p15:clr>
            <a:srgbClr val="A4A3A4"/>
          </p15:clr>
        </p15:guide>
        <p15:guide id="4" orient="horz" pos="39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2A782B3-B426-5A74-1AC1-55275C315B55}" name="Rebecca Barraclough" initials="RB" userId="Rebecca Barraclough"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EBEBE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318282-EE95-424B-8C17-1220CDA982D8}" v="2" dt="2022-06-09T14:45:57.7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690" autoAdjust="0"/>
    <p:restoredTop sz="94660"/>
  </p:normalViewPr>
  <p:slideViewPr>
    <p:cSldViewPr snapToGrid="0">
      <p:cViewPr varScale="1">
        <p:scale>
          <a:sx n="91" d="100"/>
          <a:sy n="91" d="100"/>
        </p:scale>
        <p:origin x="72" y="642"/>
      </p:cViewPr>
      <p:guideLst>
        <p:guide orient="horz" pos="2160"/>
        <p:guide pos="374"/>
        <p:guide pos="3840"/>
        <p:guide orient="horz" pos="396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54" d="100"/>
          <a:sy n="54" d="100"/>
        </p:scale>
        <p:origin x="145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ffrey Knapp" userId="eaddf937-eef7-4e44-b8b8-eb6c9bae9fe4" providerId="ADAL" clId="{AA318282-EE95-424B-8C17-1220CDA982D8}"/>
    <pc:docChg chg="addSld delSld modSld">
      <pc:chgData name="Jeffrey Knapp" userId="eaddf937-eef7-4e44-b8b8-eb6c9bae9fe4" providerId="ADAL" clId="{AA318282-EE95-424B-8C17-1220CDA982D8}" dt="2022-06-09T14:44:09.549" v="4" actId="47"/>
      <pc:docMkLst>
        <pc:docMk/>
      </pc:docMkLst>
      <pc:sldChg chg="add">
        <pc:chgData name="Jeffrey Knapp" userId="eaddf937-eef7-4e44-b8b8-eb6c9bae9fe4" providerId="ADAL" clId="{AA318282-EE95-424B-8C17-1220CDA982D8}" dt="2022-06-09T14:42:37.980" v="3"/>
        <pc:sldMkLst>
          <pc:docMk/>
          <pc:sldMk cId="3306514557" sldId="256"/>
        </pc:sldMkLst>
      </pc:sldChg>
      <pc:sldChg chg="modSp mod">
        <pc:chgData name="Jeffrey Knapp" userId="eaddf937-eef7-4e44-b8b8-eb6c9bae9fe4" providerId="ADAL" clId="{AA318282-EE95-424B-8C17-1220CDA982D8}" dt="2022-06-09T14:42:25.254" v="1"/>
        <pc:sldMkLst>
          <pc:docMk/>
          <pc:sldMk cId="2221674949" sldId="259"/>
        </pc:sldMkLst>
        <pc:spChg chg="mod">
          <ac:chgData name="Jeffrey Knapp" userId="eaddf937-eef7-4e44-b8b8-eb6c9bae9fe4" providerId="ADAL" clId="{AA318282-EE95-424B-8C17-1220CDA982D8}" dt="2022-06-09T14:42:25.254" v="1"/>
          <ac:spMkLst>
            <pc:docMk/>
            <pc:sldMk cId="2221674949" sldId="259"/>
            <ac:spMk id="2" creationId="{6C80B0D0-4D64-4459-95DF-0B74CEBFB011}"/>
          </ac:spMkLst>
        </pc:spChg>
      </pc:sldChg>
      <pc:sldChg chg="del">
        <pc:chgData name="Jeffrey Knapp" userId="eaddf937-eef7-4e44-b8b8-eb6c9bae9fe4" providerId="ADAL" clId="{AA318282-EE95-424B-8C17-1220CDA982D8}" dt="2022-06-09T14:42:15.344" v="0" actId="47"/>
        <pc:sldMkLst>
          <pc:docMk/>
          <pc:sldMk cId="486279466" sldId="267"/>
        </pc:sldMkLst>
      </pc:sldChg>
      <pc:sldChg chg="del">
        <pc:chgData name="Jeffrey Knapp" userId="eaddf937-eef7-4e44-b8b8-eb6c9bae9fe4" providerId="ADAL" clId="{AA318282-EE95-424B-8C17-1220CDA982D8}" dt="2022-06-09T14:44:09.549" v="4" actId="47"/>
        <pc:sldMkLst>
          <pc:docMk/>
          <pc:sldMk cId="3028314316" sldId="322"/>
        </pc:sldMkLst>
      </pc:sldChg>
      <pc:sldChg chg="del">
        <pc:chgData name="Jeffrey Knapp" userId="eaddf937-eef7-4e44-b8b8-eb6c9bae9fe4" providerId="ADAL" clId="{AA318282-EE95-424B-8C17-1220CDA982D8}" dt="2022-06-09T14:44:09.549" v="4" actId="47"/>
        <pc:sldMkLst>
          <pc:docMk/>
          <pc:sldMk cId="3808939505" sldId="324"/>
        </pc:sldMkLst>
      </pc:sldChg>
      <pc:sldChg chg="del">
        <pc:chgData name="Jeffrey Knapp" userId="eaddf937-eef7-4e44-b8b8-eb6c9bae9fe4" providerId="ADAL" clId="{AA318282-EE95-424B-8C17-1220CDA982D8}" dt="2022-06-09T14:44:09.549" v="4" actId="47"/>
        <pc:sldMkLst>
          <pc:docMk/>
          <pc:sldMk cId="1706226393" sldId="340"/>
        </pc:sldMkLst>
      </pc:sldChg>
      <pc:sldChg chg="del">
        <pc:chgData name="Jeffrey Knapp" userId="eaddf937-eef7-4e44-b8b8-eb6c9bae9fe4" providerId="ADAL" clId="{AA318282-EE95-424B-8C17-1220CDA982D8}" dt="2022-06-09T14:42:15.344" v="0" actId="47"/>
        <pc:sldMkLst>
          <pc:docMk/>
          <pc:sldMk cId="1062232668" sldId="355"/>
        </pc:sldMkLst>
      </pc:sldChg>
      <pc:sldChg chg="del">
        <pc:chgData name="Jeffrey Knapp" userId="eaddf937-eef7-4e44-b8b8-eb6c9bae9fe4" providerId="ADAL" clId="{AA318282-EE95-424B-8C17-1220CDA982D8}" dt="2022-06-09T14:42:15.344" v="0" actId="47"/>
        <pc:sldMkLst>
          <pc:docMk/>
          <pc:sldMk cId="4285028052" sldId="379"/>
        </pc:sldMkLst>
      </pc:sldChg>
      <pc:sldChg chg="del">
        <pc:chgData name="Jeffrey Knapp" userId="eaddf937-eef7-4e44-b8b8-eb6c9bae9fe4" providerId="ADAL" clId="{AA318282-EE95-424B-8C17-1220CDA982D8}" dt="2022-06-09T14:44:09.549" v="4" actId="47"/>
        <pc:sldMkLst>
          <pc:docMk/>
          <pc:sldMk cId="3817677854" sldId="459"/>
        </pc:sldMkLst>
      </pc:sldChg>
      <pc:sldChg chg="del">
        <pc:chgData name="Jeffrey Knapp" userId="eaddf937-eef7-4e44-b8b8-eb6c9bae9fe4" providerId="ADAL" clId="{AA318282-EE95-424B-8C17-1220CDA982D8}" dt="2022-06-09T14:44:09.549" v="4" actId="47"/>
        <pc:sldMkLst>
          <pc:docMk/>
          <pc:sldMk cId="3710927059" sldId="492"/>
        </pc:sldMkLst>
      </pc:sldChg>
      <pc:sldChg chg="del">
        <pc:chgData name="Jeffrey Knapp" userId="eaddf937-eef7-4e44-b8b8-eb6c9bae9fe4" providerId="ADAL" clId="{AA318282-EE95-424B-8C17-1220CDA982D8}" dt="2022-06-09T14:44:09.549" v="4" actId="47"/>
        <pc:sldMkLst>
          <pc:docMk/>
          <pc:sldMk cId="815936568" sldId="610"/>
        </pc:sldMkLst>
      </pc:sldChg>
      <pc:sldChg chg="del">
        <pc:chgData name="Jeffrey Knapp" userId="eaddf937-eef7-4e44-b8b8-eb6c9bae9fe4" providerId="ADAL" clId="{AA318282-EE95-424B-8C17-1220CDA982D8}" dt="2022-06-09T14:44:09.549" v="4" actId="47"/>
        <pc:sldMkLst>
          <pc:docMk/>
          <pc:sldMk cId="3378511521" sldId="642"/>
        </pc:sldMkLst>
      </pc:sldChg>
      <pc:sldChg chg="del">
        <pc:chgData name="Jeffrey Knapp" userId="eaddf937-eef7-4e44-b8b8-eb6c9bae9fe4" providerId="ADAL" clId="{AA318282-EE95-424B-8C17-1220CDA982D8}" dt="2022-06-09T14:44:09.549" v="4" actId="47"/>
        <pc:sldMkLst>
          <pc:docMk/>
          <pc:sldMk cId="3482248906" sldId="643"/>
        </pc:sldMkLst>
      </pc:sldChg>
      <pc:sldChg chg="del">
        <pc:chgData name="Jeffrey Knapp" userId="eaddf937-eef7-4e44-b8b8-eb6c9bae9fe4" providerId="ADAL" clId="{AA318282-EE95-424B-8C17-1220CDA982D8}" dt="2022-06-09T14:44:09.549" v="4" actId="47"/>
        <pc:sldMkLst>
          <pc:docMk/>
          <pc:sldMk cId="1043091776" sldId="644"/>
        </pc:sldMkLst>
      </pc:sldChg>
      <pc:sldChg chg="del">
        <pc:chgData name="Jeffrey Knapp" userId="eaddf937-eef7-4e44-b8b8-eb6c9bae9fe4" providerId="ADAL" clId="{AA318282-EE95-424B-8C17-1220CDA982D8}" dt="2022-06-09T14:44:09.549" v="4" actId="47"/>
        <pc:sldMkLst>
          <pc:docMk/>
          <pc:sldMk cId="2204221345" sldId="2134959185"/>
        </pc:sldMkLst>
      </pc:sldChg>
      <pc:sldChg chg="del">
        <pc:chgData name="Jeffrey Knapp" userId="eaddf937-eef7-4e44-b8b8-eb6c9bae9fe4" providerId="ADAL" clId="{AA318282-EE95-424B-8C17-1220CDA982D8}" dt="2022-06-09T14:44:09.549" v="4" actId="47"/>
        <pc:sldMkLst>
          <pc:docMk/>
          <pc:sldMk cId="407596511" sldId="2134959188"/>
        </pc:sldMkLst>
      </pc:sldChg>
      <pc:sldChg chg="del">
        <pc:chgData name="Jeffrey Knapp" userId="eaddf937-eef7-4e44-b8b8-eb6c9bae9fe4" providerId="ADAL" clId="{AA318282-EE95-424B-8C17-1220CDA982D8}" dt="2022-06-09T14:44:09.549" v="4" actId="47"/>
        <pc:sldMkLst>
          <pc:docMk/>
          <pc:sldMk cId="2626015059" sldId="2134959189"/>
        </pc:sldMkLst>
      </pc:sldChg>
      <pc:sldChg chg="del">
        <pc:chgData name="Jeffrey Knapp" userId="eaddf937-eef7-4e44-b8b8-eb6c9bae9fe4" providerId="ADAL" clId="{AA318282-EE95-424B-8C17-1220CDA982D8}" dt="2022-06-09T14:44:09.549" v="4" actId="47"/>
        <pc:sldMkLst>
          <pc:docMk/>
          <pc:sldMk cId="1740498923" sldId="2134959190"/>
        </pc:sldMkLst>
      </pc:sldChg>
      <pc:sldChg chg="del">
        <pc:chgData name="Jeffrey Knapp" userId="eaddf937-eef7-4e44-b8b8-eb6c9bae9fe4" providerId="ADAL" clId="{AA318282-EE95-424B-8C17-1220CDA982D8}" dt="2022-06-09T14:44:09.549" v="4" actId="47"/>
        <pc:sldMkLst>
          <pc:docMk/>
          <pc:sldMk cId="1040503550" sldId="2134959191"/>
        </pc:sldMkLst>
      </pc:sldChg>
      <pc:sldChg chg="del">
        <pc:chgData name="Jeffrey Knapp" userId="eaddf937-eef7-4e44-b8b8-eb6c9bae9fe4" providerId="ADAL" clId="{AA318282-EE95-424B-8C17-1220CDA982D8}" dt="2022-06-09T14:44:09.549" v="4" actId="47"/>
        <pc:sldMkLst>
          <pc:docMk/>
          <pc:sldMk cId="509669461" sldId="2134959193"/>
        </pc:sldMkLst>
      </pc:sldChg>
      <pc:sldChg chg="del">
        <pc:chgData name="Jeffrey Knapp" userId="eaddf937-eef7-4e44-b8b8-eb6c9bae9fe4" providerId="ADAL" clId="{AA318282-EE95-424B-8C17-1220CDA982D8}" dt="2022-06-09T14:44:09.549" v="4" actId="47"/>
        <pc:sldMkLst>
          <pc:docMk/>
          <pc:sldMk cId="3842003831" sldId="2134959201"/>
        </pc:sldMkLst>
      </pc:sldChg>
      <pc:sldChg chg="del">
        <pc:chgData name="Jeffrey Knapp" userId="eaddf937-eef7-4e44-b8b8-eb6c9bae9fe4" providerId="ADAL" clId="{AA318282-EE95-424B-8C17-1220CDA982D8}" dt="2022-06-09T14:44:09.549" v="4" actId="47"/>
        <pc:sldMkLst>
          <pc:docMk/>
          <pc:sldMk cId="1753419885" sldId="2134959205"/>
        </pc:sldMkLst>
      </pc:sldChg>
      <pc:sldChg chg="del">
        <pc:chgData name="Jeffrey Knapp" userId="eaddf937-eef7-4e44-b8b8-eb6c9bae9fe4" providerId="ADAL" clId="{AA318282-EE95-424B-8C17-1220CDA982D8}" dt="2022-06-09T14:44:09.549" v="4" actId="47"/>
        <pc:sldMkLst>
          <pc:docMk/>
          <pc:sldMk cId="3268170404" sldId="2134959206"/>
        </pc:sldMkLst>
      </pc:sldChg>
      <pc:sldChg chg="del">
        <pc:chgData name="Jeffrey Knapp" userId="eaddf937-eef7-4e44-b8b8-eb6c9bae9fe4" providerId="ADAL" clId="{AA318282-EE95-424B-8C17-1220CDA982D8}" dt="2022-06-09T14:44:09.549" v="4" actId="47"/>
        <pc:sldMkLst>
          <pc:docMk/>
          <pc:sldMk cId="3152423266" sldId="2134959207"/>
        </pc:sldMkLst>
      </pc:sldChg>
      <pc:sldChg chg="del">
        <pc:chgData name="Jeffrey Knapp" userId="eaddf937-eef7-4e44-b8b8-eb6c9bae9fe4" providerId="ADAL" clId="{AA318282-EE95-424B-8C17-1220CDA982D8}" dt="2022-06-09T14:44:09.549" v="4" actId="47"/>
        <pc:sldMkLst>
          <pc:docMk/>
          <pc:sldMk cId="899993362" sldId="2134959208"/>
        </pc:sldMkLst>
      </pc:sldChg>
      <pc:sldChg chg="del">
        <pc:chgData name="Jeffrey Knapp" userId="eaddf937-eef7-4e44-b8b8-eb6c9bae9fe4" providerId="ADAL" clId="{AA318282-EE95-424B-8C17-1220CDA982D8}" dt="2022-06-09T14:44:09.549" v="4" actId="47"/>
        <pc:sldMkLst>
          <pc:docMk/>
          <pc:sldMk cId="2701041852" sldId="2134959214"/>
        </pc:sldMkLst>
      </pc:sldChg>
      <pc:sldChg chg="del">
        <pc:chgData name="Jeffrey Knapp" userId="eaddf937-eef7-4e44-b8b8-eb6c9bae9fe4" providerId="ADAL" clId="{AA318282-EE95-424B-8C17-1220CDA982D8}" dt="2022-06-09T14:44:09.549" v="4" actId="47"/>
        <pc:sldMkLst>
          <pc:docMk/>
          <pc:sldMk cId="1646793406" sldId="2134959216"/>
        </pc:sldMkLst>
      </pc:sldChg>
      <pc:sldChg chg="del">
        <pc:chgData name="Jeffrey Knapp" userId="eaddf937-eef7-4e44-b8b8-eb6c9bae9fe4" providerId="ADAL" clId="{AA318282-EE95-424B-8C17-1220CDA982D8}" dt="2022-06-09T14:44:09.549" v="4" actId="47"/>
        <pc:sldMkLst>
          <pc:docMk/>
          <pc:sldMk cId="3744441833" sldId="2134959218"/>
        </pc:sldMkLst>
      </pc:sldChg>
      <pc:sldChg chg="del">
        <pc:chgData name="Jeffrey Knapp" userId="eaddf937-eef7-4e44-b8b8-eb6c9bae9fe4" providerId="ADAL" clId="{AA318282-EE95-424B-8C17-1220CDA982D8}" dt="2022-06-09T14:44:09.549" v="4" actId="47"/>
        <pc:sldMkLst>
          <pc:docMk/>
          <pc:sldMk cId="97634508" sldId="2134959222"/>
        </pc:sldMkLst>
      </pc:sldChg>
      <pc:sldChg chg="del">
        <pc:chgData name="Jeffrey Knapp" userId="eaddf937-eef7-4e44-b8b8-eb6c9bae9fe4" providerId="ADAL" clId="{AA318282-EE95-424B-8C17-1220CDA982D8}" dt="2022-06-09T14:44:09.549" v="4" actId="47"/>
        <pc:sldMkLst>
          <pc:docMk/>
          <pc:sldMk cId="1231250795" sldId="2134959223"/>
        </pc:sldMkLst>
      </pc:sldChg>
      <pc:sldChg chg="del">
        <pc:chgData name="Jeffrey Knapp" userId="eaddf937-eef7-4e44-b8b8-eb6c9bae9fe4" providerId="ADAL" clId="{AA318282-EE95-424B-8C17-1220CDA982D8}" dt="2022-06-09T14:44:09.549" v="4" actId="47"/>
        <pc:sldMkLst>
          <pc:docMk/>
          <pc:sldMk cId="486179249" sldId="2134959232"/>
        </pc:sldMkLst>
      </pc:sldChg>
      <pc:sldChg chg="del">
        <pc:chgData name="Jeffrey Knapp" userId="eaddf937-eef7-4e44-b8b8-eb6c9bae9fe4" providerId="ADAL" clId="{AA318282-EE95-424B-8C17-1220CDA982D8}" dt="2022-06-09T14:44:09.549" v="4" actId="47"/>
        <pc:sldMkLst>
          <pc:docMk/>
          <pc:sldMk cId="1839826540" sldId="2134959233"/>
        </pc:sldMkLst>
      </pc:sldChg>
      <pc:sldChg chg="del">
        <pc:chgData name="Jeffrey Knapp" userId="eaddf937-eef7-4e44-b8b8-eb6c9bae9fe4" providerId="ADAL" clId="{AA318282-EE95-424B-8C17-1220CDA982D8}" dt="2022-06-09T14:44:09.549" v="4" actId="47"/>
        <pc:sldMkLst>
          <pc:docMk/>
          <pc:sldMk cId="3090110347" sldId="2134959238"/>
        </pc:sldMkLst>
      </pc:sldChg>
      <pc:sldChg chg="del">
        <pc:chgData name="Jeffrey Knapp" userId="eaddf937-eef7-4e44-b8b8-eb6c9bae9fe4" providerId="ADAL" clId="{AA318282-EE95-424B-8C17-1220CDA982D8}" dt="2022-06-09T14:42:15.344" v="0" actId="47"/>
        <pc:sldMkLst>
          <pc:docMk/>
          <pc:sldMk cId="274319526" sldId="2134959239"/>
        </pc:sldMkLst>
      </pc:sldChg>
      <pc:sldChg chg="del">
        <pc:chgData name="Jeffrey Knapp" userId="eaddf937-eef7-4e44-b8b8-eb6c9bae9fe4" providerId="ADAL" clId="{AA318282-EE95-424B-8C17-1220CDA982D8}" dt="2022-06-09T14:42:15.344" v="0" actId="47"/>
        <pc:sldMkLst>
          <pc:docMk/>
          <pc:sldMk cId="3251263302" sldId="2134959242"/>
        </pc:sldMkLst>
      </pc:sldChg>
      <pc:sldChg chg="del">
        <pc:chgData name="Jeffrey Knapp" userId="eaddf937-eef7-4e44-b8b8-eb6c9bae9fe4" providerId="ADAL" clId="{AA318282-EE95-424B-8C17-1220CDA982D8}" dt="2022-06-09T14:42:15.344" v="0" actId="47"/>
        <pc:sldMkLst>
          <pc:docMk/>
          <pc:sldMk cId="3003621869" sldId="2134959243"/>
        </pc:sldMkLst>
      </pc:sldChg>
      <pc:sldChg chg="del">
        <pc:chgData name="Jeffrey Knapp" userId="eaddf937-eef7-4e44-b8b8-eb6c9bae9fe4" providerId="ADAL" clId="{AA318282-EE95-424B-8C17-1220CDA982D8}" dt="2022-06-09T14:42:15.344" v="0" actId="47"/>
        <pc:sldMkLst>
          <pc:docMk/>
          <pc:sldMk cId="3544625884" sldId="2134959244"/>
        </pc:sldMkLst>
      </pc:sldChg>
      <pc:sldChg chg="del">
        <pc:chgData name="Jeffrey Knapp" userId="eaddf937-eef7-4e44-b8b8-eb6c9bae9fe4" providerId="ADAL" clId="{AA318282-EE95-424B-8C17-1220CDA982D8}" dt="2022-06-09T14:42:15.344" v="0" actId="47"/>
        <pc:sldMkLst>
          <pc:docMk/>
          <pc:sldMk cId="3774345854" sldId="2134959245"/>
        </pc:sldMkLst>
      </pc:sldChg>
      <pc:sldChg chg="del">
        <pc:chgData name="Jeffrey Knapp" userId="eaddf937-eef7-4e44-b8b8-eb6c9bae9fe4" providerId="ADAL" clId="{AA318282-EE95-424B-8C17-1220CDA982D8}" dt="2022-06-09T14:42:30.549" v="2" actId="47"/>
        <pc:sldMkLst>
          <pc:docMk/>
          <pc:sldMk cId="1685875856" sldId="2134959247"/>
        </pc:sldMkLst>
      </pc:sldChg>
      <pc:sldChg chg="del">
        <pc:chgData name="Jeffrey Knapp" userId="eaddf937-eef7-4e44-b8b8-eb6c9bae9fe4" providerId="ADAL" clId="{AA318282-EE95-424B-8C17-1220CDA982D8}" dt="2022-06-09T14:42:15.344" v="0" actId="47"/>
        <pc:sldMkLst>
          <pc:docMk/>
          <pc:sldMk cId="252670408" sldId="2134959249"/>
        </pc:sldMkLst>
      </pc:sldChg>
      <pc:sldChg chg="del">
        <pc:chgData name="Jeffrey Knapp" userId="eaddf937-eef7-4e44-b8b8-eb6c9bae9fe4" providerId="ADAL" clId="{AA318282-EE95-424B-8C17-1220CDA982D8}" dt="2022-06-09T14:42:15.344" v="0" actId="47"/>
        <pc:sldMkLst>
          <pc:docMk/>
          <pc:sldMk cId="1007258659" sldId="2134959250"/>
        </pc:sldMkLst>
      </pc:sldChg>
      <pc:sldChg chg="del">
        <pc:chgData name="Jeffrey Knapp" userId="eaddf937-eef7-4e44-b8b8-eb6c9bae9fe4" providerId="ADAL" clId="{AA318282-EE95-424B-8C17-1220CDA982D8}" dt="2022-06-09T14:42:15.344" v="0" actId="47"/>
        <pc:sldMkLst>
          <pc:docMk/>
          <pc:sldMk cId="1987992287" sldId="2134959251"/>
        </pc:sldMkLst>
      </pc:sldChg>
      <pc:sldChg chg="del">
        <pc:chgData name="Jeffrey Knapp" userId="eaddf937-eef7-4e44-b8b8-eb6c9bae9fe4" providerId="ADAL" clId="{AA318282-EE95-424B-8C17-1220CDA982D8}" dt="2022-06-09T14:42:15.344" v="0" actId="47"/>
        <pc:sldMkLst>
          <pc:docMk/>
          <pc:sldMk cId="3457928648" sldId="2134959252"/>
        </pc:sldMkLst>
      </pc:sldChg>
      <pc:sldChg chg="del">
        <pc:chgData name="Jeffrey Knapp" userId="eaddf937-eef7-4e44-b8b8-eb6c9bae9fe4" providerId="ADAL" clId="{AA318282-EE95-424B-8C17-1220CDA982D8}" dt="2022-06-09T14:42:15.344" v="0" actId="47"/>
        <pc:sldMkLst>
          <pc:docMk/>
          <pc:sldMk cId="4044776513" sldId="2134959255"/>
        </pc:sldMkLst>
      </pc:sldChg>
      <pc:sldChg chg="del">
        <pc:chgData name="Jeffrey Knapp" userId="eaddf937-eef7-4e44-b8b8-eb6c9bae9fe4" providerId="ADAL" clId="{AA318282-EE95-424B-8C17-1220CDA982D8}" dt="2022-06-09T14:44:09.549" v="4" actId="47"/>
        <pc:sldMkLst>
          <pc:docMk/>
          <pc:sldMk cId="1692771497" sldId="2134959256"/>
        </pc:sldMkLst>
      </pc:sldChg>
      <pc:sldChg chg="del">
        <pc:chgData name="Jeffrey Knapp" userId="eaddf937-eef7-4e44-b8b8-eb6c9bae9fe4" providerId="ADAL" clId="{AA318282-EE95-424B-8C17-1220CDA982D8}" dt="2022-06-09T14:44:09.549" v="4" actId="47"/>
        <pc:sldMkLst>
          <pc:docMk/>
          <pc:sldMk cId="2919455628" sldId="2134959257"/>
        </pc:sldMkLst>
      </pc:sldChg>
      <pc:sldChg chg="del">
        <pc:chgData name="Jeffrey Knapp" userId="eaddf937-eef7-4e44-b8b8-eb6c9bae9fe4" providerId="ADAL" clId="{AA318282-EE95-424B-8C17-1220CDA982D8}" dt="2022-06-09T14:44:09.549" v="4" actId="47"/>
        <pc:sldMkLst>
          <pc:docMk/>
          <pc:sldMk cId="597244481" sldId="2134959258"/>
        </pc:sldMkLst>
      </pc:sldChg>
      <pc:sldChg chg="del">
        <pc:chgData name="Jeffrey Knapp" userId="eaddf937-eef7-4e44-b8b8-eb6c9bae9fe4" providerId="ADAL" clId="{AA318282-EE95-424B-8C17-1220CDA982D8}" dt="2022-06-09T14:44:09.549" v="4" actId="47"/>
        <pc:sldMkLst>
          <pc:docMk/>
          <pc:sldMk cId="849934701" sldId="2134959259"/>
        </pc:sldMkLst>
      </pc:sldChg>
      <pc:sldChg chg="del">
        <pc:chgData name="Jeffrey Knapp" userId="eaddf937-eef7-4e44-b8b8-eb6c9bae9fe4" providerId="ADAL" clId="{AA318282-EE95-424B-8C17-1220CDA982D8}" dt="2022-06-09T14:44:09.549" v="4" actId="47"/>
        <pc:sldMkLst>
          <pc:docMk/>
          <pc:sldMk cId="366167437" sldId="2134959260"/>
        </pc:sldMkLst>
      </pc:sldChg>
      <pc:sldChg chg="del">
        <pc:chgData name="Jeffrey Knapp" userId="eaddf937-eef7-4e44-b8b8-eb6c9bae9fe4" providerId="ADAL" clId="{AA318282-EE95-424B-8C17-1220CDA982D8}" dt="2022-06-09T14:42:15.344" v="0" actId="47"/>
        <pc:sldMkLst>
          <pc:docMk/>
          <pc:sldMk cId="3560782346" sldId="2134959261"/>
        </pc:sldMkLst>
      </pc:sldChg>
      <pc:sldChg chg="del">
        <pc:chgData name="Jeffrey Knapp" userId="eaddf937-eef7-4e44-b8b8-eb6c9bae9fe4" providerId="ADAL" clId="{AA318282-EE95-424B-8C17-1220CDA982D8}" dt="2022-06-09T14:44:09.549" v="4" actId="47"/>
        <pc:sldMkLst>
          <pc:docMk/>
          <pc:sldMk cId="28817777" sldId="213495926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3B0DA8-F06A-4558-9C2B-AF826356DC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7C9FA96-FC60-498D-9E30-230EC4494BA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8F45FD-A5D8-4CDF-9C55-67D2AFDF6E23}" type="datetimeFigureOut">
              <a:rPr lang="en-US" smtClean="0"/>
              <a:t>6/9/2022</a:t>
            </a:fld>
            <a:endParaRPr lang="en-US"/>
          </a:p>
        </p:txBody>
      </p:sp>
      <p:sp>
        <p:nvSpPr>
          <p:cNvPr id="4" name="Footer Placeholder 3">
            <a:extLst>
              <a:ext uri="{FF2B5EF4-FFF2-40B4-BE49-F238E27FC236}">
                <a16:creationId xmlns:a16="http://schemas.microsoft.com/office/drawing/2014/main" id="{D380155E-A2E2-4E75-A60F-BB6D8E90269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4927CD8-6C5B-470A-8055-CA7A24F8C6B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CA15C69-444E-416E-80C6-9FB82023CAFA}" type="slidenum">
              <a:rPr lang="en-US" smtClean="0"/>
              <a:t>‹#›</a:t>
            </a:fld>
            <a:endParaRPr lang="en-US"/>
          </a:p>
        </p:txBody>
      </p:sp>
    </p:spTree>
    <p:extLst>
      <p:ext uri="{BB962C8B-B14F-4D97-AF65-F5344CB8AC3E}">
        <p14:creationId xmlns:p14="http://schemas.microsoft.com/office/powerpoint/2010/main" val="3356329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0406A6-B4F8-41EC-9911-07890B6FC23C}" type="datetimeFigureOut">
              <a:rPr lang="en-US" smtClean="0"/>
              <a:t>6/9/2022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000060-0316-41FB-B269-508C491B65C5}" type="slidenum">
              <a:rPr lang="en-US" smtClean="0"/>
              <a:t>‹#›</a:t>
            </a:fld>
            <a:endParaRPr lang="en-US"/>
          </a:p>
        </p:txBody>
      </p:sp>
    </p:spTree>
    <p:extLst>
      <p:ext uri="{BB962C8B-B14F-4D97-AF65-F5344CB8AC3E}">
        <p14:creationId xmlns:p14="http://schemas.microsoft.com/office/powerpoint/2010/main" val="418892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7479CBD-A477-4E58-8D7D-60E0E27F07C8}" type="slidenum">
              <a:rPr lang="en-US" smtClean="0"/>
              <a:t>7</a:t>
            </a:fld>
            <a:endParaRPr lang="en-US" dirty="0"/>
          </a:p>
        </p:txBody>
      </p:sp>
    </p:spTree>
    <p:extLst>
      <p:ext uri="{BB962C8B-B14F-4D97-AF65-F5344CB8AC3E}">
        <p14:creationId xmlns:p14="http://schemas.microsoft.com/office/powerpoint/2010/main" val="25681676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200" y="1674261"/>
            <a:ext cx="10515600" cy="2852737"/>
          </a:xfrm>
        </p:spPr>
        <p:txBody>
          <a:bodyPr anchor="ctr">
            <a:normAutofit/>
          </a:bodyPr>
          <a:lstStyle>
            <a:lvl1pPr algn="ctr">
              <a:defRPr sz="4800"/>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8199" y="4589463"/>
            <a:ext cx="10515600" cy="1500187"/>
          </a:xfrm>
          <a:prstGeom prst="rect">
            <a:avLst/>
          </a:prstGeom>
        </p:spPr>
        <p:txBody>
          <a:bodyPr>
            <a:normAutofit/>
          </a:bodyPr>
          <a:lstStyle>
            <a:lvl1pPr marL="0" indent="0" algn="ct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8382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pic>
        <p:nvPicPr>
          <p:cNvPr id="7" name="Picture 6">
            <a:extLst>
              <a:ext uri="{FF2B5EF4-FFF2-40B4-BE49-F238E27FC236}">
                <a16:creationId xmlns:a16="http://schemas.microsoft.com/office/drawing/2014/main" id="{B761D850-8E58-4B53-9815-4E59E40622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7765" y="290535"/>
            <a:ext cx="3556480" cy="1321262"/>
          </a:xfrm>
          <a:prstGeom prst="rect">
            <a:avLst/>
          </a:prstGeom>
        </p:spPr>
      </p:pic>
    </p:spTree>
    <p:extLst>
      <p:ext uri="{BB962C8B-B14F-4D97-AF65-F5344CB8AC3E}">
        <p14:creationId xmlns:p14="http://schemas.microsoft.com/office/powerpoint/2010/main" val="1158149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374062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95318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030551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2_Subsection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19C67-1305-44CC-A8F6-DA1B1014B060}"/>
              </a:ext>
            </a:extLst>
          </p:cNvPr>
          <p:cNvSpPr>
            <a:spLocks noGrp="1"/>
          </p:cNvSpPr>
          <p:nvPr>
            <p:ph type="ctrTitle"/>
          </p:nvPr>
        </p:nvSpPr>
        <p:spPr>
          <a:xfrm>
            <a:off x="978477" y="997043"/>
            <a:ext cx="10235046" cy="2343316"/>
          </a:xfrm>
        </p:spPr>
        <p:txBody>
          <a:bodyPr anchor="b">
            <a:normAutofit/>
          </a:bodyPr>
          <a:lstStyle>
            <a:lvl1pPr algn="ctr">
              <a:lnSpc>
                <a:spcPct val="100000"/>
              </a:lnSpc>
              <a:defRPr sz="4400" b="1">
                <a:solidFill>
                  <a:schemeClr val="tx1"/>
                </a:solidFill>
                <a:effectLst/>
                <a:latin typeface="Century Gothic" panose="020B0502020202020204" pitchFamily="34" charset="0"/>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3AF964E-9896-4C33-9B57-CEEB4A81109F}"/>
              </a:ext>
            </a:extLst>
          </p:cNvPr>
          <p:cNvSpPr>
            <a:spLocks noGrp="1"/>
          </p:cNvSpPr>
          <p:nvPr>
            <p:ph type="subTitle" idx="1"/>
          </p:nvPr>
        </p:nvSpPr>
        <p:spPr>
          <a:xfrm>
            <a:off x="978478" y="3578034"/>
            <a:ext cx="10235045" cy="1286337"/>
          </a:xfrm>
        </p:spPr>
        <p:txBody>
          <a:bodyPr anchor="t" anchorCtr="0">
            <a:normAutofit/>
          </a:bodyPr>
          <a:lstStyle>
            <a:lvl1pPr marL="0" indent="0" algn="ctr">
              <a:lnSpc>
                <a:spcPct val="100000"/>
              </a:lnSpc>
              <a:buNone/>
              <a:defRPr sz="2400">
                <a:solidFill>
                  <a:schemeClr val="bg2">
                    <a:lumMod val="25000"/>
                  </a:schemeClr>
                </a:solidFill>
                <a:effectLst/>
                <a:latin typeface="Century Gothic" panose="020B0502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11" name="Straight Connector 10">
            <a:extLst>
              <a:ext uri="{FF2B5EF4-FFF2-40B4-BE49-F238E27FC236}">
                <a16:creationId xmlns:a16="http://schemas.microsoft.com/office/drawing/2014/main" id="{4C54448A-B9B8-4B12-A890-7921A223E2F9}"/>
              </a:ext>
            </a:extLst>
          </p:cNvPr>
          <p:cNvCxnSpPr>
            <a:cxnSpLocks/>
          </p:cNvCxnSpPr>
          <p:nvPr/>
        </p:nvCxnSpPr>
        <p:spPr>
          <a:xfrm>
            <a:off x="909354" y="3459196"/>
            <a:ext cx="1037329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0" name="Picture 9">
            <a:extLst>
              <a:ext uri="{FF2B5EF4-FFF2-40B4-BE49-F238E27FC236}">
                <a16:creationId xmlns:a16="http://schemas.microsoft.com/office/drawing/2014/main" id="{137AD454-84F6-436E-8EA1-F8EE572F93A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2840693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8199" y="1673080"/>
            <a:ext cx="10515600" cy="2852737"/>
          </a:xfrm>
        </p:spPr>
        <p:txBody>
          <a:bodyPr anchor="ctr">
            <a:normAutofit/>
          </a:bodyPr>
          <a:lstStyle>
            <a:lvl1pPr algn="ctr">
              <a:defRPr sz="4400"/>
            </a:lvl1pPr>
          </a:lstStyle>
          <a:p>
            <a:r>
              <a:rPr lang="en-US" dirty="0"/>
              <a:t>Click to edit Master title style</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5" name="Picture 4">
            <a:extLst>
              <a:ext uri="{FF2B5EF4-FFF2-40B4-BE49-F238E27FC236}">
                <a16:creationId xmlns:a16="http://schemas.microsoft.com/office/drawing/2014/main" id="{AD9D69A2-5C98-000D-14FF-C9867556B2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883965" y="5548021"/>
            <a:ext cx="2424069" cy="900562"/>
          </a:xfrm>
          <a:prstGeom prst="rect">
            <a:avLst/>
          </a:prstGeom>
        </p:spPr>
      </p:pic>
    </p:spTree>
    <p:extLst>
      <p:ext uri="{BB962C8B-B14F-4D97-AF65-F5344CB8AC3E}">
        <p14:creationId xmlns:p14="http://schemas.microsoft.com/office/powerpoint/2010/main" val="102713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2071577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rgbClr val="EBEBEB"/>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Tree>
    <p:extLst>
      <p:ext uri="{BB962C8B-B14F-4D97-AF65-F5344CB8AC3E}">
        <p14:creationId xmlns:p14="http://schemas.microsoft.com/office/powerpoint/2010/main" val="1086119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96239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184611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1"/>
              </a:buClr>
              <a:buSzPct val="100000"/>
              <a:buFont typeface="Arial" panose="020B0604020202020204" pitchFamily="34" charset="0"/>
              <a:buChar char="•"/>
              <a:defRPr/>
            </a:lvl1pPr>
            <a:lvl2pPr marL="685800" indent="-228600">
              <a:buClr>
                <a:schemeClr val="accent1"/>
              </a:buClr>
              <a:buSzPct val="100000"/>
              <a:buFont typeface="Arial" panose="020B0604020202020204" pitchFamily="34" charset="0"/>
              <a:buChar char="•"/>
              <a:defRPr/>
            </a:lvl2pPr>
            <a:lvl3pPr marL="1143000" indent="-228600">
              <a:buClr>
                <a:schemeClr val="accent1"/>
              </a:buClr>
              <a:buSzPct val="100000"/>
              <a:buFont typeface="Arial" panose="020B0604020202020204" pitchFamily="34" charset="0"/>
              <a:buChar char="•"/>
              <a:defRPr/>
            </a:lvl3pPr>
            <a:lvl4pPr marL="1600200" indent="-228600">
              <a:buClr>
                <a:schemeClr val="accent1"/>
              </a:buClr>
              <a:buSzPct val="100000"/>
              <a:buFont typeface="Arial" panose="020B0604020202020204" pitchFamily="34" charset="0"/>
              <a:buChar char="•"/>
              <a:defRPr/>
            </a:lvl4pPr>
            <a:lvl5pPr marL="2057400" indent="-228600">
              <a:buClr>
                <a:schemeClr val="accent1"/>
              </a:buClr>
              <a:buSzPct val="100000"/>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3"/>
              </a:buClr>
              <a:buFont typeface="Arial" panose="020B0604020202020204" pitchFamily="34" charset="0"/>
              <a:buChar char="•"/>
              <a:defRPr/>
            </a:lvl1pPr>
            <a:lvl2pPr marL="685800" indent="-228600">
              <a:buClr>
                <a:schemeClr val="accent3"/>
              </a:buClr>
              <a:buFont typeface="Arial" panose="020B0604020202020204" pitchFamily="34" charset="0"/>
              <a:buChar char="•"/>
              <a:defRPr/>
            </a:lvl2pPr>
            <a:lvl3pPr marL="1143000" indent="-228600">
              <a:buClr>
                <a:schemeClr val="accent3"/>
              </a:buClr>
              <a:buFont typeface="Arial" panose="020B0604020202020204" pitchFamily="34" charset="0"/>
              <a:buChar char="•"/>
              <a:defRPr/>
            </a:lvl3pPr>
            <a:lvl4pPr marL="1600200" indent="-228600">
              <a:buClr>
                <a:schemeClr val="accent3"/>
              </a:buClr>
              <a:buFont typeface="Arial" panose="020B0604020202020204" pitchFamily="34" charset="0"/>
              <a:buChar char="•"/>
              <a:defRPr/>
            </a:lvl4pPr>
            <a:lvl5pPr marL="2057400" indent="-228600">
              <a:buClr>
                <a:schemeClr val="accent3"/>
              </a:buClr>
              <a:buFont typeface="Arial" panose="020B0604020202020204" pitchFamily="34" charset="0"/>
              <a:buChar cha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37177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4230316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a:p>
        </p:txBody>
      </p:sp>
    </p:spTree>
    <p:extLst>
      <p:ext uri="{BB962C8B-B14F-4D97-AF65-F5344CB8AC3E}">
        <p14:creationId xmlns:p14="http://schemas.microsoft.com/office/powerpoint/2010/main" val="1685051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000">
                <a:solidFill>
                  <a:schemeClr val="tx1">
                    <a:tint val="75000"/>
                  </a:schemeClr>
                </a:solidFill>
              </a:defRPr>
            </a:lvl1pPr>
          </a:lstStyle>
          <a:p>
            <a:endParaRPr lang="en-US" sz="1000" dirty="0"/>
          </a:p>
        </p:txBody>
      </p:sp>
      <p:sp>
        <p:nvSpPr>
          <p:cNvPr id="7" name="Rectangle 6">
            <a:extLst>
              <a:ext uri="{FF2B5EF4-FFF2-40B4-BE49-F238E27FC236}">
                <a16:creationId xmlns:a16="http://schemas.microsoft.com/office/drawing/2014/main" id="{BC26A12C-F679-4119-94A1-CB55325B9D2B}"/>
              </a:ext>
            </a:extLst>
          </p:cNvPr>
          <p:cNvSpPr/>
          <p:nvPr userDrawn="1"/>
        </p:nvSpPr>
        <p:spPr>
          <a:xfrm>
            <a:off x="-9145" y="2401"/>
            <a:ext cx="229861" cy="6863481"/>
          </a:xfrm>
          <a:prstGeom prst="rect">
            <a:avLst/>
          </a:prstGeom>
          <a:gradFill flip="none" rotWithShape="1">
            <a:gsLst>
              <a:gs pos="0">
                <a:schemeClr val="accent1"/>
              </a:gs>
              <a:gs pos="100000">
                <a:schemeClr val="accent1">
                  <a:lumMod val="75000"/>
                </a:schemeClr>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1093857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80B0D0-4D64-4459-95DF-0B74CEBFB011}"/>
              </a:ext>
            </a:extLst>
          </p:cNvPr>
          <p:cNvSpPr>
            <a:spLocks noGrp="1"/>
          </p:cNvSpPr>
          <p:nvPr>
            <p:ph type="title"/>
          </p:nvPr>
        </p:nvSpPr>
        <p:spPr/>
        <p:txBody>
          <a:bodyPr/>
          <a:lstStyle/>
          <a:p>
            <a:r>
              <a:rPr lang="en-US" dirty="0"/>
              <a:t>Delays in PAH Patient Referral:</a:t>
            </a:r>
            <a:br>
              <a:rPr lang="en-US" dirty="0"/>
            </a:br>
            <a:r>
              <a:rPr lang="en-US" dirty="0"/>
              <a:t>How Do We Overcome Them?</a:t>
            </a:r>
          </a:p>
        </p:txBody>
      </p:sp>
      <p:sp>
        <p:nvSpPr>
          <p:cNvPr id="10" name="Text Placeholder 9">
            <a:extLst>
              <a:ext uri="{FF2B5EF4-FFF2-40B4-BE49-F238E27FC236}">
                <a16:creationId xmlns:a16="http://schemas.microsoft.com/office/drawing/2014/main" id="{10935DD7-B87A-4169-AD29-DA31816084D2}"/>
              </a:ext>
            </a:extLst>
          </p:cNvPr>
          <p:cNvSpPr>
            <a:spLocks noGrp="1"/>
          </p:cNvSpPr>
          <p:nvPr>
            <p:ph type="body" idx="1"/>
          </p:nvPr>
        </p:nvSpPr>
        <p:spPr>
          <a:xfrm>
            <a:off x="838199" y="4178645"/>
            <a:ext cx="10515600" cy="2268537"/>
          </a:xfrm>
        </p:spPr>
        <p:txBody>
          <a:bodyPr>
            <a:normAutofit fontScale="92500" lnSpcReduction="10000"/>
          </a:bodyPr>
          <a:lstStyle/>
          <a:p>
            <a:r>
              <a:rPr lang="en-US" dirty="0"/>
              <a:t>Jean M. Elwing, MD</a:t>
            </a:r>
          </a:p>
          <a:p>
            <a:r>
              <a:rPr lang="en-US" dirty="0"/>
              <a:t>Professor of Medicine</a:t>
            </a:r>
          </a:p>
          <a:p>
            <a:r>
              <a:rPr lang="en-US" dirty="0"/>
              <a:t>Director, Pulmonary Hypertension Program                                                                    </a:t>
            </a:r>
          </a:p>
          <a:p>
            <a:r>
              <a:rPr lang="en-US" dirty="0"/>
              <a:t>Division of Pulmonary, Critical Care and Sleep Medicine</a:t>
            </a:r>
          </a:p>
          <a:p>
            <a:r>
              <a:rPr lang="en-US" dirty="0"/>
              <a:t>University of Cincinnati </a:t>
            </a:r>
          </a:p>
          <a:p>
            <a:r>
              <a:rPr lang="en-US" dirty="0"/>
              <a:t>Cincinnati, OH</a:t>
            </a:r>
          </a:p>
        </p:txBody>
      </p:sp>
    </p:spTree>
    <p:extLst>
      <p:ext uri="{BB962C8B-B14F-4D97-AF65-F5344CB8AC3E}">
        <p14:creationId xmlns:p14="http://schemas.microsoft.com/office/powerpoint/2010/main" val="2221674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49885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39E58C92-E12C-7F2F-9003-6C04CF255100}"/>
              </a:ext>
            </a:extLst>
          </p:cNvPr>
          <p:cNvSpPr>
            <a:spLocks noGrp="1"/>
          </p:cNvSpPr>
          <p:nvPr>
            <p:ph type="ftr" sz="quarter" idx="3"/>
          </p:nvPr>
        </p:nvSpPr>
        <p:spPr/>
        <p:txBody>
          <a:bodyPr/>
          <a:lstStyle/>
          <a:p>
            <a:r>
              <a:rPr lang="en-US" dirty="0"/>
              <a:t>1. </a:t>
            </a:r>
            <a:r>
              <a:rPr lang="en-US" dirty="0" err="1"/>
              <a:t>Mandras</a:t>
            </a:r>
            <a:r>
              <a:rPr lang="en-US" dirty="0"/>
              <a:t> SA, et al. </a:t>
            </a:r>
            <a:r>
              <a:rPr lang="en-US" i="1" dirty="0"/>
              <a:t>Ochsner Journal, </a:t>
            </a:r>
            <a:r>
              <a:rPr lang="en-US" dirty="0"/>
              <a:t>2016;16:257–262.</a:t>
            </a:r>
          </a:p>
          <a:p>
            <a:r>
              <a:rPr lang="en-US" dirty="0"/>
              <a:t>2. </a:t>
            </a:r>
            <a:r>
              <a:rPr lang="en-US" dirty="0" err="1"/>
              <a:t>Deaño</a:t>
            </a:r>
            <a:r>
              <a:rPr lang="en-US" dirty="0"/>
              <a:t> RC, et al. </a:t>
            </a:r>
            <a:r>
              <a:rPr lang="en-US" i="1" dirty="0"/>
              <a:t>JAMA Intern Med, </a:t>
            </a:r>
            <a:r>
              <a:rPr lang="en-US" dirty="0"/>
              <a:t>2013;173:887-893.</a:t>
            </a:r>
          </a:p>
        </p:txBody>
      </p:sp>
      <p:sp>
        <p:nvSpPr>
          <p:cNvPr id="4" name="Title 3">
            <a:extLst>
              <a:ext uri="{FF2B5EF4-FFF2-40B4-BE49-F238E27FC236}">
                <a16:creationId xmlns:a16="http://schemas.microsoft.com/office/drawing/2014/main" id="{247109BE-1A6C-7445-94CE-A077BBCFA791}"/>
              </a:ext>
            </a:extLst>
          </p:cNvPr>
          <p:cNvSpPr>
            <a:spLocks noGrp="1"/>
          </p:cNvSpPr>
          <p:nvPr>
            <p:ph type="title"/>
          </p:nvPr>
        </p:nvSpPr>
        <p:spPr/>
        <p:txBody>
          <a:bodyPr>
            <a:normAutofit fontScale="90000"/>
          </a:bodyPr>
          <a:lstStyle/>
          <a:p>
            <a:r>
              <a:rPr lang="en-US" dirty="0"/>
              <a:t>Slow Referrals, Misdiagnosis, and Incorrect Prescriptions Limit PAH Patient Access to Effective Care</a:t>
            </a:r>
          </a:p>
        </p:txBody>
      </p:sp>
      <p:sp>
        <p:nvSpPr>
          <p:cNvPr id="5" name="Content Placeholder 4">
            <a:extLst>
              <a:ext uri="{FF2B5EF4-FFF2-40B4-BE49-F238E27FC236}">
                <a16:creationId xmlns:a16="http://schemas.microsoft.com/office/drawing/2014/main" id="{5ADE49AC-226D-1D40-9ACF-A1E44029DB53}"/>
              </a:ext>
            </a:extLst>
          </p:cNvPr>
          <p:cNvSpPr>
            <a:spLocks noGrp="1"/>
          </p:cNvSpPr>
          <p:nvPr>
            <p:ph idx="1"/>
          </p:nvPr>
        </p:nvSpPr>
        <p:spPr/>
        <p:txBody>
          <a:bodyPr/>
          <a:lstStyle/>
          <a:p>
            <a:pPr>
              <a:spcBef>
                <a:spcPts val="600"/>
              </a:spcBef>
              <a:spcAft>
                <a:spcPts val="600"/>
              </a:spcAft>
            </a:pPr>
            <a:r>
              <a:rPr lang="en-US" dirty="0"/>
              <a:t>Delays in referrals are due to:</a:t>
            </a:r>
          </a:p>
          <a:p>
            <a:pPr lvl="1">
              <a:spcBef>
                <a:spcPts val="600"/>
              </a:spcBef>
              <a:spcAft>
                <a:spcPts val="600"/>
              </a:spcAft>
            </a:pPr>
            <a:r>
              <a:rPr lang="en-US" dirty="0"/>
              <a:t>Lack of community physician education</a:t>
            </a:r>
          </a:p>
          <a:p>
            <a:pPr lvl="1">
              <a:spcBef>
                <a:spcPts val="600"/>
              </a:spcBef>
              <a:spcAft>
                <a:spcPts val="600"/>
              </a:spcAft>
            </a:pPr>
            <a:r>
              <a:rPr lang="en-US" dirty="0"/>
              <a:t>Commercial influence resulting in inappropriate prescribing practices and barriers in access to care</a:t>
            </a:r>
            <a:r>
              <a:rPr lang="en-US" baseline="30000" dirty="0"/>
              <a:t>1</a:t>
            </a:r>
          </a:p>
          <a:p>
            <a:pPr>
              <a:spcBef>
                <a:spcPts val="600"/>
              </a:spcBef>
              <a:spcAft>
                <a:spcPts val="600"/>
              </a:spcAft>
            </a:pPr>
            <a:r>
              <a:rPr lang="en-US" dirty="0"/>
              <a:t>In a study by, </a:t>
            </a:r>
            <a:r>
              <a:rPr lang="en-US" dirty="0" err="1"/>
              <a:t>Deaño</a:t>
            </a:r>
            <a:r>
              <a:rPr lang="en-US" dirty="0"/>
              <a:t> </a:t>
            </a:r>
            <a:r>
              <a:rPr lang="en-US" i="1" dirty="0"/>
              <a:t>et al</a:t>
            </a:r>
            <a:r>
              <a:rPr lang="en-US" baseline="30000" dirty="0"/>
              <a:t>2</a:t>
            </a:r>
            <a:r>
              <a:rPr lang="en-US" dirty="0"/>
              <a:t> </a:t>
            </a:r>
          </a:p>
          <a:p>
            <a:pPr lvl="1">
              <a:spcBef>
                <a:spcPts val="600"/>
              </a:spcBef>
              <a:spcAft>
                <a:spcPts val="600"/>
              </a:spcAft>
            </a:pPr>
            <a:r>
              <a:rPr lang="en-US" dirty="0"/>
              <a:t>More than 60% of patients referred for PAH presented with WHO FC III or IV symptoms  </a:t>
            </a:r>
          </a:p>
          <a:p>
            <a:pPr lvl="1">
              <a:spcBef>
                <a:spcPts val="600"/>
              </a:spcBef>
              <a:spcAft>
                <a:spcPts val="600"/>
              </a:spcAft>
            </a:pPr>
            <a:r>
              <a:rPr lang="en-US" dirty="0"/>
              <a:t>33% of the 140 patients in the study were misdiagnosed</a:t>
            </a:r>
          </a:p>
          <a:p>
            <a:pPr lvl="1">
              <a:spcBef>
                <a:spcPts val="600"/>
              </a:spcBef>
              <a:spcAft>
                <a:spcPts val="600"/>
              </a:spcAft>
            </a:pPr>
            <a:r>
              <a:rPr lang="en-US" dirty="0"/>
              <a:t>30% had been prescribed PAH medications prior to referral</a:t>
            </a:r>
          </a:p>
          <a:p>
            <a:pPr lvl="1">
              <a:spcBef>
                <a:spcPts val="600"/>
              </a:spcBef>
              <a:spcAft>
                <a:spcPts val="600"/>
              </a:spcAft>
            </a:pPr>
            <a:r>
              <a:rPr lang="en-US" dirty="0"/>
              <a:t>57% of these prescriptions were contrary to established PAH guidelines</a:t>
            </a:r>
          </a:p>
        </p:txBody>
      </p:sp>
    </p:spTree>
    <p:extLst>
      <p:ext uri="{BB962C8B-B14F-4D97-AF65-F5344CB8AC3E}">
        <p14:creationId xmlns:p14="http://schemas.microsoft.com/office/powerpoint/2010/main" val="442560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F478001E-E775-D45F-A58A-3450707B83B7}"/>
              </a:ext>
            </a:extLst>
          </p:cNvPr>
          <p:cNvSpPr>
            <a:spLocks noGrp="1"/>
          </p:cNvSpPr>
          <p:nvPr>
            <p:ph type="ftr" sz="quarter" idx="3"/>
          </p:nvPr>
        </p:nvSpPr>
        <p:spPr/>
        <p:txBody>
          <a:bodyPr/>
          <a:lstStyle/>
          <a:p>
            <a:r>
              <a:rPr lang="fr-FR" dirty="0"/>
              <a:t>1. </a:t>
            </a:r>
            <a:r>
              <a:rPr lang="fr-FR" dirty="0" err="1"/>
              <a:t>Mandras</a:t>
            </a:r>
            <a:r>
              <a:rPr lang="fr-FR" dirty="0"/>
              <a:t> SA, et al. </a:t>
            </a:r>
            <a:r>
              <a:rPr lang="fr-FR" i="1" dirty="0" err="1"/>
              <a:t>Ochsner</a:t>
            </a:r>
            <a:r>
              <a:rPr lang="fr-FR" i="1" dirty="0"/>
              <a:t> Journal, </a:t>
            </a:r>
            <a:r>
              <a:rPr lang="fr-FR" dirty="0"/>
              <a:t>2016;16:257–262.</a:t>
            </a:r>
          </a:p>
          <a:p>
            <a:r>
              <a:rPr lang="fr-FR" dirty="0"/>
              <a:t>2. Elliott CG, et al. </a:t>
            </a:r>
            <a:r>
              <a:rPr lang="fr-FR" i="1" dirty="0" err="1"/>
              <a:t>Chest</a:t>
            </a:r>
            <a:r>
              <a:rPr lang="fr-FR" i="1" dirty="0"/>
              <a:t>, </a:t>
            </a:r>
            <a:r>
              <a:rPr lang="fr-FR" dirty="0"/>
              <a:t>2010;137(6 </a:t>
            </a:r>
            <a:r>
              <a:rPr lang="fr-FR" dirty="0" err="1"/>
              <a:t>Suppl</a:t>
            </a:r>
            <a:r>
              <a:rPr lang="fr-FR" dirty="0"/>
              <a:t>):85S-94S.</a:t>
            </a:r>
          </a:p>
        </p:txBody>
      </p:sp>
      <p:sp>
        <p:nvSpPr>
          <p:cNvPr id="2" name="Title 1">
            <a:extLst>
              <a:ext uri="{FF2B5EF4-FFF2-40B4-BE49-F238E27FC236}">
                <a16:creationId xmlns:a16="http://schemas.microsoft.com/office/drawing/2014/main" id="{8E348C16-6F45-3B43-851F-AB170F9A0772}"/>
              </a:ext>
            </a:extLst>
          </p:cNvPr>
          <p:cNvSpPr>
            <a:spLocks noGrp="1"/>
          </p:cNvSpPr>
          <p:nvPr>
            <p:ph type="title"/>
          </p:nvPr>
        </p:nvSpPr>
        <p:spPr/>
        <p:txBody>
          <a:bodyPr/>
          <a:lstStyle/>
          <a:p>
            <a:r>
              <a:rPr lang="en-US" dirty="0"/>
              <a:t>Education Gap: Are We Failing to Recognize</a:t>
            </a:r>
            <a:br>
              <a:rPr lang="en-US" dirty="0"/>
            </a:br>
            <a:r>
              <a:rPr lang="en-US" dirty="0"/>
              <a:t>(and refer) PAH at Every Level of Medicine?</a:t>
            </a:r>
          </a:p>
        </p:txBody>
      </p:sp>
      <p:sp>
        <p:nvSpPr>
          <p:cNvPr id="3" name="Content Placeholder 2">
            <a:extLst>
              <a:ext uri="{FF2B5EF4-FFF2-40B4-BE49-F238E27FC236}">
                <a16:creationId xmlns:a16="http://schemas.microsoft.com/office/drawing/2014/main" id="{7776A68B-2FA3-994F-83EC-AB1778D0F17E}"/>
              </a:ext>
            </a:extLst>
          </p:cNvPr>
          <p:cNvSpPr>
            <a:spLocks noGrp="1"/>
          </p:cNvSpPr>
          <p:nvPr>
            <p:ph idx="1"/>
          </p:nvPr>
        </p:nvSpPr>
        <p:spPr/>
        <p:txBody>
          <a:bodyPr>
            <a:normAutofit/>
          </a:bodyPr>
          <a:lstStyle/>
          <a:p>
            <a:pPr>
              <a:spcBef>
                <a:spcPts val="1200"/>
              </a:spcBef>
              <a:spcAft>
                <a:spcPts val="1200"/>
              </a:spcAft>
            </a:pPr>
            <a:r>
              <a:rPr lang="en-US" sz="2200" dirty="0"/>
              <a:t>Despite ongoing efforts of the PAH community, physician education on the topic of PAH remains problematic</a:t>
            </a:r>
            <a:r>
              <a:rPr lang="en-US" sz="2200" baseline="30000" dirty="0"/>
              <a:t>1</a:t>
            </a:r>
          </a:p>
          <a:p>
            <a:pPr>
              <a:spcBef>
                <a:spcPts val="1200"/>
              </a:spcBef>
              <a:spcAft>
                <a:spcPts val="1200"/>
              </a:spcAft>
            </a:pPr>
            <a:r>
              <a:rPr lang="en-US" sz="2200" dirty="0"/>
              <a:t>Due to work-hour restrictions, both internal medicine and pediatric residency programs have insufficient time to educate trainees about PAH</a:t>
            </a:r>
            <a:r>
              <a:rPr lang="en-US" sz="2200" baseline="30000" dirty="0"/>
              <a:t>2</a:t>
            </a:r>
          </a:p>
          <a:p>
            <a:pPr>
              <a:spcBef>
                <a:spcPts val="1200"/>
              </a:spcBef>
              <a:spcAft>
                <a:spcPts val="1200"/>
              </a:spcAft>
            </a:pPr>
            <a:r>
              <a:rPr lang="en-US" sz="2200" dirty="0"/>
              <a:t>While the Accreditation Council for Graduate Medical Education mandates PAH education, many pulmonary medicine fellows receive little or no exposure to echocardiography, right heart catheterization, or advanced PAH therapies</a:t>
            </a:r>
          </a:p>
          <a:p>
            <a:pPr>
              <a:spcBef>
                <a:spcPts val="1200"/>
              </a:spcBef>
              <a:spcAft>
                <a:spcPts val="1200"/>
              </a:spcAft>
            </a:pPr>
            <a:r>
              <a:rPr lang="en-US" sz="2200" dirty="0"/>
              <a:t>In contrast, while cardiology fellows who train at programs with large PAH referral practices are more likely to be exposed to patients with PAH, most training institutions do not have enough of a PAH presence to offer fellows significant exposure</a:t>
            </a:r>
          </a:p>
        </p:txBody>
      </p:sp>
    </p:spTree>
    <p:extLst>
      <p:ext uri="{BB962C8B-B14F-4D97-AF65-F5344CB8AC3E}">
        <p14:creationId xmlns:p14="http://schemas.microsoft.com/office/powerpoint/2010/main" val="2041685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Elbow Connector 8">
            <a:extLst>
              <a:ext uri="{FF2B5EF4-FFF2-40B4-BE49-F238E27FC236}">
                <a16:creationId xmlns:a16="http://schemas.microsoft.com/office/drawing/2014/main" id="{44558499-E7BA-D046-AC7B-1F41A7823239}"/>
              </a:ext>
            </a:extLst>
          </p:cNvPr>
          <p:cNvCxnSpPr>
            <a:stCxn id="5" idx="2"/>
            <a:endCxn id="6" idx="1"/>
          </p:cNvCxnSpPr>
          <p:nvPr/>
        </p:nvCxnSpPr>
        <p:spPr>
          <a:xfrm rot="16200000" flipH="1">
            <a:off x="3611856" y="4507700"/>
            <a:ext cx="212370" cy="1966290"/>
          </a:xfrm>
          <a:prstGeom prst="bentConnector2">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Elbow Connector 9">
            <a:extLst>
              <a:ext uri="{FF2B5EF4-FFF2-40B4-BE49-F238E27FC236}">
                <a16:creationId xmlns:a16="http://schemas.microsoft.com/office/drawing/2014/main" id="{1BAFAB82-6C27-764E-AB62-EAC2E57CF01F}"/>
              </a:ext>
            </a:extLst>
          </p:cNvPr>
          <p:cNvCxnSpPr/>
          <p:nvPr/>
        </p:nvCxnSpPr>
        <p:spPr>
          <a:xfrm rot="16200000" flipH="1">
            <a:off x="7173377" y="4904736"/>
            <a:ext cx="212370" cy="1966290"/>
          </a:xfrm>
          <a:prstGeom prst="bentConnector2">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Footer Placeholder 7">
            <a:extLst>
              <a:ext uri="{FF2B5EF4-FFF2-40B4-BE49-F238E27FC236}">
                <a16:creationId xmlns:a16="http://schemas.microsoft.com/office/drawing/2014/main" id="{D1DA1AA1-1650-2F10-0354-092124C7CA82}"/>
              </a:ext>
            </a:extLst>
          </p:cNvPr>
          <p:cNvSpPr>
            <a:spLocks noGrp="1"/>
          </p:cNvSpPr>
          <p:nvPr>
            <p:ph type="ftr" sz="quarter" idx="3"/>
          </p:nvPr>
        </p:nvSpPr>
        <p:spPr/>
        <p:txBody>
          <a:bodyPr/>
          <a:lstStyle/>
          <a:p>
            <a:r>
              <a:rPr lang="en-US" dirty="0"/>
              <a:t>1. </a:t>
            </a:r>
            <a:r>
              <a:rPr lang="en-US" dirty="0" err="1"/>
              <a:t>Mandras</a:t>
            </a:r>
            <a:r>
              <a:rPr lang="en-US" dirty="0"/>
              <a:t> SA, et al. </a:t>
            </a:r>
            <a:r>
              <a:rPr lang="en-US" i="1" dirty="0"/>
              <a:t>Ochsner Journal, </a:t>
            </a:r>
            <a:r>
              <a:rPr lang="en-US" dirty="0"/>
              <a:t>2016;16:257–262.</a:t>
            </a:r>
          </a:p>
          <a:p>
            <a:r>
              <a:rPr lang="en-US" dirty="0"/>
              <a:t>2. Elliott CG, et al. </a:t>
            </a:r>
            <a:r>
              <a:rPr lang="en-US" i="1" dirty="0"/>
              <a:t>Chest, </a:t>
            </a:r>
            <a:r>
              <a:rPr lang="en-US" dirty="0"/>
              <a:t>2010;137(6 Suppl):85S-94S.</a:t>
            </a:r>
          </a:p>
        </p:txBody>
      </p:sp>
      <p:sp>
        <p:nvSpPr>
          <p:cNvPr id="2" name="Title 1">
            <a:extLst>
              <a:ext uri="{FF2B5EF4-FFF2-40B4-BE49-F238E27FC236}">
                <a16:creationId xmlns:a16="http://schemas.microsoft.com/office/drawing/2014/main" id="{20438309-5F40-154A-A3EB-171B260DA314}"/>
              </a:ext>
            </a:extLst>
          </p:cNvPr>
          <p:cNvSpPr>
            <a:spLocks noGrp="1"/>
          </p:cNvSpPr>
          <p:nvPr>
            <p:ph type="title"/>
          </p:nvPr>
        </p:nvSpPr>
        <p:spPr/>
        <p:txBody>
          <a:bodyPr/>
          <a:lstStyle/>
          <a:p>
            <a:r>
              <a:rPr lang="en-US" dirty="0"/>
              <a:t>PAH Education and Recognition:</a:t>
            </a:r>
            <a:br>
              <a:rPr lang="en-US" dirty="0"/>
            </a:br>
            <a:r>
              <a:rPr lang="en-US" dirty="0"/>
              <a:t>Community Physicians on the Front Line</a:t>
            </a:r>
          </a:p>
        </p:txBody>
      </p:sp>
      <p:sp>
        <p:nvSpPr>
          <p:cNvPr id="3" name="Content Placeholder 2">
            <a:extLst>
              <a:ext uri="{FF2B5EF4-FFF2-40B4-BE49-F238E27FC236}">
                <a16:creationId xmlns:a16="http://schemas.microsoft.com/office/drawing/2014/main" id="{570E6F92-5662-B14C-BB01-81A0D48788A1}"/>
              </a:ext>
            </a:extLst>
          </p:cNvPr>
          <p:cNvSpPr>
            <a:spLocks noGrp="1"/>
          </p:cNvSpPr>
          <p:nvPr>
            <p:ph idx="1"/>
          </p:nvPr>
        </p:nvSpPr>
        <p:spPr/>
        <p:txBody>
          <a:bodyPr/>
          <a:lstStyle/>
          <a:p>
            <a:r>
              <a:rPr lang="en-US" dirty="0"/>
              <a:t>Education of primary care practitioners is critical as PAH patients often present first to these physicians</a:t>
            </a:r>
            <a:r>
              <a:rPr lang="en-US" baseline="30000" dirty="0"/>
              <a:t>1</a:t>
            </a:r>
          </a:p>
          <a:p>
            <a:r>
              <a:rPr lang="en-US" dirty="0"/>
              <a:t>Vague complaints of shortness of breath, chest pain, syncope, and fatigue are often mistaken for common conditions such as asthma</a:t>
            </a:r>
            <a:r>
              <a:rPr lang="en-US" baseline="30000" dirty="0"/>
              <a:t>2</a:t>
            </a:r>
          </a:p>
          <a:p>
            <a:r>
              <a:rPr lang="en-US" dirty="0"/>
              <a:t>A three-tiered model of generalist physicians, general specialists (e.g., cardiologists and pulmonologists), and PH specialists has been proposed as a framework for worldwide physician education and training in pulmonary vascular diseases</a:t>
            </a:r>
            <a:r>
              <a:rPr lang="en-US" baseline="30000" dirty="0"/>
              <a:t>2</a:t>
            </a:r>
          </a:p>
        </p:txBody>
      </p:sp>
      <p:sp>
        <p:nvSpPr>
          <p:cNvPr id="5" name="TextBox 4">
            <a:extLst>
              <a:ext uri="{FF2B5EF4-FFF2-40B4-BE49-F238E27FC236}">
                <a16:creationId xmlns:a16="http://schemas.microsoft.com/office/drawing/2014/main" id="{2290E3D1-0C8E-F246-B4B5-FD46A63FE551}"/>
              </a:ext>
            </a:extLst>
          </p:cNvPr>
          <p:cNvSpPr txBox="1"/>
          <p:nvPr/>
        </p:nvSpPr>
        <p:spPr>
          <a:xfrm>
            <a:off x="1253965" y="5015328"/>
            <a:ext cx="2961861" cy="369332"/>
          </a:xfrm>
          <a:prstGeom prst="rect">
            <a:avLst/>
          </a:prstGeom>
          <a:solidFill>
            <a:schemeClr val="accent1"/>
          </a:solidFill>
          <a:ln>
            <a:noFill/>
          </a:ln>
        </p:spPr>
        <p:txBody>
          <a:bodyPr wrap="square" rtlCol="0">
            <a:spAutoFit/>
          </a:bodyPr>
          <a:lstStyle/>
          <a:p>
            <a:pPr algn="ctr"/>
            <a:r>
              <a:rPr lang="en-US" b="1" dirty="0">
                <a:solidFill>
                  <a:schemeClr val="bg2"/>
                </a:solidFill>
                <a:effectLst>
                  <a:outerShdw blurRad="50800" dist="12700" dir="5400000" algn="ctr" rotWithShape="0">
                    <a:schemeClr val="tx1"/>
                  </a:outerShdw>
                </a:effectLst>
              </a:rPr>
              <a:t>PH Specialist</a:t>
            </a:r>
          </a:p>
        </p:txBody>
      </p:sp>
      <p:sp>
        <p:nvSpPr>
          <p:cNvPr id="6" name="TextBox 5">
            <a:extLst>
              <a:ext uri="{FF2B5EF4-FFF2-40B4-BE49-F238E27FC236}">
                <a16:creationId xmlns:a16="http://schemas.microsoft.com/office/drawing/2014/main" id="{6B0FB96C-2163-B749-8DFB-8773FEDF6F60}"/>
              </a:ext>
            </a:extLst>
          </p:cNvPr>
          <p:cNvSpPr txBox="1"/>
          <p:nvPr/>
        </p:nvSpPr>
        <p:spPr>
          <a:xfrm>
            <a:off x="4701186" y="5412364"/>
            <a:ext cx="2961861" cy="369332"/>
          </a:xfrm>
          <a:prstGeom prst="rect">
            <a:avLst/>
          </a:prstGeom>
          <a:solidFill>
            <a:schemeClr val="accent4">
              <a:lumMod val="75000"/>
            </a:schemeClr>
          </a:solidFill>
          <a:ln>
            <a:noFill/>
          </a:ln>
        </p:spPr>
        <p:txBody>
          <a:bodyPr wrap="square" rtlCol="0">
            <a:spAutoFit/>
          </a:bodyPr>
          <a:lstStyle/>
          <a:p>
            <a:pPr algn="ctr"/>
            <a:r>
              <a:rPr lang="en-US" b="1" dirty="0">
                <a:solidFill>
                  <a:schemeClr val="bg2"/>
                </a:solidFill>
                <a:effectLst>
                  <a:outerShdw blurRad="50800" dist="12700" dir="5400000" algn="ctr" rotWithShape="0">
                    <a:schemeClr val="tx1"/>
                  </a:outerShdw>
                </a:effectLst>
              </a:rPr>
              <a:t>General Specialist</a:t>
            </a:r>
          </a:p>
        </p:txBody>
      </p:sp>
      <p:sp>
        <p:nvSpPr>
          <p:cNvPr id="7" name="TextBox 6">
            <a:extLst>
              <a:ext uri="{FF2B5EF4-FFF2-40B4-BE49-F238E27FC236}">
                <a16:creationId xmlns:a16="http://schemas.microsoft.com/office/drawing/2014/main" id="{DA9D8E5E-155A-4A40-BFA2-B1502B213DAE}"/>
              </a:ext>
            </a:extLst>
          </p:cNvPr>
          <p:cNvSpPr txBox="1"/>
          <p:nvPr/>
        </p:nvSpPr>
        <p:spPr>
          <a:xfrm>
            <a:off x="8148411" y="5781696"/>
            <a:ext cx="2961861" cy="369332"/>
          </a:xfrm>
          <a:prstGeom prst="rect">
            <a:avLst/>
          </a:prstGeom>
          <a:solidFill>
            <a:schemeClr val="accent5">
              <a:lumMod val="60000"/>
              <a:lumOff val="40000"/>
            </a:schemeClr>
          </a:solidFill>
          <a:ln>
            <a:noFill/>
          </a:ln>
        </p:spPr>
        <p:txBody>
          <a:bodyPr wrap="square" rtlCol="0">
            <a:spAutoFit/>
          </a:bodyPr>
          <a:lstStyle/>
          <a:p>
            <a:pPr algn="ctr"/>
            <a:r>
              <a:rPr lang="en-US" b="1" dirty="0"/>
              <a:t>Generalist</a:t>
            </a:r>
          </a:p>
        </p:txBody>
      </p:sp>
    </p:spTree>
    <p:extLst>
      <p:ext uri="{BB962C8B-B14F-4D97-AF65-F5344CB8AC3E}">
        <p14:creationId xmlns:p14="http://schemas.microsoft.com/office/powerpoint/2010/main" val="1770017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4099A-0FD6-EE4C-BA28-9740673A221B}"/>
              </a:ext>
            </a:extLst>
          </p:cNvPr>
          <p:cNvSpPr>
            <a:spLocks noGrp="1"/>
          </p:cNvSpPr>
          <p:nvPr>
            <p:ph type="title"/>
          </p:nvPr>
        </p:nvSpPr>
        <p:spPr/>
        <p:txBody>
          <a:bodyPr/>
          <a:lstStyle/>
          <a:p>
            <a:r>
              <a:rPr lang="en-US" dirty="0"/>
              <a:t>Educational Resources</a:t>
            </a:r>
          </a:p>
        </p:txBody>
      </p:sp>
      <p:sp>
        <p:nvSpPr>
          <p:cNvPr id="3" name="Content Placeholder 2">
            <a:extLst>
              <a:ext uri="{FF2B5EF4-FFF2-40B4-BE49-F238E27FC236}">
                <a16:creationId xmlns:a16="http://schemas.microsoft.com/office/drawing/2014/main" id="{1D1B5084-B215-A549-9F7A-A8945B891597}"/>
              </a:ext>
            </a:extLst>
          </p:cNvPr>
          <p:cNvSpPr>
            <a:spLocks noGrp="1"/>
          </p:cNvSpPr>
          <p:nvPr>
            <p:ph idx="1"/>
          </p:nvPr>
        </p:nvSpPr>
        <p:spPr/>
        <p:txBody>
          <a:bodyPr>
            <a:normAutofit/>
          </a:bodyPr>
          <a:lstStyle/>
          <a:p>
            <a:pPr>
              <a:spcBef>
                <a:spcPts val="300"/>
              </a:spcBef>
              <a:spcAft>
                <a:spcPts val="300"/>
              </a:spcAft>
            </a:pPr>
            <a:r>
              <a:rPr lang="en-US" sz="2800" dirty="0"/>
              <a:t>Pulmonary Hypertension Association (PHA)</a:t>
            </a:r>
          </a:p>
          <a:p>
            <a:pPr lvl="1">
              <a:spcBef>
                <a:spcPts val="300"/>
              </a:spcBef>
              <a:spcAft>
                <a:spcPts val="300"/>
              </a:spcAft>
            </a:pPr>
            <a:r>
              <a:rPr lang="en-US" sz="2400" dirty="0"/>
              <a:t>https://phassociation.org/</a:t>
            </a:r>
          </a:p>
          <a:p>
            <a:pPr lvl="1">
              <a:spcBef>
                <a:spcPts val="300"/>
              </a:spcBef>
              <a:spcAft>
                <a:spcPts val="300"/>
              </a:spcAft>
            </a:pPr>
            <a:endParaRPr lang="en-US" sz="2400" dirty="0"/>
          </a:p>
          <a:p>
            <a:pPr>
              <a:spcBef>
                <a:spcPts val="300"/>
              </a:spcBef>
              <a:spcAft>
                <a:spcPts val="300"/>
              </a:spcAft>
            </a:pPr>
            <a:r>
              <a:rPr lang="en-US" sz="2800" dirty="0"/>
              <a:t>American College of Chest Physicians (CHEST)</a:t>
            </a:r>
          </a:p>
          <a:p>
            <a:pPr lvl="1">
              <a:spcBef>
                <a:spcPts val="300"/>
              </a:spcBef>
              <a:spcAft>
                <a:spcPts val="300"/>
              </a:spcAft>
            </a:pPr>
            <a:r>
              <a:rPr lang="en-US" sz="2400" dirty="0"/>
              <a:t>https://www.chestnet.org/</a:t>
            </a:r>
          </a:p>
          <a:p>
            <a:pPr lvl="1">
              <a:spcBef>
                <a:spcPts val="300"/>
              </a:spcBef>
              <a:spcAft>
                <a:spcPts val="300"/>
              </a:spcAft>
            </a:pPr>
            <a:endParaRPr lang="en-US" sz="2400" dirty="0"/>
          </a:p>
          <a:p>
            <a:pPr>
              <a:spcBef>
                <a:spcPts val="300"/>
              </a:spcBef>
              <a:spcAft>
                <a:spcPts val="300"/>
              </a:spcAft>
            </a:pPr>
            <a:r>
              <a:rPr lang="en-US" sz="2800" dirty="0"/>
              <a:t>American Thoracic Society</a:t>
            </a:r>
          </a:p>
          <a:p>
            <a:pPr lvl="1">
              <a:spcBef>
                <a:spcPts val="300"/>
              </a:spcBef>
              <a:spcAft>
                <a:spcPts val="300"/>
              </a:spcAft>
            </a:pPr>
            <a:r>
              <a:rPr lang="en-US" sz="2400" dirty="0"/>
              <a:t>https://</a:t>
            </a:r>
            <a:r>
              <a:rPr lang="en-US" sz="2400" dirty="0" err="1"/>
              <a:t>www.thoracic.org</a:t>
            </a:r>
            <a:r>
              <a:rPr lang="en-US" sz="2400" dirty="0"/>
              <a:t>/</a:t>
            </a:r>
          </a:p>
          <a:p>
            <a:pPr lvl="1">
              <a:spcBef>
                <a:spcPts val="300"/>
              </a:spcBef>
              <a:spcAft>
                <a:spcPts val="300"/>
              </a:spcAft>
            </a:pPr>
            <a:endParaRPr lang="en-US" sz="2400" dirty="0"/>
          </a:p>
        </p:txBody>
      </p:sp>
    </p:spTree>
    <p:extLst>
      <p:ext uri="{BB962C8B-B14F-4D97-AF65-F5344CB8AC3E}">
        <p14:creationId xmlns:p14="http://schemas.microsoft.com/office/powerpoint/2010/main" val="3730001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DD295B5-B8EF-4B43-ABD8-F475A9F2E741}"/>
              </a:ext>
            </a:extLst>
          </p:cNvPr>
          <p:cNvSpPr>
            <a:spLocks noGrp="1"/>
          </p:cNvSpPr>
          <p:nvPr>
            <p:ph type="title"/>
          </p:nvPr>
        </p:nvSpPr>
        <p:spPr/>
        <p:txBody>
          <a:bodyPr/>
          <a:lstStyle/>
          <a:p>
            <a:r>
              <a:rPr lang="en-US" dirty="0"/>
              <a:t>Strategies for Reducing Diagnostic Delays for PAH</a:t>
            </a:r>
          </a:p>
        </p:txBody>
      </p:sp>
      <p:sp>
        <p:nvSpPr>
          <p:cNvPr id="4" name="Content Placeholder 3">
            <a:extLst>
              <a:ext uri="{FF2B5EF4-FFF2-40B4-BE49-F238E27FC236}">
                <a16:creationId xmlns:a16="http://schemas.microsoft.com/office/drawing/2014/main" id="{EE8CBC0E-B940-9A46-BD6A-F857A5F7E4F3}"/>
              </a:ext>
            </a:extLst>
          </p:cNvPr>
          <p:cNvSpPr>
            <a:spLocks noGrp="1"/>
          </p:cNvSpPr>
          <p:nvPr>
            <p:ph idx="1"/>
          </p:nvPr>
        </p:nvSpPr>
        <p:spPr>
          <a:xfrm>
            <a:off x="609600" y="1477905"/>
            <a:ext cx="10744200" cy="4797635"/>
          </a:xfrm>
        </p:spPr>
        <p:txBody>
          <a:bodyPr/>
          <a:lstStyle/>
          <a:p>
            <a:pPr>
              <a:spcBef>
                <a:spcPts val="600"/>
              </a:spcBef>
              <a:spcAft>
                <a:spcPts val="600"/>
              </a:spcAft>
            </a:pPr>
            <a:r>
              <a:rPr lang="en-US" dirty="0"/>
              <a:t>Screening at-risk individuals may identify patients at an earlier “low risk” stage</a:t>
            </a:r>
          </a:p>
          <a:p>
            <a:pPr>
              <a:spcBef>
                <a:spcPts val="600"/>
              </a:spcBef>
              <a:spcAft>
                <a:spcPts val="600"/>
              </a:spcAft>
            </a:pPr>
            <a:r>
              <a:rPr lang="en-US" dirty="0"/>
              <a:t>Educational interventions of PCPs and public awareness campaigns to consider pulmonary hypertension (PH) in a patient with nonspecific symptoms</a:t>
            </a:r>
          </a:p>
          <a:p>
            <a:pPr>
              <a:spcBef>
                <a:spcPts val="600"/>
              </a:spcBef>
              <a:spcAft>
                <a:spcPts val="600"/>
              </a:spcAft>
            </a:pPr>
            <a:r>
              <a:rPr lang="en-US" dirty="0"/>
              <a:t>Artificial intelligence algorithms may help identify cases earlier based on health resource utilization in existing large databases</a:t>
            </a:r>
          </a:p>
          <a:p>
            <a:pPr>
              <a:spcBef>
                <a:spcPts val="600"/>
              </a:spcBef>
              <a:spcAft>
                <a:spcPts val="600"/>
              </a:spcAft>
            </a:pPr>
            <a:r>
              <a:rPr lang="en-US" dirty="0"/>
              <a:t>Specialty PH centers should minimize barriers to referral and develop care pathways to expedite evaluation, access to RHC, and collaboration with community and primary care health care providers</a:t>
            </a:r>
          </a:p>
          <a:p>
            <a:pPr>
              <a:spcBef>
                <a:spcPts val="600"/>
              </a:spcBef>
              <a:spcAft>
                <a:spcPts val="600"/>
              </a:spcAft>
            </a:pPr>
            <a:endParaRPr lang="en-US" dirty="0"/>
          </a:p>
        </p:txBody>
      </p:sp>
    </p:spTree>
    <p:extLst>
      <p:ext uri="{BB962C8B-B14F-4D97-AF65-F5344CB8AC3E}">
        <p14:creationId xmlns:p14="http://schemas.microsoft.com/office/powerpoint/2010/main" val="3185690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4087705-D5D4-D842-80B0-D5A75C8CEB22}"/>
              </a:ext>
            </a:extLst>
          </p:cNvPr>
          <p:cNvSpPr>
            <a:spLocks noGrp="1"/>
          </p:cNvSpPr>
          <p:nvPr>
            <p:ph type="title"/>
          </p:nvPr>
        </p:nvSpPr>
        <p:spPr>
          <a:xfrm>
            <a:off x="609599" y="199505"/>
            <a:ext cx="11215607" cy="1185577"/>
          </a:xfrm>
        </p:spPr>
        <p:txBody>
          <a:bodyPr/>
          <a:lstStyle/>
          <a:p>
            <a:r>
              <a:rPr lang="en-US" dirty="0"/>
              <a:t>What Are Triggers for Referral to a PH Specialty Center?</a:t>
            </a:r>
          </a:p>
        </p:txBody>
      </p:sp>
      <p:sp>
        <p:nvSpPr>
          <p:cNvPr id="5" name="Content Placeholder 4">
            <a:extLst>
              <a:ext uri="{FF2B5EF4-FFF2-40B4-BE49-F238E27FC236}">
                <a16:creationId xmlns:a16="http://schemas.microsoft.com/office/drawing/2014/main" id="{AE884479-7091-3D43-B134-C1B42C19165B}"/>
              </a:ext>
            </a:extLst>
          </p:cNvPr>
          <p:cNvSpPr>
            <a:spLocks noGrp="1"/>
          </p:cNvSpPr>
          <p:nvPr>
            <p:ph idx="1"/>
          </p:nvPr>
        </p:nvSpPr>
        <p:spPr/>
        <p:txBody>
          <a:bodyPr/>
          <a:lstStyle/>
          <a:p>
            <a:r>
              <a:rPr lang="en-US" dirty="0"/>
              <a:t>Patients at risk for PH with increased dyspnea/change in exercise tolerance</a:t>
            </a:r>
          </a:p>
          <a:p>
            <a:r>
              <a:rPr lang="en-US" dirty="0"/>
              <a:t>SSc patient with echo signs of PAH (DETECT protocol)</a:t>
            </a:r>
          </a:p>
          <a:p>
            <a:r>
              <a:rPr lang="en-US" dirty="0"/>
              <a:t>Echo signs</a:t>
            </a:r>
          </a:p>
          <a:p>
            <a:pPr lvl="1"/>
            <a:r>
              <a:rPr lang="en-US" dirty="0"/>
              <a:t>Right ventricular dysfunction </a:t>
            </a:r>
          </a:p>
          <a:p>
            <a:pPr lvl="1"/>
            <a:r>
              <a:rPr lang="en-US" dirty="0"/>
              <a:t>RA and/or RV enlargement </a:t>
            </a:r>
          </a:p>
          <a:p>
            <a:pPr lvl="1"/>
            <a:r>
              <a:rPr lang="en-US" dirty="0"/>
              <a:t>Increased PAP  </a:t>
            </a:r>
          </a:p>
          <a:p>
            <a:r>
              <a:rPr lang="en-US" dirty="0"/>
              <a:t>Persistent dyspnea after pulmonary embolism (potential for CTEPH)</a:t>
            </a:r>
          </a:p>
          <a:p>
            <a:r>
              <a:rPr lang="en-US" dirty="0"/>
              <a:t>Dyspnea with elevated BNP (assuming PH is present/suspected?) </a:t>
            </a:r>
          </a:p>
          <a:p>
            <a:r>
              <a:rPr lang="en-US" dirty="0"/>
              <a:t>PFT with markedly reduced DL</a:t>
            </a:r>
            <a:r>
              <a:rPr lang="en-US" sz="1800" dirty="0"/>
              <a:t>CO</a:t>
            </a:r>
            <a:r>
              <a:rPr lang="en-US" dirty="0"/>
              <a:t> relative to other abnormalities in spirometry</a:t>
            </a:r>
          </a:p>
          <a:p>
            <a:endParaRPr lang="en-US" dirty="0"/>
          </a:p>
        </p:txBody>
      </p:sp>
    </p:spTree>
    <p:extLst>
      <p:ext uri="{BB962C8B-B14F-4D97-AF65-F5344CB8AC3E}">
        <p14:creationId xmlns:p14="http://schemas.microsoft.com/office/powerpoint/2010/main" val="1743319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760F2321-55FC-01FB-7002-BEFC7A296FA2}"/>
              </a:ext>
            </a:extLst>
          </p:cNvPr>
          <p:cNvSpPr>
            <a:spLocks noGrp="1"/>
          </p:cNvSpPr>
          <p:nvPr>
            <p:ph type="ftr" sz="quarter" idx="3"/>
          </p:nvPr>
        </p:nvSpPr>
        <p:spPr/>
        <p:txBody>
          <a:bodyPr/>
          <a:lstStyle/>
          <a:p>
            <a:r>
              <a:rPr lang="en-US" dirty="0"/>
              <a:t>1. Reinecke F, et al. </a:t>
            </a:r>
            <a:r>
              <a:rPr lang="en-US" i="1" dirty="0"/>
              <a:t>JMIR </a:t>
            </a:r>
            <a:r>
              <a:rPr lang="en-US" i="1" dirty="0" err="1"/>
              <a:t>Mhealth</a:t>
            </a:r>
            <a:r>
              <a:rPr lang="en-US" i="1" dirty="0"/>
              <a:t> </a:t>
            </a:r>
            <a:r>
              <a:rPr lang="en-US" i="1" dirty="0" err="1"/>
              <a:t>Uhealth</a:t>
            </a:r>
            <a:r>
              <a:rPr lang="en-US" i="1" dirty="0"/>
              <a:t>, </a:t>
            </a:r>
            <a:r>
              <a:rPr lang="en-US" dirty="0"/>
              <a:t>2021 Apr; 9(4): e23784. Published online 2021 Apr 21. </a:t>
            </a:r>
            <a:r>
              <a:rPr lang="en-US" dirty="0" err="1"/>
              <a:t>doi</a:t>
            </a:r>
            <a:r>
              <a:rPr lang="en-US" dirty="0"/>
              <a:t>: 10.2196/23784: 10.2196/23784.</a:t>
            </a:r>
          </a:p>
        </p:txBody>
      </p:sp>
      <p:sp>
        <p:nvSpPr>
          <p:cNvPr id="4" name="Title 3">
            <a:extLst>
              <a:ext uri="{FF2B5EF4-FFF2-40B4-BE49-F238E27FC236}">
                <a16:creationId xmlns:a16="http://schemas.microsoft.com/office/drawing/2014/main" id="{26717DA3-4093-E44E-A579-860241BC10EC}"/>
              </a:ext>
            </a:extLst>
          </p:cNvPr>
          <p:cNvSpPr>
            <a:spLocks noGrp="1"/>
          </p:cNvSpPr>
          <p:nvPr>
            <p:ph type="title"/>
          </p:nvPr>
        </p:nvSpPr>
        <p:spPr/>
        <p:txBody>
          <a:bodyPr/>
          <a:lstStyle/>
          <a:p>
            <a:r>
              <a:rPr lang="en-US" dirty="0"/>
              <a:t>Can Mobile Health be an Answer to the Underserved PAH populations? An Example From Orthopedics</a:t>
            </a:r>
          </a:p>
        </p:txBody>
      </p:sp>
      <p:sp>
        <p:nvSpPr>
          <p:cNvPr id="5" name="Content Placeholder 4">
            <a:extLst>
              <a:ext uri="{FF2B5EF4-FFF2-40B4-BE49-F238E27FC236}">
                <a16:creationId xmlns:a16="http://schemas.microsoft.com/office/drawing/2014/main" id="{412DD6C6-D281-5C42-8303-7F2E348D82C1}"/>
              </a:ext>
            </a:extLst>
          </p:cNvPr>
          <p:cNvSpPr>
            <a:spLocks noGrp="1"/>
          </p:cNvSpPr>
          <p:nvPr>
            <p:ph idx="1"/>
          </p:nvPr>
        </p:nvSpPr>
        <p:spPr/>
        <p:txBody>
          <a:bodyPr>
            <a:normAutofit lnSpcReduction="10000"/>
          </a:bodyPr>
          <a:lstStyle/>
          <a:p>
            <a:pPr>
              <a:spcAft>
                <a:spcPts val="1000"/>
              </a:spcAft>
            </a:pPr>
            <a:r>
              <a:rPr lang="en-US" dirty="0"/>
              <a:t>Smartphone apps offer enormous opportunities for dealing with future challenges in public health</a:t>
            </a:r>
          </a:p>
          <a:p>
            <a:pPr>
              <a:spcAft>
                <a:spcPts val="1000"/>
              </a:spcAft>
            </a:pPr>
            <a:r>
              <a:rPr lang="en-US" dirty="0"/>
              <a:t>Mobile devices are a widely used source of information for medical content, but only a minority of the population reported previous medical app usage </a:t>
            </a:r>
          </a:p>
          <a:p>
            <a:pPr>
              <a:spcAft>
                <a:spcPts val="1000"/>
              </a:spcAft>
            </a:pPr>
            <a:r>
              <a:rPr lang="en-US" dirty="0"/>
              <a:t>Orthopedic and trauma app users tend to be younger thus possibly excluding fringe groups—especially older adults </a:t>
            </a:r>
          </a:p>
          <a:p>
            <a:pPr>
              <a:spcAft>
                <a:spcPts val="1000"/>
              </a:spcAft>
            </a:pPr>
            <a:r>
              <a:rPr lang="en-US" dirty="0"/>
              <a:t>Can we adapt mobile health approaches to older adults who may constitute a large proportion of the PAH population?</a:t>
            </a:r>
          </a:p>
          <a:p>
            <a:pPr>
              <a:spcAft>
                <a:spcPts val="1000"/>
              </a:spcAft>
            </a:pPr>
            <a:r>
              <a:rPr lang="en-US" dirty="0"/>
              <a:t>Let’s look at the potential of mobile health and telemedicine in a bit more detail…</a:t>
            </a:r>
          </a:p>
        </p:txBody>
      </p:sp>
    </p:spTree>
    <p:extLst>
      <p:ext uri="{BB962C8B-B14F-4D97-AF65-F5344CB8AC3E}">
        <p14:creationId xmlns:p14="http://schemas.microsoft.com/office/powerpoint/2010/main" val="3267674733"/>
      </p:ext>
    </p:extLst>
  </p:cSld>
  <p:clrMapOvr>
    <a:masterClrMapping/>
  </p:clrMapOvr>
</p:sld>
</file>

<file path=ppt/theme/theme1.xml><?xml version="1.0" encoding="utf-8"?>
<a:theme xmlns:a="http://schemas.openxmlformats.org/drawingml/2006/main" name="IMPACT-PH-22-NEW">
  <a:themeElements>
    <a:clrScheme name="MedEd PCC">
      <a:dk1>
        <a:srgbClr val="3F3F3F"/>
      </a:dk1>
      <a:lt1>
        <a:srgbClr val="FFFFFF"/>
      </a:lt1>
      <a:dk2>
        <a:srgbClr val="3F3F3F"/>
      </a:dk2>
      <a:lt2>
        <a:srgbClr val="FAFAFA"/>
      </a:lt2>
      <a:accent1>
        <a:srgbClr val="8E1537"/>
      </a:accent1>
      <a:accent2>
        <a:srgbClr val="B21E6C"/>
      </a:accent2>
      <a:accent3>
        <a:srgbClr val="10416A"/>
      </a:accent3>
      <a:accent4>
        <a:srgbClr val="0075C9"/>
      </a:accent4>
      <a:accent5>
        <a:srgbClr val="FCB315"/>
      </a:accent5>
      <a:accent6>
        <a:srgbClr val="7CC109"/>
      </a:accent6>
      <a:hlink>
        <a:srgbClr val="CE0E2D"/>
      </a:hlink>
      <a:folHlink>
        <a:srgbClr val="001B7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nc-2019" id="{D6DD6064-0306-4FD1-AF18-B4FBE2D85156}" vid="{AD8A80D0-AC63-402F-8A18-93598A44339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Onc-2019</Template>
  <TotalTime>367</TotalTime>
  <Words>945</Words>
  <Application>Microsoft Office PowerPoint</Application>
  <PresentationFormat>Widescreen</PresentationFormat>
  <Paragraphs>68</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Century Gothic</vt:lpstr>
      <vt:lpstr>IMPACT-PH-22-NEW</vt:lpstr>
      <vt:lpstr>Delays in PAH Patient Referral: How Do We Overcome Them?</vt:lpstr>
      <vt:lpstr>Disclaimer</vt:lpstr>
      <vt:lpstr>Slow Referrals, Misdiagnosis, and Incorrect Prescriptions Limit PAH Patient Access to Effective Care</vt:lpstr>
      <vt:lpstr>Education Gap: Are We Failing to Recognize (and refer) PAH at Every Level of Medicine?</vt:lpstr>
      <vt:lpstr>PAH Education and Recognition: Community Physicians on the Front Line</vt:lpstr>
      <vt:lpstr>Educational Resources</vt:lpstr>
      <vt:lpstr>Strategies for Reducing Diagnostic Delays for PAH</vt:lpstr>
      <vt:lpstr>What Are Triggers for Referral to a PH Specialty Center?</vt:lpstr>
      <vt:lpstr>Can Mobile Health be an Answer to the Underserved PAH populations? An Example From Orthopedics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Jeffrey Knapp</cp:lastModifiedBy>
  <cp:revision>20</cp:revision>
  <dcterms:created xsi:type="dcterms:W3CDTF">2019-05-10T15:43:12Z</dcterms:created>
  <dcterms:modified xsi:type="dcterms:W3CDTF">2022-06-09T14:46:01Z</dcterms:modified>
</cp:coreProperties>
</file>