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9" r:id="rId2"/>
    <p:sldId id="256" r:id="rId3"/>
    <p:sldId id="2134959239" r:id="rId4"/>
    <p:sldId id="2134959242" r:id="rId5"/>
    <p:sldId id="2134959243" r:id="rId6"/>
    <p:sldId id="2134959244" r:id="rId7"/>
    <p:sldId id="2134959255" r:id="rId8"/>
    <p:sldId id="213495924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4" userDrawn="1">
          <p15:clr>
            <a:srgbClr val="A4A3A4"/>
          </p15:clr>
        </p15:guide>
        <p15:guide id="3" pos="3840" userDrawn="1">
          <p15:clr>
            <a:srgbClr val="A4A3A4"/>
          </p15:clr>
        </p15:guide>
        <p15:guide id="4" orient="horz" pos="3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A782B3-B426-5A74-1AC1-55275C315B55}" name="Rebecca Barraclough" initials="RB" userId="Rebecca Barraclough"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465CB5-FA75-4985-B80B-5674101F7816}" v="1" dt="2022-06-09T14:25:10.1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16" autoAdjust="0"/>
    <p:restoredTop sz="94660"/>
  </p:normalViewPr>
  <p:slideViewPr>
    <p:cSldViewPr snapToGrid="0">
      <p:cViewPr varScale="1">
        <p:scale>
          <a:sx n="117" d="100"/>
          <a:sy n="117" d="100"/>
        </p:scale>
        <p:origin x="90" y="330"/>
      </p:cViewPr>
      <p:guideLst>
        <p:guide orient="horz" pos="2160"/>
        <p:guide pos="374"/>
        <p:guide pos="3840"/>
        <p:guide orient="horz" pos="396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Knapp" userId="eaddf937-eef7-4e44-b8b8-eb6c9bae9fe4" providerId="ADAL" clId="{B4465CB5-FA75-4985-B80B-5674101F7816}"/>
    <pc:docChg chg="custSel addSld delSld modSld">
      <pc:chgData name="Jeffrey Knapp" userId="eaddf937-eef7-4e44-b8b8-eb6c9bae9fe4" providerId="ADAL" clId="{B4465CB5-FA75-4985-B80B-5674101F7816}" dt="2022-06-09T16:26:40.687" v="13" actId="2056"/>
      <pc:docMkLst>
        <pc:docMk/>
      </pc:docMkLst>
      <pc:sldChg chg="modSp add mod">
        <pc:chgData name="Jeffrey Knapp" userId="eaddf937-eef7-4e44-b8b8-eb6c9bae9fe4" providerId="ADAL" clId="{B4465CB5-FA75-4985-B80B-5674101F7816}" dt="2022-06-09T14:25:19.414" v="11" actId="2710"/>
        <pc:sldMkLst>
          <pc:docMk/>
          <pc:sldMk cId="3306514557" sldId="256"/>
        </pc:sldMkLst>
        <pc:spChg chg="mod">
          <ac:chgData name="Jeffrey Knapp" userId="eaddf937-eef7-4e44-b8b8-eb6c9bae9fe4" providerId="ADAL" clId="{B4465CB5-FA75-4985-B80B-5674101F7816}" dt="2022-06-09T14:25:19.414" v="11" actId="2710"/>
          <ac:spMkLst>
            <pc:docMk/>
            <pc:sldMk cId="3306514557" sldId="256"/>
            <ac:spMk id="10" creationId="{ED686F8A-DE79-29E4-3A92-6740BE7B4ED7}"/>
          </ac:spMkLst>
        </pc:spChg>
      </pc:sldChg>
      <pc:sldChg chg="modSp mod">
        <pc:chgData name="Jeffrey Knapp" userId="eaddf937-eef7-4e44-b8b8-eb6c9bae9fe4" providerId="ADAL" clId="{B4465CB5-FA75-4985-B80B-5674101F7816}" dt="2022-06-09T14:23:43.791" v="4" actId="20577"/>
        <pc:sldMkLst>
          <pc:docMk/>
          <pc:sldMk cId="2221674949" sldId="259"/>
        </pc:sldMkLst>
        <pc:spChg chg="mod">
          <ac:chgData name="Jeffrey Knapp" userId="eaddf937-eef7-4e44-b8b8-eb6c9bae9fe4" providerId="ADAL" clId="{B4465CB5-FA75-4985-B80B-5674101F7816}" dt="2022-06-09T14:23:43.791" v="4" actId="20577"/>
          <ac:spMkLst>
            <pc:docMk/>
            <pc:sldMk cId="2221674949" sldId="259"/>
            <ac:spMk id="2" creationId="{6C80B0D0-4D64-4459-95DF-0B74CEBFB011}"/>
          </ac:spMkLst>
        </pc:spChg>
      </pc:sldChg>
      <pc:sldChg chg="del">
        <pc:chgData name="Jeffrey Knapp" userId="eaddf937-eef7-4e44-b8b8-eb6c9bae9fe4" providerId="ADAL" clId="{B4465CB5-FA75-4985-B80B-5674101F7816}" dt="2022-06-09T14:36:19.437" v="12" actId="47"/>
        <pc:sldMkLst>
          <pc:docMk/>
          <pc:sldMk cId="486279466" sldId="267"/>
        </pc:sldMkLst>
      </pc:sldChg>
      <pc:sldChg chg="del">
        <pc:chgData name="Jeffrey Knapp" userId="eaddf937-eef7-4e44-b8b8-eb6c9bae9fe4" providerId="ADAL" clId="{B4465CB5-FA75-4985-B80B-5674101F7816}" dt="2022-06-09T14:24:53.434" v="6" actId="47"/>
        <pc:sldMkLst>
          <pc:docMk/>
          <pc:sldMk cId="3028314316" sldId="322"/>
        </pc:sldMkLst>
      </pc:sldChg>
      <pc:sldChg chg="del">
        <pc:chgData name="Jeffrey Knapp" userId="eaddf937-eef7-4e44-b8b8-eb6c9bae9fe4" providerId="ADAL" clId="{B4465CB5-FA75-4985-B80B-5674101F7816}" dt="2022-06-09T14:24:53.434" v="6" actId="47"/>
        <pc:sldMkLst>
          <pc:docMk/>
          <pc:sldMk cId="3808939505" sldId="324"/>
        </pc:sldMkLst>
      </pc:sldChg>
      <pc:sldChg chg="del">
        <pc:chgData name="Jeffrey Knapp" userId="eaddf937-eef7-4e44-b8b8-eb6c9bae9fe4" providerId="ADAL" clId="{B4465CB5-FA75-4985-B80B-5674101F7816}" dt="2022-06-09T14:24:53.434" v="6" actId="47"/>
        <pc:sldMkLst>
          <pc:docMk/>
          <pc:sldMk cId="1706226393" sldId="340"/>
        </pc:sldMkLst>
      </pc:sldChg>
      <pc:sldChg chg="del">
        <pc:chgData name="Jeffrey Knapp" userId="eaddf937-eef7-4e44-b8b8-eb6c9bae9fe4" providerId="ADAL" clId="{B4465CB5-FA75-4985-B80B-5674101F7816}" dt="2022-06-09T14:24:53.434" v="6" actId="47"/>
        <pc:sldMkLst>
          <pc:docMk/>
          <pc:sldMk cId="1062232668" sldId="355"/>
        </pc:sldMkLst>
      </pc:sldChg>
      <pc:sldChg chg="del">
        <pc:chgData name="Jeffrey Knapp" userId="eaddf937-eef7-4e44-b8b8-eb6c9bae9fe4" providerId="ADAL" clId="{B4465CB5-FA75-4985-B80B-5674101F7816}" dt="2022-06-09T14:24:53.434" v="6" actId="47"/>
        <pc:sldMkLst>
          <pc:docMk/>
          <pc:sldMk cId="4285028052" sldId="379"/>
        </pc:sldMkLst>
      </pc:sldChg>
      <pc:sldChg chg="del">
        <pc:chgData name="Jeffrey Knapp" userId="eaddf937-eef7-4e44-b8b8-eb6c9bae9fe4" providerId="ADAL" clId="{B4465CB5-FA75-4985-B80B-5674101F7816}" dt="2022-06-09T14:24:53.434" v="6" actId="47"/>
        <pc:sldMkLst>
          <pc:docMk/>
          <pc:sldMk cId="3817677854" sldId="459"/>
        </pc:sldMkLst>
      </pc:sldChg>
      <pc:sldChg chg="del">
        <pc:chgData name="Jeffrey Knapp" userId="eaddf937-eef7-4e44-b8b8-eb6c9bae9fe4" providerId="ADAL" clId="{B4465CB5-FA75-4985-B80B-5674101F7816}" dt="2022-06-09T14:24:53.434" v="6" actId="47"/>
        <pc:sldMkLst>
          <pc:docMk/>
          <pc:sldMk cId="3710927059" sldId="492"/>
        </pc:sldMkLst>
      </pc:sldChg>
      <pc:sldChg chg="del">
        <pc:chgData name="Jeffrey Knapp" userId="eaddf937-eef7-4e44-b8b8-eb6c9bae9fe4" providerId="ADAL" clId="{B4465CB5-FA75-4985-B80B-5674101F7816}" dt="2022-06-09T14:24:53.434" v="6" actId="47"/>
        <pc:sldMkLst>
          <pc:docMk/>
          <pc:sldMk cId="815936568" sldId="610"/>
        </pc:sldMkLst>
      </pc:sldChg>
      <pc:sldChg chg="del">
        <pc:chgData name="Jeffrey Knapp" userId="eaddf937-eef7-4e44-b8b8-eb6c9bae9fe4" providerId="ADAL" clId="{B4465CB5-FA75-4985-B80B-5674101F7816}" dt="2022-06-09T14:24:53.434" v="6" actId="47"/>
        <pc:sldMkLst>
          <pc:docMk/>
          <pc:sldMk cId="3378511521" sldId="642"/>
        </pc:sldMkLst>
      </pc:sldChg>
      <pc:sldChg chg="del">
        <pc:chgData name="Jeffrey Knapp" userId="eaddf937-eef7-4e44-b8b8-eb6c9bae9fe4" providerId="ADAL" clId="{B4465CB5-FA75-4985-B80B-5674101F7816}" dt="2022-06-09T14:24:53.434" v="6" actId="47"/>
        <pc:sldMkLst>
          <pc:docMk/>
          <pc:sldMk cId="3482248906" sldId="643"/>
        </pc:sldMkLst>
      </pc:sldChg>
      <pc:sldChg chg="del">
        <pc:chgData name="Jeffrey Knapp" userId="eaddf937-eef7-4e44-b8b8-eb6c9bae9fe4" providerId="ADAL" clId="{B4465CB5-FA75-4985-B80B-5674101F7816}" dt="2022-06-09T14:24:53.434" v="6" actId="47"/>
        <pc:sldMkLst>
          <pc:docMk/>
          <pc:sldMk cId="1043091776" sldId="644"/>
        </pc:sldMkLst>
      </pc:sldChg>
      <pc:sldChg chg="del">
        <pc:chgData name="Jeffrey Knapp" userId="eaddf937-eef7-4e44-b8b8-eb6c9bae9fe4" providerId="ADAL" clId="{B4465CB5-FA75-4985-B80B-5674101F7816}" dt="2022-06-09T14:24:53.434" v="6" actId="47"/>
        <pc:sldMkLst>
          <pc:docMk/>
          <pc:sldMk cId="3185690867" sldId="712"/>
        </pc:sldMkLst>
      </pc:sldChg>
      <pc:sldChg chg="del">
        <pc:chgData name="Jeffrey Knapp" userId="eaddf937-eef7-4e44-b8b8-eb6c9bae9fe4" providerId="ADAL" clId="{B4465CB5-FA75-4985-B80B-5674101F7816}" dt="2022-06-09T14:24:53.434" v="6" actId="47"/>
        <pc:sldMkLst>
          <pc:docMk/>
          <pc:sldMk cId="1743319439" sldId="2134959164"/>
        </pc:sldMkLst>
      </pc:sldChg>
      <pc:sldChg chg="del">
        <pc:chgData name="Jeffrey Knapp" userId="eaddf937-eef7-4e44-b8b8-eb6c9bae9fe4" providerId="ADAL" clId="{B4465CB5-FA75-4985-B80B-5674101F7816}" dt="2022-06-09T14:24:53.434" v="6" actId="47"/>
        <pc:sldMkLst>
          <pc:docMk/>
          <pc:sldMk cId="2204221345" sldId="2134959185"/>
        </pc:sldMkLst>
      </pc:sldChg>
      <pc:sldChg chg="del">
        <pc:chgData name="Jeffrey Knapp" userId="eaddf937-eef7-4e44-b8b8-eb6c9bae9fe4" providerId="ADAL" clId="{B4465CB5-FA75-4985-B80B-5674101F7816}" dt="2022-06-09T14:24:53.434" v="6" actId="47"/>
        <pc:sldMkLst>
          <pc:docMk/>
          <pc:sldMk cId="407596511" sldId="2134959188"/>
        </pc:sldMkLst>
      </pc:sldChg>
      <pc:sldChg chg="del">
        <pc:chgData name="Jeffrey Knapp" userId="eaddf937-eef7-4e44-b8b8-eb6c9bae9fe4" providerId="ADAL" clId="{B4465CB5-FA75-4985-B80B-5674101F7816}" dt="2022-06-09T14:24:53.434" v="6" actId="47"/>
        <pc:sldMkLst>
          <pc:docMk/>
          <pc:sldMk cId="2626015059" sldId="2134959189"/>
        </pc:sldMkLst>
      </pc:sldChg>
      <pc:sldChg chg="del">
        <pc:chgData name="Jeffrey Knapp" userId="eaddf937-eef7-4e44-b8b8-eb6c9bae9fe4" providerId="ADAL" clId="{B4465CB5-FA75-4985-B80B-5674101F7816}" dt="2022-06-09T14:24:53.434" v="6" actId="47"/>
        <pc:sldMkLst>
          <pc:docMk/>
          <pc:sldMk cId="1740498923" sldId="2134959190"/>
        </pc:sldMkLst>
      </pc:sldChg>
      <pc:sldChg chg="del">
        <pc:chgData name="Jeffrey Knapp" userId="eaddf937-eef7-4e44-b8b8-eb6c9bae9fe4" providerId="ADAL" clId="{B4465CB5-FA75-4985-B80B-5674101F7816}" dt="2022-06-09T14:24:53.434" v="6" actId="47"/>
        <pc:sldMkLst>
          <pc:docMk/>
          <pc:sldMk cId="1040503550" sldId="2134959191"/>
        </pc:sldMkLst>
      </pc:sldChg>
      <pc:sldChg chg="del">
        <pc:chgData name="Jeffrey Knapp" userId="eaddf937-eef7-4e44-b8b8-eb6c9bae9fe4" providerId="ADAL" clId="{B4465CB5-FA75-4985-B80B-5674101F7816}" dt="2022-06-09T14:24:53.434" v="6" actId="47"/>
        <pc:sldMkLst>
          <pc:docMk/>
          <pc:sldMk cId="509669461" sldId="2134959193"/>
        </pc:sldMkLst>
      </pc:sldChg>
      <pc:sldChg chg="del">
        <pc:chgData name="Jeffrey Knapp" userId="eaddf937-eef7-4e44-b8b8-eb6c9bae9fe4" providerId="ADAL" clId="{B4465CB5-FA75-4985-B80B-5674101F7816}" dt="2022-06-09T14:24:53.434" v="6" actId="47"/>
        <pc:sldMkLst>
          <pc:docMk/>
          <pc:sldMk cId="3842003831" sldId="2134959201"/>
        </pc:sldMkLst>
      </pc:sldChg>
      <pc:sldChg chg="del">
        <pc:chgData name="Jeffrey Knapp" userId="eaddf937-eef7-4e44-b8b8-eb6c9bae9fe4" providerId="ADAL" clId="{B4465CB5-FA75-4985-B80B-5674101F7816}" dt="2022-06-09T14:24:53.434" v="6" actId="47"/>
        <pc:sldMkLst>
          <pc:docMk/>
          <pc:sldMk cId="1753419885" sldId="2134959205"/>
        </pc:sldMkLst>
      </pc:sldChg>
      <pc:sldChg chg="del">
        <pc:chgData name="Jeffrey Knapp" userId="eaddf937-eef7-4e44-b8b8-eb6c9bae9fe4" providerId="ADAL" clId="{B4465CB5-FA75-4985-B80B-5674101F7816}" dt="2022-06-09T14:24:53.434" v="6" actId="47"/>
        <pc:sldMkLst>
          <pc:docMk/>
          <pc:sldMk cId="3268170404" sldId="2134959206"/>
        </pc:sldMkLst>
      </pc:sldChg>
      <pc:sldChg chg="del">
        <pc:chgData name="Jeffrey Knapp" userId="eaddf937-eef7-4e44-b8b8-eb6c9bae9fe4" providerId="ADAL" clId="{B4465CB5-FA75-4985-B80B-5674101F7816}" dt="2022-06-09T14:24:53.434" v="6" actId="47"/>
        <pc:sldMkLst>
          <pc:docMk/>
          <pc:sldMk cId="3152423266" sldId="2134959207"/>
        </pc:sldMkLst>
      </pc:sldChg>
      <pc:sldChg chg="del">
        <pc:chgData name="Jeffrey Knapp" userId="eaddf937-eef7-4e44-b8b8-eb6c9bae9fe4" providerId="ADAL" clId="{B4465CB5-FA75-4985-B80B-5674101F7816}" dt="2022-06-09T14:24:53.434" v="6" actId="47"/>
        <pc:sldMkLst>
          <pc:docMk/>
          <pc:sldMk cId="899993362" sldId="2134959208"/>
        </pc:sldMkLst>
      </pc:sldChg>
      <pc:sldChg chg="del">
        <pc:chgData name="Jeffrey Knapp" userId="eaddf937-eef7-4e44-b8b8-eb6c9bae9fe4" providerId="ADAL" clId="{B4465CB5-FA75-4985-B80B-5674101F7816}" dt="2022-06-09T14:24:53.434" v="6" actId="47"/>
        <pc:sldMkLst>
          <pc:docMk/>
          <pc:sldMk cId="2701041852" sldId="2134959214"/>
        </pc:sldMkLst>
      </pc:sldChg>
      <pc:sldChg chg="del">
        <pc:chgData name="Jeffrey Knapp" userId="eaddf937-eef7-4e44-b8b8-eb6c9bae9fe4" providerId="ADAL" clId="{B4465CB5-FA75-4985-B80B-5674101F7816}" dt="2022-06-09T14:24:53.434" v="6" actId="47"/>
        <pc:sldMkLst>
          <pc:docMk/>
          <pc:sldMk cId="1646793406" sldId="2134959216"/>
        </pc:sldMkLst>
      </pc:sldChg>
      <pc:sldChg chg="del">
        <pc:chgData name="Jeffrey Knapp" userId="eaddf937-eef7-4e44-b8b8-eb6c9bae9fe4" providerId="ADAL" clId="{B4465CB5-FA75-4985-B80B-5674101F7816}" dt="2022-06-09T14:24:53.434" v="6" actId="47"/>
        <pc:sldMkLst>
          <pc:docMk/>
          <pc:sldMk cId="3744441833" sldId="2134959218"/>
        </pc:sldMkLst>
      </pc:sldChg>
      <pc:sldChg chg="del">
        <pc:chgData name="Jeffrey Knapp" userId="eaddf937-eef7-4e44-b8b8-eb6c9bae9fe4" providerId="ADAL" clId="{B4465CB5-FA75-4985-B80B-5674101F7816}" dt="2022-06-09T14:24:53.434" v="6" actId="47"/>
        <pc:sldMkLst>
          <pc:docMk/>
          <pc:sldMk cId="97634508" sldId="2134959222"/>
        </pc:sldMkLst>
      </pc:sldChg>
      <pc:sldChg chg="del">
        <pc:chgData name="Jeffrey Knapp" userId="eaddf937-eef7-4e44-b8b8-eb6c9bae9fe4" providerId="ADAL" clId="{B4465CB5-FA75-4985-B80B-5674101F7816}" dt="2022-06-09T14:24:53.434" v="6" actId="47"/>
        <pc:sldMkLst>
          <pc:docMk/>
          <pc:sldMk cId="1231250795" sldId="2134959223"/>
        </pc:sldMkLst>
      </pc:sldChg>
      <pc:sldChg chg="del">
        <pc:chgData name="Jeffrey Knapp" userId="eaddf937-eef7-4e44-b8b8-eb6c9bae9fe4" providerId="ADAL" clId="{B4465CB5-FA75-4985-B80B-5674101F7816}" dt="2022-06-09T14:24:53.434" v="6" actId="47"/>
        <pc:sldMkLst>
          <pc:docMk/>
          <pc:sldMk cId="486179249" sldId="2134959232"/>
        </pc:sldMkLst>
      </pc:sldChg>
      <pc:sldChg chg="del">
        <pc:chgData name="Jeffrey Knapp" userId="eaddf937-eef7-4e44-b8b8-eb6c9bae9fe4" providerId="ADAL" clId="{B4465CB5-FA75-4985-B80B-5674101F7816}" dt="2022-06-09T14:24:53.434" v="6" actId="47"/>
        <pc:sldMkLst>
          <pc:docMk/>
          <pc:sldMk cId="1839826540" sldId="2134959233"/>
        </pc:sldMkLst>
      </pc:sldChg>
      <pc:sldChg chg="del">
        <pc:chgData name="Jeffrey Knapp" userId="eaddf937-eef7-4e44-b8b8-eb6c9bae9fe4" providerId="ADAL" clId="{B4465CB5-FA75-4985-B80B-5674101F7816}" dt="2022-06-09T14:24:53.434" v="6" actId="47"/>
        <pc:sldMkLst>
          <pc:docMk/>
          <pc:sldMk cId="3090110347" sldId="2134959238"/>
        </pc:sldMkLst>
      </pc:sldChg>
      <pc:sldChg chg="delCm">
        <pc:chgData name="Jeffrey Knapp" userId="eaddf937-eef7-4e44-b8b8-eb6c9bae9fe4" providerId="ADAL" clId="{B4465CB5-FA75-4985-B80B-5674101F7816}" dt="2022-06-09T16:26:40.687" v="13" actId="2056"/>
        <pc:sldMkLst>
          <pc:docMk/>
          <pc:sldMk cId="3251263302" sldId="2134959242"/>
        </pc:sldMkLst>
      </pc:sldChg>
      <pc:sldChg chg="del">
        <pc:chgData name="Jeffrey Knapp" userId="eaddf937-eef7-4e44-b8b8-eb6c9bae9fe4" providerId="ADAL" clId="{B4465CB5-FA75-4985-B80B-5674101F7816}" dt="2022-06-09T14:24:53.434" v="6" actId="47"/>
        <pc:sldMkLst>
          <pc:docMk/>
          <pc:sldMk cId="3267674733" sldId="2134959246"/>
        </pc:sldMkLst>
      </pc:sldChg>
      <pc:sldChg chg="del">
        <pc:chgData name="Jeffrey Knapp" userId="eaddf937-eef7-4e44-b8b8-eb6c9bae9fe4" providerId="ADAL" clId="{B4465CB5-FA75-4985-B80B-5674101F7816}" dt="2022-06-09T14:24:53.434" v="6" actId="47"/>
        <pc:sldMkLst>
          <pc:docMk/>
          <pc:sldMk cId="1685875856" sldId="2134959247"/>
        </pc:sldMkLst>
      </pc:sldChg>
      <pc:sldChg chg="del">
        <pc:chgData name="Jeffrey Knapp" userId="eaddf937-eef7-4e44-b8b8-eb6c9bae9fe4" providerId="ADAL" clId="{B4465CB5-FA75-4985-B80B-5674101F7816}" dt="2022-06-09T14:24:53.434" v="6" actId="47"/>
        <pc:sldMkLst>
          <pc:docMk/>
          <pc:sldMk cId="442560149" sldId="2134959248"/>
        </pc:sldMkLst>
      </pc:sldChg>
      <pc:sldChg chg="del">
        <pc:chgData name="Jeffrey Knapp" userId="eaddf937-eef7-4e44-b8b8-eb6c9bae9fe4" providerId="ADAL" clId="{B4465CB5-FA75-4985-B80B-5674101F7816}" dt="2022-06-09T14:24:53.434" v="6" actId="47"/>
        <pc:sldMkLst>
          <pc:docMk/>
          <pc:sldMk cId="252670408" sldId="2134959249"/>
        </pc:sldMkLst>
      </pc:sldChg>
      <pc:sldChg chg="del">
        <pc:chgData name="Jeffrey Knapp" userId="eaddf937-eef7-4e44-b8b8-eb6c9bae9fe4" providerId="ADAL" clId="{B4465CB5-FA75-4985-B80B-5674101F7816}" dt="2022-06-09T14:24:53.434" v="6" actId="47"/>
        <pc:sldMkLst>
          <pc:docMk/>
          <pc:sldMk cId="1007258659" sldId="2134959250"/>
        </pc:sldMkLst>
      </pc:sldChg>
      <pc:sldChg chg="del">
        <pc:chgData name="Jeffrey Knapp" userId="eaddf937-eef7-4e44-b8b8-eb6c9bae9fe4" providerId="ADAL" clId="{B4465CB5-FA75-4985-B80B-5674101F7816}" dt="2022-06-09T14:24:53.434" v="6" actId="47"/>
        <pc:sldMkLst>
          <pc:docMk/>
          <pc:sldMk cId="1987992287" sldId="2134959251"/>
        </pc:sldMkLst>
      </pc:sldChg>
      <pc:sldChg chg="del">
        <pc:chgData name="Jeffrey Knapp" userId="eaddf937-eef7-4e44-b8b8-eb6c9bae9fe4" providerId="ADAL" clId="{B4465CB5-FA75-4985-B80B-5674101F7816}" dt="2022-06-09T14:24:53.434" v="6" actId="47"/>
        <pc:sldMkLst>
          <pc:docMk/>
          <pc:sldMk cId="3457928648" sldId="2134959252"/>
        </pc:sldMkLst>
      </pc:sldChg>
      <pc:sldChg chg="del">
        <pc:chgData name="Jeffrey Knapp" userId="eaddf937-eef7-4e44-b8b8-eb6c9bae9fe4" providerId="ADAL" clId="{B4465CB5-FA75-4985-B80B-5674101F7816}" dt="2022-06-09T14:24:53.434" v="6" actId="47"/>
        <pc:sldMkLst>
          <pc:docMk/>
          <pc:sldMk cId="2041685200" sldId="2134959253"/>
        </pc:sldMkLst>
      </pc:sldChg>
      <pc:sldChg chg="del">
        <pc:chgData name="Jeffrey Knapp" userId="eaddf937-eef7-4e44-b8b8-eb6c9bae9fe4" providerId="ADAL" clId="{B4465CB5-FA75-4985-B80B-5674101F7816}" dt="2022-06-09T14:24:53.434" v="6" actId="47"/>
        <pc:sldMkLst>
          <pc:docMk/>
          <pc:sldMk cId="1770017648" sldId="2134959254"/>
        </pc:sldMkLst>
      </pc:sldChg>
      <pc:sldChg chg="del">
        <pc:chgData name="Jeffrey Knapp" userId="eaddf937-eef7-4e44-b8b8-eb6c9bae9fe4" providerId="ADAL" clId="{B4465CB5-FA75-4985-B80B-5674101F7816}" dt="2022-06-09T14:24:53.434" v="6" actId="47"/>
        <pc:sldMkLst>
          <pc:docMk/>
          <pc:sldMk cId="1692771497" sldId="2134959256"/>
        </pc:sldMkLst>
      </pc:sldChg>
      <pc:sldChg chg="del">
        <pc:chgData name="Jeffrey Knapp" userId="eaddf937-eef7-4e44-b8b8-eb6c9bae9fe4" providerId="ADAL" clId="{B4465CB5-FA75-4985-B80B-5674101F7816}" dt="2022-06-09T14:24:53.434" v="6" actId="47"/>
        <pc:sldMkLst>
          <pc:docMk/>
          <pc:sldMk cId="2919455628" sldId="2134959257"/>
        </pc:sldMkLst>
      </pc:sldChg>
      <pc:sldChg chg="del">
        <pc:chgData name="Jeffrey Knapp" userId="eaddf937-eef7-4e44-b8b8-eb6c9bae9fe4" providerId="ADAL" clId="{B4465CB5-FA75-4985-B80B-5674101F7816}" dt="2022-06-09T14:24:53.434" v="6" actId="47"/>
        <pc:sldMkLst>
          <pc:docMk/>
          <pc:sldMk cId="597244481" sldId="2134959258"/>
        </pc:sldMkLst>
      </pc:sldChg>
      <pc:sldChg chg="del">
        <pc:chgData name="Jeffrey Knapp" userId="eaddf937-eef7-4e44-b8b8-eb6c9bae9fe4" providerId="ADAL" clId="{B4465CB5-FA75-4985-B80B-5674101F7816}" dt="2022-06-09T14:24:53.434" v="6" actId="47"/>
        <pc:sldMkLst>
          <pc:docMk/>
          <pc:sldMk cId="849934701" sldId="2134959259"/>
        </pc:sldMkLst>
      </pc:sldChg>
      <pc:sldChg chg="del">
        <pc:chgData name="Jeffrey Knapp" userId="eaddf937-eef7-4e44-b8b8-eb6c9bae9fe4" providerId="ADAL" clId="{B4465CB5-FA75-4985-B80B-5674101F7816}" dt="2022-06-09T14:24:53.434" v="6" actId="47"/>
        <pc:sldMkLst>
          <pc:docMk/>
          <pc:sldMk cId="366167437" sldId="2134959260"/>
        </pc:sldMkLst>
      </pc:sldChg>
      <pc:sldChg chg="del">
        <pc:chgData name="Jeffrey Knapp" userId="eaddf937-eef7-4e44-b8b8-eb6c9bae9fe4" providerId="ADAL" clId="{B4465CB5-FA75-4985-B80B-5674101F7816}" dt="2022-06-09T14:23:50.421" v="5" actId="47"/>
        <pc:sldMkLst>
          <pc:docMk/>
          <pc:sldMk cId="3560782346" sldId="2134959261"/>
        </pc:sldMkLst>
      </pc:sldChg>
      <pc:sldChg chg="del">
        <pc:chgData name="Jeffrey Knapp" userId="eaddf937-eef7-4e44-b8b8-eb6c9bae9fe4" providerId="ADAL" clId="{B4465CB5-FA75-4985-B80B-5674101F7816}" dt="2022-06-09T14:24:53.434" v="6" actId="47"/>
        <pc:sldMkLst>
          <pc:docMk/>
          <pc:sldMk cId="3730001553" sldId="2134959262"/>
        </pc:sldMkLst>
      </pc:sldChg>
      <pc:sldChg chg="del">
        <pc:chgData name="Jeffrey Knapp" userId="eaddf937-eef7-4e44-b8b8-eb6c9bae9fe4" providerId="ADAL" clId="{B4465CB5-FA75-4985-B80B-5674101F7816}" dt="2022-06-09T14:24:53.434" v="6" actId="47"/>
        <pc:sldMkLst>
          <pc:docMk/>
          <pc:sldMk cId="28817777" sldId="2134959263"/>
        </pc:sldMkLst>
      </pc:sldChg>
    </pc:docChg>
  </pc:docChgLst>
</pc:chgInfo>
</file>

<file path=ppt/charts/_rels/chart1.xml.rels><?xml version="1.0" encoding="UTF-8" standalone="yes"?>
<Relationships xmlns="http://schemas.openxmlformats.org/package/2006/relationships"><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sz="1400" b="0" i="0" u="none" strike="noStrike" baseline="0" dirty="0">
                <a:effectLst/>
              </a:rPr>
              <a:t>Percent Older US Adults Who Report Ever Feeling Unfairly Treated Because of their Race or Ethnicity or Have Not Had Their Health Concerns Taken Seriously</a:t>
            </a:r>
            <a:endParaRPr lang="en-US" sz="1400" i="0" dirty="0">
              <a:solidFill>
                <a:schemeClr val="tx1"/>
              </a:solidFill>
            </a:endParaRPr>
          </a:p>
        </c:rich>
      </c:tx>
      <c:layout>
        <c:manualLayout>
          <c:xMode val="edge"/>
          <c:yMode val="edge"/>
          <c:x val="0.12925752045820618"/>
          <c:y val="4.2354143335758968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5.2964438265780206E-2"/>
          <c:y val="0.20442243955863648"/>
          <c:w val="0.92416570024994782"/>
          <c:h val="0.57393932885691168"/>
        </c:manualLayout>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cat>
            <c:strRef>
              <c:f>Sheet1!$A$2:$A$4</c:f>
              <c:strCache>
                <c:ptCount val="3"/>
                <c:pt idx="0">
                  <c:v>LatinX</c:v>
                </c:pt>
                <c:pt idx="1">
                  <c:v>Black</c:v>
                </c:pt>
                <c:pt idx="2">
                  <c:v>White</c:v>
                </c:pt>
              </c:strCache>
            </c:strRef>
          </c:cat>
          <c:val>
            <c:numRef>
              <c:f>Sheet1!$B$2:$B$4</c:f>
              <c:numCache>
                <c:formatCode>General</c:formatCode>
                <c:ptCount val="3"/>
                <c:pt idx="0">
                  <c:v>23</c:v>
                </c:pt>
                <c:pt idx="1">
                  <c:v>25</c:v>
                </c:pt>
                <c:pt idx="2">
                  <c:v>3</c:v>
                </c:pt>
              </c:numCache>
            </c:numRef>
          </c:val>
          <c:extLst>
            <c:ext xmlns:c16="http://schemas.microsoft.com/office/drawing/2014/chart" uri="{C3380CC4-5D6E-409C-BE32-E72D297353CC}">
              <c16:uniqueId val="{00000000-23F5-F24A-9BE0-6FF4883E32BA}"/>
            </c:ext>
          </c:extLst>
        </c:ser>
        <c:ser>
          <c:idx val="1"/>
          <c:order val="1"/>
          <c:tx>
            <c:strRef>
              <c:f>Sheet1!$C$1</c:f>
              <c:strCache>
                <c:ptCount val="1"/>
                <c:pt idx="0">
                  <c:v>Women</c:v>
                </c:pt>
              </c:strCache>
            </c:strRef>
          </c:tx>
          <c:spPr>
            <a:solidFill>
              <a:schemeClr val="accent2"/>
            </a:solidFill>
            <a:ln>
              <a:noFill/>
            </a:ln>
            <a:effectLst/>
          </c:spPr>
          <c:invertIfNegative val="0"/>
          <c:cat>
            <c:strRef>
              <c:f>Sheet1!$A$2:$A$4</c:f>
              <c:strCache>
                <c:ptCount val="3"/>
                <c:pt idx="0">
                  <c:v>LatinX</c:v>
                </c:pt>
                <c:pt idx="1">
                  <c:v>Black</c:v>
                </c:pt>
                <c:pt idx="2">
                  <c:v>White</c:v>
                </c:pt>
              </c:strCache>
            </c:strRef>
          </c:cat>
          <c:val>
            <c:numRef>
              <c:f>Sheet1!$C$2:$C$4</c:f>
              <c:numCache>
                <c:formatCode>General</c:formatCode>
                <c:ptCount val="3"/>
                <c:pt idx="0">
                  <c:v>26</c:v>
                </c:pt>
                <c:pt idx="1">
                  <c:v>22</c:v>
                </c:pt>
                <c:pt idx="2">
                  <c:v>3</c:v>
                </c:pt>
              </c:numCache>
            </c:numRef>
          </c:val>
          <c:extLst>
            <c:ext xmlns:c16="http://schemas.microsoft.com/office/drawing/2014/chart" uri="{C3380CC4-5D6E-409C-BE32-E72D297353CC}">
              <c16:uniqueId val="{00000001-23F5-F24A-9BE0-6FF4883E32BA}"/>
            </c:ext>
          </c:extLst>
        </c:ser>
        <c:ser>
          <c:idx val="2"/>
          <c:order val="2"/>
          <c:tx>
            <c:strRef>
              <c:f>Sheet1!$D$1</c:f>
              <c:strCache>
                <c:ptCount val="1"/>
                <c:pt idx="0">
                  <c:v>Men</c:v>
                </c:pt>
              </c:strCache>
            </c:strRef>
          </c:tx>
          <c:spPr>
            <a:solidFill>
              <a:schemeClr val="accent3"/>
            </a:solidFill>
            <a:ln>
              <a:noFill/>
            </a:ln>
            <a:effectLst/>
          </c:spPr>
          <c:invertIfNegative val="0"/>
          <c:cat>
            <c:strRef>
              <c:f>Sheet1!$A$2:$A$4</c:f>
              <c:strCache>
                <c:ptCount val="3"/>
                <c:pt idx="0">
                  <c:v>LatinX</c:v>
                </c:pt>
                <c:pt idx="1">
                  <c:v>Black</c:v>
                </c:pt>
                <c:pt idx="2">
                  <c:v>White</c:v>
                </c:pt>
              </c:strCache>
            </c:strRef>
          </c:cat>
          <c:val>
            <c:numRef>
              <c:f>Sheet1!$D$2:$D$4</c:f>
              <c:numCache>
                <c:formatCode>General</c:formatCode>
                <c:ptCount val="3"/>
                <c:pt idx="0">
                  <c:v>19</c:v>
                </c:pt>
                <c:pt idx="1">
                  <c:v>27</c:v>
                </c:pt>
                <c:pt idx="2">
                  <c:v>2</c:v>
                </c:pt>
              </c:numCache>
            </c:numRef>
          </c:val>
          <c:extLst>
            <c:ext xmlns:c16="http://schemas.microsoft.com/office/drawing/2014/chart" uri="{C3380CC4-5D6E-409C-BE32-E72D297353CC}">
              <c16:uniqueId val="{00000002-23F5-F24A-9BE0-6FF4883E32BA}"/>
            </c:ext>
          </c:extLst>
        </c:ser>
        <c:dLbls>
          <c:showLegendKey val="0"/>
          <c:showVal val="0"/>
          <c:showCatName val="0"/>
          <c:showSerName val="0"/>
          <c:showPercent val="0"/>
          <c:showBubbleSize val="0"/>
        </c:dLbls>
        <c:gapWidth val="219"/>
        <c:overlap val="-27"/>
        <c:axId val="2081362463"/>
        <c:axId val="1660062543"/>
      </c:barChart>
      <c:catAx>
        <c:axId val="20813624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60062543"/>
        <c:crosses val="autoZero"/>
        <c:auto val="1"/>
        <c:lblAlgn val="ctr"/>
        <c:lblOffset val="100"/>
        <c:noMultiLvlLbl val="0"/>
      </c:catAx>
      <c:valAx>
        <c:axId val="166006254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813624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6/9/2022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02A3BA-BCC9-CF4B-9816-A521BE7D5D17}" type="slidenum">
              <a:rPr lang="en-US" smtClean="0"/>
              <a:t>5</a:t>
            </a:fld>
            <a:endParaRPr lang="en-US"/>
          </a:p>
        </p:txBody>
      </p:sp>
    </p:spTree>
    <p:extLst>
      <p:ext uri="{BB962C8B-B14F-4D97-AF65-F5344CB8AC3E}">
        <p14:creationId xmlns:p14="http://schemas.microsoft.com/office/powerpoint/2010/main" val="838291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02A3BA-BCC9-CF4B-9816-A521BE7D5D17}" type="slidenum">
              <a:rPr lang="en-US" smtClean="0"/>
              <a:t>7</a:t>
            </a:fld>
            <a:endParaRPr lang="en-US"/>
          </a:p>
        </p:txBody>
      </p:sp>
    </p:spTree>
    <p:extLst>
      <p:ext uri="{BB962C8B-B14F-4D97-AF65-F5344CB8AC3E}">
        <p14:creationId xmlns:p14="http://schemas.microsoft.com/office/powerpoint/2010/main" val="42136491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284069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p:txBody>
          <a:bodyPr/>
          <a:lstStyle/>
          <a:p>
            <a:r>
              <a:rPr lang="en-US" dirty="0"/>
              <a:t>How Do We Define an</a:t>
            </a:r>
            <a:br>
              <a:rPr lang="en-US" dirty="0"/>
            </a:br>
            <a:r>
              <a:rPr lang="en-US" dirty="0"/>
              <a:t>Underserved PAH Patient?</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178645"/>
            <a:ext cx="10515600" cy="2268537"/>
          </a:xfrm>
        </p:spPr>
        <p:txBody>
          <a:bodyPr>
            <a:normAutofit fontScale="92500" lnSpcReduction="10000"/>
          </a:bodyPr>
          <a:lstStyle/>
          <a:p>
            <a:r>
              <a:rPr lang="en-US" dirty="0"/>
              <a:t>Jean M. Elwing, MD</a:t>
            </a:r>
          </a:p>
          <a:p>
            <a:r>
              <a:rPr lang="en-US" dirty="0"/>
              <a:t>Professor of Medicine</a:t>
            </a:r>
          </a:p>
          <a:p>
            <a:r>
              <a:rPr lang="en-US" dirty="0"/>
              <a:t>Director, Pulmonary Hypertension Program                                                                    </a:t>
            </a:r>
          </a:p>
          <a:p>
            <a:r>
              <a:rPr lang="en-US" dirty="0"/>
              <a:t>Division of Pulmonary, Critical Care and Sleep Medicine</a:t>
            </a:r>
          </a:p>
          <a:p>
            <a:r>
              <a:rPr lang="en-US" dirty="0"/>
              <a:t>University of Cincinnati </a:t>
            </a:r>
          </a:p>
          <a:p>
            <a:r>
              <a:rPr lang="en-US" dirty="0"/>
              <a:t>Cincinnati, OH</a:t>
            </a:r>
          </a:p>
        </p:txBody>
      </p:sp>
    </p:spTree>
    <p:extLst>
      <p:ext uri="{BB962C8B-B14F-4D97-AF65-F5344CB8AC3E}">
        <p14:creationId xmlns:p14="http://schemas.microsoft.com/office/powerpoint/2010/main" val="222167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988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B2E63-AF60-3F41-923F-9E743BD37C6E}"/>
              </a:ext>
            </a:extLst>
          </p:cNvPr>
          <p:cNvSpPr>
            <a:spLocks noGrp="1"/>
          </p:cNvSpPr>
          <p:nvPr>
            <p:ph type="title"/>
          </p:nvPr>
        </p:nvSpPr>
        <p:spPr/>
        <p:txBody>
          <a:bodyPr/>
          <a:lstStyle/>
          <a:p>
            <a:r>
              <a:rPr lang="en-US" dirty="0"/>
              <a:t>Defining the Underserved PAH Patient:</a:t>
            </a:r>
            <a:br>
              <a:rPr lang="en-US" dirty="0"/>
            </a:br>
            <a:r>
              <a:rPr lang="en-US" sz="2800" dirty="0"/>
              <a:t>Not All Have Equal Access to Care</a:t>
            </a:r>
            <a:endParaRPr lang="en-US" dirty="0"/>
          </a:p>
        </p:txBody>
      </p:sp>
      <p:sp>
        <p:nvSpPr>
          <p:cNvPr id="6" name="Oval 5">
            <a:extLst>
              <a:ext uri="{FF2B5EF4-FFF2-40B4-BE49-F238E27FC236}">
                <a16:creationId xmlns:a16="http://schemas.microsoft.com/office/drawing/2014/main" id="{136734EE-9FA8-B046-B3D6-2CAB0BD45DCE}"/>
              </a:ext>
            </a:extLst>
          </p:cNvPr>
          <p:cNvSpPr/>
          <p:nvPr/>
        </p:nvSpPr>
        <p:spPr>
          <a:xfrm>
            <a:off x="443456" y="1569788"/>
            <a:ext cx="4613096" cy="4572000"/>
          </a:xfrm>
          <a:prstGeom prst="ellipse">
            <a:avLst/>
          </a:prstGeom>
          <a:solidFill>
            <a:schemeClr val="accent1">
              <a:alpha val="6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 name="Oval 6">
            <a:extLst>
              <a:ext uri="{FF2B5EF4-FFF2-40B4-BE49-F238E27FC236}">
                <a16:creationId xmlns:a16="http://schemas.microsoft.com/office/drawing/2014/main" id="{4DD2C2ED-B403-6549-BAA1-89466D255E3A}"/>
              </a:ext>
            </a:extLst>
          </p:cNvPr>
          <p:cNvSpPr/>
          <p:nvPr/>
        </p:nvSpPr>
        <p:spPr>
          <a:xfrm>
            <a:off x="7370828" y="1569788"/>
            <a:ext cx="4613096" cy="4572000"/>
          </a:xfrm>
          <a:prstGeom prst="ellipse">
            <a:avLst/>
          </a:prstGeom>
          <a:solidFill>
            <a:schemeClr val="accent4">
              <a:lumMod val="50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Oval 7">
            <a:extLst>
              <a:ext uri="{FF2B5EF4-FFF2-40B4-BE49-F238E27FC236}">
                <a16:creationId xmlns:a16="http://schemas.microsoft.com/office/drawing/2014/main" id="{D7DADE22-CAEC-8C49-985B-8154ED7C7ED4}"/>
              </a:ext>
            </a:extLst>
          </p:cNvPr>
          <p:cNvSpPr/>
          <p:nvPr/>
        </p:nvSpPr>
        <p:spPr>
          <a:xfrm>
            <a:off x="4329678" y="2109181"/>
            <a:ext cx="3575406" cy="3493214"/>
          </a:xfrm>
          <a:prstGeom prst="ellipse">
            <a:avLst/>
          </a:prstGeom>
          <a:solidFill>
            <a:schemeClr val="accent5">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B93F8245-D87A-EC49-B293-30258F05B588}"/>
              </a:ext>
            </a:extLst>
          </p:cNvPr>
          <p:cNvSpPr txBox="1"/>
          <p:nvPr/>
        </p:nvSpPr>
        <p:spPr>
          <a:xfrm>
            <a:off x="916067" y="2583674"/>
            <a:ext cx="3647326" cy="2923877"/>
          </a:xfrm>
          <a:prstGeom prst="rect">
            <a:avLst/>
          </a:prstGeom>
          <a:noFill/>
        </p:spPr>
        <p:txBody>
          <a:bodyPr wrap="square" rtlCol="0">
            <a:spAutoFit/>
          </a:bodyPr>
          <a:lstStyle/>
          <a:p>
            <a:pPr algn="ctr"/>
            <a:r>
              <a:rPr lang="en-US" b="1" dirty="0">
                <a:solidFill>
                  <a:schemeClr val="bg1"/>
                </a:solidFill>
                <a:effectLst>
                  <a:outerShdw blurRad="50800" dist="12700" dir="5400000" algn="ctr" rotWithShape="0">
                    <a:schemeClr val="tx1"/>
                  </a:outerShdw>
                </a:effectLst>
              </a:rPr>
              <a:t>Social Barriers</a:t>
            </a:r>
          </a:p>
          <a:p>
            <a:pPr algn="ctr"/>
            <a:endParaRPr lang="en-US" b="1" dirty="0">
              <a:solidFill>
                <a:schemeClr val="bg1"/>
              </a:solidFill>
              <a:effectLst>
                <a:outerShdw blurRad="50800" dist="12700" dir="5400000" algn="ctr" rotWithShape="0">
                  <a:schemeClr val="tx1"/>
                </a:outerShdw>
              </a:effectLst>
            </a:endParaRP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Physically remote populations</a:t>
            </a: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Immigrant populations</a:t>
            </a: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Non-English speakers</a:t>
            </a: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Minority populations</a:t>
            </a: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Prejudice</a:t>
            </a: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Patient trepidations</a:t>
            </a: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Disbelief in medicine/science</a:t>
            </a:r>
          </a:p>
          <a:p>
            <a:pPr marL="285750" indent="-285750">
              <a:buFont typeface="Arial" panose="020B0604020202020204" pitchFamily="34" charset="0"/>
              <a:buChar char="•"/>
            </a:pPr>
            <a:endParaRPr lang="en-US" dirty="0">
              <a:solidFill>
                <a:schemeClr val="bg1"/>
              </a:solidFill>
              <a:effectLst>
                <a:outerShdw blurRad="50800" dist="12700" dir="5400000" algn="ctr" rotWithShape="0">
                  <a:schemeClr val="tx1"/>
                </a:outerShdw>
              </a:effectLst>
            </a:endParaRPr>
          </a:p>
          <a:p>
            <a:pPr marL="285750" indent="-285750">
              <a:buFont typeface="Arial" panose="020B0604020202020204" pitchFamily="34" charset="0"/>
              <a:buChar char="•"/>
            </a:pPr>
            <a:endParaRPr lang="en-US" dirty="0">
              <a:solidFill>
                <a:schemeClr val="bg1"/>
              </a:solidFill>
              <a:effectLst>
                <a:outerShdw blurRad="50800" dist="12700" dir="5400000" algn="ctr" rotWithShape="0">
                  <a:schemeClr val="tx1"/>
                </a:outerShdw>
              </a:effectLst>
            </a:endParaRPr>
          </a:p>
        </p:txBody>
      </p:sp>
      <p:sp>
        <p:nvSpPr>
          <p:cNvPr id="10" name="TextBox 9">
            <a:extLst>
              <a:ext uri="{FF2B5EF4-FFF2-40B4-BE49-F238E27FC236}">
                <a16:creationId xmlns:a16="http://schemas.microsoft.com/office/drawing/2014/main" id="{64083125-8EC4-8B4F-842B-63A1FAB5D4B6}"/>
              </a:ext>
            </a:extLst>
          </p:cNvPr>
          <p:cNvSpPr txBox="1"/>
          <p:nvPr/>
        </p:nvSpPr>
        <p:spPr>
          <a:xfrm>
            <a:off x="7892885" y="2583674"/>
            <a:ext cx="3647326" cy="2400657"/>
          </a:xfrm>
          <a:prstGeom prst="rect">
            <a:avLst/>
          </a:prstGeom>
          <a:noFill/>
        </p:spPr>
        <p:txBody>
          <a:bodyPr wrap="square" rtlCol="0">
            <a:spAutoFit/>
          </a:bodyPr>
          <a:lstStyle/>
          <a:p>
            <a:pPr algn="ctr"/>
            <a:r>
              <a:rPr lang="en-US" b="1" dirty="0">
                <a:solidFill>
                  <a:schemeClr val="bg1"/>
                </a:solidFill>
                <a:effectLst>
                  <a:outerShdw blurRad="50800" dist="12700" dir="5400000" algn="ctr" rotWithShape="0">
                    <a:schemeClr val="tx1"/>
                  </a:outerShdw>
                </a:effectLst>
              </a:rPr>
              <a:t>Economic Barriers</a:t>
            </a:r>
          </a:p>
          <a:p>
            <a:pPr marL="285750" indent="-285750">
              <a:buFont typeface="Arial" panose="020B0604020202020204" pitchFamily="34" charset="0"/>
              <a:buChar char="•"/>
            </a:pPr>
            <a:endParaRPr lang="en-US" dirty="0">
              <a:solidFill>
                <a:schemeClr val="bg1"/>
              </a:solidFill>
              <a:effectLst>
                <a:outerShdw blurRad="50800" dist="12700" dir="5400000" algn="ctr" rotWithShape="0">
                  <a:schemeClr val="tx1"/>
                </a:outerShdw>
              </a:effectLst>
            </a:endParaRP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Insurance issues</a:t>
            </a: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Drug costs</a:t>
            </a: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Care costs</a:t>
            </a: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Lack of patient transportation</a:t>
            </a:r>
          </a:p>
          <a:p>
            <a:pPr marL="285750" indent="-285750">
              <a:buFont typeface="Arial" panose="020B0604020202020204" pitchFamily="34" charset="0"/>
              <a:buChar char="•"/>
            </a:pPr>
            <a:r>
              <a:rPr lang="en-US" sz="1600" dirty="0">
                <a:solidFill>
                  <a:schemeClr val="bg1"/>
                </a:solidFill>
                <a:effectLst>
                  <a:outerShdw blurRad="50800" dist="12700" dir="5400000" algn="ctr" rotWithShape="0">
                    <a:schemeClr val="tx1"/>
                  </a:outerShdw>
                </a:effectLst>
              </a:rPr>
              <a:t>Lack of patient access to tools for telemedicine</a:t>
            </a:r>
          </a:p>
          <a:p>
            <a:pPr marL="285750" indent="-285750">
              <a:buFont typeface="Arial" panose="020B0604020202020204" pitchFamily="34" charset="0"/>
              <a:buChar char="•"/>
            </a:pPr>
            <a:endParaRPr lang="en-US" dirty="0">
              <a:solidFill>
                <a:schemeClr val="bg1"/>
              </a:solidFill>
              <a:effectLst>
                <a:outerShdw blurRad="50800" dist="12700" dir="5400000" algn="ctr" rotWithShape="0">
                  <a:schemeClr val="tx1"/>
                </a:outerShdw>
              </a:effectLst>
            </a:endParaRPr>
          </a:p>
        </p:txBody>
      </p:sp>
      <p:sp>
        <p:nvSpPr>
          <p:cNvPr id="11" name="TextBox 10">
            <a:extLst>
              <a:ext uri="{FF2B5EF4-FFF2-40B4-BE49-F238E27FC236}">
                <a16:creationId xmlns:a16="http://schemas.microsoft.com/office/drawing/2014/main" id="{3001E552-5722-804A-B0A0-ED68D6C4DAF0}"/>
              </a:ext>
            </a:extLst>
          </p:cNvPr>
          <p:cNvSpPr txBox="1"/>
          <p:nvPr/>
        </p:nvSpPr>
        <p:spPr>
          <a:xfrm>
            <a:off x="4735659" y="2583674"/>
            <a:ext cx="2802705" cy="2339102"/>
          </a:xfrm>
          <a:prstGeom prst="rect">
            <a:avLst/>
          </a:prstGeom>
          <a:noFill/>
        </p:spPr>
        <p:txBody>
          <a:bodyPr wrap="square" rtlCol="0">
            <a:spAutoFit/>
          </a:bodyPr>
          <a:lstStyle/>
          <a:p>
            <a:pPr algn="ctr"/>
            <a:r>
              <a:rPr lang="en-US" b="1" dirty="0"/>
              <a:t>Medical Barriers</a:t>
            </a:r>
            <a:br>
              <a:rPr lang="en-US" b="1" dirty="0"/>
            </a:br>
            <a:endParaRPr lang="en-US" sz="1600" b="1" dirty="0"/>
          </a:p>
          <a:p>
            <a:pPr marL="285750" indent="-285750">
              <a:buFont typeface="Arial" panose="020B0604020202020204" pitchFamily="34" charset="0"/>
              <a:buChar char="•"/>
            </a:pPr>
            <a:r>
              <a:rPr lang="en-US" sz="1600" dirty="0"/>
              <a:t>Telemedicine</a:t>
            </a:r>
          </a:p>
          <a:p>
            <a:pPr marL="285750" indent="-285750">
              <a:buFont typeface="Arial" panose="020B0604020202020204" pitchFamily="34" charset="0"/>
              <a:buChar char="•"/>
            </a:pPr>
            <a:r>
              <a:rPr lang="en-US" sz="1600" dirty="0"/>
              <a:t>Delayed referrals</a:t>
            </a:r>
          </a:p>
          <a:p>
            <a:pPr marL="285750" indent="-285750">
              <a:buFont typeface="Arial" panose="020B0604020202020204" pitchFamily="34" charset="0"/>
              <a:buChar char="•"/>
            </a:pPr>
            <a:r>
              <a:rPr lang="en-US" sz="1600" dirty="0"/>
              <a:t>Physician awareness of PAH (symptoms and diagnoses)</a:t>
            </a:r>
          </a:p>
          <a:p>
            <a:pPr marL="285750" indent="-285750">
              <a:buFont typeface="Arial" panose="020B0604020202020204" pitchFamily="34" charset="0"/>
              <a:buChar char="•"/>
            </a:pPr>
            <a:r>
              <a:rPr lang="en-US" sz="1600" dirty="0"/>
              <a:t>Patient disabilities</a:t>
            </a:r>
          </a:p>
          <a:p>
            <a:pPr marL="285750" indent="-285750">
              <a:buFont typeface="Arial" panose="020B0604020202020204" pitchFamily="34" charset="0"/>
              <a:buChar char="•"/>
            </a:pPr>
            <a:r>
              <a:rPr lang="en-US" sz="1600" dirty="0"/>
              <a:t>Access to primary care</a:t>
            </a:r>
          </a:p>
        </p:txBody>
      </p:sp>
    </p:spTree>
    <p:extLst>
      <p:ext uri="{BB962C8B-B14F-4D97-AF65-F5344CB8AC3E}">
        <p14:creationId xmlns:p14="http://schemas.microsoft.com/office/powerpoint/2010/main" val="274319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3DAE2858-66B2-AEE9-6FF8-D3ADA9A6C928}"/>
              </a:ext>
            </a:extLst>
          </p:cNvPr>
          <p:cNvGrpSpPr/>
          <p:nvPr/>
        </p:nvGrpSpPr>
        <p:grpSpPr>
          <a:xfrm>
            <a:off x="931333" y="5129167"/>
            <a:ext cx="10255956" cy="493591"/>
            <a:chOff x="931333" y="5129167"/>
            <a:chExt cx="10255956" cy="493591"/>
          </a:xfrm>
        </p:grpSpPr>
        <p:sp>
          <p:nvSpPr>
            <p:cNvPr id="11" name="Rectangle 10">
              <a:extLst>
                <a:ext uri="{FF2B5EF4-FFF2-40B4-BE49-F238E27FC236}">
                  <a16:creationId xmlns:a16="http://schemas.microsoft.com/office/drawing/2014/main" id="{310B94B7-5EB0-5ECB-4F50-77525C61EDE7}"/>
                </a:ext>
              </a:extLst>
            </p:cNvPr>
            <p:cNvSpPr/>
            <p:nvPr/>
          </p:nvSpPr>
          <p:spPr>
            <a:xfrm>
              <a:off x="3115733" y="5129167"/>
              <a:ext cx="8071556" cy="243602"/>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6587B1D-0D22-1EED-D979-9F6EE1B36C26}"/>
                </a:ext>
              </a:extLst>
            </p:cNvPr>
            <p:cNvSpPr/>
            <p:nvPr/>
          </p:nvSpPr>
          <p:spPr>
            <a:xfrm>
              <a:off x="931333" y="5379156"/>
              <a:ext cx="6002867" cy="243602"/>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Footer Placeholder 4">
            <a:extLst>
              <a:ext uri="{FF2B5EF4-FFF2-40B4-BE49-F238E27FC236}">
                <a16:creationId xmlns:a16="http://schemas.microsoft.com/office/drawing/2014/main" id="{444DCA47-E551-F753-FC54-A55D68C6199D}"/>
              </a:ext>
            </a:extLst>
          </p:cNvPr>
          <p:cNvSpPr>
            <a:spLocks noGrp="1"/>
          </p:cNvSpPr>
          <p:nvPr>
            <p:ph type="ftr" sz="quarter" idx="3"/>
          </p:nvPr>
        </p:nvSpPr>
        <p:spPr/>
        <p:txBody>
          <a:bodyPr/>
          <a:lstStyle/>
          <a:p>
            <a:r>
              <a:rPr lang="nb-NO" dirty="0"/>
              <a:t>1. Morisako AK, et al. </a:t>
            </a:r>
            <a:r>
              <a:rPr lang="nb-NO" i="1" dirty="0"/>
              <a:t>Hawai’i J Med &amp; Pub Health, </a:t>
            </a:r>
            <a:r>
              <a:rPr lang="nb-NO" dirty="0"/>
              <a:t>2017;76(Suppl 1): 36-41.</a:t>
            </a:r>
          </a:p>
          <a:p>
            <a:r>
              <a:rPr lang="nb-NO" dirty="0"/>
              <a:t>2. Hausmann LRM, et al. </a:t>
            </a:r>
            <a:r>
              <a:rPr lang="nb-NO" i="1" dirty="0"/>
              <a:t>Med Care, </a:t>
            </a:r>
            <a:r>
              <a:rPr lang="nb-NO" dirty="0"/>
              <a:t>2008;46: 905–914.doi:10.1097/MLR.0b013e3181792562.</a:t>
            </a:r>
          </a:p>
        </p:txBody>
      </p:sp>
      <p:sp>
        <p:nvSpPr>
          <p:cNvPr id="2" name="Title 1">
            <a:extLst>
              <a:ext uri="{FF2B5EF4-FFF2-40B4-BE49-F238E27FC236}">
                <a16:creationId xmlns:a16="http://schemas.microsoft.com/office/drawing/2014/main" id="{CBC7B40B-17F5-674A-98A9-6A1BEB2373CE}"/>
              </a:ext>
            </a:extLst>
          </p:cNvPr>
          <p:cNvSpPr>
            <a:spLocks noGrp="1"/>
          </p:cNvSpPr>
          <p:nvPr>
            <p:ph type="title"/>
          </p:nvPr>
        </p:nvSpPr>
        <p:spPr/>
        <p:txBody>
          <a:bodyPr/>
          <a:lstStyle/>
          <a:p>
            <a:r>
              <a:rPr lang="en-US" dirty="0"/>
              <a:t>Health Insurance Status of Minorities: Health Status in Relation to Health Insurance: The NHOPI Example</a:t>
            </a:r>
          </a:p>
        </p:txBody>
      </p:sp>
      <p:grpSp>
        <p:nvGrpSpPr>
          <p:cNvPr id="14" name="Group 13">
            <a:extLst>
              <a:ext uri="{FF2B5EF4-FFF2-40B4-BE49-F238E27FC236}">
                <a16:creationId xmlns:a16="http://schemas.microsoft.com/office/drawing/2014/main" id="{2BEE513B-144D-8D71-A79D-69735FE878B6}"/>
              </a:ext>
            </a:extLst>
          </p:cNvPr>
          <p:cNvGrpSpPr/>
          <p:nvPr/>
        </p:nvGrpSpPr>
        <p:grpSpPr>
          <a:xfrm>
            <a:off x="869244" y="4515556"/>
            <a:ext cx="9877778" cy="609600"/>
            <a:chOff x="869244" y="4515556"/>
            <a:chExt cx="9877778" cy="609600"/>
          </a:xfrm>
        </p:grpSpPr>
        <p:sp>
          <p:nvSpPr>
            <p:cNvPr id="9" name="Rectangle 8">
              <a:extLst>
                <a:ext uri="{FF2B5EF4-FFF2-40B4-BE49-F238E27FC236}">
                  <a16:creationId xmlns:a16="http://schemas.microsoft.com/office/drawing/2014/main" id="{6F1853ED-0F98-449E-98C6-93AC876D56AA}"/>
                </a:ext>
              </a:extLst>
            </p:cNvPr>
            <p:cNvSpPr/>
            <p:nvPr/>
          </p:nvSpPr>
          <p:spPr>
            <a:xfrm>
              <a:off x="869244" y="4515556"/>
              <a:ext cx="9821334" cy="564444"/>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65385A4-D8F5-DDDD-0A95-1CE4151257EC}"/>
                </a:ext>
              </a:extLst>
            </p:cNvPr>
            <p:cNvSpPr/>
            <p:nvPr/>
          </p:nvSpPr>
          <p:spPr>
            <a:xfrm>
              <a:off x="2810933" y="4820356"/>
              <a:ext cx="7936089" cy="304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4A18696F-4B7F-FF48-AC9F-3A7DE9E77E00}"/>
              </a:ext>
            </a:extLst>
          </p:cNvPr>
          <p:cNvSpPr>
            <a:spLocks noGrp="1"/>
          </p:cNvSpPr>
          <p:nvPr>
            <p:ph idx="1"/>
          </p:nvPr>
        </p:nvSpPr>
        <p:spPr/>
        <p:txBody>
          <a:bodyPr>
            <a:normAutofit fontScale="77500" lnSpcReduction="20000"/>
          </a:bodyPr>
          <a:lstStyle/>
          <a:p>
            <a:r>
              <a:rPr lang="en-US" dirty="0"/>
              <a:t>Native Hawaiians and Other Pacific Islanders (NHOPI) suffer from several poor health outcomes including high rates of overweight status, obesity, hypertension, and high rates of asthma and cancer mortality</a:t>
            </a:r>
            <a:r>
              <a:rPr lang="en-US" baseline="30000" dirty="0"/>
              <a:t>1</a:t>
            </a:r>
          </a:p>
          <a:p>
            <a:r>
              <a:rPr lang="en-US" dirty="0"/>
              <a:t>Recent study using the Behavioral Risk Factor Surveillance System (BRFSS) 2012 data and logistic regression examined association between health insurance, an element for improved access to health care, other barriers to health care (e.g., cost and having a personal health care provider), on the health status of NHOPI compared to Asians</a:t>
            </a:r>
          </a:p>
          <a:p>
            <a:r>
              <a:rPr lang="en-US" dirty="0"/>
              <a:t>When all those factors were considered, insured NHOPI were still 66% more likely to experience fair or poor health as compared to Asians (OR: 1.66, 95% CI [1.34, 2.05]) </a:t>
            </a:r>
          </a:p>
          <a:p>
            <a:r>
              <a:rPr lang="en-US" dirty="0"/>
              <a:t>Insured NHOPI were more likely to experience a cost barrier than insured Asians although there was no difference between groups regarding having a personal health care provider </a:t>
            </a:r>
          </a:p>
          <a:p>
            <a:r>
              <a:rPr lang="en-US" dirty="0"/>
              <a:t>Uninsured NHOPI were less likely to receive an annual routine checkup when compared to uninsured Asians </a:t>
            </a:r>
          </a:p>
          <a:p>
            <a:r>
              <a:rPr lang="en-US" dirty="0"/>
              <a:t>As ethnic minorities, NHOPI often experience social marginalization and racial discrimination in the health care setting resulting in poor health outcomes</a:t>
            </a:r>
            <a:r>
              <a:rPr lang="en-US" baseline="30000" dirty="0"/>
              <a:t>2</a:t>
            </a:r>
            <a:r>
              <a:rPr lang="en-US" dirty="0"/>
              <a:t>, deficiencies in cultural competency, local language skills and communication; additionally, conflicting perceptions, attitudes, beliefs, and values toward health and health care pose significant barriers to accessing care </a:t>
            </a:r>
          </a:p>
          <a:p>
            <a:endParaRPr lang="en-US" dirty="0"/>
          </a:p>
        </p:txBody>
      </p:sp>
    </p:spTree>
    <p:extLst>
      <p:ext uri="{BB962C8B-B14F-4D97-AF65-F5344CB8AC3E}">
        <p14:creationId xmlns:p14="http://schemas.microsoft.com/office/powerpoint/2010/main" val="3251263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FB4D211F-7A04-A09A-8D85-3E18EE67F264}"/>
              </a:ext>
            </a:extLst>
          </p:cNvPr>
          <p:cNvSpPr>
            <a:spLocks noGrp="1"/>
          </p:cNvSpPr>
          <p:nvPr>
            <p:ph type="ftr" sz="quarter" idx="3"/>
          </p:nvPr>
        </p:nvSpPr>
        <p:spPr>
          <a:xfrm>
            <a:off x="609600" y="6210300"/>
            <a:ext cx="10744199" cy="588181"/>
          </a:xfrm>
        </p:spPr>
        <p:txBody>
          <a:bodyPr/>
          <a:lstStyle/>
          <a:p>
            <a:pPr marL="228600" indent="-228600">
              <a:buFont typeface="+mj-lt"/>
              <a:buAutoNum type="arabicPeriod"/>
            </a:pPr>
            <a:r>
              <a:rPr lang="en-US" dirty="0"/>
              <a:t>Williams DR, et al. </a:t>
            </a:r>
            <a:r>
              <a:rPr lang="en-US" i="1" dirty="0"/>
              <a:t>Health Serv Res. </a:t>
            </a:r>
            <a:r>
              <a:rPr lang="en-US" dirty="0"/>
              <a:t>2019;54:1374–1388.</a:t>
            </a:r>
          </a:p>
          <a:p>
            <a:pPr marL="228600" indent="-228600">
              <a:buFont typeface="+mj-lt"/>
              <a:buAutoNum type="arabicPeriod"/>
            </a:pPr>
            <a:r>
              <a:rPr lang="en-US" dirty="0"/>
              <a:t>Doty MM, et al.  </a:t>
            </a:r>
            <a:r>
              <a:rPr lang="en-US" i="1" dirty="0"/>
              <a:t>The Commonwealth Fund. </a:t>
            </a:r>
            <a:r>
              <a:rPr lang="en-US" dirty="0"/>
              <a:t>2022; Issue Briefs. </a:t>
            </a:r>
          </a:p>
          <a:p>
            <a:pPr marL="228600" indent="-228600">
              <a:buFont typeface="+mj-lt"/>
              <a:buAutoNum type="arabicPeriod"/>
            </a:pPr>
            <a:r>
              <a:rPr lang="en-US" dirty="0"/>
              <a:t>Bellamy-Walker T. </a:t>
            </a:r>
            <a:r>
              <a:rPr lang="en-US" i="1" dirty="0"/>
              <a:t>NBC News. </a:t>
            </a:r>
            <a:r>
              <a:rPr lang="en-US" dirty="0"/>
              <a:t>April 22, 2022.</a:t>
            </a:r>
          </a:p>
        </p:txBody>
      </p:sp>
      <p:sp>
        <p:nvSpPr>
          <p:cNvPr id="2" name="Title 1">
            <a:extLst>
              <a:ext uri="{FF2B5EF4-FFF2-40B4-BE49-F238E27FC236}">
                <a16:creationId xmlns:a16="http://schemas.microsoft.com/office/drawing/2014/main" id="{3D7AE72D-C239-7E4F-A872-5726FDC3C115}"/>
              </a:ext>
            </a:extLst>
          </p:cNvPr>
          <p:cNvSpPr>
            <a:spLocks noGrp="1"/>
          </p:cNvSpPr>
          <p:nvPr>
            <p:ph type="title"/>
          </p:nvPr>
        </p:nvSpPr>
        <p:spPr/>
        <p:txBody>
          <a:bodyPr/>
          <a:lstStyle/>
          <a:p>
            <a:r>
              <a:rPr lang="en-US" dirty="0"/>
              <a:t>The Gorilla In the Room:</a:t>
            </a:r>
            <a:br>
              <a:rPr lang="en-US" dirty="0"/>
            </a:br>
            <a:r>
              <a:rPr lang="en-US" dirty="0"/>
              <a:t>Prejudicial Attitudes Affect Patient Access</a:t>
            </a:r>
          </a:p>
        </p:txBody>
      </p:sp>
      <p:sp>
        <p:nvSpPr>
          <p:cNvPr id="3" name="Content Placeholder 2">
            <a:extLst>
              <a:ext uri="{FF2B5EF4-FFF2-40B4-BE49-F238E27FC236}">
                <a16:creationId xmlns:a16="http://schemas.microsoft.com/office/drawing/2014/main" id="{C68641A2-36DF-DC42-948F-5279F5AC320F}"/>
              </a:ext>
            </a:extLst>
          </p:cNvPr>
          <p:cNvSpPr>
            <a:spLocks noGrp="1"/>
          </p:cNvSpPr>
          <p:nvPr>
            <p:ph idx="1"/>
          </p:nvPr>
        </p:nvSpPr>
        <p:spPr/>
        <p:txBody>
          <a:bodyPr>
            <a:normAutofit/>
          </a:bodyPr>
          <a:lstStyle/>
          <a:p>
            <a:r>
              <a:rPr lang="en-US" sz="1600" dirty="0"/>
              <a:t>Racial discrimination is an emerging risk factor for disease and a contributor to racial disparities in health</a:t>
            </a:r>
            <a:r>
              <a:rPr lang="en-US" sz="1600" baseline="30000" dirty="0"/>
              <a:t>1</a:t>
            </a:r>
          </a:p>
          <a:p>
            <a:r>
              <a:rPr lang="en-US" sz="1600" dirty="0"/>
              <a:t>According to a study from The Commonwealth Fund, about a quarter of Latino and Black older adults reported facing racial discrimination at the doctor’s office making it harder for them to receive the care they needed</a:t>
            </a:r>
            <a:r>
              <a:rPr lang="en-US" sz="1600" baseline="30000" dirty="0"/>
              <a:t>2,3</a:t>
            </a:r>
            <a:r>
              <a:rPr lang="en-US" sz="1600" dirty="0"/>
              <a:t> </a:t>
            </a:r>
          </a:p>
          <a:p>
            <a:r>
              <a:rPr lang="en-US" sz="1600" dirty="0"/>
              <a:t>Patients of color aged 60 or older were more likely to say they were unfairly treated or had their health concerns dismissed by medical professionals </a:t>
            </a:r>
          </a:p>
        </p:txBody>
      </p:sp>
      <p:graphicFrame>
        <p:nvGraphicFramePr>
          <p:cNvPr id="7" name="Chart 6">
            <a:extLst>
              <a:ext uri="{FF2B5EF4-FFF2-40B4-BE49-F238E27FC236}">
                <a16:creationId xmlns:a16="http://schemas.microsoft.com/office/drawing/2014/main" id="{E321D2A6-5EBE-6A4E-B91D-E1930E4A6E16}"/>
              </a:ext>
            </a:extLst>
          </p:cNvPr>
          <p:cNvGraphicFramePr/>
          <p:nvPr>
            <p:extLst>
              <p:ext uri="{D42A27DB-BD31-4B8C-83A1-F6EECF244321}">
                <p14:modId xmlns:p14="http://schemas.microsoft.com/office/powerpoint/2010/main" val="2149693567"/>
              </p:ext>
            </p:extLst>
          </p:nvPr>
        </p:nvGraphicFramePr>
        <p:xfrm>
          <a:off x="4888431" y="3086100"/>
          <a:ext cx="7001258" cy="3092361"/>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A1007077-DE55-6A4C-AE94-8C76EFB484F6}"/>
              </a:ext>
            </a:extLst>
          </p:cNvPr>
          <p:cNvSpPr txBox="1"/>
          <p:nvPr/>
        </p:nvSpPr>
        <p:spPr>
          <a:xfrm rot="16200000">
            <a:off x="3908807" y="4567966"/>
            <a:ext cx="1697901" cy="307777"/>
          </a:xfrm>
          <a:prstGeom prst="rect">
            <a:avLst/>
          </a:prstGeom>
          <a:noFill/>
        </p:spPr>
        <p:txBody>
          <a:bodyPr wrap="none" rtlCol="0">
            <a:spAutoFit/>
          </a:bodyPr>
          <a:lstStyle/>
          <a:p>
            <a:r>
              <a:rPr lang="en-US" sz="1400" dirty="0"/>
              <a:t>Percent of Patients</a:t>
            </a:r>
          </a:p>
        </p:txBody>
      </p:sp>
      <p:sp>
        <p:nvSpPr>
          <p:cNvPr id="12" name="Content Placeholder 2">
            <a:extLst>
              <a:ext uri="{FF2B5EF4-FFF2-40B4-BE49-F238E27FC236}">
                <a16:creationId xmlns:a16="http://schemas.microsoft.com/office/drawing/2014/main" id="{D38B1E32-7623-8861-7DF1-1087EBE420A0}"/>
              </a:ext>
            </a:extLst>
          </p:cNvPr>
          <p:cNvSpPr txBox="1">
            <a:spLocks/>
          </p:cNvSpPr>
          <p:nvPr/>
        </p:nvSpPr>
        <p:spPr>
          <a:xfrm>
            <a:off x="603250" y="3352800"/>
            <a:ext cx="3844925" cy="271462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One in four Black and Latino/Hispanic older adults report racial or ethnic discrimination when seeking health care, while relatively few older white adults report similar treatment</a:t>
            </a:r>
          </a:p>
          <a:p>
            <a:r>
              <a:rPr lang="en-US" sz="1600" dirty="0"/>
              <a:t>More than a quarter of U.S. older adults who experienced discrimination based on their race or ethnicity felt they did not get the care they needed as a result</a:t>
            </a:r>
          </a:p>
        </p:txBody>
      </p:sp>
    </p:spTree>
    <p:extLst>
      <p:ext uri="{BB962C8B-B14F-4D97-AF65-F5344CB8AC3E}">
        <p14:creationId xmlns:p14="http://schemas.microsoft.com/office/powerpoint/2010/main" val="3003621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D5A3C-62F4-EF40-91E8-41C1BB1C6FBD}"/>
              </a:ext>
            </a:extLst>
          </p:cNvPr>
          <p:cNvSpPr>
            <a:spLocks noGrp="1"/>
          </p:cNvSpPr>
          <p:nvPr>
            <p:ph type="title"/>
          </p:nvPr>
        </p:nvSpPr>
        <p:spPr/>
        <p:txBody>
          <a:bodyPr/>
          <a:lstStyle/>
          <a:p>
            <a:r>
              <a:rPr lang="en-US" dirty="0"/>
              <a:t>The Older Patient Experiencing Discrimination Has More Health Care Needs</a:t>
            </a:r>
          </a:p>
        </p:txBody>
      </p:sp>
      <p:sp>
        <p:nvSpPr>
          <p:cNvPr id="5" name="Footer Placeholder 4">
            <a:extLst>
              <a:ext uri="{FF2B5EF4-FFF2-40B4-BE49-F238E27FC236}">
                <a16:creationId xmlns:a16="http://schemas.microsoft.com/office/drawing/2014/main" id="{C36FC33C-BD04-DCCE-5BCD-F9E7100CC044}"/>
              </a:ext>
            </a:extLst>
          </p:cNvPr>
          <p:cNvSpPr>
            <a:spLocks noGrp="1"/>
          </p:cNvSpPr>
          <p:nvPr>
            <p:ph type="ftr" sz="quarter" idx="3"/>
          </p:nvPr>
        </p:nvSpPr>
        <p:spPr/>
        <p:txBody>
          <a:bodyPr/>
          <a:lstStyle/>
          <a:p>
            <a:r>
              <a:rPr lang="en-US" dirty="0"/>
              <a:t>1. Doty MM, et al. </a:t>
            </a:r>
            <a:r>
              <a:rPr lang="en-US" i="1" dirty="0"/>
              <a:t>The Commonwealth Fund. </a:t>
            </a:r>
            <a:r>
              <a:rPr lang="en-US" dirty="0"/>
              <a:t>2022; Issue Briefs.</a:t>
            </a:r>
          </a:p>
        </p:txBody>
      </p:sp>
      <p:sp>
        <p:nvSpPr>
          <p:cNvPr id="3" name="Content Placeholder 2">
            <a:extLst>
              <a:ext uri="{FF2B5EF4-FFF2-40B4-BE49-F238E27FC236}">
                <a16:creationId xmlns:a16="http://schemas.microsoft.com/office/drawing/2014/main" id="{E1E8814D-7944-F94D-87E2-6D01278A5D2B}"/>
              </a:ext>
            </a:extLst>
          </p:cNvPr>
          <p:cNvSpPr>
            <a:spLocks noGrp="1"/>
          </p:cNvSpPr>
          <p:nvPr>
            <p:ph idx="4294967295"/>
          </p:nvPr>
        </p:nvSpPr>
        <p:spPr>
          <a:xfrm>
            <a:off x="776614" y="1477963"/>
            <a:ext cx="10744200" cy="890587"/>
          </a:xfrm>
        </p:spPr>
        <p:txBody>
          <a:bodyPr>
            <a:normAutofit/>
          </a:bodyPr>
          <a:lstStyle/>
          <a:p>
            <a:pPr marL="0" indent="0">
              <a:buNone/>
            </a:pPr>
            <a:r>
              <a:rPr lang="en-US" sz="1600" dirty="0"/>
              <a:t>Older patients experiencing race- or ethnicity-based discrimination have more health care needs and are more likely to report feelings of social isolation and material hardships and to feel dissatisfied with their care than older patients who do not report discrimination</a:t>
            </a:r>
          </a:p>
        </p:txBody>
      </p:sp>
      <p:pic>
        <p:nvPicPr>
          <p:cNvPr id="11" name="Picture 10" descr="Chart, bar chart&#10;&#10;Description automatically generated">
            <a:extLst>
              <a:ext uri="{FF2B5EF4-FFF2-40B4-BE49-F238E27FC236}">
                <a16:creationId xmlns:a16="http://schemas.microsoft.com/office/drawing/2014/main" id="{001D6B86-AED2-284C-918A-CC0AE061FC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9578" y="2368627"/>
            <a:ext cx="9671777" cy="3925271"/>
          </a:xfrm>
          <a:prstGeom prst="rect">
            <a:avLst/>
          </a:prstGeom>
        </p:spPr>
      </p:pic>
    </p:spTree>
    <p:extLst>
      <p:ext uri="{BB962C8B-B14F-4D97-AF65-F5344CB8AC3E}">
        <p14:creationId xmlns:p14="http://schemas.microsoft.com/office/powerpoint/2010/main" val="3544625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F22682B7-739E-0567-46F3-9991F47A020C}"/>
              </a:ext>
            </a:extLst>
          </p:cNvPr>
          <p:cNvSpPr>
            <a:spLocks noGrp="1"/>
          </p:cNvSpPr>
          <p:nvPr>
            <p:ph type="ftr" sz="quarter" idx="3"/>
          </p:nvPr>
        </p:nvSpPr>
        <p:spPr/>
        <p:txBody>
          <a:bodyPr/>
          <a:lstStyle/>
          <a:p>
            <a:r>
              <a:rPr lang="en-US" dirty="0"/>
              <a:t>1. </a:t>
            </a:r>
            <a:r>
              <a:rPr lang="en-US" dirty="0" err="1"/>
              <a:t>Toscos</a:t>
            </a:r>
            <a:r>
              <a:rPr lang="en-US" dirty="0"/>
              <a:t> T, et al. </a:t>
            </a:r>
            <a:r>
              <a:rPr lang="en-US" i="1" dirty="0"/>
              <a:t>Health Services Research and Managerial Epidemiology, </a:t>
            </a:r>
            <a:r>
              <a:rPr lang="en-US" dirty="0"/>
              <a:t>2018;5: 1-10.</a:t>
            </a:r>
          </a:p>
        </p:txBody>
      </p:sp>
      <p:sp>
        <p:nvSpPr>
          <p:cNvPr id="2" name="Title 1">
            <a:extLst>
              <a:ext uri="{FF2B5EF4-FFF2-40B4-BE49-F238E27FC236}">
                <a16:creationId xmlns:a16="http://schemas.microsoft.com/office/drawing/2014/main" id="{418196FD-859D-F24A-93B1-D82907AF736A}"/>
              </a:ext>
            </a:extLst>
          </p:cNvPr>
          <p:cNvSpPr>
            <a:spLocks noGrp="1"/>
          </p:cNvSpPr>
          <p:nvPr>
            <p:ph type="title"/>
          </p:nvPr>
        </p:nvSpPr>
        <p:spPr/>
        <p:txBody>
          <a:bodyPr/>
          <a:lstStyle/>
          <a:p>
            <a:r>
              <a:rPr lang="en-US" dirty="0"/>
              <a:t>How Can We Address Some of the Issues Affecting PAH Access to Care?</a:t>
            </a:r>
          </a:p>
        </p:txBody>
      </p:sp>
      <p:sp>
        <p:nvSpPr>
          <p:cNvPr id="3" name="Content Placeholder 2">
            <a:extLst>
              <a:ext uri="{FF2B5EF4-FFF2-40B4-BE49-F238E27FC236}">
                <a16:creationId xmlns:a16="http://schemas.microsoft.com/office/drawing/2014/main" id="{EB44D1E5-D0C1-DA41-80B2-C33F677378D5}"/>
              </a:ext>
            </a:extLst>
          </p:cNvPr>
          <p:cNvSpPr>
            <a:spLocks noGrp="1"/>
          </p:cNvSpPr>
          <p:nvPr>
            <p:ph idx="1"/>
          </p:nvPr>
        </p:nvSpPr>
        <p:spPr/>
        <p:txBody>
          <a:bodyPr/>
          <a:lstStyle/>
          <a:p>
            <a:r>
              <a:rPr lang="en-US" dirty="0"/>
              <a:t>Practices to improve access to care</a:t>
            </a:r>
          </a:p>
          <a:p>
            <a:pPr lvl="1"/>
            <a:r>
              <a:rPr lang="en-US" dirty="0"/>
              <a:t>Addressing illiteracy and low health literacy</a:t>
            </a:r>
          </a:p>
          <a:p>
            <a:pPr lvl="1"/>
            <a:r>
              <a:rPr lang="en-US" dirty="0"/>
              <a:t>Identifying cost-effective resources</a:t>
            </a:r>
          </a:p>
          <a:p>
            <a:pPr lvl="1"/>
            <a:r>
              <a:rPr lang="en-US" dirty="0"/>
              <a:t>Expanding care offerings</a:t>
            </a:r>
          </a:p>
          <a:p>
            <a:pPr lvl="1"/>
            <a:r>
              <a:rPr lang="en-US" dirty="0"/>
              <a:t>Enhancing the patient–provider relationship</a:t>
            </a:r>
          </a:p>
          <a:p>
            <a:pPr lvl="1"/>
            <a:r>
              <a:rPr lang="en-US" dirty="0"/>
              <a:t>Cultivating a culture of teamwork and customer service</a:t>
            </a:r>
          </a:p>
          <a:p>
            <a:r>
              <a:rPr lang="en-US" dirty="0"/>
              <a:t>Helping patients find the least expensive options for transportation, insurance, and medication was the most compelling patient-centered strategy</a:t>
            </a:r>
          </a:p>
          <a:p>
            <a:r>
              <a:rPr lang="en-US" dirty="0"/>
              <a:t>Appointment reminders and confirmation of patient plans for transportation to appointments can reduce no-show rates</a:t>
            </a:r>
          </a:p>
          <a:p>
            <a:endParaRPr lang="en-US" dirty="0"/>
          </a:p>
        </p:txBody>
      </p:sp>
    </p:spTree>
    <p:extLst>
      <p:ext uri="{BB962C8B-B14F-4D97-AF65-F5344CB8AC3E}">
        <p14:creationId xmlns:p14="http://schemas.microsoft.com/office/powerpoint/2010/main" val="4044776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2F5AE3E-3A18-2B3D-54F3-47B7371453BE}"/>
              </a:ext>
            </a:extLst>
          </p:cNvPr>
          <p:cNvSpPr>
            <a:spLocks noGrp="1"/>
          </p:cNvSpPr>
          <p:nvPr>
            <p:ph type="ftr" sz="quarter" idx="3"/>
          </p:nvPr>
        </p:nvSpPr>
        <p:spPr/>
        <p:txBody>
          <a:bodyPr/>
          <a:lstStyle/>
          <a:p>
            <a:r>
              <a:rPr lang="en-US" dirty="0"/>
              <a:t>1. Doty MM, et al. </a:t>
            </a:r>
            <a:r>
              <a:rPr lang="en-US" i="1" dirty="0"/>
              <a:t>The Commonwealth Fund. </a:t>
            </a:r>
            <a:r>
              <a:rPr lang="en-US" dirty="0"/>
              <a:t>2022; Issue Briefs.</a:t>
            </a:r>
          </a:p>
        </p:txBody>
      </p:sp>
      <p:sp>
        <p:nvSpPr>
          <p:cNvPr id="4" name="Title 3">
            <a:extLst>
              <a:ext uri="{FF2B5EF4-FFF2-40B4-BE49-F238E27FC236}">
                <a16:creationId xmlns:a16="http://schemas.microsoft.com/office/drawing/2014/main" id="{63DE2365-990C-D643-8D6C-DD4C0291E380}"/>
              </a:ext>
            </a:extLst>
          </p:cNvPr>
          <p:cNvSpPr>
            <a:spLocks noGrp="1"/>
          </p:cNvSpPr>
          <p:nvPr>
            <p:ph type="title"/>
          </p:nvPr>
        </p:nvSpPr>
        <p:spPr/>
        <p:txBody>
          <a:bodyPr/>
          <a:lstStyle/>
          <a:p>
            <a:r>
              <a:rPr lang="en-US" dirty="0"/>
              <a:t>Possible Solutions</a:t>
            </a:r>
          </a:p>
        </p:txBody>
      </p:sp>
      <p:sp>
        <p:nvSpPr>
          <p:cNvPr id="5" name="Content Placeholder 4">
            <a:extLst>
              <a:ext uri="{FF2B5EF4-FFF2-40B4-BE49-F238E27FC236}">
                <a16:creationId xmlns:a16="http://schemas.microsoft.com/office/drawing/2014/main" id="{47C200E8-65D5-8B41-8B99-C77A080BC499}"/>
              </a:ext>
            </a:extLst>
          </p:cNvPr>
          <p:cNvSpPr>
            <a:spLocks noGrp="1"/>
          </p:cNvSpPr>
          <p:nvPr>
            <p:ph idx="1"/>
          </p:nvPr>
        </p:nvSpPr>
        <p:spPr/>
        <p:txBody>
          <a:bodyPr/>
          <a:lstStyle/>
          <a:p>
            <a:pPr>
              <a:spcAft>
                <a:spcPts val="1000"/>
              </a:spcAft>
            </a:pPr>
            <a:r>
              <a:rPr lang="en-US" dirty="0"/>
              <a:t>Promote transparency and accountability by identifying instances of discrimination and publicly reporting discrimination data</a:t>
            </a:r>
          </a:p>
          <a:p>
            <a:pPr>
              <a:spcAft>
                <a:spcPts val="1000"/>
              </a:spcAft>
            </a:pPr>
            <a:r>
              <a:rPr lang="en-US" dirty="0"/>
              <a:t>Develop medical school curricula to educate students about how the U.S. health care system has harmed patients of color and other historically marginalized communities</a:t>
            </a:r>
          </a:p>
          <a:p>
            <a:pPr>
              <a:spcAft>
                <a:spcPts val="1000"/>
              </a:spcAft>
            </a:pPr>
            <a:r>
              <a:rPr lang="en-US" dirty="0"/>
              <a:t>Reform policies that enable discrimination  </a:t>
            </a:r>
          </a:p>
          <a:p>
            <a:pPr>
              <a:spcAft>
                <a:spcPts val="1000"/>
              </a:spcAft>
            </a:pPr>
            <a:r>
              <a:rPr lang="en-US" dirty="0"/>
              <a:t>Address the lack of diversity in the U.S. health care workforce</a:t>
            </a:r>
          </a:p>
          <a:p>
            <a:pPr>
              <a:spcAft>
                <a:spcPts val="1000"/>
              </a:spcAft>
            </a:pPr>
            <a:r>
              <a:rPr lang="en-US" dirty="0"/>
              <a:t>Provide culturally and contextually appropriate care that addresses patients’ communication needs and preferences</a:t>
            </a:r>
          </a:p>
        </p:txBody>
      </p:sp>
    </p:spTree>
    <p:extLst>
      <p:ext uri="{BB962C8B-B14F-4D97-AF65-F5344CB8AC3E}">
        <p14:creationId xmlns:p14="http://schemas.microsoft.com/office/powerpoint/2010/main" val="3774345854"/>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382</TotalTime>
  <Words>1034</Words>
  <Application>Microsoft Office PowerPoint</Application>
  <PresentationFormat>Widescreen</PresentationFormat>
  <Paragraphs>74</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Century Gothic</vt:lpstr>
      <vt:lpstr>IMPACT-PH-22-NEW</vt:lpstr>
      <vt:lpstr>How Do We Define an Underserved PAH Patient?</vt:lpstr>
      <vt:lpstr>Disclaimer</vt:lpstr>
      <vt:lpstr>Defining the Underserved PAH Patient: Not All Have Equal Access to Care</vt:lpstr>
      <vt:lpstr>Health Insurance Status of Minorities: Health Status in Relation to Health Insurance: The NHOPI Example</vt:lpstr>
      <vt:lpstr>The Gorilla In the Room: Prejudicial Attitudes Affect Patient Access</vt:lpstr>
      <vt:lpstr>The Older Patient Experiencing Discrimination Has More Health Care Needs</vt:lpstr>
      <vt:lpstr>How Can We Address Some of the Issues Affecting PAH Access to Care?</vt:lpstr>
      <vt:lpstr>Possible Solutions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cp:revision>
  <dcterms:created xsi:type="dcterms:W3CDTF">2019-05-10T15:43:12Z</dcterms:created>
  <dcterms:modified xsi:type="dcterms:W3CDTF">2022-06-09T16:26:49Z</dcterms:modified>
</cp:coreProperties>
</file>