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2" r:id="rId1"/>
    <p:sldMasterId id="2147483726" r:id="rId2"/>
    <p:sldMasterId id="2147483738" r:id="rId3"/>
  </p:sldMasterIdLst>
  <p:notesMasterIdLst>
    <p:notesMasterId r:id="rId15"/>
  </p:notesMasterIdLst>
  <p:sldIdLst>
    <p:sldId id="256" r:id="rId4"/>
    <p:sldId id="265" r:id="rId5"/>
    <p:sldId id="2147471263" r:id="rId6"/>
    <p:sldId id="2147471262" r:id="rId7"/>
    <p:sldId id="2147471257" r:id="rId8"/>
    <p:sldId id="2147471233" r:id="rId9"/>
    <p:sldId id="2147471258" r:id="rId10"/>
    <p:sldId id="2147471232" r:id="rId11"/>
    <p:sldId id="2147471235" r:id="rId12"/>
    <p:sldId id="641" r:id="rId13"/>
    <p:sldId id="26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969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4966"/>
  </p:normalViewPr>
  <p:slideViewPr>
    <p:cSldViewPr snapToGrid="0">
      <p:cViewPr varScale="1">
        <p:scale>
          <a:sx n="117" d="100"/>
          <a:sy n="117" d="100"/>
        </p:scale>
        <p:origin x="848"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7/18/23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15652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361752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676092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305293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695493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u="none"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610489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363109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hyperlink" Target="http://www.clinicaloptions.com/" TargetMode="External"/><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929422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216716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22410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25615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1_Title and Content+logo">
    <p:spTree>
      <p:nvGrpSpPr>
        <p:cNvPr id="1" name=""/>
        <p:cNvGrpSpPr/>
        <p:nvPr/>
      </p:nvGrpSpPr>
      <p:grpSpPr>
        <a:xfrm>
          <a:off x="0" y="0"/>
          <a:ext cx="0" cy="0"/>
          <a:chOff x="0" y="0"/>
          <a:chExt cx="0" cy="0"/>
        </a:xfrm>
      </p:grpSpPr>
      <p:sp>
        <p:nvSpPr>
          <p:cNvPr id="2" name="Title 1"/>
          <p:cNvSpPr>
            <a:spLocks noGrp="1"/>
          </p:cNvSpPr>
          <p:nvPr>
            <p:ph type="title"/>
          </p:nvPr>
        </p:nvSpPr>
        <p:spPr>
          <a:xfrm>
            <a:off x="609759" y="238127"/>
            <a:ext cx="10872444" cy="1103313"/>
          </a:xfrm>
          <a:prstGeom prst="rect">
            <a:avLst/>
          </a:prstGeom>
        </p:spPr>
        <p:txBody>
          <a:bodyPr/>
          <a:lstStyle>
            <a:lvl1pPr>
              <a:defRPr/>
            </a:lvl1pPr>
          </a:lstStyle>
          <a:p>
            <a:r>
              <a:rPr lang="en-US"/>
              <a:t>Click to edit Master title style</a:t>
            </a:r>
            <a:endParaRPr lang="en-US" dirty="0"/>
          </a:p>
        </p:txBody>
      </p:sp>
      <p:sp>
        <p:nvSpPr>
          <p:cNvPr id="3" name="Content Placeholder 2"/>
          <p:cNvSpPr>
            <a:spLocks noGrp="1"/>
          </p:cNvSpPr>
          <p:nvPr>
            <p:ph idx="1"/>
          </p:nvPr>
        </p:nvSpPr>
        <p:spPr>
          <a:xfrm>
            <a:off x="604675" y="1513047"/>
            <a:ext cx="10877529" cy="4650686"/>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4" name="Group 3">
            <a:extLst>
              <a:ext uri="{FF2B5EF4-FFF2-40B4-BE49-F238E27FC236}">
                <a16:creationId xmlns:a16="http://schemas.microsoft.com/office/drawing/2014/main" id="{9790703F-E851-1D5A-99B7-43DBD5482698}"/>
              </a:ext>
            </a:extLst>
          </p:cNvPr>
          <p:cNvGrpSpPr/>
          <p:nvPr userDrawn="1"/>
        </p:nvGrpSpPr>
        <p:grpSpPr>
          <a:xfrm>
            <a:off x="9392911" y="6212702"/>
            <a:ext cx="2488502" cy="450134"/>
            <a:chOff x="9392911" y="6212702"/>
            <a:chExt cx="2488502" cy="450134"/>
          </a:xfrm>
        </p:grpSpPr>
        <p:pic>
          <p:nvPicPr>
            <p:cNvPr id="5" name="Picture 4" descr="Icon&#10;&#10;Description automatically generated">
              <a:extLst>
                <a:ext uri="{FF2B5EF4-FFF2-40B4-BE49-F238E27FC236}">
                  <a16:creationId xmlns:a16="http://schemas.microsoft.com/office/drawing/2014/main" id="{C714CC1E-7921-3200-C137-F7ADAA9532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88699" y="6212702"/>
              <a:ext cx="566928" cy="196326"/>
            </a:xfrm>
            <a:prstGeom prst="rect">
              <a:avLst/>
            </a:prstGeom>
          </p:spPr>
        </p:pic>
        <p:sp>
          <p:nvSpPr>
            <p:cNvPr id="6" name="Rectangle 8">
              <a:extLst>
                <a:ext uri="{FF2B5EF4-FFF2-40B4-BE49-F238E27FC236}">
                  <a16:creationId xmlns:a16="http://schemas.microsoft.com/office/drawing/2014/main" id="{79882158-D8CB-A63B-35E5-FF6D03999CD4}"/>
                </a:ext>
              </a:extLst>
            </p:cNvPr>
            <p:cNvSpPr>
              <a:spLocks noChangeArrowheads="1"/>
            </p:cNvSpPr>
            <p:nvPr/>
          </p:nvSpPr>
          <p:spPr bwMode="auto">
            <a:xfrm>
              <a:off x="9392911" y="6355059"/>
              <a:ext cx="248850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eaLnBrk="1" hangingPunct="1">
                <a:lnSpc>
                  <a:spcPct val="100000"/>
                </a:lnSpc>
                <a:spcBef>
                  <a:spcPct val="0"/>
                </a:spcBef>
                <a:spcAft>
                  <a:spcPct val="0"/>
                </a:spcAft>
                <a:buClrTx/>
                <a:buFontTx/>
                <a:buNone/>
                <a:defRPr/>
              </a:pPr>
              <a:r>
                <a:rPr lang="en-US" altLang="en-US" sz="1400" b="0" dirty="0">
                  <a:solidFill>
                    <a:srgbClr val="455560"/>
                  </a:solidFill>
                  <a:latin typeface="Calibri" panose="020F0502020204030204" pitchFamily="34" charset="0"/>
                </a:rPr>
                <a:t>Slide credit: </a:t>
              </a:r>
              <a:r>
                <a:rPr lang="en-US" altLang="en-US" sz="1400" b="0" dirty="0">
                  <a:solidFill>
                    <a:schemeClr val="bg2"/>
                  </a:solidFill>
                  <a:latin typeface="Calibri" panose="020F0502020204030204" pitchFamily="34" charset="0"/>
                  <a:hlinkClick r:id="rId3"/>
                </a:rPr>
                <a:t>clinicaloptions.com</a:t>
              </a:r>
              <a:endParaRPr lang="en-US" altLang="en-US" sz="1400" b="0" dirty="0">
                <a:solidFill>
                  <a:schemeClr val="bg2"/>
                </a:solidFill>
                <a:latin typeface="Calibri" panose="020F0502020204030204" pitchFamily="34" charset="0"/>
              </a:endParaRPr>
            </a:p>
          </p:txBody>
        </p:sp>
      </p:grpSp>
    </p:spTree>
    <p:extLst>
      <p:ext uri="{BB962C8B-B14F-4D97-AF65-F5344CB8AC3E}">
        <p14:creationId xmlns:p14="http://schemas.microsoft.com/office/powerpoint/2010/main" val="15192099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7/18/23</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4305247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7/18/23</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3859111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7/18/23</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5630478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7/18/23</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4298501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7/18/23</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8003861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7/18/23</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799465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40628387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7/18/23</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7191445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7/18/23</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6147432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7/18/23</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0580248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7/18/23</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8757095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7/18/23</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4159744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93941452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212526856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35973917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44401416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66959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8322611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47187999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8782384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5871238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10580242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01211190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0570654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17636743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DF019-F863-44AE-B94B-A2CDE4263E74}"/>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28EDFBA2-7410-4086-8E43-4DC1C0EF57C2}"/>
              </a:ext>
            </a:extLst>
          </p:cNvPr>
          <p:cNvSpPr>
            <a:spLocks noGrp="1"/>
          </p:cNvSpPr>
          <p:nvPr>
            <p:ph type="sldNum" sz="quarter" idx="12"/>
          </p:nvPr>
        </p:nvSpPr>
        <p:spPr/>
        <p:txBody>
          <a:bodyPr/>
          <a:lstStyle>
            <a:lvl1pPr>
              <a:defRPr>
                <a:solidFill>
                  <a:schemeClr val="bg1"/>
                </a:solidFill>
              </a:defRPr>
            </a:lvl1pPr>
          </a:lstStyle>
          <a:p>
            <a:fld id="{BE33F7A0-71F0-446B-9DE8-6D75BE64EE0F}" type="slidenum">
              <a:rPr lang="en-US" smtClean="0"/>
              <a:pPr/>
              <a:t>‹#›</a:t>
            </a:fld>
            <a:endParaRPr lang="en-US" dirty="0"/>
          </a:p>
        </p:txBody>
      </p:sp>
      <p:sp>
        <p:nvSpPr>
          <p:cNvPr id="8" name="Content Placeholder 7">
            <a:extLst>
              <a:ext uri="{FF2B5EF4-FFF2-40B4-BE49-F238E27FC236}">
                <a16:creationId xmlns:a16="http://schemas.microsoft.com/office/drawing/2014/main" id="{BB8C6B39-612B-4E29-BDFC-1129EF94D685}"/>
              </a:ext>
            </a:extLst>
          </p:cNvPr>
          <p:cNvSpPr>
            <a:spLocks noGrp="1"/>
          </p:cNvSpPr>
          <p:nvPr>
            <p:ph sz="quarter" idx="13"/>
          </p:nvPr>
        </p:nvSpPr>
        <p:spPr>
          <a:xfrm>
            <a:off x="640080" y="1828799"/>
            <a:ext cx="1097280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4">
            <a:extLst>
              <a:ext uri="{FF2B5EF4-FFF2-40B4-BE49-F238E27FC236}">
                <a16:creationId xmlns:a16="http://schemas.microsoft.com/office/drawing/2014/main" id="{07BC0B0E-85B0-5647-8D1C-9EE40FB0FA12}"/>
              </a:ext>
            </a:extLst>
          </p:cNvPr>
          <p:cNvSpPr>
            <a:spLocks noGrp="1"/>
          </p:cNvSpPr>
          <p:nvPr>
            <p:ph type="body" sz="quarter" idx="15" hasCustomPrompt="1"/>
          </p:nvPr>
        </p:nvSpPr>
        <p:spPr>
          <a:xfrm>
            <a:off x="3324404" y="6271847"/>
            <a:ext cx="5852160" cy="281354"/>
          </a:xfrm>
        </p:spPr>
        <p:txBody>
          <a:bodyPr lIns="0" tIns="0" rIns="0" bIns="0" anchor="b" anchorCtr="0">
            <a:noAutofit/>
          </a:bodyPr>
          <a:lstStyle>
            <a:lvl1pPr marL="0" indent="0">
              <a:spcBef>
                <a:spcPts val="0"/>
              </a:spcBef>
              <a:buFontTx/>
              <a:buNone/>
              <a:defRPr sz="1000">
                <a:solidFill>
                  <a:srgbClr val="002557"/>
                </a:solidFill>
              </a:defRPr>
            </a:lvl1pPr>
            <a:lvl2pPr>
              <a:defRPr sz="900">
                <a:solidFill>
                  <a:srgbClr val="002557"/>
                </a:solidFill>
              </a:defRPr>
            </a:lvl2pPr>
            <a:lvl3pPr>
              <a:defRPr sz="900">
                <a:solidFill>
                  <a:srgbClr val="002557"/>
                </a:solidFill>
              </a:defRPr>
            </a:lvl3pPr>
            <a:lvl4pPr>
              <a:defRPr sz="900">
                <a:solidFill>
                  <a:srgbClr val="002557"/>
                </a:solidFill>
              </a:defRPr>
            </a:lvl4pPr>
            <a:lvl5pPr>
              <a:defRPr sz="900">
                <a:solidFill>
                  <a:srgbClr val="002557"/>
                </a:solidFill>
              </a:defRPr>
            </a:lvl5pPr>
          </a:lstStyle>
          <a:p>
            <a:pPr lvl="0"/>
            <a:r>
              <a:rPr lang="en-US" dirty="0"/>
              <a:t>Insert Speaker Name and Title</a:t>
            </a:r>
          </a:p>
        </p:txBody>
      </p:sp>
    </p:spTree>
    <p:extLst>
      <p:ext uri="{BB962C8B-B14F-4D97-AF65-F5344CB8AC3E}">
        <p14:creationId xmlns:p14="http://schemas.microsoft.com/office/powerpoint/2010/main" val="186570578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userDrawn="1">
  <p:cSld name="1_Title only">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A461C452-592F-7A4F-9B0C-E91EE18127CB}"/>
              </a:ext>
            </a:extLst>
          </p:cNvPr>
          <p:cNvSpPr>
            <a:spLocks noGrp="1"/>
          </p:cNvSpPr>
          <p:nvPr>
            <p:ph type="body" sz="quarter" idx="10" hasCustomPrompt="1"/>
          </p:nvPr>
        </p:nvSpPr>
        <p:spPr>
          <a:xfrm>
            <a:off x="550864" y="549277"/>
            <a:ext cx="11090275" cy="332399"/>
          </a:xfrm>
          <a:prstGeom prst="rect">
            <a:avLst/>
          </a:prstGeom>
        </p:spPr>
        <p:txBody>
          <a:bodyPr lIns="0" tIns="0" rIns="0" bIns="0">
            <a:spAutoFit/>
          </a:bodyPr>
          <a:lstStyle>
            <a:lvl1pPr marL="0" indent="0">
              <a:buNone/>
              <a:defRPr sz="2400" b="1" i="0">
                <a:solidFill>
                  <a:schemeClr val="accent2"/>
                </a:solidFill>
                <a:latin typeface="Trebuchet MS" panose="020B0703020202090204" pitchFamily="34" charset="0"/>
              </a:defRPr>
            </a:lvl1pPr>
            <a:lvl2pPr marL="457189" indent="0">
              <a:buNone/>
              <a:defRPr>
                <a:solidFill>
                  <a:schemeClr val="tx2"/>
                </a:solidFill>
              </a:defRPr>
            </a:lvl2pPr>
            <a:lvl3pPr marL="914377" indent="0">
              <a:buNone/>
              <a:defRPr>
                <a:solidFill>
                  <a:schemeClr val="tx2"/>
                </a:solidFill>
              </a:defRPr>
            </a:lvl3pPr>
            <a:lvl4pPr marL="1371566" indent="0">
              <a:buNone/>
              <a:defRPr>
                <a:solidFill>
                  <a:schemeClr val="tx2"/>
                </a:solidFill>
              </a:defRPr>
            </a:lvl4pPr>
            <a:lvl5pPr marL="1828754" indent="0">
              <a:buNone/>
              <a:defRPr>
                <a:solidFill>
                  <a:schemeClr val="tx2"/>
                </a:solidFill>
              </a:defRPr>
            </a:lvl5pPr>
          </a:lstStyle>
          <a:p>
            <a:pPr lvl="0"/>
            <a:r>
              <a:rPr lang="en-US" dirty="0"/>
              <a:t>Content slide</a:t>
            </a:r>
          </a:p>
        </p:txBody>
      </p:sp>
      <p:cxnSp>
        <p:nvCxnSpPr>
          <p:cNvPr id="38" name="Straight Connector 37">
            <a:extLst>
              <a:ext uri="{FF2B5EF4-FFF2-40B4-BE49-F238E27FC236}">
                <a16:creationId xmlns:a16="http://schemas.microsoft.com/office/drawing/2014/main" id="{2D5AD753-07CE-6045-9F0F-D9BF3034D246}"/>
              </a:ext>
            </a:extLst>
          </p:cNvPr>
          <p:cNvCxnSpPr>
            <a:cxnSpLocks/>
          </p:cNvCxnSpPr>
          <p:nvPr userDrawn="1"/>
        </p:nvCxnSpPr>
        <p:spPr>
          <a:xfrm>
            <a:off x="1727079" y="6308727"/>
            <a:ext cx="9360000" cy="0"/>
          </a:xfrm>
          <a:prstGeom prst="line">
            <a:avLst/>
          </a:prstGeom>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07BB825F-2566-AC44-8722-D89F20ACB6CC}"/>
              </a:ext>
            </a:extLst>
          </p:cNvPr>
          <p:cNvSpPr txBox="1"/>
          <p:nvPr userDrawn="1"/>
        </p:nvSpPr>
        <p:spPr>
          <a:xfrm>
            <a:off x="11268167" y="6163044"/>
            <a:ext cx="288000" cy="288000"/>
          </a:xfrm>
          <a:prstGeom prst="ellipse">
            <a:avLst/>
          </a:prstGeom>
          <a:noFill/>
          <a:ln w="6350">
            <a:solidFill>
              <a:schemeClr val="accent1"/>
            </a:solidFill>
          </a:ln>
        </p:spPr>
        <p:txBody>
          <a:bodyPr wrap="none" rtlCol="0" anchor="ctr" anchorCtr="0">
            <a:noAutofit/>
          </a:bodyPr>
          <a:lstStyle/>
          <a:p>
            <a:pPr algn="ctr"/>
            <a:fld id="{F2CD6E49-CAB4-C445-90D0-8774BDCE00F0}" type="slidenum">
              <a:rPr lang="en-US" sz="900" smtClean="0">
                <a:solidFill>
                  <a:schemeClr val="tx2"/>
                </a:solidFill>
              </a:rPr>
              <a:pPr algn="ctr"/>
              <a:t>‹#›</a:t>
            </a:fld>
            <a:endParaRPr lang="en-US" sz="900" dirty="0">
              <a:solidFill>
                <a:schemeClr val="tx2"/>
              </a:solidFill>
            </a:endParaRPr>
          </a:p>
        </p:txBody>
      </p:sp>
      <p:cxnSp>
        <p:nvCxnSpPr>
          <p:cNvPr id="41" name="Straight Connector 40">
            <a:extLst>
              <a:ext uri="{FF2B5EF4-FFF2-40B4-BE49-F238E27FC236}">
                <a16:creationId xmlns:a16="http://schemas.microsoft.com/office/drawing/2014/main" id="{8F02ED12-8623-AD47-8EDF-DEDA738F95BA}"/>
              </a:ext>
            </a:extLst>
          </p:cNvPr>
          <p:cNvCxnSpPr>
            <a:cxnSpLocks/>
          </p:cNvCxnSpPr>
          <p:nvPr userDrawn="1"/>
        </p:nvCxnSpPr>
        <p:spPr>
          <a:xfrm>
            <a:off x="11569139" y="6307044"/>
            <a:ext cx="7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DCBFBB98-8426-F749-A3C9-6244C9CBCC0C}"/>
              </a:ext>
            </a:extLst>
          </p:cNvPr>
          <p:cNvCxnSpPr>
            <a:cxnSpLocks/>
          </p:cNvCxnSpPr>
          <p:nvPr userDrawn="1"/>
        </p:nvCxnSpPr>
        <p:spPr>
          <a:xfrm rot="5400000">
            <a:off x="11377823" y="6127044"/>
            <a:ext cx="7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D2E506A1-F81E-6F44-A68C-7F1A27C12327}"/>
              </a:ext>
            </a:extLst>
          </p:cNvPr>
          <p:cNvCxnSpPr>
            <a:cxnSpLocks/>
          </p:cNvCxnSpPr>
          <p:nvPr userDrawn="1"/>
        </p:nvCxnSpPr>
        <p:spPr>
          <a:xfrm rot="5400000">
            <a:off x="11377823" y="6477919"/>
            <a:ext cx="7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0D513EF7-0D36-3149-98AD-71A025DC3F85}"/>
              </a:ext>
            </a:extLst>
          </p:cNvPr>
          <p:cNvCxnSpPr>
            <a:cxnSpLocks/>
          </p:cNvCxnSpPr>
          <p:nvPr userDrawn="1"/>
        </p:nvCxnSpPr>
        <p:spPr>
          <a:xfrm>
            <a:off x="11191187" y="6307044"/>
            <a:ext cx="72000" cy="0"/>
          </a:xfrm>
          <a:prstGeom prst="line">
            <a:avLst/>
          </a:prstGeom>
        </p:spPr>
        <p:style>
          <a:lnRef idx="1">
            <a:schemeClr val="accent1"/>
          </a:lnRef>
          <a:fillRef idx="0">
            <a:schemeClr val="accent1"/>
          </a:fillRef>
          <a:effectRef idx="0">
            <a:schemeClr val="accent1"/>
          </a:effectRef>
          <a:fontRef idx="minor">
            <a:schemeClr val="tx1"/>
          </a:fontRef>
        </p:style>
      </p:cxnSp>
      <p:sp>
        <p:nvSpPr>
          <p:cNvPr id="50" name="Text Placeholder 17">
            <a:extLst>
              <a:ext uri="{FF2B5EF4-FFF2-40B4-BE49-F238E27FC236}">
                <a16:creationId xmlns:a16="http://schemas.microsoft.com/office/drawing/2014/main" id="{3C1325DE-D534-6648-9B48-BE7F783928E4}"/>
              </a:ext>
            </a:extLst>
          </p:cNvPr>
          <p:cNvSpPr>
            <a:spLocks noGrp="1"/>
          </p:cNvSpPr>
          <p:nvPr>
            <p:ph type="body" sz="quarter" idx="27" hasCustomPrompt="1"/>
          </p:nvPr>
        </p:nvSpPr>
        <p:spPr>
          <a:xfrm>
            <a:off x="1727080" y="6145896"/>
            <a:ext cx="9359977" cy="110800"/>
          </a:xfrm>
          <a:prstGeom prst="rect">
            <a:avLst/>
          </a:prstGeom>
        </p:spPr>
        <p:txBody>
          <a:bodyPr wrap="square" lIns="0" tIns="0" rIns="0" bIns="0" anchor="b" anchorCtr="0">
            <a:spAutoFit/>
          </a:bodyPr>
          <a:lstStyle>
            <a:lvl1pPr marL="0" indent="0">
              <a:spcBef>
                <a:spcPts val="0"/>
              </a:spcBef>
              <a:buNone/>
              <a:defRPr sz="800" b="0" i="0">
                <a:solidFill>
                  <a:schemeClr val="tx2"/>
                </a:solidFill>
                <a:latin typeface="Trebuchet MS" panose="020B0703020202090204" pitchFamily="34" charset="0"/>
              </a:defRPr>
            </a:lvl1pPr>
            <a:lvl2pPr marL="457189" indent="0">
              <a:buNone/>
              <a:defRPr sz="1600">
                <a:solidFill>
                  <a:schemeClr val="accent1"/>
                </a:solidFill>
              </a:defRPr>
            </a:lvl2pPr>
            <a:lvl3pPr marL="914377" indent="0">
              <a:buNone/>
              <a:defRPr sz="1600">
                <a:solidFill>
                  <a:schemeClr val="accent1"/>
                </a:solidFill>
              </a:defRPr>
            </a:lvl3pPr>
            <a:lvl4pPr marL="1371566" indent="0">
              <a:buNone/>
              <a:defRPr sz="1600">
                <a:solidFill>
                  <a:schemeClr val="accent1"/>
                </a:solidFill>
              </a:defRPr>
            </a:lvl4pPr>
            <a:lvl5pPr marL="1828754" indent="0">
              <a:buNone/>
              <a:defRPr sz="1600">
                <a:solidFill>
                  <a:schemeClr val="accent1"/>
                </a:solidFill>
              </a:defRPr>
            </a:lvl5pPr>
          </a:lstStyle>
          <a:p>
            <a:pPr lvl="0"/>
            <a:r>
              <a:rPr lang="en-US"/>
              <a:t>Insert footnotes, references and abbreviations here</a:t>
            </a:r>
          </a:p>
        </p:txBody>
      </p:sp>
      <p:sp>
        <p:nvSpPr>
          <p:cNvPr id="56" name="Text Placeholder 7">
            <a:extLst>
              <a:ext uri="{FF2B5EF4-FFF2-40B4-BE49-F238E27FC236}">
                <a16:creationId xmlns:a16="http://schemas.microsoft.com/office/drawing/2014/main" id="{6627E82F-0F26-644F-BE2C-75A774316487}"/>
              </a:ext>
            </a:extLst>
          </p:cNvPr>
          <p:cNvSpPr>
            <a:spLocks noGrp="1"/>
          </p:cNvSpPr>
          <p:nvPr>
            <p:ph type="body" sz="quarter" idx="28" hasCustomPrompt="1"/>
          </p:nvPr>
        </p:nvSpPr>
        <p:spPr>
          <a:xfrm>
            <a:off x="550864" y="927228"/>
            <a:ext cx="11090275" cy="249299"/>
          </a:xfrm>
          <a:prstGeom prst="rect">
            <a:avLst/>
          </a:prstGeom>
        </p:spPr>
        <p:txBody>
          <a:bodyPr lIns="0" tIns="0" rIns="0" bIns="0">
            <a:spAutoFit/>
          </a:bodyPr>
          <a:lstStyle>
            <a:lvl1pPr marL="0" indent="0">
              <a:buNone/>
              <a:defRPr sz="1800" b="0" i="0">
                <a:solidFill>
                  <a:schemeClr val="accent2"/>
                </a:solidFill>
                <a:latin typeface="Trebuchet MS" panose="020B0703020202090204" pitchFamily="34" charset="0"/>
              </a:defRPr>
            </a:lvl1pPr>
            <a:lvl2pPr marL="457189" indent="0">
              <a:buNone/>
              <a:defRPr>
                <a:solidFill>
                  <a:schemeClr val="tx2"/>
                </a:solidFill>
              </a:defRPr>
            </a:lvl2pPr>
            <a:lvl3pPr marL="914377" indent="0">
              <a:buNone/>
              <a:defRPr>
                <a:solidFill>
                  <a:schemeClr val="tx2"/>
                </a:solidFill>
              </a:defRPr>
            </a:lvl3pPr>
            <a:lvl4pPr marL="1371566" indent="0">
              <a:buNone/>
              <a:defRPr>
                <a:solidFill>
                  <a:schemeClr val="tx2"/>
                </a:solidFill>
              </a:defRPr>
            </a:lvl4pPr>
            <a:lvl5pPr marL="1828754" indent="0">
              <a:buNone/>
              <a:defRPr>
                <a:solidFill>
                  <a:schemeClr val="tx2"/>
                </a:solidFill>
              </a:defRPr>
            </a:lvl5pPr>
          </a:lstStyle>
          <a:p>
            <a:pPr lvl="0"/>
            <a:r>
              <a:rPr lang="en-US" dirty="0"/>
              <a:t>Optional subtitle space</a:t>
            </a:r>
          </a:p>
        </p:txBody>
      </p:sp>
      <p:pic>
        <p:nvPicPr>
          <p:cNvPr id="12" name="Picture 11" descr="Logo, company name&#10;&#10;Description automatically generated">
            <a:extLst>
              <a:ext uri="{FF2B5EF4-FFF2-40B4-BE49-F238E27FC236}">
                <a16:creationId xmlns:a16="http://schemas.microsoft.com/office/drawing/2014/main" id="{B4B3A9CE-1161-4095-8AD8-3436173BF53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06407" y="5937261"/>
            <a:ext cx="1000691" cy="715264"/>
          </a:xfrm>
          <a:prstGeom prst="rect">
            <a:avLst/>
          </a:prstGeom>
        </p:spPr>
      </p:pic>
    </p:spTree>
    <p:extLst>
      <p:ext uri="{BB962C8B-B14F-4D97-AF65-F5344CB8AC3E}">
        <p14:creationId xmlns:p14="http://schemas.microsoft.com/office/powerpoint/2010/main" val="3204491124"/>
      </p:ext>
    </p:extLst>
  </p:cSld>
  <p:clrMapOvr>
    <a:masterClrMapping/>
  </p:clrMapOvr>
  <p:extLst>
    <p:ext uri="{DCECCB84-F9BA-43D5-87BE-67443E8EF086}">
      <p15:sldGuideLst xmlns:p15="http://schemas.microsoft.com/office/powerpoint/2012/main"/>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Title and Content">
  <p:cSld name="1_Title and Content">
    <p:spTree>
      <p:nvGrpSpPr>
        <p:cNvPr id="1" name="Shape 18"/>
        <p:cNvGrpSpPr/>
        <p:nvPr/>
      </p:nvGrpSpPr>
      <p:grpSpPr>
        <a:xfrm>
          <a:off x="0" y="0"/>
          <a:ext cx="0" cy="0"/>
          <a:chOff x="0" y="0"/>
          <a:chExt cx="0" cy="0"/>
        </a:xfrm>
      </p:grpSpPr>
      <p:sp>
        <p:nvSpPr>
          <p:cNvPr id="19" name="Google Shape;19;p29"/>
          <p:cNvSpPr txBox="1">
            <a:spLocks noGrp="1"/>
          </p:cNvSpPr>
          <p:nvPr>
            <p:ph type="body" idx="1" hasCustomPrompt="1"/>
          </p:nvPr>
        </p:nvSpPr>
        <p:spPr>
          <a:xfrm>
            <a:off x="304800" y="1253037"/>
            <a:ext cx="11582400" cy="4830763"/>
          </a:xfrm>
          <a:prstGeom prst="rect">
            <a:avLst/>
          </a:prstGeom>
          <a:noFill/>
          <a:ln>
            <a:noFill/>
          </a:ln>
        </p:spPr>
        <p:txBody>
          <a:bodyPr spcFirstLastPara="1" wrap="square" lIns="91425" tIns="45700" rIns="91425" bIns="45700" anchor="t" anchorCtr="0">
            <a:noAutofit/>
          </a:bodyPr>
          <a:lstStyle>
            <a:lvl1pPr marL="379191" lvl="0" indent="-379191" algn="l">
              <a:lnSpc>
                <a:spcPct val="100000"/>
              </a:lnSpc>
              <a:spcBef>
                <a:spcPts val="0"/>
              </a:spcBef>
              <a:spcAft>
                <a:spcPts val="0"/>
              </a:spcAft>
              <a:buClr>
                <a:schemeClr val="dk1"/>
              </a:buClr>
              <a:buSzPts val="2400"/>
              <a:buFont typeface="Arial"/>
              <a:buChar char="•"/>
              <a:defRPr sz="3200"/>
            </a:lvl1pPr>
            <a:lvl2pPr marL="1075173" lvl="1" indent="-311992" algn="l">
              <a:lnSpc>
                <a:spcPct val="100000"/>
              </a:lnSpc>
              <a:spcBef>
                <a:spcPts val="800"/>
              </a:spcBef>
              <a:spcAft>
                <a:spcPts val="0"/>
              </a:spcAft>
              <a:buClr>
                <a:schemeClr val="dk1"/>
              </a:buClr>
              <a:buSzPts val="2400"/>
              <a:buFont typeface="Arial"/>
              <a:buChar char="–"/>
              <a:defRPr sz="3200"/>
            </a:lvl2pPr>
            <a:lvl3pPr marL="1828754" lvl="2" indent="-447029" algn="l">
              <a:lnSpc>
                <a:spcPct val="100000"/>
              </a:lnSpc>
              <a:spcBef>
                <a:spcPts val="800"/>
              </a:spcBef>
              <a:spcAft>
                <a:spcPts val="0"/>
              </a:spcAft>
              <a:buClr>
                <a:schemeClr val="dk1"/>
              </a:buClr>
              <a:buSzPts val="1680"/>
              <a:buFont typeface="Noto Sans Symbols"/>
              <a:buChar char="⮚"/>
              <a:defRPr sz="3200"/>
            </a:lvl3pPr>
            <a:lvl4pPr marL="2438339" lvl="3" indent="-507987" algn="l">
              <a:lnSpc>
                <a:spcPct val="100000"/>
              </a:lnSpc>
              <a:spcBef>
                <a:spcPts val="800"/>
              </a:spcBef>
              <a:spcAft>
                <a:spcPts val="0"/>
              </a:spcAft>
              <a:buClr>
                <a:schemeClr val="dk1"/>
              </a:buClr>
              <a:buSzPts val="2400"/>
              <a:buChar char="–"/>
              <a:defRPr sz="3200"/>
            </a:lvl4pPr>
            <a:lvl5pPr marL="3047924" lvl="4" indent="-507987" algn="l">
              <a:lnSpc>
                <a:spcPct val="100000"/>
              </a:lnSpc>
              <a:spcBef>
                <a:spcPts val="800"/>
              </a:spcBef>
              <a:spcAft>
                <a:spcPts val="0"/>
              </a:spcAft>
              <a:buClr>
                <a:schemeClr val="dk1"/>
              </a:buClr>
              <a:buSzPts val="2400"/>
              <a:buChar char="»"/>
              <a:defRPr sz="3200"/>
            </a:lvl5pPr>
            <a:lvl6pPr marL="3657509" lvl="5" indent="-457189" algn="l">
              <a:lnSpc>
                <a:spcPct val="100000"/>
              </a:lnSpc>
              <a:spcBef>
                <a:spcPts val="800"/>
              </a:spcBef>
              <a:spcAft>
                <a:spcPts val="0"/>
              </a:spcAft>
              <a:buClr>
                <a:schemeClr val="dk1"/>
              </a:buClr>
              <a:buSzPts val="1800"/>
              <a:buChar char="•"/>
              <a:defRPr/>
            </a:lvl6pPr>
            <a:lvl7pPr marL="4267093" lvl="6" indent="-457189" algn="l">
              <a:lnSpc>
                <a:spcPct val="100000"/>
              </a:lnSpc>
              <a:spcBef>
                <a:spcPts val="480"/>
              </a:spcBef>
              <a:spcAft>
                <a:spcPts val="0"/>
              </a:spcAft>
              <a:buClr>
                <a:schemeClr val="dk1"/>
              </a:buClr>
              <a:buSzPts val="1800"/>
              <a:buChar char="•"/>
              <a:defRPr/>
            </a:lvl7pPr>
            <a:lvl8pPr marL="4876678" lvl="7" indent="-457189" algn="l">
              <a:lnSpc>
                <a:spcPct val="100000"/>
              </a:lnSpc>
              <a:spcBef>
                <a:spcPts val="480"/>
              </a:spcBef>
              <a:spcAft>
                <a:spcPts val="0"/>
              </a:spcAft>
              <a:buClr>
                <a:schemeClr val="dk1"/>
              </a:buClr>
              <a:buSzPts val="1800"/>
              <a:buChar char="•"/>
              <a:defRPr/>
            </a:lvl8pPr>
            <a:lvl9pPr marL="5486263" lvl="8" indent="-457189" algn="l">
              <a:lnSpc>
                <a:spcPct val="100000"/>
              </a:lnSpc>
              <a:spcBef>
                <a:spcPts val="480"/>
              </a:spcBef>
              <a:spcAft>
                <a:spcPts val="0"/>
              </a:spcAft>
              <a:buClr>
                <a:schemeClr val="dk1"/>
              </a:buClr>
              <a:buSzPts val="1800"/>
              <a:buChar char="•"/>
              <a:defRPr/>
            </a:lvl9pPr>
          </a:lstStyle>
          <a:p>
            <a:pPr lvl="0"/>
            <a:r>
              <a:rPr lang="en-CA" dirty="0" err="1"/>
              <a:t>asdf</a:t>
            </a:r>
            <a:endParaRPr dirty="0"/>
          </a:p>
        </p:txBody>
      </p:sp>
      <p:sp>
        <p:nvSpPr>
          <p:cNvPr id="20" name="Google Shape;20;p29"/>
          <p:cNvSpPr txBox="1">
            <a:spLocks noGrp="1"/>
          </p:cNvSpPr>
          <p:nvPr>
            <p:ph type="ftr" idx="11"/>
          </p:nvPr>
        </p:nvSpPr>
        <p:spPr>
          <a:xfrm>
            <a:off x="126568" y="6419014"/>
            <a:ext cx="10265664" cy="365125"/>
          </a:xfrm>
          <a:prstGeom prst="rect">
            <a:avLst/>
          </a:prstGeom>
          <a:noFill/>
          <a:ln>
            <a:noFill/>
          </a:ln>
        </p:spPr>
        <p:txBody>
          <a:bodyPr spcFirstLastPara="1" wrap="square" lIns="45700"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1" name="Google Shape;21;p29"/>
          <p:cNvSpPr txBox="1">
            <a:spLocks noGrp="1"/>
          </p:cNvSpPr>
          <p:nvPr>
            <p:ph type="title"/>
          </p:nvPr>
        </p:nvSpPr>
        <p:spPr>
          <a:xfrm>
            <a:off x="121920" y="35787"/>
            <a:ext cx="11948160" cy="9906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accent1"/>
              </a:buClr>
              <a:buSzPts val="2400"/>
              <a:buFont typeface="Arial"/>
              <a:buNone/>
              <a:defRPr sz="32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1512957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46079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2690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028026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762196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43231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02621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image" Target="../media/image1.png"/><Relationship Id="rId2" Type="http://schemas.openxmlformats.org/officeDocument/2006/relationships/slideLayout" Target="../slideLayouts/slideLayout26.xml"/><Relationship Id="rId16" Type="http://schemas.openxmlformats.org/officeDocument/2006/relationships/theme" Target="../theme/theme3.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slideLayout" Target="../slideLayouts/slideLayout3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5">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13860416"/>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7/18/23</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155216609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7">
            <a:extLst>
              <a:ext uri="{28A0092B-C50C-407E-A947-70E740481C1C}">
                <a14:useLocalDpi xmlns:a14="http://schemas.microsoft.com/office/drawing/2010/main"/>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536757427"/>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 id="2147483752" r:id="rId14"/>
    <p:sldLayoutId id="2147483753" r:id="rId15"/>
  </p:sldLayoutIdLst>
  <p:hf sldNum="0" hdr="0" ftr="0" dt="0"/>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3.png"/><Relationship Id="rId7" Type="http://schemas.openxmlformats.org/officeDocument/2006/relationships/hyperlink" Target="http://www.mededonthego.com/" TargetMode="External"/><Relationship Id="rId2" Type="http://schemas.openxmlformats.org/officeDocument/2006/relationships/notesSlide" Target="../notesSlides/notesSlide9.xml"/><Relationship Id="rId1" Type="http://schemas.openxmlformats.org/officeDocument/2006/relationships/slideLayout" Target="../slideLayouts/slideLayout20.xml"/><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18.svg"/><Relationship Id="rId4" Type="http://schemas.openxmlformats.org/officeDocument/2006/relationships/image" Target="../media/image14.svg"/><Relationship Id="rId9" Type="http://schemas.openxmlformats.org/officeDocument/2006/relationships/image" Target="../media/image17.png"/></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hyperlink" Target="https://www.mededonthego.com/Video/program/935" TargetMode="External"/><Relationship Id="rId7" Type="http://schemas.openxmlformats.org/officeDocument/2006/relationships/image" Target="../media/image8.svg"/><Relationship Id="rId2" Type="http://schemas.openxmlformats.org/officeDocument/2006/relationships/notesSlide" Target="../notesSlides/notesSlide1.xml"/><Relationship Id="rId1" Type="http://schemas.openxmlformats.org/officeDocument/2006/relationships/slideLayout" Target="../slideLayouts/slideLayout20.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hyperlink" Target="mailto:support@MedEdOTG.com" TargetMode="External"/><Relationship Id="rId10" Type="http://schemas.openxmlformats.org/officeDocument/2006/relationships/image" Target="../media/image11.png"/><Relationship Id="rId4" Type="http://schemas.openxmlformats.org/officeDocument/2006/relationships/hyperlink" Target="http://www.mededonthego.com/" TargetMode="External"/><Relationship Id="rId9" Type="http://schemas.openxmlformats.org/officeDocument/2006/relationships/image" Target="../media/image10.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94172-6F82-B24B-8ACC-6CC450D7B99D}"/>
              </a:ext>
            </a:extLst>
          </p:cNvPr>
          <p:cNvSpPr>
            <a:spLocks noGrp="1"/>
          </p:cNvSpPr>
          <p:nvPr>
            <p:ph type="title"/>
          </p:nvPr>
        </p:nvSpPr>
        <p:spPr>
          <a:xfrm>
            <a:off x="609601" y="1709738"/>
            <a:ext cx="10515600" cy="2852737"/>
          </a:xfrm>
        </p:spPr>
        <p:txBody>
          <a:bodyPr>
            <a:normAutofit/>
          </a:bodyPr>
          <a:lstStyle/>
          <a:p>
            <a:pPr lvl="0"/>
            <a:r>
              <a:rPr lang="en-US" dirty="0"/>
              <a:t>What Do Patients/Caregivers Need To Know About ADCs in Metastatic TNBC?</a:t>
            </a:r>
          </a:p>
        </p:txBody>
      </p:sp>
      <p:sp>
        <p:nvSpPr>
          <p:cNvPr id="3" name="Subtitle 2">
            <a:extLst>
              <a:ext uri="{FF2B5EF4-FFF2-40B4-BE49-F238E27FC236}">
                <a16:creationId xmlns:a16="http://schemas.microsoft.com/office/drawing/2014/main" id="{8BDA7C62-58BA-A056-1F09-2CF772542D8A}"/>
              </a:ext>
            </a:extLst>
          </p:cNvPr>
          <p:cNvSpPr>
            <a:spLocks noGrp="1"/>
          </p:cNvSpPr>
          <p:nvPr>
            <p:ph type="body" idx="1"/>
          </p:nvPr>
        </p:nvSpPr>
        <p:spPr>
          <a:xfrm>
            <a:off x="609601" y="4589463"/>
            <a:ext cx="10515600" cy="1500187"/>
          </a:xfrm>
        </p:spPr>
        <p:txBody>
          <a:bodyPr>
            <a:noAutofit/>
          </a:bodyPr>
          <a:lstStyle/>
          <a:p>
            <a:pPr>
              <a:spcBef>
                <a:spcPts val="0"/>
              </a:spcBef>
            </a:pPr>
            <a:r>
              <a:rPr lang="en-US" sz="1600" dirty="0"/>
              <a:t>Sara M. Tolaney, MD, MPH</a:t>
            </a:r>
          </a:p>
          <a:p>
            <a:pPr>
              <a:spcBef>
                <a:spcPts val="0"/>
              </a:spcBef>
            </a:pPr>
            <a:r>
              <a:rPr lang="en-US" sz="1600" dirty="0"/>
              <a:t>Chief, Division of Breast Oncology, Susan F. Smith Center for Women’s Cancers</a:t>
            </a:r>
          </a:p>
          <a:p>
            <a:pPr>
              <a:spcBef>
                <a:spcPts val="0"/>
              </a:spcBef>
            </a:pPr>
            <a:r>
              <a:rPr lang="en-US" sz="1600" dirty="0"/>
              <a:t>Associate Director, Susan F. Smith Center for Women’s Cancers</a:t>
            </a:r>
          </a:p>
          <a:p>
            <a:pPr>
              <a:spcBef>
                <a:spcPts val="0"/>
              </a:spcBef>
            </a:pPr>
            <a:r>
              <a:rPr lang="en-US" sz="1600" dirty="0"/>
              <a:t>Senior Physician, Dana-Farber Cancer Institute</a:t>
            </a:r>
          </a:p>
          <a:p>
            <a:pPr>
              <a:spcBef>
                <a:spcPts val="0"/>
              </a:spcBef>
            </a:pPr>
            <a:r>
              <a:rPr lang="en-US" sz="1600" dirty="0"/>
              <a:t>Associate Professor of Medicine, Harvard Medical School</a:t>
            </a:r>
          </a:p>
          <a:p>
            <a:pPr>
              <a:spcBef>
                <a:spcPts val="0"/>
              </a:spcBef>
            </a:pPr>
            <a:r>
              <a:rPr lang="en-US" sz="1600" dirty="0"/>
              <a:t>Boston, MA</a:t>
            </a:r>
          </a:p>
        </p:txBody>
      </p:sp>
    </p:spTree>
    <p:extLst>
      <p:ext uri="{BB962C8B-B14F-4D97-AF65-F5344CB8AC3E}">
        <p14:creationId xmlns:p14="http://schemas.microsoft.com/office/powerpoint/2010/main" val="1928411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D397E-E53B-1449-E78D-5300B7796B9F}"/>
              </a:ext>
            </a:extLst>
          </p:cNvPr>
          <p:cNvSpPr txBox="1">
            <a:spLocks noGrp="1"/>
          </p:cNvSpPr>
          <p:nvPr>
            <p:ph type="title"/>
          </p:nvPr>
        </p:nvSpPr>
        <p:spPr/>
        <p:txBody>
          <a:bodyPr/>
          <a:lstStyle/>
          <a:p>
            <a:pPr lvl="0"/>
            <a:r>
              <a:rPr lang="en-US" dirty="0"/>
              <a:t>Managing Diarrhea With Sacituzumab Govitecan</a:t>
            </a:r>
          </a:p>
        </p:txBody>
      </p:sp>
      <p:sp>
        <p:nvSpPr>
          <p:cNvPr id="9" name="Content Placeholder 8">
            <a:extLst>
              <a:ext uri="{FF2B5EF4-FFF2-40B4-BE49-F238E27FC236}">
                <a16:creationId xmlns:a16="http://schemas.microsoft.com/office/drawing/2014/main" id="{CB6F6504-2BFF-7DD6-03B1-1009E7499504}"/>
              </a:ext>
            </a:extLst>
          </p:cNvPr>
          <p:cNvSpPr>
            <a:spLocks noGrp="1"/>
          </p:cNvSpPr>
          <p:nvPr>
            <p:ph idx="1"/>
          </p:nvPr>
        </p:nvSpPr>
        <p:spPr/>
        <p:txBody>
          <a:bodyPr/>
          <a:lstStyle/>
          <a:p>
            <a:r>
              <a:rPr lang="en-US" dirty="0"/>
              <a:t>Educate patients about potential for severe diarrhea and about loperamide before first dose</a:t>
            </a:r>
          </a:p>
          <a:p>
            <a:r>
              <a:rPr lang="en-US" dirty="0"/>
              <a:t>Prophylaxis not recommended unless prior history of diarrhea</a:t>
            </a:r>
          </a:p>
          <a:p>
            <a:r>
              <a:rPr lang="en-US" b="1" i="1" dirty="0"/>
              <a:t>For early diarrhea of any severity</a:t>
            </a:r>
            <a:r>
              <a:rPr lang="en-US" dirty="0"/>
              <a:t>, administer atropine</a:t>
            </a:r>
          </a:p>
          <a:p>
            <a:r>
              <a:rPr lang="en-US" b="1" i="1" dirty="0"/>
              <a:t>For late diarrhea</a:t>
            </a:r>
            <a:r>
              <a:rPr lang="en-US" dirty="0"/>
              <a:t>, rule out infectious etiologies and administer loperamide</a:t>
            </a:r>
          </a:p>
          <a:p>
            <a:r>
              <a:rPr lang="en-US" dirty="0"/>
              <a:t>Manage with fluids, electrolyte substitution, dose reductions; </a:t>
            </a:r>
            <a:br>
              <a:rPr lang="en-US" dirty="0"/>
            </a:br>
            <a:r>
              <a:rPr lang="en-US" dirty="0"/>
              <a:t>withhold for grade ≥3 grade until resolution </a:t>
            </a:r>
          </a:p>
          <a:p>
            <a:endParaRPr lang="en-US" dirty="0"/>
          </a:p>
        </p:txBody>
      </p:sp>
      <p:sp>
        <p:nvSpPr>
          <p:cNvPr id="3" name="Footer Placeholder 1">
            <a:extLst>
              <a:ext uri="{FF2B5EF4-FFF2-40B4-BE49-F238E27FC236}">
                <a16:creationId xmlns:a16="http://schemas.microsoft.com/office/drawing/2014/main" id="{2859BE30-8AC4-634B-CC5E-B20B2D39B5ED}"/>
              </a:ext>
            </a:extLst>
          </p:cNvPr>
          <p:cNvSpPr txBox="1">
            <a:spLocks/>
          </p:cNvSpPr>
          <p:nvPr/>
        </p:nvSpPr>
        <p:spPr>
          <a:xfrm>
            <a:off x="609601" y="6356350"/>
            <a:ext cx="7129345" cy="442131"/>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Fleming PJ, et al. </a:t>
            </a:r>
            <a:r>
              <a:rPr kumimoji="0" lang="en-US" altLang="en-US" sz="1200" b="0" i="1"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J Adv </a:t>
            </a:r>
            <a:r>
              <a:rPr kumimoji="0" lang="en-US" altLang="en-US" sz="1200" b="0" i="1" u="none" strike="noStrike" kern="1200" cap="none" spc="-10" normalizeH="0" baseline="0" noProof="0" dirty="0" err="1">
                <a:ln>
                  <a:noFill/>
                </a:ln>
                <a:solidFill>
                  <a:srgbClr val="969696"/>
                </a:solidFill>
                <a:effectLst/>
                <a:uLnTx/>
                <a:uFillTx/>
                <a:latin typeface="Arial" panose="020B0604020202020204" pitchFamily="34" charset="0"/>
                <a:cs typeface="Arial" panose="020B0604020202020204" pitchFamily="34" charset="0"/>
              </a:rPr>
              <a:t>Pract</a:t>
            </a:r>
            <a:r>
              <a:rPr kumimoji="0" lang="en-US" altLang="en-US" sz="1200" b="0" i="1"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 Oncol. </a:t>
            </a:r>
            <a:r>
              <a:rPr kumimoji="0" lang="en-US"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2021;12;747-52; </a:t>
            </a:r>
            <a:r>
              <a:rPr kumimoji="0" lang="en-US" altLang="en-US" sz="1200" b="0" i="0" u="none" strike="noStrike" kern="1200" cap="none" spc="-10" normalizeH="0" baseline="0" noProof="0" dirty="0" err="1">
                <a:ln>
                  <a:noFill/>
                </a:ln>
                <a:solidFill>
                  <a:srgbClr val="969696"/>
                </a:solidFill>
                <a:effectLst/>
                <a:uLnTx/>
                <a:uFillTx/>
                <a:latin typeface="Arial" panose="020B0604020202020204" pitchFamily="34" charset="0"/>
                <a:cs typeface="Arial" panose="020B0604020202020204" pitchFamily="34" charset="0"/>
              </a:rPr>
              <a:t>Rugo</a:t>
            </a:r>
            <a:r>
              <a:rPr kumimoji="0" lang="en-US"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 HS, et al. </a:t>
            </a:r>
            <a:r>
              <a:rPr kumimoji="0" lang="en-US" altLang="en-US" sz="1200" b="0" i="1"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NPJ Breast Cancer</a:t>
            </a:r>
            <a:r>
              <a:rPr kumimoji="0" lang="en-US"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 2022;8:98; Spring LM, et al. </a:t>
            </a:r>
            <a:r>
              <a:rPr kumimoji="0" lang="en-US" altLang="en-US" sz="1200" b="0" i="1"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Oncologist.</a:t>
            </a:r>
            <a:r>
              <a:rPr kumimoji="0" lang="en-US"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 2021;26:827-34</a:t>
            </a:r>
          </a:p>
        </p:txBody>
      </p:sp>
    </p:spTree>
    <p:extLst>
      <p:ext uri="{BB962C8B-B14F-4D97-AF65-F5344CB8AC3E}">
        <p14:creationId xmlns:p14="http://schemas.microsoft.com/office/powerpoint/2010/main" val="802755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cstate="screen">
            <a:extLst>
              <a:ext uri="{28A0092B-C50C-407E-A947-70E740481C1C}">
                <a14:useLocalDpi xmlns:a14="http://schemas.microsoft.com/office/drawing/2010/main"/>
              </a:ex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cstate="screen">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404726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sng" strike="noStrike" kern="1200" cap="none" spc="0" normalizeH="0" baseline="0" noProof="0" dirty="0">
                <a:ln>
                  <a:noFill/>
                </a:ln>
                <a:solidFill>
                  <a:srgbClr val="0078D7"/>
                </a:solidFill>
                <a:effectLst/>
                <a:uLnTx/>
                <a:uFillTx/>
                <a:latin typeface="Arial" panose="020B0604020202020204" pitchFamily="34" charset="0"/>
                <a:ea typeface="+mn-ea"/>
                <a:cs typeface="Arial" panose="020B0604020202020204" pitchFamily="34" charset="0"/>
                <a:hlinkClick r:id="rId3"/>
              </a:rPr>
              <a:t>Triple-Negative Breast Cancer (TNBC): Choosing the Right ADC for the Right Patient</a:t>
            </a:r>
            <a:endParaRPr kumimoji="0" lang="en-US" sz="1500" b="0" i="0" u="sng" strike="noStrike" kern="1200" cap="none" spc="0" normalizeH="0" baseline="0" noProof="0" dirty="0">
              <a:ln>
                <a:noFill/>
              </a:ln>
              <a:solidFill>
                <a:srgbClr val="0078D7"/>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Explain the rationale for varying levels of ADC target positivity required for ADC efficacy and treatment eligibility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Identify patients with TNBC who are optimal candidates for ADCs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Develop evidence-based treatment strategies using ADCs in metastatic TNBC</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Apply knowledge of barriers to access, care, and treatment that exist in the care of minority patients diagnosed with metastatic TNBC</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Differentiate advantages of ADCs in special populations of patients with metastatic TNBC</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Identify strategies for improving adherence through adverse effect management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6096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1C462-89FC-38B7-5F0D-BCD4958A7147}"/>
              </a:ext>
            </a:extLst>
          </p:cNvPr>
          <p:cNvSpPr>
            <a:spLocks noGrp="1"/>
          </p:cNvSpPr>
          <p:nvPr>
            <p:ph type="title"/>
          </p:nvPr>
        </p:nvSpPr>
        <p:spPr/>
        <p:txBody>
          <a:bodyPr>
            <a:normAutofit fontScale="90000"/>
          </a:bodyPr>
          <a:lstStyle/>
          <a:p>
            <a:r>
              <a:rPr lang="en-US" sz="3200" dirty="0"/>
              <a:t>Administration Considerations for Trastuzumab Deruxtecan (T-</a:t>
            </a:r>
            <a:r>
              <a:rPr lang="en-US" sz="3200" dirty="0" err="1"/>
              <a:t>DXd</a:t>
            </a:r>
            <a:r>
              <a:rPr lang="en-US" sz="3200" dirty="0"/>
              <a:t>) and Sacituzumab Govitecan in Breast Cancer</a:t>
            </a:r>
          </a:p>
        </p:txBody>
      </p:sp>
      <p:graphicFrame>
        <p:nvGraphicFramePr>
          <p:cNvPr id="5" name="Group 3">
            <a:extLst>
              <a:ext uri="{FF2B5EF4-FFF2-40B4-BE49-F238E27FC236}">
                <a16:creationId xmlns:a16="http://schemas.microsoft.com/office/drawing/2014/main" id="{F72D5C26-340A-B977-EC18-1D958F2F97D3}"/>
              </a:ext>
            </a:extLst>
          </p:cNvPr>
          <p:cNvGraphicFramePr>
            <a:graphicFrameLocks/>
          </p:cNvGraphicFramePr>
          <p:nvPr>
            <p:extLst>
              <p:ext uri="{D42A27DB-BD31-4B8C-83A1-F6EECF244321}">
                <p14:modId xmlns:p14="http://schemas.microsoft.com/office/powerpoint/2010/main" val="2468913459"/>
              </p:ext>
            </p:extLst>
          </p:nvPr>
        </p:nvGraphicFramePr>
        <p:xfrm>
          <a:off x="727076" y="1604963"/>
          <a:ext cx="10779124" cy="4145354"/>
        </p:xfrm>
        <a:graphic>
          <a:graphicData uri="http://schemas.openxmlformats.org/drawingml/2006/table">
            <a:tbl>
              <a:tblPr/>
              <a:tblGrid>
                <a:gridCol w="2483477">
                  <a:extLst>
                    <a:ext uri="{9D8B030D-6E8A-4147-A177-3AD203B41FA5}">
                      <a16:colId xmlns:a16="http://schemas.microsoft.com/office/drawing/2014/main" val="20000"/>
                    </a:ext>
                  </a:extLst>
                </a:gridCol>
                <a:gridCol w="3481333">
                  <a:extLst>
                    <a:ext uri="{9D8B030D-6E8A-4147-A177-3AD203B41FA5}">
                      <a16:colId xmlns:a16="http://schemas.microsoft.com/office/drawing/2014/main" val="20001"/>
                    </a:ext>
                  </a:extLst>
                </a:gridCol>
                <a:gridCol w="4814314">
                  <a:extLst>
                    <a:ext uri="{9D8B030D-6E8A-4147-A177-3AD203B41FA5}">
                      <a16:colId xmlns:a16="http://schemas.microsoft.com/office/drawing/2014/main" val="20002"/>
                    </a:ext>
                  </a:extLst>
                </a:gridCol>
              </a:tblGrid>
              <a:tr h="396245">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GB" sz="1400" b="1" i="0" u="none" strike="noStrike" cap="none" normalizeH="0" baseline="0" dirty="0">
                          <a:ln>
                            <a:noFill/>
                          </a:ln>
                          <a:solidFill>
                            <a:schemeClr val="bg2"/>
                          </a:solidFill>
                          <a:effectLst/>
                          <a:latin typeface="+mn-lt"/>
                        </a:rPr>
                        <a:t>Consideration</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1" i="0" u="none" strike="noStrike" cap="none" normalizeH="0" baseline="0" dirty="0">
                          <a:ln>
                            <a:noFill/>
                          </a:ln>
                          <a:solidFill>
                            <a:schemeClr val="bg2"/>
                          </a:solidFill>
                          <a:effectLst/>
                          <a:latin typeface="+mn-lt"/>
                        </a:rPr>
                        <a:t>T-DXd</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5"/>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1" i="0" u="none" strike="noStrike" cap="none" normalizeH="0" baseline="0" dirty="0">
                          <a:ln>
                            <a:noFill/>
                          </a:ln>
                          <a:solidFill>
                            <a:schemeClr val="bg2"/>
                          </a:solidFill>
                          <a:effectLst/>
                          <a:latin typeface="+mn-lt"/>
                        </a:rPr>
                        <a:t>Sacituzumab Govitecan</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6"/>
                    </a:solidFill>
                  </a:tcPr>
                </a:tc>
                <a:extLst>
                  <a:ext uri="{0D108BD9-81ED-4DB2-BD59-A6C34878D82A}">
                    <a16:rowId xmlns:a16="http://schemas.microsoft.com/office/drawing/2014/main" val="10001"/>
                  </a:ext>
                </a:extLst>
              </a:tr>
              <a:tr h="1005821">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1" i="0" u="none" strike="noStrike" cap="none" normalizeH="0" baseline="0" dirty="0">
                          <a:ln>
                            <a:noFill/>
                          </a:ln>
                          <a:solidFill>
                            <a:schemeClr val="bg2">
                              <a:lumMod val="10000"/>
                            </a:schemeClr>
                          </a:solidFill>
                          <a:effectLst/>
                          <a:latin typeface="+mn-lt"/>
                        </a:rPr>
                        <a:t>Premedication</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85000"/>
                      </a:schemeClr>
                    </a:solidFill>
                  </a:tcPr>
                </a:tc>
                <a:tc>
                  <a:txBody>
                    <a:bodyPr/>
                    <a:lstStyle/>
                    <a:p>
                      <a:pPr marL="284163" marR="0" lvl="0" indent="-171450" algn="l" defTabSz="914400" rtl="0" eaLnBrk="1" fontAlgn="base" latinLnBrk="0" hangingPunct="1">
                        <a:lnSpc>
                          <a:spcPct val="100000"/>
                        </a:lnSpc>
                        <a:spcBef>
                          <a:spcPct val="0"/>
                        </a:spcBef>
                        <a:spcAft>
                          <a:spcPct val="0"/>
                        </a:spcAft>
                        <a:buClr>
                          <a:srgbClr val="000000"/>
                        </a:buClr>
                        <a:buSzTx/>
                        <a:buFont typeface="Wingdings" pitchFamily="2" charset="2"/>
                        <a:buChar char="§"/>
                        <a:tabLst/>
                      </a:pPr>
                      <a:r>
                        <a:rPr kumimoji="0" lang="en-US" sz="1400" b="1" i="0" u="none" strike="noStrike" kern="1200" cap="none" normalizeH="0" baseline="0" dirty="0">
                          <a:ln>
                            <a:noFill/>
                          </a:ln>
                          <a:solidFill>
                            <a:schemeClr val="bg2">
                              <a:lumMod val="10000"/>
                            </a:schemeClr>
                          </a:solidFill>
                          <a:effectLst/>
                          <a:latin typeface="+mn-lt"/>
                          <a:ea typeface="+mn-ea"/>
                          <a:cs typeface="+mn-cs"/>
                        </a:rPr>
                        <a:t>CINV: </a:t>
                      </a:r>
                      <a:r>
                        <a:rPr kumimoji="0" lang="en-US" sz="1400" b="0" i="0" u="none" strike="noStrike" kern="1200" cap="none" normalizeH="0" baseline="0" dirty="0">
                          <a:ln>
                            <a:noFill/>
                          </a:ln>
                          <a:solidFill>
                            <a:schemeClr val="bg2">
                              <a:lumMod val="10000"/>
                            </a:schemeClr>
                          </a:solidFill>
                          <a:effectLst/>
                          <a:latin typeface="+mn-lt"/>
                          <a:ea typeface="+mn-ea"/>
                          <a:cs typeface="+mn-cs"/>
                        </a:rPr>
                        <a:t>3-drug combination regimen (dexamethasone + 5-HT</a:t>
                      </a:r>
                      <a:r>
                        <a:rPr kumimoji="0" lang="en-US" sz="1400" b="0" i="0" u="none" strike="noStrike" kern="1200" cap="none" normalizeH="0" baseline="-25000" dirty="0">
                          <a:ln>
                            <a:noFill/>
                          </a:ln>
                          <a:solidFill>
                            <a:schemeClr val="bg2">
                              <a:lumMod val="10000"/>
                            </a:schemeClr>
                          </a:solidFill>
                          <a:effectLst/>
                          <a:latin typeface="+mn-lt"/>
                          <a:ea typeface="+mn-ea"/>
                          <a:cs typeface="+mn-cs"/>
                        </a:rPr>
                        <a:t>3</a:t>
                      </a:r>
                      <a:r>
                        <a:rPr kumimoji="0" lang="en-US" sz="1400" b="0" i="0" u="none" strike="noStrike" kern="1200" cap="none" normalizeH="0" baseline="0" dirty="0">
                          <a:ln>
                            <a:noFill/>
                          </a:ln>
                          <a:solidFill>
                            <a:schemeClr val="bg2">
                              <a:lumMod val="10000"/>
                            </a:schemeClr>
                          </a:solidFill>
                          <a:effectLst/>
                          <a:latin typeface="+mn-lt"/>
                          <a:ea typeface="+mn-ea"/>
                          <a:cs typeface="+mn-cs"/>
                        </a:rPr>
                        <a:t> receptor antagonist + NK1 receptor antagonist)</a:t>
                      </a:r>
                    </a:p>
                  </a:txBody>
                  <a:tcPr marL="121699" marR="121699"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85000"/>
                      </a:schemeClr>
                    </a:solidFill>
                  </a:tcPr>
                </a:tc>
                <a:tc>
                  <a:txBody>
                    <a:bodyPr/>
                    <a:lstStyle/>
                    <a:p>
                      <a:pPr marL="284163" marR="0" lvl="0" indent="-171450" algn="l" defTabSz="914400" rtl="0" eaLnBrk="1" fontAlgn="base" latinLnBrk="0" hangingPunct="1">
                        <a:lnSpc>
                          <a:spcPct val="100000"/>
                        </a:lnSpc>
                        <a:spcBef>
                          <a:spcPct val="0"/>
                        </a:spcBef>
                        <a:spcAft>
                          <a:spcPct val="0"/>
                        </a:spcAft>
                        <a:buClr>
                          <a:srgbClr val="000000"/>
                        </a:buClr>
                        <a:buSzTx/>
                        <a:buFont typeface="Wingdings" pitchFamily="2" charset="2"/>
                        <a:buChar char="§"/>
                        <a:tabLst/>
                      </a:pPr>
                      <a:r>
                        <a:rPr kumimoji="0" lang="en-US" sz="1400" b="1" i="0" u="none" strike="noStrike" kern="1200" cap="none" normalizeH="0" baseline="0" dirty="0">
                          <a:ln>
                            <a:noFill/>
                          </a:ln>
                          <a:solidFill>
                            <a:schemeClr val="bg2">
                              <a:lumMod val="10000"/>
                            </a:schemeClr>
                          </a:solidFill>
                          <a:effectLst/>
                          <a:latin typeface="+mn-lt"/>
                          <a:ea typeface="+mn-ea"/>
                          <a:cs typeface="+mn-cs"/>
                        </a:rPr>
                        <a:t>Infusion reactions: </a:t>
                      </a:r>
                      <a:r>
                        <a:rPr kumimoji="0" lang="en-US" sz="1400" b="0" i="0" u="none" strike="noStrike" kern="1200" cap="none" normalizeH="0" baseline="0" dirty="0">
                          <a:ln>
                            <a:noFill/>
                          </a:ln>
                          <a:solidFill>
                            <a:schemeClr val="bg2">
                              <a:lumMod val="10000"/>
                            </a:schemeClr>
                          </a:solidFill>
                          <a:effectLst/>
                          <a:latin typeface="+mn-lt"/>
                          <a:ea typeface="+mn-ea"/>
                          <a:cs typeface="+mn-cs"/>
                        </a:rPr>
                        <a:t>premedicate with antipyretics, H</a:t>
                      </a:r>
                      <a:r>
                        <a:rPr kumimoji="0" lang="en-US" sz="1400" b="0" i="0" u="none" strike="noStrike" kern="1200" cap="none" normalizeH="0" baseline="-25000" dirty="0">
                          <a:ln>
                            <a:noFill/>
                          </a:ln>
                          <a:solidFill>
                            <a:schemeClr val="bg2">
                              <a:lumMod val="10000"/>
                            </a:schemeClr>
                          </a:solidFill>
                          <a:effectLst/>
                          <a:latin typeface="+mn-lt"/>
                          <a:ea typeface="+mn-ea"/>
                          <a:cs typeface="+mn-cs"/>
                        </a:rPr>
                        <a:t>1</a:t>
                      </a:r>
                      <a:r>
                        <a:rPr kumimoji="0" lang="en-US" sz="1400" b="0" i="0" u="none" strike="noStrike" kern="1200" cap="none" normalizeH="0" baseline="0" dirty="0">
                          <a:ln>
                            <a:noFill/>
                          </a:ln>
                          <a:solidFill>
                            <a:schemeClr val="bg2">
                              <a:lumMod val="10000"/>
                            </a:schemeClr>
                          </a:solidFill>
                          <a:effectLst/>
                          <a:latin typeface="+mn-lt"/>
                          <a:ea typeface="+mn-ea"/>
                          <a:cs typeface="+mn-cs"/>
                        </a:rPr>
                        <a:t> and H</a:t>
                      </a:r>
                      <a:r>
                        <a:rPr kumimoji="0" lang="en-US" sz="1400" b="0" i="0" u="none" strike="noStrike" kern="1200" cap="none" normalizeH="0" baseline="-25000" dirty="0">
                          <a:ln>
                            <a:noFill/>
                          </a:ln>
                          <a:solidFill>
                            <a:schemeClr val="bg2">
                              <a:lumMod val="10000"/>
                            </a:schemeClr>
                          </a:solidFill>
                          <a:effectLst/>
                          <a:latin typeface="+mn-lt"/>
                          <a:ea typeface="+mn-ea"/>
                          <a:cs typeface="+mn-cs"/>
                        </a:rPr>
                        <a:t>2</a:t>
                      </a:r>
                      <a:r>
                        <a:rPr kumimoji="0" lang="en-US" sz="1400" b="0" i="0" u="none" strike="noStrike" kern="1200" cap="none" normalizeH="0" baseline="0" dirty="0">
                          <a:ln>
                            <a:noFill/>
                          </a:ln>
                          <a:solidFill>
                            <a:schemeClr val="bg2">
                              <a:lumMod val="10000"/>
                            </a:schemeClr>
                          </a:solidFill>
                          <a:effectLst/>
                          <a:latin typeface="+mn-lt"/>
                          <a:ea typeface="+mn-ea"/>
                          <a:cs typeface="+mn-cs"/>
                        </a:rPr>
                        <a:t> blockers; consider corticosteroids for those with prior infusion reactions</a:t>
                      </a:r>
                    </a:p>
                    <a:p>
                      <a:pPr marL="284163" marR="0" lvl="0" indent="-171450" algn="l" defTabSz="914400" rtl="0" eaLnBrk="1" fontAlgn="base" latinLnBrk="0" hangingPunct="1">
                        <a:lnSpc>
                          <a:spcPct val="100000"/>
                        </a:lnSpc>
                        <a:spcBef>
                          <a:spcPct val="0"/>
                        </a:spcBef>
                        <a:spcAft>
                          <a:spcPct val="0"/>
                        </a:spcAft>
                        <a:buClr>
                          <a:srgbClr val="000000"/>
                        </a:buClr>
                        <a:buSzTx/>
                        <a:buFont typeface="Wingdings" pitchFamily="2" charset="2"/>
                        <a:buChar char="§"/>
                        <a:tabLst/>
                      </a:pPr>
                      <a:r>
                        <a:rPr kumimoji="0" lang="en-US" sz="1400" b="1" i="0" u="none" strike="noStrike" kern="1200" cap="none" normalizeH="0" baseline="0" dirty="0">
                          <a:ln>
                            <a:noFill/>
                          </a:ln>
                          <a:solidFill>
                            <a:schemeClr val="bg2">
                              <a:lumMod val="10000"/>
                            </a:schemeClr>
                          </a:solidFill>
                          <a:effectLst/>
                          <a:latin typeface="+mn-lt"/>
                          <a:ea typeface="+mn-ea"/>
                          <a:cs typeface="+mn-cs"/>
                        </a:rPr>
                        <a:t>CINV: </a:t>
                      </a:r>
                      <a:r>
                        <a:rPr kumimoji="0" lang="en-US" sz="1400" b="0" i="0" u="none" strike="noStrike" kern="1200" cap="none" normalizeH="0" baseline="0" dirty="0">
                          <a:ln>
                            <a:noFill/>
                          </a:ln>
                          <a:solidFill>
                            <a:schemeClr val="bg2">
                              <a:lumMod val="10000"/>
                            </a:schemeClr>
                          </a:solidFill>
                          <a:effectLst/>
                          <a:latin typeface="+mn-lt"/>
                          <a:ea typeface="+mn-ea"/>
                          <a:cs typeface="+mn-cs"/>
                        </a:rPr>
                        <a:t>2- to 3-drug combination regimen </a:t>
                      </a:r>
                      <a:br>
                        <a:rPr kumimoji="0" lang="en-US" sz="1400" b="0" i="0" u="none" strike="noStrike" kern="1200" cap="none" normalizeH="0" baseline="0" dirty="0">
                          <a:ln>
                            <a:noFill/>
                          </a:ln>
                          <a:solidFill>
                            <a:schemeClr val="bg2">
                              <a:lumMod val="10000"/>
                            </a:schemeClr>
                          </a:solidFill>
                          <a:effectLst/>
                          <a:latin typeface="+mn-lt"/>
                          <a:ea typeface="+mn-ea"/>
                          <a:cs typeface="+mn-cs"/>
                        </a:rPr>
                      </a:br>
                      <a:r>
                        <a:rPr kumimoji="0" lang="en-US" sz="1400" b="0" i="0" u="none" strike="noStrike" kern="1200" cap="none" normalizeH="0" baseline="0" dirty="0">
                          <a:ln>
                            <a:noFill/>
                          </a:ln>
                          <a:solidFill>
                            <a:schemeClr val="bg2">
                              <a:lumMod val="10000"/>
                            </a:schemeClr>
                          </a:solidFill>
                          <a:effectLst/>
                          <a:latin typeface="+mn-lt"/>
                          <a:ea typeface="+mn-ea"/>
                          <a:cs typeface="+mn-cs"/>
                        </a:rPr>
                        <a:t>(eg, dexamethasone + either 5-HT</a:t>
                      </a:r>
                      <a:r>
                        <a:rPr kumimoji="0" lang="en-US" sz="1400" b="0" i="0" u="none" strike="noStrike" kern="1200" cap="none" normalizeH="0" baseline="-25000" dirty="0">
                          <a:ln>
                            <a:noFill/>
                          </a:ln>
                          <a:solidFill>
                            <a:schemeClr val="bg2">
                              <a:lumMod val="10000"/>
                            </a:schemeClr>
                          </a:solidFill>
                          <a:effectLst/>
                          <a:latin typeface="+mn-lt"/>
                          <a:ea typeface="+mn-ea"/>
                          <a:cs typeface="+mn-cs"/>
                        </a:rPr>
                        <a:t>3</a:t>
                      </a:r>
                      <a:r>
                        <a:rPr kumimoji="0" lang="en-US" sz="1400" b="0" i="0" u="none" strike="noStrike" kern="1200" cap="none" normalizeH="0" baseline="0" dirty="0">
                          <a:ln>
                            <a:noFill/>
                          </a:ln>
                          <a:solidFill>
                            <a:schemeClr val="bg2">
                              <a:lumMod val="10000"/>
                            </a:schemeClr>
                          </a:solidFill>
                          <a:effectLst/>
                          <a:latin typeface="+mn-lt"/>
                          <a:ea typeface="+mn-ea"/>
                          <a:cs typeface="+mn-cs"/>
                        </a:rPr>
                        <a:t> or </a:t>
                      </a:r>
                      <a:br>
                        <a:rPr kumimoji="0" lang="en-US" sz="1400" b="0" i="0" u="none" strike="noStrike" kern="1200" cap="none" normalizeH="0" baseline="0" dirty="0">
                          <a:ln>
                            <a:noFill/>
                          </a:ln>
                          <a:solidFill>
                            <a:schemeClr val="bg2">
                              <a:lumMod val="10000"/>
                            </a:schemeClr>
                          </a:solidFill>
                          <a:effectLst/>
                          <a:latin typeface="+mn-lt"/>
                          <a:ea typeface="+mn-ea"/>
                          <a:cs typeface="+mn-cs"/>
                        </a:rPr>
                      </a:br>
                      <a:r>
                        <a:rPr kumimoji="0" lang="en-US" sz="1400" b="0" i="0" u="none" strike="noStrike" kern="1200" cap="none" normalizeH="0" baseline="0" dirty="0">
                          <a:ln>
                            <a:noFill/>
                          </a:ln>
                          <a:solidFill>
                            <a:schemeClr val="bg2">
                              <a:lumMod val="10000"/>
                            </a:schemeClr>
                          </a:solidFill>
                          <a:effectLst/>
                          <a:latin typeface="+mn-lt"/>
                          <a:ea typeface="+mn-ea"/>
                          <a:cs typeface="+mn-cs"/>
                        </a:rPr>
                        <a:t>NK1 receptor antagonist)</a:t>
                      </a:r>
                    </a:p>
                    <a:p>
                      <a:pPr marL="741363" marR="0" lvl="1" indent="-171450" algn="l" defTabSz="914400" rtl="0" eaLnBrk="1" fontAlgn="base" latinLnBrk="0" hangingPunct="1">
                        <a:lnSpc>
                          <a:spcPct val="100000"/>
                        </a:lnSpc>
                        <a:spcBef>
                          <a:spcPct val="0"/>
                        </a:spcBef>
                        <a:spcAft>
                          <a:spcPct val="0"/>
                        </a:spcAft>
                        <a:buClr>
                          <a:srgbClr val="000000"/>
                        </a:buClr>
                        <a:buSzTx/>
                        <a:buFont typeface="Wingdings" pitchFamily="2" charset="2"/>
                        <a:buChar char="§"/>
                        <a:tabLst/>
                      </a:pPr>
                      <a:r>
                        <a:rPr kumimoji="0" lang="en-US" sz="1400" b="0" i="0" u="none" strike="noStrike" kern="1200" cap="none" normalizeH="0" baseline="0" dirty="0">
                          <a:ln>
                            <a:noFill/>
                          </a:ln>
                          <a:solidFill>
                            <a:schemeClr val="bg2">
                              <a:lumMod val="10000"/>
                            </a:schemeClr>
                          </a:solidFill>
                          <a:effectLst/>
                          <a:latin typeface="+mn-lt"/>
                          <a:ea typeface="+mn-ea"/>
                          <a:cs typeface="+mn-cs"/>
                        </a:rPr>
                        <a:t>Some institutions may use only ondansetron</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85000"/>
                      </a:schemeClr>
                    </a:solidFill>
                  </a:tcPr>
                </a:tc>
                <a:extLst>
                  <a:ext uri="{0D108BD9-81ED-4DB2-BD59-A6C34878D82A}">
                    <a16:rowId xmlns:a16="http://schemas.microsoft.com/office/drawing/2014/main" val="10002"/>
                  </a:ext>
                </a:extLst>
              </a:tr>
              <a:tr h="396245">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1" i="0" u="none" strike="noStrike" cap="none" normalizeH="0" baseline="0" dirty="0">
                          <a:ln>
                            <a:noFill/>
                          </a:ln>
                          <a:solidFill>
                            <a:schemeClr val="bg2">
                              <a:lumMod val="10000"/>
                            </a:schemeClr>
                          </a:solidFill>
                          <a:effectLst/>
                          <a:latin typeface="+mn-lt"/>
                        </a:rPr>
                        <a:t>Starting dosage</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dirty="0">
                          <a:ln>
                            <a:noFill/>
                          </a:ln>
                          <a:solidFill>
                            <a:schemeClr val="bg2">
                              <a:lumMod val="10000"/>
                            </a:schemeClr>
                          </a:solidFill>
                          <a:effectLst/>
                          <a:latin typeface="+mn-lt"/>
                        </a:rPr>
                        <a:t>5.4 mg/kg IV Q3W until PD/unacceptable toxicity</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dirty="0">
                          <a:ln>
                            <a:noFill/>
                          </a:ln>
                          <a:solidFill>
                            <a:schemeClr val="bg2">
                              <a:lumMod val="10000"/>
                            </a:schemeClr>
                          </a:solidFill>
                          <a:effectLst/>
                          <a:latin typeface="+mn-lt"/>
                        </a:rPr>
                        <a:t>10 mg/kg IV QW on Days 1, 8 of 21-day cycles </a:t>
                      </a:r>
                      <a:br>
                        <a:rPr kumimoji="0" lang="en-US" sz="1400" b="0" i="0" u="none" strike="noStrike" cap="none" normalizeH="0" baseline="0" dirty="0">
                          <a:ln>
                            <a:noFill/>
                          </a:ln>
                          <a:solidFill>
                            <a:schemeClr val="bg2">
                              <a:lumMod val="10000"/>
                            </a:schemeClr>
                          </a:solidFill>
                          <a:effectLst/>
                          <a:latin typeface="+mn-lt"/>
                        </a:rPr>
                      </a:br>
                      <a:r>
                        <a:rPr kumimoji="0" lang="en-US" sz="1400" b="0" i="0" u="none" strike="noStrike" cap="none" normalizeH="0" baseline="0" dirty="0">
                          <a:ln>
                            <a:noFill/>
                          </a:ln>
                          <a:solidFill>
                            <a:schemeClr val="bg2">
                              <a:lumMod val="10000"/>
                            </a:schemeClr>
                          </a:solidFill>
                          <a:effectLst/>
                          <a:latin typeface="+mn-lt"/>
                        </a:rPr>
                        <a:t>until PD/unacceptable toxicity</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95000"/>
                      </a:schemeClr>
                    </a:solidFill>
                  </a:tcPr>
                </a:tc>
                <a:extLst>
                  <a:ext uri="{0D108BD9-81ED-4DB2-BD59-A6C34878D82A}">
                    <a16:rowId xmlns:a16="http://schemas.microsoft.com/office/drawing/2014/main" val="10003"/>
                  </a:ext>
                </a:extLst>
              </a:tr>
              <a:tr h="396245">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1" i="0" u="none" strike="noStrike" cap="none" normalizeH="0" baseline="0" dirty="0">
                          <a:ln>
                            <a:noFill/>
                          </a:ln>
                          <a:solidFill>
                            <a:schemeClr val="bg2">
                              <a:lumMod val="10000"/>
                            </a:schemeClr>
                          </a:solidFill>
                          <a:effectLst/>
                          <a:latin typeface="+mn-lt"/>
                        </a:rPr>
                        <a:t>Dose reductions</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85000"/>
                      </a:schemeClr>
                    </a:solidFill>
                  </a:tcPr>
                </a:tc>
                <a:tc>
                  <a:txBody>
                    <a:bodyPr/>
                    <a:lstStyle/>
                    <a:p>
                      <a:pPr marL="284163" marR="0" lvl="0" indent="-171450" algn="l" defTabSz="914400" rtl="0" eaLnBrk="1" fontAlgn="base" latinLnBrk="0" hangingPunct="1">
                        <a:lnSpc>
                          <a:spcPct val="100000"/>
                        </a:lnSpc>
                        <a:spcBef>
                          <a:spcPct val="0"/>
                        </a:spcBef>
                        <a:spcAft>
                          <a:spcPct val="0"/>
                        </a:spcAft>
                        <a:buClr>
                          <a:srgbClr val="000000"/>
                        </a:buClr>
                        <a:buSzTx/>
                        <a:buFont typeface="Wingdings" pitchFamily="2" charset="2"/>
                        <a:buChar char="§"/>
                        <a:tabLst/>
                      </a:pPr>
                      <a:r>
                        <a:rPr kumimoji="0" lang="en-US" sz="1400" b="0" i="0" u="none" strike="noStrike" kern="1200" cap="none" normalizeH="0" baseline="0" dirty="0">
                          <a:ln>
                            <a:noFill/>
                          </a:ln>
                          <a:solidFill>
                            <a:schemeClr val="bg2">
                              <a:lumMod val="10000"/>
                            </a:schemeClr>
                          </a:solidFill>
                          <a:effectLst/>
                          <a:latin typeface="+mn-lt"/>
                          <a:ea typeface="+mn-ea"/>
                          <a:cs typeface="+mn-cs"/>
                        </a:rPr>
                        <a:t>First: 4.4 mg/kg</a:t>
                      </a:r>
                    </a:p>
                    <a:p>
                      <a:pPr marL="284163" marR="0" lvl="0" indent="-171450" algn="l" defTabSz="914400" rtl="0" eaLnBrk="1" fontAlgn="base" latinLnBrk="0" hangingPunct="1">
                        <a:lnSpc>
                          <a:spcPct val="100000"/>
                        </a:lnSpc>
                        <a:spcBef>
                          <a:spcPct val="0"/>
                        </a:spcBef>
                        <a:spcAft>
                          <a:spcPct val="0"/>
                        </a:spcAft>
                        <a:buClr>
                          <a:srgbClr val="000000"/>
                        </a:buClr>
                        <a:buSzTx/>
                        <a:buFont typeface="Wingdings" pitchFamily="2" charset="2"/>
                        <a:buChar char="§"/>
                        <a:tabLst/>
                      </a:pPr>
                      <a:r>
                        <a:rPr kumimoji="0" lang="en-US" sz="1400" b="0" i="0" u="none" strike="noStrike" kern="1200" cap="none" normalizeH="0" baseline="0" dirty="0">
                          <a:ln>
                            <a:noFill/>
                          </a:ln>
                          <a:solidFill>
                            <a:schemeClr val="bg2">
                              <a:lumMod val="10000"/>
                            </a:schemeClr>
                          </a:solidFill>
                          <a:effectLst/>
                          <a:latin typeface="+mn-lt"/>
                          <a:ea typeface="+mn-ea"/>
                          <a:cs typeface="+mn-cs"/>
                        </a:rPr>
                        <a:t>Second: 3.2 mg/kg</a:t>
                      </a:r>
                    </a:p>
                    <a:p>
                      <a:pPr marL="284163" marR="0" lvl="0" indent="-171450" algn="l" defTabSz="914400" rtl="0" eaLnBrk="1" fontAlgn="base" latinLnBrk="0" hangingPunct="1">
                        <a:lnSpc>
                          <a:spcPct val="100000"/>
                        </a:lnSpc>
                        <a:spcBef>
                          <a:spcPct val="0"/>
                        </a:spcBef>
                        <a:spcAft>
                          <a:spcPct val="0"/>
                        </a:spcAft>
                        <a:buClr>
                          <a:srgbClr val="000000"/>
                        </a:buClr>
                        <a:buSzTx/>
                        <a:buFont typeface="Wingdings" pitchFamily="2" charset="2"/>
                        <a:buChar char="§"/>
                        <a:tabLst/>
                      </a:pPr>
                      <a:r>
                        <a:rPr kumimoji="0" lang="en-US" sz="1400" b="0" i="0" u="none" strike="noStrike" kern="1200" cap="none" normalizeH="0" baseline="0" dirty="0">
                          <a:ln>
                            <a:noFill/>
                          </a:ln>
                          <a:solidFill>
                            <a:schemeClr val="bg2">
                              <a:lumMod val="10000"/>
                            </a:schemeClr>
                          </a:solidFill>
                          <a:effectLst/>
                          <a:latin typeface="+mn-lt"/>
                          <a:ea typeface="+mn-ea"/>
                          <a:cs typeface="+mn-cs"/>
                        </a:rPr>
                        <a:t>Third: discontinue</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85000"/>
                      </a:schemeClr>
                    </a:solidFill>
                  </a:tcPr>
                </a:tc>
                <a:tc>
                  <a:txBody>
                    <a:bodyPr/>
                    <a:lstStyle/>
                    <a:p>
                      <a:pPr marL="284163" marR="0" lvl="0" indent="-171450" algn="l" defTabSz="914400" rtl="0" eaLnBrk="1" fontAlgn="base" latinLnBrk="0" hangingPunct="1">
                        <a:lnSpc>
                          <a:spcPct val="100000"/>
                        </a:lnSpc>
                        <a:spcBef>
                          <a:spcPct val="0"/>
                        </a:spcBef>
                        <a:spcAft>
                          <a:spcPct val="0"/>
                        </a:spcAft>
                        <a:buClr>
                          <a:srgbClr val="000000"/>
                        </a:buClr>
                        <a:buSzTx/>
                        <a:buFont typeface="Wingdings" pitchFamily="2" charset="2"/>
                        <a:buChar char="§"/>
                        <a:tabLst/>
                      </a:pPr>
                      <a:r>
                        <a:rPr kumimoji="0" lang="en-US" sz="1400" b="0" i="0" u="none" strike="noStrike" kern="1200" cap="none" normalizeH="0" baseline="0" dirty="0">
                          <a:ln>
                            <a:noFill/>
                          </a:ln>
                          <a:solidFill>
                            <a:schemeClr val="bg2">
                              <a:lumMod val="10000"/>
                            </a:schemeClr>
                          </a:solidFill>
                          <a:effectLst/>
                          <a:latin typeface="+mn-lt"/>
                          <a:ea typeface="+mn-ea"/>
                          <a:cs typeface="+mn-cs"/>
                        </a:rPr>
                        <a:t>First: 25% dose reduction</a:t>
                      </a:r>
                    </a:p>
                    <a:p>
                      <a:pPr marL="284163" marR="0" lvl="0" indent="-171450" algn="l" defTabSz="914400" rtl="0" eaLnBrk="1" fontAlgn="base" latinLnBrk="0" hangingPunct="1">
                        <a:lnSpc>
                          <a:spcPct val="100000"/>
                        </a:lnSpc>
                        <a:spcBef>
                          <a:spcPct val="0"/>
                        </a:spcBef>
                        <a:spcAft>
                          <a:spcPct val="0"/>
                        </a:spcAft>
                        <a:buClr>
                          <a:srgbClr val="000000"/>
                        </a:buClr>
                        <a:buSzTx/>
                        <a:buFont typeface="Wingdings" pitchFamily="2" charset="2"/>
                        <a:buChar char="§"/>
                        <a:tabLst/>
                      </a:pPr>
                      <a:r>
                        <a:rPr kumimoji="0" lang="en-US" sz="1400" b="0" i="0" u="none" strike="noStrike" kern="1200" cap="none" normalizeH="0" baseline="0" dirty="0">
                          <a:ln>
                            <a:noFill/>
                          </a:ln>
                          <a:solidFill>
                            <a:schemeClr val="bg2">
                              <a:lumMod val="10000"/>
                            </a:schemeClr>
                          </a:solidFill>
                          <a:effectLst/>
                          <a:latin typeface="+mn-lt"/>
                          <a:ea typeface="+mn-ea"/>
                          <a:cs typeface="+mn-cs"/>
                        </a:rPr>
                        <a:t>Second: 50% dose reduction</a:t>
                      </a:r>
                    </a:p>
                    <a:p>
                      <a:pPr marL="284163" marR="0" lvl="0" indent="-171450" algn="l" defTabSz="914400" rtl="0" eaLnBrk="1" fontAlgn="base" latinLnBrk="0" hangingPunct="1">
                        <a:lnSpc>
                          <a:spcPct val="100000"/>
                        </a:lnSpc>
                        <a:spcBef>
                          <a:spcPct val="0"/>
                        </a:spcBef>
                        <a:spcAft>
                          <a:spcPct val="0"/>
                        </a:spcAft>
                        <a:buClr>
                          <a:srgbClr val="000000"/>
                        </a:buClr>
                        <a:buSzTx/>
                        <a:buFont typeface="Wingdings" pitchFamily="2" charset="2"/>
                        <a:buChar char="§"/>
                        <a:tabLst/>
                      </a:pPr>
                      <a:r>
                        <a:rPr kumimoji="0" lang="en-US" sz="1400" b="0" i="0" u="none" strike="noStrike" kern="1200" cap="none" normalizeH="0" baseline="0" dirty="0">
                          <a:ln>
                            <a:noFill/>
                          </a:ln>
                          <a:solidFill>
                            <a:schemeClr val="bg2">
                              <a:lumMod val="10000"/>
                            </a:schemeClr>
                          </a:solidFill>
                          <a:effectLst/>
                          <a:latin typeface="+mn-lt"/>
                          <a:ea typeface="+mn-ea"/>
                          <a:cs typeface="+mn-cs"/>
                        </a:rPr>
                        <a:t>Third: discontinue</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85000"/>
                      </a:schemeClr>
                    </a:solidFill>
                  </a:tcPr>
                </a:tc>
                <a:extLst>
                  <a:ext uri="{0D108BD9-81ED-4DB2-BD59-A6C34878D82A}">
                    <a16:rowId xmlns:a16="http://schemas.microsoft.com/office/drawing/2014/main" val="10004"/>
                  </a:ext>
                </a:extLst>
              </a:tr>
              <a:tr h="396245">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1" i="0" u="none" strike="noStrike" cap="none" normalizeH="0" baseline="0" dirty="0">
                          <a:ln>
                            <a:noFill/>
                          </a:ln>
                          <a:solidFill>
                            <a:schemeClr val="bg2">
                              <a:lumMod val="10000"/>
                            </a:schemeClr>
                          </a:solidFill>
                          <a:effectLst/>
                          <a:latin typeface="+mn-lt"/>
                        </a:rPr>
                        <a:t>Key toxicities managed with dose modifications</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dirty="0">
                          <a:ln>
                            <a:noFill/>
                          </a:ln>
                          <a:solidFill>
                            <a:schemeClr val="bg2">
                              <a:lumMod val="10000"/>
                            </a:schemeClr>
                          </a:solidFill>
                          <a:effectLst/>
                          <a:latin typeface="+mn-lt"/>
                        </a:rPr>
                        <a:t>ILD/pneumonitis, nausea, neutropenia, thrombocytopenia, LVEF</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dirty="0">
                          <a:ln>
                            <a:noFill/>
                          </a:ln>
                          <a:solidFill>
                            <a:schemeClr val="bg2">
                              <a:lumMod val="10000"/>
                            </a:schemeClr>
                          </a:solidFill>
                          <a:effectLst/>
                          <a:latin typeface="+mn-lt"/>
                        </a:rPr>
                        <a:t>Neutropenia, nausea, vomiting, diarrhea, </a:t>
                      </a:r>
                      <a:br>
                        <a:rPr kumimoji="0" lang="en-US" sz="1400" b="0" i="0" u="none" strike="noStrike" cap="none" normalizeH="0" baseline="0" dirty="0">
                          <a:ln>
                            <a:noFill/>
                          </a:ln>
                          <a:solidFill>
                            <a:schemeClr val="bg2">
                              <a:lumMod val="10000"/>
                            </a:schemeClr>
                          </a:solidFill>
                          <a:effectLst/>
                          <a:latin typeface="+mn-lt"/>
                        </a:rPr>
                      </a:br>
                      <a:r>
                        <a:rPr kumimoji="0" lang="en-US" sz="1400" b="0" i="0" u="none" strike="noStrike" cap="none" normalizeH="0" baseline="0" dirty="0">
                          <a:ln>
                            <a:noFill/>
                          </a:ln>
                          <a:solidFill>
                            <a:schemeClr val="bg2">
                              <a:lumMod val="10000"/>
                            </a:schemeClr>
                          </a:solidFill>
                          <a:effectLst/>
                          <a:latin typeface="+mn-lt"/>
                        </a:rPr>
                        <a:t>any other high-grade/persistent AEs</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95000"/>
                      </a:schemeClr>
                    </a:solidFill>
                  </a:tcPr>
                </a:tc>
                <a:extLst>
                  <a:ext uri="{0D108BD9-81ED-4DB2-BD59-A6C34878D82A}">
                    <a16:rowId xmlns:a16="http://schemas.microsoft.com/office/drawing/2014/main" val="1689298259"/>
                  </a:ext>
                </a:extLst>
              </a:tr>
              <a:tr h="396245">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1" i="0" u="none" strike="noStrike" cap="none" normalizeH="0" baseline="0" dirty="0">
                          <a:ln>
                            <a:noFill/>
                          </a:ln>
                          <a:solidFill>
                            <a:schemeClr val="bg2">
                              <a:lumMod val="10000"/>
                            </a:schemeClr>
                          </a:solidFill>
                          <a:effectLst/>
                          <a:latin typeface="+mn-lt"/>
                        </a:rPr>
                        <a:t>Drug-Drug Interactions</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dirty="0">
                          <a:ln>
                            <a:noFill/>
                          </a:ln>
                          <a:solidFill>
                            <a:schemeClr val="bg2">
                              <a:lumMod val="10000"/>
                            </a:schemeClr>
                          </a:solidFill>
                          <a:effectLst/>
                          <a:latin typeface="+mn-lt"/>
                        </a:rPr>
                        <a:t>Very limited/not clinically meaningful</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dirty="0">
                          <a:ln>
                            <a:noFill/>
                          </a:ln>
                          <a:solidFill>
                            <a:schemeClr val="bg2">
                              <a:lumMod val="10000"/>
                            </a:schemeClr>
                          </a:solidFill>
                          <a:effectLst/>
                          <a:latin typeface="+mn-lt"/>
                        </a:rPr>
                        <a:t>Avoid coadministering UGT1A1 inhibitors or inducers</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85000"/>
                      </a:schemeClr>
                    </a:solidFill>
                  </a:tcPr>
                </a:tc>
                <a:extLst>
                  <a:ext uri="{0D108BD9-81ED-4DB2-BD59-A6C34878D82A}">
                    <a16:rowId xmlns:a16="http://schemas.microsoft.com/office/drawing/2014/main" val="527097796"/>
                  </a:ext>
                </a:extLst>
              </a:tr>
            </a:tbl>
          </a:graphicData>
        </a:graphic>
      </p:graphicFrame>
      <p:sp>
        <p:nvSpPr>
          <p:cNvPr id="6" name="Footer Placeholder 1">
            <a:extLst>
              <a:ext uri="{FF2B5EF4-FFF2-40B4-BE49-F238E27FC236}">
                <a16:creationId xmlns:a16="http://schemas.microsoft.com/office/drawing/2014/main" id="{690EA0D7-2B33-F8EC-0B76-01B422E84F0B}"/>
              </a:ext>
            </a:extLst>
          </p:cNvPr>
          <p:cNvSpPr>
            <a:spLocks noGrp="1"/>
          </p:cNvSpPr>
          <p:nvPr>
            <p:ph type="ftr" sz="quarter" idx="3"/>
          </p:nvPr>
        </p:nvSpPr>
        <p:spPr>
          <a:xfrm>
            <a:off x="609600" y="6356350"/>
            <a:ext cx="10744199" cy="442131"/>
          </a:xfrm>
        </p:spPr>
        <p:txBody>
          <a:bodyPr/>
          <a:lstStyle/>
          <a:p>
            <a:pPr algn="l">
              <a:lnSpc>
                <a:spcPct val="100000"/>
              </a:lnSpc>
              <a:spcBef>
                <a:spcPct val="50000"/>
              </a:spcBef>
              <a:spcAft>
                <a:spcPct val="0"/>
              </a:spcAft>
              <a:buClrTx/>
              <a:buFontTx/>
              <a:buNone/>
            </a:pPr>
            <a:r>
              <a:rPr lang="en-US" sz="1200" b="0" dirty="0">
                <a:solidFill>
                  <a:srgbClr val="969696"/>
                </a:solidFill>
                <a:latin typeface="Calibri" panose="020F0502020204030204" pitchFamily="34" charset="0"/>
              </a:rPr>
              <a:t>CINV, chemotherapy-induced nausea and vomiting; ILD, interstitial lung disease</a:t>
            </a:r>
          </a:p>
        </p:txBody>
      </p:sp>
    </p:spTree>
    <p:extLst>
      <p:ext uri="{BB962C8B-B14F-4D97-AF65-F5344CB8AC3E}">
        <p14:creationId xmlns:p14="http://schemas.microsoft.com/office/powerpoint/2010/main" val="2630067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6" name="Group 55">
            <a:extLst>
              <a:ext uri="{FF2B5EF4-FFF2-40B4-BE49-F238E27FC236}">
                <a16:creationId xmlns:a16="http://schemas.microsoft.com/office/drawing/2014/main" id="{BE896FBA-674D-A9D4-BF58-3CF262B76F06}"/>
              </a:ext>
            </a:extLst>
          </p:cNvPr>
          <p:cNvGrpSpPr/>
          <p:nvPr/>
        </p:nvGrpSpPr>
        <p:grpSpPr>
          <a:xfrm>
            <a:off x="2079711" y="1832246"/>
            <a:ext cx="2902482" cy="238420"/>
            <a:chOff x="1377921" y="1692486"/>
            <a:chExt cx="2902482" cy="243051"/>
          </a:xfrm>
        </p:grpSpPr>
        <p:sp>
          <p:nvSpPr>
            <p:cNvPr id="55" name="Rectangle 54">
              <a:extLst>
                <a:ext uri="{FF2B5EF4-FFF2-40B4-BE49-F238E27FC236}">
                  <a16:creationId xmlns:a16="http://schemas.microsoft.com/office/drawing/2014/main" id="{EC423401-A119-7437-3A61-71867650FD51}"/>
                </a:ext>
              </a:extLst>
            </p:cNvPr>
            <p:cNvSpPr/>
            <p:nvPr/>
          </p:nvSpPr>
          <p:spPr bwMode="auto">
            <a:xfrm>
              <a:off x="3546560" y="1692486"/>
              <a:ext cx="733843" cy="243051"/>
            </a:xfrm>
            <a:prstGeom prst="rect">
              <a:avLst/>
            </a:prstGeom>
            <a:solidFill>
              <a:schemeClr val="accent3">
                <a:lumMod val="40000"/>
                <a:lumOff val="6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52" name="Rectangle 51">
              <a:extLst>
                <a:ext uri="{FF2B5EF4-FFF2-40B4-BE49-F238E27FC236}">
                  <a16:creationId xmlns:a16="http://schemas.microsoft.com/office/drawing/2014/main" id="{C7AAD79F-CF83-FF63-BD40-7F380260A690}"/>
                </a:ext>
              </a:extLst>
            </p:cNvPr>
            <p:cNvSpPr/>
            <p:nvPr/>
          </p:nvSpPr>
          <p:spPr bwMode="auto">
            <a:xfrm>
              <a:off x="1377921" y="1692486"/>
              <a:ext cx="2168639" cy="243051"/>
            </a:xfrm>
            <a:prstGeom prst="rect">
              <a:avLst/>
            </a:prstGeom>
            <a:solidFill>
              <a:schemeClr val="accent1">
                <a:lumMod val="60000"/>
                <a:lumOff val="4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53" name="Rectangle 52">
              <a:extLst>
                <a:ext uri="{FF2B5EF4-FFF2-40B4-BE49-F238E27FC236}">
                  <a16:creationId xmlns:a16="http://schemas.microsoft.com/office/drawing/2014/main" id="{0EF6ABE3-B7ED-C5B2-6726-FD9327E0CE98}"/>
                </a:ext>
              </a:extLst>
            </p:cNvPr>
            <p:cNvSpPr/>
            <p:nvPr/>
          </p:nvSpPr>
          <p:spPr bwMode="auto">
            <a:xfrm>
              <a:off x="3421620" y="1692486"/>
              <a:ext cx="145629" cy="243051"/>
            </a:xfrm>
            <a:prstGeom prst="rect">
              <a:avLst/>
            </a:prstGeom>
            <a:solidFill>
              <a:schemeClr val="accent1"/>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grpSp>
      <p:grpSp>
        <p:nvGrpSpPr>
          <p:cNvPr id="57" name="Group 56">
            <a:extLst>
              <a:ext uri="{FF2B5EF4-FFF2-40B4-BE49-F238E27FC236}">
                <a16:creationId xmlns:a16="http://schemas.microsoft.com/office/drawing/2014/main" id="{D03FD1DB-C5F7-1511-CAA9-F75C65D42650}"/>
              </a:ext>
            </a:extLst>
          </p:cNvPr>
          <p:cNvGrpSpPr/>
          <p:nvPr/>
        </p:nvGrpSpPr>
        <p:grpSpPr>
          <a:xfrm>
            <a:off x="2834789" y="2082288"/>
            <a:ext cx="2688889" cy="238420"/>
            <a:chOff x="2132999" y="1692486"/>
            <a:chExt cx="2688889" cy="243051"/>
          </a:xfrm>
        </p:grpSpPr>
        <p:sp>
          <p:nvSpPr>
            <p:cNvPr id="58" name="Rectangle 57">
              <a:extLst>
                <a:ext uri="{FF2B5EF4-FFF2-40B4-BE49-F238E27FC236}">
                  <a16:creationId xmlns:a16="http://schemas.microsoft.com/office/drawing/2014/main" id="{1FF62EA7-598A-FC0E-13A0-3AAEE5A308D4}"/>
                </a:ext>
              </a:extLst>
            </p:cNvPr>
            <p:cNvSpPr/>
            <p:nvPr/>
          </p:nvSpPr>
          <p:spPr bwMode="auto">
            <a:xfrm>
              <a:off x="2132999" y="1692486"/>
              <a:ext cx="1413562" cy="243051"/>
            </a:xfrm>
            <a:prstGeom prst="rect">
              <a:avLst/>
            </a:prstGeom>
            <a:solidFill>
              <a:schemeClr val="accent1">
                <a:lumMod val="60000"/>
                <a:lumOff val="4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59" name="Rectangle 58">
              <a:extLst>
                <a:ext uri="{FF2B5EF4-FFF2-40B4-BE49-F238E27FC236}">
                  <a16:creationId xmlns:a16="http://schemas.microsoft.com/office/drawing/2014/main" id="{2914E12B-846E-00E4-F0CC-DA743CA172CF}"/>
                </a:ext>
              </a:extLst>
            </p:cNvPr>
            <p:cNvSpPr/>
            <p:nvPr/>
          </p:nvSpPr>
          <p:spPr bwMode="auto">
            <a:xfrm>
              <a:off x="3331573" y="1692486"/>
              <a:ext cx="242933" cy="243051"/>
            </a:xfrm>
            <a:prstGeom prst="rect">
              <a:avLst/>
            </a:prstGeom>
            <a:solidFill>
              <a:schemeClr val="accent1"/>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60" name="Rectangle 59">
              <a:extLst>
                <a:ext uri="{FF2B5EF4-FFF2-40B4-BE49-F238E27FC236}">
                  <a16:creationId xmlns:a16="http://schemas.microsoft.com/office/drawing/2014/main" id="{6A854EB6-9D0E-3BE1-ABC8-D455C949EBFF}"/>
                </a:ext>
              </a:extLst>
            </p:cNvPr>
            <p:cNvSpPr/>
            <p:nvPr/>
          </p:nvSpPr>
          <p:spPr bwMode="auto">
            <a:xfrm>
              <a:off x="3572349" y="1692486"/>
              <a:ext cx="145160" cy="243051"/>
            </a:xfrm>
            <a:prstGeom prst="rect">
              <a:avLst/>
            </a:prstGeom>
            <a:solidFill>
              <a:schemeClr val="accent3"/>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61" name="Rectangle 60">
              <a:extLst>
                <a:ext uri="{FF2B5EF4-FFF2-40B4-BE49-F238E27FC236}">
                  <a16:creationId xmlns:a16="http://schemas.microsoft.com/office/drawing/2014/main" id="{AC9698AB-2337-86ED-BB0E-19181C27C098}"/>
                </a:ext>
              </a:extLst>
            </p:cNvPr>
            <p:cNvSpPr/>
            <p:nvPr/>
          </p:nvSpPr>
          <p:spPr bwMode="auto">
            <a:xfrm>
              <a:off x="3681523" y="1692486"/>
              <a:ext cx="1140365" cy="243051"/>
            </a:xfrm>
            <a:prstGeom prst="rect">
              <a:avLst/>
            </a:prstGeom>
            <a:solidFill>
              <a:schemeClr val="accent3">
                <a:lumMod val="40000"/>
                <a:lumOff val="6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grpSp>
      <p:grpSp>
        <p:nvGrpSpPr>
          <p:cNvPr id="62" name="Group 61">
            <a:extLst>
              <a:ext uri="{FF2B5EF4-FFF2-40B4-BE49-F238E27FC236}">
                <a16:creationId xmlns:a16="http://schemas.microsoft.com/office/drawing/2014/main" id="{E747934A-1309-1074-F85E-0FAC5343B7D6}"/>
              </a:ext>
            </a:extLst>
          </p:cNvPr>
          <p:cNvGrpSpPr/>
          <p:nvPr/>
        </p:nvGrpSpPr>
        <p:grpSpPr>
          <a:xfrm>
            <a:off x="3139044" y="2332330"/>
            <a:ext cx="2115126" cy="238420"/>
            <a:chOff x="2437254" y="1692486"/>
            <a:chExt cx="2115126" cy="243051"/>
          </a:xfrm>
        </p:grpSpPr>
        <p:sp>
          <p:nvSpPr>
            <p:cNvPr id="63" name="Rectangle 62">
              <a:extLst>
                <a:ext uri="{FF2B5EF4-FFF2-40B4-BE49-F238E27FC236}">
                  <a16:creationId xmlns:a16="http://schemas.microsoft.com/office/drawing/2014/main" id="{B1A2A176-A999-F164-2F22-3242FA8DC57E}"/>
                </a:ext>
              </a:extLst>
            </p:cNvPr>
            <p:cNvSpPr/>
            <p:nvPr/>
          </p:nvSpPr>
          <p:spPr bwMode="auto">
            <a:xfrm>
              <a:off x="2437254" y="1692486"/>
              <a:ext cx="1144508" cy="243051"/>
            </a:xfrm>
            <a:prstGeom prst="rect">
              <a:avLst/>
            </a:prstGeom>
            <a:solidFill>
              <a:schemeClr val="accent1">
                <a:lumMod val="60000"/>
                <a:lumOff val="4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66" name="Rectangle 65">
              <a:extLst>
                <a:ext uri="{FF2B5EF4-FFF2-40B4-BE49-F238E27FC236}">
                  <a16:creationId xmlns:a16="http://schemas.microsoft.com/office/drawing/2014/main" id="{93E91DD7-CB6C-CB25-270F-5DBC68A02A5F}"/>
                </a:ext>
              </a:extLst>
            </p:cNvPr>
            <p:cNvSpPr/>
            <p:nvPr/>
          </p:nvSpPr>
          <p:spPr bwMode="auto">
            <a:xfrm>
              <a:off x="3574505" y="1692486"/>
              <a:ext cx="977875" cy="243051"/>
            </a:xfrm>
            <a:prstGeom prst="rect">
              <a:avLst/>
            </a:prstGeom>
            <a:solidFill>
              <a:schemeClr val="accent3">
                <a:lumMod val="40000"/>
                <a:lumOff val="6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grpSp>
      <p:grpSp>
        <p:nvGrpSpPr>
          <p:cNvPr id="67" name="Group 66">
            <a:extLst>
              <a:ext uri="{FF2B5EF4-FFF2-40B4-BE49-F238E27FC236}">
                <a16:creationId xmlns:a16="http://schemas.microsoft.com/office/drawing/2014/main" id="{1EB513FB-D648-457E-3B04-CEF94C6CAD56}"/>
              </a:ext>
            </a:extLst>
          </p:cNvPr>
          <p:cNvGrpSpPr/>
          <p:nvPr/>
        </p:nvGrpSpPr>
        <p:grpSpPr>
          <a:xfrm>
            <a:off x="3255435" y="2582372"/>
            <a:ext cx="1309786" cy="238420"/>
            <a:chOff x="2553645" y="1692486"/>
            <a:chExt cx="1309786" cy="243051"/>
          </a:xfrm>
        </p:grpSpPr>
        <p:sp>
          <p:nvSpPr>
            <p:cNvPr id="68" name="Rectangle 67">
              <a:extLst>
                <a:ext uri="{FF2B5EF4-FFF2-40B4-BE49-F238E27FC236}">
                  <a16:creationId xmlns:a16="http://schemas.microsoft.com/office/drawing/2014/main" id="{719604D6-F9DF-03B7-5A25-F7E59DFF8FC3}"/>
                </a:ext>
              </a:extLst>
            </p:cNvPr>
            <p:cNvSpPr/>
            <p:nvPr/>
          </p:nvSpPr>
          <p:spPr bwMode="auto">
            <a:xfrm>
              <a:off x="2553645" y="1692486"/>
              <a:ext cx="992004" cy="243051"/>
            </a:xfrm>
            <a:prstGeom prst="rect">
              <a:avLst/>
            </a:prstGeom>
            <a:solidFill>
              <a:schemeClr val="accent1">
                <a:lumMod val="60000"/>
                <a:lumOff val="4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69" name="Rectangle 68">
              <a:extLst>
                <a:ext uri="{FF2B5EF4-FFF2-40B4-BE49-F238E27FC236}">
                  <a16:creationId xmlns:a16="http://schemas.microsoft.com/office/drawing/2014/main" id="{9E004DBC-4D3D-9F8D-AE7F-21EE630F33A1}"/>
                </a:ext>
              </a:extLst>
            </p:cNvPr>
            <p:cNvSpPr/>
            <p:nvPr/>
          </p:nvSpPr>
          <p:spPr bwMode="auto">
            <a:xfrm>
              <a:off x="3543300" y="1692486"/>
              <a:ext cx="27432" cy="243051"/>
            </a:xfrm>
            <a:prstGeom prst="rect">
              <a:avLst/>
            </a:prstGeom>
            <a:solidFill>
              <a:schemeClr val="accent1"/>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71" name="Rectangle 70">
              <a:extLst>
                <a:ext uri="{FF2B5EF4-FFF2-40B4-BE49-F238E27FC236}">
                  <a16:creationId xmlns:a16="http://schemas.microsoft.com/office/drawing/2014/main" id="{64900F2C-07C3-8616-D1AB-BB932CF452BB}"/>
                </a:ext>
              </a:extLst>
            </p:cNvPr>
            <p:cNvSpPr/>
            <p:nvPr/>
          </p:nvSpPr>
          <p:spPr bwMode="auto">
            <a:xfrm>
              <a:off x="3568011" y="1692486"/>
              <a:ext cx="295420" cy="243051"/>
            </a:xfrm>
            <a:prstGeom prst="rect">
              <a:avLst/>
            </a:prstGeom>
            <a:solidFill>
              <a:schemeClr val="accent3">
                <a:lumMod val="40000"/>
                <a:lumOff val="6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grpSp>
      <p:grpSp>
        <p:nvGrpSpPr>
          <p:cNvPr id="72" name="Group 71">
            <a:extLst>
              <a:ext uri="{FF2B5EF4-FFF2-40B4-BE49-F238E27FC236}">
                <a16:creationId xmlns:a16="http://schemas.microsoft.com/office/drawing/2014/main" id="{75BC7EF8-E1FC-9E7F-9575-FA3DB57BC575}"/>
              </a:ext>
            </a:extLst>
          </p:cNvPr>
          <p:cNvGrpSpPr/>
          <p:nvPr/>
        </p:nvGrpSpPr>
        <p:grpSpPr>
          <a:xfrm>
            <a:off x="3287334" y="2832414"/>
            <a:ext cx="2517094" cy="238420"/>
            <a:chOff x="2585544" y="1692486"/>
            <a:chExt cx="2517094" cy="243051"/>
          </a:xfrm>
        </p:grpSpPr>
        <p:sp>
          <p:nvSpPr>
            <p:cNvPr id="73" name="Rectangle 72">
              <a:extLst>
                <a:ext uri="{FF2B5EF4-FFF2-40B4-BE49-F238E27FC236}">
                  <a16:creationId xmlns:a16="http://schemas.microsoft.com/office/drawing/2014/main" id="{42366F0C-0E9D-C8B4-B506-5A5494C18170}"/>
                </a:ext>
              </a:extLst>
            </p:cNvPr>
            <p:cNvSpPr/>
            <p:nvPr/>
          </p:nvSpPr>
          <p:spPr bwMode="auto">
            <a:xfrm>
              <a:off x="2585544" y="1692486"/>
              <a:ext cx="2017621" cy="243051"/>
            </a:xfrm>
            <a:prstGeom prst="rect">
              <a:avLst/>
            </a:prstGeom>
            <a:solidFill>
              <a:schemeClr val="accent1">
                <a:lumMod val="60000"/>
                <a:lumOff val="4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74" name="Rectangle 73">
              <a:extLst>
                <a:ext uri="{FF2B5EF4-FFF2-40B4-BE49-F238E27FC236}">
                  <a16:creationId xmlns:a16="http://schemas.microsoft.com/office/drawing/2014/main" id="{3F8C50F2-41CD-4C69-1047-B8ECAB641EF2}"/>
                </a:ext>
              </a:extLst>
            </p:cNvPr>
            <p:cNvSpPr/>
            <p:nvPr/>
          </p:nvSpPr>
          <p:spPr bwMode="auto">
            <a:xfrm>
              <a:off x="3166265" y="1692486"/>
              <a:ext cx="1093672" cy="243051"/>
            </a:xfrm>
            <a:prstGeom prst="rect">
              <a:avLst/>
            </a:prstGeom>
            <a:solidFill>
              <a:schemeClr val="accent1"/>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75" name="Rectangle 74">
              <a:extLst>
                <a:ext uri="{FF2B5EF4-FFF2-40B4-BE49-F238E27FC236}">
                  <a16:creationId xmlns:a16="http://schemas.microsoft.com/office/drawing/2014/main" id="{014864D5-4F38-08E0-84C0-03BB954E91E7}"/>
                </a:ext>
              </a:extLst>
            </p:cNvPr>
            <p:cNvSpPr/>
            <p:nvPr/>
          </p:nvSpPr>
          <p:spPr bwMode="auto">
            <a:xfrm>
              <a:off x="3581762" y="1692486"/>
              <a:ext cx="1383423" cy="243051"/>
            </a:xfrm>
            <a:prstGeom prst="rect">
              <a:avLst/>
            </a:prstGeom>
            <a:solidFill>
              <a:schemeClr val="accent3"/>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76" name="Rectangle 75">
              <a:extLst>
                <a:ext uri="{FF2B5EF4-FFF2-40B4-BE49-F238E27FC236}">
                  <a16:creationId xmlns:a16="http://schemas.microsoft.com/office/drawing/2014/main" id="{53ED45EA-B155-7C12-4D59-D87F4451B2EF}"/>
                </a:ext>
              </a:extLst>
            </p:cNvPr>
            <p:cNvSpPr/>
            <p:nvPr/>
          </p:nvSpPr>
          <p:spPr bwMode="auto">
            <a:xfrm>
              <a:off x="4782508" y="1692486"/>
              <a:ext cx="320130" cy="243051"/>
            </a:xfrm>
            <a:prstGeom prst="rect">
              <a:avLst/>
            </a:prstGeom>
            <a:solidFill>
              <a:schemeClr val="accent3">
                <a:lumMod val="40000"/>
                <a:lumOff val="6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grpSp>
      <p:grpSp>
        <p:nvGrpSpPr>
          <p:cNvPr id="77" name="Group 76">
            <a:extLst>
              <a:ext uri="{FF2B5EF4-FFF2-40B4-BE49-F238E27FC236}">
                <a16:creationId xmlns:a16="http://schemas.microsoft.com/office/drawing/2014/main" id="{45326CDD-AA46-60F0-BF1F-63FD0C47BAEE}"/>
              </a:ext>
            </a:extLst>
          </p:cNvPr>
          <p:cNvGrpSpPr/>
          <p:nvPr/>
        </p:nvGrpSpPr>
        <p:grpSpPr>
          <a:xfrm>
            <a:off x="3287333" y="3082456"/>
            <a:ext cx="1674395" cy="238420"/>
            <a:chOff x="2585543" y="1692486"/>
            <a:chExt cx="1674395" cy="243051"/>
          </a:xfrm>
        </p:grpSpPr>
        <p:sp>
          <p:nvSpPr>
            <p:cNvPr id="78" name="Rectangle 77">
              <a:extLst>
                <a:ext uri="{FF2B5EF4-FFF2-40B4-BE49-F238E27FC236}">
                  <a16:creationId xmlns:a16="http://schemas.microsoft.com/office/drawing/2014/main" id="{380EBD28-78AC-0272-5454-129D8D445417}"/>
                </a:ext>
              </a:extLst>
            </p:cNvPr>
            <p:cNvSpPr/>
            <p:nvPr/>
          </p:nvSpPr>
          <p:spPr bwMode="auto">
            <a:xfrm>
              <a:off x="2585543" y="1692486"/>
              <a:ext cx="1433303" cy="243051"/>
            </a:xfrm>
            <a:prstGeom prst="rect">
              <a:avLst/>
            </a:prstGeom>
            <a:solidFill>
              <a:schemeClr val="accent1">
                <a:lumMod val="60000"/>
                <a:lumOff val="4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79" name="Rectangle 78">
              <a:extLst>
                <a:ext uri="{FF2B5EF4-FFF2-40B4-BE49-F238E27FC236}">
                  <a16:creationId xmlns:a16="http://schemas.microsoft.com/office/drawing/2014/main" id="{E0FE7B23-D77C-1DFB-2CC9-5B10BD4CE19C}"/>
                </a:ext>
              </a:extLst>
            </p:cNvPr>
            <p:cNvSpPr/>
            <p:nvPr/>
          </p:nvSpPr>
          <p:spPr bwMode="auto">
            <a:xfrm>
              <a:off x="3331573" y="1692486"/>
              <a:ext cx="884822" cy="243051"/>
            </a:xfrm>
            <a:prstGeom prst="rect">
              <a:avLst/>
            </a:prstGeom>
            <a:solidFill>
              <a:schemeClr val="accent1"/>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80" name="Rectangle 79">
              <a:extLst>
                <a:ext uri="{FF2B5EF4-FFF2-40B4-BE49-F238E27FC236}">
                  <a16:creationId xmlns:a16="http://schemas.microsoft.com/office/drawing/2014/main" id="{907092D3-26CE-0D0D-9805-4873F50796F9}"/>
                </a:ext>
              </a:extLst>
            </p:cNvPr>
            <p:cNvSpPr/>
            <p:nvPr/>
          </p:nvSpPr>
          <p:spPr bwMode="auto">
            <a:xfrm>
              <a:off x="3568298" y="1692486"/>
              <a:ext cx="424207" cy="243051"/>
            </a:xfrm>
            <a:prstGeom prst="rect">
              <a:avLst/>
            </a:prstGeom>
            <a:solidFill>
              <a:schemeClr val="accent3"/>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81" name="Rectangle 80">
              <a:extLst>
                <a:ext uri="{FF2B5EF4-FFF2-40B4-BE49-F238E27FC236}">
                  <a16:creationId xmlns:a16="http://schemas.microsoft.com/office/drawing/2014/main" id="{0D49A02E-21FC-5E13-B2FA-4CE2A8F64DD8}"/>
                </a:ext>
              </a:extLst>
            </p:cNvPr>
            <p:cNvSpPr/>
            <p:nvPr/>
          </p:nvSpPr>
          <p:spPr bwMode="auto">
            <a:xfrm>
              <a:off x="3717510" y="1692486"/>
              <a:ext cx="542428" cy="243051"/>
            </a:xfrm>
            <a:prstGeom prst="rect">
              <a:avLst/>
            </a:prstGeom>
            <a:solidFill>
              <a:schemeClr val="accent3">
                <a:lumMod val="40000"/>
                <a:lumOff val="6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grpSp>
      <p:grpSp>
        <p:nvGrpSpPr>
          <p:cNvPr id="82" name="Group 81">
            <a:extLst>
              <a:ext uri="{FF2B5EF4-FFF2-40B4-BE49-F238E27FC236}">
                <a16:creationId xmlns:a16="http://schemas.microsoft.com/office/drawing/2014/main" id="{5F8B507F-8E0C-E7D3-A3A5-242672AF6DA7}"/>
              </a:ext>
            </a:extLst>
          </p:cNvPr>
          <p:cNvGrpSpPr/>
          <p:nvPr/>
        </p:nvGrpSpPr>
        <p:grpSpPr>
          <a:xfrm>
            <a:off x="3408705" y="3332498"/>
            <a:ext cx="1338265" cy="238420"/>
            <a:chOff x="2706915" y="1692486"/>
            <a:chExt cx="1338265" cy="243051"/>
          </a:xfrm>
        </p:grpSpPr>
        <p:sp>
          <p:nvSpPr>
            <p:cNvPr id="83" name="Rectangle 82">
              <a:extLst>
                <a:ext uri="{FF2B5EF4-FFF2-40B4-BE49-F238E27FC236}">
                  <a16:creationId xmlns:a16="http://schemas.microsoft.com/office/drawing/2014/main" id="{1596F699-919F-1330-B33E-E6E4E36C7B24}"/>
                </a:ext>
              </a:extLst>
            </p:cNvPr>
            <p:cNvSpPr/>
            <p:nvPr/>
          </p:nvSpPr>
          <p:spPr bwMode="auto">
            <a:xfrm>
              <a:off x="2706915" y="1692486"/>
              <a:ext cx="836386" cy="243051"/>
            </a:xfrm>
            <a:prstGeom prst="rect">
              <a:avLst/>
            </a:prstGeom>
            <a:solidFill>
              <a:schemeClr val="accent1">
                <a:lumMod val="60000"/>
                <a:lumOff val="4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84" name="Rectangle 83">
              <a:extLst>
                <a:ext uri="{FF2B5EF4-FFF2-40B4-BE49-F238E27FC236}">
                  <a16:creationId xmlns:a16="http://schemas.microsoft.com/office/drawing/2014/main" id="{77BB6D26-42BF-9BD2-C73B-5D8A49F5A3E7}"/>
                </a:ext>
              </a:extLst>
            </p:cNvPr>
            <p:cNvSpPr/>
            <p:nvPr/>
          </p:nvSpPr>
          <p:spPr bwMode="auto">
            <a:xfrm>
              <a:off x="3507083" y="1692486"/>
              <a:ext cx="60166" cy="243051"/>
            </a:xfrm>
            <a:prstGeom prst="rect">
              <a:avLst/>
            </a:prstGeom>
            <a:solidFill>
              <a:schemeClr val="accent1"/>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85" name="Rectangle 84">
              <a:extLst>
                <a:ext uri="{FF2B5EF4-FFF2-40B4-BE49-F238E27FC236}">
                  <a16:creationId xmlns:a16="http://schemas.microsoft.com/office/drawing/2014/main" id="{D605E605-6986-045A-0E6C-AB8E59A96194}"/>
                </a:ext>
              </a:extLst>
            </p:cNvPr>
            <p:cNvSpPr/>
            <p:nvPr/>
          </p:nvSpPr>
          <p:spPr bwMode="auto">
            <a:xfrm>
              <a:off x="3568319" y="1692486"/>
              <a:ext cx="36576" cy="243051"/>
            </a:xfrm>
            <a:prstGeom prst="rect">
              <a:avLst/>
            </a:prstGeom>
            <a:solidFill>
              <a:schemeClr val="accent3"/>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86" name="Rectangle 85">
              <a:extLst>
                <a:ext uri="{FF2B5EF4-FFF2-40B4-BE49-F238E27FC236}">
                  <a16:creationId xmlns:a16="http://schemas.microsoft.com/office/drawing/2014/main" id="{5F58F3FE-5940-7C08-A19C-D40B172DDFD4}"/>
                </a:ext>
              </a:extLst>
            </p:cNvPr>
            <p:cNvSpPr/>
            <p:nvPr/>
          </p:nvSpPr>
          <p:spPr bwMode="auto">
            <a:xfrm>
              <a:off x="3606512" y="1692486"/>
              <a:ext cx="438668" cy="243051"/>
            </a:xfrm>
            <a:prstGeom prst="rect">
              <a:avLst/>
            </a:prstGeom>
            <a:solidFill>
              <a:schemeClr val="accent3">
                <a:lumMod val="40000"/>
                <a:lumOff val="6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grpSp>
      <p:grpSp>
        <p:nvGrpSpPr>
          <p:cNvPr id="87" name="Group 86">
            <a:extLst>
              <a:ext uri="{FF2B5EF4-FFF2-40B4-BE49-F238E27FC236}">
                <a16:creationId xmlns:a16="http://schemas.microsoft.com/office/drawing/2014/main" id="{CF656AC4-0F5A-7C5E-363B-A9681484F0FF}"/>
              </a:ext>
            </a:extLst>
          </p:cNvPr>
          <p:cNvGrpSpPr/>
          <p:nvPr/>
        </p:nvGrpSpPr>
        <p:grpSpPr>
          <a:xfrm>
            <a:off x="3561905" y="3582540"/>
            <a:ext cx="974991" cy="238420"/>
            <a:chOff x="2860115" y="1692486"/>
            <a:chExt cx="974991" cy="243051"/>
          </a:xfrm>
        </p:grpSpPr>
        <p:sp>
          <p:nvSpPr>
            <p:cNvPr id="88" name="Rectangle 87">
              <a:extLst>
                <a:ext uri="{FF2B5EF4-FFF2-40B4-BE49-F238E27FC236}">
                  <a16:creationId xmlns:a16="http://schemas.microsoft.com/office/drawing/2014/main" id="{6998B512-EAAF-F98C-A664-B31F906AD37A}"/>
                </a:ext>
              </a:extLst>
            </p:cNvPr>
            <p:cNvSpPr/>
            <p:nvPr/>
          </p:nvSpPr>
          <p:spPr bwMode="auto">
            <a:xfrm>
              <a:off x="2860115" y="1692486"/>
              <a:ext cx="884822" cy="243051"/>
            </a:xfrm>
            <a:prstGeom prst="rect">
              <a:avLst/>
            </a:prstGeom>
            <a:solidFill>
              <a:schemeClr val="accent1">
                <a:lumMod val="60000"/>
                <a:lumOff val="4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89" name="Rectangle 88">
              <a:extLst>
                <a:ext uri="{FF2B5EF4-FFF2-40B4-BE49-F238E27FC236}">
                  <a16:creationId xmlns:a16="http://schemas.microsoft.com/office/drawing/2014/main" id="{3F1DA287-DDE2-20CB-5B42-7C4A4FBAC3DE}"/>
                </a:ext>
              </a:extLst>
            </p:cNvPr>
            <p:cNvSpPr/>
            <p:nvPr/>
          </p:nvSpPr>
          <p:spPr bwMode="auto">
            <a:xfrm>
              <a:off x="3421619" y="1692486"/>
              <a:ext cx="183275" cy="243051"/>
            </a:xfrm>
            <a:prstGeom prst="rect">
              <a:avLst/>
            </a:prstGeom>
            <a:solidFill>
              <a:schemeClr val="accent1"/>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90" name="Rectangle 89">
              <a:extLst>
                <a:ext uri="{FF2B5EF4-FFF2-40B4-BE49-F238E27FC236}">
                  <a16:creationId xmlns:a16="http://schemas.microsoft.com/office/drawing/2014/main" id="{C11314EA-6AAE-705F-C779-3509913B03E1}"/>
                </a:ext>
              </a:extLst>
            </p:cNvPr>
            <p:cNvSpPr/>
            <p:nvPr/>
          </p:nvSpPr>
          <p:spPr bwMode="auto">
            <a:xfrm>
              <a:off x="3566969" y="1692486"/>
              <a:ext cx="45719" cy="243051"/>
            </a:xfrm>
            <a:prstGeom prst="rect">
              <a:avLst/>
            </a:prstGeom>
            <a:solidFill>
              <a:schemeClr val="accent3"/>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91" name="Rectangle 90">
              <a:extLst>
                <a:ext uri="{FF2B5EF4-FFF2-40B4-BE49-F238E27FC236}">
                  <a16:creationId xmlns:a16="http://schemas.microsoft.com/office/drawing/2014/main" id="{167F7895-8DD5-6C59-FC31-8A95F41F956E}"/>
                </a:ext>
              </a:extLst>
            </p:cNvPr>
            <p:cNvSpPr/>
            <p:nvPr/>
          </p:nvSpPr>
          <p:spPr bwMode="auto">
            <a:xfrm>
              <a:off x="3604894" y="1692486"/>
              <a:ext cx="230212" cy="243051"/>
            </a:xfrm>
            <a:prstGeom prst="rect">
              <a:avLst/>
            </a:prstGeom>
            <a:solidFill>
              <a:schemeClr val="accent3">
                <a:lumMod val="40000"/>
                <a:lumOff val="6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grpSp>
      <p:grpSp>
        <p:nvGrpSpPr>
          <p:cNvPr id="92" name="Group 91">
            <a:extLst>
              <a:ext uri="{FF2B5EF4-FFF2-40B4-BE49-F238E27FC236}">
                <a16:creationId xmlns:a16="http://schemas.microsoft.com/office/drawing/2014/main" id="{2008291D-016A-07DA-C788-5B050C33F344}"/>
              </a:ext>
            </a:extLst>
          </p:cNvPr>
          <p:cNvGrpSpPr/>
          <p:nvPr/>
        </p:nvGrpSpPr>
        <p:grpSpPr>
          <a:xfrm>
            <a:off x="3561905" y="3832582"/>
            <a:ext cx="1399822" cy="238420"/>
            <a:chOff x="2860115" y="1692486"/>
            <a:chExt cx="1399822" cy="243051"/>
          </a:xfrm>
        </p:grpSpPr>
        <p:sp>
          <p:nvSpPr>
            <p:cNvPr id="93" name="Rectangle 92">
              <a:extLst>
                <a:ext uri="{FF2B5EF4-FFF2-40B4-BE49-F238E27FC236}">
                  <a16:creationId xmlns:a16="http://schemas.microsoft.com/office/drawing/2014/main" id="{BF40FF6D-D992-8950-35ED-DBF64AF900BE}"/>
                </a:ext>
              </a:extLst>
            </p:cNvPr>
            <p:cNvSpPr/>
            <p:nvPr/>
          </p:nvSpPr>
          <p:spPr bwMode="auto">
            <a:xfrm>
              <a:off x="2860115" y="1692486"/>
              <a:ext cx="1203880" cy="243051"/>
            </a:xfrm>
            <a:prstGeom prst="rect">
              <a:avLst/>
            </a:prstGeom>
            <a:solidFill>
              <a:schemeClr val="accent1">
                <a:lumMod val="60000"/>
                <a:lumOff val="4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94" name="Rectangle 93">
              <a:extLst>
                <a:ext uri="{FF2B5EF4-FFF2-40B4-BE49-F238E27FC236}">
                  <a16:creationId xmlns:a16="http://schemas.microsoft.com/office/drawing/2014/main" id="{DFEF685D-383E-606A-C994-786113C12435}"/>
                </a:ext>
              </a:extLst>
            </p:cNvPr>
            <p:cNvSpPr/>
            <p:nvPr/>
          </p:nvSpPr>
          <p:spPr bwMode="auto">
            <a:xfrm>
              <a:off x="3476979" y="1692486"/>
              <a:ext cx="739416" cy="243051"/>
            </a:xfrm>
            <a:prstGeom prst="rect">
              <a:avLst/>
            </a:prstGeom>
            <a:solidFill>
              <a:schemeClr val="accent1"/>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95" name="Rectangle 94">
              <a:extLst>
                <a:ext uri="{FF2B5EF4-FFF2-40B4-BE49-F238E27FC236}">
                  <a16:creationId xmlns:a16="http://schemas.microsoft.com/office/drawing/2014/main" id="{25B5099A-4A53-1AD6-A6EC-6E05D7A9F164}"/>
                </a:ext>
              </a:extLst>
            </p:cNvPr>
            <p:cNvSpPr/>
            <p:nvPr/>
          </p:nvSpPr>
          <p:spPr bwMode="auto">
            <a:xfrm>
              <a:off x="3563990" y="1692486"/>
              <a:ext cx="271116" cy="243051"/>
            </a:xfrm>
            <a:prstGeom prst="rect">
              <a:avLst/>
            </a:prstGeom>
            <a:solidFill>
              <a:schemeClr val="accent3"/>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96" name="Rectangle 95">
              <a:extLst>
                <a:ext uri="{FF2B5EF4-FFF2-40B4-BE49-F238E27FC236}">
                  <a16:creationId xmlns:a16="http://schemas.microsoft.com/office/drawing/2014/main" id="{72CFF155-F516-C15D-0C6B-21B7674F2D55}"/>
                </a:ext>
              </a:extLst>
            </p:cNvPr>
            <p:cNvSpPr/>
            <p:nvPr/>
          </p:nvSpPr>
          <p:spPr bwMode="auto">
            <a:xfrm>
              <a:off x="3804520" y="1692486"/>
              <a:ext cx="455417" cy="243051"/>
            </a:xfrm>
            <a:prstGeom prst="rect">
              <a:avLst/>
            </a:prstGeom>
            <a:solidFill>
              <a:schemeClr val="accent3">
                <a:lumMod val="40000"/>
                <a:lumOff val="6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grpSp>
      <p:grpSp>
        <p:nvGrpSpPr>
          <p:cNvPr id="97" name="Group 96">
            <a:extLst>
              <a:ext uri="{FF2B5EF4-FFF2-40B4-BE49-F238E27FC236}">
                <a16:creationId xmlns:a16="http://schemas.microsoft.com/office/drawing/2014/main" id="{E6620A16-BDE0-C350-20C3-EE069C57FE70}"/>
              </a:ext>
            </a:extLst>
          </p:cNvPr>
          <p:cNvGrpSpPr/>
          <p:nvPr/>
        </p:nvGrpSpPr>
        <p:grpSpPr>
          <a:xfrm>
            <a:off x="3586354" y="4082624"/>
            <a:ext cx="1611896" cy="238420"/>
            <a:chOff x="2884564" y="1692486"/>
            <a:chExt cx="1611896" cy="243051"/>
          </a:xfrm>
        </p:grpSpPr>
        <p:sp>
          <p:nvSpPr>
            <p:cNvPr id="98" name="Rectangle 97">
              <a:extLst>
                <a:ext uri="{FF2B5EF4-FFF2-40B4-BE49-F238E27FC236}">
                  <a16:creationId xmlns:a16="http://schemas.microsoft.com/office/drawing/2014/main" id="{FE39C615-A13B-3AC2-E512-34C4ADCA3527}"/>
                </a:ext>
              </a:extLst>
            </p:cNvPr>
            <p:cNvSpPr/>
            <p:nvPr/>
          </p:nvSpPr>
          <p:spPr bwMode="auto">
            <a:xfrm>
              <a:off x="2884564" y="1692486"/>
              <a:ext cx="1166512" cy="243051"/>
            </a:xfrm>
            <a:prstGeom prst="rect">
              <a:avLst/>
            </a:prstGeom>
            <a:solidFill>
              <a:schemeClr val="accent1">
                <a:lumMod val="60000"/>
                <a:lumOff val="4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99" name="Rectangle 98">
              <a:extLst>
                <a:ext uri="{FF2B5EF4-FFF2-40B4-BE49-F238E27FC236}">
                  <a16:creationId xmlns:a16="http://schemas.microsoft.com/office/drawing/2014/main" id="{8A15696F-0156-BAE6-1F0C-A383DA7C725B}"/>
                </a:ext>
              </a:extLst>
            </p:cNvPr>
            <p:cNvSpPr/>
            <p:nvPr/>
          </p:nvSpPr>
          <p:spPr bwMode="auto">
            <a:xfrm>
              <a:off x="3390431" y="1692486"/>
              <a:ext cx="825964" cy="243051"/>
            </a:xfrm>
            <a:prstGeom prst="rect">
              <a:avLst/>
            </a:prstGeom>
            <a:solidFill>
              <a:schemeClr val="accent1"/>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100" name="Rectangle 99">
              <a:extLst>
                <a:ext uri="{FF2B5EF4-FFF2-40B4-BE49-F238E27FC236}">
                  <a16:creationId xmlns:a16="http://schemas.microsoft.com/office/drawing/2014/main" id="{9BA39661-8499-1F66-75BB-99CF43F57A77}"/>
                </a:ext>
              </a:extLst>
            </p:cNvPr>
            <p:cNvSpPr/>
            <p:nvPr/>
          </p:nvSpPr>
          <p:spPr bwMode="auto">
            <a:xfrm>
              <a:off x="3570732" y="1692486"/>
              <a:ext cx="769270" cy="243051"/>
            </a:xfrm>
            <a:prstGeom prst="rect">
              <a:avLst/>
            </a:prstGeom>
            <a:solidFill>
              <a:schemeClr val="accent3"/>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101" name="Rectangle 100">
              <a:extLst>
                <a:ext uri="{FF2B5EF4-FFF2-40B4-BE49-F238E27FC236}">
                  <a16:creationId xmlns:a16="http://schemas.microsoft.com/office/drawing/2014/main" id="{77A59337-3624-D122-165F-3F0D02EEBAF4}"/>
                </a:ext>
              </a:extLst>
            </p:cNvPr>
            <p:cNvSpPr/>
            <p:nvPr/>
          </p:nvSpPr>
          <p:spPr bwMode="auto">
            <a:xfrm>
              <a:off x="4128460" y="1692486"/>
              <a:ext cx="368000" cy="243051"/>
            </a:xfrm>
            <a:prstGeom prst="rect">
              <a:avLst/>
            </a:prstGeom>
            <a:solidFill>
              <a:schemeClr val="accent3">
                <a:lumMod val="40000"/>
                <a:lumOff val="6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grpSp>
      <p:grpSp>
        <p:nvGrpSpPr>
          <p:cNvPr id="102" name="Group 101">
            <a:extLst>
              <a:ext uri="{FF2B5EF4-FFF2-40B4-BE49-F238E27FC236}">
                <a16:creationId xmlns:a16="http://schemas.microsoft.com/office/drawing/2014/main" id="{27B8C5F7-69AD-B416-C345-E0430D3DEEC2}"/>
              </a:ext>
            </a:extLst>
          </p:cNvPr>
          <p:cNvGrpSpPr/>
          <p:nvPr/>
        </p:nvGrpSpPr>
        <p:grpSpPr>
          <a:xfrm>
            <a:off x="3618088" y="4334372"/>
            <a:ext cx="1182655" cy="238420"/>
            <a:chOff x="2916298" y="1692486"/>
            <a:chExt cx="1182655" cy="243051"/>
          </a:xfrm>
        </p:grpSpPr>
        <p:sp>
          <p:nvSpPr>
            <p:cNvPr id="103" name="Rectangle 102">
              <a:extLst>
                <a:ext uri="{FF2B5EF4-FFF2-40B4-BE49-F238E27FC236}">
                  <a16:creationId xmlns:a16="http://schemas.microsoft.com/office/drawing/2014/main" id="{6E1A4488-21CE-A7F9-E341-34C9AC3A9955}"/>
                </a:ext>
              </a:extLst>
            </p:cNvPr>
            <p:cNvSpPr/>
            <p:nvPr/>
          </p:nvSpPr>
          <p:spPr bwMode="auto">
            <a:xfrm>
              <a:off x="2916298" y="1692486"/>
              <a:ext cx="1140171" cy="243051"/>
            </a:xfrm>
            <a:prstGeom prst="rect">
              <a:avLst/>
            </a:prstGeom>
            <a:solidFill>
              <a:schemeClr val="accent1">
                <a:lumMod val="60000"/>
                <a:lumOff val="4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104" name="Rectangle 103">
              <a:extLst>
                <a:ext uri="{FF2B5EF4-FFF2-40B4-BE49-F238E27FC236}">
                  <a16:creationId xmlns:a16="http://schemas.microsoft.com/office/drawing/2014/main" id="{8D6CB89C-CDA1-981B-4447-F9E8F31376A5}"/>
                </a:ext>
              </a:extLst>
            </p:cNvPr>
            <p:cNvSpPr/>
            <p:nvPr/>
          </p:nvSpPr>
          <p:spPr bwMode="auto">
            <a:xfrm>
              <a:off x="3535774" y="1692486"/>
              <a:ext cx="174210" cy="243051"/>
            </a:xfrm>
            <a:prstGeom prst="rect">
              <a:avLst/>
            </a:prstGeom>
            <a:solidFill>
              <a:schemeClr val="accent1"/>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105" name="Rectangle 104">
              <a:extLst>
                <a:ext uri="{FF2B5EF4-FFF2-40B4-BE49-F238E27FC236}">
                  <a16:creationId xmlns:a16="http://schemas.microsoft.com/office/drawing/2014/main" id="{6FD4B05D-BE28-D8F9-D823-24AAB2D86588}"/>
                </a:ext>
              </a:extLst>
            </p:cNvPr>
            <p:cNvSpPr/>
            <p:nvPr/>
          </p:nvSpPr>
          <p:spPr bwMode="auto">
            <a:xfrm>
              <a:off x="3570732" y="1692486"/>
              <a:ext cx="428178" cy="243051"/>
            </a:xfrm>
            <a:prstGeom prst="rect">
              <a:avLst/>
            </a:prstGeom>
            <a:solidFill>
              <a:schemeClr val="accent3"/>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106" name="Rectangle 105">
              <a:extLst>
                <a:ext uri="{FF2B5EF4-FFF2-40B4-BE49-F238E27FC236}">
                  <a16:creationId xmlns:a16="http://schemas.microsoft.com/office/drawing/2014/main" id="{E3C55850-3BF2-4C87-AD08-681B7B7DBA9D}"/>
                </a:ext>
              </a:extLst>
            </p:cNvPr>
            <p:cNvSpPr/>
            <p:nvPr/>
          </p:nvSpPr>
          <p:spPr bwMode="auto">
            <a:xfrm>
              <a:off x="3625555" y="1692486"/>
              <a:ext cx="473398" cy="243051"/>
            </a:xfrm>
            <a:prstGeom prst="rect">
              <a:avLst/>
            </a:prstGeom>
            <a:solidFill>
              <a:schemeClr val="accent3">
                <a:lumMod val="40000"/>
                <a:lumOff val="6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grpSp>
      <p:grpSp>
        <p:nvGrpSpPr>
          <p:cNvPr id="107" name="Group 106">
            <a:extLst>
              <a:ext uri="{FF2B5EF4-FFF2-40B4-BE49-F238E27FC236}">
                <a16:creationId xmlns:a16="http://schemas.microsoft.com/office/drawing/2014/main" id="{4CCDF4B5-A74C-9681-E7BC-6C24B53FB6B8}"/>
              </a:ext>
            </a:extLst>
          </p:cNvPr>
          <p:cNvGrpSpPr/>
          <p:nvPr/>
        </p:nvGrpSpPr>
        <p:grpSpPr>
          <a:xfrm>
            <a:off x="3644429" y="4579114"/>
            <a:ext cx="1021102" cy="238420"/>
            <a:chOff x="2942639" y="1692486"/>
            <a:chExt cx="1021102" cy="243051"/>
          </a:xfrm>
        </p:grpSpPr>
        <p:sp>
          <p:nvSpPr>
            <p:cNvPr id="108" name="Rectangle 107">
              <a:extLst>
                <a:ext uri="{FF2B5EF4-FFF2-40B4-BE49-F238E27FC236}">
                  <a16:creationId xmlns:a16="http://schemas.microsoft.com/office/drawing/2014/main" id="{25F6CF14-51A9-11F6-B1D9-BD2870E38707}"/>
                </a:ext>
              </a:extLst>
            </p:cNvPr>
            <p:cNvSpPr/>
            <p:nvPr/>
          </p:nvSpPr>
          <p:spPr bwMode="auto">
            <a:xfrm>
              <a:off x="2942639" y="1692486"/>
              <a:ext cx="658513" cy="243051"/>
            </a:xfrm>
            <a:prstGeom prst="rect">
              <a:avLst/>
            </a:prstGeom>
            <a:solidFill>
              <a:schemeClr val="accent1">
                <a:lumMod val="60000"/>
                <a:lumOff val="4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111" name="Rectangle 110">
              <a:extLst>
                <a:ext uri="{FF2B5EF4-FFF2-40B4-BE49-F238E27FC236}">
                  <a16:creationId xmlns:a16="http://schemas.microsoft.com/office/drawing/2014/main" id="{22A6BB53-159B-3D05-188F-0E7EF898F922}"/>
                </a:ext>
              </a:extLst>
            </p:cNvPr>
            <p:cNvSpPr/>
            <p:nvPr/>
          </p:nvSpPr>
          <p:spPr bwMode="auto">
            <a:xfrm>
              <a:off x="3570732" y="1692486"/>
              <a:ext cx="393009" cy="243051"/>
            </a:xfrm>
            <a:prstGeom prst="rect">
              <a:avLst/>
            </a:prstGeom>
            <a:solidFill>
              <a:schemeClr val="accent3">
                <a:lumMod val="40000"/>
                <a:lumOff val="6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grpSp>
      <p:sp>
        <p:nvSpPr>
          <p:cNvPr id="2" name="Title 1">
            <a:extLst>
              <a:ext uri="{FF2B5EF4-FFF2-40B4-BE49-F238E27FC236}">
                <a16:creationId xmlns:a16="http://schemas.microsoft.com/office/drawing/2014/main" id="{ACC93620-1CC6-61A0-A4A4-35CB03F00364}"/>
              </a:ext>
            </a:extLst>
          </p:cNvPr>
          <p:cNvSpPr>
            <a:spLocks noGrp="1"/>
          </p:cNvSpPr>
          <p:nvPr>
            <p:ph type="title"/>
          </p:nvPr>
        </p:nvSpPr>
        <p:spPr/>
        <p:txBody>
          <a:bodyPr/>
          <a:lstStyle/>
          <a:p>
            <a:r>
              <a:rPr lang="en-US" dirty="0"/>
              <a:t>T-DXd: Safety Profile</a:t>
            </a:r>
          </a:p>
        </p:txBody>
      </p:sp>
      <p:sp>
        <p:nvSpPr>
          <p:cNvPr id="27" name="Content Placeholder 26">
            <a:extLst>
              <a:ext uri="{FF2B5EF4-FFF2-40B4-BE49-F238E27FC236}">
                <a16:creationId xmlns:a16="http://schemas.microsoft.com/office/drawing/2014/main" id="{2DF29EAC-AC7E-7E1F-28F4-15196CE057A4}"/>
              </a:ext>
            </a:extLst>
          </p:cNvPr>
          <p:cNvSpPr>
            <a:spLocks noGrp="1"/>
          </p:cNvSpPr>
          <p:nvPr>
            <p:ph sz="half" idx="1"/>
          </p:nvPr>
        </p:nvSpPr>
        <p:spPr>
          <a:xfrm>
            <a:off x="601820" y="5402239"/>
            <a:ext cx="5309278" cy="925591"/>
          </a:xfrm>
        </p:spPr>
        <p:txBody>
          <a:bodyPr>
            <a:normAutofit/>
          </a:bodyPr>
          <a:lstStyle/>
          <a:p>
            <a:pPr>
              <a:spcAft>
                <a:spcPts val="0"/>
              </a:spcAft>
            </a:pPr>
            <a:r>
              <a:rPr lang="en-US" sz="1600" dirty="0"/>
              <a:t>Safety profile of T-DXd was consistent across trials and disease settings</a:t>
            </a:r>
          </a:p>
        </p:txBody>
      </p:sp>
      <p:sp>
        <p:nvSpPr>
          <p:cNvPr id="28" name="Content Placeholder 27">
            <a:extLst>
              <a:ext uri="{FF2B5EF4-FFF2-40B4-BE49-F238E27FC236}">
                <a16:creationId xmlns:a16="http://schemas.microsoft.com/office/drawing/2014/main" id="{16F395D5-120D-B754-84AD-F8072C13A1CD}"/>
              </a:ext>
            </a:extLst>
          </p:cNvPr>
          <p:cNvSpPr>
            <a:spLocks noGrp="1"/>
          </p:cNvSpPr>
          <p:nvPr>
            <p:ph sz="half" idx="2"/>
          </p:nvPr>
        </p:nvSpPr>
        <p:spPr>
          <a:xfrm>
            <a:off x="6552731" y="4982109"/>
            <a:ext cx="5137399" cy="925734"/>
          </a:xfrm>
        </p:spPr>
        <p:txBody>
          <a:bodyPr>
            <a:noAutofit/>
          </a:bodyPr>
          <a:lstStyle/>
          <a:p>
            <a:pPr>
              <a:spcAft>
                <a:spcPts val="0"/>
              </a:spcAft>
            </a:pPr>
            <a:r>
              <a:rPr lang="en-US" sz="1400" dirty="0"/>
              <a:t>n = 3 grade 5 drug-related ILD/pneumonitis cases with </a:t>
            </a:r>
            <a:br>
              <a:rPr lang="en-US" sz="1400" dirty="0"/>
            </a:br>
            <a:r>
              <a:rPr lang="en-US" sz="1400" dirty="0"/>
              <a:t>T-DXd occurred in DESTINY-Breast04</a:t>
            </a:r>
          </a:p>
          <a:p>
            <a:pPr>
              <a:spcAft>
                <a:spcPts val="0"/>
              </a:spcAft>
            </a:pPr>
            <a:r>
              <a:rPr lang="en-US" sz="1400" dirty="0"/>
              <a:t>All other AEs of special interest noted above were grade ≤3 in both trials</a:t>
            </a:r>
          </a:p>
        </p:txBody>
      </p:sp>
      <p:sp>
        <p:nvSpPr>
          <p:cNvPr id="9" name="TextBox 8">
            <a:extLst>
              <a:ext uri="{FF2B5EF4-FFF2-40B4-BE49-F238E27FC236}">
                <a16:creationId xmlns:a16="http://schemas.microsoft.com/office/drawing/2014/main" id="{FF02AE60-EA5D-BF1D-2257-7B1C5D27AD14}"/>
              </a:ext>
            </a:extLst>
          </p:cNvPr>
          <p:cNvSpPr txBox="1"/>
          <p:nvPr/>
        </p:nvSpPr>
        <p:spPr bwMode="auto">
          <a:xfrm>
            <a:off x="1604451" y="1219744"/>
            <a:ext cx="442985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DESTINY-Breast04: Drug-Related TEAEs in </a:t>
            </a:r>
            <a:br>
              <a:rPr kumimoji="0" lang="en-US" sz="1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br>
            <a:r>
              <a:rPr kumimoji="0" lang="en-US" sz="14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≥20% of Patients With HER2-Low ABC</a:t>
            </a:r>
          </a:p>
        </p:txBody>
      </p:sp>
      <p:sp>
        <p:nvSpPr>
          <p:cNvPr id="11" name="TextBox 10">
            <a:extLst>
              <a:ext uri="{FF2B5EF4-FFF2-40B4-BE49-F238E27FC236}">
                <a16:creationId xmlns:a16="http://schemas.microsoft.com/office/drawing/2014/main" id="{008DE9B1-92A4-5AE1-34FF-D65ADD193746}"/>
              </a:ext>
            </a:extLst>
          </p:cNvPr>
          <p:cNvSpPr txBox="1"/>
          <p:nvPr/>
        </p:nvSpPr>
        <p:spPr bwMode="auto">
          <a:xfrm>
            <a:off x="1303801" y="2085204"/>
            <a:ext cx="477695" cy="161583"/>
          </a:xfrm>
          <a:prstGeom prst="rect">
            <a:avLst/>
          </a:prstGeom>
          <a:noFill/>
          <a:ln>
            <a:noFill/>
          </a:ln>
        </p:spPr>
        <p:txBody>
          <a:bodyPr wrap="none" lIns="0" tIns="0" rIns="0" bIns="0" rtlCol="0">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Fatigue</a:t>
            </a:r>
          </a:p>
        </p:txBody>
      </p:sp>
      <p:sp>
        <p:nvSpPr>
          <p:cNvPr id="12" name="TextBox 11">
            <a:extLst>
              <a:ext uri="{FF2B5EF4-FFF2-40B4-BE49-F238E27FC236}">
                <a16:creationId xmlns:a16="http://schemas.microsoft.com/office/drawing/2014/main" id="{C8FE3987-E08D-9C9A-9093-7B48B1680A88}"/>
              </a:ext>
            </a:extLst>
          </p:cNvPr>
          <p:cNvSpPr txBox="1"/>
          <p:nvPr/>
        </p:nvSpPr>
        <p:spPr bwMode="auto">
          <a:xfrm>
            <a:off x="942997" y="2866380"/>
            <a:ext cx="785471" cy="161583"/>
          </a:xfrm>
          <a:prstGeom prst="rect">
            <a:avLst/>
          </a:prstGeom>
          <a:noFill/>
          <a:ln>
            <a:noFill/>
          </a:ln>
        </p:spPr>
        <p:txBody>
          <a:bodyPr wrap="none" lIns="0" tIns="0" rIns="0" bIns="0" rtlCol="0">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sz="1050" b="1" i="0" u="none" strike="noStrike" kern="1200" cap="none" spc="0" normalizeH="0" baseline="0" noProof="0" dirty="0">
                <a:ln>
                  <a:noFill/>
                </a:ln>
                <a:solidFill>
                  <a:srgbClr val="E1471D"/>
                </a:solidFill>
                <a:effectLst/>
                <a:uLnTx/>
                <a:uFillTx/>
                <a:latin typeface="Arial" panose="020B0604020202020204" pitchFamily="34" charset="0"/>
                <a:cs typeface="Arial" panose="020B0604020202020204" pitchFamily="34" charset="0"/>
              </a:rPr>
              <a:t>Neutropenia</a:t>
            </a:r>
          </a:p>
        </p:txBody>
      </p:sp>
      <p:sp>
        <p:nvSpPr>
          <p:cNvPr id="13" name="TextBox 12">
            <a:extLst>
              <a:ext uri="{FF2B5EF4-FFF2-40B4-BE49-F238E27FC236}">
                <a16:creationId xmlns:a16="http://schemas.microsoft.com/office/drawing/2014/main" id="{8815D458-522A-DFDE-DFB1-56D6240FA30B}"/>
              </a:ext>
            </a:extLst>
          </p:cNvPr>
          <p:cNvSpPr txBox="1"/>
          <p:nvPr/>
        </p:nvSpPr>
        <p:spPr bwMode="auto">
          <a:xfrm>
            <a:off x="1280141" y="3097036"/>
            <a:ext cx="487313" cy="161583"/>
          </a:xfrm>
          <a:prstGeom prst="rect">
            <a:avLst/>
          </a:prstGeom>
          <a:noFill/>
          <a:ln>
            <a:noFill/>
          </a:ln>
        </p:spPr>
        <p:txBody>
          <a:bodyPr wrap="none" lIns="0" tIns="0" rIns="0" bIns="0" rtlCol="0">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Anemia</a:t>
            </a:r>
          </a:p>
        </p:txBody>
      </p:sp>
      <p:sp>
        <p:nvSpPr>
          <p:cNvPr id="14" name="TextBox 13">
            <a:extLst>
              <a:ext uri="{FF2B5EF4-FFF2-40B4-BE49-F238E27FC236}">
                <a16:creationId xmlns:a16="http://schemas.microsoft.com/office/drawing/2014/main" id="{C16F92B5-FA55-393C-B061-193707D4CD43}"/>
              </a:ext>
            </a:extLst>
          </p:cNvPr>
          <p:cNvSpPr txBox="1"/>
          <p:nvPr/>
        </p:nvSpPr>
        <p:spPr bwMode="auto">
          <a:xfrm>
            <a:off x="509353" y="3602952"/>
            <a:ext cx="1210268" cy="161583"/>
          </a:xfrm>
          <a:prstGeom prst="rect">
            <a:avLst/>
          </a:prstGeom>
          <a:noFill/>
          <a:ln>
            <a:noFill/>
          </a:ln>
        </p:spPr>
        <p:txBody>
          <a:bodyPr wrap="none" lIns="0" tIns="0" rIns="0" bIns="0" rtlCol="0">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Thrombocytopenia</a:t>
            </a:r>
          </a:p>
        </p:txBody>
      </p:sp>
      <p:sp>
        <p:nvSpPr>
          <p:cNvPr id="15" name="TextBox 14">
            <a:extLst>
              <a:ext uri="{FF2B5EF4-FFF2-40B4-BE49-F238E27FC236}">
                <a16:creationId xmlns:a16="http://schemas.microsoft.com/office/drawing/2014/main" id="{59D04AFB-342B-FCF2-4BC3-B5C9B94A56B6}"/>
              </a:ext>
            </a:extLst>
          </p:cNvPr>
          <p:cNvSpPr txBox="1"/>
          <p:nvPr/>
        </p:nvSpPr>
        <p:spPr bwMode="auto">
          <a:xfrm>
            <a:off x="150024" y="3855910"/>
            <a:ext cx="1649490" cy="161583"/>
          </a:xfrm>
          <a:prstGeom prst="rect">
            <a:avLst/>
          </a:prstGeom>
          <a:noFill/>
          <a:ln>
            <a:noFill/>
          </a:ln>
        </p:spPr>
        <p:txBody>
          <a:bodyPr wrap="none" lIns="0" tIns="0" rIns="0" bIns="0" rtlCol="0">
            <a:spAutoFit/>
          </a:bodyPr>
          <a:lstStyle/>
          <a:p>
            <a:pPr marL="0" marR="0" lvl="0" indent="0" algn="r" defTabSz="914400" rtl="0" eaLnBrk="0" fontAlgn="base" latinLnBrk="0" hangingPunct="0">
              <a:lnSpc>
                <a:spcPct val="100000"/>
              </a:lnSpc>
              <a:spcBef>
                <a:spcPct val="50000"/>
              </a:spcBef>
              <a:spcAft>
                <a:spcPct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Transaminases increased</a:t>
            </a:r>
          </a:p>
        </p:txBody>
      </p:sp>
      <p:sp>
        <p:nvSpPr>
          <p:cNvPr id="16" name="TextBox 15">
            <a:extLst>
              <a:ext uri="{FF2B5EF4-FFF2-40B4-BE49-F238E27FC236}">
                <a16:creationId xmlns:a16="http://schemas.microsoft.com/office/drawing/2014/main" id="{04773253-CF4E-4844-3BA7-123FF94E6F02}"/>
              </a:ext>
            </a:extLst>
          </p:cNvPr>
          <p:cNvSpPr txBox="1"/>
          <p:nvPr/>
        </p:nvSpPr>
        <p:spPr bwMode="auto">
          <a:xfrm>
            <a:off x="1052515" y="4108868"/>
            <a:ext cx="746999" cy="161583"/>
          </a:xfrm>
          <a:prstGeom prst="rect">
            <a:avLst/>
          </a:prstGeom>
          <a:noFill/>
          <a:ln>
            <a:noFill/>
          </a:ln>
        </p:spPr>
        <p:txBody>
          <a:bodyPr wrap="none" lIns="0" tIns="0" rIns="0" bIns="0" rtlCol="0">
            <a:spAutoFit/>
          </a:bodyPr>
          <a:lstStyle/>
          <a:p>
            <a:pPr marL="0" marR="0" lvl="0" indent="0" algn="r" defTabSz="914400" rtl="0" eaLnBrk="0" fontAlgn="base" latinLnBrk="0" hangingPunct="0">
              <a:lnSpc>
                <a:spcPct val="100000"/>
              </a:lnSpc>
              <a:spcBef>
                <a:spcPct val="50000"/>
              </a:spcBef>
              <a:spcAft>
                <a:spcPct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Leukopenia</a:t>
            </a:r>
          </a:p>
        </p:txBody>
      </p:sp>
      <p:sp>
        <p:nvSpPr>
          <p:cNvPr id="17" name="TextBox 16">
            <a:extLst>
              <a:ext uri="{FF2B5EF4-FFF2-40B4-BE49-F238E27FC236}">
                <a16:creationId xmlns:a16="http://schemas.microsoft.com/office/drawing/2014/main" id="{7A449AC2-6C5D-251B-9BD9-EE86022D5F68}"/>
              </a:ext>
            </a:extLst>
          </p:cNvPr>
          <p:cNvSpPr txBox="1"/>
          <p:nvPr/>
        </p:nvSpPr>
        <p:spPr bwMode="auto">
          <a:xfrm>
            <a:off x="1867549" y="5151558"/>
            <a:ext cx="427925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Patients (%)</a:t>
            </a:r>
          </a:p>
        </p:txBody>
      </p:sp>
      <p:graphicFrame>
        <p:nvGraphicFramePr>
          <p:cNvPr id="20" name="Table 20">
            <a:extLst>
              <a:ext uri="{FF2B5EF4-FFF2-40B4-BE49-F238E27FC236}">
                <a16:creationId xmlns:a16="http://schemas.microsoft.com/office/drawing/2014/main" id="{E5E7DBAB-D2EA-3A93-FC3C-9AF3DECAF50B}"/>
              </a:ext>
            </a:extLst>
          </p:cNvPr>
          <p:cNvGraphicFramePr>
            <a:graphicFrameLocks noGrp="1"/>
          </p:cNvGraphicFramePr>
          <p:nvPr>
            <p:extLst>
              <p:ext uri="{D42A27DB-BD31-4B8C-83A1-F6EECF244321}">
                <p14:modId xmlns:p14="http://schemas.microsoft.com/office/powerpoint/2010/main" val="3898439382"/>
              </p:ext>
            </p:extLst>
          </p:nvPr>
        </p:nvGraphicFramePr>
        <p:xfrm>
          <a:off x="5084301" y="4152620"/>
          <a:ext cx="1309354" cy="609600"/>
        </p:xfrm>
        <a:graphic>
          <a:graphicData uri="http://schemas.openxmlformats.org/drawingml/2006/table">
            <a:tbl>
              <a:tblPr firstRow="1" bandRow="1">
                <a:tableStyleId>{93296810-A885-4BE3-A3E7-6D5BEEA58F35}</a:tableStyleId>
              </a:tblPr>
              <a:tblGrid>
                <a:gridCol w="432442">
                  <a:extLst>
                    <a:ext uri="{9D8B030D-6E8A-4147-A177-3AD203B41FA5}">
                      <a16:colId xmlns:a16="http://schemas.microsoft.com/office/drawing/2014/main" val="1916428232"/>
                    </a:ext>
                  </a:extLst>
                </a:gridCol>
                <a:gridCol w="438456">
                  <a:extLst>
                    <a:ext uri="{9D8B030D-6E8A-4147-A177-3AD203B41FA5}">
                      <a16:colId xmlns:a16="http://schemas.microsoft.com/office/drawing/2014/main" val="1182639111"/>
                    </a:ext>
                  </a:extLst>
                </a:gridCol>
                <a:gridCol w="438456">
                  <a:extLst>
                    <a:ext uri="{9D8B030D-6E8A-4147-A177-3AD203B41FA5}">
                      <a16:colId xmlns:a16="http://schemas.microsoft.com/office/drawing/2014/main" val="711757845"/>
                    </a:ext>
                  </a:extLst>
                </a:gridCol>
              </a:tblGrid>
              <a:tr h="0">
                <a:tc>
                  <a:txBody>
                    <a:bodyPr/>
                    <a:lstStyle/>
                    <a:p>
                      <a:pPr algn="r"/>
                      <a:endParaRPr lang="en-US" sz="1000" b="0" dirty="0">
                        <a:solidFill>
                          <a:schemeClr val="tx1"/>
                        </a:solidFill>
                      </a:endParaRPr>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1000" b="1" dirty="0">
                          <a:solidFill>
                            <a:schemeClr val="tx1"/>
                          </a:solidFill>
                        </a:rPr>
                        <a:t>Any Grade</a:t>
                      </a:r>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1000" b="1" dirty="0">
                          <a:solidFill>
                            <a:schemeClr val="tx1"/>
                          </a:solidFill>
                        </a:rPr>
                        <a:t>Grade ≥3</a:t>
                      </a:r>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565931345"/>
                  </a:ext>
                </a:extLst>
              </a:tr>
              <a:tr h="0">
                <a:tc>
                  <a:txBody>
                    <a:bodyPr/>
                    <a:lstStyle/>
                    <a:p>
                      <a:pPr algn="r"/>
                      <a:r>
                        <a:rPr lang="en-US" sz="1000" b="1" dirty="0">
                          <a:solidFill>
                            <a:schemeClr val="tx1"/>
                          </a:solidFill>
                        </a:rPr>
                        <a:t>T-DXd</a:t>
                      </a:r>
                    </a:p>
                  </a:txBody>
                  <a:tcPr marL="0" marR="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endParaRPr lang="en-US" sz="1000" b="0" dirty="0">
                        <a:solidFill>
                          <a:schemeClr val="tx1"/>
                        </a:solidFill>
                      </a:endParaRPr>
                    </a:p>
                  </a:txBody>
                  <a:tcPr marL="0" marR="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endParaRPr lang="en-US" sz="1000" b="0" dirty="0">
                        <a:solidFill>
                          <a:schemeClr val="tx1"/>
                        </a:solidFill>
                      </a:endParaRPr>
                    </a:p>
                  </a:txBody>
                  <a:tcPr marL="0" marR="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07890999"/>
                  </a:ext>
                </a:extLst>
              </a:tr>
              <a:tr h="0">
                <a:tc>
                  <a:txBody>
                    <a:bodyPr/>
                    <a:lstStyle/>
                    <a:p>
                      <a:pPr algn="r"/>
                      <a:r>
                        <a:rPr lang="en-US" sz="1000" b="1" dirty="0">
                          <a:solidFill>
                            <a:schemeClr val="tx1"/>
                          </a:solidFill>
                        </a:rPr>
                        <a:t>CT</a:t>
                      </a: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lang="en-US" sz="1000" b="0" dirty="0">
                        <a:solidFill>
                          <a:schemeClr val="tx1"/>
                        </a:solidFill>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lang="en-US" sz="1000" b="0" dirty="0">
                        <a:solidFill>
                          <a:schemeClr val="tx1"/>
                        </a:solidFill>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9524919"/>
                  </a:ext>
                </a:extLst>
              </a:tr>
            </a:tbl>
          </a:graphicData>
        </a:graphic>
      </p:graphicFrame>
      <p:sp>
        <p:nvSpPr>
          <p:cNvPr id="21" name="Rectangle 20">
            <a:extLst>
              <a:ext uri="{FF2B5EF4-FFF2-40B4-BE49-F238E27FC236}">
                <a16:creationId xmlns:a16="http://schemas.microsoft.com/office/drawing/2014/main" id="{2F0D90F9-255D-FE18-537C-756633497A6A}"/>
              </a:ext>
            </a:extLst>
          </p:cNvPr>
          <p:cNvSpPr/>
          <p:nvPr/>
        </p:nvSpPr>
        <p:spPr bwMode="auto">
          <a:xfrm>
            <a:off x="5670718" y="4472141"/>
            <a:ext cx="137160" cy="137160"/>
          </a:xfrm>
          <a:prstGeom prst="rect">
            <a:avLst/>
          </a:prstGeom>
          <a:solidFill>
            <a:schemeClr val="accent1">
              <a:lumMod val="60000"/>
              <a:lumOff val="4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8B8831A1-F1F1-0543-C1ED-EC9568D0FF8D}"/>
              </a:ext>
            </a:extLst>
          </p:cNvPr>
          <p:cNvSpPr/>
          <p:nvPr/>
        </p:nvSpPr>
        <p:spPr bwMode="auto">
          <a:xfrm>
            <a:off x="5670718" y="4630596"/>
            <a:ext cx="137160" cy="137160"/>
          </a:xfrm>
          <a:prstGeom prst="rect">
            <a:avLst/>
          </a:prstGeom>
          <a:solidFill>
            <a:schemeClr val="accent3">
              <a:lumMod val="40000"/>
              <a:lumOff val="60000"/>
            </a:schemeClr>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17F87F73-EA8B-4DCA-B4C9-E7DC35F83249}"/>
              </a:ext>
            </a:extLst>
          </p:cNvPr>
          <p:cNvSpPr/>
          <p:nvPr/>
        </p:nvSpPr>
        <p:spPr bwMode="auto">
          <a:xfrm>
            <a:off x="6098020" y="4472141"/>
            <a:ext cx="137160" cy="137160"/>
          </a:xfrm>
          <a:prstGeom prst="rect">
            <a:avLst/>
          </a:prstGeom>
          <a:solidFill>
            <a:schemeClr val="accent1"/>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24" name="Rectangle 23">
            <a:extLst>
              <a:ext uri="{FF2B5EF4-FFF2-40B4-BE49-F238E27FC236}">
                <a16:creationId xmlns:a16="http://schemas.microsoft.com/office/drawing/2014/main" id="{ED377B53-6AC6-1222-1BC1-14EDCA773CA6}"/>
              </a:ext>
            </a:extLst>
          </p:cNvPr>
          <p:cNvSpPr/>
          <p:nvPr/>
        </p:nvSpPr>
        <p:spPr bwMode="auto">
          <a:xfrm>
            <a:off x="6098020" y="4630596"/>
            <a:ext cx="137160" cy="137160"/>
          </a:xfrm>
          <a:prstGeom prst="rect">
            <a:avLst/>
          </a:prstGeom>
          <a:solidFill>
            <a:schemeClr val="accent3"/>
          </a:solidFill>
          <a:ln w="952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graphicFrame>
        <p:nvGraphicFramePr>
          <p:cNvPr id="26" name="Group 3">
            <a:extLst>
              <a:ext uri="{FF2B5EF4-FFF2-40B4-BE49-F238E27FC236}">
                <a16:creationId xmlns:a16="http://schemas.microsoft.com/office/drawing/2014/main" id="{5C4D88BA-4BC8-CD8B-B480-34F0F27D5875}"/>
              </a:ext>
            </a:extLst>
          </p:cNvPr>
          <p:cNvGraphicFramePr>
            <a:graphicFrameLocks/>
          </p:cNvGraphicFramePr>
          <p:nvPr>
            <p:extLst>
              <p:ext uri="{D42A27DB-BD31-4B8C-83A1-F6EECF244321}">
                <p14:modId xmlns:p14="http://schemas.microsoft.com/office/powerpoint/2010/main" val="3799429905"/>
              </p:ext>
            </p:extLst>
          </p:nvPr>
        </p:nvGraphicFramePr>
        <p:xfrm>
          <a:off x="6551066" y="1342734"/>
          <a:ext cx="5373687" cy="3474800"/>
        </p:xfrm>
        <a:graphic>
          <a:graphicData uri="http://schemas.openxmlformats.org/drawingml/2006/table">
            <a:tbl>
              <a:tblPr/>
              <a:tblGrid>
                <a:gridCol w="1739131">
                  <a:extLst>
                    <a:ext uri="{9D8B030D-6E8A-4147-A177-3AD203B41FA5}">
                      <a16:colId xmlns:a16="http://schemas.microsoft.com/office/drawing/2014/main" val="20000"/>
                    </a:ext>
                  </a:extLst>
                </a:gridCol>
                <a:gridCol w="908639">
                  <a:extLst>
                    <a:ext uri="{9D8B030D-6E8A-4147-A177-3AD203B41FA5}">
                      <a16:colId xmlns:a16="http://schemas.microsoft.com/office/drawing/2014/main" val="20001"/>
                    </a:ext>
                  </a:extLst>
                </a:gridCol>
                <a:gridCol w="908639">
                  <a:extLst>
                    <a:ext uri="{9D8B030D-6E8A-4147-A177-3AD203B41FA5}">
                      <a16:colId xmlns:a16="http://schemas.microsoft.com/office/drawing/2014/main" val="2377807463"/>
                    </a:ext>
                  </a:extLst>
                </a:gridCol>
                <a:gridCol w="908639">
                  <a:extLst>
                    <a:ext uri="{9D8B030D-6E8A-4147-A177-3AD203B41FA5}">
                      <a16:colId xmlns:a16="http://schemas.microsoft.com/office/drawing/2014/main" val="1637036132"/>
                    </a:ext>
                  </a:extLst>
                </a:gridCol>
                <a:gridCol w="908639">
                  <a:extLst>
                    <a:ext uri="{9D8B030D-6E8A-4147-A177-3AD203B41FA5}">
                      <a16:colId xmlns:a16="http://schemas.microsoft.com/office/drawing/2014/main" val="20002"/>
                    </a:ext>
                  </a:extLst>
                </a:gridCol>
              </a:tblGrid>
              <a:tr h="0">
                <a:tc rowSpan="2">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GB" sz="1100" b="1" i="0" u="none" strike="noStrike" cap="none" normalizeH="0" baseline="0" dirty="0">
                          <a:ln>
                            <a:noFill/>
                          </a:ln>
                          <a:solidFill>
                            <a:schemeClr val="bg2"/>
                          </a:solidFill>
                          <a:effectLst/>
                          <a:latin typeface="Arial" panose="020B0604020202020204" pitchFamily="34" charset="0"/>
                          <a:cs typeface="Arial" panose="020B0604020202020204" pitchFamily="34" charset="0"/>
                        </a:rPr>
                        <a:t>AE of Special Interest, %</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4"/>
                    </a:solidFill>
                  </a:tcPr>
                </a:tc>
                <a:tc gridSpan="2">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1" i="0" u="none" strike="noStrike" cap="none" normalizeH="0" baseline="0" dirty="0">
                          <a:ln>
                            <a:noFill/>
                          </a:ln>
                          <a:solidFill>
                            <a:schemeClr val="bg2"/>
                          </a:solidFill>
                          <a:effectLst/>
                          <a:latin typeface="Arial" panose="020B0604020202020204" pitchFamily="34" charset="0"/>
                          <a:cs typeface="Arial" panose="020B0604020202020204" pitchFamily="34" charset="0"/>
                        </a:rPr>
                        <a:t>DESTINY-Breast04: HER2-Low ABC</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solidFill>
                  </a:tcPr>
                </a:tc>
                <a:tc hMerge="1">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400" b="1" i="0" u="none" strike="noStrike" cap="none" normalizeH="0" baseline="0" dirty="0">
                        <a:ln>
                          <a:noFill/>
                        </a:ln>
                        <a:solidFill>
                          <a:schemeClr val="tx1"/>
                        </a:solidFill>
                        <a:effectLst/>
                        <a:latin typeface="Calibri" panose="020F0502020204030204" pitchFamily="34" charset="0"/>
                      </a:endParaRP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gridSpan="2">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1" i="0" u="none" strike="noStrike" cap="none" normalizeH="0" baseline="0" dirty="0">
                          <a:ln>
                            <a:noFill/>
                          </a:ln>
                          <a:solidFill>
                            <a:schemeClr val="bg2"/>
                          </a:solidFill>
                          <a:effectLst/>
                          <a:latin typeface="Arial" panose="020B0604020202020204" pitchFamily="34" charset="0"/>
                          <a:cs typeface="Arial" panose="020B0604020202020204" pitchFamily="34" charset="0"/>
                        </a:rPr>
                        <a:t>DESTINY-Breast03: HER2+ MBC*</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solidFill>
                  </a:tcPr>
                </a:tc>
                <a:tc hMerge="1">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400" b="1" i="0" u="none" strike="noStrike" cap="none" normalizeH="0" baseline="0" dirty="0">
                        <a:ln>
                          <a:noFill/>
                        </a:ln>
                        <a:solidFill>
                          <a:schemeClr val="tx1"/>
                        </a:solidFill>
                        <a:effectLst/>
                        <a:latin typeface="Calibri" panose="020F0502020204030204" pitchFamily="34" charset="0"/>
                      </a:endParaRP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extLst>
                  <a:ext uri="{0D108BD9-81ED-4DB2-BD59-A6C34878D82A}">
                    <a16:rowId xmlns:a16="http://schemas.microsoft.com/office/drawing/2014/main" val="10001"/>
                  </a:ext>
                </a:extLst>
              </a:tr>
              <a:tr h="0">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1" i="0" u="none" strike="noStrike" cap="none" normalizeH="0" baseline="0" dirty="0">
                          <a:ln>
                            <a:noFill/>
                          </a:ln>
                          <a:solidFill>
                            <a:schemeClr val="bg2"/>
                          </a:solidFill>
                          <a:effectLst/>
                          <a:latin typeface="Arial" panose="020B0604020202020204" pitchFamily="34" charset="0"/>
                          <a:cs typeface="Arial" panose="020B0604020202020204" pitchFamily="34" charset="0"/>
                        </a:rPr>
                        <a:t>T-DXd</a:t>
                      </a:r>
                      <a:br>
                        <a:rPr kumimoji="0" lang="en-US" sz="1100" b="1" i="0" u="none" strike="noStrike" cap="none" normalizeH="0" baseline="0" dirty="0">
                          <a:ln>
                            <a:noFill/>
                          </a:ln>
                          <a:solidFill>
                            <a:schemeClr val="bg2"/>
                          </a:solidFill>
                          <a:effectLst/>
                          <a:latin typeface="Arial" panose="020B0604020202020204" pitchFamily="34" charset="0"/>
                          <a:cs typeface="Arial" panose="020B0604020202020204" pitchFamily="34" charset="0"/>
                        </a:rPr>
                      </a:br>
                      <a:r>
                        <a:rPr kumimoji="0" lang="en-US" sz="1100" b="1" i="0" u="none" strike="noStrike" cap="none" normalizeH="0" baseline="0" dirty="0">
                          <a:ln>
                            <a:noFill/>
                          </a:ln>
                          <a:solidFill>
                            <a:schemeClr val="bg2"/>
                          </a:solidFill>
                          <a:effectLst/>
                          <a:latin typeface="Arial" panose="020B0604020202020204" pitchFamily="34" charset="0"/>
                          <a:cs typeface="Arial" panose="020B0604020202020204" pitchFamily="34" charset="0"/>
                        </a:rPr>
                        <a:t>(n = 371)</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1" i="0" u="none" strike="noStrike" cap="none" normalizeH="0" baseline="0" dirty="0">
                          <a:ln>
                            <a:noFill/>
                          </a:ln>
                          <a:solidFill>
                            <a:schemeClr val="bg2"/>
                          </a:solidFill>
                          <a:effectLst/>
                          <a:latin typeface="Arial" panose="020B0604020202020204" pitchFamily="34" charset="0"/>
                          <a:cs typeface="Arial" panose="020B0604020202020204" pitchFamily="34" charset="0"/>
                        </a:rPr>
                        <a:t>CT</a:t>
                      </a:r>
                      <a:br>
                        <a:rPr kumimoji="0" lang="en-US" sz="1100" b="1" i="0" u="none" strike="noStrike" cap="none" normalizeH="0" baseline="0" dirty="0">
                          <a:ln>
                            <a:noFill/>
                          </a:ln>
                          <a:solidFill>
                            <a:schemeClr val="bg2"/>
                          </a:solidFill>
                          <a:effectLst/>
                          <a:latin typeface="Arial" panose="020B0604020202020204" pitchFamily="34" charset="0"/>
                          <a:cs typeface="Arial" panose="020B0604020202020204" pitchFamily="34" charset="0"/>
                        </a:rPr>
                      </a:br>
                      <a:r>
                        <a:rPr kumimoji="0" lang="en-US" sz="1100" b="1" i="0" u="none" strike="noStrike" cap="none" normalizeH="0" baseline="0" dirty="0">
                          <a:ln>
                            <a:noFill/>
                          </a:ln>
                          <a:solidFill>
                            <a:schemeClr val="bg2"/>
                          </a:solidFill>
                          <a:effectLst/>
                          <a:latin typeface="Arial" panose="020B0604020202020204" pitchFamily="34" charset="0"/>
                          <a:cs typeface="Arial" panose="020B0604020202020204" pitchFamily="34" charset="0"/>
                        </a:rPr>
                        <a:t>(n = 172)</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1" i="0" u="none" strike="noStrike" cap="none" normalizeH="0" baseline="0" dirty="0">
                          <a:ln>
                            <a:noFill/>
                          </a:ln>
                          <a:solidFill>
                            <a:schemeClr val="bg2"/>
                          </a:solidFill>
                          <a:effectLst/>
                          <a:latin typeface="Arial" panose="020B0604020202020204" pitchFamily="34" charset="0"/>
                          <a:cs typeface="Arial" panose="020B0604020202020204" pitchFamily="34" charset="0"/>
                        </a:rPr>
                        <a:t>T-DXd</a:t>
                      </a:r>
                      <a:br>
                        <a:rPr kumimoji="0" lang="en-US" sz="1100" b="1" i="0" u="none" strike="noStrike" cap="none" normalizeH="0" baseline="0" dirty="0">
                          <a:ln>
                            <a:noFill/>
                          </a:ln>
                          <a:solidFill>
                            <a:schemeClr val="bg2"/>
                          </a:solidFill>
                          <a:effectLst/>
                          <a:latin typeface="Arial" panose="020B0604020202020204" pitchFamily="34" charset="0"/>
                          <a:cs typeface="Arial" panose="020B0604020202020204" pitchFamily="34" charset="0"/>
                        </a:rPr>
                      </a:br>
                      <a:r>
                        <a:rPr kumimoji="0" lang="en-US" sz="1100" b="1" i="0" u="none" strike="noStrike" cap="none" normalizeH="0" baseline="0" dirty="0">
                          <a:ln>
                            <a:noFill/>
                          </a:ln>
                          <a:solidFill>
                            <a:schemeClr val="bg2"/>
                          </a:solidFill>
                          <a:effectLst/>
                          <a:latin typeface="Arial" panose="020B0604020202020204" pitchFamily="34" charset="0"/>
                          <a:cs typeface="Arial" panose="020B0604020202020204" pitchFamily="34" charset="0"/>
                        </a:rPr>
                        <a:t>(n = 257)</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defRPr/>
                      </a:pPr>
                      <a:r>
                        <a:rPr kumimoji="0" lang="en-US" sz="1100" b="1" i="0" u="none" strike="noStrike" cap="none" normalizeH="0" baseline="0" dirty="0">
                          <a:ln>
                            <a:noFill/>
                          </a:ln>
                          <a:solidFill>
                            <a:schemeClr val="bg2"/>
                          </a:solidFill>
                          <a:effectLst/>
                          <a:latin typeface="Arial" panose="020B0604020202020204" pitchFamily="34" charset="0"/>
                          <a:cs typeface="Arial" panose="020B0604020202020204" pitchFamily="34" charset="0"/>
                        </a:rPr>
                        <a:t>T-DM1</a:t>
                      </a:r>
                      <a:br>
                        <a:rPr kumimoji="0" lang="en-US" sz="1100" b="1" i="0" u="none" strike="noStrike" cap="none" normalizeH="0" baseline="0" dirty="0">
                          <a:ln>
                            <a:noFill/>
                          </a:ln>
                          <a:solidFill>
                            <a:schemeClr val="bg2"/>
                          </a:solidFill>
                          <a:effectLst/>
                          <a:latin typeface="Arial" panose="020B0604020202020204" pitchFamily="34" charset="0"/>
                          <a:cs typeface="Arial" panose="020B0604020202020204" pitchFamily="34" charset="0"/>
                        </a:rPr>
                      </a:br>
                      <a:r>
                        <a:rPr kumimoji="0" lang="en-US" sz="1100" b="1" i="0" u="none" strike="noStrike" cap="none" normalizeH="0" baseline="0" dirty="0">
                          <a:ln>
                            <a:noFill/>
                          </a:ln>
                          <a:solidFill>
                            <a:schemeClr val="bg2"/>
                          </a:solidFill>
                          <a:effectLst/>
                          <a:latin typeface="Arial" panose="020B0604020202020204" pitchFamily="34" charset="0"/>
                          <a:cs typeface="Arial" panose="020B0604020202020204" pitchFamily="34" charset="0"/>
                        </a:rPr>
                        <a:t>(n = 261)</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4"/>
                    </a:solidFill>
                  </a:tcPr>
                </a:tc>
                <a:extLst>
                  <a:ext uri="{0D108BD9-81ED-4DB2-BD59-A6C34878D82A}">
                    <a16:rowId xmlns:a16="http://schemas.microsoft.com/office/drawing/2014/main" val="2577994065"/>
                  </a:ext>
                </a:extLst>
              </a:tr>
              <a:tr h="219694">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1"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Drug-related ILD/pneumonitis</a:t>
                      </a:r>
                    </a:p>
                    <a:p>
                      <a:pPr marL="284163" marR="0" lvl="0" indent="-171450" algn="l" defTabSz="914400" rtl="0" eaLnBrk="1" fontAlgn="base" latinLnBrk="0" hangingPunct="1">
                        <a:lnSpc>
                          <a:spcPct val="100000"/>
                        </a:lnSpc>
                        <a:spcBef>
                          <a:spcPct val="0"/>
                        </a:spcBef>
                        <a:spcAft>
                          <a:spcPct val="0"/>
                        </a:spcAft>
                        <a:buClr>
                          <a:srgbClr val="000000"/>
                        </a:buClr>
                        <a:buSzTx/>
                        <a:buFont typeface="Wingdings" pitchFamily="2" charset="2"/>
                        <a:buChar char="§"/>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Grade 1</a:t>
                      </a:r>
                    </a:p>
                    <a:p>
                      <a:pPr marL="284163" marR="0" lvl="0" indent="-171450" algn="l" defTabSz="914400" rtl="0" eaLnBrk="1" fontAlgn="base" latinLnBrk="0" hangingPunct="1">
                        <a:lnSpc>
                          <a:spcPct val="100000"/>
                        </a:lnSpc>
                        <a:spcBef>
                          <a:spcPct val="0"/>
                        </a:spcBef>
                        <a:spcAft>
                          <a:spcPct val="0"/>
                        </a:spcAft>
                        <a:buClr>
                          <a:srgbClr val="000000"/>
                        </a:buClr>
                        <a:buSzTx/>
                        <a:buFont typeface="Wingdings" pitchFamily="2" charset="2"/>
                        <a:buChar char="§"/>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Grade 2</a:t>
                      </a:r>
                    </a:p>
                    <a:p>
                      <a:pPr marL="284163" marR="0" lvl="0" indent="-171450" algn="l" defTabSz="914400" rtl="0" eaLnBrk="1" fontAlgn="base" latinLnBrk="0" hangingPunct="1">
                        <a:lnSpc>
                          <a:spcPct val="100000"/>
                        </a:lnSpc>
                        <a:spcBef>
                          <a:spcPct val="0"/>
                        </a:spcBef>
                        <a:spcAft>
                          <a:spcPct val="0"/>
                        </a:spcAft>
                        <a:buClr>
                          <a:srgbClr val="000000"/>
                        </a:buClr>
                        <a:buSzTx/>
                        <a:buFont typeface="Wingdings" pitchFamily="2" charset="2"/>
                        <a:buChar char="§"/>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Grade 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1"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12.1</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3.5</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6.5</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1.3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1"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0.6</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100" b="1"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0.6</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1"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15</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100" b="1"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4</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10</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&lt;1</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1"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3</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100" b="1"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2</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1</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&lt;1</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85000"/>
                      </a:schemeClr>
                    </a:solidFill>
                  </a:tcPr>
                </a:tc>
                <a:extLst>
                  <a:ext uri="{0D108BD9-81ED-4DB2-BD59-A6C34878D82A}">
                    <a16:rowId xmlns:a16="http://schemas.microsoft.com/office/drawing/2014/main" val="10002"/>
                  </a:ext>
                </a:extLst>
              </a:tr>
              <a:tr h="219694">
                <a:tc>
                  <a:txBody>
                    <a:bodyPr/>
                    <a:lstStyle/>
                    <a:p>
                      <a:pPr marL="0" marR="0" lvl="0" indent="0" algn="l" defTabSz="914400" rtl="0" eaLnBrk="1" fontAlgn="base" latinLnBrk="0" hangingPunct="1">
                        <a:lnSpc>
                          <a:spcPct val="100000"/>
                        </a:lnSpc>
                        <a:spcBef>
                          <a:spcPct val="0"/>
                        </a:spcBef>
                        <a:spcAft>
                          <a:spcPct val="0"/>
                        </a:spcAft>
                        <a:buClr>
                          <a:srgbClr val="4DA1BB"/>
                        </a:buClr>
                        <a:buSzTx/>
                        <a:buFont typeface="Wingdings" pitchFamily="2" charset="2"/>
                        <a:buNone/>
                        <a:tabLst/>
                        <a:defRPr/>
                      </a:pPr>
                      <a:r>
                        <a:rPr kumimoji="0" lang="en-US" sz="1100" b="1" i="0" u="none" strike="noStrike" kern="1200" cap="none" spc="0" normalizeH="0" baseline="0" noProof="0" dirty="0">
                          <a:ln>
                            <a:noFill/>
                          </a:ln>
                          <a:solidFill>
                            <a:srgbClr val="455560">
                              <a:lumMod val="10000"/>
                            </a:srgbClr>
                          </a:solidFill>
                          <a:effectLst/>
                          <a:uLnTx/>
                          <a:uFillTx/>
                          <a:latin typeface="Arial" panose="020B0604020202020204" pitchFamily="34" charset="0"/>
                          <a:ea typeface="+mn-ea"/>
                          <a:cs typeface="Arial" panose="020B0604020202020204" pitchFamily="34" charset="0"/>
                        </a:rPr>
                        <a:t>Ejection fraction decreased</a:t>
                      </a:r>
                    </a:p>
                    <a:p>
                      <a:pPr marL="284163" marR="0" lvl="0" indent="-171450" algn="l" defTabSz="914400" rtl="0" eaLnBrk="1" fontAlgn="base" latinLnBrk="0" hangingPunct="1">
                        <a:lnSpc>
                          <a:spcPct val="100000"/>
                        </a:lnSpc>
                        <a:spcBef>
                          <a:spcPct val="0"/>
                        </a:spcBef>
                        <a:spcAft>
                          <a:spcPct val="0"/>
                        </a:spcAft>
                        <a:buClr>
                          <a:srgbClr val="000000"/>
                        </a:buClr>
                        <a:buSzTx/>
                        <a:buFont typeface="Wingdings" pitchFamily="2" charset="2"/>
                        <a:buChar char="§"/>
                        <a:tabLst/>
                        <a:defRPr/>
                      </a:pPr>
                      <a:r>
                        <a:rPr kumimoji="0" lang="en-US" sz="1100" b="0" i="0" u="none" strike="noStrike" kern="1200" cap="none" spc="0" normalizeH="0" baseline="0" noProof="0" dirty="0">
                          <a:ln>
                            <a:noFill/>
                          </a:ln>
                          <a:solidFill>
                            <a:srgbClr val="455560">
                              <a:lumMod val="10000"/>
                            </a:srgbClr>
                          </a:solidFill>
                          <a:effectLst/>
                          <a:uLnTx/>
                          <a:uFillTx/>
                          <a:latin typeface="Arial" panose="020B0604020202020204" pitchFamily="34" charset="0"/>
                          <a:ea typeface="+mn-ea"/>
                          <a:cs typeface="Arial" panose="020B0604020202020204" pitchFamily="34" charset="0"/>
                        </a:rPr>
                        <a:t>Grade 1</a:t>
                      </a:r>
                    </a:p>
                    <a:p>
                      <a:pPr marL="284163" marR="0" lvl="0" indent="-171450" algn="l" defTabSz="914400" rtl="0" eaLnBrk="1" fontAlgn="base" latinLnBrk="0" hangingPunct="1">
                        <a:lnSpc>
                          <a:spcPct val="100000"/>
                        </a:lnSpc>
                        <a:spcBef>
                          <a:spcPct val="0"/>
                        </a:spcBef>
                        <a:spcAft>
                          <a:spcPct val="0"/>
                        </a:spcAft>
                        <a:buClr>
                          <a:srgbClr val="000000"/>
                        </a:buClr>
                        <a:buSzTx/>
                        <a:buFont typeface="Wingdings" pitchFamily="2" charset="2"/>
                        <a:buChar char="§"/>
                        <a:tabLst/>
                        <a:defRPr/>
                      </a:pPr>
                      <a:r>
                        <a:rPr kumimoji="0" lang="en-US" sz="1100" b="0" i="0" u="none" strike="noStrike" kern="1200" cap="none" spc="0" normalizeH="0" baseline="0" noProof="0" dirty="0">
                          <a:ln>
                            <a:noFill/>
                          </a:ln>
                          <a:solidFill>
                            <a:srgbClr val="455560">
                              <a:lumMod val="10000"/>
                            </a:srgbClr>
                          </a:solidFill>
                          <a:effectLst/>
                          <a:uLnTx/>
                          <a:uFillTx/>
                          <a:latin typeface="Arial" panose="020B0604020202020204" pitchFamily="34" charset="0"/>
                          <a:ea typeface="+mn-ea"/>
                          <a:cs typeface="Arial" panose="020B0604020202020204" pitchFamily="34" charset="0"/>
                        </a:rPr>
                        <a:t>Grade 2</a:t>
                      </a:r>
                    </a:p>
                    <a:p>
                      <a:pPr marL="284163" marR="0" lvl="0" indent="-171450" algn="l" defTabSz="914400" rtl="0" eaLnBrk="1" fontAlgn="base" latinLnBrk="0" hangingPunct="1">
                        <a:lnSpc>
                          <a:spcPct val="100000"/>
                        </a:lnSpc>
                        <a:spcBef>
                          <a:spcPct val="0"/>
                        </a:spcBef>
                        <a:spcAft>
                          <a:spcPct val="0"/>
                        </a:spcAft>
                        <a:buClr>
                          <a:srgbClr val="000000"/>
                        </a:buClr>
                        <a:buSzTx/>
                        <a:buFont typeface="Wingdings" pitchFamily="2" charset="2"/>
                        <a:buChar char="§"/>
                        <a:tabLst/>
                        <a:defRPr/>
                      </a:pPr>
                      <a:r>
                        <a:rPr kumimoji="0" lang="en-US" sz="1100" b="0" i="0" u="none" strike="noStrike" kern="1200" cap="none" spc="0" normalizeH="0" baseline="0" noProof="0" dirty="0">
                          <a:ln>
                            <a:noFill/>
                          </a:ln>
                          <a:solidFill>
                            <a:srgbClr val="455560">
                              <a:lumMod val="10000"/>
                            </a:srgbClr>
                          </a:solidFill>
                          <a:effectLst/>
                          <a:uLnTx/>
                          <a:uFillTx/>
                          <a:latin typeface="Arial" panose="020B0604020202020204" pitchFamily="34" charset="0"/>
                          <a:ea typeface="+mn-ea"/>
                          <a:cs typeface="Arial" panose="020B0604020202020204" pitchFamily="34" charset="0"/>
                        </a:rPr>
                        <a:t>Grade 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1"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4.3</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100" b="1"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0.3</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3.8</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1"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100" b="1"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1"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2.3</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100" b="1"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2.3</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1"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0.4</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100" b="1"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0.4</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95000"/>
                      </a:schemeClr>
                    </a:solidFill>
                  </a:tcPr>
                </a:tc>
                <a:extLst>
                  <a:ext uri="{0D108BD9-81ED-4DB2-BD59-A6C34878D82A}">
                    <a16:rowId xmlns:a16="http://schemas.microsoft.com/office/drawing/2014/main" val="10003"/>
                  </a:ext>
                </a:extLst>
              </a:tr>
              <a:tr h="179224">
                <a:tc>
                  <a:txBody>
                    <a:bodyPr/>
                    <a:lstStyle/>
                    <a:p>
                      <a:pPr marL="0" marR="0" lvl="0" indent="0" algn="l" defTabSz="914400" rtl="0" eaLnBrk="1" fontAlgn="base" latinLnBrk="0" hangingPunct="1">
                        <a:lnSpc>
                          <a:spcPct val="100000"/>
                        </a:lnSpc>
                        <a:spcBef>
                          <a:spcPct val="0"/>
                        </a:spcBef>
                        <a:spcAft>
                          <a:spcPct val="0"/>
                        </a:spcAft>
                        <a:buClr>
                          <a:srgbClr val="4DA1BB"/>
                        </a:buClr>
                        <a:buSzTx/>
                        <a:buFont typeface="Wingdings" pitchFamily="2" charset="2"/>
                        <a:buNone/>
                        <a:tabLst/>
                        <a:defRPr/>
                      </a:pPr>
                      <a:r>
                        <a:rPr kumimoji="0" lang="en-US" sz="1100" b="1" i="0" u="none" strike="noStrike" kern="1200" cap="none" spc="0" normalizeH="0" baseline="0" noProof="0" dirty="0">
                          <a:ln>
                            <a:noFill/>
                          </a:ln>
                          <a:solidFill>
                            <a:srgbClr val="455560">
                              <a:lumMod val="10000"/>
                            </a:srgbClr>
                          </a:solidFill>
                          <a:effectLst/>
                          <a:uLnTx/>
                          <a:uFillTx/>
                          <a:latin typeface="Arial" panose="020B0604020202020204" pitchFamily="34" charset="0"/>
                          <a:ea typeface="+mn-ea"/>
                          <a:cs typeface="Arial" panose="020B0604020202020204" pitchFamily="34" charset="0"/>
                        </a:rPr>
                        <a:t>Cardiac failure</a:t>
                      </a:r>
                    </a:p>
                    <a:p>
                      <a:pPr marL="284163" marR="0" lvl="0" indent="-171450" algn="l" defTabSz="914400" rtl="0" eaLnBrk="1" fontAlgn="base" latinLnBrk="0" hangingPunct="1">
                        <a:lnSpc>
                          <a:spcPct val="100000"/>
                        </a:lnSpc>
                        <a:spcBef>
                          <a:spcPct val="0"/>
                        </a:spcBef>
                        <a:spcAft>
                          <a:spcPct val="0"/>
                        </a:spcAft>
                        <a:buClr>
                          <a:srgbClr val="000000"/>
                        </a:buClr>
                        <a:buSzTx/>
                        <a:buFont typeface="Wingdings" pitchFamily="2" charset="2"/>
                        <a:buChar char="§"/>
                        <a:tabLst/>
                        <a:defRPr/>
                      </a:pPr>
                      <a:r>
                        <a:rPr kumimoji="0" lang="en-US" sz="1100" b="0" i="0" u="none" strike="noStrike" kern="1200" cap="none" spc="0" normalizeH="0" baseline="0" noProof="0" dirty="0">
                          <a:ln>
                            <a:noFill/>
                          </a:ln>
                          <a:solidFill>
                            <a:srgbClr val="455560">
                              <a:lumMod val="10000"/>
                            </a:srgbClr>
                          </a:solidFill>
                          <a:effectLst/>
                          <a:uLnTx/>
                          <a:uFillTx/>
                          <a:latin typeface="Arial" panose="020B0604020202020204" pitchFamily="34" charset="0"/>
                          <a:ea typeface="+mn-ea"/>
                          <a:cs typeface="Arial" panose="020B0604020202020204" pitchFamily="34" charset="0"/>
                        </a:rPr>
                        <a:t>Grade 1</a:t>
                      </a:r>
                    </a:p>
                    <a:p>
                      <a:pPr marL="284163" marR="0" lvl="0" indent="-171450" algn="l" defTabSz="914400" rtl="0" eaLnBrk="1" fontAlgn="base" latinLnBrk="0" hangingPunct="1">
                        <a:lnSpc>
                          <a:spcPct val="100000"/>
                        </a:lnSpc>
                        <a:spcBef>
                          <a:spcPct val="0"/>
                        </a:spcBef>
                        <a:spcAft>
                          <a:spcPct val="0"/>
                        </a:spcAft>
                        <a:buClr>
                          <a:srgbClr val="000000"/>
                        </a:buClr>
                        <a:buSzTx/>
                        <a:buFont typeface="Wingdings" pitchFamily="2" charset="2"/>
                        <a:buChar char="§"/>
                        <a:tabLst/>
                        <a:defRPr/>
                      </a:pPr>
                      <a:r>
                        <a:rPr kumimoji="0" lang="en-US" sz="1100" b="0" i="0" u="none" strike="noStrike" kern="1200" cap="none" spc="0" normalizeH="0" baseline="0" noProof="0" dirty="0">
                          <a:ln>
                            <a:noFill/>
                          </a:ln>
                          <a:solidFill>
                            <a:srgbClr val="455560">
                              <a:lumMod val="10000"/>
                            </a:srgbClr>
                          </a:solidFill>
                          <a:effectLst/>
                          <a:uLnTx/>
                          <a:uFillTx/>
                          <a:latin typeface="Arial" panose="020B0604020202020204" pitchFamily="34" charset="0"/>
                          <a:ea typeface="+mn-ea"/>
                          <a:cs typeface="Arial" panose="020B0604020202020204" pitchFamily="34" charset="0"/>
                        </a:rPr>
                        <a:t>Grade 2</a:t>
                      </a:r>
                    </a:p>
                    <a:p>
                      <a:pPr marL="284163" marR="0" lvl="0" indent="-171450" algn="l" defTabSz="914400" rtl="0" eaLnBrk="1" fontAlgn="base" latinLnBrk="0" hangingPunct="1">
                        <a:lnSpc>
                          <a:spcPct val="100000"/>
                        </a:lnSpc>
                        <a:spcBef>
                          <a:spcPct val="0"/>
                        </a:spcBef>
                        <a:spcAft>
                          <a:spcPct val="0"/>
                        </a:spcAft>
                        <a:buClr>
                          <a:srgbClr val="000000"/>
                        </a:buClr>
                        <a:buSzTx/>
                        <a:buFont typeface="Wingdings" pitchFamily="2" charset="2"/>
                        <a:buChar char="§"/>
                        <a:tabLst/>
                        <a:defRPr/>
                      </a:pPr>
                      <a:r>
                        <a:rPr kumimoji="0" lang="en-US" sz="1100" b="0" i="0" u="none" strike="noStrike" kern="1200" cap="none" spc="0" normalizeH="0" baseline="0" noProof="0" dirty="0">
                          <a:ln>
                            <a:noFill/>
                          </a:ln>
                          <a:solidFill>
                            <a:srgbClr val="455560">
                              <a:lumMod val="10000"/>
                            </a:srgbClr>
                          </a:solidFill>
                          <a:effectLst/>
                          <a:uLnTx/>
                          <a:uFillTx/>
                          <a:latin typeface="Arial" panose="020B0604020202020204" pitchFamily="34" charset="0"/>
                          <a:ea typeface="+mn-ea"/>
                          <a:cs typeface="Arial" panose="020B0604020202020204" pitchFamily="34" charset="0"/>
                        </a:rPr>
                        <a:t>Grade 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1"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0.5</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0.3</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1"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1"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8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1"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100" b="0" i="0" u="none" strike="noStrike" cap="none" normalizeH="0" baseline="0" dirty="0">
                          <a:ln>
                            <a:noFill/>
                          </a:ln>
                          <a:solidFill>
                            <a:schemeClr val="bg2">
                              <a:lumMod val="10000"/>
                            </a:schemeClr>
                          </a:solidFill>
                          <a:effectLst/>
                          <a:latin typeface="Arial" panose="020B0604020202020204" pitchFamily="34" charset="0"/>
                          <a:cs typeface="Arial" panose="020B0604020202020204" pitchFamily="34" charset="0"/>
                        </a:rPr>
                        <a:t>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2">
                        <a:lumMod val="85000"/>
                      </a:schemeClr>
                    </a:solidFill>
                  </a:tcPr>
                </a:tc>
                <a:extLst>
                  <a:ext uri="{0D108BD9-81ED-4DB2-BD59-A6C34878D82A}">
                    <a16:rowId xmlns:a16="http://schemas.microsoft.com/office/drawing/2014/main" val="10004"/>
                  </a:ext>
                </a:extLst>
              </a:tr>
            </a:tbl>
          </a:graphicData>
        </a:graphic>
      </p:graphicFrame>
      <p:sp>
        <p:nvSpPr>
          <p:cNvPr id="29" name="Text Box 30">
            <a:extLst>
              <a:ext uri="{FF2B5EF4-FFF2-40B4-BE49-F238E27FC236}">
                <a16:creationId xmlns:a16="http://schemas.microsoft.com/office/drawing/2014/main" id="{61D48D9D-77C6-5066-04EF-11BD2129FC45}"/>
              </a:ext>
            </a:extLst>
          </p:cNvPr>
          <p:cNvSpPr txBox="1">
            <a:spLocks noChangeArrowheads="1"/>
          </p:cNvSpPr>
          <p:nvPr/>
        </p:nvSpPr>
        <p:spPr bwMode="auto">
          <a:xfrm>
            <a:off x="644478" y="5951389"/>
            <a:ext cx="5109152" cy="45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l" defTabSz="914400" rtl="0" eaLnBrk="1" fontAlgn="base" latinLnBrk="0" hangingPunct="1">
              <a:lnSpc>
                <a:spcPct val="100000"/>
              </a:lnSpc>
              <a:spcBef>
                <a:spcPct val="35000"/>
              </a:spcBef>
              <a:spcAft>
                <a:spcPct val="25000"/>
              </a:spcAft>
              <a:buClr>
                <a:srgbClr val="015873"/>
              </a:buClr>
              <a:buSzTx/>
              <a:buFont typeface="Arial" panose="020B0604020202020204" pitchFamily="34" charset="0"/>
              <a:buNone/>
              <a:tabLst/>
              <a:defRPr/>
            </a:pPr>
            <a:r>
              <a:rPr kumimoji="0" lang="en-US" alt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Arial" panose="020B0604020202020204" pitchFamily="34" charset="0"/>
              </a:rPr>
              <a:t>*Ejection fraction decrease and cardiac failure data from first interim analysis; drug-related ILD/pneumonitis from second interim analysis.</a:t>
            </a:r>
          </a:p>
        </p:txBody>
      </p:sp>
      <p:sp>
        <p:nvSpPr>
          <p:cNvPr id="4" name="TextBox 3">
            <a:extLst>
              <a:ext uri="{FF2B5EF4-FFF2-40B4-BE49-F238E27FC236}">
                <a16:creationId xmlns:a16="http://schemas.microsoft.com/office/drawing/2014/main" id="{B139F11B-D35B-E168-2A8E-2EAA248FBB73}"/>
              </a:ext>
            </a:extLst>
          </p:cNvPr>
          <p:cNvSpPr txBox="1"/>
          <p:nvPr/>
        </p:nvSpPr>
        <p:spPr bwMode="auto">
          <a:xfrm>
            <a:off x="1294568" y="1854548"/>
            <a:ext cx="480901" cy="161583"/>
          </a:xfrm>
          <a:prstGeom prst="rect">
            <a:avLst/>
          </a:prstGeom>
          <a:noFill/>
          <a:ln>
            <a:noFill/>
          </a:ln>
        </p:spPr>
        <p:txBody>
          <a:bodyPr wrap="none" lIns="0" tIns="0" rIns="0" bIns="0" rtlCol="0">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sz="1050" b="1" i="0" u="none"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rPr>
              <a:t>Nausea</a:t>
            </a:r>
          </a:p>
        </p:txBody>
      </p:sp>
      <p:sp>
        <p:nvSpPr>
          <p:cNvPr id="6" name="TextBox 5">
            <a:extLst>
              <a:ext uri="{FF2B5EF4-FFF2-40B4-BE49-F238E27FC236}">
                <a16:creationId xmlns:a16="http://schemas.microsoft.com/office/drawing/2014/main" id="{BB7AF458-C6CE-B284-0A13-9FEF7724FF2E}"/>
              </a:ext>
            </a:extLst>
          </p:cNvPr>
          <p:cNvSpPr txBox="1"/>
          <p:nvPr/>
        </p:nvSpPr>
        <p:spPr bwMode="auto">
          <a:xfrm>
            <a:off x="1216021" y="2338162"/>
            <a:ext cx="561051" cy="161583"/>
          </a:xfrm>
          <a:prstGeom prst="rect">
            <a:avLst/>
          </a:prstGeom>
          <a:noFill/>
          <a:ln>
            <a:noFill/>
          </a:ln>
        </p:spPr>
        <p:txBody>
          <a:bodyPr wrap="none" lIns="0" tIns="0" rIns="0" bIns="0" rtlCol="0">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Alopecia</a:t>
            </a:r>
          </a:p>
        </p:txBody>
      </p:sp>
      <p:sp>
        <p:nvSpPr>
          <p:cNvPr id="7" name="TextBox 6">
            <a:extLst>
              <a:ext uri="{FF2B5EF4-FFF2-40B4-BE49-F238E27FC236}">
                <a16:creationId xmlns:a16="http://schemas.microsoft.com/office/drawing/2014/main" id="{81C2986F-A9B1-FE7B-7E5C-81D3769E6801}"/>
              </a:ext>
            </a:extLst>
          </p:cNvPr>
          <p:cNvSpPr txBox="1"/>
          <p:nvPr/>
        </p:nvSpPr>
        <p:spPr bwMode="auto">
          <a:xfrm>
            <a:off x="1190949" y="2591120"/>
            <a:ext cx="573875" cy="161583"/>
          </a:xfrm>
          <a:prstGeom prst="rect">
            <a:avLst/>
          </a:prstGeom>
          <a:noFill/>
          <a:ln>
            <a:noFill/>
          </a:ln>
        </p:spPr>
        <p:txBody>
          <a:bodyPr wrap="none" lIns="0" tIns="0" rIns="0" bIns="0" rtlCol="0">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Vomiting</a:t>
            </a:r>
          </a:p>
        </p:txBody>
      </p:sp>
      <p:sp>
        <p:nvSpPr>
          <p:cNvPr id="8" name="TextBox 7">
            <a:extLst>
              <a:ext uri="{FF2B5EF4-FFF2-40B4-BE49-F238E27FC236}">
                <a16:creationId xmlns:a16="http://schemas.microsoft.com/office/drawing/2014/main" id="{1AAEC8C9-9E57-022F-5F25-68853F505CE1}"/>
              </a:ext>
            </a:extLst>
          </p:cNvPr>
          <p:cNvSpPr txBox="1"/>
          <p:nvPr/>
        </p:nvSpPr>
        <p:spPr bwMode="auto">
          <a:xfrm>
            <a:off x="477101" y="3349994"/>
            <a:ext cx="1237518" cy="161583"/>
          </a:xfrm>
          <a:prstGeom prst="rect">
            <a:avLst/>
          </a:prstGeom>
          <a:noFill/>
          <a:ln>
            <a:noFill/>
          </a:ln>
        </p:spPr>
        <p:txBody>
          <a:bodyPr wrap="none" lIns="0" tIns="0" rIns="0" bIns="0" rtlCol="0">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Decreased appetite</a:t>
            </a:r>
          </a:p>
        </p:txBody>
      </p:sp>
      <p:sp>
        <p:nvSpPr>
          <p:cNvPr id="10" name="TextBox 9">
            <a:extLst>
              <a:ext uri="{FF2B5EF4-FFF2-40B4-BE49-F238E27FC236}">
                <a16:creationId xmlns:a16="http://schemas.microsoft.com/office/drawing/2014/main" id="{2F33A9C9-8895-036C-8E71-FFA89E316357}"/>
              </a:ext>
            </a:extLst>
          </p:cNvPr>
          <p:cNvSpPr txBox="1"/>
          <p:nvPr/>
        </p:nvSpPr>
        <p:spPr bwMode="auto">
          <a:xfrm>
            <a:off x="1251287" y="4361826"/>
            <a:ext cx="548227" cy="161583"/>
          </a:xfrm>
          <a:prstGeom prst="rect">
            <a:avLst/>
          </a:prstGeom>
          <a:noFill/>
          <a:ln>
            <a:noFill/>
          </a:ln>
        </p:spPr>
        <p:txBody>
          <a:bodyPr wrap="none" lIns="0" tIns="0" rIns="0" bIns="0" rtlCol="0">
            <a:spAutoFit/>
          </a:bodyPr>
          <a:lstStyle/>
          <a:p>
            <a:pPr marL="0" marR="0" lvl="0" indent="0" algn="r" defTabSz="914400" rtl="0" eaLnBrk="0" fontAlgn="base" latinLnBrk="0" hangingPunct="0">
              <a:lnSpc>
                <a:spcPct val="100000"/>
              </a:lnSpc>
              <a:spcBef>
                <a:spcPct val="50000"/>
              </a:spcBef>
              <a:spcAft>
                <a:spcPct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Diarrhea</a:t>
            </a:r>
          </a:p>
        </p:txBody>
      </p:sp>
      <p:sp>
        <p:nvSpPr>
          <p:cNvPr id="18" name="TextBox 17">
            <a:extLst>
              <a:ext uri="{FF2B5EF4-FFF2-40B4-BE49-F238E27FC236}">
                <a16:creationId xmlns:a16="http://schemas.microsoft.com/office/drawing/2014/main" id="{6674CEC6-1545-D52D-18B3-738425BA3C5B}"/>
              </a:ext>
            </a:extLst>
          </p:cNvPr>
          <p:cNvSpPr txBox="1"/>
          <p:nvPr/>
        </p:nvSpPr>
        <p:spPr bwMode="auto">
          <a:xfrm>
            <a:off x="978777" y="4614784"/>
            <a:ext cx="820738" cy="161583"/>
          </a:xfrm>
          <a:prstGeom prst="rect">
            <a:avLst/>
          </a:prstGeom>
          <a:noFill/>
          <a:ln>
            <a:noFill/>
          </a:ln>
        </p:spPr>
        <p:txBody>
          <a:bodyPr wrap="none" lIns="0" tIns="0" rIns="0" bIns="0" rtlCol="0">
            <a:spAutoFit/>
          </a:bodyPr>
          <a:lstStyle/>
          <a:p>
            <a:pPr marL="0" marR="0" lvl="0" indent="0" algn="r" defTabSz="914400" rtl="0" eaLnBrk="0" fontAlgn="base" latinLnBrk="0" hangingPunct="0">
              <a:lnSpc>
                <a:spcPct val="100000"/>
              </a:lnSpc>
              <a:spcBef>
                <a:spcPct val="50000"/>
              </a:spcBef>
              <a:spcAft>
                <a:spcPct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Constipation</a:t>
            </a:r>
          </a:p>
        </p:txBody>
      </p:sp>
      <p:sp>
        <p:nvSpPr>
          <p:cNvPr id="19" name="Rectangle 18">
            <a:extLst>
              <a:ext uri="{FF2B5EF4-FFF2-40B4-BE49-F238E27FC236}">
                <a16:creationId xmlns:a16="http://schemas.microsoft.com/office/drawing/2014/main" id="{95EFB624-5F2B-F97C-F82A-B1FFA96FED29}"/>
              </a:ext>
            </a:extLst>
          </p:cNvPr>
          <p:cNvSpPr/>
          <p:nvPr/>
        </p:nvSpPr>
        <p:spPr bwMode="auto">
          <a:xfrm>
            <a:off x="856808" y="1788904"/>
            <a:ext cx="1025940" cy="293125"/>
          </a:xfrm>
          <a:prstGeom prst="rect">
            <a:avLst/>
          </a:prstGeom>
          <a:noFill/>
          <a:ln w="19050">
            <a:solidFill>
              <a:schemeClr val="accent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05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30" name="Rectangle 29">
            <a:extLst>
              <a:ext uri="{FF2B5EF4-FFF2-40B4-BE49-F238E27FC236}">
                <a16:creationId xmlns:a16="http://schemas.microsoft.com/office/drawing/2014/main" id="{5AAEDCD9-0D46-0BFE-0051-8C5F59BF10C1}"/>
              </a:ext>
            </a:extLst>
          </p:cNvPr>
          <p:cNvSpPr/>
          <p:nvPr/>
        </p:nvSpPr>
        <p:spPr bwMode="auto">
          <a:xfrm>
            <a:off x="856808" y="2798275"/>
            <a:ext cx="1025940" cy="293125"/>
          </a:xfrm>
          <a:prstGeom prst="rect">
            <a:avLst/>
          </a:prstGeom>
          <a:noFill/>
          <a:ln w="19050">
            <a:solidFill>
              <a:schemeClr val="accent3"/>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05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cxnSp>
        <p:nvCxnSpPr>
          <p:cNvPr id="32" name="Straight Connector 31">
            <a:extLst>
              <a:ext uri="{FF2B5EF4-FFF2-40B4-BE49-F238E27FC236}">
                <a16:creationId xmlns:a16="http://schemas.microsoft.com/office/drawing/2014/main" id="{6D38E17B-A83D-7EA8-5653-DB99B1254DF1}"/>
              </a:ext>
            </a:extLst>
          </p:cNvPr>
          <p:cNvCxnSpPr>
            <a:cxnSpLocks/>
          </p:cNvCxnSpPr>
          <p:nvPr/>
        </p:nvCxnSpPr>
        <p:spPr bwMode="auto">
          <a:xfrm>
            <a:off x="1845778" y="4903048"/>
            <a:ext cx="4251002" cy="0"/>
          </a:xfrm>
          <a:prstGeom prst="line">
            <a:avLst/>
          </a:prstGeom>
          <a:noFill/>
          <a:ln w="28575" cap="flat" cmpd="sng" algn="ctr">
            <a:solidFill>
              <a:schemeClr val="tx2"/>
            </a:solidFill>
            <a:prstDash val="solid"/>
            <a:round/>
            <a:headEnd type="none" w="med" len="med"/>
            <a:tailEnd type="none" w="med" len="med"/>
          </a:ln>
          <a:effectLst/>
        </p:spPr>
      </p:cxnSp>
      <p:cxnSp>
        <p:nvCxnSpPr>
          <p:cNvPr id="36" name="Straight Connector 35">
            <a:extLst>
              <a:ext uri="{FF2B5EF4-FFF2-40B4-BE49-F238E27FC236}">
                <a16:creationId xmlns:a16="http://schemas.microsoft.com/office/drawing/2014/main" id="{6A645DAE-8181-8B25-E5DC-7A4C6BB87C41}"/>
              </a:ext>
            </a:extLst>
          </p:cNvPr>
          <p:cNvCxnSpPr>
            <a:cxnSpLocks/>
          </p:cNvCxnSpPr>
          <p:nvPr/>
        </p:nvCxnSpPr>
        <p:spPr bwMode="auto">
          <a:xfrm>
            <a:off x="1860292" y="4895791"/>
            <a:ext cx="0" cy="64008"/>
          </a:xfrm>
          <a:prstGeom prst="line">
            <a:avLst/>
          </a:prstGeom>
          <a:noFill/>
          <a:ln w="28575" cap="flat" cmpd="sng" algn="ctr">
            <a:solidFill>
              <a:schemeClr val="tx2"/>
            </a:solidFill>
            <a:prstDash val="solid"/>
            <a:round/>
            <a:headEnd type="none" w="med" len="med"/>
            <a:tailEnd type="none" w="med" len="med"/>
          </a:ln>
          <a:effectLst/>
        </p:spPr>
      </p:cxnSp>
      <p:cxnSp>
        <p:nvCxnSpPr>
          <p:cNvPr id="37" name="Straight Connector 36">
            <a:extLst>
              <a:ext uri="{FF2B5EF4-FFF2-40B4-BE49-F238E27FC236}">
                <a16:creationId xmlns:a16="http://schemas.microsoft.com/office/drawing/2014/main" id="{33947028-0E42-909A-4CCD-7CD6AC248BD1}"/>
              </a:ext>
            </a:extLst>
          </p:cNvPr>
          <p:cNvCxnSpPr>
            <a:cxnSpLocks/>
          </p:cNvCxnSpPr>
          <p:nvPr/>
        </p:nvCxnSpPr>
        <p:spPr bwMode="auto">
          <a:xfrm>
            <a:off x="2464293" y="4895791"/>
            <a:ext cx="0" cy="64008"/>
          </a:xfrm>
          <a:prstGeom prst="line">
            <a:avLst/>
          </a:prstGeom>
          <a:noFill/>
          <a:ln w="28575" cap="flat" cmpd="sng" algn="ctr">
            <a:solidFill>
              <a:schemeClr val="tx2"/>
            </a:solidFill>
            <a:prstDash val="solid"/>
            <a:round/>
            <a:headEnd type="none" w="med" len="med"/>
            <a:tailEnd type="none" w="med" len="med"/>
          </a:ln>
          <a:effectLst/>
        </p:spPr>
      </p:cxnSp>
      <p:cxnSp>
        <p:nvCxnSpPr>
          <p:cNvPr id="38" name="Straight Connector 37">
            <a:extLst>
              <a:ext uri="{FF2B5EF4-FFF2-40B4-BE49-F238E27FC236}">
                <a16:creationId xmlns:a16="http://schemas.microsoft.com/office/drawing/2014/main" id="{AF592136-5B0C-189B-4C2C-A4D6DFBCF401}"/>
              </a:ext>
            </a:extLst>
          </p:cNvPr>
          <p:cNvCxnSpPr>
            <a:cxnSpLocks/>
          </p:cNvCxnSpPr>
          <p:nvPr/>
        </p:nvCxnSpPr>
        <p:spPr bwMode="auto">
          <a:xfrm>
            <a:off x="3068294" y="4895791"/>
            <a:ext cx="0" cy="64008"/>
          </a:xfrm>
          <a:prstGeom prst="line">
            <a:avLst/>
          </a:prstGeom>
          <a:noFill/>
          <a:ln w="28575" cap="flat" cmpd="sng" algn="ctr">
            <a:solidFill>
              <a:schemeClr val="tx2"/>
            </a:solidFill>
            <a:prstDash val="solid"/>
            <a:round/>
            <a:headEnd type="none" w="med" len="med"/>
            <a:tailEnd type="none" w="med" len="med"/>
          </a:ln>
          <a:effectLst/>
        </p:spPr>
      </p:cxnSp>
      <p:cxnSp>
        <p:nvCxnSpPr>
          <p:cNvPr id="39" name="Straight Connector 38">
            <a:extLst>
              <a:ext uri="{FF2B5EF4-FFF2-40B4-BE49-F238E27FC236}">
                <a16:creationId xmlns:a16="http://schemas.microsoft.com/office/drawing/2014/main" id="{25A8DFBE-506B-624F-7A37-28E872A1CFD5}"/>
              </a:ext>
            </a:extLst>
          </p:cNvPr>
          <p:cNvCxnSpPr>
            <a:cxnSpLocks/>
          </p:cNvCxnSpPr>
          <p:nvPr/>
        </p:nvCxnSpPr>
        <p:spPr bwMode="auto">
          <a:xfrm>
            <a:off x="3672295" y="4895791"/>
            <a:ext cx="0" cy="64008"/>
          </a:xfrm>
          <a:prstGeom prst="line">
            <a:avLst/>
          </a:prstGeom>
          <a:noFill/>
          <a:ln w="28575" cap="flat" cmpd="sng" algn="ctr">
            <a:solidFill>
              <a:schemeClr val="tx2"/>
            </a:solidFill>
            <a:prstDash val="solid"/>
            <a:round/>
            <a:headEnd type="none" w="med" len="med"/>
            <a:tailEnd type="none" w="med" len="med"/>
          </a:ln>
          <a:effectLst/>
        </p:spPr>
      </p:cxnSp>
      <p:cxnSp>
        <p:nvCxnSpPr>
          <p:cNvPr id="40" name="Straight Connector 39">
            <a:extLst>
              <a:ext uri="{FF2B5EF4-FFF2-40B4-BE49-F238E27FC236}">
                <a16:creationId xmlns:a16="http://schemas.microsoft.com/office/drawing/2014/main" id="{361CE1C7-3C40-58ED-F04B-8BEF4DE1469B}"/>
              </a:ext>
            </a:extLst>
          </p:cNvPr>
          <p:cNvCxnSpPr>
            <a:cxnSpLocks/>
          </p:cNvCxnSpPr>
          <p:nvPr/>
        </p:nvCxnSpPr>
        <p:spPr bwMode="auto">
          <a:xfrm>
            <a:off x="4276296" y="4895791"/>
            <a:ext cx="0" cy="64008"/>
          </a:xfrm>
          <a:prstGeom prst="line">
            <a:avLst/>
          </a:prstGeom>
          <a:noFill/>
          <a:ln w="28575" cap="flat" cmpd="sng" algn="ctr">
            <a:solidFill>
              <a:schemeClr val="tx2"/>
            </a:solidFill>
            <a:prstDash val="solid"/>
            <a:round/>
            <a:headEnd type="none" w="med" len="med"/>
            <a:tailEnd type="none" w="med" len="med"/>
          </a:ln>
          <a:effectLst/>
        </p:spPr>
      </p:cxnSp>
      <p:cxnSp>
        <p:nvCxnSpPr>
          <p:cNvPr id="41" name="Straight Connector 40">
            <a:extLst>
              <a:ext uri="{FF2B5EF4-FFF2-40B4-BE49-F238E27FC236}">
                <a16:creationId xmlns:a16="http://schemas.microsoft.com/office/drawing/2014/main" id="{CB8A1A5B-AE0E-5584-3F57-DC99B5A77A5A}"/>
              </a:ext>
            </a:extLst>
          </p:cNvPr>
          <p:cNvCxnSpPr>
            <a:cxnSpLocks/>
          </p:cNvCxnSpPr>
          <p:nvPr/>
        </p:nvCxnSpPr>
        <p:spPr bwMode="auto">
          <a:xfrm>
            <a:off x="4880297" y="4895791"/>
            <a:ext cx="0" cy="64008"/>
          </a:xfrm>
          <a:prstGeom prst="line">
            <a:avLst/>
          </a:prstGeom>
          <a:noFill/>
          <a:ln w="28575" cap="flat" cmpd="sng" algn="ctr">
            <a:solidFill>
              <a:schemeClr val="tx2"/>
            </a:solidFill>
            <a:prstDash val="solid"/>
            <a:round/>
            <a:headEnd type="none" w="med" len="med"/>
            <a:tailEnd type="none" w="med" len="med"/>
          </a:ln>
          <a:effectLst/>
        </p:spPr>
      </p:cxnSp>
      <p:cxnSp>
        <p:nvCxnSpPr>
          <p:cNvPr id="42" name="Straight Connector 41">
            <a:extLst>
              <a:ext uri="{FF2B5EF4-FFF2-40B4-BE49-F238E27FC236}">
                <a16:creationId xmlns:a16="http://schemas.microsoft.com/office/drawing/2014/main" id="{2F390317-9014-F421-D993-36E28D83BAC0}"/>
              </a:ext>
            </a:extLst>
          </p:cNvPr>
          <p:cNvCxnSpPr>
            <a:cxnSpLocks/>
          </p:cNvCxnSpPr>
          <p:nvPr/>
        </p:nvCxnSpPr>
        <p:spPr bwMode="auto">
          <a:xfrm>
            <a:off x="6088299" y="4895791"/>
            <a:ext cx="0" cy="64008"/>
          </a:xfrm>
          <a:prstGeom prst="line">
            <a:avLst/>
          </a:prstGeom>
          <a:noFill/>
          <a:ln w="28575" cap="flat" cmpd="sng" algn="ctr">
            <a:solidFill>
              <a:schemeClr val="tx2"/>
            </a:solidFill>
            <a:prstDash val="solid"/>
            <a:round/>
            <a:headEnd type="none" w="med" len="med"/>
            <a:tailEnd type="none" w="med" len="med"/>
          </a:ln>
          <a:effectLst/>
        </p:spPr>
      </p:cxnSp>
      <p:cxnSp>
        <p:nvCxnSpPr>
          <p:cNvPr id="43" name="Straight Connector 42">
            <a:extLst>
              <a:ext uri="{FF2B5EF4-FFF2-40B4-BE49-F238E27FC236}">
                <a16:creationId xmlns:a16="http://schemas.microsoft.com/office/drawing/2014/main" id="{E30B0EA2-5247-19B2-BCD6-4B43DA7A3291}"/>
              </a:ext>
            </a:extLst>
          </p:cNvPr>
          <p:cNvCxnSpPr>
            <a:cxnSpLocks/>
          </p:cNvCxnSpPr>
          <p:nvPr/>
        </p:nvCxnSpPr>
        <p:spPr bwMode="auto">
          <a:xfrm>
            <a:off x="5484298" y="4895791"/>
            <a:ext cx="0" cy="64008"/>
          </a:xfrm>
          <a:prstGeom prst="line">
            <a:avLst/>
          </a:prstGeom>
          <a:noFill/>
          <a:ln w="28575" cap="flat" cmpd="sng" algn="ctr">
            <a:solidFill>
              <a:schemeClr val="tx2"/>
            </a:solidFill>
            <a:prstDash val="solid"/>
            <a:round/>
            <a:headEnd type="none" w="med" len="med"/>
            <a:tailEnd type="none" w="med" len="med"/>
          </a:ln>
          <a:effectLst/>
        </p:spPr>
      </p:cxnSp>
      <p:sp>
        <p:nvSpPr>
          <p:cNvPr id="44" name="TextBox 43">
            <a:extLst>
              <a:ext uri="{FF2B5EF4-FFF2-40B4-BE49-F238E27FC236}">
                <a16:creationId xmlns:a16="http://schemas.microsoft.com/office/drawing/2014/main" id="{705845EF-E369-30E3-FA53-F21F98EC4F97}"/>
              </a:ext>
            </a:extLst>
          </p:cNvPr>
          <p:cNvSpPr txBox="1"/>
          <p:nvPr/>
        </p:nvSpPr>
        <p:spPr bwMode="auto">
          <a:xfrm>
            <a:off x="1649836" y="4907898"/>
            <a:ext cx="420911" cy="276999"/>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80</a:t>
            </a:r>
          </a:p>
        </p:txBody>
      </p:sp>
      <p:sp>
        <p:nvSpPr>
          <p:cNvPr id="45" name="TextBox 44">
            <a:extLst>
              <a:ext uri="{FF2B5EF4-FFF2-40B4-BE49-F238E27FC236}">
                <a16:creationId xmlns:a16="http://schemas.microsoft.com/office/drawing/2014/main" id="{66490EA7-F4AA-BE62-A830-E90D6AC71574}"/>
              </a:ext>
            </a:extLst>
          </p:cNvPr>
          <p:cNvSpPr txBox="1"/>
          <p:nvPr/>
        </p:nvSpPr>
        <p:spPr bwMode="auto">
          <a:xfrm>
            <a:off x="2252975" y="4907898"/>
            <a:ext cx="420911" cy="276999"/>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60</a:t>
            </a:r>
          </a:p>
        </p:txBody>
      </p:sp>
      <p:sp>
        <p:nvSpPr>
          <p:cNvPr id="46" name="TextBox 45">
            <a:extLst>
              <a:ext uri="{FF2B5EF4-FFF2-40B4-BE49-F238E27FC236}">
                <a16:creationId xmlns:a16="http://schemas.microsoft.com/office/drawing/2014/main" id="{D9F501B0-E358-CDDB-0A4D-5E90C6C090C0}"/>
              </a:ext>
            </a:extLst>
          </p:cNvPr>
          <p:cNvSpPr txBox="1"/>
          <p:nvPr/>
        </p:nvSpPr>
        <p:spPr bwMode="auto">
          <a:xfrm>
            <a:off x="2856114" y="4907898"/>
            <a:ext cx="420911" cy="276999"/>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40</a:t>
            </a:r>
          </a:p>
        </p:txBody>
      </p:sp>
      <p:sp>
        <p:nvSpPr>
          <p:cNvPr id="47" name="TextBox 46">
            <a:extLst>
              <a:ext uri="{FF2B5EF4-FFF2-40B4-BE49-F238E27FC236}">
                <a16:creationId xmlns:a16="http://schemas.microsoft.com/office/drawing/2014/main" id="{03FB027F-62D5-F1EA-4C69-2EF340035BB6}"/>
              </a:ext>
            </a:extLst>
          </p:cNvPr>
          <p:cNvSpPr txBox="1"/>
          <p:nvPr/>
        </p:nvSpPr>
        <p:spPr bwMode="auto">
          <a:xfrm>
            <a:off x="3459253" y="4907898"/>
            <a:ext cx="420911" cy="276999"/>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20</a:t>
            </a:r>
          </a:p>
        </p:txBody>
      </p:sp>
      <p:sp>
        <p:nvSpPr>
          <p:cNvPr id="48" name="TextBox 47">
            <a:extLst>
              <a:ext uri="{FF2B5EF4-FFF2-40B4-BE49-F238E27FC236}">
                <a16:creationId xmlns:a16="http://schemas.microsoft.com/office/drawing/2014/main" id="{A617A2B0-D79A-EC0D-AC83-BE55427D6DE5}"/>
              </a:ext>
            </a:extLst>
          </p:cNvPr>
          <p:cNvSpPr txBox="1"/>
          <p:nvPr/>
        </p:nvSpPr>
        <p:spPr bwMode="auto">
          <a:xfrm>
            <a:off x="4062392" y="4907898"/>
            <a:ext cx="420911" cy="276999"/>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0</a:t>
            </a:r>
          </a:p>
        </p:txBody>
      </p:sp>
      <p:sp>
        <p:nvSpPr>
          <p:cNvPr id="49" name="TextBox 48">
            <a:extLst>
              <a:ext uri="{FF2B5EF4-FFF2-40B4-BE49-F238E27FC236}">
                <a16:creationId xmlns:a16="http://schemas.microsoft.com/office/drawing/2014/main" id="{641CA397-44C1-3E3C-B6CF-B43899583965}"/>
              </a:ext>
            </a:extLst>
          </p:cNvPr>
          <p:cNvSpPr txBox="1"/>
          <p:nvPr/>
        </p:nvSpPr>
        <p:spPr bwMode="auto">
          <a:xfrm>
            <a:off x="4665531" y="4907898"/>
            <a:ext cx="420911" cy="276999"/>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20</a:t>
            </a:r>
          </a:p>
        </p:txBody>
      </p:sp>
      <p:sp>
        <p:nvSpPr>
          <p:cNvPr id="50" name="TextBox 49">
            <a:extLst>
              <a:ext uri="{FF2B5EF4-FFF2-40B4-BE49-F238E27FC236}">
                <a16:creationId xmlns:a16="http://schemas.microsoft.com/office/drawing/2014/main" id="{201F3436-3C79-3064-C3B5-191D2BA8601D}"/>
              </a:ext>
            </a:extLst>
          </p:cNvPr>
          <p:cNvSpPr txBox="1"/>
          <p:nvPr/>
        </p:nvSpPr>
        <p:spPr bwMode="auto">
          <a:xfrm>
            <a:off x="5268670" y="4907898"/>
            <a:ext cx="420911" cy="276999"/>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40</a:t>
            </a:r>
          </a:p>
        </p:txBody>
      </p:sp>
      <p:sp>
        <p:nvSpPr>
          <p:cNvPr id="51" name="TextBox 50">
            <a:extLst>
              <a:ext uri="{FF2B5EF4-FFF2-40B4-BE49-F238E27FC236}">
                <a16:creationId xmlns:a16="http://schemas.microsoft.com/office/drawing/2014/main" id="{4F77CECA-4724-EC35-D1B8-C5621A4593F3}"/>
              </a:ext>
            </a:extLst>
          </p:cNvPr>
          <p:cNvSpPr txBox="1"/>
          <p:nvPr/>
        </p:nvSpPr>
        <p:spPr bwMode="auto">
          <a:xfrm>
            <a:off x="5871811" y="4907898"/>
            <a:ext cx="420911" cy="276999"/>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60</a:t>
            </a:r>
          </a:p>
        </p:txBody>
      </p:sp>
      <p:grpSp>
        <p:nvGrpSpPr>
          <p:cNvPr id="117" name="Group 116">
            <a:extLst>
              <a:ext uri="{FF2B5EF4-FFF2-40B4-BE49-F238E27FC236}">
                <a16:creationId xmlns:a16="http://schemas.microsoft.com/office/drawing/2014/main" id="{9BBFCFF6-0466-23FF-2C33-639A297CA5D7}"/>
              </a:ext>
            </a:extLst>
          </p:cNvPr>
          <p:cNvGrpSpPr/>
          <p:nvPr/>
        </p:nvGrpSpPr>
        <p:grpSpPr>
          <a:xfrm>
            <a:off x="1805956" y="1800141"/>
            <a:ext cx="3498825" cy="261610"/>
            <a:chOff x="1676655" y="1665036"/>
            <a:chExt cx="3498825" cy="261610"/>
          </a:xfrm>
        </p:grpSpPr>
        <p:sp>
          <p:nvSpPr>
            <p:cNvPr id="112" name="TextBox 111">
              <a:extLst>
                <a:ext uri="{FF2B5EF4-FFF2-40B4-BE49-F238E27FC236}">
                  <a16:creationId xmlns:a16="http://schemas.microsoft.com/office/drawing/2014/main" id="{5129F406-C366-3599-33FB-4BDB0D110036}"/>
                </a:ext>
              </a:extLst>
            </p:cNvPr>
            <p:cNvSpPr txBox="1"/>
            <p:nvPr/>
          </p:nvSpPr>
          <p:spPr bwMode="auto">
            <a:xfrm>
              <a:off x="1676655"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73</a:t>
              </a:r>
            </a:p>
          </p:txBody>
        </p:sp>
        <p:sp>
          <p:nvSpPr>
            <p:cNvPr id="114" name="TextBox 113">
              <a:extLst>
                <a:ext uri="{FF2B5EF4-FFF2-40B4-BE49-F238E27FC236}">
                  <a16:creationId xmlns:a16="http://schemas.microsoft.com/office/drawing/2014/main" id="{85245BAC-7193-F460-8215-CE8C4058D797}"/>
                </a:ext>
              </a:extLst>
            </p:cNvPr>
            <p:cNvSpPr txBox="1"/>
            <p:nvPr/>
          </p:nvSpPr>
          <p:spPr bwMode="auto">
            <a:xfrm>
              <a:off x="3738754"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5</a:t>
              </a:r>
            </a:p>
          </p:txBody>
        </p:sp>
        <p:sp>
          <p:nvSpPr>
            <p:cNvPr id="115" name="TextBox 114">
              <a:extLst>
                <a:ext uri="{FF2B5EF4-FFF2-40B4-BE49-F238E27FC236}">
                  <a16:creationId xmlns:a16="http://schemas.microsoft.com/office/drawing/2014/main" id="{34EEF304-5872-8D66-8D14-A52595864695}"/>
                </a:ext>
              </a:extLst>
            </p:cNvPr>
            <p:cNvSpPr txBox="1"/>
            <p:nvPr/>
          </p:nvSpPr>
          <p:spPr bwMode="auto">
            <a:xfrm>
              <a:off x="4778180"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24</a:t>
              </a:r>
            </a:p>
          </p:txBody>
        </p:sp>
        <p:sp>
          <p:nvSpPr>
            <p:cNvPr id="116" name="TextBox 115">
              <a:extLst>
                <a:ext uri="{FF2B5EF4-FFF2-40B4-BE49-F238E27FC236}">
                  <a16:creationId xmlns:a16="http://schemas.microsoft.com/office/drawing/2014/main" id="{8DBAB8FD-EF2B-D1E0-0344-93826D3580F1}"/>
                </a:ext>
              </a:extLst>
            </p:cNvPr>
            <p:cNvSpPr txBox="1"/>
            <p:nvPr/>
          </p:nvSpPr>
          <p:spPr bwMode="auto">
            <a:xfrm>
              <a:off x="4012680"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0</a:t>
              </a:r>
            </a:p>
          </p:txBody>
        </p:sp>
      </p:grpSp>
      <p:grpSp>
        <p:nvGrpSpPr>
          <p:cNvPr id="118" name="Group 117">
            <a:extLst>
              <a:ext uri="{FF2B5EF4-FFF2-40B4-BE49-F238E27FC236}">
                <a16:creationId xmlns:a16="http://schemas.microsoft.com/office/drawing/2014/main" id="{CCDB3ABA-1E39-8DD0-DE15-BE469D28F68B}"/>
              </a:ext>
            </a:extLst>
          </p:cNvPr>
          <p:cNvGrpSpPr/>
          <p:nvPr/>
        </p:nvGrpSpPr>
        <p:grpSpPr>
          <a:xfrm>
            <a:off x="2545581" y="2051916"/>
            <a:ext cx="3285739" cy="261610"/>
            <a:chOff x="2416280" y="1665036"/>
            <a:chExt cx="3285739" cy="261610"/>
          </a:xfrm>
        </p:grpSpPr>
        <p:sp>
          <p:nvSpPr>
            <p:cNvPr id="119" name="TextBox 118">
              <a:extLst>
                <a:ext uri="{FF2B5EF4-FFF2-40B4-BE49-F238E27FC236}">
                  <a16:creationId xmlns:a16="http://schemas.microsoft.com/office/drawing/2014/main" id="{FA5C5B97-13F0-3939-3CB4-E32CA6B076FC}"/>
                </a:ext>
              </a:extLst>
            </p:cNvPr>
            <p:cNvSpPr txBox="1"/>
            <p:nvPr/>
          </p:nvSpPr>
          <p:spPr bwMode="auto">
            <a:xfrm>
              <a:off x="2416280"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48</a:t>
              </a:r>
            </a:p>
          </p:txBody>
        </p:sp>
        <p:sp>
          <p:nvSpPr>
            <p:cNvPr id="121" name="TextBox 120">
              <a:extLst>
                <a:ext uri="{FF2B5EF4-FFF2-40B4-BE49-F238E27FC236}">
                  <a16:creationId xmlns:a16="http://schemas.microsoft.com/office/drawing/2014/main" id="{3E13CA89-783E-C038-FD94-4DB6AA6CC2D6}"/>
                </a:ext>
              </a:extLst>
            </p:cNvPr>
            <p:cNvSpPr txBox="1"/>
            <p:nvPr/>
          </p:nvSpPr>
          <p:spPr bwMode="auto">
            <a:xfrm>
              <a:off x="3633911"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8</a:t>
              </a:r>
            </a:p>
          </p:txBody>
        </p:sp>
        <p:sp>
          <p:nvSpPr>
            <p:cNvPr id="122" name="TextBox 121">
              <a:extLst>
                <a:ext uri="{FF2B5EF4-FFF2-40B4-BE49-F238E27FC236}">
                  <a16:creationId xmlns:a16="http://schemas.microsoft.com/office/drawing/2014/main" id="{37ACACDF-17D6-195F-5AFF-791F648C6DEB}"/>
                </a:ext>
              </a:extLst>
            </p:cNvPr>
            <p:cNvSpPr txBox="1"/>
            <p:nvPr/>
          </p:nvSpPr>
          <p:spPr bwMode="auto">
            <a:xfrm>
              <a:off x="5304719"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42</a:t>
              </a:r>
            </a:p>
          </p:txBody>
        </p:sp>
        <p:sp>
          <p:nvSpPr>
            <p:cNvPr id="123" name="TextBox 122">
              <a:extLst>
                <a:ext uri="{FF2B5EF4-FFF2-40B4-BE49-F238E27FC236}">
                  <a16:creationId xmlns:a16="http://schemas.microsoft.com/office/drawing/2014/main" id="{35258B6B-97CC-AAA4-9B79-6FD94D68DE4D}"/>
                </a:ext>
              </a:extLst>
            </p:cNvPr>
            <p:cNvSpPr txBox="1"/>
            <p:nvPr/>
          </p:nvSpPr>
          <p:spPr bwMode="auto">
            <a:xfrm>
              <a:off x="4167794"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5</a:t>
              </a:r>
            </a:p>
          </p:txBody>
        </p:sp>
      </p:grpSp>
      <p:grpSp>
        <p:nvGrpSpPr>
          <p:cNvPr id="124" name="Group 123">
            <a:extLst>
              <a:ext uri="{FF2B5EF4-FFF2-40B4-BE49-F238E27FC236}">
                <a16:creationId xmlns:a16="http://schemas.microsoft.com/office/drawing/2014/main" id="{DD1A89D5-F328-A429-AE51-6A6EBA61BCF1}"/>
              </a:ext>
            </a:extLst>
          </p:cNvPr>
          <p:cNvGrpSpPr/>
          <p:nvPr/>
        </p:nvGrpSpPr>
        <p:grpSpPr>
          <a:xfrm>
            <a:off x="3000646" y="2807241"/>
            <a:ext cx="3099230" cy="261610"/>
            <a:chOff x="2871345" y="1665036"/>
            <a:chExt cx="3099230" cy="261610"/>
          </a:xfrm>
        </p:grpSpPr>
        <p:sp>
          <p:nvSpPr>
            <p:cNvPr id="126" name="TextBox 125">
              <a:extLst>
                <a:ext uri="{FF2B5EF4-FFF2-40B4-BE49-F238E27FC236}">
                  <a16:creationId xmlns:a16="http://schemas.microsoft.com/office/drawing/2014/main" id="{B01C023D-69BD-AC50-1D20-2E98C68B0286}"/>
                </a:ext>
              </a:extLst>
            </p:cNvPr>
            <p:cNvSpPr txBox="1"/>
            <p:nvPr/>
          </p:nvSpPr>
          <p:spPr bwMode="auto">
            <a:xfrm>
              <a:off x="2871345"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33</a:t>
              </a:r>
            </a:p>
          </p:txBody>
        </p:sp>
        <p:sp>
          <p:nvSpPr>
            <p:cNvPr id="127" name="TextBox 126">
              <a:extLst>
                <a:ext uri="{FF2B5EF4-FFF2-40B4-BE49-F238E27FC236}">
                  <a16:creationId xmlns:a16="http://schemas.microsoft.com/office/drawing/2014/main" id="{04E3E98E-849C-DC14-52D9-07AAEFC42FF0}"/>
                </a:ext>
              </a:extLst>
            </p:cNvPr>
            <p:cNvSpPr txBox="1"/>
            <p:nvPr/>
          </p:nvSpPr>
          <p:spPr bwMode="auto">
            <a:xfrm>
              <a:off x="3422776"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14</a:t>
              </a:r>
            </a:p>
          </p:txBody>
        </p:sp>
        <p:sp>
          <p:nvSpPr>
            <p:cNvPr id="128" name="TextBox 127">
              <a:extLst>
                <a:ext uri="{FF2B5EF4-FFF2-40B4-BE49-F238E27FC236}">
                  <a16:creationId xmlns:a16="http://schemas.microsoft.com/office/drawing/2014/main" id="{3AF69264-E356-D6FC-2252-3CC6DB720A37}"/>
                </a:ext>
              </a:extLst>
            </p:cNvPr>
            <p:cNvSpPr txBox="1"/>
            <p:nvPr/>
          </p:nvSpPr>
          <p:spPr bwMode="auto">
            <a:xfrm>
              <a:off x="5573275"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51</a:t>
              </a:r>
            </a:p>
          </p:txBody>
        </p:sp>
        <p:sp>
          <p:nvSpPr>
            <p:cNvPr id="129" name="TextBox 128">
              <a:extLst>
                <a:ext uri="{FF2B5EF4-FFF2-40B4-BE49-F238E27FC236}">
                  <a16:creationId xmlns:a16="http://schemas.microsoft.com/office/drawing/2014/main" id="{52116BB3-A4BF-00F9-C96F-EFDF43D0B81D}"/>
                </a:ext>
              </a:extLst>
            </p:cNvPr>
            <p:cNvSpPr txBox="1"/>
            <p:nvPr/>
          </p:nvSpPr>
          <p:spPr bwMode="auto">
            <a:xfrm>
              <a:off x="5263691"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41</a:t>
              </a:r>
            </a:p>
          </p:txBody>
        </p:sp>
      </p:grpSp>
      <p:grpSp>
        <p:nvGrpSpPr>
          <p:cNvPr id="130" name="Group 129">
            <a:extLst>
              <a:ext uri="{FF2B5EF4-FFF2-40B4-BE49-F238E27FC236}">
                <a16:creationId xmlns:a16="http://schemas.microsoft.com/office/drawing/2014/main" id="{5DE59894-54A9-4DA8-5C2E-A2C182C47D58}"/>
              </a:ext>
            </a:extLst>
          </p:cNvPr>
          <p:cNvGrpSpPr/>
          <p:nvPr/>
        </p:nvGrpSpPr>
        <p:grpSpPr>
          <a:xfrm>
            <a:off x="2834156" y="2303691"/>
            <a:ext cx="2731285" cy="261610"/>
            <a:chOff x="2704855" y="1665036"/>
            <a:chExt cx="2731285" cy="261610"/>
          </a:xfrm>
        </p:grpSpPr>
        <p:sp>
          <p:nvSpPr>
            <p:cNvPr id="132" name="TextBox 131">
              <a:extLst>
                <a:ext uri="{FF2B5EF4-FFF2-40B4-BE49-F238E27FC236}">
                  <a16:creationId xmlns:a16="http://schemas.microsoft.com/office/drawing/2014/main" id="{461F7CA9-30EF-2BDD-11DF-B00218B7C02F}"/>
                </a:ext>
              </a:extLst>
            </p:cNvPr>
            <p:cNvSpPr txBox="1"/>
            <p:nvPr/>
          </p:nvSpPr>
          <p:spPr bwMode="auto">
            <a:xfrm>
              <a:off x="2704855"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38</a:t>
              </a:r>
            </a:p>
          </p:txBody>
        </p:sp>
        <p:sp>
          <p:nvSpPr>
            <p:cNvPr id="133" name="TextBox 132">
              <a:extLst>
                <a:ext uri="{FF2B5EF4-FFF2-40B4-BE49-F238E27FC236}">
                  <a16:creationId xmlns:a16="http://schemas.microsoft.com/office/drawing/2014/main" id="{9E9287D9-A975-09D1-9330-A9379B60764F}"/>
                </a:ext>
              </a:extLst>
            </p:cNvPr>
            <p:cNvSpPr txBox="1"/>
            <p:nvPr/>
          </p:nvSpPr>
          <p:spPr bwMode="auto">
            <a:xfrm>
              <a:off x="3877260"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0</a:t>
              </a:r>
            </a:p>
          </p:txBody>
        </p:sp>
        <p:sp>
          <p:nvSpPr>
            <p:cNvPr id="134" name="TextBox 133">
              <a:extLst>
                <a:ext uri="{FF2B5EF4-FFF2-40B4-BE49-F238E27FC236}">
                  <a16:creationId xmlns:a16="http://schemas.microsoft.com/office/drawing/2014/main" id="{B4BB2ECA-1BA1-CEE2-E290-D3FF01494330}"/>
                </a:ext>
              </a:extLst>
            </p:cNvPr>
            <p:cNvSpPr txBox="1"/>
            <p:nvPr/>
          </p:nvSpPr>
          <p:spPr bwMode="auto">
            <a:xfrm>
              <a:off x="5038840"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33</a:t>
              </a:r>
            </a:p>
          </p:txBody>
        </p:sp>
        <p:sp>
          <p:nvSpPr>
            <p:cNvPr id="135" name="TextBox 134">
              <a:extLst>
                <a:ext uri="{FF2B5EF4-FFF2-40B4-BE49-F238E27FC236}">
                  <a16:creationId xmlns:a16="http://schemas.microsoft.com/office/drawing/2014/main" id="{4FB3CBFF-A55B-0A36-3C0C-93B2D26EAA7E}"/>
                </a:ext>
              </a:extLst>
            </p:cNvPr>
            <p:cNvSpPr txBox="1"/>
            <p:nvPr/>
          </p:nvSpPr>
          <p:spPr bwMode="auto">
            <a:xfrm>
              <a:off x="4019599"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0</a:t>
              </a:r>
            </a:p>
          </p:txBody>
        </p:sp>
      </p:grpSp>
      <p:grpSp>
        <p:nvGrpSpPr>
          <p:cNvPr id="136" name="Group 135">
            <a:extLst>
              <a:ext uri="{FF2B5EF4-FFF2-40B4-BE49-F238E27FC236}">
                <a16:creationId xmlns:a16="http://schemas.microsoft.com/office/drawing/2014/main" id="{811CCD37-641E-429F-19BF-D9B1FB43CDF0}"/>
              </a:ext>
            </a:extLst>
          </p:cNvPr>
          <p:cNvGrpSpPr/>
          <p:nvPr/>
        </p:nvGrpSpPr>
        <p:grpSpPr>
          <a:xfrm>
            <a:off x="2972141" y="2555466"/>
            <a:ext cx="1901777" cy="261610"/>
            <a:chOff x="2842840" y="1665036"/>
            <a:chExt cx="1901777" cy="261610"/>
          </a:xfrm>
        </p:grpSpPr>
        <p:sp>
          <p:nvSpPr>
            <p:cNvPr id="138" name="TextBox 137">
              <a:extLst>
                <a:ext uri="{FF2B5EF4-FFF2-40B4-BE49-F238E27FC236}">
                  <a16:creationId xmlns:a16="http://schemas.microsoft.com/office/drawing/2014/main" id="{06872519-1FBF-FB61-6EE5-248867BE9511}"/>
                </a:ext>
              </a:extLst>
            </p:cNvPr>
            <p:cNvSpPr txBox="1"/>
            <p:nvPr/>
          </p:nvSpPr>
          <p:spPr bwMode="auto">
            <a:xfrm>
              <a:off x="2842840"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34</a:t>
              </a:r>
            </a:p>
          </p:txBody>
        </p:sp>
        <p:sp>
          <p:nvSpPr>
            <p:cNvPr id="139" name="TextBox 138">
              <a:extLst>
                <a:ext uri="{FF2B5EF4-FFF2-40B4-BE49-F238E27FC236}">
                  <a16:creationId xmlns:a16="http://schemas.microsoft.com/office/drawing/2014/main" id="{EE695C0D-413D-84A2-949A-5C18823C02B8}"/>
                </a:ext>
              </a:extLst>
            </p:cNvPr>
            <p:cNvSpPr txBox="1"/>
            <p:nvPr/>
          </p:nvSpPr>
          <p:spPr bwMode="auto">
            <a:xfrm>
              <a:off x="3863177"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1</a:t>
              </a:r>
            </a:p>
          </p:txBody>
        </p:sp>
        <p:sp>
          <p:nvSpPr>
            <p:cNvPr id="140" name="TextBox 139">
              <a:extLst>
                <a:ext uri="{FF2B5EF4-FFF2-40B4-BE49-F238E27FC236}">
                  <a16:creationId xmlns:a16="http://schemas.microsoft.com/office/drawing/2014/main" id="{B0B4EFEF-9FB2-786C-4605-5EA105CB002B}"/>
                </a:ext>
              </a:extLst>
            </p:cNvPr>
            <p:cNvSpPr txBox="1"/>
            <p:nvPr/>
          </p:nvSpPr>
          <p:spPr bwMode="auto">
            <a:xfrm>
              <a:off x="4347317"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10</a:t>
              </a:r>
            </a:p>
          </p:txBody>
        </p:sp>
        <p:sp>
          <p:nvSpPr>
            <p:cNvPr id="141" name="TextBox 140">
              <a:extLst>
                <a:ext uri="{FF2B5EF4-FFF2-40B4-BE49-F238E27FC236}">
                  <a16:creationId xmlns:a16="http://schemas.microsoft.com/office/drawing/2014/main" id="{3D33BC09-83B2-37D3-4777-90DA00DF9950}"/>
                </a:ext>
              </a:extLst>
            </p:cNvPr>
            <p:cNvSpPr txBox="1"/>
            <p:nvPr/>
          </p:nvSpPr>
          <p:spPr bwMode="auto">
            <a:xfrm>
              <a:off x="4016000"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0</a:t>
              </a:r>
            </a:p>
          </p:txBody>
        </p:sp>
      </p:grpSp>
      <p:grpSp>
        <p:nvGrpSpPr>
          <p:cNvPr id="142" name="Group 141">
            <a:extLst>
              <a:ext uri="{FF2B5EF4-FFF2-40B4-BE49-F238E27FC236}">
                <a16:creationId xmlns:a16="http://schemas.microsoft.com/office/drawing/2014/main" id="{B1EC6DB9-3184-6875-E6EC-8E071598EA63}"/>
              </a:ext>
            </a:extLst>
          </p:cNvPr>
          <p:cNvGrpSpPr/>
          <p:nvPr/>
        </p:nvGrpSpPr>
        <p:grpSpPr>
          <a:xfrm>
            <a:off x="3008017" y="3059016"/>
            <a:ext cx="2257625" cy="261610"/>
            <a:chOff x="2878716" y="1665036"/>
            <a:chExt cx="2257625" cy="261610"/>
          </a:xfrm>
        </p:grpSpPr>
        <p:sp>
          <p:nvSpPr>
            <p:cNvPr id="144" name="TextBox 143">
              <a:extLst>
                <a:ext uri="{FF2B5EF4-FFF2-40B4-BE49-F238E27FC236}">
                  <a16:creationId xmlns:a16="http://schemas.microsoft.com/office/drawing/2014/main" id="{CCDC0F23-2172-8F74-62CB-4AD5B7BC4D7B}"/>
                </a:ext>
              </a:extLst>
            </p:cNvPr>
            <p:cNvSpPr txBox="1"/>
            <p:nvPr/>
          </p:nvSpPr>
          <p:spPr bwMode="auto">
            <a:xfrm>
              <a:off x="2878716"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33</a:t>
              </a:r>
            </a:p>
          </p:txBody>
        </p:sp>
        <p:sp>
          <p:nvSpPr>
            <p:cNvPr id="145" name="TextBox 144">
              <a:extLst>
                <a:ext uri="{FF2B5EF4-FFF2-40B4-BE49-F238E27FC236}">
                  <a16:creationId xmlns:a16="http://schemas.microsoft.com/office/drawing/2014/main" id="{1C54EFCA-B930-30BC-FC3F-969EE31BF057}"/>
                </a:ext>
              </a:extLst>
            </p:cNvPr>
            <p:cNvSpPr txBox="1"/>
            <p:nvPr/>
          </p:nvSpPr>
          <p:spPr bwMode="auto">
            <a:xfrm>
              <a:off x="3632874"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8</a:t>
              </a:r>
            </a:p>
          </p:txBody>
        </p:sp>
        <p:sp>
          <p:nvSpPr>
            <p:cNvPr id="146" name="TextBox 145">
              <a:extLst>
                <a:ext uri="{FF2B5EF4-FFF2-40B4-BE49-F238E27FC236}">
                  <a16:creationId xmlns:a16="http://schemas.microsoft.com/office/drawing/2014/main" id="{6488EED1-F70E-6A36-4EE3-0B7AFB3CFAB8}"/>
                </a:ext>
              </a:extLst>
            </p:cNvPr>
            <p:cNvSpPr txBox="1"/>
            <p:nvPr/>
          </p:nvSpPr>
          <p:spPr bwMode="auto">
            <a:xfrm>
              <a:off x="4739041"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23</a:t>
              </a:r>
            </a:p>
          </p:txBody>
        </p:sp>
        <p:sp>
          <p:nvSpPr>
            <p:cNvPr id="147" name="TextBox 146">
              <a:extLst>
                <a:ext uri="{FF2B5EF4-FFF2-40B4-BE49-F238E27FC236}">
                  <a16:creationId xmlns:a16="http://schemas.microsoft.com/office/drawing/2014/main" id="{A92660AE-D043-1959-92B0-897CEDA8838B}"/>
                </a:ext>
              </a:extLst>
            </p:cNvPr>
            <p:cNvSpPr txBox="1"/>
            <p:nvPr/>
          </p:nvSpPr>
          <p:spPr bwMode="auto">
            <a:xfrm>
              <a:off x="4159366"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5</a:t>
              </a:r>
            </a:p>
          </p:txBody>
        </p:sp>
      </p:grpSp>
      <p:grpSp>
        <p:nvGrpSpPr>
          <p:cNvPr id="148" name="Group 147">
            <a:extLst>
              <a:ext uri="{FF2B5EF4-FFF2-40B4-BE49-F238E27FC236}">
                <a16:creationId xmlns:a16="http://schemas.microsoft.com/office/drawing/2014/main" id="{5145FF71-16D1-E1C4-FC6D-9B97B66A76EE}"/>
              </a:ext>
            </a:extLst>
          </p:cNvPr>
          <p:cNvGrpSpPr/>
          <p:nvPr/>
        </p:nvGrpSpPr>
        <p:grpSpPr>
          <a:xfrm>
            <a:off x="3085380" y="3310791"/>
            <a:ext cx="1957457" cy="261610"/>
            <a:chOff x="2956079" y="1665036"/>
            <a:chExt cx="1957457" cy="261610"/>
          </a:xfrm>
        </p:grpSpPr>
        <p:sp>
          <p:nvSpPr>
            <p:cNvPr id="150" name="TextBox 149">
              <a:extLst>
                <a:ext uri="{FF2B5EF4-FFF2-40B4-BE49-F238E27FC236}">
                  <a16:creationId xmlns:a16="http://schemas.microsoft.com/office/drawing/2014/main" id="{A620ECA9-2B2B-4CB9-B3B6-004528CB287D}"/>
                </a:ext>
              </a:extLst>
            </p:cNvPr>
            <p:cNvSpPr txBox="1"/>
            <p:nvPr/>
          </p:nvSpPr>
          <p:spPr bwMode="auto">
            <a:xfrm>
              <a:off x="2956079"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29</a:t>
              </a:r>
            </a:p>
          </p:txBody>
        </p:sp>
        <p:sp>
          <p:nvSpPr>
            <p:cNvPr id="151" name="TextBox 150">
              <a:extLst>
                <a:ext uri="{FF2B5EF4-FFF2-40B4-BE49-F238E27FC236}">
                  <a16:creationId xmlns:a16="http://schemas.microsoft.com/office/drawing/2014/main" id="{D4FB8840-86D4-AA6A-E391-11C72C9DCBAF}"/>
                </a:ext>
              </a:extLst>
            </p:cNvPr>
            <p:cNvSpPr txBox="1"/>
            <p:nvPr/>
          </p:nvSpPr>
          <p:spPr bwMode="auto">
            <a:xfrm>
              <a:off x="3814199"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2</a:t>
              </a:r>
            </a:p>
          </p:txBody>
        </p:sp>
        <p:sp>
          <p:nvSpPr>
            <p:cNvPr id="152" name="TextBox 151">
              <a:extLst>
                <a:ext uri="{FF2B5EF4-FFF2-40B4-BE49-F238E27FC236}">
                  <a16:creationId xmlns:a16="http://schemas.microsoft.com/office/drawing/2014/main" id="{7E4D3D76-4105-AB07-40BA-3AA395A2E336}"/>
                </a:ext>
              </a:extLst>
            </p:cNvPr>
            <p:cNvSpPr txBox="1"/>
            <p:nvPr/>
          </p:nvSpPr>
          <p:spPr bwMode="auto">
            <a:xfrm>
              <a:off x="4516236"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16</a:t>
              </a:r>
            </a:p>
          </p:txBody>
        </p:sp>
        <p:sp>
          <p:nvSpPr>
            <p:cNvPr id="153" name="TextBox 152">
              <a:extLst>
                <a:ext uri="{FF2B5EF4-FFF2-40B4-BE49-F238E27FC236}">
                  <a16:creationId xmlns:a16="http://schemas.microsoft.com/office/drawing/2014/main" id="{52E78D34-1640-3D61-B7D1-71DF56DEC2EA}"/>
                </a:ext>
              </a:extLst>
            </p:cNvPr>
            <p:cNvSpPr txBox="1"/>
            <p:nvPr/>
          </p:nvSpPr>
          <p:spPr bwMode="auto">
            <a:xfrm>
              <a:off x="4050660"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1</a:t>
              </a:r>
            </a:p>
          </p:txBody>
        </p:sp>
      </p:grpSp>
      <p:grpSp>
        <p:nvGrpSpPr>
          <p:cNvPr id="154" name="Group 153">
            <a:extLst>
              <a:ext uri="{FF2B5EF4-FFF2-40B4-BE49-F238E27FC236}">
                <a16:creationId xmlns:a16="http://schemas.microsoft.com/office/drawing/2014/main" id="{ACB0C2C1-19E3-B133-EC03-200053F3CD89}"/>
              </a:ext>
            </a:extLst>
          </p:cNvPr>
          <p:cNvGrpSpPr/>
          <p:nvPr/>
        </p:nvGrpSpPr>
        <p:grpSpPr>
          <a:xfrm>
            <a:off x="3256305" y="3562566"/>
            <a:ext cx="1546203" cy="261610"/>
            <a:chOff x="3127004" y="1665036"/>
            <a:chExt cx="1546203" cy="261610"/>
          </a:xfrm>
        </p:grpSpPr>
        <p:sp>
          <p:nvSpPr>
            <p:cNvPr id="156" name="TextBox 155">
              <a:extLst>
                <a:ext uri="{FF2B5EF4-FFF2-40B4-BE49-F238E27FC236}">
                  <a16:creationId xmlns:a16="http://schemas.microsoft.com/office/drawing/2014/main" id="{4318ACF7-8D9A-60E8-1F3B-B92DA8D2D67E}"/>
                </a:ext>
              </a:extLst>
            </p:cNvPr>
            <p:cNvSpPr txBox="1"/>
            <p:nvPr/>
          </p:nvSpPr>
          <p:spPr bwMode="auto">
            <a:xfrm>
              <a:off x="3127004"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24</a:t>
              </a:r>
            </a:p>
          </p:txBody>
        </p:sp>
        <p:sp>
          <p:nvSpPr>
            <p:cNvPr id="157" name="TextBox 156">
              <a:extLst>
                <a:ext uri="{FF2B5EF4-FFF2-40B4-BE49-F238E27FC236}">
                  <a16:creationId xmlns:a16="http://schemas.microsoft.com/office/drawing/2014/main" id="{A650495A-9004-4C08-8019-C2545BE95960}"/>
                </a:ext>
              </a:extLst>
            </p:cNvPr>
            <p:cNvSpPr txBox="1"/>
            <p:nvPr/>
          </p:nvSpPr>
          <p:spPr bwMode="auto">
            <a:xfrm>
              <a:off x="3741891"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5</a:t>
              </a:r>
            </a:p>
          </p:txBody>
        </p:sp>
        <p:sp>
          <p:nvSpPr>
            <p:cNvPr id="158" name="TextBox 157">
              <a:extLst>
                <a:ext uri="{FF2B5EF4-FFF2-40B4-BE49-F238E27FC236}">
                  <a16:creationId xmlns:a16="http://schemas.microsoft.com/office/drawing/2014/main" id="{D7D845F1-FAFB-3ED1-D53E-91F894D946B5}"/>
                </a:ext>
              </a:extLst>
            </p:cNvPr>
            <p:cNvSpPr txBox="1"/>
            <p:nvPr/>
          </p:nvSpPr>
          <p:spPr bwMode="auto">
            <a:xfrm>
              <a:off x="4275907"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9</a:t>
              </a:r>
            </a:p>
          </p:txBody>
        </p:sp>
        <p:sp>
          <p:nvSpPr>
            <p:cNvPr id="159" name="TextBox 158">
              <a:extLst>
                <a:ext uri="{FF2B5EF4-FFF2-40B4-BE49-F238E27FC236}">
                  <a16:creationId xmlns:a16="http://schemas.microsoft.com/office/drawing/2014/main" id="{1388CCF9-4E73-585D-89DB-0EF6BED73A49}"/>
                </a:ext>
              </a:extLst>
            </p:cNvPr>
            <p:cNvSpPr txBox="1"/>
            <p:nvPr/>
          </p:nvSpPr>
          <p:spPr bwMode="auto">
            <a:xfrm>
              <a:off x="4040309"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1</a:t>
              </a:r>
            </a:p>
          </p:txBody>
        </p:sp>
      </p:grpSp>
      <p:grpSp>
        <p:nvGrpSpPr>
          <p:cNvPr id="160" name="Group 159">
            <a:extLst>
              <a:ext uri="{FF2B5EF4-FFF2-40B4-BE49-F238E27FC236}">
                <a16:creationId xmlns:a16="http://schemas.microsoft.com/office/drawing/2014/main" id="{8CA6A522-1800-6CF1-DCD4-262D971F14FB}"/>
              </a:ext>
            </a:extLst>
          </p:cNvPr>
          <p:cNvGrpSpPr/>
          <p:nvPr/>
        </p:nvGrpSpPr>
        <p:grpSpPr>
          <a:xfrm>
            <a:off x="3271187" y="3814341"/>
            <a:ext cx="1982723" cy="261610"/>
            <a:chOff x="3141886" y="1665036"/>
            <a:chExt cx="1982723" cy="261610"/>
          </a:xfrm>
        </p:grpSpPr>
        <p:sp>
          <p:nvSpPr>
            <p:cNvPr id="162" name="TextBox 161">
              <a:extLst>
                <a:ext uri="{FF2B5EF4-FFF2-40B4-BE49-F238E27FC236}">
                  <a16:creationId xmlns:a16="http://schemas.microsoft.com/office/drawing/2014/main" id="{A5EEF2B1-38D2-6DF4-C63A-F6E40B24CAFE}"/>
                </a:ext>
              </a:extLst>
            </p:cNvPr>
            <p:cNvSpPr txBox="1"/>
            <p:nvPr/>
          </p:nvSpPr>
          <p:spPr bwMode="auto">
            <a:xfrm>
              <a:off x="3141886"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24</a:t>
              </a:r>
            </a:p>
          </p:txBody>
        </p:sp>
        <p:sp>
          <p:nvSpPr>
            <p:cNvPr id="163" name="TextBox 162">
              <a:extLst>
                <a:ext uri="{FF2B5EF4-FFF2-40B4-BE49-F238E27FC236}">
                  <a16:creationId xmlns:a16="http://schemas.microsoft.com/office/drawing/2014/main" id="{E0180452-AFBE-B336-BD75-0EB47A5BD2B0}"/>
                </a:ext>
              </a:extLst>
            </p:cNvPr>
            <p:cNvSpPr txBox="1"/>
            <p:nvPr/>
          </p:nvSpPr>
          <p:spPr bwMode="auto">
            <a:xfrm>
              <a:off x="3787877"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3</a:t>
              </a:r>
            </a:p>
          </p:txBody>
        </p:sp>
        <p:sp>
          <p:nvSpPr>
            <p:cNvPr id="164" name="TextBox 163">
              <a:extLst>
                <a:ext uri="{FF2B5EF4-FFF2-40B4-BE49-F238E27FC236}">
                  <a16:creationId xmlns:a16="http://schemas.microsoft.com/office/drawing/2014/main" id="{4A979CAB-7EAA-36F5-62E6-813AB69B1BAC}"/>
                </a:ext>
              </a:extLst>
            </p:cNvPr>
            <p:cNvSpPr txBox="1"/>
            <p:nvPr/>
          </p:nvSpPr>
          <p:spPr bwMode="auto">
            <a:xfrm>
              <a:off x="4727309"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23</a:t>
              </a:r>
            </a:p>
          </p:txBody>
        </p:sp>
        <p:sp>
          <p:nvSpPr>
            <p:cNvPr id="165" name="TextBox 164">
              <a:extLst>
                <a:ext uri="{FF2B5EF4-FFF2-40B4-BE49-F238E27FC236}">
                  <a16:creationId xmlns:a16="http://schemas.microsoft.com/office/drawing/2014/main" id="{70B28E24-4FBC-BBC5-15FC-CEDED4C7B491}"/>
                </a:ext>
              </a:extLst>
            </p:cNvPr>
            <p:cNvSpPr txBox="1"/>
            <p:nvPr/>
          </p:nvSpPr>
          <p:spPr bwMode="auto">
            <a:xfrm>
              <a:off x="4242841"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8</a:t>
              </a:r>
            </a:p>
          </p:txBody>
        </p:sp>
      </p:grpSp>
      <p:grpSp>
        <p:nvGrpSpPr>
          <p:cNvPr id="166" name="Group 165">
            <a:extLst>
              <a:ext uri="{FF2B5EF4-FFF2-40B4-BE49-F238E27FC236}">
                <a16:creationId xmlns:a16="http://schemas.microsoft.com/office/drawing/2014/main" id="{E1690F11-F20F-D643-4F04-FD78AA2791A2}"/>
              </a:ext>
            </a:extLst>
          </p:cNvPr>
          <p:cNvGrpSpPr/>
          <p:nvPr/>
        </p:nvGrpSpPr>
        <p:grpSpPr>
          <a:xfrm>
            <a:off x="3289424" y="4066116"/>
            <a:ext cx="2212833" cy="261610"/>
            <a:chOff x="3160123" y="1665036"/>
            <a:chExt cx="2212833" cy="261610"/>
          </a:xfrm>
        </p:grpSpPr>
        <p:sp>
          <p:nvSpPr>
            <p:cNvPr id="168" name="TextBox 167">
              <a:extLst>
                <a:ext uri="{FF2B5EF4-FFF2-40B4-BE49-F238E27FC236}">
                  <a16:creationId xmlns:a16="http://schemas.microsoft.com/office/drawing/2014/main" id="{DA3DA152-9878-E3F1-0D54-0CC98ED34714}"/>
                </a:ext>
              </a:extLst>
            </p:cNvPr>
            <p:cNvSpPr txBox="1"/>
            <p:nvPr/>
          </p:nvSpPr>
          <p:spPr bwMode="auto">
            <a:xfrm>
              <a:off x="3160123"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23</a:t>
              </a:r>
            </a:p>
          </p:txBody>
        </p:sp>
        <p:sp>
          <p:nvSpPr>
            <p:cNvPr id="169" name="TextBox 168">
              <a:extLst>
                <a:ext uri="{FF2B5EF4-FFF2-40B4-BE49-F238E27FC236}">
                  <a16:creationId xmlns:a16="http://schemas.microsoft.com/office/drawing/2014/main" id="{32DC7283-F4FD-E3D7-4477-53526A4CECF2}"/>
                </a:ext>
              </a:extLst>
            </p:cNvPr>
            <p:cNvSpPr txBox="1"/>
            <p:nvPr/>
          </p:nvSpPr>
          <p:spPr bwMode="auto">
            <a:xfrm>
              <a:off x="3705277"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6</a:t>
              </a:r>
            </a:p>
          </p:txBody>
        </p:sp>
        <p:sp>
          <p:nvSpPr>
            <p:cNvPr id="170" name="TextBox 169">
              <a:extLst>
                <a:ext uri="{FF2B5EF4-FFF2-40B4-BE49-F238E27FC236}">
                  <a16:creationId xmlns:a16="http://schemas.microsoft.com/office/drawing/2014/main" id="{BF4ED889-9A43-B0B8-9B39-C1EB6349B579}"/>
                </a:ext>
              </a:extLst>
            </p:cNvPr>
            <p:cNvSpPr txBox="1"/>
            <p:nvPr/>
          </p:nvSpPr>
          <p:spPr bwMode="auto">
            <a:xfrm>
              <a:off x="4975656"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31</a:t>
              </a:r>
            </a:p>
          </p:txBody>
        </p:sp>
        <p:sp>
          <p:nvSpPr>
            <p:cNvPr id="171" name="TextBox 170">
              <a:extLst>
                <a:ext uri="{FF2B5EF4-FFF2-40B4-BE49-F238E27FC236}">
                  <a16:creationId xmlns:a16="http://schemas.microsoft.com/office/drawing/2014/main" id="{03F40BF7-EBBC-7135-BA92-3866CB6AFD07}"/>
                </a:ext>
              </a:extLst>
            </p:cNvPr>
            <p:cNvSpPr txBox="1"/>
            <p:nvPr/>
          </p:nvSpPr>
          <p:spPr bwMode="auto">
            <a:xfrm>
              <a:off x="4600472"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19</a:t>
              </a:r>
            </a:p>
          </p:txBody>
        </p:sp>
      </p:grpSp>
      <p:grpSp>
        <p:nvGrpSpPr>
          <p:cNvPr id="172" name="Group 171">
            <a:extLst>
              <a:ext uri="{FF2B5EF4-FFF2-40B4-BE49-F238E27FC236}">
                <a16:creationId xmlns:a16="http://schemas.microsoft.com/office/drawing/2014/main" id="{600B17BF-756C-01C2-56E8-107EB812B29C}"/>
              </a:ext>
            </a:extLst>
          </p:cNvPr>
          <p:cNvGrpSpPr/>
          <p:nvPr/>
        </p:nvGrpSpPr>
        <p:grpSpPr>
          <a:xfrm>
            <a:off x="3308426" y="4317891"/>
            <a:ext cx="1802493" cy="261610"/>
            <a:chOff x="3179125" y="1665036"/>
            <a:chExt cx="1802493" cy="261610"/>
          </a:xfrm>
        </p:grpSpPr>
        <p:sp>
          <p:nvSpPr>
            <p:cNvPr id="174" name="TextBox 173">
              <a:extLst>
                <a:ext uri="{FF2B5EF4-FFF2-40B4-BE49-F238E27FC236}">
                  <a16:creationId xmlns:a16="http://schemas.microsoft.com/office/drawing/2014/main" id="{270AEC7A-C1A4-AD6E-198F-9F3C315A3EE0}"/>
                </a:ext>
              </a:extLst>
            </p:cNvPr>
            <p:cNvSpPr txBox="1"/>
            <p:nvPr/>
          </p:nvSpPr>
          <p:spPr bwMode="auto">
            <a:xfrm>
              <a:off x="3179125"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22</a:t>
              </a:r>
            </a:p>
          </p:txBody>
        </p:sp>
        <p:sp>
          <p:nvSpPr>
            <p:cNvPr id="175" name="TextBox 174">
              <a:extLst>
                <a:ext uri="{FF2B5EF4-FFF2-40B4-BE49-F238E27FC236}">
                  <a16:creationId xmlns:a16="http://schemas.microsoft.com/office/drawing/2014/main" id="{6E0B05C6-2EFE-F60F-E196-F96E2FF52A50}"/>
                </a:ext>
              </a:extLst>
            </p:cNvPr>
            <p:cNvSpPr txBox="1"/>
            <p:nvPr/>
          </p:nvSpPr>
          <p:spPr bwMode="auto">
            <a:xfrm>
              <a:off x="3841611"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1</a:t>
              </a:r>
            </a:p>
          </p:txBody>
        </p:sp>
        <p:sp>
          <p:nvSpPr>
            <p:cNvPr id="176" name="TextBox 175">
              <a:extLst>
                <a:ext uri="{FF2B5EF4-FFF2-40B4-BE49-F238E27FC236}">
                  <a16:creationId xmlns:a16="http://schemas.microsoft.com/office/drawing/2014/main" id="{306D0EC0-22EB-754A-14C3-4D033BFB2336}"/>
                </a:ext>
              </a:extLst>
            </p:cNvPr>
            <p:cNvSpPr txBox="1"/>
            <p:nvPr/>
          </p:nvSpPr>
          <p:spPr bwMode="auto">
            <a:xfrm>
              <a:off x="4584318"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18</a:t>
              </a:r>
            </a:p>
          </p:txBody>
        </p:sp>
        <p:sp>
          <p:nvSpPr>
            <p:cNvPr id="177" name="TextBox 176">
              <a:extLst>
                <a:ext uri="{FF2B5EF4-FFF2-40B4-BE49-F238E27FC236}">
                  <a16:creationId xmlns:a16="http://schemas.microsoft.com/office/drawing/2014/main" id="{F1DF47B2-A5FB-8E98-088A-F817B72871C2}"/>
                </a:ext>
              </a:extLst>
            </p:cNvPr>
            <p:cNvSpPr txBox="1"/>
            <p:nvPr/>
          </p:nvSpPr>
          <p:spPr bwMode="auto">
            <a:xfrm>
              <a:off x="4073238"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2</a:t>
              </a:r>
            </a:p>
          </p:txBody>
        </p:sp>
      </p:grpSp>
      <p:grpSp>
        <p:nvGrpSpPr>
          <p:cNvPr id="178" name="Group 177">
            <a:extLst>
              <a:ext uri="{FF2B5EF4-FFF2-40B4-BE49-F238E27FC236}">
                <a16:creationId xmlns:a16="http://schemas.microsoft.com/office/drawing/2014/main" id="{13460030-C455-327A-3B00-8BBB1E9FB5D8}"/>
              </a:ext>
            </a:extLst>
          </p:cNvPr>
          <p:cNvGrpSpPr/>
          <p:nvPr/>
        </p:nvGrpSpPr>
        <p:grpSpPr>
          <a:xfrm>
            <a:off x="3347937" y="4569669"/>
            <a:ext cx="1608177" cy="261610"/>
            <a:chOff x="3218636" y="1665036"/>
            <a:chExt cx="1608177" cy="261610"/>
          </a:xfrm>
        </p:grpSpPr>
        <p:sp>
          <p:nvSpPr>
            <p:cNvPr id="179" name="TextBox 178">
              <a:extLst>
                <a:ext uri="{FF2B5EF4-FFF2-40B4-BE49-F238E27FC236}">
                  <a16:creationId xmlns:a16="http://schemas.microsoft.com/office/drawing/2014/main" id="{A9C946F6-13D8-DFE2-B854-003CE8E3BFCB}"/>
                </a:ext>
              </a:extLst>
            </p:cNvPr>
            <p:cNvSpPr txBox="1"/>
            <p:nvPr/>
          </p:nvSpPr>
          <p:spPr bwMode="auto">
            <a:xfrm>
              <a:off x="3218636"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21</a:t>
              </a:r>
            </a:p>
          </p:txBody>
        </p:sp>
        <p:sp>
          <p:nvSpPr>
            <p:cNvPr id="180" name="TextBox 179">
              <a:extLst>
                <a:ext uri="{FF2B5EF4-FFF2-40B4-BE49-F238E27FC236}">
                  <a16:creationId xmlns:a16="http://schemas.microsoft.com/office/drawing/2014/main" id="{0BD05AA4-462F-E7B8-56C6-95D3D7BD412B}"/>
                </a:ext>
              </a:extLst>
            </p:cNvPr>
            <p:cNvSpPr txBox="1"/>
            <p:nvPr/>
          </p:nvSpPr>
          <p:spPr bwMode="auto">
            <a:xfrm>
              <a:off x="3892752"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0</a:t>
              </a:r>
            </a:p>
          </p:txBody>
        </p:sp>
        <p:sp>
          <p:nvSpPr>
            <p:cNvPr id="181" name="TextBox 180">
              <a:extLst>
                <a:ext uri="{FF2B5EF4-FFF2-40B4-BE49-F238E27FC236}">
                  <a16:creationId xmlns:a16="http://schemas.microsoft.com/office/drawing/2014/main" id="{154764A8-6A3D-67C2-31BE-EFA679DA193B}"/>
                </a:ext>
              </a:extLst>
            </p:cNvPr>
            <p:cNvSpPr txBox="1"/>
            <p:nvPr/>
          </p:nvSpPr>
          <p:spPr bwMode="auto">
            <a:xfrm>
              <a:off x="4006426"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0</a:t>
              </a:r>
            </a:p>
          </p:txBody>
        </p:sp>
        <p:sp>
          <p:nvSpPr>
            <p:cNvPr id="183" name="TextBox 182">
              <a:extLst>
                <a:ext uri="{FF2B5EF4-FFF2-40B4-BE49-F238E27FC236}">
                  <a16:creationId xmlns:a16="http://schemas.microsoft.com/office/drawing/2014/main" id="{49189546-2781-EE96-C182-76DE80F34C0E}"/>
                </a:ext>
              </a:extLst>
            </p:cNvPr>
            <p:cNvSpPr txBox="1"/>
            <p:nvPr/>
          </p:nvSpPr>
          <p:spPr bwMode="auto">
            <a:xfrm>
              <a:off x="4429513" y="1665036"/>
              <a:ext cx="3973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13</a:t>
              </a:r>
            </a:p>
          </p:txBody>
        </p:sp>
      </p:grpSp>
      <p:sp>
        <p:nvSpPr>
          <p:cNvPr id="3" name="Footer Placeholder 1">
            <a:extLst>
              <a:ext uri="{FF2B5EF4-FFF2-40B4-BE49-F238E27FC236}">
                <a16:creationId xmlns:a16="http://schemas.microsoft.com/office/drawing/2014/main" id="{EC3CE5B6-D266-F532-4064-40EFBA14A7C3}"/>
              </a:ext>
            </a:extLst>
          </p:cNvPr>
          <p:cNvSpPr>
            <a:spLocks noGrp="1"/>
          </p:cNvSpPr>
          <p:nvPr>
            <p:ph type="ftr" sz="quarter" idx="3"/>
          </p:nvPr>
        </p:nvSpPr>
        <p:spPr>
          <a:xfrm>
            <a:off x="609601" y="6356350"/>
            <a:ext cx="7909931" cy="442131"/>
          </a:xfrm>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b="0" dirty="0">
                <a:solidFill>
                  <a:srgbClr val="969696"/>
                </a:solidFill>
                <a:latin typeface="+mj-lt"/>
                <a:cs typeface="Calibri" panose="020F0502020204030204" pitchFamily="34" charset="0"/>
              </a:rPr>
              <a:t>Modi S, et al. </a:t>
            </a:r>
            <a:r>
              <a:rPr lang="en-US" b="0" i="1" dirty="0">
                <a:solidFill>
                  <a:srgbClr val="969696"/>
                </a:solidFill>
                <a:latin typeface="+mj-lt"/>
                <a:cs typeface="Calibri" panose="020F0502020204030204" pitchFamily="34" charset="0"/>
              </a:rPr>
              <a:t>J Clin Oncol. </a:t>
            </a:r>
            <a:r>
              <a:rPr lang="en-US" b="0" dirty="0">
                <a:solidFill>
                  <a:srgbClr val="969696"/>
                </a:solidFill>
                <a:latin typeface="+mj-lt"/>
                <a:cs typeface="Calibri" panose="020F0502020204030204" pitchFamily="34" charset="0"/>
              </a:rPr>
              <a:t>2022;40(17_Suppl). Abstract LBA3;</a:t>
            </a:r>
            <a:r>
              <a:rPr kumimoji="0" lang="en-US" altLang="en-US" b="0" i="0" u="none" strike="noStrike" kern="1200" cap="none" spc="-10" normalizeH="0" baseline="0" noProof="0" dirty="0">
                <a:ln>
                  <a:noFill/>
                </a:ln>
                <a:solidFill>
                  <a:srgbClr val="969696"/>
                </a:solidFill>
                <a:effectLst/>
                <a:uLnTx/>
                <a:uFillTx/>
                <a:latin typeface="+mj-lt"/>
                <a:ea typeface="+mn-ea"/>
                <a:cs typeface="Arial" panose="020B0604020202020204" pitchFamily="34" charset="0"/>
              </a:rPr>
              <a:t> </a:t>
            </a:r>
            <a:r>
              <a:rPr lang="en-US" b="0" dirty="0">
                <a:solidFill>
                  <a:srgbClr val="969696"/>
                </a:solidFill>
                <a:latin typeface="+mj-lt"/>
              </a:rPr>
              <a:t>Modi S, et al. </a:t>
            </a:r>
            <a:r>
              <a:rPr lang="en-US" b="0" i="1" dirty="0">
                <a:solidFill>
                  <a:srgbClr val="969696"/>
                </a:solidFill>
                <a:latin typeface="+mj-lt"/>
              </a:rPr>
              <a:t>N </a:t>
            </a:r>
            <a:r>
              <a:rPr lang="en-US" b="0" i="1" dirty="0" err="1">
                <a:solidFill>
                  <a:srgbClr val="969696"/>
                </a:solidFill>
                <a:latin typeface="+mj-lt"/>
              </a:rPr>
              <a:t>Engl</a:t>
            </a:r>
            <a:r>
              <a:rPr lang="en-US" b="0" i="1" dirty="0">
                <a:solidFill>
                  <a:srgbClr val="969696"/>
                </a:solidFill>
                <a:latin typeface="+mj-lt"/>
              </a:rPr>
              <a:t> J Med. </a:t>
            </a:r>
            <a:r>
              <a:rPr lang="en-US" b="0" dirty="0">
                <a:solidFill>
                  <a:srgbClr val="969696"/>
                </a:solidFill>
                <a:latin typeface="+mj-lt"/>
              </a:rPr>
              <a:t>2022;387(1):9-20; </a:t>
            </a:r>
            <a:r>
              <a:rPr kumimoji="0" lang="en-US" altLang="en-US" b="0" i="0" u="none" strike="noStrike" kern="1200" cap="none" spc="0" normalizeH="0" baseline="0" noProof="0" dirty="0">
                <a:ln>
                  <a:noFill/>
                </a:ln>
                <a:solidFill>
                  <a:srgbClr val="969696"/>
                </a:solidFill>
                <a:effectLst/>
                <a:uLnTx/>
                <a:uFillTx/>
                <a:latin typeface="+mj-lt"/>
                <a:ea typeface="+mn-ea"/>
                <a:cs typeface="Arial" panose="020B0604020202020204" pitchFamily="34" charset="0"/>
              </a:rPr>
              <a:t> </a:t>
            </a:r>
            <a:r>
              <a:rPr kumimoji="0" lang="en-US" altLang="en-US" b="0" i="0" u="none" strike="noStrike" kern="1200" cap="none" spc="0" normalizeH="0" baseline="0" noProof="0" dirty="0" err="1">
                <a:ln>
                  <a:noFill/>
                </a:ln>
                <a:solidFill>
                  <a:srgbClr val="969696"/>
                </a:solidFill>
                <a:effectLst/>
                <a:uLnTx/>
                <a:uFillTx/>
                <a:latin typeface="+mj-lt"/>
                <a:ea typeface="+mn-ea"/>
                <a:cs typeface="Arial" panose="020B0604020202020204" pitchFamily="34" charset="0"/>
              </a:rPr>
              <a:t>Hurvitz</a:t>
            </a:r>
            <a:r>
              <a:rPr kumimoji="0" lang="en-US" altLang="en-US" b="0" i="0" u="none" strike="noStrike" kern="1200" cap="none" spc="0" normalizeH="0" baseline="0" noProof="0" dirty="0">
                <a:ln>
                  <a:noFill/>
                </a:ln>
                <a:solidFill>
                  <a:srgbClr val="969696"/>
                </a:solidFill>
                <a:effectLst/>
                <a:uLnTx/>
                <a:uFillTx/>
                <a:latin typeface="+mj-lt"/>
                <a:ea typeface="+mn-ea"/>
                <a:cs typeface="Arial" panose="020B0604020202020204" pitchFamily="34" charset="0"/>
              </a:rPr>
              <a:t> S, et al. </a:t>
            </a:r>
            <a:r>
              <a:rPr kumimoji="0" lang="en-US" altLang="en-US" b="0" i="1" u="none" strike="noStrike" kern="1200" cap="none" spc="0" normalizeH="0" baseline="0" noProof="0" dirty="0">
                <a:ln>
                  <a:noFill/>
                </a:ln>
                <a:solidFill>
                  <a:srgbClr val="969696"/>
                </a:solidFill>
                <a:effectLst/>
                <a:uLnTx/>
                <a:uFillTx/>
                <a:latin typeface="+mj-lt"/>
                <a:ea typeface="+mn-ea"/>
                <a:cs typeface="Arial" panose="020B0604020202020204" pitchFamily="34" charset="0"/>
              </a:rPr>
              <a:t>Lancet</a:t>
            </a:r>
            <a:r>
              <a:rPr kumimoji="0" lang="en-US" altLang="en-US" b="0" i="0" u="none" strike="noStrike" kern="1200" cap="none" spc="0" normalizeH="0" baseline="0" noProof="0" dirty="0">
                <a:ln>
                  <a:noFill/>
                </a:ln>
                <a:solidFill>
                  <a:srgbClr val="969696"/>
                </a:solidFill>
                <a:effectLst/>
                <a:uLnTx/>
                <a:uFillTx/>
                <a:latin typeface="+mj-lt"/>
                <a:ea typeface="+mn-ea"/>
                <a:cs typeface="Arial" panose="020B0604020202020204" pitchFamily="34" charset="0"/>
              </a:rPr>
              <a:t>. 2023;401(1037):105-17. Cortés J, et al. </a:t>
            </a:r>
            <a:r>
              <a:rPr kumimoji="0" lang="en-US" altLang="en-US" b="0" i="1" u="none" strike="noStrike" kern="1200" cap="none" spc="0" normalizeH="0" baseline="0" noProof="0" dirty="0">
                <a:ln>
                  <a:noFill/>
                </a:ln>
                <a:solidFill>
                  <a:srgbClr val="969696"/>
                </a:solidFill>
                <a:effectLst/>
                <a:uLnTx/>
                <a:uFillTx/>
                <a:latin typeface="+mj-lt"/>
                <a:ea typeface="+mn-ea"/>
                <a:cs typeface="Arial" panose="020B0604020202020204" pitchFamily="34" charset="0"/>
              </a:rPr>
              <a:t>N </a:t>
            </a:r>
            <a:r>
              <a:rPr kumimoji="0" lang="en-US" altLang="en-US" b="0" i="1" u="none" strike="noStrike" kern="1200" cap="none" spc="0" normalizeH="0" baseline="0" noProof="0" dirty="0" err="1">
                <a:ln>
                  <a:noFill/>
                </a:ln>
                <a:solidFill>
                  <a:srgbClr val="969696"/>
                </a:solidFill>
                <a:effectLst/>
                <a:uLnTx/>
                <a:uFillTx/>
                <a:latin typeface="+mj-lt"/>
                <a:ea typeface="+mn-ea"/>
                <a:cs typeface="Arial" panose="020B0604020202020204" pitchFamily="34" charset="0"/>
              </a:rPr>
              <a:t>Engl</a:t>
            </a:r>
            <a:r>
              <a:rPr kumimoji="0" lang="en-US" altLang="en-US" b="0" i="1" u="none" strike="noStrike" kern="1200" cap="none" spc="0" normalizeH="0" baseline="0" noProof="0" dirty="0">
                <a:ln>
                  <a:noFill/>
                </a:ln>
                <a:solidFill>
                  <a:srgbClr val="969696"/>
                </a:solidFill>
                <a:effectLst/>
                <a:uLnTx/>
                <a:uFillTx/>
                <a:latin typeface="+mj-lt"/>
                <a:ea typeface="+mn-ea"/>
                <a:cs typeface="Arial" panose="020B0604020202020204" pitchFamily="34" charset="0"/>
              </a:rPr>
              <a:t> J Med. </a:t>
            </a:r>
            <a:r>
              <a:rPr kumimoji="0" lang="en-US" altLang="en-US" b="0" i="0" u="none" strike="noStrike" kern="1200" cap="none" spc="0" normalizeH="0" baseline="0" noProof="0" dirty="0">
                <a:ln>
                  <a:noFill/>
                </a:ln>
                <a:solidFill>
                  <a:srgbClr val="969696"/>
                </a:solidFill>
                <a:effectLst/>
                <a:uLnTx/>
                <a:uFillTx/>
                <a:latin typeface="+mj-lt"/>
                <a:ea typeface="+mn-ea"/>
                <a:cs typeface="Arial" panose="020B0604020202020204" pitchFamily="34" charset="0"/>
              </a:rPr>
              <a:t>2022;386:1143-54.</a:t>
            </a:r>
          </a:p>
        </p:txBody>
      </p:sp>
    </p:spTree>
    <p:extLst>
      <p:ext uri="{BB962C8B-B14F-4D97-AF65-F5344CB8AC3E}">
        <p14:creationId xmlns:p14="http://schemas.microsoft.com/office/powerpoint/2010/main" val="4009023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4A499-623D-E0AF-843F-60BFA809BB4E}"/>
              </a:ext>
            </a:extLst>
          </p:cNvPr>
          <p:cNvSpPr>
            <a:spLocks noGrp="1"/>
          </p:cNvSpPr>
          <p:nvPr>
            <p:ph type="title"/>
          </p:nvPr>
        </p:nvSpPr>
        <p:spPr/>
        <p:txBody>
          <a:bodyPr/>
          <a:lstStyle/>
          <a:p>
            <a:r>
              <a:rPr lang="en-US" dirty="0"/>
              <a:t>Managing Clinically Significant Nausea and Vomiting With T-DXd</a:t>
            </a:r>
          </a:p>
        </p:txBody>
      </p:sp>
      <p:sp>
        <p:nvSpPr>
          <p:cNvPr id="3" name="Content Placeholder 2">
            <a:extLst>
              <a:ext uri="{FF2B5EF4-FFF2-40B4-BE49-F238E27FC236}">
                <a16:creationId xmlns:a16="http://schemas.microsoft.com/office/drawing/2014/main" id="{2EC83310-C151-D08C-E537-E5CC7573B252}"/>
              </a:ext>
            </a:extLst>
          </p:cNvPr>
          <p:cNvSpPr>
            <a:spLocks noGrp="1"/>
          </p:cNvSpPr>
          <p:nvPr>
            <p:ph idx="1"/>
          </p:nvPr>
        </p:nvSpPr>
        <p:spPr/>
        <p:txBody>
          <a:bodyPr/>
          <a:lstStyle/>
          <a:p>
            <a:r>
              <a:rPr lang="en-US" dirty="0"/>
              <a:t>Premedicate with 3-drug regimen for CINV (e.g., dexamethasone + </a:t>
            </a:r>
            <a:br>
              <a:rPr lang="en-US" dirty="0"/>
            </a:br>
            <a:r>
              <a:rPr lang="en-US" dirty="0"/>
              <a:t>5-HT</a:t>
            </a:r>
            <a:r>
              <a:rPr lang="en-US" baseline="-25000" dirty="0"/>
              <a:t>3</a:t>
            </a:r>
            <a:r>
              <a:rPr lang="en-US" dirty="0"/>
              <a:t> receptor antagonist + NK1 receptor antagonist)</a:t>
            </a:r>
          </a:p>
          <a:p>
            <a:endParaRPr lang="en-US" dirty="0"/>
          </a:p>
          <a:p>
            <a:r>
              <a:rPr lang="en-US" b="1" i="1" dirty="0"/>
              <a:t>Onset may be delayed: </a:t>
            </a:r>
            <a:r>
              <a:rPr lang="en-US" dirty="0"/>
              <a:t>Provide patient with take-home antiemetics (e.g., dexamethasone, ondansetron)</a:t>
            </a:r>
          </a:p>
          <a:p>
            <a:endParaRPr lang="en-US" dirty="0"/>
          </a:p>
          <a:p>
            <a:r>
              <a:rPr lang="en-US" dirty="0"/>
              <a:t>Manage with antiemetics, dose reductions; withhold if high grade until resolved to grade ≤1</a:t>
            </a:r>
          </a:p>
        </p:txBody>
      </p:sp>
      <p:sp>
        <p:nvSpPr>
          <p:cNvPr id="4" name="Footer Placeholder 1">
            <a:extLst>
              <a:ext uri="{FF2B5EF4-FFF2-40B4-BE49-F238E27FC236}">
                <a16:creationId xmlns:a16="http://schemas.microsoft.com/office/drawing/2014/main" id="{50C77F87-39EE-6491-B5F9-799C526AD84C}"/>
              </a:ext>
            </a:extLst>
          </p:cNvPr>
          <p:cNvSpPr txBox="1">
            <a:spLocks/>
          </p:cNvSpPr>
          <p:nvPr/>
        </p:nvSpPr>
        <p:spPr>
          <a:xfrm>
            <a:off x="609601" y="6356350"/>
            <a:ext cx="7909931" cy="442131"/>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10" normalizeH="0" baseline="0" noProof="0" dirty="0" err="1">
                <a:ln>
                  <a:noFill/>
                </a:ln>
                <a:solidFill>
                  <a:srgbClr val="969696"/>
                </a:solidFill>
                <a:effectLst/>
                <a:uLnTx/>
                <a:uFillTx/>
                <a:latin typeface="Arial" panose="020B0604020202020204" pitchFamily="34" charset="0"/>
                <a:cs typeface="Arial" panose="020B0604020202020204" pitchFamily="34" charset="0"/>
              </a:rPr>
              <a:t>Stankowicz</a:t>
            </a:r>
            <a:r>
              <a:rPr kumimoji="0" lang="en-US"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 M, et al. </a:t>
            </a:r>
            <a:r>
              <a:rPr kumimoji="0" lang="en-US" altLang="en-US" sz="1200" b="0" i="1"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Breast Care (Basel</a:t>
            </a:r>
            <a:r>
              <a:rPr kumimoji="0" lang="en-US"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 2021;16(4):408-11; </a:t>
            </a:r>
            <a:r>
              <a:rPr kumimoji="0" lang="en-US" altLang="en-US" sz="1200" b="0" i="0" u="none" strike="noStrike" kern="1200" cap="none" spc="-10" normalizeH="0" baseline="0" noProof="0" dirty="0" err="1">
                <a:ln>
                  <a:noFill/>
                </a:ln>
                <a:solidFill>
                  <a:srgbClr val="969696"/>
                </a:solidFill>
                <a:effectLst/>
                <a:uLnTx/>
                <a:uFillTx/>
                <a:latin typeface="Arial" panose="020B0604020202020204" pitchFamily="34" charset="0"/>
                <a:cs typeface="Arial" panose="020B0604020202020204" pitchFamily="34" charset="0"/>
              </a:rPr>
              <a:t>Rugo</a:t>
            </a:r>
            <a:r>
              <a:rPr kumimoji="0" lang="en-US"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 HS, et al. </a:t>
            </a:r>
            <a:r>
              <a:rPr kumimoji="0" lang="en-US" altLang="en-US" sz="1200" b="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ESMO Open. </a:t>
            </a:r>
            <a:r>
              <a:rPr kumimoji="0" lang="en-US"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2022;7:100553. </a:t>
            </a:r>
          </a:p>
        </p:txBody>
      </p:sp>
    </p:spTree>
    <p:extLst>
      <p:ext uri="{BB962C8B-B14F-4D97-AF65-F5344CB8AC3E}">
        <p14:creationId xmlns:p14="http://schemas.microsoft.com/office/powerpoint/2010/main" val="2798684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Freeform 130">
            <a:extLst>
              <a:ext uri="{FF2B5EF4-FFF2-40B4-BE49-F238E27FC236}">
                <a16:creationId xmlns:a16="http://schemas.microsoft.com/office/drawing/2014/main" id="{A77C0F9A-190E-A7BC-7868-694DD0736B7C}"/>
              </a:ext>
            </a:extLst>
          </p:cNvPr>
          <p:cNvSpPr/>
          <p:nvPr/>
        </p:nvSpPr>
        <p:spPr>
          <a:xfrm>
            <a:off x="3911527" y="1457852"/>
            <a:ext cx="7339776" cy="3937534"/>
          </a:xfrm>
          <a:custGeom>
            <a:avLst/>
            <a:gdLst>
              <a:gd name="connsiteX0" fmla="*/ 5657850 w 5657850"/>
              <a:gd name="connsiteY0" fmla="*/ 0 h 723900"/>
              <a:gd name="connsiteX1" fmla="*/ 5657850 w 5657850"/>
              <a:gd name="connsiteY1" fmla="*/ 723900 h 723900"/>
              <a:gd name="connsiteX2" fmla="*/ 0 w 5657850"/>
              <a:gd name="connsiteY2" fmla="*/ 723900 h 723900"/>
            </a:gdLst>
            <a:ahLst/>
            <a:cxnLst>
              <a:cxn ang="0">
                <a:pos x="connsiteX0" y="connsiteY0"/>
              </a:cxn>
              <a:cxn ang="0">
                <a:pos x="connsiteX1" y="connsiteY1"/>
              </a:cxn>
              <a:cxn ang="0">
                <a:pos x="connsiteX2" y="connsiteY2"/>
              </a:cxn>
            </a:cxnLst>
            <a:rect l="l" t="t" r="r" b="b"/>
            <a:pathLst>
              <a:path w="5657850" h="723900">
                <a:moveTo>
                  <a:pt x="5657850" y="0"/>
                </a:moveTo>
                <a:lnTo>
                  <a:pt x="5657850" y="723900"/>
                </a:lnTo>
                <a:lnTo>
                  <a:pt x="0" y="723900"/>
                </a:lnTo>
              </a:path>
            </a:pathLst>
          </a:custGeom>
          <a:noFill/>
          <a:ln w="28575" cap="flat" cmpd="sng" algn="ctr">
            <a:solidFill>
              <a:schemeClr val="tx2"/>
            </a:solidFill>
            <a:prstDash val="sysDash"/>
            <a:headEnd type="none" w="med" len="med"/>
            <a:tailEnd type="triangle" w="lg" len="lg"/>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3F4444"/>
              </a:solidFill>
              <a:effectLst/>
              <a:uLnTx/>
              <a:uFillTx/>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F7D6D96E-0B4A-7C48-0C0E-29B12C902260}"/>
              </a:ext>
            </a:extLst>
          </p:cNvPr>
          <p:cNvSpPr>
            <a:spLocks noGrp="1"/>
          </p:cNvSpPr>
          <p:nvPr>
            <p:ph type="title"/>
          </p:nvPr>
        </p:nvSpPr>
        <p:spPr>
          <a:xfrm>
            <a:off x="609759" y="238127"/>
            <a:ext cx="11141055" cy="746119"/>
          </a:xfrm>
        </p:spPr>
        <p:txBody>
          <a:bodyPr/>
          <a:lstStyle/>
          <a:p>
            <a:r>
              <a:rPr lang="en-US" dirty="0">
                <a:latin typeface="Arial" panose="020B0604020202020204" pitchFamily="34" charset="0"/>
                <a:cs typeface="Arial" panose="020B0604020202020204" pitchFamily="34" charset="0"/>
              </a:rPr>
              <a:t>Managing ILD/Pneumonitis With T-DXd</a:t>
            </a:r>
          </a:p>
        </p:txBody>
      </p:sp>
      <p:cxnSp>
        <p:nvCxnSpPr>
          <p:cNvPr id="6" name="Straight Connector 5">
            <a:extLst>
              <a:ext uri="{FF2B5EF4-FFF2-40B4-BE49-F238E27FC236}">
                <a16:creationId xmlns:a16="http://schemas.microsoft.com/office/drawing/2014/main" id="{5FA372AD-E35C-1F50-2F20-E0BC81484143}"/>
              </a:ext>
            </a:extLst>
          </p:cNvPr>
          <p:cNvCxnSpPr>
            <a:cxnSpLocks/>
          </p:cNvCxnSpPr>
          <p:nvPr/>
        </p:nvCxnSpPr>
        <p:spPr>
          <a:xfrm>
            <a:off x="3911527" y="1392949"/>
            <a:ext cx="7339776" cy="0"/>
          </a:xfrm>
          <a:prstGeom prst="line">
            <a:avLst/>
          </a:prstGeom>
          <a:noFill/>
          <a:ln w="28575" cap="flat" cmpd="sng" algn="ctr">
            <a:solidFill>
              <a:schemeClr val="tx2"/>
            </a:solidFill>
            <a:prstDash val="sysDash"/>
            <a:headEnd type="oval" w="lg" len="lg"/>
          </a:ln>
          <a:effectLst/>
        </p:spPr>
      </p:cxnSp>
      <p:sp>
        <p:nvSpPr>
          <p:cNvPr id="7" name="Rectangle: Rounded Corners 19">
            <a:extLst>
              <a:ext uri="{FF2B5EF4-FFF2-40B4-BE49-F238E27FC236}">
                <a16:creationId xmlns:a16="http://schemas.microsoft.com/office/drawing/2014/main" id="{4BF6F6B0-C259-C0BD-8BAA-7C881651C8D1}"/>
              </a:ext>
            </a:extLst>
          </p:cNvPr>
          <p:cNvSpPr/>
          <p:nvPr/>
        </p:nvSpPr>
        <p:spPr>
          <a:xfrm rot="10800000">
            <a:off x="726667" y="1113060"/>
            <a:ext cx="3060441" cy="2371997"/>
          </a:xfrm>
          <a:prstGeom prst="roundRect">
            <a:avLst>
              <a:gd name="adj" fmla="val 0"/>
            </a:avLst>
          </a:prstGeom>
          <a:solidFill>
            <a:srgbClr val="FFFFFF"/>
          </a:solidFill>
          <a:ln w="28575" cap="flat" cmpd="sng" algn="ctr">
            <a:solidFill>
              <a:schemeClr val="accent1"/>
            </a:solid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IN" sz="1200" b="0" i="0" u="none" strike="noStrike" kern="0" cap="none" spc="0" normalizeH="0" baseline="0" noProof="0" dirty="0">
              <a:ln>
                <a:noFill/>
              </a:ln>
              <a:solidFill>
                <a:srgbClr val="3F4444"/>
              </a:solidFill>
              <a:effectLst/>
              <a:uLnTx/>
              <a:uFillTx/>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3E3D8586-63FF-A0C6-0FCF-E1D698619181}"/>
              </a:ext>
            </a:extLst>
          </p:cNvPr>
          <p:cNvSpPr/>
          <p:nvPr/>
        </p:nvSpPr>
        <p:spPr>
          <a:xfrm>
            <a:off x="732318" y="1128231"/>
            <a:ext cx="3054793" cy="307777"/>
          </a:xfrm>
          <a:prstGeom prst="rect">
            <a:avLst/>
          </a:prstGeom>
          <a:solidFill>
            <a:schemeClr val="accent1"/>
          </a:solidFill>
        </p:spPr>
        <p:txBody>
          <a:bodyPr wrap="square">
            <a:spAutoFit/>
          </a:bodyPr>
          <a:lstStyle/>
          <a:p>
            <a:pPr marL="0" marR="0" lvl="0" indent="0" algn="ctr" defTabSz="456075"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FFFFFF"/>
                </a:solidFill>
                <a:effectLst/>
                <a:uLnTx/>
                <a:uFillTx/>
                <a:latin typeface="Arial" panose="020B0604020202020204" pitchFamily="34" charset="0"/>
                <a:ea typeface="Arial" charset="0"/>
                <a:cs typeface="Arial" panose="020B0604020202020204" pitchFamily="34" charset="0"/>
              </a:rPr>
              <a:t>Monitor</a:t>
            </a:r>
          </a:p>
        </p:txBody>
      </p:sp>
      <p:sp>
        <p:nvSpPr>
          <p:cNvPr id="10" name="Rectangle 9">
            <a:extLst>
              <a:ext uri="{FF2B5EF4-FFF2-40B4-BE49-F238E27FC236}">
                <a16:creationId xmlns:a16="http://schemas.microsoft.com/office/drawing/2014/main" id="{F68B0CCB-DE80-5455-D70B-D13B9191B0C9}"/>
              </a:ext>
            </a:extLst>
          </p:cNvPr>
          <p:cNvSpPr/>
          <p:nvPr/>
        </p:nvSpPr>
        <p:spPr>
          <a:xfrm>
            <a:off x="732318" y="1405845"/>
            <a:ext cx="3060437" cy="2040756"/>
          </a:xfrm>
          <a:prstGeom prst="rect">
            <a:avLst/>
          </a:prstGeom>
        </p:spPr>
        <p:txBody>
          <a:bodyPr wrap="square" numCol="2">
            <a:noAutofit/>
          </a:bodyPr>
          <a:lstStyle/>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Urge patients to immediately report cough, dyspnea, fever, and/or new </a:t>
            </a:r>
            <a:b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b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or worsening respiratory symptoms</a:t>
            </a: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Monitor for signs/</a:t>
            </a:r>
            <a:b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b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symptoms of ILD</a:t>
            </a: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defRPr/>
            </a:pPr>
            <a:endPar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defRPr/>
            </a:pPr>
            <a:endPar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defRPr/>
            </a:pPr>
            <a:endPar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Promptly investigate evidence of ILD</a:t>
            </a: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Evaluate patients with suspected ILD by radiographic imaging and assess as follows</a:t>
            </a: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Consider earlier scans to assess response and monitor for ILD</a:t>
            </a:r>
          </a:p>
        </p:txBody>
      </p:sp>
      <p:sp>
        <p:nvSpPr>
          <p:cNvPr id="11" name="Rectangle: Rounded Corners 19">
            <a:extLst>
              <a:ext uri="{FF2B5EF4-FFF2-40B4-BE49-F238E27FC236}">
                <a16:creationId xmlns:a16="http://schemas.microsoft.com/office/drawing/2014/main" id="{CAC54AB4-B873-FEA8-9387-0DD342183D78}"/>
              </a:ext>
            </a:extLst>
          </p:cNvPr>
          <p:cNvSpPr/>
          <p:nvPr/>
        </p:nvSpPr>
        <p:spPr>
          <a:xfrm rot="10800000">
            <a:off x="4250443" y="1225949"/>
            <a:ext cx="4321162" cy="2563753"/>
          </a:xfrm>
          <a:prstGeom prst="roundRect">
            <a:avLst>
              <a:gd name="adj" fmla="val 0"/>
            </a:avLst>
          </a:prstGeom>
          <a:solidFill>
            <a:srgbClr val="FFFFFF"/>
          </a:solidFill>
          <a:ln w="28575" cap="flat" cmpd="sng" algn="ctr">
            <a:solidFill>
              <a:schemeClr val="accent1"/>
            </a:solid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IN" sz="1200" b="1" i="0" u="none" strike="noStrike" kern="0" cap="none" spc="0" normalizeH="0" baseline="0" noProof="0" dirty="0">
              <a:ln>
                <a:noFill/>
              </a:ln>
              <a:solidFill>
                <a:srgbClr val="3F4444"/>
              </a:solidFill>
              <a:effectLst/>
              <a:uLnTx/>
              <a:uFillTx/>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D6A2F8C9-2508-BBB7-C76E-990D147DFDCA}"/>
              </a:ext>
            </a:extLst>
          </p:cNvPr>
          <p:cNvSpPr/>
          <p:nvPr/>
        </p:nvSpPr>
        <p:spPr>
          <a:xfrm>
            <a:off x="4256089" y="1218543"/>
            <a:ext cx="4315516" cy="307777"/>
          </a:xfrm>
          <a:prstGeom prst="rect">
            <a:avLst/>
          </a:prstGeom>
          <a:solidFill>
            <a:schemeClr val="accent1"/>
          </a:solidFill>
        </p:spPr>
        <p:txBody>
          <a:bodyPr wrap="square">
            <a:spAutoFit/>
          </a:bodyPr>
          <a:lstStyle/>
          <a:p>
            <a:pPr marL="0" marR="0" lvl="0" indent="0" algn="ctr" defTabSz="456075"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FFFFFF"/>
                </a:solidFill>
                <a:effectLst/>
                <a:uLnTx/>
                <a:uFillTx/>
                <a:latin typeface="Arial" panose="020B0604020202020204" pitchFamily="34" charset="0"/>
                <a:ea typeface="Arial" charset="0"/>
                <a:cs typeface="Arial" panose="020B0604020202020204" pitchFamily="34" charset="0"/>
              </a:rPr>
              <a:t>Confirm</a:t>
            </a:r>
            <a:endParaRPr kumimoji="0" lang="en-US" sz="1400" b="1" i="0" u="none" strike="noStrike" kern="1200" cap="none" spc="0" normalizeH="0" baseline="30000" noProof="0" dirty="0">
              <a:ln>
                <a:noFill/>
              </a:ln>
              <a:solidFill>
                <a:srgbClr val="FFFFFF"/>
              </a:solidFill>
              <a:effectLst/>
              <a:uLnTx/>
              <a:uFillTx/>
              <a:latin typeface="Arial" panose="020B0604020202020204" pitchFamily="34" charset="0"/>
              <a:ea typeface="Arial" charset="0"/>
              <a:cs typeface="Arial" panose="020B0604020202020204" pitchFamily="34" charset="0"/>
            </a:endParaRPr>
          </a:p>
        </p:txBody>
      </p:sp>
      <p:sp>
        <p:nvSpPr>
          <p:cNvPr id="14" name="Rectangle: Rounded Corners 19">
            <a:extLst>
              <a:ext uri="{FF2B5EF4-FFF2-40B4-BE49-F238E27FC236}">
                <a16:creationId xmlns:a16="http://schemas.microsoft.com/office/drawing/2014/main" id="{07A9164E-2474-CCB8-89DA-5E3FD6A612D2}"/>
              </a:ext>
            </a:extLst>
          </p:cNvPr>
          <p:cNvSpPr/>
          <p:nvPr/>
        </p:nvSpPr>
        <p:spPr>
          <a:xfrm rot="10800000">
            <a:off x="8776149" y="1225952"/>
            <a:ext cx="2291899" cy="2202299"/>
          </a:xfrm>
          <a:prstGeom prst="roundRect">
            <a:avLst>
              <a:gd name="adj" fmla="val 0"/>
            </a:avLst>
          </a:prstGeom>
          <a:noFill/>
          <a:ln w="28575" cap="flat" cmpd="sng" algn="ctr">
            <a:solidFill>
              <a:schemeClr val="accent3"/>
            </a:solid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IN" sz="1200" b="0" i="0" u="none" strike="noStrike" kern="0" cap="none" spc="0" normalizeH="0" baseline="0" noProof="0" dirty="0">
              <a:ln>
                <a:noFill/>
              </a:ln>
              <a:solidFill>
                <a:srgbClr val="3F4444"/>
              </a:solidFill>
              <a:effectLst/>
              <a:uLnTx/>
              <a:uFillTx/>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2BA4D146-C3F2-853C-2AD6-4302764593DA}"/>
              </a:ext>
            </a:extLst>
          </p:cNvPr>
          <p:cNvSpPr txBox="1"/>
          <p:nvPr/>
        </p:nvSpPr>
        <p:spPr>
          <a:xfrm>
            <a:off x="8873383" y="1588939"/>
            <a:ext cx="2108442" cy="1277273"/>
          </a:xfrm>
          <a:prstGeom prst="rect">
            <a:avLst/>
          </a:prstGeom>
          <a:noFill/>
          <a:ln>
            <a:noFill/>
          </a:ln>
        </p:spPr>
        <p:txBody>
          <a:bodyPr wrap="square" numCol="1" rtlCol="0">
            <a:spAutoFit/>
          </a:bodyPr>
          <a:lstStyle/>
          <a:p>
            <a:pPr marL="0" marR="0" lvl="0" indent="0" algn="l" defTabSz="609585" rtl="0" eaLnBrk="0" fontAlgn="base" latinLnBrk="0" hangingPunct="0">
              <a:lnSpc>
                <a:spcPct val="100000"/>
              </a:lnSpc>
              <a:spcBef>
                <a:spcPts val="0"/>
              </a:spcBef>
              <a:spcAft>
                <a:spcPct val="0"/>
              </a:spcAft>
              <a:buClrTx/>
              <a:buSzTx/>
              <a:buFontTx/>
              <a:buNone/>
              <a:tabLst>
                <a:tab pos="457178" algn="l"/>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For grade 1 (asymptomatic):</a:t>
            </a: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tab pos="457178" algn="l"/>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Hold until resolved to </a:t>
            </a:r>
            <a:b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b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grade 0</a:t>
            </a: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tab pos="457178" algn="l"/>
              </a:tabLst>
              <a:defRPr/>
            </a:pPr>
            <a:endParaRPr kumimoji="0" lang="sv-SE"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0" marR="0" lvl="0" indent="0" algn="l" defTabSz="609585" rtl="0" eaLnBrk="0" fontAlgn="base" latinLnBrk="0" hangingPunct="0">
              <a:lnSpc>
                <a:spcPct val="100000"/>
              </a:lnSpc>
              <a:spcBef>
                <a:spcPts val="0"/>
              </a:spcBef>
              <a:spcAft>
                <a:spcPct val="0"/>
              </a:spcAft>
              <a:buClrTx/>
              <a:buSzTx/>
              <a:buFontTx/>
              <a:buNone/>
              <a:tabLst>
                <a:tab pos="457178" algn="l"/>
              </a:tabLst>
              <a:defRPr/>
            </a:pPr>
            <a:r>
              <a:rPr kumimoji="0" lang="sv-SE"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For grades 2-4 (symptomatic):</a:t>
            </a: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tab pos="457178" algn="l"/>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Permanently discontinue</a:t>
            </a:r>
          </a:p>
        </p:txBody>
      </p:sp>
      <p:sp>
        <p:nvSpPr>
          <p:cNvPr id="24" name="Rectangle: Rounded Corners 16">
            <a:extLst>
              <a:ext uri="{FF2B5EF4-FFF2-40B4-BE49-F238E27FC236}">
                <a16:creationId xmlns:a16="http://schemas.microsoft.com/office/drawing/2014/main" id="{C73E23E7-352F-537D-3819-9DB040CE2B75}"/>
              </a:ext>
            </a:extLst>
          </p:cNvPr>
          <p:cNvSpPr/>
          <p:nvPr/>
        </p:nvSpPr>
        <p:spPr>
          <a:xfrm rot="10800000">
            <a:off x="720752" y="3575415"/>
            <a:ext cx="3061135" cy="2790197"/>
          </a:xfrm>
          <a:prstGeom prst="roundRect">
            <a:avLst>
              <a:gd name="adj" fmla="val 0"/>
            </a:avLst>
          </a:prstGeom>
          <a:noFill/>
          <a:ln w="28575" cap="flat" cmpd="sng" algn="ctr">
            <a:solidFill>
              <a:schemeClr val="accent4"/>
            </a:solid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IN" sz="1200" b="0" i="0" u="none" strike="noStrike" kern="0" cap="none" spc="0" normalizeH="0" baseline="0" noProof="0" dirty="0">
              <a:ln>
                <a:noFill/>
              </a:ln>
              <a:solidFill>
                <a:srgbClr val="3F4444"/>
              </a:solidFill>
              <a:effectLst/>
              <a:uLnTx/>
              <a:uFillTx/>
              <a:latin typeface="Arial" panose="020B0604020202020204" pitchFamily="34" charset="0"/>
              <a:cs typeface="Arial" panose="020B0604020202020204" pitchFamily="34" charset="0"/>
            </a:endParaRPr>
          </a:p>
        </p:txBody>
      </p:sp>
      <p:sp>
        <p:nvSpPr>
          <p:cNvPr id="26" name="Rectangle: Rounded Corners 44">
            <a:extLst>
              <a:ext uri="{FF2B5EF4-FFF2-40B4-BE49-F238E27FC236}">
                <a16:creationId xmlns:a16="http://schemas.microsoft.com/office/drawing/2014/main" id="{E4A2CA0F-982D-BBC0-4E9A-AB1ABD2461E8}"/>
              </a:ext>
            </a:extLst>
          </p:cNvPr>
          <p:cNvSpPr/>
          <p:nvPr/>
        </p:nvSpPr>
        <p:spPr>
          <a:xfrm>
            <a:off x="821891" y="4208127"/>
            <a:ext cx="1599738" cy="451791"/>
          </a:xfrm>
          <a:prstGeom prst="roundRect">
            <a:avLst>
              <a:gd name="adj" fmla="val 0"/>
            </a:avLst>
          </a:prstGeom>
          <a:solidFill>
            <a:schemeClr val="accent2">
              <a:lumMod val="20000"/>
              <a:lumOff val="80000"/>
            </a:schemeClr>
          </a:solidFill>
          <a:ln w="12700" cap="flat" cmpd="sng" algn="ctr">
            <a:noFill/>
            <a:prstDash val="solid"/>
          </a:ln>
          <a:effectLst/>
        </p:spPr>
        <p:txBody>
          <a:bodyPr lIns="121920" tIns="18288" rIns="121920" bIns="18288" rtlCol="0" anchor="ctr"/>
          <a:lstStyle/>
          <a:p>
            <a:pPr marL="0" marR="0" lvl="0" indent="0" algn="l" defTabSz="609585" rtl="0" eaLnBrk="1" fontAlgn="auto" latinLnBrk="0" hangingPunct="1">
              <a:lnSpc>
                <a:spcPct val="90000"/>
              </a:lnSpc>
              <a:spcBef>
                <a:spcPts val="0"/>
              </a:spcBef>
              <a:spcAft>
                <a:spcPts val="0"/>
              </a:spcAft>
              <a:buClrTx/>
              <a:buSzTx/>
              <a:buFontTx/>
              <a:buNone/>
              <a:tabLst/>
              <a:defRPr/>
            </a:pPr>
            <a:r>
              <a:rPr kumimoji="0" lang="en-US" sz="1200" b="1" i="0" u="none" strike="noStrike" kern="0" cap="none" spc="0" normalizeH="0" baseline="0" noProof="0" dirty="0">
                <a:ln>
                  <a:noFill/>
                </a:ln>
                <a:solidFill>
                  <a:srgbClr val="000000"/>
                </a:solidFill>
                <a:effectLst/>
                <a:uLnTx/>
                <a:uFillTx/>
                <a:latin typeface="Arial" panose="020B0604020202020204" pitchFamily="34" charset="0"/>
                <a:ea typeface="Arial" charset="0"/>
                <a:cs typeface="Arial" panose="020B0604020202020204" pitchFamily="34" charset="0"/>
              </a:rPr>
              <a:t>Recommended starting dose</a:t>
            </a:r>
          </a:p>
        </p:txBody>
      </p:sp>
      <p:sp>
        <p:nvSpPr>
          <p:cNvPr id="27" name="Rectangle: Rounded Corners 44">
            <a:extLst>
              <a:ext uri="{FF2B5EF4-FFF2-40B4-BE49-F238E27FC236}">
                <a16:creationId xmlns:a16="http://schemas.microsoft.com/office/drawing/2014/main" id="{A85B0202-B1A6-3049-626E-7CEE1130D404}"/>
              </a:ext>
            </a:extLst>
          </p:cNvPr>
          <p:cNvSpPr/>
          <p:nvPr/>
        </p:nvSpPr>
        <p:spPr>
          <a:xfrm>
            <a:off x="821891" y="4745007"/>
            <a:ext cx="1599738" cy="451791"/>
          </a:xfrm>
          <a:prstGeom prst="roundRect">
            <a:avLst>
              <a:gd name="adj" fmla="val 0"/>
            </a:avLst>
          </a:prstGeom>
          <a:solidFill>
            <a:schemeClr val="accent2">
              <a:lumMod val="20000"/>
              <a:lumOff val="80000"/>
            </a:schemeClr>
          </a:solidFill>
          <a:ln w="12700" cap="flat" cmpd="sng" algn="ctr">
            <a:noFill/>
            <a:prstDash val="solid"/>
          </a:ln>
          <a:effectLst/>
        </p:spPr>
        <p:txBody>
          <a:bodyPr lIns="121920" tIns="18288" rIns="121920" bIns="18288" rtlCol="0" anchor="ctr"/>
          <a:lstStyle/>
          <a:p>
            <a:pPr marL="0" marR="0" lvl="0" indent="0" algn="l" defTabSz="609585" rtl="0" eaLnBrk="1" fontAlgn="auto" latinLnBrk="0" hangingPunct="1">
              <a:lnSpc>
                <a:spcPct val="90000"/>
              </a:lnSpc>
              <a:spcBef>
                <a:spcPts val="0"/>
              </a:spcBef>
              <a:spcAft>
                <a:spcPts val="0"/>
              </a:spcAft>
              <a:buClrTx/>
              <a:buSzTx/>
              <a:buFontTx/>
              <a:buNone/>
              <a:tabLst/>
              <a:defRPr/>
            </a:pPr>
            <a:r>
              <a:rPr kumimoji="0" lang="en-US" sz="1200" b="1"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First dose reduction</a:t>
            </a:r>
          </a:p>
        </p:txBody>
      </p:sp>
      <p:sp>
        <p:nvSpPr>
          <p:cNvPr id="28" name="Rectangle: Rounded Corners 44">
            <a:extLst>
              <a:ext uri="{FF2B5EF4-FFF2-40B4-BE49-F238E27FC236}">
                <a16:creationId xmlns:a16="http://schemas.microsoft.com/office/drawing/2014/main" id="{EEEF5D0C-567F-EC1C-4F86-65CA3B1748A4}"/>
              </a:ext>
            </a:extLst>
          </p:cNvPr>
          <p:cNvSpPr/>
          <p:nvPr/>
        </p:nvSpPr>
        <p:spPr>
          <a:xfrm>
            <a:off x="821891" y="5281886"/>
            <a:ext cx="1599738" cy="451791"/>
          </a:xfrm>
          <a:prstGeom prst="roundRect">
            <a:avLst>
              <a:gd name="adj" fmla="val 0"/>
            </a:avLst>
          </a:prstGeom>
          <a:solidFill>
            <a:schemeClr val="accent2">
              <a:lumMod val="20000"/>
              <a:lumOff val="80000"/>
            </a:schemeClr>
          </a:solidFill>
          <a:ln w="12700" cap="flat" cmpd="sng" algn="ctr">
            <a:noFill/>
            <a:prstDash val="solid"/>
          </a:ln>
          <a:effectLst/>
        </p:spPr>
        <p:txBody>
          <a:bodyPr lIns="121920" tIns="18288" rIns="18288" bIns="18288" rtlCol="0" anchor="ctr"/>
          <a:lstStyle/>
          <a:p>
            <a:pPr marL="0" marR="0" lvl="0" indent="0" algn="l" defTabSz="609585" rtl="0" eaLnBrk="1" fontAlgn="auto" latinLnBrk="0" hangingPunct="1">
              <a:lnSpc>
                <a:spcPct val="90000"/>
              </a:lnSpc>
              <a:spcBef>
                <a:spcPts val="0"/>
              </a:spcBef>
              <a:spcAft>
                <a:spcPts val="0"/>
              </a:spcAft>
              <a:buClrTx/>
              <a:buSzTx/>
              <a:buFontTx/>
              <a:buNone/>
              <a:tabLst/>
              <a:defRPr/>
            </a:pPr>
            <a:r>
              <a:rPr kumimoji="0" lang="en-US" sz="1200" b="1"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Second dose reduction</a:t>
            </a:r>
          </a:p>
        </p:txBody>
      </p:sp>
      <p:sp>
        <p:nvSpPr>
          <p:cNvPr id="29" name="Rectangle 28">
            <a:extLst>
              <a:ext uri="{FF2B5EF4-FFF2-40B4-BE49-F238E27FC236}">
                <a16:creationId xmlns:a16="http://schemas.microsoft.com/office/drawing/2014/main" id="{AF19EAD7-8CD0-AFFD-523A-DFEC0EDA7A2F}"/>
              </a:ext>
            </a:extLst>
          </p:cNvPr>
          <p:cNvSpPr/>
          <p:nvPr/>
        </p:nvSpPr>
        <p:spPr>
          <a:xfrm>
            <a:off x="726667" y="3582069"/>
            <a:ext cx="3055220" cy="523220"/>
          </a:xfrm>
          <a:prstGeom prst="rect">
            <a:avLst/>
          </a:prstGeom>
          <a:solidFill>
            <a:schemeClr val="accent4"/>
          </a:solidFill>
        </p:spPr>
        <p:txBody>
          <a:bodyPr wrap="square">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panose="020B0604020202020204" pitchFamily="34" charset="0"/>
                <a:cs typeface="Arial" panose="020B0604020202020204" pitchFamily="34" charset="0"/>
              </a:rPr>
              <a:t>Do not reescalate T-DXd dose </a:t>
            </a:r>
            <a:br>
              <a:rPr kumimoji="0" lang="en-US" sz="1400" b="1" i="0" u="none" strike="noStrike" kern="0" cap="none" spc="0" normalizeH="0" baseline="0" noProof="0" dirty="0">
                <a:ln>
                  <a:noFill/>
                </a:ln>
                <a:solidFill>
                  <a:srgbClr val="FFFFFF"/>
                </a:solidFill>
                <a:effectLst/>
                <a:uLnTx/>
                <a:uFillTx/>
                <a:latin typeface="Arial" panose="020B0604020202020204" pitchFamily="34" charset="0"/>
                <a:cs typeface="Arial" panose="020B0604020202020204" pitchFamily="34" charset="0"/>
              </a:rPr>
            </a:br>
            <a:r>
              <a:rPr kumimoji="0" lang="en-US" sz="1400" b="1" i="0" u="none" strike="noStrike" kern="0" cap="none" spc="0" normalizeH="0" baseline="0" noProof="0" dirty="0">
                <a:ln>
                  <a:noFill/>
                </a:ln>
                <a:solidFill>
                  <a:srgbClr val="FFFFFF"/>
                </a:solidFill>
                <a:effectLst/>
                <a:uLnTx/>
                <a:uFillTx/>
                <a:latin typeface="Arial" panose="020B0604020202020204" pitchFamily="34" charset="0"/>
                <a:cs typeface="Arial" panose="020B0604020202020204" pitchFamily="34" charset="0"/>
              </a:rPr>
              <a:t>after  dose reduction is made</a:t>
            </a:r>
            <a:endParaRPr kumimoji="0" lang="en-US" sz="1400" b="1" i="0" u="none" strike="noStrike" kern="0" cap="none" spc="-2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30" name="Rectangle: Rounded Corners 44">
            <a:extLst>
              <a:ext uri="{FF2B5EF4-FFF2-40B4-BE49-F238E27FC236}">
                <a16:creationId xmlns:a16="http://schemas.microsoft.com/office/drawing/2014/main" id="{ABA13985-40FE-C923-C5A9-68C95933A03F}"/>
              </a:ext>
            </a:extLst>
          </p:cNvPr>
          <p:cNvSpPr/>
          <p:nvPr/>
        </p:nvSpPr>
        <p:spPr>
          <a:xfrm>
            <a:off x="2511587" y="4208127"/>
            <a:ext cx="1146013" cy="451791"/>
          </a:xfrm>
          <a:prstGeom prst="roundRect">
            <a:avLst>
              <a:gd name="adj" fmla="val 0"/>
            </a:avLst>
          </a:prstGeom>
          <a:solidFill>
            <a:schemeClr val="accent1">
              <a:lumMod val="20000"/>
              <a:lumOff val="80000"/>
            </a:schemeClr>
          </a:solidFill>
          <a:ln w="12700" cap="flat" cmpd="sng" algn="ctr">
            <a:noFill/>
            <a:prstDash val="solid"/>
          </a:ln>
          <a:effectLst/>
        </p:spPr>
        <p:txBody>
          <a:bodyPr lIns="18288" tIns="18288" rIns="18288" bIns="18288" rtlCol="0" anchor="ctr"/>
          <a:lstStyle/>
          <a:p>
            <a:pPr marL="0" marR="0" lvl="0" indent="0" algn="ctr" defTabSz="609585" rtl="0" eaLnBrk="1" fontAlgn="auto" latinLnBrk="0" hangingPunct="1">
              <a:lnSpc>
                <a:spcPct val="9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Arial" panose="020B0604020202020204" pitchFamily="34" charset="0"/>
                <a:ea typeface="Arial" charset="0"/>
                <a:cs typeface="Arial" panose="020B0604020202020204" pitchFamily="34" charset="0"/>
              </a:rPr>
              <a:t>5.4 mg/kg </a:t>
            </a:r>
          </a:p>
        </p:txBody>
      </p:sp>
      <p:sp>
        <p:nvSpPr>
          <p:cNvPr id="31" name="Rectangle: Rounded Corners 44">
            <a:extLst>
              <a:ext uri="{FF2B5EF4-FFF2-40B4-BE49-F238E27FC236}">
                <a16:creationId xmlns:a16="http://schemas.microsoft.com/office/drawing/2014/main" id="{7C874AC5-86BF-016E-E90D-9030F705D057}"/>
              </a:ext>
            </a:extLst>
          </p:cNvPr>
          <p:cNvSpPr/>
          <p:nvPr/>
        </p:nvSpPr>
        <p:spPr>
          <a:xfrm>
            <a:off x="2511587" y="4745007"/>
            <a:ext cx="1146013" cy="451791"/>
          </a:xfrm>
          <a:prstGeom prst="roundRect">
            <a:avLst>
              <a:gd name="adj" fmla="val 0"/>
            </a:avLst>
          </a:prstGeom>
          <a:solidFill>
            <a:schemeClr val="accent1">
              <a:lumMod val="20000"/>
              <a:lumOff val="80000"/>
            </a:schemeClr>
          </a:solidFill>
          <a:ln w="12700" cap="flat" cmpd="sng" algn="ctr">
            <a:noFill/>
            <a:prstDash val="solid"/>
          </a:ln>
          <a:effectLst/>
        </p:spPr>
        <p:txBody>
          <a:bodyPr lIns="18288" tIns="18288" rIns="18288" bIns="18288" rtlCol="0" anchor="ctr"/>
          <a:lstStyle/>
          <a:p>
            <a:pPr marL="0" marR="0" lvl="0" indent="0" algn="ctr" defTabSz="609585" rtl="0" eaLnBrk="1" fontAlgn="auto" latinLnBrk="0" hangingPunct="1">
              <a:lnSpc>
                <a:spcPct val="9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Arial" panose="020B0604020202020204" pitchFamily="34" charset="0"/>
                <a:ea typeface="Arial" charset="0"/>
                <a:cs typeface="Arial" panose="020B0604020202020204" pitchFamily="34" charset="0"/>
              </a:rPr>
              <a:t>4.4 mg/kg</a:t>
            </a:r>
          </a:p>
        </p:txBody>
      </p:sp>
      <p:sp>
        <p:nvSpPr>
          <p:cNvPr id="32" name="Rectangle: Rounded Corners 44">
            <a:extLst>
              <a:ext uri="{FF2B5EF4-FFF2-40B4-BE49-F238E27FC236}">
                <a16:creationId xmlns:a16="http://schemas.microsoft.com/office/drawing/2014/main" id="{69E289CA-A9EA-0FCC-516B-93C204D1E549}"/>
              </a:ext>
            </a:extLst>
          </p:cNvPr>
          <p:cNvSpPr/>
          <p:nvPr/>
        </p:nvSpPr>
        <p:spPr>
          <a:xfrm>
            <a:off x="2511587" y="5281886"/>
            <a:ext cx="1146013" cy="451791"/>
          </a:xfrm>
          <a:prstGeom prst="roundRect">
            <a:avLst>
              <a:gd name="adj" fmla="val 0"/>
            </a:avLst>
          </a:prstGeom>
          <a:solidFill>
            <a:schemeClr val="accent1">
              <a:lumMod val="20000"/>
              <a:lumOff val="80000"/>
            </a:schemeClr>
          </a:solidFill>
          <a:ln w="12700" cap="flat" cmpd="sng" algn="ctr">
            <a:noFill/>
            <a:prstDash val="solid"/>
          </a:ln>
          <a:effectLst/>
        </p:spPr>
        <p:txBody>
          <a:bodyPr lIns="18288" tIns="18288" rIns="18288" bIns="18288" rtlCol="0" anchor="ctr"/>
          <a:lstStyle/>
          <a:p>
            <a:pPr marL="0" marR="0" lvl="0" indent="0" algn="ctr" defTabSz="609585" rtl="0" eaLnBrk="1" fontAlgn="auto" latinLnBrk="0" hangingPunct="1">
              <a:lnSpc>
                <a:spcPct val="9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Arial" panose="020B0604020202020204" pitchFamily="34" charset="0"/>
                <a:ea typeface="Arial" charset="0"/>
                <a:cs typeface="Arial" panose="020B0604020202020204" pitchFamily="34" charset="0"/>
              </a:rPr>
              <a:t>3.2 mg/kg</a:t>
            </a:r>
          </a:p>
        </p:txBody>
      </p:sp>
      <p:sp>
        <p:nvSpPr>
          <p:cNvPr id="35" name="Rectangle 34">
            <a:extLst>
              <a:ext uri="{FF2B5EF4-FFF2-40B4-BE49-F238E27FC236}">
                <a16:creationId xmlns:a16="http://schemas.microsoft.com/office/drawing/2014/main" id="{29656BC1-3A51-780A-5DB8-3425F4FA36E3}"/>
              </a:ext>
            </a:extLst>
          </p:cNvPr>
          <p:cNvSpPr/>
          <p:nvPr/>
        </p:nvSpPr>
        <p:spPr>
          <a:xfrm>
            <a:off x="8770502" y="1227422"/>
            <a:ext cx="2291899" cy="307777"/>
          </a:xfrm>
          <a:prstGeom prst="rect">
            <a:avLst/>
          </a:prstGeom>
          <a:solidFill>
            <a:schemeClr val="accent3"/>
          </a:solidFill>
          <a:ln>
            <a:noFill/>
          </a:ln>
        </p:spPr>
        <p:txBody>
          <a:bodyPr wrap="square">
            <a:spAutoFit/>
          </a:bodyPr>
          <a:lstStyle/>
          <a:p>
            <a:pPr marL="0" marR="0" lvl="0" indent="0" algn="ctr" defTabSz="456075"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FFFFFF"/>
                </a:solidFill>
                <a:effectLst/>
                <a:uLnTx/>
                <a:uFillTx/>
                <a:latin typeface="Arial" panose="020B0604020202020204" pitchFamily="34" charset="0"/>
                <a:ea typeface="Arial" charset="0"/>
                <a:cs typeface="Arial" panose="020B0604020202020204" pitchFamily="34" charset="0"/>
              </a:rPr>
              <a:t>Dose Interruptions</a:t>
            </a:r>
            <a:endParaRPr kumimoji="0" lang="en-US" sz="1400" b="1" i="0" u="none" strike="noStrike" kern="1200" cap="none" spc="0" normalizeH="0" baseline="30000" noProof="0" dirty="0">
              <a:ln>
                <a:noFill/>
              </a:ln>
              <a:solidFill>
                <a:srgbClr val="FFFFFF"/>
              </a:solidFill>
              <a:effectLst/>
              <a:uLnTx/>
              <a:uFillTx/>
              <a:latin typeface="Arial" panose="020B0604020202020204" pitchFamily="34" charset="0"/>
              <a:ea typeface="Arial" charset="0"/>
              <a:cs typeface="Arial" panose="020B0604020202020204" pitchFamily="34" charset="0"/>
            </a:endParaRPr>
          </a:p>
        </p:txBody>
      </p:sp>
      <p:sp>
        <p:nvSpPr>
          <p:cNvPr id="36" name="Rectangle: Rounded Corners 44">
            <a:extLst>
              <a:ext uri="{FF2B5EF4-FFF2-40B4-BE49-F238E27FC236}">
                <a16:creationId xmlns:a16="http://schemas.microsoft.com/office/drawing/2014/main" id="{3AADAB8B-72ED-909A-267E-BABA65AA580F}"/>
              </a:ext>
            </a:extLst>
          </p:cNvPr>
          <p:cNvSpPr/>
          <p:nvPr/>
        </p:nvSpPr>
        <p:spPr>
          <a:xfrm>
            <a:off x="821891" y="5807487"/>
            <a:ext cx="1599738" cy="451791"/>
          </a:xfrm>
          <a:prstGeom prst="roundRect">
            <a:avLst>
              <a:gd name="adj" fmla="val 0"/>
            </a:avLst>
          </a:prstGeom>
          <a:solidFill>
            <a:schemeClr val="accent2">
              <a:lumMod val="20000"/>
              <a:lumOff val="80000"/>
            </a:schemeClr>
          </a:solidFill>
          <a:ln w="12700" cap="flat" cmpd="sng" algn="ctr">
            <a:noFill/>
            <a:prstDash val="solid"/>
          </a:ln>
          <a:effectLst/>
        </p:spPr>
        <p:txBody>
          <a:bodyPr lIns="121920" tIns="18288" rIns="18288" bIns="18288" rtlCol="0" anchor="ctr"/>
          <a:lstStyle/>
          <a:p>
            <a:pPr marL="0" marR="0" lvl="0" indent="0" algn="l" defTabSz="609585" rtl="0" eaLnBrk="1" fontAlgn="auto" latinLnBrk="0" hangingPunct="1">
              <a:lnSpc>
                <a:spcPct val="90000"/>
              </a:lnSpc>
              <a:spcBef>
                <a:spcPts val="0"/>
              </a:spcBef>
              <a:spcAft>
                <a:spcPts val="0"/>
              </a:spcAft>
              <a:buClrTx/>
              <a:buSzTx/>
              <a:buFontTx/>
              <a:buNone/>
              <a:tabLst/>
              <a:defRPr/>
            </a:pPr>
            <a:r>
              <a:rPr kumimoji="0" lang="en-US" sz="1200" b="1"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Further dose reduction needed</a:t>
            </a:r>
          </a:p>
        </p:txBody>
      </p:sp>
      <p:sp>
        <p:nvSpPr>
          <p:cNvPr id="37" name="Rectangle: Rounded Corners 44">
            <a:extLst>
              <a:ext uri="{FF2B5EF4-FFF2-40B4-BE49-F238E27FC236}">
                <a16:creationId xmlns:a16="http://schemas.microsoft.com/office/drawing/2014/main" id="{F145B96B-8B74-20E3-AAF7-4E64530EC70A}"/>
              </a:ext>
            </a:extLst>
          </p:cNvPr>
          <p:cNvSpPr/>
          <p:nvPr/>
        </p:nvSpPr>
        <p:spPr>
          <a:xfrm>
            <a:off x="2511587" y="5807487"/>
            <a:ext cx="1146013" cy="451791"/>
          </a:xfrm>
          <a:prstGeom prst="roundRect">
            <a:avLst>
              <a:gd name="adj" fmla="val 0"/>
            </a:avLst>
          </a:prstGeom>
          <a:solidFill>
            <a:schemeClr val="accent1">
              <a:lumMod val="20000"/>
              <a:lumOff val="80000"/>
            </a:schemeClr>
          </a:solidFill>
          <a:ln w="12700" cap="flat" cmpd="sng" algn="ctr">
            <a:noFill/>
            <a:prstDash val="solid"/>
          </a:ln>
          <a:effectLst/>
        </p:spPr>
        <p:txBody>
          <a:bodyPr lIns="18288" tIns="18288" rIns="18288" bIns="18288" rtlCol="0" anchor="ctr"/>
          <a:lstStyle/>
          <a:p>
            <a:pPr marL="0" marR="0" lvl="0" indent="0" algn="ctr" defTabSz="609585" rtl="0" eaLnBrk="1" fontAlgn="auto" latinLnBrk="0" hangingPunct="1">
              <a:lnSpc>
                <a:spcPct val="9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Arial" panose="020B0604020202020204" pitchFamily="34" charset="0"/>
                <a:ea typeface="Arial" charset="0"/>
                <a:cs typeface="Arial" panose="020B0604020202020204" pitchFamily="34" charset="0"/>
              </a:rPr>
              <a:t>Permanently discontinue</a:t>
            </a:r>
          </a:p>
        </p:txBody>
      </p:sp>
      <p:sp>
        <p:nvSpPr>
          <p:cNvPr id="38" name="Rectangle 37">
            <a:extLst>
              <a:ext uri="{FF2B5EF4-FFF2-40B4-BE49-F238E27FC236}">
                <a16:creationId xmlns:a16="http://schemas.microsoft.com/office/drawing/2014/main" id="{BB73B13D-06D9-4623-EC52-F2E7572B926D}"/>
              </a:ext>
            </a:extLst>
          </p:cNvPr>
          <p:cNvSpPr/>
          <p:nvPr/>
        </p:nvSpPr>
        <p:spPr>
          <a:xfrm>
            <a:off x="4256089" y="1588939"/>
            <a:ext cx="4321164" cy="2118847"/>
          </a:xfrm>
          <a:prstGeom prst="rect">
            <a:avLst/>
          </a:prstGeom>
        </p:spPr>
        <p:txBody>
          <a:bodyPr wrap="square" numCol="2">
            <a:noAutofit/>
          </a:bodyPr>
          <a:lstStyle/>
          <a:p>
            <a:pPr marL="0" marR="0" lvl="0" indent="0" algn="l" defTabSz="609585" rtl="0" eaLnBrk="0" fontAlgn="base" latinLnBrk="0" hangingPunct="0">
              <a:lnSpc>
                <a:spcPct val="100000"/>
              </a:lnSpc>
              <a:spcBef>
                <a:spcPts val="0"/>
              </a:spcBef>
              <a:spcAft>
                <a:spcPct val="0"/>
              </a:spcAft>
              <a:buClrTx/>
              <a:buSzTx/>
              <a:buFontTx/>
              <a:buNone/>
              <a:tabLst>
                <a:tab pos="457178" algn="l"/>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Assessments should include:</a:t>
            </a: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tab pos="457178" algn="l"/>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High-resolution CT </a:t>
            </a: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tab pos="457178" algn="l"/>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Pulmonologist consult; </a:t>
            </a:r>
            <a:b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b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if indicated, ID consult</a:t>
            </a: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tab pos="457178" algn="l"/>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Blood culture and CBC; </a:t>
            </a:r>
            <a:b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b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other blood tests as needed</a:t>
            </a: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tab pos="457178" algn="l"/>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Consider bronchoscopy and BAL if indicated/feasible</a:t>
            </a: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tab pos="457178" algn="l"/>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PFTs and pulse oximetry</a:t>
            </a: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tab pos="457178" algn="l"/>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Arterial blood gases, </a:t>
            </a:r>
            <a:b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b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if indicated </a:t>
            </a: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tab pos="457178" algn="l"/>
              </a:tabLst>
              <a:defRPr/>
            </a:pPr>
            <a:endPar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tab pos="457178" algn="l"/>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As soon as ILD suspected, collect 1 blood sample for </a:t>
            </a:r>
            <a:b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b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PK assessment, if feasible </a:t>
            </a: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tab pos="457178" algn="l"/>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Rule out other causes of ILD (eg, progression, PCP infection, other drugs, radiotherapy)</a:t>
            </a: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tab pos="457178" algn="l"/>
              </a:tabLst>
              <a:defRPr/>
            </a:pPr>
            <a:r>
              <a:rPr kumimoji="0" lang="en-US" sz="11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All ILD events should be followed until resolution and after drug discontinuation</a:t>
            </a:r>
          </a:p>
        </p:txBody>
      </p:sp>
      <p:sp>
        <p:nvSpPr>
          <p:cNvPr id="40" name="Rectangle: Rounded Corners 19">
            <a:extLst>
              <a:ext uri="{FF2B5EF4-FFF2-40B4-BE49-F238E27FC236}">
                <a16:creationId xmlns:a16="http://schemas.microsoft.com/office/drawing/2014/main" id="{B04F0FA6-62F4-64C4-47A9-DDB4C5F211CC}"/>
              </a:ext>
            </a:extLst>
          </p:cNvPr>
          <p:cNvSpPr/>
          <p:nvPr/>
        </p:nvSpPr>
        <p:spPr>
          <a:xfrm rot="10800000">
            <a:off x="6603967" y="4321581"/>
            <a:ext cx="4163153" cy="2044030"/>
          </a:xfrm>
          <a:prstGeom prst="roundRect">
            <a:avLst>
              <a:gd name="adj" fmla="val 0"/>
            </a:avLst>
          </a:prstGeom>
          <a:solidFill>
            <a:schemeClr val="bg1"/>
          </a:solidFill>
          <a:ln w="28575" cap="flat" cmpd="sng" algn="ctr">
            <a:solidFill>
              <a:schemeClr val="accent3"/>
            </a:solid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IN" sz="1200" b="0" i="0" u="none" strike="noStrike" kern="0" cap="none" spc="0" normalizeH="0" baseline="0" noProof="0" dirty="0">
              <a:ln>
                <a:noFill/>
              </a:ln>
              <a:solidFill>
                <a:srgbClr val="3F4444"/>
              </a:solidFill>
              <a:effectLst/>
              <a:uLnTx/>
              <a:uFillTx/>
              <a:latin typeface="Arial" panose="020B0604020202020204" pitchFamily="34" charset="0"/>
              <a:cs typeface="Arial" panose="020B0604020202020204" pitchFamily="34" charset="0"/>
            </a:endParaRPr>
          </a:p>
        </p:txBody>
      </p:sp>
      <p:sp>
        <p:nvSpPr>
          <p:cNvPr id="42" name="Rectangle 41">
            <a:extLst>
              <a:ext uri="{FF2B5EF4-FFF2-40B4-BE49-F238E27FC236}">
                <a16:creationId xmlns:a16="http://schemas.microsoft.com/office/drawing/2014/main" id="{CA261911-1F07-0491-7CFF-FDAB1DF1A965}"/>
              </a:ext>
            </a:extLst>
          </p:cNvPr>
          <p:cNvSpPr/>
          <p:nvPr/>
        </p:nvSpPr>
        <p:spPr>
          <a:xfrm>
            <a:off x="6598198" y="4336777"/>
            <a:ext cx="4168924" cy="307777"/>
          </a:xfrm>
          <a:prstGeom prst="rect">
            <a:avLst/>
          </a:prstGeom>
          <a:solidFill>
            <a:schemeClr val="accent3"/>
          </a:solidFill>
        </p:spPr>
        <p:txBody>
          <a:bodyPr wrap="square" anchor="ctr">
            <a:spAutoFit/>
          </a:bodyPr>
          <a:lstStyle/>
          <a:p>
            <a:pPr marL="0" marR="0" lvl="0" indent="0" algn="ctr" defTabSz="609585" rtl="0" eaLnBrk="0" fontAlgn="base" latinLnBrk="0" hangingPunct="0">
              <a:lnSpc>
                <a:spcPct val="100000"/>
              </a:lnSpc>
              <a:spcBef>
                <a:spcPct val="0"/>
              </a:spcBef>
              <a:spcAft>
                <a:spcPct val="0"/>
              </a:spcAft>
              <a:buClrTx/>
              <a:buSzTx/>
              <a:buFontTx/>
              <a:buNone/>
              <a:tabLst/>
              <a:defRPr/>
            </a:pPr>
            <a:r>
              <a:rPr kumimoji="0" lang="en-US" sz="1400" b="1" i="0" u="none" strike="noStrike" kern="0" cap="none" spc="-20" normalizeH="0" baseline="0" noProof="0" dirty="0">
                <a:ln>
                  <a:noFill/>
                </a:ln>
                <a:solidFill>
                  <a:srgbClr val="FFFFFF"/>
                </a:solidFill>
                <a:effectLst/>
                <a:uLnTx/>
                <a:uFillTx/>
                <a:latin typeface="Arial" panose="020B0604020202020204" pitchFamily="34" charset="0"/>
                <a:cs typeface="Arial" panose="020B0604020202020204" pitchFamily="34" charset="0"/>
              </a:rPr>
              <a:t>Corticosteroid Treatment </a:t>
            </a:r>
          </a:p>
        </p:txBody>
      </p:sp>
      <p:sp>
        <p:nvSpPr>
          <p:cNvPr id="43" name="TextBox 42">
            <a:extLst>
              <a:ext uri="{FF2B5EF4-FFF2-40B4-BE49-F238E27FC236}">
                <a16:creationId xmlns:a16="http://schemas.microsoft.com/office/drawing/2014/main" id="{D7C3642B-F672-7A67-CDAE-85D36C192E0C}"/>
              </a:ext>
            </a:extLst>
          </p:cNvPr>
          <p:cNvSpPr txBox="1"/>
          <p:nvPr/>
        </p:nvSpPr>
        <p:spPr>
          <a:xfrm>
            <a:off x="6769074" y="4740700"/>
            <a:ext cx="3910765" cy="1482812"/>
          </a:xfrm>
          <a:prstGeom prst="rect">
            <a:avLst/>
          </a:prstGeom>
          <a:noFill/>
        </p:spPr>
        <p:txBody>
          <a:bodyPr wrap="square" numCol="1" rtlCol="0">
            <a:noAutofit/>
          </a:bodyPr>
          <a:lstStyle/>
          <a:p>
            <a:pPr marL="0" marR="0" lvl="0" indent="0" algn="l" defTabSz="609585" rtl="0" eaLnBrk="0" fontAlgn="base" latinLnBrk="0" hangingPunct="0">
              <a:lnSpc>
                <a:spcPct val="95000"/>
              </a:lnSpc>
              <a:spcBef>
                <a:spcPts val="0"/>
              </a:spcBef>
              <a:spcAft>
                <a:spcPct val="0"/>
              </a:spcAft>
              <a:buClrTx/>
              <a:buSzTx/>
              <a:buFontTx/>
              <a:buNone/>
              <a:tabLst>
                <a:tab pos="457178" algn="l"/>
              </a:tabLst>
              <a:defRPr/>
            </a:pPr>
            <a:r>
              <a:rPr kumimoji="0" lang="en-US" sz="12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For grade 1 (asymptomatic):</a:t>
            </a:r>
          </a:p>
          <a:p>
            <a:pPr marL="114300" marR="0" lvl="0" indent="-114300" algn="l" defTabSz="609585" rtl="0" eaLnBrk="0" fontAlgn="base" latinLnBrk="0" hangingPunct="0">
              <a:lnSpc>
                <a:spcPct val="95000"/>
              </a:lnSpc>
              <a:spcBef>
                <a:spcPts val="0"/>
              </a:spcBef>
              <a:spcAft>
                <a:spcPct val="0"/>
              </a:spcAft>
              <a:buClrTx/>
              <a:buSzTx/>
              <a:buFont typeface="Wingdings" pitchFamily="2" charset="2"/>
              <a:buChar char="§"/>
              <a:tabLst>
                <a:tab pos="457178" algn="l"/>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Consider corticosteroid treatment </a:t>
            </a:r>
            <a:br>
              <a:rPr kumimoji="0" lang="en-US" sz="1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br>
            <a:r>
              <a:rPr kumimoji="0" lang="en-US" sz="1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(≥0.5 mg/kg prednisolone)</a:t>
            </a:r>
          </a:p>
          <a:p>
            <a:pPr marL="0" marR="0" lvl="0" indent="0" algn="l" defTabSz="609585" rtl="0" eaLnBrk="0" fontAlgn="base" latinLnBrk="0" hangingPunct="0">
              <a:lnSpc>
                <a:spcPct val="95000"/>
              </a:lnSpc>
              <a:spcBef>
                <a:spcPts val="0"/>
              </a:spcBef>
              <a:spcAft>
                <a:spcPct val="0"/>
              </a:spcAft>
              <a:buClrTx/>
              <a:buSzTx/>
              <a:buFontTx/>
              <a:buNone/>
              <a:tabLst>
                <a:tab pos="457178" algn="l"/>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0" marR="0" lvl="0" indent="0" algn="l" defTabSz="609585" rtl="0" eaLnBrk="0" fontAlgn="base" latinLnBrk="0" hangingPunct="0">
              <a:lnSpc>
                <a:spcPct val="95000"/>
              </a:lnSpc>
              <a:spcBef>
                <a:spcPts val="0"/>
              </a:spcBef>
              <a:spcAft>
                <a:spcPct val="0"/>
              </a:spcAft>
              <a:buClrTx/>
              <a:buSzTx/>
              <a:buFontTx/>
              <a:buNone/>
              <a:tabLst>
                <a:tab pos="457178" algn="l"/>
              </a:tabLst>
              <a:defRPr/>
            </a:pPr>
            <a:r>
              <a:rPr kumimoji="0" lang="sv-SE" sz="12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For grade ≥2 (symptomatic):</a:t>
            </a:r>
          </a:p>
          <a:p>
            <a:pPr marL="114300" marR="0" lvl="0" indent="-114300" algn="l" defTabSz="609585" rtl="0" eaLnBrk="0" fontAlgn="base" latinLnBrk="0" hangingPunct="0">
              <a:lnSpc>
                <a:spcPct val="95000"/>
              </a:lnSpc>
              <a:spcBef>
                <a:spcPts val="0"/>
              </a:spcBef>
              <a:spcAft>
                <a:spcPct val="0"/>
              </a:spcAft>
              <a:buClrTx/>
              <a:buSzTx/>
              <a:buFont typeface="Wingdings" pitchFamily="2" charset="2"/>
              <a:buChar char="§"/>
              <a:tabLst>
                <a:tab pos="457178" algn="l"/>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Promptly initiate systemic corticosteroid treatment </a:t>
            </a:r>
            <a:br>
              <a:rPr kumimoji="0" lang="en-US" sz="1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br>
            <a:r>
              <a:rPr kumimoji="0" lang="en-US" sz="1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(≥1 mg/kg prednisolone or equivalent) for ≥14 days followed by taper for ≥4 wk</a:t>
            </a:r>
          </a:p>
        </p:txBody>
      </p:sp>
      <p:sp>
        <p:nvSpPr>
          <p:cNvPr id="45" name="Rectangle: Rounded Corners 19">
            <a:extLst>
              <a:ext uri="{FF2B5EF4-FFF2-40B4-BE49-F238E27FC236}">
                <a16:creationId xmlns:a16="http://schemas.microsoft.com/office/drawing/2014/main" id="{C380FFF7-A1F5-5933-56F3-41F4ED8AB5F4}"/>
              </a:ext>
            </a:extLst>
          </p:cNvPr>
          <p:cNvSpPr/>
          <p:nvPr/>
        </p:nvSpPr>
        <p:spPr>
          <a:xfrm rot="10800000">
            <a:off x="4290510" y="4327493"/>
            <a:ext cx="1956975" cy="2009570"/>
          </a:xfrm>
          <a:prstGeom prst="roundRect">
            <a:avLst>
              <a:gd name="adj" fmla="val 0"/>
            </a:avLst>
          </a:prstGeom>
          <a:solidFill>
            <a:schemeClr val="bg1"/>
          </a:solidFill>
          <a:ln w="28575" cap="flat" cmpd="sng" algn="ctr">
            <a:solidFill>
              <a:schemeClr val="accent4"/>
            </a:solid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IN" sz="1200" b="0" i="0" u="none" strike="noStrike" kern="0" cap="none" spc="0" normalizeH="0" baseline="0" noProof="0" dirty="0">
              <a:ln>
                <a:noFill/>
              </a:ln>
              <a:solidFill>
                <a:srgbClr val="3F4444"/>
              </a:solidFill>
              <a:effectLst/>
              <a:uLnTx/>
              <a:uFillTx/>
              <a:latin typeface="Arial" panose="020B0604020202020204" pitchFamily="34" charset="0"/>
              <a:cs typeface="Arial" panose="020B0604020202020204" pitchFamily="34" charset="0"/>
            </a:endParaRPr>
          </a:p>
        </p:txBody>
      </p:sp>
      <p:sp>
        <p:nvSpPr>
          <p:cNvPr id="47" name="Rectangle 46">
            <a:extLst>
              <a:ext uri="{FF2B5EF4-FFF2-40B4-BE49-F238E27FC236}">
                <a16:creationId xmlns:a16="http://schemas.microsoft.com/office/drawing/2014/main" id="{47ECD593-A720-237E-14DC-01E813F932AD}"/>
              </a:ext>
            </a:extLst>
          </p:cNvPr>
          <p:cNvSpPr/>
          <p:nvPr/>
        </p:nvSpPr>
        <p:spPr>
          <a:xfrm>
            <a:off x="4284740" y="4327493"/>
            <a:ext cx="1956976" cy="523220"/>
          </a:xfrm>
          <a:prstGeom prst="rect">
            <a:avLst/>
          </a:prstGeom>
          <a:solidFill>
            <a:schemeClr val="accent4"/>
          </a:solidFill>
        </p:spPr>
        <p:txBody>
          <a:bodyPr wrap="square" anchor="ctr">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en-US" sz="1400" b="1" i="0" u="none" strike="noStrike" kern="0" cap="none" spc="-20" normalizeH="0" baseline="0" noProof="0" dirty="0">
                <a:ln>
                  <a:noFill/>
                </a:ln>
                <a:solidFill>
                  <a:srgbClr val="FFFFFF"/>
                </a:solidFill>
                <a:effectLst/>
                <a:uLnTx/>
                <a:uFillTx/>
                <a:latin typeface="Arial" panose="020B0604020202020204" pitchFamily="34" charset="0"/>
                <a:cs typeface="Arial" panose="020B0604020202020204" pitchFamily="34" charset="0"/>
              </a:rPr>
              <a:t>Resume Therapy</a:t>
            </a:r>
          </a:p>
          <a:p>
            <a:pPr marL="0" marR="0" lvl="0" indent="0" algn="ctr" defTabSz="609585" rtl="0" eaLnBrk="1" fontAlgn="auto" latinLnBrk="0" hangingPunct="1">
              <a:lnSpc>
                <a:spcPct val="100000"/>
              </a:lnSpc>
              <a:spcBef>
                <a:spcPts val="0"/>
              </a:spcBef>
              <a:spcAft>
                <a:spcPts val="0"/>
              </a:spcAft>
              <a:buClrTx/>
              <a:buSzTx/>
              <a:buFontTx/>
              <a:buNone/>
              <a:tabLst/>
              <a:defRPr/>
            </a:pPr>
            <a:r>
              <a:rPr kumimoji="0" lang="en-US" sz="1400" b="1" i="0" u="none" strike="noStrike" kern="0" cap="none" spc="-20" normalizeH="0" baseline="0" noProof="0" dirty="0">
                <a:ln>
                  <a:noFill/>
                </a:ln>
                <a:solidFill>
                  <a:srgbClr val="FFFFFF"/>
                </a:solidFill>
                <a:effectLst/>
                <a:uLnTx/>
                <a:uFillTx/>
                <a:latin typeface="Arial" panose="020B0604020202020204" pitchFamily="34" charset="0"/>
                <a:cs typeface="Arial" panose="020B0604020202020204" pitchFamily="34" charset="0"/>
              </a:rPr>
              <a:t>(Grade 1 Only)</a:t>
            </a:r>
          </a:p>
        </p:txBody>
      </p:sp>
      <p:sp>
        <p:nvSpPr>
          <p:cNvPr id="48" name="TextBox 47">
            <a:extLst>
              <a:ext uri="{FF2B5EF4-FFF2-40B4-BE49-F238E27FC236}">
                <a16:creationId xmlns:a16="http://schemas.microsoft.com/office/drawing/2014/main" id="{4E87B3D8-224B-1910-7251-30116D0CB462}"/>
              </a:ext>
            </a:extLst>
          </p:cNvPr>
          <p:cNvSpPr txBox="1"/>
          <p:nvPr/>
        </p:nvSpPr>
        <p:spPr>
          <a:xfrm>
            <a:off x="4421968" y="4890661"/>
            <a:ext cx="1733475" cy="1390124"/>
          </a:xfrm>
          <a:prstGeom prst="rect">
            <a:avLst/>
          </a:prstGeom>
          <a:solidFill>
            <a:schemeClr val="bg1"/>
          </a:solidFill>
        </p:spPr>
        <p:txBody>
          <a:bodyPr wrap="square" numCol="1" rtlCol="0">
            <a:noAutofit/>
          </a:bodyPr>
          <a:lstStyle/>
          <a:p>
            <a:pPr marL="0" marR="0" lvl="0" indent="0" algn="l" defTabSz="609585" rtl="0" eaLnBrk="0" fontAlgn="base" latinLnBrk="0" hangingPunct="0">
              <a:lnSpc>
                <a:spcPct val="100000"/>
              </a:lnSpc>
              <a:spcBef>
                <a:spcPts val="0"/>
              </a:spcBef>
              <a:spcAft>
                <a:spcPct val="0"/>
              </a:spcAft>
              <a:buClrTx/>
              <a:buSzTx/>
              <a:buFontTx/>
              <a:buNone/>
              <a:tabLst>
                <a:tab pos="457178" algn="l"/>
              </a:tabLst>
              <a:defRPr/>
            </a:pPr>
            <a:r>
              <a:rPr kumimoji="0" lang="en-US" sz="12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If resolved in ≤28 days from onset: </a:t>
            </a: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tab pos="457178" algn="l"/>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Maintain dose</a:t>
            </a: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tab pos="457178" algn="l"/>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0" marR="0" lvl="0" indent="0" algn="l" defTabSz="609585" rtl="0" eaLnBrk="0" fontAlgn="base" latinLnBrk="0" hangingPunct="0">
              <a:lnSpc>
                <a:spcPct val="100000"/>
              </a:lnSpc>
              <a:spcBef>
                <a:spcPts val="0"/>
              </a:spcBef>
              <a:spcAft>
                <a:spcPct val="0"/>
              </a:spcAft>
              <a:buClrTx/>
              <a:buSzTx/>
              <a:buFontTx/>
              <a:buNone/>
              <a:tabLst>
                <a:tab pos="457178" algn="l"/>
              </a:tabLst>
              <a:defRPr/>
            </a:pPr>
            <a:r>
              <a:rPr kumimoji="0" lang="en-US" sz="12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If resolved &gt;28 days from onset: </a:t>
            </a:r>
          </a:p>
          <a:p>
            <a:pPr marL="114300" marR="0" lvl="0" indent="-114300" algn="l" defTabSz="609585" rtl="0" eaLnBrk="0" fontAlgn="base" latinLnBrk="0" hangingPunct="0">
              <a:lnSpc>
                <a:spcPct val="100000"/>
              </a:lnSpc>
              <a:spcBef>
                <a:spcPts val="0"/>
              </a:spcBef>
              <a:spcAft>
                <a:spcPct val="0"/>
              </a:spcAft>
              <a:buClrTx/>
              <a:buSzTx/>
              <a:buFont typeface="Wingdings" pitchFamily="2" charset="2"/>
              <a:buChar char="§"/>
              <a:tabLst>
                <a:tab pos="457178" algn="l"/>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Reduce dose 1 level </a:t>
            </a:r>
          </a:p>
        </p:txBody>
      </p:sp>
      <p:sp>
        <p:nvSpPr>
          <p:cNvPr id="3" name="Footer Placeholder 1">
            <a:extLst>
              <a:ext uri="{FF2B5EF4-FFF2-40B4-BE49-F238E27FC236}">
                <a16:creationId xmlns:a16="http://schemas.microsoft.com/office/drawing/2014/main" id="{F6254C5D-086A-17D1-015E-EDA02DA904C9}"/>
              </a:ext>
            </a:extLst>
          </p:cNvPr>
          <p:cNvSpPr txBox="1">
            <a:spLocks/>
          </p:cNvSpPr>
          <p:nvPr/>
        </p:nvSpPr>
        <p:spPr>
          <a:xfrm>
            <a:off x="609601" y="6433210"/>
            <a:ext cx="7909931" cy="442131"/>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pt-BR" altLang="en-US" sz="1200" b="0" i="0" u="none" strike="noStrike" kern="1200" cap="none" spc="-10" normalizeH="0" baseline="0" noProof="0" dirty="0" err="1">
                <a:ln>
                  <a:noFill/>
                </a:ln>
                <a:solidFill>
                  <a:srgbClr val="969696"/>
                </a:solidFill>
                <a:effectLst/>
                <a:uLnTx/>
                <a:uFillTx/>
                <a:latin typeface="Arial" panose="020B0604020202020204" pitchFamily="34" charset="0"/>
                <a:cs typeface="Arial" panose="020B0604020202020204" pitchFamily="34" charset="0"/>
              </a:rPr>
              <a:t>Fam-trastuzumab</a:t>
            </a:r>
            <a:r>
              <a:rPr kumimoji="0" lang="pt-BR"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 </a:t>
            </a:r>
            <a:r>
              <a:rPr kumimoji="0" lang="pt-BR" altLang="en-US" sz="1200" b="0" i="0" u="none" strike="noStrike" kern="1200" cap="none" spc="-10" normalizeH="0" baseline="0" noProof="0" dirty="0" err="1">
                <a:ln>
                  <a:noFill/>
                </a:ln>
                <a:solidFill>
                  <a:srgbClr val="969696"/>
                </a:solidFill>
                <a:effectLst/>
                <a:uLnTx/>
                <a:uFillTx/>
                <a:latin typeface="Arial" panose="020B0604020202020204" pitchFamily="34" charset="0"/>
                <a:cs typeface="Arial" panose="020B0604020202020204" pitchFamily="34" charset="0"/>
              </a:rPr>
              <a:t>deruxtecan-nxki</a:t>
            </a:r>
            <a:r>
              <a:rPr kumimoji="0" lang="pt-BR"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 PI. </a:t>
            </a:r>
            <a:r>
              <a:rPr kumimoji="0" lang="pt-BR" altLang="en-US" sz="1200" b="0" i="0" u="none" strike="noStrike" kern="1200" cap="none" spc="-10" normalizeH="0" baseline="0" noProof="0" dirty="0" err="1">
                <a:ln>
                  <a:noFill/>
                </a:ln>
                <a:solidFill>
                  <a:srgbClr val="969696"/>
                </a:solidFill>
                <a:effectLst/>
                <a:uLnTx/>
                <a:uFillTx/>
                <a:latin typeface="Arial" panose="020B0604020202020204" pitchFamily="34" charset="0"/>
                <a:cs typeface="Arial" panose="020B0604020202020204" pitchFamily="34" charset="0"/>
              </a:rPr>
              <a:t>Swain</a:t>
            </a:r>
            <a:r>
              <a:rPr kumimoji="0" lang="pt-BR"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 SM, et al. </a:t>
            </a:r>
            <a:r>
              <a:rPr kumimoji="0" lang="pt-BR" altLang="en-US" sz="1200" b="0" i="1" u="none" strike="noStrike" kern="1200" cap="none" spc="-10" normalizeH="0" baseline="0" noProof="0" dirty="0" err="1">
                <a:ln>
                  <a:noFill/>
                </a:ln>
                <a:solidFill>
                  <a:srgbClr val="969696"/>
                </a:solidFill>
                <a:effectLst/>
                <a:uLnTx/>
                <a:uFillTx/>
                <a:latin typeface="Arial" panose="020B0604020202020204" pitchFamily="34" charset="0"/>
                <a:cs typeface="Arial" panose="020B0604020202020204" pitchFamily="34" charset="0"/>
              </a:rPr>
              <a:t>Cancer</a:t>
            </a:r>
            <a:r>
              <a:rPr kumimoji="0" lang="pt-BR" altLang="en-US" sz="1200" b="0" i="1"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 </a:t>
            </a:r>
            <a:r>
              <a:rPr kumimoji="0" lang="pt-BR" altLang="en-US" sz="1200" b="0" i="1" u="none" strike="noStrike" kern="1200" cap="none" spc="-10" normalizeH="0" baseline="0" noProof="0" dirty="0" err="1">
                <a:ln>
                  <a:noFill/>
                </a:ln>
                <a:solidFill>
                  <a:srgbClr val="969696"/>
                </a:solidFill>
                <a:effectLst/>
                <a:uLnTx/>
                <a:uFillTx/>
                <a:latin typeface="Arial" panose="020B0604020202020204" pitchFamily="34" charset="0"/>
                <a:cs typeface="Arial" panose="020B0604020202020204" pitchFamily="34" charset="0"/>
              </a:rPr>
              <a:t>Treat</a:t>
            </a:r>
            <a:r>
              <a:rPr kumimoji="0" lang="pt-BR" altLang="en-US" sz="1200" b="0" i="1"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 Rev. </a:t>
            </a:r>
            <a:r>
              <a:rPr kumimoji="0" lang="pt-BR"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2022;106:102378.</a:t>
            </a:r>
          </a:p>
        </p:txBody>
      </p:sp>
    </p:spTree>
    <p:extLst>
      <p:ext uri="{BB962C8B-B14F-4D97-AF65-F5344CB8AC3E}">
        <p14:creationId xmlns:p14="http://schemas.microsoft.com/office/powerpoint/2010/main" val="11017863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AF081-9A31-8F41-0335-1A6A0A37887F}"/>
              </a:ext>
            </a:extLst>
          </p:cNvPr>
          <p:cNvSpPr>
            <a:spLocks noGrp="1"/>
          </p:cNvSpPr>
          <p:nvPr>
            <p:ph type="title"/>
          </p:nvPr>
        </p:nvSpPr>
        <p:spPr/>
        <p:txBody>
          <a:bodyPr/>
          <a:lstStyle/>
          <a:p>
            <a:r>
              <a:rPr lang="en-US" dirty="0"/>
              <a:t>Sacituzumab Govitecan: Safety Profile</a:t>
            </a:r>
            <a:br>
              <a:rPr lang="en-US" dirty="0"/>
            </a:br>
            <a:endParaRPr lang="en-US" dirty="0"/>
          </a:p>
        </p:txBody>
      </p:sp>
      <p:sp>
        <p:nvSpPr>
          <p:cNvPr id="7" name="Content Placeholder 6">
            <a:extLst>
              <a:ext uri="{FF2B5EF4-FFF2-40B4-BE49-F238E27FC236}">
                <a16:creationId xmlns:a16="http://schemas.microsoft.com/office/drawing/2014/main" id="{907F530F-E627-B21E-AB70-F497CA7C31A1}"/>
              </a:ext>
            </a:extLst>
          </p:cNvPr>
          <p:cNvSpPr>
            <a:spLocks noGrp="1"/>
          </p:cNvSpPr>
          <p:nvPr>
            <p:ph sz="half" idx="2"/>
          </p:nvPr>
        </p:nvSpPr>
        <p:spPr>
          <a:xfrm>
            <a:off x="6879434" y="1497969"/>
            <a:ext cx="4602770" cy="4943221"/>
          </a:xfrm>
        </p:spPr>
        <p:txBody>
          <a:bodyPr>
            <a:normAutofit/>
          </a:bodyPr>
          <a:lstStyle/>
          <a:p>
            <a:r>
              <a:rPr lang="en-US" dirty="0"/>
              <a:t>Safety profile consistent in HR+/HER2- MBC (TROPiCS-02) and mTNBC (ASCENT)</a:t>
            </a:r>
          </a:p>
          <a:p>
            <a:pPr lvl="1"/>
            <a:r>
              <a:rPr lang="en-US" dirty="0"/>
              <a:t>No treatment-related cardiac failure or LVEF observed</a:t>
            </a:r>
          </a:p>
          <a:p>
            <a:r>
              <a:rPr lang="en-US" dirty="0"/>
              <a:t>Alopecia often observed at higher rates in real-world practice</a:t>
            </a:r>
          </a:p>
          <a:p>
            <a:pPr lvl="1"/>
            <a:r>
              <a:rPr lang="en-US" dirty="0"/>
              <a:t>Counsel patients on hair loss</a:t>
            </a:r>
          </a:p>
          <a:p>
            <a:pPr lvl="1"/>
            <a:r>
              <a:rPr lang="en-US" dirty="0"/>
              <a:t>Offer wig prescription</a:t>
            </a:r>
          </a:p>
          <a:p>
            <a:endParaRPr lang="en-US" dirty="0"/>
          </a:p>
        </p:txBody>
      </p:sp>
      <p:graphicFrame>
        <p:nvGraphicFramePr>
          <p:cNvPr id="4" name="Table 3">
            <a:extLst>
              <a:ext uri="{FF2B5EF4-FFF2-40B4-BE49-F238E27FC236}">
                <a16:creationId xmlns:a16="http://schemas.microsoft.com/office/drawing/2014/main" id="{8857C0A3-70FE-73B1-2A3F-0FF96C63B25F}"/>
              </a:ext>
            </a:extLst>
          </p:cNvPr>
          <p:cNvGraphicFramePr>
            <a:graphicFrameLocks noGrp="1"/>
          </p:cNvGraphicFramePr>
          <p:nvPr>
            <p:extLst>
              <p:ext uri="{D42A27DB-BD31-4B8C-83A1-F6EECF244321}">
                <p14:modId xmlns:p14="http://schemas.microsoft.com/office/powerpoint/2010/main" val="3602075714"/>
              </p:ext>
            </p:extLst>
          </p:nvPr>
        </p:nvGraphicFramePr>
        <p:xfrm>
          <a:off x="727076" y="1212253"/>
          <a:ext cx="6035040" cy="4663440"/>
        </p:xfrm>
        <a:graphic>
          <a:graphicData uri="http://schemas.openxmlformats.org/drawingml/2006/table">
            <a:tbl>
              <a:tblPr firstRow="1" bandRow="1"/>
              <a:tblGrid>
                <a:gridCol w="267013">
                  <a:extLst>
                    <a:ext uri="{9D8B030D-6E8A-4147-A177-3AD203B41FA5}">
                      <a16:colId xmlns:a16="http://schemas.microsoft.com/office/drawing/2014/main" val="1786404291"/>
                    </a:ext>
                  </a:extLst>
                </a:gridCol>
                <a:gridCol w="1674387">
                  <a:extLst>
                    <a:ext uri="{9D8B030D-6E8A-4147-A177-3AD203B41FA5}">
                      <a16:colId xmlns:a16="http://schemas.microsoft.com/office/drawing/2014/main" val="362682475"/>
                    </a:ext>
                  </a:extLst>
                </a:gridCol>
                <a:gridCol w="1023410">
                  <a:extLst>
                    <a:ext uri="{9D8B030D-6E8A-4147-A177-3AD203B41FA5}">
                      <a16:colId xmlns:a16="http://schemas.microsoft.com/office/drawing/2014/main" val="1598095397"/>
                    </a:ext>
                  </a:extLst>
                </a:gridCol>
                <a:gridCol w="1023410">
                  <a:extLst>
                    <a:ext uri="{9D8B030D-6E8A-4147-A177-3AD203B41FA5}">
                      <a16:colId xmlns:a16="http://schemas.microsoft.com/office/drawing/2014/main" val="3499457279"/>
                    </a:ext>
                  </a:extLst>
                </a:gridCol>
                <a:gridCol w="1023410">
                  <a:extLst>
                    <a:ext uri="{9D8B030D-6E8A-4147-A177-3AD203B41FA5}">
                      <a16:colId xmlns:a16="http://schemas.microsoft.com/office/drawing/2014/main" val="3529061394"/>
                    </a:ext>
                  </a:extLst>
                </a:gridCol>
                <a:gridCol w="1023410">
                  <a:extLst>
                    <a:ext uri="{9D8B030D-6E8A-4147-A177-3AD203B41FA5}">
                      <a16:colId xmlns:a16="http://schemas.microsoft.com/office/drawing/2014/main" val="83563871"/>
                    </a:ext>
                  </a:extLst>
                </a:gridCol>
              </a:tblGrid>
              <a:tr h="274320">
                <a:tc rowSpan="2" gridSpan="2">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defRPr/>
                      </a:pPr>
                      <a:r>
                        <a:rPr kumimoji="0" lang="en-US" sz="1200" b="1" i="0" u="none" strike="noStrike" kern="1200" cap="none" normalizeH="0" baseline="0" dirty="0">
                          <a:ln>
                            <a:noFill/>
                          </a:ln>
                          <a:solidFill>
                            <a:schemeClr val="bg1"/>
                          </a:solidFill>
                          <a:effectLst/>
                          <a:latin typeface="+mn-lt"/>
                          <a:ea typeface="+mn-ea"/>
                          <a:cs typeface="+mn-cs"/>
                        </a:rPr>
                        <a:t>TRAEs, n (%)</a:t>
                      </a:r>
                    </a:p>
                  </a:txBody>
                  <a:tcPr marL="118872" marR="118872" anchor="ctr">
                    <a:lnL w="12700" cmpd="sng">
                      <a:noFill/>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rowSpan="2" hMerge="1">
                  <a:txBody>
                    <a:bodyPr/>
                    <a:lstStyle/>
                    <a:p>
                      <a:pPr>
                        <a:spcBef>
                          <a:spcPts val="0"/>
                        </a:spcBef>
                      </a:pPr>
                      <a:endParaRPr lang="en-US" sz="1400">
                        <a:latin typeface="Arial" panose="020B0604020202020204" pitchFamily="34" charset="0"/>
                        <a:cs typeface="Arial" panose="020B0604020202020204" pitchFamily="34" charset="0"/>
                      </a:endParaRPr>
                    </a:p>
                  </a:txBody>
                  <a:tcP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gridSpan="2">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1" i="0" u="none" strike="noStrike" kern="1200" cap="none" normalizeH="0" baseline="0" dirty="0">
                          <a:ln>
                            <a:noFill/>
                          </a:ln>
                          <a:solidFill>
                            <a:schemeClr val="bg1"/>
                          </a:solidFill>
                          <a:effectLst/>
                          <a:latin typeface="+mn-lt"/>
                          <a:ea typeface="+mn-ea"/>
                          <a:cs typeface="+mn-cs"/>
                        </a:rPr>
                        <a:t>SG (n = 268)</a:t>
                      </a:r>
                    </a:p>
                  </a:txBody>
                  <a:tcPr marL="118872" marR="11887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endParaRPr lang="en-US"/>
                    </a:p>
                  </a:txBody>
                  <a:tcPr/>
                </a:tc>
                <a:tc gridSpan="2">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1" i="0" u="none" strike="noStrike" kern="1200" cap="none" normalizeH="0" baseline="0" dirty="0">
                          <a:ln>
                            <a:noFill/>
                          </a:ln>
                          <a:solidFill>
                            <a:schemeClr val="bg1"/>
                          </a:solidFill>
                          <a:effectLst/>
                          <a:latin typeface="+mn-lt"/>
                          <a:ea typeface="+mn-ea"/>
                          <a:cs typeface="+mn-cs"/>
                        </a:rPr>
                        <a:t>TPC (n = 249)</a:t>
                      </a:r>
                    </a:p>
                  </a:txBody>
                  <a:tcPr marL="118872" marR="118872" anchor="ctr">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hMerge="1">
                  <a:txBody>
                    <a:bodyPr/>
                    <a:lstStyle/>
                    <a:p>
                      <a:endParaRPr lang="en-US"/>
                    </a:p>
                  </a:txBody>
                  <a:tcPr/>
                </a:tc>
                <a:extLst>
                  <a:ext uri="{0D108BD9-81ED-4DB2-BD59-A6C34878D82A}">
                    <a16:rowId xmlns:a16="http://schemas.microsoft.com/office/drawing/2014/main" val="10000"/>
                  </a:ext>
                </a:extLst>
              </a:tr>
              <a:tr h="274320">
                <a:tc gridSpan="2" vMerge="1">
                  <a:txBody>
                    <a:bodyPr/>
                    <a:lstStyle/>
                    <a:p>
                      <a:pPr marL="0" indent="0" algn="l" fontAlgn="t">
                        <a:lnSpc>
                          <a:spcPct val="90000"/>
                        </a:lnSpc>
                        <a:spcBef>
                          <a:spcPts val="0"/>
                        </a:spcBef>
                        <a:spcAft>
                          <a:spcPts val="300"/>
                        </a:spcAft>
                      </a:pPr>
                      <a:endParaRPr lang="en-US" sz="3200" b="0" i="0" u="none" strike="noStrike">
                        <a:solidFill>
                          <a:schemeClr val="tx1"/>
                        </a:solidFill>
                        <a:effectLst/>
                        <a:latin typeface="Arial" panose="020B0604020202020204" pitchFamily="34" charset="0"/>
                        <a:cs typeface="Arial" panose="020B0604020202020204" pitchFamily="34" charset="0"/>
                      </a:endParaRPr>
                    </a:p>
                  </a:txBody>
                  <a:tcPr marL="60960" marR="121920" marT="60960" marB="60960" anchor="ctr">
                    <a:lnL w="12700" cmpd="sng">
                      <a:solidFill>
                        <a:srgbClr val="FFFFFF"/>
                      </a:solidFill>
                    </a:lnL>
                    <a:lnR w="12700" cap="flat" cmpd="sng" algn="ctr">
                      <a:solidFill>
                        <a:srgbClr val="FFFFFF"/>
                      </a:solidFill>
                      <a:prstDash val="solid"/>
                      <a:round/>
                      <a:headEnd type="none" w="med" len="med"/>
                      <a:tailEnd type="none" w="med" len="med"/>
                    </a:lnR>
                    <a:lnT w="12700" cap="flat" cmpd="sng" algn="ctr">
                      <a:solidFill>
                        <a:srgbClr val="262261"/>
                      </a:solidFill>
                      <a:prstDash val="solid"/>
                      <a:round/>
                      <a:headEnd type="none" w="med" len="med"/>
                      <a:tailEnd type="none" w="med" len="med"/>
                    </a:lnT>
                    <a:lnB w="12700" cap="flat" cmpd="sng" algn="ctr">
                      <a:solidFill>
                        <a:srgbClr val="262261"/>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hMerge="1" vMerge="1">
                  <a:txBody>
                    <a:bodyPr/>
                    <a:lstStyle/>
                    <a:p>
                      <a:pPr algn="l"/>
                      <a:endParaRPr lang="it-IT" sz="1200" b="1">
                        <a:solidFill>
                          <a:schemeClr val="tx1"/>
                        </a:solidFill>
                        <a:latin typeface="Arial" panose="020B0604020202020204" pitchFamily="34" charset="0"/>
                        <a:cs typeface="Arial" panose="020B0604020202020204" pitchFamily="34" charset="0"/>
                      </a:endParaRPr>
                    </a:p>
                  </a:txBody>
                  <a:tcPr anchor="ctr">
                    <a:lnL w="12700" cmpd="sng">
                      <a:solidFill>
                        <a:srgbClr val="FFFFFF"/>
                      </a:solidFill>
                    </a:lnL>
                    <a:lnR w="12700" cap="flat" cmpd="sng" algn="ctr">
                      <a:solidFill>
                        <a:srgbClr val="FFFFFF"/>
                      </a:solidFill>
                      <a:prstDash val="solid"/>
                      <a:round/>
                      <a:headEnd type="none" w="med" len="med"/>
                      <a:tailEnd type="none" w="med" len="med"/>
                    </a:lnR>
                    <a:lnT w="12700" cap="flat" cmpd="sng" algn="ctr">
                      <a:solidFill>
                        <a:srgbClr val="262261"/>
                      </a:solidFill>
                      <a:prstDash val="solid"/>
                      <a:round/>
                      <a:headEnd type="none" w="med" len="med"/>
                      <a:tailEnd type="none" w="med" len="med"/>
                    </a:lnT>
                    <a:lnB w="12700" cap="flat" cmpd="sng" algn="ctr">
                      <a:solidFill>
                        <a:srgbClr val="262261"/>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1" i="0" u="none" strike="noStrike" kern="1200" cap="none" normalizeH="0" baseline="0" dirty="0">
                          <a:ln>
                            <a:noFill/>
                          </a:ln>
                          <a:solidFill>
                            <a:schemeClr val="bg1"/>
                          </a:solidFill>
                          <a:effectLst/>
                          <a:latin typeface="+mn-lt"/>
                          <a:ea typeface="+mn-ea"/>
                          <a:cs typeface="+mn-cs"/>
                        </a:rPr>
                        <a:t>All Grade</a:t>
                      </a:r>
                    </a:p>
                  </a:txBody>
                  <a:tcPr marL="118872" marR="118872" anchor="ctr">
                    <a:lnL w="28575"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1" i="0" u="none" strike="noStrike" kern="1200" cap="none" normalizeH="0" baseline="0" dirty="0">
                          <a:ln>
                            <a:noFill/>
                          </a:ln>
                          <a:solidFill>
                            <a:schemeClr val="bg1"/>
                          </a:solidFill>
                          <a:effectLst/>
                          <a:latin typeface="+mn-lt"/>
                          <a:ea typeface="+mn-ea"/>
                          <a:cs typeface="+mn-cs"/>
                        </a:rPr>
                        <a:t>Grade ≥3</a:t>
                      </a:r>
                    </a:p>
                  </a:txBody>
                  <a:tcPr marL="118872" marR="118872" anchor="ctr">
                    <a:lnL w="12700" cmpd="sng">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1" i="0" u="none" strike="noStrike" kern="1200" cap="none" normalizeH="0" baseline="0" dirty="0">
                          <a:ln>
                            <a:noFill/>
                          </a:ln>
                          <a:solidFill>
                            <a:schemeClr val="bg1"/>
                          </a:solidFill>
                          <a:effectLst/>
                          <a:latin typeface="+mn-lt"/>
                          <a:ea typeface="+mn-ea"/>
                          <a:cs typeface="+mn-cs"/>
                        </a:rPr>
                        <a:t>All Grade</a:t>
                      </a:r>
                    </a:p>
                  </a:txBody>
                  <a:tcPr marL="118872" marR="118872" anchor="ctr">
                    <a:lnL w="28575"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1" i="0" u="none" strike="noStrike" kern="1200" cap="none" normalizeH="0" baseline="0" dirty="0">
                          <a:ln>
                            <a:noFill/>
                          </a:ln>
                          <a:solidFill>
                            <a:schemeClr val="bg1"/>
                          </a:solidFill>
                          <a:effectLst/>
                          <a:latin typeface="+mn-lt"/>
                          <a:ea typeface="+mn-ea"/>
                          <a:cs typeface="+mn-cs"/>
                        </a:rPr>
                        <a:t>Grade ≥3</a:t>
                      </a:r>
                    </a:p>
                  </a:txBody>
                  <a:tcPr marL="118872" marR="118872"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81699845"/>
                  </a:ext>
                </a:extLst>
              </a:tr>
              <a:tr h="274320">
                <a:tc rowSpan="5">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1" i="0" u="none" strike="noStrike" kern="1200" cap="none" normalizeH="0" baseline="0" dirty="0">
                          <a:ln>
                            <a:noFill/>
                          </a:ln>
                          <a:solidFill>
                            <a:schemeClr val="bg2">
                              <a:lumMod val="10000"/>
                            </a:schemeClr>
                          </a:solidFill>
                          <a:effectLst/>
                          <a:latin typeface="+mn-lt"/>
                          <a:ea typeface="+mn-ea"/>
                          <a:cs typeface="+mn-cs"/>
                        </a:rPr>
                        <a:t>Hematologic </a:t>
                      </a:r>
                    </a:p>
                  </a:txBody>
                  <a:tcPr marL="118872" marR="118872" vert="vert270" anchor="ctr">
                    <a:lnL w="12700" cmpd="sng">
                      <a:noFill/>
                    </a:lnL>
                    <a:lnR w="28575" cap="flat" cmpd="sng" algn="ctr">
                      <a:solidFill>
                        <a:srgbClr val="FF0000"/>
                      </a:solid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it-IT" sz="1200" b="1" i="0" u="none" strike="noStrike" kern="1200" cap="none" normalizeH="0" baseline="0" dirty="0">
                          <a:ln>
                            <a:noFill/>
                          </a:ln>
                          <a:solidFill>
                            <a:schemeClr val="bg2">
                              <a:lumMod val="10000"/>
                            </a:schemeClr>
                          </a:solidFill>
                          <a:effectLst/>
                          <a:latin typeface="+mn-lt"/>
                          <a:ea typeface="+mn-ea"/>
                          <a:cs typeface="+mn-cs"/>
                        </a:rPr>
                        <a:t>Neutropenia</a:t>
                      </a:r>
                    </a:p>
                  </a:txBody>
                  <a:tcPr marL="118872" marR="118872" anchor="ctr">
                    <a:lnL w="28575" cap="flat" cmpd="sng" algn="ctr">
                      <a:solidFill>
                        <a:srgbClr val="FF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1" i="0" u="none" strike="noStrike" kern="1200" cap="none" normalizeH="0" baseline="0" dirty="0">
                          <a:ln>
                            <a:noFill/>
                          </a:ln>
                          <a:solidFill>
                            <a:schemeClr val="bg2">
                              <a:lumMod val="10000"/>
                            </a:schemeClr>
                          </a:solidFill>
                          <a:effectLst/>
                          <a:latin typeface="+mn-lt"/>
                          <a:ea typeface="+mn-ea"/>
                          <a:cs typeface="+mn-cs"/>
                        </a:rPr>
                        <a:t>188 (70)</a:t>
                      </a:r>
                    </a:p>
                  </a:txBody>
                  <a:tcPr marL="118872" marR="118872">
                    <a:lnL w="28575" cap="flat" cmpd="sng" algn="ctr">
                      <a:solidFill>
                        <a:schemeClr val="tx1"/>
                      </a:solidFill>
                      <a:prstDash val="solid"/>
                      <a:round/>
                      <a:headEnd type="none" w="med" len="med"/>
                      <a:tailEnd type="none" w="med" len="med"/>
                    </a:lnL>
                    <a:lnR w="12700" cmpd="sng">
                      <a:noFill/>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1" i="0" u="none" strike="noStrike" kern="1200" cap="none" normalizeH="0" baseline="0" dirty="0">
                          <a:ln>
                            <a:noFill/>
                          </a:ln>
                          <a:solidFill>
                            <a:schemeClr val="bg2">
                              <a:lumMod val="10000"/>
                            </a:schemeClr>
                          </a:solidFill>
                          <a:effectLst/>
                          <a:latin typeface="+mn-lt"/>
                          <a:ea typeface="+mn-ea"/>
                          <a:cs typeface="+mn-cs"/>
                        </a:rPr>
                        <a:t>136 (51)</a:t>
                      </a:r>
                    </a:p>
                  </a:txBody>
                  <a:tcPr marL="118872" marR="118872">
                    <a:lnL w="12700" cmpd="sng">
                      <a:noFill/>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134 (54)</a:t>
                      </a:r>
                    </a:p>
                  </a:txBody>
                  <a:tcPr marL="118872" marR="118872">
                    <a:lnL w="28575" cap="flat" cmpd="sng" algn="ctr">
                      <a:solidFill>
                        <a:srgbClr val="FF0000"/>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94 (38)</a:t>
                      </a:r>
                    </a:p>
                  </a:txBody>
                  <a:tcPr marL="118872" marR="118872">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CDCDCF"/>
                    </a:solidFill>
                  </a:tcPr>
                </a:tc>
                <a:extLst>
                  <a:ext uri="{0D108BD9-81ED-4DB2-BD59-A6C34878D82A}">
                    <a16:rowId xmlns:a16="http://schemas.microsoft.com/office/drawing/2014/main" val="820014258"/>
                  </a:ext>
                </a:extLst>
              </a:tr>
              <a:tr h="274320">
                <a:tc vMerge="1">
                  <a:txBody>
                    <a:bodyPr/>
                    <a:lstStyle/>
                    <a:p>
                      <a:pPr marL="0" indent="0" algn="l" fontAlgn="t">
                        <a:lnSpc>
                          <a:spcPct val="90000"/>
                        </a:lnSpc>
                        <a:spcBef>
                          <a:spcPts val="0"/>
                        </a:spcBef>
                        <a:spcAft>
                          <a:spcPts val="300"/>
                        </a:spcAft>
                      </a:pPr>
                      <a:endParaRPr lang="en-US" sz="1400" b="1" i="0" u="none" strike="noStrike">
                        <a:solidFill>
                          <a:schemeClr val="tx1"/>
                        </a:solidFill>
                        <a:effectLst/>
                        <a:latin typeface="Arial" panose="020B0604020202020204" pitchFamily="34" charset="0"/>
                        <a:cs typeface="Arial" panose="020B0604020202020204" pitchFamily="34" charset="0"/>
                      </a:endParaRPr>
                    </a:p>
                  </a:txBody>
                  <a:tcPr marL="60960" marR="121920" marT="60960" marB="60960" anchor="ctr">
                    <a:no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defRPr/>
                      </a:pPr>
                      <a:r>
                        <a:rPr kumimoji="0" lang="it-IT" sz="1200" b="0" i="0" u="none" strike="noStrike" kern="1200" cap="none" normalizeH="0" baseline="0" noProof="0" dirty="0">
                          <a:ln>
                            <a:noFill/>
                          </a:ln>
                          <a:solidFill>
                            <a:schemeClr val="bg2">
                              <a:lumMod val="10000"/>
                            </a:schemeClr>
                          </a:solidFill>
                          <a:effectLst/>
                          <a:latin typeface="+mn-lt"/>
                          <a:ea typeface="+mn-ea"/>
                          <a:cs typeface="+mn-cs"/>
                        </a:rPr>
                        <a:t>Anemia</a:t>
                      </a:r>
                    </a:p>
                  </a:txBody>
                  <a:tcPr marL="118872" marR="118872" anchor="ctr">
                    <a:lnL w="12700" cmpd="sng">
                      <a:noFill/>
                    </a:lnL>
                    <a:lnR w="28575"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91 (34)</a:t>
                      </a:r>
                    </a:p>
                  </a:txBody>
                  <a:tcPr marL="118872" marR="118872">
                    <a:lnL w="28575" cap="flat" cmpd="sng" algn="ctr">
                      <a:solidFill>
                        <a:schemeClr val="tx1"/>
                      </a:solidFill>
                      <a:prstDash val="solid"/>
                      <a:round/>
                      <a:headEnd type="none" w="med" len="med"/>
                      <a:tailEnd type="none" w="med" len="med"/>
                    </a:lnL>
                    <a:lnR w="12700" cmpd="sng">
                      <a:noFill/>
                    </a:lnR>
                    <a:lnT w="28575"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17 (6)</a:t>
                      </a:r>
                    </a:p>
                  </a:txBody>
                  <a:tcPr marL="118872" marR="118872">
                    <a:lnL w="12700" cmpd="sng">
                      <a:noFill/>
                    </a:lnL>
                    <a:lnR w="28575"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62 (25)</a:t>
                      </a:r>
                    </a:p>
                  </a:txBody>
                  <a:tcPr marL="118872" marR="118872">
                    <a:lnL w="28575"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8 (3)</a:t>
                      </a:r>
                    </a:p>
                  </a:txBody>
                  <a:tcPr marL="118872" marR="118872">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CDCDCF"/>
                    </a:solidFill>
                  </a:tcPr>
                </a:tc>
                <a:extLst>
                  <a:ext uri="{0D108BD9-81ED-4DB2-BD59-A6C34878D82A}">
                    <a16:rowId xmlns:a16="http://schemas.microsoft.com/office/drawing/2014/main" val="1299327655"/>
                  </a:ext>
                </a:extLst>
              </a:tr>
              <a:tr h="274320">
                <a:tc vMerge="1">
                  <a:txBody>
                    <a:bodyPr/>
                    <a:lstStyle/>
                    <a:p>
                      <a:pPr marL="0" indent="0" algn="l" fontAlgn="t">
                        <a:lnSpc>
                          <a:spcPct val="90000"/>
                        </a:lnSpc>
                        <a:spcBef>
                          <a:spcPts val="0"/>
                        </a:spcBef>
                        <a:spcAft>
                          <a:spcPts val="300"/>
                        </a:spcAft>
                      </a:pPr>
                      <a:endParaRPr lang="en-US" sz="1400" b="1" i="0" u="none" strike="noStrike">
                        <a:solidFill>
                          <a:schemeClr val="tx1"/>
                        </a:solidFill>
                        <a:effectLst/>
                        <a:latin typeface="Arial" panose="020B0604020202020204" pitchFamily="34" charset="0"/>
                        <a:cs typeface="Arial" panose="020B0604020202020204" pitchFamily="34" charset="0"/>
                      </a:endParaRPr>
                    </a:p>
                  </a:txBody>
                  <a:tcPr marL="60960" marR="121920" marT="60960" marB="60960" anchor="ctr">
                    <a:no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defRPr/>
                      </a:pPr>
                      <a:r>
                        <a:rPr kumimoji="0" lang="it-IT" sz="1200" b="0" i="0" u="none" strike="noStrike" kern="1200" cap="none" normalizeH="0" baseline="0" dirty="0">
                          <a:ln>
                            <a:noFill/>
                          </a:ln>
                          <a:solidFill>
                            <a:schemeClr val="bg2">
                              <a:lumMod val="10000"/>
                            </a:schemeClr>
                          </a:solidFill>
                          <a:effectLst/>
                          <a:latin typeface="+mn-lt"/>
                          <a:ea typeface="+mn-ea"/>
                          <a:cs typeface="+mn-cs"/>
                        </a:rPr>
                        <a:t>Leukopenia</a:t>
                      </a:r>
                    </a:p>
                  </a:txBody>
                  <a:tcPr marL="118872" marR="118872"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37 (14)</a:t>
                      </a:r>
                    </a:p>
                  </a:txBody>
                  <a:tcPr marL="118872" marR="118872">
                    <a:lnL w="28575"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23 (9)</a:t>
                      </a:r>
                    </a:p>
                  </a:txBody>
                  <a:tcPr marL="118872" marR="118872">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23 (9)</a:t>
                      </a:r>
                    </a:p>
                  </a:txBody>
                  <a:tcPr marL="118872" marR="118872">
                    <a:lnL w="28575"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13 (5)</a:t>
                      </a:r>
                    </a:p>
                  </a:txBody>
                  <a:tcPr marL="118872" marR="118872">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CDCDCF"/>
                    </a:solidFill>
                  </a:tcPr>
                </a:tc>
                <a:extLst>
                  <a:ext uri="{0D108BD9-81ED-4DB2-BD59-A6C34878D82A}">
                    <a16:rowId xmlns:a16="http://schemas.microsoft.com/office/drawing/2014/main" val="345555615"/>
                  </a:ext>
                </a:extLst>
              </a:tr>
              <a:tr h="274320">
                <a:tc vMerge="1">
                  <a:txBody>
                    <a:bodyPr/>
                    <a:lstStyle/>
                    <a:p>
                      <a:endParaRPr lang="en-US"/>
                    </a:p>
                  </a:txBody>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defRPr/>
                      </a:pPr>
                      <a:r>
                        <a:rPr kumimoji="0" lang="it-IT" sz="1200" b="0" i="0" u="none" strike="noStrike" kern="1200" cap="none" normalizeH="0" baseline="0" dirty="0">
                          <a:ln>
                            <a:noFill/>
                          </a:ln>
                          <a:solidFill>
                            <a:schemeClr val="bg2">
                              <a:lumMod val="10000"/>
                            </a:schemeClr>
                          </a:solidFill>
                          <a:effectLst/>
                          <a:latin typeface="+mn-lt"/>
                          <a:ea typeface="+mn-ea"/>
                          <a:cs typeface="+mn-cs"/>
                        </a:rPr>
                        <a:t>Lymphopenia</a:t>
                      </a:r>
                    </a:p>
                  </a:txBody>
                  <a:tcPr marL="118872" marR="118872"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31 (12)</a:t>
                      </a:r>
                    </a:p>
                  </a:txBody>
                  <a:tcPr marL="118872" marR="118872">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10 (4)</a:t>
                      </a:r>
                    </a:p>
                  </a:txBody>
                  <a:tcPr marL="118872" marR="118872">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25 (10)</a:t>
                      </a:r>
                    </a:p>
                  </a:txBody>
                  <a:tcPr marL="118872" marR="118872">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8 (3)</a:t>
                      </a:r>
                    </a:p>
                  </a:txBody>
                  <a:tcPr marL="118872" marR="11887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extLst>
                  <a:ext uri="{0D108BD9-81ED-4DB2-BD59-A6C34878D82A}">
                    <a16:rowId xmlns:a16="http://schemas.microsoft.com/office/drawing/2014/main" val="1978455767"/>
                  </a:ext>
                </a:extLst>
              </a:tr>
              <a:tr h="274320">
                <a:tc vMerge="1">
                  <a:txBody>
                    <a:bodyPr/>
                    <a:lstStyle/>
                    <a:p>
                      <a:pPr marL="0" indent="0" algn="l" fontAlgn="t">
                        <a:lnSpc>
                          <a:spcPct val="90000"/>
                        </a:lnSpc>
                        <a:spcBef>
                          <a:spcPts val="0"/>
                        </a:spcBef>
                        <a:spcAft>
                          <a:spcPts val="300"/>
                        </a:spcAft>
                      </a:pPr>
                      <a:endParaRPr lang="en-US" sz="1400" b="1" i="0" u="none" strike="noStrike">
                        <a:solidFill>
                          <a:schemeClr val="tx1"/>
                        </a:solidFill>
                        <a:effectLst/>
                        <a:latin typeface="Arial" panose="020B0604020202020204" pitchFamily="34" charset="0"/>
                        <a:cs typeface="Arial" panose="020B0604020202020204" pitchFamily="34" charset="0"/>
                      </a:endParaRPr>
                    </a:p>
                  </a:txBody>
                  <a:tcPr marL="60960" marR="121920" marT="60960" marB="60960" anchor="ctr">
                    <a:no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defRPr/>
                      </a:pPr>
                      <a:r>
                        <a:rPr kumimoji="0" lang="it-IT" sz="1200" b="0" i="0" u="none" strike="noStrike" kern="1200" cap="none" normalizeH="0" baseline="0" dirty="0">
                          <a:ln>
                            <a:noFill/>
                          </a:ln>
                          <a:solidFill>
                            <a:schemeClr val="bg2">
                              <a:lumMod val="10000"/>
                            </a:schemeClr>
                          </a:solidFill>
                          <a:effectLst/>
                          <a:latin typeface="+mn-lt"/>
                          <a:ea typeface="+mn-ea"/>
                          <a:cs typeface="+mn-cs"/>
                        </a:rPr>
                        <a:t>Febrile neutropenia</a:t>
                      </a:r>
                    </a:p>
                  </a:txBody>
                  <a:tcPr marL="118872" marR="118872" anchor="ctr">
                    <a:lnL w="12700" cmpd="sng">
                      <a:noFill/>
                    </a:lnL>
                    <a:lnR w="28575" cap="flat" cmpd="sng" algn="ctr">
                      <a:solidFill>
                        <a:schemeClr val="tx1"/>
                      </a:solidFill>
                      <a:prstDash val="solid"/>
                      <a:round/>
                      <a:headEnd type="none" w="med" len="med"/>
                      <a:tailEnd type="none" w="med" len="med"/>
                    </a:lnR>
                    <a:lnT w="12700" cmpd="sng">
                      <a:noFill/>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14 (5)</a:t>
                      </a:r>
                    </a:p>
                  </a:txBody>
                  <a:tcPr marL="118872" marR="118872">
                    <a:lnL w="28575"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14 (5)</a:t>
                      </a:r>
                    </a:p>
                  </a:txBody>
                  <a:tcPr marL="118872" marR="118872">
                    <a:lnL w="12700" cmpd="sng">
                      <a:noFill/>
                    </a:lnL>
                    <a:lnR w="28575" cap="flat" cmpd="sng" algn="ctr">
                      <a:solidFill>
                        <a:schemeClr val="tx1"/>
                      </a:solidFill>
                      <a:prstDash val="solid"/>
                      <a:round/>
                      <a:headEnd type="none" w="med" len="med"/>
                      <a:tailEnd type="none" w="med" len="med"/>
                    </a:lnR>
                    <a:lnT w="12700" cmpd="sng">
                      <a:noFill/>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11 (4)</a:t>
                      </a:r>
                    </a:p>
                  </a:txBody>
                  <a:tcPr marL="118872" marR="118872">
                    <a:lnL w="28575"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11 (4)</a:t>
                      </a:r>
                    </a:p>
                  </a:txBody>
                  <a:tcPr marL="118872" marR="118872">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CDCDCF"/>
                    </a:solidFill>
                  </a:tcPr>
                </a:tc>
                <a:extLst>
                  <a:ext uri="{0D108BD9-81ED-4DB2-BD59-A6C34878D82A}">
                    <a16:rowId xmlns:a16="http://schemas.microsoft.com/office/drawing/2014/main" val="3488243378"/>
                  </a:ext>
                </a:extLst>
              </a:tr>
              <a:tr h="274320">
                <a:tc rowSpan="5">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defRPr/>
                      </a:pPr>
                      <a:r>
                        <a:rPr kumimoji="0" lang="en-US" sz="1200" b="1" i="0" u="none" strike="noStrike" kern="1200" cap="none" normalizeH="0" baseline="0" dirty="0">
                          <a:ln>
                            <a:noFill/>
                          </a:ln>
                          <a:solidFill>
                            <a:schemeClr val="bg2">
                              <a:lumMod val="10000"/>
                            </a:schemeClr>
                          </a:solidFill>
                          <a:effectLst/>
                          <a:latin typeface="+mn-lt"/>
                          <a:ea typeface="+mn-ea"/>
                          <a:cs typeface="+mn-cs"/>
                        </a:rPr>
                        <a:t>Gastrointestinal</a:t>
                      </a:r>
                    </a:p>
                  </a:txBody>
                  <a:tcPr marL="118872" marR="118872" vert="vert270" anchor="ctr">
                    <a:lnL w="12700" cmpd="sng">
                      <a:noFill/>
                    </a:lnL>
                    <a:lnR w="28575" cap="flat" cmpd="sng" algn="ctr">
                      <a:solidFill>
                        <a:srgbClr val="FF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defRPr/>
                      </a:pPr>
                      <a:r>
                        <a:rPr kumimoji="0" lang="en-US" sz="1200" b="1" i="0" u="none" strike="noStrike" kern="1200" cap="none" normalizeH="0" baseline="0" dirty="0">
                          <a:ln>
                            <a:noFill/>
                          </a:ln>
                          <a:solidFill>
                            <a:schemeClr val="bg2">
                              <a:lumMod val="10000"/>
                            </a:schemeClr>
                          </a:solidFill>
                          <a:effectLst/>
                          <a:latin typeface="+mn-lt"/>
                          <a:ea typeface="+mn-ea"/>
                          <a:cs typeface="+mn-cs"/>
                        </a:rPr>
                        <a:t>Diarrhea</a:t>
                      </a:r>
                    </a:p>
                  </a:txBody>
                  <a:tcPr marL="118872" marR="118872" anchor="ctr">
                    <a:lnL w="28575" cap="flat" cmpd="sng" algn="ctr">
                      <a:solidFill>
                        <a:srgbClr val="FF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1" i="0" u="none" strike="noStrike" kern="1200" cap="none" normalizeH="0" baseline="0" dirty="0">
                          <a:ln>
                            <a:noFill/>
                          </a:ln>
                          <a:solidFill>
                            <a:schemeClr val="bg2">
                              <a:lumMod val="10000"/>
                            </a:schemeClr>
                          </a:solidFill>
                          <a:effectLst/>
                          <a:latin typeface="+mn-lt"/>
                          <a:ea typeface="+mn-ea"/>
                          <a:cs typeface="+mn-cs"/>
                        </a:rPr>
                        <a:t>152 (57)</a:t>
                      </a:r>
                    </a:p>
                  </a:txBody>
                  <a:tcPr marL="118872" marR="118872">
                    <a:lnL w="28575" cap="flat" cmpd="sng" algn="ctr">
                      <a:solidFill>
                        <a:schemeClr val="tx1"/>
                      </a:solidFill>
                      <a:prstDash val="solid"/>
                      <a:round/>
                      <a:headEnd type="none" w="med" len="med"/>
                      <a:tailEnd type="none" w="med" len="med"/>
                    </a:lnL>
                    <a:lnR w="12700" cmpd="sng">
                      <a:noFill/>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1" i="0" u="none" strike="noStrike" kern="1200" cap="none" normalizeH="0" baseline="0" dirty="0">
                          <a:ln>
                            <a:noFill/>
                          </a:ln>
                          <a:solidFill>
                            <a:schemeClr val="bg2">
                              <a:lumMod val="10000"/>
                            </a:schemeClr>
                          </a:solidFill>
                          <a:effectLst/>
                          <a:latin typeface="+mn-lt"/>
                          <a:ea typeface="+mn-ea"/>
                          <a:cs typeface="+mn-cs"/>
                        </a:rPr>
                        <a:t>25 (9)</a:t>
                      </a:r>
                    </a:p>
                  </a:txBody>
                  <a:tcPr marL="118872" marR="118872">
                    <a:lnL w="12700" cmpd="sng">
                      <a:noFill/>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41 (16)</a:t>
                      </a:r>
                    </a:p>
                  </a:txBody>
                  <a:tcPr marL="118872" marR="118872">
                    <a:lnL w="28575" cap="flat" cmpd="sng" algn="ctr">
                      <a:solidFill>
                        <a:srgbClr val="FF0000"/>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3 (1)</a:t>
                      </a:r>
                    </a:p>
                  </a:txBody>
                  <a:tcPr marL="118872" marR="118872">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val="3178109824"/>
                  </a:ext>
                </a:extLst>
              </a:tr>
              <a:tr h="274320">
                <a:tc vMerge="1">
                  <a:txBody>
                    <a:bodyPr/>
                    <a:lstStyle/>
                    <a:p>
                      <a:pPr marL="0" indent="0" algn="l" fontAlgn="t">
                        <a:lnSpc>
                          <a:spcPct val="90000"/>
                        </a:lnSpc>
                        <a:spcBef>
                          <a:spcPts val="0"/>
                        </a:spcBef>
                        <a:spcAft>
                          <a:spcPts val="300"/>
                        </a:spcAft>
                      </a:pPr>
                      <a:endParaRPr lang="en-US" sz="1400" b="1" i="0" u="none" strike="noStrike">
                        <a:solidFill>
                          <a:schemeClr val="tx1"/>
                        </a:solidFill>
                        <a:effectLst/>
                        <a:latin typeface="Arial" panose="020B0604020202020204" pitchFamily="34" charset="0"/>
                        <a:cs typeface="Arial" panose="020B0604020202020204" pitchFamily="34" charset="0"/>
                      </a:endParaRPr>
                    </a:p>
                  </a:txBody>
                  <a:tcPr marL="60960" marR="121920" marT="60960" marB="60960" anchor="ctr">
                    <a:solidFill>
                      <a:srgbClr val="E7F3F3"/>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defRPr/>
                      </a:pPr>
                      <a:r>
                        <a:rPr kumimoji="0" lang="en-US" sz="1200" b="0" i="0" u="none" strike="noStrike" kern="1200" cap="none" normalizeH="0" baseline="0" dirty="0">
                          <a:ln>
                            <a:noFill/>
                          </a:ln>
                          <a:solidFill>
                            <a:schemeClr val="bg2">
                              <a:lumMod val="10000"/>
                            </a:schemeClr>
                          </a:solidFill>
                          <a:effectLst/>
                          <a:latin typeface="+mn-lt"/>
                          <a:ea typeface="+mn-ea"/>
                          <a:cs typeface="+mn-cs"/>
                        </a:rPr>
                        <a:t>Nausea</a:t>
                      </a:r>
                    </a:p>
                  </a:txBody>
                  <a:tcPr marL="118872" marR="118872" anchor="ctr">
                    <a:lnL w="12700" cmpd="sng">
                      <a:noFill/>
                    </a:lnL>
                    <a:lnR w="28575"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148 (55)</a:t>
                      </a:r>
                    </a:p>
                  </a:txBody>
                  <a:tcPr marL="118872" marR="118872">
                    <a:lnL w="28575" cap="flat" cmpd="sng" algn="ctr">
                      <a:solidFill>
                        <a:schemeClr val="tx1"/>
                      </a:solidFill>
                      <a:prstDash val="solid"/>
                      <a:round/>
                      <a:headEnd type="none" w="med" len="med"/>
                      <a:tailEnd type="none" w="med" len="med"/>
                    </a:lnL>
                    <a:lnR w="12700" cmpd="sng">
                      <a:noFill/>
                    </a:lnR>
                    <a:lnT w="28575"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3 (1)</a:t>
                      </a:r>
                    </a:p>
                  </a:txBody>
                  <a:tcPr marL="118872" marR="118872">
                    <a:lnL w="12700" cmpd="sng">
                      <a:noFill/>
                    </a:lnL>
                    <a:lnR w="28575"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77 (31)</a:t>
                      </a:r>
                    </a:p>
                  </a:txBody>
                  <a:tcPr marL="118872" marR="118872">
                    <a:lnL w="28575"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7 (3)</a:t>
                      </a:r>
                    </a:p>
                  </a:txBody>
                  <a:tcPr marL="118872" marR="118872">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val="3066077340"/>
                  </a:ext>
                </a:extLst>
              </a:tr>
              <a:tr h="274320">
                <a:tc vMerge="1">
                  <a:txBody>
                    <a:bodyPr/>
                    <a:lstStyle/>
                    <a:p>
                      <a:endParaRPr lang="en-US"/>
                    </a:p>
                  </a:txBody>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defRPr/>
                      </a:pPr>
                      <a:r>
                        <a:rPr kumimoji="0" lang="en-US" sz="1200" b="0" i="0" u="none" strike="noStrike" kern="1200" cap="none" normalizeH="0" baseline="0" dirty="0">
                          <a:ln>
                            <a:noFill/>
                          </a:ln>
                          <a:solidFill>
                            <a:schemeClr val="bg2">
                              <a:lumMod val="10000"/>
                            </a:schemeClr>
                          </a:solidFill>
                          <a:effectLst/>
                          <a:latin typeface="+mn-lt"/>
                          <a:ea typeface="+mn-ea"/>
                          <a:cs typeface="+mn-cs"/>
                        </a:rPr>
                        <a:t>Vomiting</a:t>
                      </a:r>
                    </a:p>
                  </a:txBody>
                  <a:tcPr marL="118872" marR="118872"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50 (19)</a:t>
                      </a:r>
                    </a:p>
                  </a:txBody>
                  <a:tcPr marL="118872" marR="118872">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1 (&lt;1)</a:t>
                      </a:r>
                    </a:p>
                  </a:txBody>
                  <a:tcPr marL="118872" marR="118872">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30 (12)</a:t>
                      </a:r>
                    </a:p>
                  </a:txBody>
                  <a:tcPr marL="118872" marR="118872">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4 (2)</a:t>
                      </a:r>
                    </a:p>
                  </a:txBody>
                  <a:tcPr marL="118872" marR="11887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val="2734248921"/>
                  </a:ext>
                </a:extLst>
              </a:tr>
              <a:tr h="274320">
                <a:tc vMerge="1">
                  <a:txBody>
                    <a:bodyPr/>
                    <a:lstStyle/>
                    <a:p>
                      <a:endParaRPr lang="en-US"/>
                    </a:p>
                  </a:txBody>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defRPr/>
                      </a:pPr>
                      <a:r>
                        <a:rPr kumimoji="0" lang="en-US" sz="1200" b="0" i="0" u="none" strike="noStrike" kern="1200" cap="none" normalizeH="0" baseline="0" dirty="0">
                          <a:ln>
                            <a:noFill/>
                          </a:ln>
                          <a:solidFill>
                            <a:schemeClr val="bg2">
                              <a:lumMod val="10000"/>
                            </a:schemeClr>
                          </a:solidFill>
                          <a:effectLst/>
                          <a:latin typeface="+mn-lt"/>
                          <a:ea typeface="+mn-ea"/>
                          <a:cs typeface="+mn-cs"/>
                        </a:rPr>
                        <a:t>Constipation</a:t>
                      </a:r>
                    </a:p>
                  </a:txBody>
                  <a:tcPr marL="118872" marR="118872"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49 (18)</a:t>
                      </a:r>
                    </a:p>
                  </a:txBody>
                  <a:tcPr marL="118872" marR="118872">
                    <a:lnL w="28575"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0</a:t>
                      </a:r>
                    </a:p>
                  </a:txBody>
                  <a:tcPr marL="118872" marR="118872">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36 (14)</a:t>
                      </a:r>
                    </a:p>
                  </a:txBody>
                  <a:tcPr marL="118872" marR="118872">
                    <a:lnL w="28575"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0</a:t>
                      </a:r>
                    </a:p>
                  </a:txBody>
                  <a:tcPr marL="118872" marR="118872">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val="330422391"/>
                  </a:ext>
                </a:extLst>
              </a:tr>
              <a:tr h="274320">
                <a:tc vMerge="1">
                  <a:txBody>
                    <a:bodyPr/>
                    <a:lstStyle/>
                    <a:p>
                      <a:pPr marL="0" marR="0" lvl="0" indent="0" algn="l" defTabSz="914400" rtl="0" eaLnBrk="1" fontAlgn="t" latinLnBrk="0" hangingPunct="1">
                        <a:lnSpc>
                          <a:spcPct val="90000"/>
                        </a:lnSpc>
                        <a:spcBef>
                          <a:spcPts val="0"/>
                        </a:spcBef>
                        <a:spcAft>
                          <a:spcPts val="300"/>
                        </a:spcAft>
                        <a:buClrTx/>
                        <a:buSzTx/>
                        <a:buFontTx/>
                        <a:buNone/>
                        <a:tabLst/>
                        <a:defRPr/>
                      </a:pPr>
                      <a:endParaRPr lang="en-US" sz="1400" b="1" i="0" u="none" strike="noStrike">
                        <a:solidFill>
                          <a:schemeClr val="tx1"/>
                        </a:solidFill>
                        <a:effectLst/>
                        <a:latin typeface="Arial" panose="020B0604020202020204" pitchFamily="34" charset="0"/>
                        <a:cs typeface="Arial" panose="020B0604020202020204" pitchFamily="34" charset="0"/>
                      </a:endParaRPr>
                    </a:p>
                  </a:txBody>
                  <a:tcPr marL="60960" marR="121920" marT="60960" marB="60960" anchor="ctr">
                    <a:solidFill>
                      <a:srgbClr val="E7F3F3"/>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defRPr/>
                      </a:pPr>
                      <a:r>
                        <a:rPr kumimoji="0" lang="en-US" sz="1200" b="0" i="0" u="none" strike="noStrike" kern="1200" cap="none" normalizeH="0" baseline="0" dirty="0">
                          <a:ln>
                            <a:noFill/>
                          </a:ln>
                          <a:solidFill>
                            <a:schemeClr val="bg2">
                              <a:lumMod val="10000"/>
                            </a:schemeClr>
                          </a:solidFill>
                          <a:effectLst/>
                          <a:latin typeface="+mn-lt"/>
                          <a:ea typeface="+mn-ea"/>
                          <a:cs typeface="+mn-cs"/>
                        </a:rPr>
                        <a:t>Abdominal pain</a:t>
                      </a:r>
                    </a:p>
                  </a:txBody>
                  <a:tcPr marL="118872" marR="118872" anchor="ctr">
                    <a:lnL w="12700" cmpd="sng">
                      <a:noFill/>
                    </a:lnL>
                    <a:lnR w="28575" cap="flat" cmpd="sng" algn="ctr">
                      <a:solidFill>
                        <a:schemeClr val="tx1"/>
                      </a:solidFill>
                      <a:prstDash val="solid"/>
                      <a:round/>
                      <a:headEnd type="none" w="med" len="med"/>
                      <a:tailEnd type="none" w="med" len="med"/>
                    </a:lnR>
                    <a:lnT w="12700" cmpd="sng">
                      <a:noFill/>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34 (13)</a:t>
                      </a:r>
                    </a:p>
                  </a:txBody>
                  <a:tcPr marL="118872" marR="118872">
                    <a:lnL w="28575"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2 (1)</a:t>
                      </a:r>
                    </a:p>
                  </a:txBody>
                  <a:tcPr marL="118872" marR="118872">
                    <a:lnL w="12700" cmpd="sng">
                      <a:noFill/>
                    </a:lnL>
                    <a:lnR w="28575" cap="flat" cmpd="sng" algn="ctr">
                      <a:solidFill>
                        <a:schemeClr val="tx1"/>
                      </a:solidFill>
                      <a:prstDash val="solid"/>
                      <a:round/>
                      <a:headEnd type="none" w="med" len="med"/>
                      <a:tailEnd type="none" w="med" len="med"/>
                    </a:lnR>
                    <a:lnT w="12700" cmpd="sng">
                      <a:noFill/>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17 (7)</a:t>
                      </a:r>
                    </a:p>
                  </a:txBody>
                  <a:tcPr marL="118872" marR="118872">
                    <a:lnL w="28575"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0</a:t>
                      </a:r>
                    </a:p>
                  </a:txBody>
                  <a:tcPr marL="118872" marR="118872">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val="2215335986"/>
                  </a:ext>
                </a:extLst>
              </a:tr>
              <a:tr h="274320">
                <a:tc rowSpan="5">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defRPr/>
                      </a:pPr>
                      <a:r>
                        <a:rPr kumimoji="0" lang="en-US" sz="1200" b="1" i="0" u="none" strike="noStrike" kern="1200" cap="none" normalizeH="0" baseline="0" noProof="0" dirty="0">
                          <a:ln>
                            <a:noFill/>
                          </a:ln>
                          <a:solidFill>
                            <a:schemeClr val="bg2">
                              <a:lumMod val="10000"/>
                            </a:schemeClr>
                          </a:solidFill>
                          <a:effectLst/>
                          <a:latin typeface="+mn-lt"/>
                          <a:ea typeface="+mn-ea"/>
                          <a:cs typeface="+mn-cs"/>
                        </a:rPr>
                        <a:t>Other</a:t>
                      </a:r>
                    </a:p>
                  </a:txBody>
                  <a:tcPr marL="118872" marR="118872" vert="vert270" anchor="ctr">
                    <a:lnL w="12700" cmpd="sng">
                      <a:noFill/>
                    </a:lnL>
                    <a:lnR w="28575" cap="flat" cmpd="sng" algn="ctr">
                      <a:solidFill>
                        <a:srgbClr val="FF0000"/>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defRPr/>
                      </a:pPr>
                      <a:r>
                        <a:rPr kumimoji="0" lang="en-US" sz="1200" b="1" i="0" u="none" strike="noStrike" kern="1200" cap="none" normalizeH="0" baseline="0" dirty="0">
                          <a:ln>
                            <a:noFill/>
                          </a:ln>
                          <a:solidFill>
                            <a:schemeClr val="bg2">
                              <a:lumMod val="10000"/>
                            </a:schemeClr>
                          </a:solidFill>
                          <a:effectLst/>
                          <a:latin typeface="+mn-lt"/>
                          <a:ea typeface="+mn-ea"/>
                          <a:cs typeface="+mn-cs"/>
                        </a:rPr>
                        <a:t>Alopecia</a:t>
                      </a:r>
                    </a:p>
                  </a:txBody>
                  <a:tcPr marL="118872" marR="118872" anchor="ctr">
                    <a:lnL w="28575" cap="flat" cmpd="sng" algn="ctr">
                      <a:solidFill>
                        <a:srgbClr val="FF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1" i="0" u="none" strike="noStrike" kern="1200" cap="none" normalizeH="0" baseline="0" dirty="0">
                          <a:ln>
                            <a:noFill/>
                          </a:ln>
                          <a:solidFill>
                            <a:schemeClr val="bg2">
                              <a:lumMod val="10000"/>
                            </a:schemeClr>
                          </a:solidFill>
                          <a:effectLst/>
                          <a:latin typeface="+mn-lt"/>
                          <a:ea typeface="+mn-ea"/>
                          <a:cs typeface="+mn-cs"/>
                        </a:rPr>
                        <a:t>123 (46)</a:t>
                      </a:r>
                    </a:p>
                  </a:txBody>
                  <a:tcPr marL="118872" marR="118872">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1" i="0" u="none" strike="noStrike" kern="1200" cap="none" normalizeH="0" baseline="0" dirty="0">
                          <a:ln>
                            <a:noFill/>
                          </a:ln>
                          <a:solidFill>
                            <a:schemeClr val="bg2">
                              <a:lumMod val="10000"/>
                            </a:schemeClr>
                          </a:solidFill>
                          <a:effectLst/>
                          <a:latin typeface="+mn-lt"/>
                          <a:ea typeface="+mn-ea"/>
                          <a:cs typeface="+mn-cs"/>
                        </a:rPr>
                        <a:t>0</a:t>
                      </a:r>
                    </a:p>
                  </a:txBody>
                  <a:tcPr marL="118872" marR="118872">
                    <a:lnL w="12700" cap="flat" cmpd="sng" algn="ctr">
                      <a:no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41 (16)</a:t>
                      </a:r>
                    </a:p>
                  </a:txBody>
                  <a:tcPr marL="118872" marR="118872">
                    <a:lnL w="28575" cap="flat" cmpd="sng" algn="ctr">
                      <a:solidFill>
                        <a:srgbClr val="FF00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0</a:t>
                      </a:r>
                    </a:p>
                  </a:txBody>
                  <a:tcPr marL="118872" marR="11887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extLst>
                  <a:ext uri="{0D108BD9-81ED-4DB2-BD59-A6C34878D82A}">
                    <a16:rowId xmlns:a16="http://schemas.microsoft.com/office/drawing/2014/main" val="1051020070"/>
                  </a:ext>
                </a:extLst>
              </a:tr>
              <a:tr h="274320">
                <a:tc vMerge="1">
                  <a:txBody>
                    <a:bodyPr/>
                    <a:lstStyle/>
                    <a:p>
                      <a:pPr marL="0" marR="0" lvl="0" indent="0" algn="l" defTabSz="914400" rtl="0" eaLnBrk="1" fontAlgn="t" latinLnBrk="0" hangingPunct="1">
                        <a:lnSpc>
                          <a:spcPct val="90000"/>
                        </a:lnSpc>
                        <a:spcBef>
                          <a:spcPts val="0"/>
                        </a:spcBef>
                        <a:spcAft>
                          <a:spcPts val="300"/>
                        </a:spcAft>
                        <a:buClrTx/>
                        <a:buSzTx/>
                        <a:buFontTx/>
                        <a:buNone/>
                        <a:tabLst/>
                        <a:defRPr/>
                      </a:pPr>
                      <a:r>
                        <a:rPr kumimoji="0" lang="en-US" sz="1200" b="1" i="0" u="none" strike="noStrike" kern="1200" cap="none" spc="0" normalizeH="0" baseline="0" noProof="0">
                          <a:ln>
                            <a:noFill/>
                          </a:ln>
                          <a:solidFill>
                            <a:srgbClr val="15233F"/>
                          </a:solidFill>
                          <a:effectLst/>
                          <a:uLnTx/>
                          <a:uFillTx/>
                          <a:latin typeface="Arial" panose="020B0604020202020204" pitchFamily="34" charset="0"/>
                          <a:ea typeface="+mn-ea"/>
                          <a:cs typeface="Arial" panose="020B0604020202020204" pitchFamily="34" charset="0"/>
                        </a:rPr>
                        <a:t>Other</a:t>
                      </a:r>
                      <a:endParaRPr kumimoji="0" lang="en-US" sz="1200" b="1" i="0" u="none" strike="sngStrike" kern="1200" cap="none" spc="0" normalizeH="0" baseline="10000" noProof="0">
                        <a:ln>
                          <a:noFill/>
                        </a:ln>
                        <a:solidFill>
                          <a:srgbClr val="15233F"/>
                        </a:solidFill>
                        <a:effectLst/>
                        <a:uLnTx/>
                        <a:uFillTx/>
                        <a:latin typeface="Arial" panose="020B0604020202020204" pitchFamily="34" charset="0"/>
                        <a:ea typeface="+mn-ea"/>
                        <a:cs typeface="Arial" panose="020B0604020202020204" pitchFamily="34" charset="0"/>
                      </a:endParaRPr>
                    </a:p>
                  </a:txBody>
                  <a:tcPr marL="60960" marR="121920" marT="60960" marB="60960" anchor="ctr">
                    <a:lnL w="12700" cmpd="sng">
                      <a:solidFill>
                        <a:srgbClr val="FFFFFF"/>
                      </a:solidFill>
                    </a:lnL>
                    <a:lnR w="12700" cmpd="sng">
                      <a:solidFill>
                        <a:srgbClr val="FFFFFF"/>
                      </a:solidFill>
                    </a:lnR>
                    <a:lnT w="12700" cmpd="sng">
                      <a:solidFill>
                        <a:srgbClr val="FFFFFF"/>
                      </a:solidFill>
                    </a:lnT>
                    <a:lnB w="12700" cap="flat" cmpd="sng" algn="ctr">
                      <a:solidFill>
                        <a:srgbClr val="262261"/>
                      </a:solidFill>
                      <a:prstDash val="solid"/>
                      <a:round/>
                      <a:headEnd type="none" w="med" len="med"/>
                      <a:tailEnd type="none" w="med" len="med"/>
                    </a:lnB>
                    <a:lnTlToBr w="12700" cmpd="sng">
                      <a:noFill/>
                      <a:prstDash val="solid"/>
                    </a:lnTlToBr>
                    <a:lnBlToTr w="12700" cmpd="sng">
                      <a:noFill/>
                      <a:prstDash val="solid"/>
                    </a:lnBlToTr>
                    <a:solidFill>
                      <a:srgbClr val="E7F3F3"/>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Fatigue</a:t>
                      </a:r>
                    </a:p>
                  </a:txBody>
                  <a:tcPr marL="118872" marR="118872" anchor="ctr">
                    <a:lnL w="12700" cmpd="sng">
                      <a:noFill/>
                    </a:lnL>
                    <a:lnR w="28575"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100 (37)</a:t>
                      </a:r>
                    </a:p>
                  </a:txBody>
                  <a:tcPr marL="118872" marR="118872">
                    <a:lnL w="28575" cap="flat" cmpd="sng" algn="ctr">
                      <a:solidFill>
                        <a:schemeClr val="tx1"/>
                      </a:solidFill>
                      <a:prstDash val="solid"/>
                      <a:round/>
                      <a:headEnd type="none" w="med" len="med"/>
                      <a:tailEnd type="none" w="med" len="med"/>
                    </a:lnL>
                    <a:lnR w="12700" cmpd="sng">
                      <a:noFill/>
                    </a:lnR>
                    <a:lnT w="28575"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15 (6)</a:t>
                      </a:r>
                    </a:p>
                  </a:txBody>
                  <a:tcPr marL="118872" marR="118872">
                    <a:lnL w="12700" cmpd="sng">
                      <a:noFill/>
                    </a:lnL>
                    <a:lnR w="28575"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73 (29)</a:t>
                      </a:r>
                    </a:p>
                  </a:txBody>
                  <a:tcPr marL="118872" marR="118872">
                    <a:lnL w="28575"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6 (2)</a:t>
                      </a:r>
                    </a:p>
                  </a:txBody>
                  <a:tcPr marL="118872" marR="118872">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CDCDCF"/>
                    </a:solidFill>
                  </a:tcPr>
                </a:tc>
                <a:extLst>
                  <a:ext uri="{0D108BD9-81ED-4DB2-BD59-A6C34878D82A}">
                    <a16:rowId xmlns:a16="http://schemas.microsoft.com/office/drawing/2014/main" val="1118530078"/>
                  </a:ext>
                </a:extLst>
              </a:tr>
              <a:tr h="274320">
                <a:tc vMerge="1">
                  <a:txBody>
                    <a:bodyPr/>
                    <a:lstStyle/>
                    <a:p>
                      <a:pPr marL="0" marR="0" indent="0" algn="l" defTabSz="914400" rtl="0" eaLnBrk="1" fontAlgn="t" latinLnBrk="0" hangingPunct="1">
                        <a:lnSpc>
                          <a:spcPct val="90000"/>
                        </a:lnSpc>
                        <a:spcBef>
                          <a:spcPts val="0"/>
                        </a:spcBef>
                        <a:spcAft>
                          <a:spcPts val="300"/>
                        </a:spcAft>
                        <a:buClrTx/>
                        <a:buSzTx/>
                        <a:buFontTx/>
                        <a:buNone/>
                        <a:tabLst/>
                        <a:defRPr/>
                      </a:pPr>
                      <a:endParaRPr lang="en-US" sz="1400" b="0" i="0" u="none" strike="noStrike" baseline="5000">
                        <a:solidFill>
                          <a:schemeClr val="tx1"/>
                        </a:solidFill>
                        <a:effectLst/>
                        <a:latin typeface="Arial" panose="020B0604020202020204" pitchFamily="34" charset="0"/>
                        <a:cs typeface="Arial" panose="020B0604020202020204" pitchFamily="34" charset="0"/>
                      </a:endParaRPr>
                    </a:p>
                  </a:txBody>
                  <a:tcPr marL="60960" marR="121920" marT="60960" marB="60960" anchor="ctr">
                    <a:lnB w="12700" cap="flat" cmpd="sng" algn="ctr">
                      <a:solidFill>
                        <a:schemeClr val="tx1"/>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Asthenia</a:t>
                      </a:r>
                    </a:p>
                  </a:txBody>
                  <a:tcPr marL="118872" marR="118872"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53 (20)</a:t>
                      </a:r>
                    </a:p>
                  </a:txBody>
                  <a:tcPr marL="118872" marR="118872">
                    <a:lnL w="28575"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5 (2)</a:t>
                      </a:r>
                    </a:p>
                  </a:txBody>
                  <a:tcPr marL="118872" marR="118872">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37 (15)</a:t>
                      </a:r>
                    </a:p>
                  </a:txBody>
                  <a:tcPr marL="118872" marR="118872">
                    <a:lnL w="28575"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2 (1)</a:t>
                      </a:r>
                    </a:p>
                  </a:txBody>
                  <a:tcPr marL="118872" marR="118872">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CDCDCF"/>
                    </a:solidFill>
                  </a:tcPr>
                </a:tc>
                <a:extLst>
                  <a:ext uri="{0D108BD9-81ED-4DB2-BD59-A6C34878D82A}">
                    <a16:rowId xmlns:a16="http://schemas.microsoft.com/office/drawing/2014/main" val="3972704182"/>
                  </a:ext>
                </a:extLst>
              </a:tr>
              <a:tr h="274320">
                <a:tc vMerge="1">
                  <a:txBody>
                    <a:bodyPr/>
                    <a:lstStyle/>
                    <a:p>
                      <a:pPr marL="0" marR="0" lvl="0" indent="0" algn="l" defTabSz="914400" rtl="0" eaLnBrk="1" fontAlgn="t" latinLnBrk="0" hangingPunct="1">
                        <a:lnSpc>
                          <a:spcPct val="90000"/>
                        </a:lnSpc>
                        <a:spcBef>
                          <a:spcPts val="0"/>
                        </a:spcBef>
                        <a:spcAft>
                          <a:spcPts val="300"/>
                        </a:spcAft>
                        <a:buClrTx/>
                        <a:buSzTx/>
                        <a:buFontTx/>
                        <a:buNone/>
                        <a:tabLst/>
                        <a:defRPr/>
                      </a:pPr>
                      <a:endParaRPr kumimoji="0" lang="en-US" sz="1400" b="1" i="0" u="none" strike="sngStrike" kern="1200" cap="none" spc="0" normalizeH="0" baseline="10000" noProof="0">
                        <a:ln>
                          <a:noFill/>
                        </a:ln>
                        <a:solidFill>
                          <a:srgbClr val="FF0000"/>
                        </a:solidFill>
                        <a:effectLst/>
                        <a:uLnTx/>
                        <a:uFillTx/>
                        <a:latin typeface="Arial" panose="020B0604020202020204" pitchFamily="34" charset="0"/>
                        <a:ea typeface="+mn-ea"/>
                        <a:cs typeface="Arial" panose="020B0604020202020204" pitchFamily="34" charset="0"/>
                      </a:endParaRPr>
                    </a:p>
                  </a:txBody>
                  <a:tcPr marL="60960" marR="121920" marT="60960" marB="60960" anchor="ctr">
                    <a:lnB w="12700" cap="flat" cmpd="sng" algn="ctr">
                      <a:solidFill>
                        <a:schemeClr val="tx1"/>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Decreased appetite</a:t>
                      </a:r>
                    </a:p>
                  </a:txBody>
                  <a:tcPr marL="118872" marR="118872" anchor="ctr">
                    <a:lnL w="12700" cmpd="sng">
                      <a:noFill/>
                    </a:lnL>
                    <a:lnR w="28575"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41 (15)</a:t>
                      </a:r>
                    </a:p>
                  </a:txBody>
                  <a:tcPr marL="118872" marR="118872">
                    <a:lnL w="28575"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1 (&lt;1)</a:t>
                      </a:r>
                    </a:p>
                  </a:txBody>
                  <a:tcPr marL="118872" marR="118872">
                    <a:lnL w="12700" cmpd="sng">
                      <a:noFill/>
                    </a:lnL>
                    <a:lnR w="28575"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34 (14)</a:t>
                      </a:r>
                    </a:p>
                  </a:txBody>
                  <a:tcPr marL="118872" marR="118872">
                    <a:lnL w="28575"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1 (&lt;1)</a:t>
                      </a:r>
                    </a:p>
                  </a:txBody>
                  <a:tcPr marL="118872" marR="118872">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extLst>
                  <a:ext uri="{0D108BD9-81ED-4DB2-BD59-A6C34878D82A}">
                    <a16:rowId xmlns:a16="http://schemas.microsoft.com/office/drawing/2014/main" val="3046474029"/>
                  </a:ext>
                </a:extLst>
              </a:tr>
              <a:tr h="274320">
                <a:tc vMerge="1">
                  <a:txBody>
                    <a:bodyPr/>
                    <a:lstStyle/>
                    <a:p>
                      <a:pPr marL="0" marR="0" lvl="0" indent="0" algn="l" defTabSz="914400" rtl="0" eaLnBrk="1" fontAlgn="t" latinLnBrk="0" hangingPunct="1">
                        <a:lnSpc>
                          <a:spcPct val="90000"/>
                        </a:lnSpc>
                        <a:spcBef>
                          <a:spcPts val="0"/>
                        </a:spcBef>
                        <a:spcAft>
                          <a:spcPts val="300"/>
                        </a:spcAft>
                        <a:buClrTx/>
                        <a:buSzTx/>
                        <a:buFontTx/>
                        <a:buNone/>
                        <a:tabLst/>
                        <a:defRPr/>
                      </a:pPr>
                      <a:endParaRPr kumimoji="0" lang="en-US" sz="1200" b="1" i="0" u="none" strike="sngStrike" kern="1200" cap="none" spc="0" normalizeH="0" baseline="10000" noProof="0">
                        <a:ln>
                          <a:noFill/>
                        </a:ln>
                        <a:solidFill>
                          <a:srgbClr val="15233F"/>
                        </a:solidFill>
                        <a:effectLst/>
                        <a:uLnTx/>
                        <a:uFillTx/>
                        <a:latin typeface="Arial" panose="020B0604020202020204" pitchFamily="34" charset="0"/>
                        <a:ea typeface="+mn-ea"/>
                        <a:cs typeface="Arial" panose="020B0604020202020204" pitchFamily="34" charset="0"/>
                      </a:endParaRPr>
                    </a:p>
                  </a:txBody>
                  <a:tcPr marL="60960" marR="121920" marT="60960" marB="60960" anchor="ct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F3F3"/>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Neuropathy</a:t>
                      </a:r>
                    </a:p>
                  </a:txBody>
                  <a:tcPr marL="118872" marR="118872"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23 (9)</a:t>
                      </a:r>
                    </a:p>
                  </a:txBody>
                  <a:tcPr marL="118872" marR="118872">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3 (1)</a:t>
                      </a:r>
                    </a:p>
                  </a:txBody>
                  <a:tcPr marL="118872" marR="118872">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38 (15)</a:t>
                      </a:r>
                    </a:p>
                  </a:txBody>
                  <a:tcPr marL="118872" marR="118872">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200" b="0" i="0" u="none" strike="noStrike" kern="1200" cap="none" normalizeH="0" baseline="0" dirty="0">
                          <a:ln>
                            <a:noFill/>
                          </a:ln>
                          <a:solidFill>
                            <a:schemeClr val="bg2">
                              <a:lumMod val="10000"/>
                            </a:schemeClr>
                          </a:solidFill>
                          <a:effectLst/>
                          <a:latin typeface="+mn-lt"/>
                          <a:ea typeface="+mn-ea"/>
                          <a:cs typeface="+mn-cs"/>
                        </a:rPr>
                        <a:t>6 (2)</a:t>
                      </a:r>
                    </a:p>
                  </a:txBody>
                  <a:tcPr marL="118872" marR="11887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DCDCF"/>
                    </a:solidFill>
                  </a:tcPr>
                </a:tc>
                <a:extLst>
                  <a:ext uri="{0D108BD9-81ED-4DB2-BD59-A6C34878D82A}">
                    <a16:rowId xmlns:a16="http://schemas.microsoft.com/office/drawing/2014/main" val="3267291007"/>
                  </a:ext>
                </a:extLst>
              </a:tr>
            </a:tbl>
          </a:graphicData>
        </a:graphic>
      </p:graphicFrame>
      <p:sp>
        <p:nvSpPr>
          <p:cNvPr id="8" name="TextBox 7">
            <a:extLst>
              <a:ext uri="{FF2B5EF4-FFF2-40B4-BE49-F238E27FC236}">
                <a16:creationId xmlns:a16="http://schemas.microsoft.com/office/drawing/2014/main" id="{EB6847DA-E014-0FE2-C1E1-3B4A54D5F3F3}"/>
              </a:ext>
            </a:extLst>
          </p:cNvPr>
          <p:cNvSpPr txBox="1"/>
          <p:nvPr/>
        </p:nvSpPr>
        <p:spPr bwMode="auto">
          <a:xfrm>
            <a:off x="494735" y="871841"/>
            <a:ext cx="649972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TROPiCS-02: Key TRAEs With SG vs TPC in HR+/HER2- MBC</a:t>
            </a:r>
          </a:p>
        </p:txBody>
      </p:sp>
      <p:sp>
        <p:nvSpPr>
          <p:cNvPr id="3" name="Footer Placeholder 1">
            <a:extLst>
              <a:ext uri="{FF2B5EF4-FFF2-40B4-BE49-F238E27FC236}">
                <a16:creationId xmlns:a16="http://schemas.microsoft.com/office/drawing/2014/main" id="{7A8C2250-BD67-E531-E4DE-A148403C74FF}"/>
              </a:ext>
            </a:extLst>
          </p:cNvPr>
          <p:cNvSpPr txBox="1">
            <a:spLocks/>
          </p:cNvSpPr>
          <p:nvPr/>
        </p:nvSpPr>
        <p:spPr>
          <a:xfrm>
            <a:off x="609601" y="6356350"/>
            <a:ext cx="7909931" cy="442131"/>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10" normalizeH="0" baseline="0" noProof="0" dirty="0" err="1">
                <a:ln>
                  <a:noFill/>
                </a:ln>
                <a:solidFill>
                  <a:srgbClr val="969696"/>
                </a:solidFill>
                <a:effectLst/>
                <a:uLnTx/>
                <a:uFillTx/>
                <a:latin typeface="Arial" panose="020B0604020202020204" pitchFamily="34" charset="0"/>
                <a:cs typeface="Arial" panose="020B0604020202020204" pitchFamily="34" charset="0"/>
              </a:rPr>
              <a:t>Rugo</a:t>
            </a:r>
            <a:r>
              <a:rPr kumimoji="0" lang="en-US"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 HS, et al. </a:t>
            </a:r>
            <a:r>
              <a:rPr kumimoji="0" lang="en-US" altLang="en-US" sz="1200" b="0" i="1"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J Clin Oncol. </a:t>
            </a:r>
            <a:r>
              <a:rPr kumimoji="0" lang="en-US"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2022;40</a:t>
            </a:r>
            <a:r>
              <a:rPr lang="en-US" altLang="en-US" sz="1200" b="0" spc="-10" dirty="0">
                <a:solidFill>
                  <a:srgbClr val="969696"/>
                </a:solidFill>
                <a:latin typeface="Arial" panose="020B0604020202020204" pitchFamily="34" charset="0"/>
                <a:cs typeface="Arial" panose="020B0604020202020204" pitchFamily="34" charset="0"/>
                <a:sym typeface="Wingdings" panose="05000000000000000000" pitchFamily="2" charset="2"/>
              </a:rPr>
              <a:t>(</a:t>
            </a:r>
            <a:r>
              <a:rPr kumimoji="0" lang="en-US"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sym typeface="Wingdings" panose="05000000000000000000" pitchFamily="2" charset="2"/>
              </a:rPr>
              <a:t>29):</a:t>
            </a:r>
            <a:r>
              <a:rPr kumimoji="0" lang="en-US"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3365-76; </a:t>
            </a:r>
            <a:r>
              <a:rPr kumimoji="0" lang="en-US" altLang="en-US" sz="1200" b="0" i="0" u="none" strike="noStrike" kern="1200" cap="none" spc="-10" normalizeH="0" baseline="0" noProof="0" dirty="0" err="1">
                <a:ln>
                  <a:noFill/>
                </a:ln>
                <a:solidFill>
                  <a:srgbClr val="969696"/>
                </a:solidFill>
                <a:effectLst/>
                <a:uLnTx/>
                <a:uFillTx/>
                <a:latin typeface="Arial" panose="020B0604020202020204" pitchFamily="34" charset="0"/>
                <a:cs typeface="Arial" panose="020B0604020202020204" pitchFamily="34" charset="0"/>
              </a:rPr>
              <a:t>Bardia</a:t>
            </a:r>
            <a:r>
              <a:rPr kumimoji="0" lang="en-US"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 A, et al. </a:t>
            </a:r>
            <a:r>
              <a:rPr kumimoji="0" lang="en-US" altLang="en-US" sz="1200" b="0" i="1"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N </a:t>
            </a:r>
            <a:r>
              <a:rPr kumimoji="0" lang="en-US" altLang="en-US" sz="1200" b="0" i="1" u="none" strike="noStrike" kern="1200" cap="none" spc="-10" normalizeH="0" baseline="0" noProof="0" dirty="0" err="1">
                <a:ln>
                  <a:noFill/>
                </a:ln>
                <a:solidFill>
                  <a:srgbClr val="969696"/>
                </a:solidFill>
                <a:effectLst/>
                <a:uLnTx/>
                <a:uFillTx/>
                <a:latin typeface="Arial" panose="020B0604020202020204" pitchFamily="34" charset="0"/>
                <a:cs typeface="Arial" panose="020B0604020202020204" pitchFamily="34" charset="0"/>
              </a:rPr>
              <a:t>Engl</a:t>
            </a:r>
            <a:r>
              <a:rPr kumimoji="0" lang="en-US" altLang="en-US" sz="1200" b="0" i="1"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 J Med. </a:t>
            </a:r>
            <a:r>
              <a:rPr kumimoji="0" lang="en-US"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2021;384:1529-41. </a:t>
            </a:r>
            <a:endParaRPr kumimoji="0" lang="en-US" altLang="en-US" sz="1200" b="0" i="0" u="none" strike="noStrike" kern="1200" cap="none" spc="0" normalizeH="0" baseline="0" noProof="0" dirty="0">
              <a:ln>
                <a:noFill/>
              </a:ln>
              <a:solidFill>
                <a:srgbClr val="969696"/>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0604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CA73D-4252-B53E-509F-7F98DA97BA52}"/>
              </a:ext>
            </a:extLst>
          </p:cNvPr>
          <p:cNvSpPr>
            <a:spLocks noGrp="1"/>
          </p:cNvSpPr>
          <p:nvPr>
            <p:ph type="title"/>
          </p:nvPr>
        </p:nvSpPr>
        <p:spPr/>
        <p:txBody>
          <a:bodyPr/>
          <a:lstStyle/>
          <a:p>
            <a:r>
              <a:rPr lang="en-US" dirty="0"/>
              <a:t>Managing Neutropenia With Approved ADCs</a:t>
            </a:r>
          </a:p>
        </p:txBody>
      </p:sp>
      <p:sp>
        <p:nvSpPr>
          <p:cNvPr id="3" name="Content Placeholder 2">
            <a:extLst>
              <a:ext uri="{FF2B5EF4-FFF2-40B4-BE49-F238E27FC236}">
                <a16:creationId xmlns:a16="http://schemas.microsoft.com/office/drawing/2014/main" id="{662C9413-7226-254A-937B-6D0317FBBD32}"/>
              </a:ext>
            </a:extLst>
          </p:cNvPr>
          <p:cNvSpPr>
            <a:spLocks noGrp="1"/>
          </p:cNvSpPr>
          <p:nvPr>
            <p:ph idx="1"/>
          </p:nvPr>
        </p:nvSpPr>
        <p:spPr>
          <a:xfrm>
            <a:off x="609600" y="1176181"/>
            <a:ext cx="10744200" cy="417801"/>
          </a:xfrm>
          <a:solidFill>
            <a:schemeClr val="accent5"/>
          </a:solidFill>
        </p:spPr>
        <p:txBody>
          <a:bodyPr anchor="ctr">
            <a:noAutofit/>
          </a:bodyPr>
          <a:lstStyle/>
          <a:p>
            <a:pPr marL="0" indent="0" algn="ctr">
              <a:lnSpc>
                <a:spcPct val="110000"/>
              </a:lnSpc>
              <a:buNone/>
            </a:pPr>
            <a:r>
              <a:rPr lang="en-US" sz="2200" b="1" dirty="0">
                <a:solidFill>
                  <a:srgbClr val="FFFFFF"/>
                </a:solidFill>
                <a:latin typeface="Arial" panose="020B0604020202020204" pitchFamily="34" charset="0"/>
                <a:cs typeface="Arial" panose="020B0604020202020204" pitchFamily="34" charset="0"/>
              </a:rPr>
              <a:t>T-DXd</a:t>
            </a:r>
          </a:p>
        </p:txBody>
      </p:sp>
      <p:sp>
        <p:nvSpPr>
          <p:cNvPr id="4" name="Content Placeholder 2">
            <a:extLst>
              <a:ext uri="{FF2B5EF4-FFF2-40B4-BE49-F238E27FC236}">
                <a16:creationId xmlns:a16="http://schemas.microsoft.com/office/drawing/2014/main" id="{6C9C9B2F-2CCE-B9A1-5981-3701C6DE3B2B}"/>
              </a:ext>
            </a:extLst>
          </p:cNvPr>
          <p:cNvSpPr txBox="1">
            <a:spLocks/>
          </p:cNvSpPr>
          <p:nvPr/>
        </p:nvSpPr>
        <p:spPr bwMode="auto">
          <a:xfrm>
            <a:off x="604675" y="1623167"/>
            <a:ext cx="10877529" cy="1496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2" anchor="t" anchorCtr="0" compatLnSpc="1">
            <a:prstTxWarp prst="textNoShape">
              <a:avLst/>
            </a:prstTxWarp>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pPr marL="342900" marR="0" lvl="0" indent="-342900" algn="l" defTabSz="914400" rtl="0" eaLnBrk="1" fontAlgn="base" latinLnBrk="0" hangingPunct="1">
              <a:lnSpc>
                <a:spcPct val="90000"/>
              </a:lnSpc>
              <a:spcBef>
                <a:spcPts val="1000"/>
              </a:spcBef>
              <a:spcAft>
                <a:spcPts val="700"/>
              </a:spcAft>
              <a:buClr>
                <a:srgbClr val="000000"/>
              </a:buClr>
              <a:buSzTx/>
              <a:buFont typeface="Wingdings" panose="05000000000000000000" pitchFamily="2" charset="2"/>
              <a:buChar char="§"/>
              <a:tabLst/>
              <a:defRPr/>
            </a:pPr>
            <a:r>
              <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Educate on potential for neutropenia, usually </a:t>
            </a:r>
            <a:br>
              <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br>
            <a:r>
              <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low grade</a:t>
            </a:r>
          </a:p>
          <a:p>
            <a:pPr marL="342900" marR="0" lvl="0" indent="-342900" algn="l" defTabSz="914400" rtl="0" eaLnBrk="1" fontAlgn="base" latinLnBrk="0" hangingPunct="1">
              <a:lnSpc>
                <a:spcPct val="90000"/>
              </a:lnSpc>
              <a:spcBef>
                <a:spcPts val="1000"/>
              </a:spcBef>
              <a:spcAft>
                <a:spcPts val="700"/>
              </a:spcAft>
              <a:buClr>
                <a:srgbClr val="000000"/>
              </a:buClr>
              <a:buSzTx/>
              <a:buFont typeface="Wingdings" panose="05000000000000000000" pitchFamily="2" charset="2"/>
              <a:buChar char="§"/>
              <a:tabLst/>
              <a:defRPr/>
            </a:pPr>
            <a:r>
              <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Consider G-CSF prophylaxis if history of </a:t>
            </a:r>
            <a:br>
              <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br>
            <a:r>
              <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prior neutropenic complications</a:t>
            </a:r>
          </a:p>
          <a:p>
            <a:pPr marL="342900" marR="0" lvl="0" indent="-342900" algn="l" defTabSz="914400" rtl="0" eaLnBrk="1" fontAlgn="base" latinLnBrk="0" hangingPunct="1">
              <a:lnSpc>
                <a:spcPct val="90000"/>
              </a:lnSpc>
              <a:spcBef>
                <a:spcPts val="1000"/>
              </a:spcBef>
              <a:spcAft>
                <a:spcPts val="700"/>
              </a:spcAft>
              <a:buClr>
                <a:srgbClr val="000000"/>
              </a:buClr>
              <a:buSzTx/>
              <a:buFont typeface="Wingdings" panose="05000000000000000000" pitchFamily="2" charset="2"/>
              <a:buChar char="§"/>
              <a:tabLst/>
              <a:defRPr/>
            </a:pPr>
            <a:endPar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342900" marR="0" lvl="0" indent="-342900" algn="l" defTabSz="914400" rtl="0" eaLnBrk="1" fontAlgn="base" latinLnBrk="0" hangingPunct="1">
              <a:lnSpc>
                <a:spcPct val="90000"/>
              </a:lnSpc>
              <a:spcBef>
                <a:spcPts val="1000"/>
              </a:spcBef>
              <a:spcAft>
                <a:spcPts val="700"/>
              </a:spcAft>
              <a:buClr>
                <a:srgbClr val="000000"/>
              </a:buClr>
              <a:buSzTx/>
              <a:buFont typeface="Wingdings" panose="05000000000000000000" pitchFamily="2" charset="2"/>
              <a:buChar char="§"/>
              <a:tabLst/>
              <a:defRPr/>
            </a:pPr>
            <a:r>
              <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Monitor regularly and withhold if ANC &lt;1000/µL or neutropenic fever</a:t>
            </a:r>
          </a:p>
          <a:p>
            <a:pPr marL="342900" marR="0" lvl="0" indent="-342900" algn="l" defTabSz="914400" rtl="0" eaLnBrk="1" fontAlgn="base" latinLnBrk="0" hangingPunct="1">
              <a:lnSpc>
                <a:spcPct val="90000"/>
              </a:lnSpc>
              <a:spcBef>
                <a:spcPts val="1000"/>
              </a:spcBef>
              <a:spcAft>
                <a:spcPts val="700"/>
              </a:spcAft>
              <a:buClr>
                <a:srgbClr val="000000"/>
              </a:buClr>
              <a:buSzTx/>
              <a:buFont typeface="Wingdings" panose="05000000000000000000" pitchFamily="2" charset="2"/>
              <a:buChar char="§"/>
              <a:tabLst/>
              <a:defRPr/>
            </a:pPr>
            <a:r>
              <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Manage with G-CSF; dose reductions for grade 4 neutropenia or grade 3 febrile neutropenia</a:t>
            </a:r>
          </a:p>
          <a:p>
            <a:pPr marL="342900" marR="0" lvl="0" indent="-342900" algn="l" defTabSz="914400" rtl="0" eaLnBrk="1" fontAlgn="base" latinLnBrk="0" hangingPunct="1">
              <a:lnSpc>
                <a:spcPct val="90000"/>
              </a:lnSpc>
              <a:spcBef>
                <a:spcPts val="1000"/>
              </a:spcBef>
              <a:spcAft>
                <a:spcPts val="700"/>
              </a:spcAft>
              <a:buClr>
                <a:srgbClr val="000000"/>
              </a:buClr>
              <a:buSzTx/>
              <a:buFont typeface="Wingdings" panose="05000000000000000000" pitchFamily="2" charset="2"/>
              <a:buChar char="§"/>
              <a:tabLst/>
              <a:defRPr/>
            </a:pPr>
            <a:endPar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
        <p:nvSpPr>
          <p:cNvPr id="5" name="Content Placeholder 11">
            <a:extLst>
              <a:ext uri="{FF2B5EF4-FFF2-40B4-BE49-F238E27FC236}">
                <a16:creationId xmlns:a16="http://schemas.microsoft.com/office/drawing/2014/main" id="{0A56C9F0-6644-D426-6C1D-6B21EC9E33CB}"/>
              </a:ext>
            </a:extLst>
          </p:cNvPr>
          <p:cNvSpPr txBox="1">
            <a:spLocks/>
          </p:cNvSpPr>
          <p:nvPr/>
        </p:nvSpPr>
        <p:spPr>
          <a:xfrm>
            <a:off x="604675" y="3580597"/>
            <a:ext cx="10877529" cy="2623651"/>
          </a:xfrm>
          <a:prstGeom prst="rect">
            <a:avLst/>
          </a:prstGeom>
        </p:spPr>
        <p:txBody>
          <a:bodyPr numCol="2"/>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pPr marL="342900" marR="0" lvl="0" indent="-342900" algn="l" defTabSz="914400" rtl="0" eaLnBrk="1" fontAlgn="base" latinLnBrk="0" hangingPunct="1">
              <a:lnSpc>
                <a:spcPct val="90000"/>
              </a:lnSpc>
              <a:spcBef>
                <a:spcPts val="1000"/>
              </a:spcBef>
              <a:spcAft>
                <a:spcPts val="700"/>
              </a:spcAft>
              <a:buClr>
                <a:srgbClr val="000000"/>
              </a:buClr>
              <a:buSzTx/>
              <a:buFont typeface="Wingdings" panose="05000000000000000000" pitchFamily="2" charset="2"/>
              <a:buChar char="§"/>
              <a:tabLst/>
              <a:defRPr/>
            </a:pPr>
            <a:r>
              <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Educate on potential for severe neutropenia</a:t>
            </a:r>
          </a:p>
          <a:p>
            <a:pPr marL="342900" marR="0" lvl="0" indent="-342900" algn="l" defTabSz="914400" rtl="0" eaLnBrk="1" fontAlgn="base" latinLnBrk="0" hangingPunct="1">
              <a:lnSpc>
                <a:spcPct val="90000"/>
              </a:lnSpc>
              <a:spcBef>
                <a:spcPts val="1000"/>
              </a:spcBef>
              <a:spcAft>
                <a:spcPts val="700"/>
              </a:spcAft>
              <a:buClr>
                <a:srgbClr val="000000"/>
              </a:buClr>
              <a:buSzTx/>
              <a:buFont typeface="Wingdings" panose="05000000000000000000" pitchFamily="2" charset="2"/>
              <a:buChar char="§"/>
              <a:tabLst/>
              <a:defRPr/>
            </a:pPr>
            <a:r>
              <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Monitor regularly and withhold if ANC &lt;1500/µL on </a:t>
            </a:r>
            <a:br>
              <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br>
            <a:r>
              <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Day 1 or &lt;1000/µL on Day 8, or neutropenic fever</a:t>
            </a:r>
          </a:p>
          <a:p>
            <a:pPr marL="342900" marR="0" lvl="0" indent="-342900" algn="l" defTabSz="914400" rtl="0" eaLnBrk="1" fontAlgn="base" latinLnBrk="0" hangingPunct="1">
              <a:lnSpc>
                <a:spcPct val="90000"/>
              </a:lnSpc>
              <a:spcBef>
                <a:spcPts val="1000"/>
              </a:spcBef>
              <a:spcAft>
                <a:spcPts val="700"/>
              </a:spcAft>
              <a:buClr>
                <a:srgbClr val="000000"/>
              </a:buClr>
              <a:buSzTx/>
              <a:buFont typeface="Wingdings" panose="05000000000000000000" pitchFamily="2" charset="2"/>
              <a:buChar char="§"/>
              <a:tabLst/>
              <a:defRPr/>
            </a:pPr>
            <a:r>
              <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Manage with G-CSF and dose reductions for grade 4 lasting ≥7 days or grade ≥3 febrile neutropenia</a:t>
            </a:r>
          </a:p>
          <a:p>
            <a:pPr marL="342900" marR="0" lvl="0" indent="-342900" algn="l" defTabSz="914400" rtl="0" eaLnBrk="1" fontAlgn="base" latinLnBrk="0" hangingPunct="1">
              <a:lnSpc>
                <a:spcPct val="90000"/>
              </a:lnSpc>
              <a:spcBef>
                <a:spcPts val="1000"/>
              </a:spcBef>
              <a:spcAft>
                <a:spcPts val="700"/>
              </a:spcAft>
              <a:buClr>
                <a:srgbClr val="000000"/>
              </a:buClr>
              <a:buSzTx/>
              <a:buFont typeface="Wingdings" panose="05000000000000000000" pitchFamily="2" charset="2"/>
              <a:buChar char="§"/>
              <a:tabLst/>
              <a:defRPr/>
            </a:pPr>
            <a:r>
              <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When making dose reductions, consider patient’s </a:t>
            </a:r>
            <a:br>
              <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br>
            <a:r>
              <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bone marrow reserve, age, frailty, etc</a:t>
            </a:r>
          </a:p>
          <a:p>
            <a:pPr marL="342900" marR="0" lvl="0" indent="-342900" algn="l" defTabSz="914400" rtl="0" eaLnBrk="1" fontAlgn="base" latinLnBrk="0" hangingPunct="1">
              <a:lnSpc>
                <a:spcPct val="90000"/>
              </a:lnSpc>
              <a:spcBef>
                <a:spcPts val="1000"/>
              </a:spcBef>
              <a:spcAft>
                <a:spcPts val="700"/>
              </a:spcAft>
              <a:buClr>
                <a:srgbClr val="000000"/>
              </a:buClr>
              <a:buSzTx/>
              <a:buFont typeface="Wingdings" panose="05000000000000000000" pitchFamily="2" charset="2"/>
              <a:buChar char="§"/>
              <a:tabLst/>
              <a:defRPr/>
            </a:pPr>
            <a:r>
              <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Use anti-infective treatment for febrile neutropenia</a:t>
            </a:r>
          </a:p>
          <a:p>
            <a:pPr marL="342900" marR="0" lvl="0" indent="-342900" algn="l" defTabSz="914400" rtl="0" eaLnBrk="1" fontAlgn="base" latinLnBrk="0" hangingPunct="1">
              <a:lnSpc>
                <a:spcPct val="90000"/>
              </a:lnSpc>
              <a:spcBef>
                <a:spcPts val="1000"/>
              </a:spcBef>
              <a:spcAft>
                <a:spcPts val="700"/>
              </a:spcAft>
              <a:buClr>
                <a:srgbClr val="000000"/>
              </a:buClr>
              <a:buSzTx/>
              <a:buFont typeface="Wingdings" panose="05000000000000000000" pitchFamily="2" charset="2"/>
              <a:buChar char="§"/>
              <a:tabLst/>
              <a:defRPr/>
            </a:pPr>
            <a:r>
              <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Suspect UGT1A1*28 genotype if prolonged neutropenia unresponsive to treatment</a:t>
            </a:r>
          </a:p>
          <a:p>
            <a:pPr marL="342900" marR="0" lvl="0" indent="-342900" algn="l" defTabSz="914400" rtl="0" eaLnBrk="1" fontAlgn="base" latinLnBrk="0" hangingPunct="1">
              <a:lnSpc>
                <a:spcPct val="90000"/>
              </a:lnSpc>
              <a:spcBef>
                <a:spcPts val="1000"/>
              </a:spcBef>
              <a:spcAft>
                <a:spcPts val="700"/>
              </a:spcAft>
              <a:buClr>
                <a:srgbClr val="000000"/>
              </a:buClr>
              <a:buSzTx/>
              <a:buFont typeface="Wingdings" panose="05000000000000000000" pitchFamily="2" charset="2"/>
              <a:buChar char="§"/>
              <a:tabLst/>
              <a:defRPr/>
            </a:pPr>
            <a:endPar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
        <p:nvSpPr>
          <p:cNvPr id="6" name="Content Placeholder 2">
            <a:extLst>
              <a:ext uri="{FF2B5EF4-FFF2-40B4-BE49-F238E27FC236}">
                <a16:creationId xmlns:a16="http://schemas.microsoft.com/office/drawing/2014/main" id="{CB6FE89C-D9B6-4BBC-0C98-1E3D1D0B6B84}"/>
              </a:ext>
            </a:extLst>
          </p:cNvPr>
          <p:cNvSpPr txBox="1">
            <a:spLocks/>
          </p:cNvSpPr>
          <p:nvPr/>
        </p:nvSpPr>
        <p:spPr bwMode="auto">
          <a:xfrm>
            <a:off x="604675" y="3124230"/>
            <a:ext cx="10877529" cy="398880"/>
          </a:xfrm>
          <a:prstGeom prst="rect">
            <a:avLst/>
          </a:prstGeom>
          <a:solidFill>
            <a:schemeClr val="accent1"/>
          </a:solidFill>
          <a:ln>
            <a:noFill/>
          </a:ln>
        </p:spPr>
        <p:txBody>
          <a:bodyPr vert="horz" wrap="square" lIns="91440" tIns="45720" rIns="91440" bIns="45720" numCol="1" anchor="ctr" anchorCtr="0" compatLnSpc="1">
            <a:prstTxWarp prst="textNoShape">
              <a:avLst/>
            </a:prstTxWarp>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pPr marL="0" marR="0" lvl="0" indent="0" algn="ctr" defTabSz="914400" rtl="0" eaLnBrk="1" fontAlgn="base" latinLnBrk="0" hangingPunct="1">
              <a:lnSpc>
                <a:spcPct val="100000"/>
              </a:lnSpc>
              <a:spcBef>
                <a:spcPts val="1000"/>
              </a:spcBef>
              <a:spcAft>
                <a:spcPts val="700"/>
              </a:spcAft>
              <a:buClr>
                <a:srgbClr val="000000"/>
              </a:buClr>
              <a:buSzTx/>
              <a:buFont typeface="Wingdings" panose="05000000000000000000" pitchFamily="2" charset="2"/>
              <a:buNone/>
              <a:tabLst/>
              <a:defRPr/>
            </a:pPr>
            <a:r>
              <a:rPr kumimoji="0" lang="en-US" sz="2200" b="1" i="0" u="none" strike="noStrike" kern="0" cap="none" spc="0" normalizeH="0" baseline="0" noProof="0" dirty="0">
                <a:ln>
                  <a:noFill/>
                </a:ln>
                <a:solidFill>
                  <a:srgbClr val="FFFFFF"/>
                </a:solidFill>
                <a:effectLst/>
                <a:uLnTx/>
                <a:uFillTx/>
                <a:latin typeface="Arial" panose="020B0604020202020204" pitchFamily="34" charset="0"/>
                <a:cs typeface="Arial" panose="020B0604020202020204" pitchFamily="34" charset="0"/>
              </a:rPr>
              <a:t>Sacituzumab Govitecan</a:t>
            </a:r>
          </a:p>
        </p:txBody>
      </p:sp>
      <p:sp>
        <p:nvSpPr>
          <p:cNvPr id="7" name="Content Placeholder 2">
            <a:extLst>
              <a:ext uri="{FF2B5EF4-FFF2-40B4-BE49-F238E27FC236}">
                <a16:creationId xmlns:a16="http://schemas.microsoft.com/office/drawing/2014/main" id="{C2D058F2-CE62-194F-986C-EE620C5173B7}"/>
              </a:ext>
            </a:extLst>
          </p:cNvPr>
          <p:cNvSpPr txBox="1">
            <a:spLocks/>
          </p:cNvSpPr>
          <p:nvPr/>
        </p:nvSpPr>
        <p:spPr bwMode="auto">
          <a:xfrm>
            <a:off x="6806851" y="4670095"/>
            <a:ext cx="3999696" cy="1379865"/>
          </a:xfrm>
          <a:prstGeom prst="rect">
            <a:avLst/>
          </a:prstGeom>
          <a:noFill/>
          <a:ln w="2857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8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8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8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800">
                <a:solidFill>
                  <a:schemeClr val="tx1"/>
                </a:solidFill>
                <a:latin typeface="+mn-lt"/>
              </a:defRPr>
            </a:lvl9pPr>
          </a:lstStyle>
          <a:p>
            <a:pPr marL="0" marR="0" lvl="0" indent="0" algn="ctr" defTabSz="914400" rtl="0" eaLnBrk="1" fontAlgn="base" latinLnBrk="0" hangingPunct="1">
              <a:lnSpc>
                <a:spcPct val="90000"/>
              </a:lnSpc>
              <a:spcBef>
                <a:spcPts val="0"/>
              </a:spcBef>
              <a:spcAft>
                <a:spcPts val="700"/>
              </a:spcAft>
              <a:buClr>
                <a:srgbClr val="000000"/>
              </a:buClr>
              <a:buSzTx/>
              <a:buFont typeface="Wingdings" panose="05000000000000000000" pitchFamily="2" charset="2"/>
              <a:buNone/>
              <a:tabLst/>
              <a:defRPr/>
            </a:pPr>
            <a:r>
              <a:rPr kumimoji="0" lang="en-US" sz="1600" b="1" i="0" u="none" strike="noStrike" kern="0" cap="none" spc="0" normalizeH="0" baseline="0" noProof="0" dirty="0">
                <a:ln>
                  <a:noFill/>
                </a:ln>
                <a:solidFill>
                  <a:srgbClr val="015873"/>
                </a:solidFill>
                <a:effectLst/>
                <a:uLnTx/>
                <a:uFillTx/>
                <a:latin typeface="Arial" panose="020B0604020202020204" pitchFamily="34" charset="0"/>
                <a:cs typeface="Arial" panose="020B0604020202020204" pitchFamily="34" charset="0"/>
              </a:rPr>
              <a:t>G-CSF for SG-Related Neutropenia—Consider </a:t>
            </a:r>
            <a:r>
              <a:rPr kumimoji="0" lang="en-US" sz="1600" b="1" i="1" u="none" strike="noStrike" kern="0" cap="none" spc="0" normalizeH="0" baseline="0" noProof="0" dirty="0">
                <a:ln>
                  <a:noFill/>
                </a:ln>
                <a:solidFill>
                  <a:srgbClr val="015873"/>
                </a:solidFill>
                <a:effectLst/>
                <a:uLnTx/>
                <a:uFillTx/>
                <a:latin typeface="Arial" panose="020B0604020202020204" pitchFamily="34" charset="0"/>
                <a:cs typeface="Arial" panose="020B0604020202020204" pitchFamily="34" charset="0"/>
              </a:rPr>
              <a:t>Either</a:t>
            </a:r>
            <a:r>
              <a:rPr kumimoji="0" lang="en-US" sz="1600" b="1" i="0" u="none" strike="noStrike" kern="0" cap="none" spc="0" normalizeH="0" baseline="0" noProof="0" dirty="0">
                <a:ln>
                  <a:noFill/>
                </a:ln>
                <a:solidFill>
                  <a:srgbClr val="015873"/>
                </a:solidFill>
                <a:effectLst/>
                <a:uLnTx/>
                <a:uFillTx/>
                <a:latin typeface="Arial" panose="020B0604020202020204" pitchFamily="34" charset="0"/>
                <a:cs typeface="Arial" panose="020B0604020202020204" pitchFamily="34" charset="0"/>
              </a:rPr>
              <a:t>:</a:t>
            </a:r>
          </a:p>
          <a:p>
            <a:pPr marL="342900" marR="0" lvl="0" indent="-342900" algn="l" defTabSz="914400" rtl="0" eaLnBrk="1" fontAlgn="base" latinLnBrk="0" hangingPunct="1">
              <a:lnSpc>
                <a:spcPct val="90000"/>
              </a:lnSpc>
              <a:spcBef>
                <a:spcPts val="0"/>
              </a:spcBef>
              <a:spcAft>
                <a:spcPts val="700"/>
              </a:spcAft>
              <a:buClr>
                <a:srgbClr val="000000"/>
              </a:buClr>
              <a:buSzTx/>
              <a:buFont typeface="+mj-lt"/>
              <a:buAutoNum type="arabicPeriod"/>
              <a:tabLst/>
              <a:defRPr/>
            </a:pPr>
            <a:r>
              <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Short-acting G-CSF on Days 2-4 and long-acting G-CSF on Day 9, </a:t>
            </a:r>
            <a:r>
              <a:rPr kumimoji="0" lang="en-US" sz="1600" b="0" i="1"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or</a:t>
            </a:r>
          </a:p>
          <a:p>
            <a:pPr marL="342900" marR="0" lvl="0" indent="-342900" algn="l" defTabSz="914400" rtl="0" eaLnBrk="1" fontAlgn="base" latinLnBrk="0" hangingPunct="1">
              <a:lnSpc>
                <a:spcPct val="90000"/>
              </a:lnSpc>
              <a:spcBef>
                <a:spcPts val="0"/>
              </a:spcBef>
              <a:spcAft>
                <a:spcPts val="700"/>
              </a:spcAft>
              <a:buClr>
                <a:srgbClr val="000000"/>
              </a:buClr>
              <a:buSzTx/>
              <a:buFont typeface="+mj-lt"/>
              <a:buAutoNum type="arabicPeriod"/>
              <a:tabLst/>
              <a:defRPr/>
            </a:pPr>
            <a:r>
              <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Just long-acting G-CSF on Day 9</a:t>
            </a:r>
          </a:p>
        </p:txBody>
      </p:sp>
      <p:sp>
        <p:nvSpPr>
          <p:cNvPr id="9" name="Footer Placeholder 1">
            <a:extLst>
              <a:ext uri="{FF2B5EF4-FFF2-40B4-BE49-F238E27FC236}">
                <a16:creationId xmlns:a16="http://schemas.microsoft.com/office/drawing/2014/main" id="{3721D480-DDAB-B009-4C4B-BE7BAF654573}"/>
              </a:ext>
            </a:extLst>
          </p:cNvPr>
          <p:cNvSpPr txBox="1">
            <a:spLocks/>
          </p:cNvSpPr>
          <p:nvPr/>
        </p:nvSpPr>
        <p:spPr>
          <a:xfrm>
            <a:off x="609601" y="6356350"/>
            <a:ext cx="7909931" cy="442131"/>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10" normalizeH="0" baseline="0" noProof="0" dirty="0" err="1">
                <a:ln>
                  <a:noFill/>
                </a:ln>
                <a:solidFill>
                  <a:srgbClr val="969696"/>
                </a:solidFill>
                <a:effectLst/>
                <a:uLnTx/>
                <a:uFillTx/>
                <a:latin typeface="Arial" panose="020B0604020202020204" pitchFamily="34" charset="0"/>
                <a:cs typeface="Arial" panose="020B0604020202020204" pitchFamily="34" charset="0"/>
              </a:rPr>
              <a:t>Rugo</a:t>
            </a:r>
            <a:r>
              <a:rPr kumimoji="0" lang="en-US"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 HS, et al. </a:t>
            </a:r>
            <a:r>
              <a:rPr kumimoji="0" lang="en-US" altLang="en-US" sz="1200" b="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ESMO Open</a:t>
            </a:r>
            <a:r>
              <a:rPr kumimoji="0" lang="en-US"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 2022;7:100553.; Fleming PJ, et al. </a:t>
            </a:r>
            <a:r>
              <a:rPr kumimoji="0" lang="en-US" altLang="en-US" sz="1200" b="0" i="1"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J Adv </a:t>
            </a:r>
            <a:r>
              <a:rPr kumimoji="0" lang="en-US" altLang="en-US" sz="1200" b="0" i="1" u="none" strike="noStrike" kern="1200" cap="none" spc="-10" normalizeH="0" baseline="0" noProof="0" dirty="0" err="1">
                <a:ln>
                  <a:noFill/>
                </a:ln>
                <a:solidFill>
                  <a:srgbClr val="969696"/>
                </a:solidFill>
                <a:effectLst/>
                <a:uLnTx/>
                <a:uFillTx/>
                <a:latin typeface="Arial" panose="020B0604020202020204" pitchFamily="34" charset="0"/>
                <a:cs typeface="Arial" panose="020B0604020202020204" pitchFamily="34" charset="0"/>
              </a:rPr>
              <a:t>Pract</a:t>
            </a:r>
            <a:r>
              <a:rPr kumimoji="0" lang="en-US" altLang="en-US" sz="1200" b="0" i="1"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 Oncol. </a:t>
            </a:r>
            <a:r>
              <a:rPr kumimoji="0" lang="en-US"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2021;12;747-52; </a:t>
            </a:r>
            <a:r>
              <a:rPr kumimoji="0" lang="en-US" altLang="en-US" sz="1200" b="0" i="0" u="none" strike="noStrike" kern="1200" cap="none" spc="-10" normalizeH="0" baseline="0" noProof="0" dirty="0" err="1">
                <a:ln>
                  <a:noFill/>
                </a:ln>
                <a:solidFill>
                  <a:srgbClr val="969696"/>
                </a:solidFill>
                <a:effectLst/>
                <a:uLnTx/>
                <a:uFillTx/>
                <a:latin typeface="Arial" panose="020B0604020202020204" pitchFamily="34" charset="0"/>
                <a:cs typeface="Arial" panose="020B0604020202020204" pitchFamily="34" charset="0"/>
              </a:rPr>
              <a:t>Rugo</a:t>
            </a:r>
            <a:r>
              <a:rPr kumimoji="0" lang="en-US"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 HS, et al. </a:t>
            </a:r>
            <a:r>
              <a:rPr kumimoji="0" lang="en-US" altLang="en-US" sz="1200" b="0" i="1"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NPJ Breast Cancer</a:t>
            </a:r>
            <a:r>
              <a:rPr kumimoji="0" lang="en-US"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 2022;8:98</a:t>
            </a:r>
            <a:r>
              <a:rPr lang="en-US" altLang="en-US" sz="1200" b="0" spc="-10" dirty="0">
                <a:solidFill>
                  <a:srgbClr val="969696"/>
                </a:solidFill>
                <a:latin typeface="Arial" panose="020B0604020202020204" pitchFamily="34" charset="0"/>
                <a:cs typeface="Arial" panose="020B0604020202020204" pitchFamily="34" charset="0"/>
              </a:rPr>
              <a:t>;</a:t>
            </a:r>
            <a:r>
              <a:rPr kumimoji="0" lang="en-US"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 Spring LM, et al. </a:t>
            </a:r>
            <a:r>
              <a:rPr kumimoji="0" lang="en-US" altLang="en-US" sz="1200" b="0" i="1"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Oncologist.</a:t>
            </a:r>
            <a:r>
              <a:rPr kumimoji="0" lang="en-US" altLang="en-US" sz="1200" b="0" i="0" u="none" strike="noStrike" kern="1200" cap="none" spc="-10" normalizeH="0" baseline="0" noProof="0" dirty="0">
                <a:ln>
                  <a:noFill/>
                </a:ln>
                <a:solidFill>
                  <a:srgbClr val="969696"/>
                </a:solidFill>
                <a:effectLst/>
                <a:uLnTx/>
                <a:uFillTx/>
                <a:latin typeface="Arial" panose="020B0604020202020204" pitchFamily="34" charset="0"/>
                <a:cs typeface="Arial" panose="020B0604020202020204" pitchFamily="34" charset="0"/>
              </a:rPr>
              <a:t> 2021;26:827-34. </a:t>
            </a:r>
          </a:p>
        </p:txBody>
      </p:sp>
    </p:spTree>
    <p:extLst>
      <p:ext uri="{BB962C8B-B14F-4D97-AF65-F5344CB8AC3E}">
        <p14:creationId xmlns:p14="http://schemas.microsoft.com/office/powerpoint/2010/main" val="881699851"/>
      </p:ext>
    </p:extLst>
  </p:cSld>
  <p:clrMapOvr>
    <a:masterClrMapping/>
  </p:clrMapOvr>
</p:sld>
</file>

<file path=ppt/theme/theme1.xml><?xml version="1.0" encoding="utf-8"?>
<a:theme xmlns:a="http://schemas.openxmlformats.org/drawingml/2006/main" name="2022 Hem Onc">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2 Hem Onc" id="{1BD2C11B-1E1D-4714-A12C-2D116F31C9E6}" vid="{7C79B49B-5FF8-488B-985C-FF1AF5D36A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2022 Hem Onc">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2 Hem Onc" id="{1BD2C11B-1E1D-4714-A12C-2D116F31C9E6}" vid="{7C79B49B-5FF8-488B-985C-FF1AF5D36A6F}"/>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2022 Hem Onc</Template>
  <TotalTime>0</TotalTime>
  <Words>2066</Words>
  <Application>Microsoft Macintosh PowerPoint</Application>
  <PresentationFormat>Widescreen</PresentationFormat>
  <Paragraphs>402</Paragraphs>
  <Slides>11</Slides>
  <Notes>9</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11</vt:i4>
      </vt:variant>
    </vt:vector>
  </HeadingPairs>
  <TitlesOfParts>
    <vt:vector size="21" baseType="lpstr">
      <vt:lpstr>Arial</vt:lpstr>
      <vt:lpstr>Calibri</vt:lpstr>
      <vt:lpstr>Calibri Light</vt:lpstr>
      <vt:lpstr>Century Gothic</vt:lpstr>
      <vt:lpstr>Noto Sans Symbols</vt:lpstr>
      <vt:lpstr>Trebuchet MS</vt:lpstr>
      <vt:lpstr>Wingdings</vt:lpstr>
      <vt:lpstr>2022 Hem Onc</vt:lpstr>
      <vt:lpstr>Office Theme</vt:lpstr>
      <vt:lpstr>1_2022 Hem Onc</vt:lpstr>
      <vt:lpstr>What Do Patients/Caregivers Need To Know About ADCs in Metastatic TNBC?</vt:lpstr>
      <vt:lpstr>PowerPoint Presentation</vt:lpstr>
      <vt:lpstr>Disclaimer</vt:lpstr>
      <vt:lpstr>Administration Considerations for Trastuzumab Deruxtecan (T-DXd) and Sacituzumab Govitecan in Breast Cancer</vt:lpstr>
      <vt:lpstr>T-DXd: Safety Profile</vt:lpstr>
      <vt:lpstr>Managing Clinically Significant Nausea and Vomiting With T-DXd</vt:lpstr>
      <vt:lpstr>Managing ILD/Pneumonitis With T-DXd</vt:lpstr>
      <vt:lpstr>Sacituzumab Govitecan: Safety Profile </vt:lpstr>
      <vt:lpstr>Managing Neutropenia With Approved ADCs</vt:lpstr>
      <vt:lpstr>Managing Diarrhea With Sacituzumab Govitecan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MedEd On The Go</dc:creator>
  <cp:keywords/>
  <dc:description/>
  <cp:lastModifiedBy/>
  <cp:revision>1</cp:revision>
  <dcterms:created xsi:type="dcterms:W3CDTF">2019-05-10T15:34:56Z</dcterms:created>
  <dcterms:modified xsi:type="dcterms:W3CDTF">2023-07-18T14:14:36Z</dcterms:modified>
  <cp:category/>
</cp:coreProperties>
</file>