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9" r:id="rId2"/>
    <p:sldMasterId id="2147483741" r:id="rId3"/>
  </p:sldMasterIdLst>
  <p:notesMasterIdLst>
    <p:notesMasterId r:id="rId14"/>
  </p:notesMasterIdLst>
  <p:sldIdLst>
    <p:sldId id="2147472656" r:id="rId4"/>
    <p:sldId id="265" r:id="rId5"/>
    <p:sldId id="256" r:id="rId6"/>
    <p:sldId id="2147471002" r:id="rId7"/>
    <p:sldId id="2147470974" r:id="rId8"/>
    <p:sldId id="2147470961" r:id="rId9"/>
    <p:sldId id="2147471270" r:id="rId10"/>
    <p:sldId id="2147472516" r:id="rId11"/>
    <p:sldId id="2147472654"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FCEEAE9A-29B5-3A11-DC2A-65BC293BB5B9}" name="Amanda Mulder" initials="AM" userId="S::amulder@ushealthconnect.com::2979cb05-1f38-4943-bcba-142be133c0a2" providerId="AD"/>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190"/>
  </p:normalViewPr>
  <p:slideViewPr>
    <p:cSldViewPr snapToGrid="0">
      <p:cViewPr varScale="1">
        <p:scale>
          <a:sx n="119" d="100"/>
          <a:sy n="119" d="100"/>
        </p:scale>
        <p:origin x="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527" rtl="0" eaLnBrk="1" fontAlgn="auto" latinLnBrk="0" hangingPunct="1">
              <a:lnSpc>
                <a:spcPct val="100000"/>
              </a:lnSpc>
              <a:spcBef>
                <a:spcPts val="0"/>
              </a:spcBef>
              <a:spcAft>
                <a:spcPts val="0"/>
              </a:spcAft>
              <a:buClrTx/>
              <a:buSzTx/>
              <a:buFontTx/>
              <a:buNone/>
              <a:tabLst/>
              <a:defRPr/>
            </a:pPr>
            <a:fld id="{E258DACF-8309-2044-8EF4-AA7C90F4E9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52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37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527" rtl="0" eaLnBrk="1" fontAlgn="auto" latinLnBrk="0" hangingPunct="1">
              <a:lnSpc>
                <a:spcPct val="100000"/>
              </a:lnSpc>
              <a:spcBef>
                <a:spcPts val="0"/>
              </a:spcBef>
              <a:spcAft>
                <a:spcPts val="0"/>
              </a:spcAft>
              <a:buClrTx/>
              <a:buSzTx/>
              <a:buFontTx/>
              <a:buNone/>
              <a:tabLst/>
              <a:defRPr/>
            </a:pPr>
            <a:fld id="{E258DACF-8309-2044-8EF4-AA7C90F4E9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52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7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527" rtl="0" eaLnBrk="1" fontAlgn="auto" latinLnBrk="0" hangingPunct="1">
              <a:lnSpc>
                <a:spcPct val="100000"/>
              </a:lnSpc>
              <a:spcBef>
                <a:spcPts val="0"/>
              </a:spcBef>
              <a:spcAft>
                <a:spcPts val="0"/>
              </a:spcAft>
              <a:buClrTx/>
              <a:buSzTx/>
              <a:buFontTx/>
              <a:buNone/>
              <a:tabLst/>
              <a:defRPr/>
            </a:pPr>
            <a:fld id="{E258DACF-8309-2044-8EF4-AA7C90F4E9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52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69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906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8261EE-66F3-3742-BD11-15A5EBC28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79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245D6-08CE-4E42-8E10-D2409B523F20}" type="datetimeFigureOut">
              <a:rPr lang="en-US" smtClean="0"/>
              <a:pPr/>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20F4F-E6EE-4703-A9C1-0289BC55A5DA}" type="slidenum">
              <a:rPr lang="en-US" smtClean="0"/>
              <a:pPr/>
              <a:t>‹#›</a:t>
            </a:fld>
            <a:endParaRPr lang="en-US"/>
          </a:p>
        </p:txBody>
      </p:sp>
    </p:spTree>
    <p:extLst>
      <p:ext uri="{BB962C8B-B14F-4D97-AF65-F5344CB8AC3E}">
        <p14:creationId xmlns:p14="http://schemas.microsoft.com/office/powerpoint/2010/main" val="389697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7"/>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7" name="Text Placeholder 2">
            <a:extLst>
              <a:ext uri="{FF2B5EF4-FFF2-40B4-BE49-F238E27FC236}">
                <a16:creationId xmlns:a16="http://schemas.microsoft.com/office/drawing/2014/main" id="{2F229E5D-DAA9-4C5C-A19F-42C3FA4B4778}"/>
              </a:ext>
            </a:extLst>
          </p:cNvPr>
          <p:cNvSpPr>
            <a:spLocks noGrp="1"/>
          </p:cNvSpPr>
          <p:nvPr>
            <p:ph idx="1"/>
          </p:nvPr>
        </p:nvSpPr>
        <p:spPr>
          <a:xfrm>
            <a:off x="305554" y="1001170"/>
            <a:ext cx="11580892" cy="4847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315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7"/>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7" name="Text Placeholder 2">
            <a:extLst>
              <a:ext uri="{FF2B5EF4-FFF2-40B4-BE49-F238E27FC236}">
                <a16:creationId xmlns:a16="http://schemas.microsoft.com/office/drawing/2014/main" id="{2F229E5D-DAA9-4C5C-A19F-42C3FA4B4778}"/>
              </a:ext>
            </a:extLst>
          </p:cNvPr>
          <p:cNvSpPr>
            <a:spLocks noGrp="1"/>
          </p:cNvSpPr>
          <p:nvPr>
            <p:ph idx="1"/>
          </p:nvPr>
        </p:nvSpPr>
        <p:spPr>
          <a:xfrm>
            <a:off x="305554" y="1001170"/>
            <a:ext cx="11580892" cy="4847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82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7"/>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7" name="Text Placeholder 2">
            <a:extLst>
              <a:ext uri="{FF2B5EF4-FFF2-40B4-BE49-F238E27FC236}">
                <a16:creationId xmlns:a16="http://schemas.microsoft.com/office/drawing/2014/main" id="{2F229E5D-DAA9-4C5C-A19F-42C3FA4B4778}"/>
              </a:ext>
            </a:extLst>
          </p:cNvPr>
          <p:cNvSpPr>
            <a:spLocks noGrp="1"/>
          </p:cNvSpPr>
          <p:nvPr>
            <p:ph idx="1"/>
          </p:nvPr>
        </p:nvSpPr>
        <p:spPr>
          <a:xfrm>
            <a:off x="305554" y="1001170"/>
            <a:ext cx="11580892" cy="4847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31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0192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7437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9177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983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621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4888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2295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10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1918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1047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0704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118645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6101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50151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05489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8392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53780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6658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38963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31070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2781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5920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461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4014295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dirty="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pic>
        <p:nvPicPr>
          <p:cNvPr id="12" name="Picture 11" descr="Logo, company name&#10;&#10;Description automatically generated">
            <a:extLst>
              <a:ext uri="{FF2B5EF4-FFF2-40B4-BE49-F238E27FC236}">
                <a16:creationId xmlns:a16="http://schemas.microsoft.com/office/drawing/2014/main" id="{B4B3A9CE-1161-4095-8AD8-3436173BF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407" y="5937261"/>
            <a:ext cx="1000691" cy="715264"/>
          </a:xfrm>
          <a:prstGeom prst="rect">
            <a:avLst/>
          </a:prstGeom>
        </p:spPr>
      </p:pic>
    </p:spTree>
    <p:extLst>
      <p:ext uri="{BB962C8B-B14F-4D97-AF65-F5344CB8AC3E}">
        <p14:creationId xmlns:p14="http://schemas.microsoft.com/office/powerpoint/2010/main" val="237906574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29"/>
          <p:cNvSpPr txBox="1">
            <a:spLocks noGrp="1"/>
          </p:cNvSpPr>
          <p:nvPr>
            <p:ph type="body" idx="1" hasCustomPrompt="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379191" lvl="0" indent="-379191" algn="l">
              <a:lnSpc>
                <a:spcPct val="100000"/>
              </a:lnSpc>
              <a:spcBef>
                <a:spcPts val="0"/>
              </a:spcBef>
              <a:spcAft>
                <a:spcPts val="0"/>
              </a:spcAft>
              <a:buClr>
                <a:schemeClr val="dk1"/>
              </a:buClr>
              <a:buSzPts val="2400"/>
              <a:buFont typeface="Arial"/>
              <a:buChar char="•"/>
              <a:defRPr sz="3200"/>
            </a:lvl1pPr>
            <a:lvl2pPr marL="1075173" lvl="1" indent="-311992"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lnSpc>
                <a:spcPct val="100000"/>
              </a:lnSpc>
              <a:spcBef>
                <a:spcPts val="800"/>
              </a:spcBef>
              <a:spcAft>
                <a:spcPts val="0"/>
              </a:spcAft>
              <a:buClr>
                <a:schemeClr val="dk1"/>
              </a:buClr>
              <a:buSzPts val="2400"/>
              <a:buChar char="–"/>
              <a:defRPr sz="3200"/>
            </a:lvl4pPr>
            <a:lvl5pPr marL="3047924" lvl="4" indent="-507987" algn="l">
              <a:lnSpc>
                <a:spcPct val="100000"/>
              </a:lnSpc>
              <a:spcBef>
                <a:spcPts val="800"/>
              </a:spcBef>
              <a:spcAft>
                <a:spcPts val="0"/>
              </a:spcAft>
              <a:buClr>
                <a:schemeClr val="dk1"/>
              </a:buClr>
              <a:buSzPts val="2400"/>
              <a:buChar char="»"/>
              <a:defRPr sz="3200"/>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CA" dirty="0" err="1"/>
              <a:t>asdf</a:t>
            </a:r>
            <a:endParaRPr dirty="0"/>
          </a:p>
        </p:txBody>
      </p:sp>
      <p:sp>
        <p:nvSpPr>
          <p:cNvPr id="20" name="Google Shape;20;p29"/>
          <p:cNvSpPr txBox="1">
            <a:spLocks noGrp="1"/>
          </p:cNvSpPr>
          <p:nvPr>
            <p:ph type="ftr" idx="11"/>
          </p:nvPr>
        </p:nvSpPr>
        <p:spPr>
          <a:xfrm>
            <a:off x="126568" y="6419014"/>
            <a:ext cx="10265664" cy="365125"/>
          </a:xfrm>
          <a:prstGeom prst="rect">
            <a:avLst/>
          </a:prstGeom>
          <a:noFill/>
          <a:ln>
            <a:noFill/>
          </a:ln>
        </p:spPr>
        <p:txBody>
          <a:bodyPr spcFirstLastPara="1" wrap="square" lIns="45700"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2400"/>
              <a:buFont typeface="Arial"/>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2019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20988234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06221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hf sldNum="0" hdr="0" ft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93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E417-D58A-EB44-F333-ED9073E5C9FD}"/>
              </a:ext>
            </a:extLst>
          </p:cNvPr>
          <p:cNvSpPr>
            <a:spLocks noGrp="1"/>
          </p:cNvSpPr>
          <p:nvPr>
            <p:ph type="title"/>
          </p:nvPr>
        </p:nvSpPr>
        <p:spPr>
          <a:xfrm>
            <a:off x="609601" y="1468438"/>
            <a:ext cx="9639299" cy="2852737"/>
          </a:xfrm>
        </p:spPr>
        <p:txBody>
          <a:bodyPr>
            <a:noAutofit/>
          </a:bodyPr>
          <a:lstStyle/>
          <a:p>
            <a:r>
              <a:rPr lang="en-US" sz="4800" cap="none" dirty="0"/>
              <a:t>What Is the Evidence for ADCs in HR-/HER2-Low Metastatic Breast Cancer?</a:t>
            </a:r>
          </a:p>
        </p:txBody>
      </p:sp>
      <p:sp>
        <p:nvSpPr>
          <p:cNvPr id="5" name="Text Placeholder 4">
            <a:extLst>
              <a:ext uri="{FF2B5EF4-FFF2-40B4-BE49-F238E27FC236}">
                <a16:creationId xmlns:a16="http://schemas.microsoft.com/office/drawing/2014/main" id="{AD435953-94AE-8B54-B635-5E70D68733CD}"/>
              </a:ext>
            </a:extLst>
          </p:cNvPr>
          <p:cNvSpPr>
            <a:spLocks noGrp="1"/>
          </p:cNvSpPr>
          <p:nvPr>
            <p:ph type="body" idx="1"/>
          </p:nvPr>
        </p:nvSpPr>
        <p:spPr>
          <a:xfrm>
            <a:off x="609601" y="4143375"/>
            <a:ext cx="10515600" cy="1500187"/>
          </a:xfrm>
        </p:spPr>
        <p:txBody>
          <a:bodyPr>
            <a:noAutofit/>
          </a:bodyPr>
          <a:lstStyle/>
          <a:p>
            <a:pPr>
              <a:spcBef>
                <a:spcPts val="0"/>
              </a:spcBef>
            </a:pPr>
            <a:r>
              <a:rPr lang="en-US" sz="1400" dirty="0"/>
              <a:t>Sara M. </a:t>
            </a:r>
            <a:r>
              <a:rPr lang="en-US" sz="1400" dirty="0" err="1"/>
              <a:t>Tolaney</a:t>
            </a:r>
            <a:r>
              <a:rPr lang="en-US" sz="1400" dirty="0"/>
              <a:t>, MD, MPH</a:t>
            </a:r>
          </a:p>
          <a:p>
            <a:pPr>
              <a:spcBef>
                <a:spcPts val="0"/>
              </a:spcBef>
            </a:pPr>
            <a:r>
              <a:rPr lang="en-US" sz="1400" dirty="0"/>
              <a:t>Chief, Division of Breast Oncology, Susan F. Smith Center for Women’s Cancers</a:t>
            </a:r>
          </a:p>
          <a:p>
            <a:pPr>
              <a:spcBef>
                <a:spcPts val="0"/>
              </a:spcBef>
            </a:pPr>
            <a:r>
              <a:rPr lang="en-US" sz="1400" dirty="0"/>
              <a:t>Associate Director, Susan F. Smith Center for Women’s Cancers</a:t>
            </a:r>
          </a:p>
          <a:p>
            <a:pPr>
              <a:spcBef>
                <a:spcPts val="0"/>
              </a:spcBef>
            </a:pPr>
            <a:r>
              <a:rPr lang="en-US" sz="1400" dirty="0"/>
              <a:t>Senior Physician, Dana-Farber Cancer Institute</a:t>
            </a:r>
          </a:p>
          <a:p>
            <a:pPr>
              <a:spcBef>
                <a:spcPts val="0"/>
              </a:spcBef>
            </a:pPr>
            <a:r>
              <a:rPr lang="en-US" sz="1400" dirty="0"/>
              <a:t>Associate Professor of Medicine, Harvard Medical School</a:t>
            </a:r>
          </a:p>
          <a:p>
            <a:pPr>
              <a:spcBef>
                <a:spcPts val="0"/>
              </a:spcBef>
            </a:pPr>
            <a:r>
              <a:rPr lang="en-US" sz="1400" dirty="0"/>
              <a:t>Boston, MA</a:t>
            </a:r>
          </a:p>
        </p:txBody>
      </p:sp>
    </p:spTree>
    <p:extLst>
      <p:ext uri="{BB962C8B-B14F-4D97-AF65-F5344CB8AC3E}">
        <p14:creationId xmlns:p14="http://schemas.microsoft.com/office/powerpoint/2010/main" val="422783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Triple-Negative Breast Cancer (TNBC): Choosing the Right ADC for the Right Patient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rationale for varying levels of ADC target positivity required for ADC efficacy and treatment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patients with TNBC who are optimal candidates for ADCs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using ADCs in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knowledge of barriers to access, care, and treatment that exist in the care of minority patients diagnosed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advantages of ADCs in special populations of patients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B059B3-251D-FFCB-D1F8-5EB5E42EB918}"/>
              </a:ext>
            </a:extLst>
          </p:cNvPr>
          <p:cNvSpPr>
            <a:spLocks noGrp="1"/>
          </p:cNvSpPr>
          <p:nvPr>
            <p:ph type="title"/>
          </p:nvPr>
        </p:nvSpPr>
        <p:spPr/>
        <p:txBody>
          <a:bodyPr>
            <a:normAutofit/>
          </a:bodyPr>
          <a:lstStyle/>
          <a:p>
            <a:r>
              <a:rPr kumimoji="0" lang="en-US" sz="32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DESTINY-Breast04: First Randomized Phase 3 Study of T-</a:t>
            </a:r>
            <a:r>
              <a:rPr kumimoji="0" lang="en-US" sz="3200" b="1" i="0" u="none" strike="noStrike" kern="1200" cap="none" spc="0" normalizeH="0" baseline="0" noProof="0" dirty="0" err="1">
                <a:ln>
                  <a:noFill/>
                </a:ln>
                <a:solidFill>
                  <a:schemeClr val="tx2"/>
                </a:solidFill>
                <a:effectLst/>
                <a:uLnTx/>
                <a:uFillTx/>
                <a:latin typeface="Arial" panose="020B0604020202020204" pitchFamily="34" charset="0"/>
                <a:ea typeface="+mj-ea"/>
                <a:cs typeface="Arial" panose="020B0604020202020204" pitchFamily="34" charset="0"/>
              </a:rPr>
              <a:t>DXd</a:t>
            </a:r>
            <a:r>
              <a:rPr kumimoji="0" lang="en-US" sz="32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 for HER2-Low Metastatic Breast Cancer</a:t>
            </a:r>
            <a:endParaRPr lang="en-US" dirty="0">
              <a:solidFill>
                <a:schemeClr val="tx2"/>
              </a:solidFill>
            </a:endParaRPr>
          </a:p>
        </p:txBody>
      </p:sp>
      <p:sp>
        <p:nvSpPr>
          <p:cNvPr id="28" name="Rectangle 27">
            <a:extLst>
              <a:ext uri="{FF2B5EF4-FFF2-40B4-BE49-F238E27FC236}">
                <a16:creationId xmlns:a16="http://schemas.microsoft.com/office/drawing/2014/main" id="{BFB1F582-782A-4B07-8204-540EDCB9C0BA}"/>
              </a:ext>
            </a:extLst>
          </p:cNvPr>
          <p:cNvSpPr/>
          <p:nvPr/>
        </p:nvSpPr>
        <p:spPr>
          <a:xfrm>
            <a:off x="633847" y="1385082"/>
            <a:ext cx="6490600" cy="369332"/>
          </a:xfrm>
          <a:prstGeom prst="rect">
            <a:avLst/>
          </a:prstGeom>
        </p:spPr>
        <p:txBody>
          <a:bodyPr wrap="square">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557"/>
                </a:solidFill>
                <a:effectLst/>
                <a:uLnTx/>
                <a:uFillTx/>
                <a:latin typeface="Arial" panose="020B0604020202020204"/>
                <a:ea typeface="+mn-ea"/>
                <a:cs typeface="Calibri" panose="020F0502020204030204" pitchFamily="34" charset="0"/>
              </a:rPr>
              <a:t>An open-label, multicenter study (NCT03734029) </a:t>
            </a:r>
          </a:p>
        </p:txBody>
      </p:sp>
      <p:sp>
        <p:nvSpPr>
          <p:cNvPr id="29" name="Footer Placeholder 3">
            <a:extLst>
              <a:ext uri="{FF2B5EF4-FFF2-40B4-BE49-F238E27FC236}">
                <a16:creationId xmlns:a16="http://schemas.microsoft.com/office/drawing/2014/main" id="{EE0A54A6-C37F-4B61-B375-FABFC934CD89}"/>
              </a:ext>
            </a:extLst>
          </p:cNvPr>
          <p:cNvSpPr txBox="1">
            <a:spLocks/>
          </p:cNvSpPr>
          <p:nvPr/>
        </p:nvSpPr>
        <p:spPr>
          <a:xfrm>
            <a:off x="669616" y="5588195"/>
            <a:ext cx="10226984" cy="365077"/>
          </a:xfrm>
          <a:prstGeom prst="rect">
            <a:avLst/>
          </a:prstGeom>
        </p:spPr>
        <p:txBody>
          <a:bodyPr vert="horz" lIns="0" tIns="22857" rIns="0" bIns="18286" rtlCol="0" anchor="b"/>
          <a:lstStyle>
            <a:defPPr>
              <a:defRPr lang="en-US"/>
            </a:defPPr>
            <a:lvl1pPr marL="0" algn="l" defTabSz="457200" rtl="0" eaLnBrk="1" latinLnBrk="0" hangingPunct="1">
              <a:defRPr sz="7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228554" rtl="0" eaLnBrk="1" fontAlgn="auto" latinLnBrk="0" hangingPunct="1">
              <a:lnSpc>
                <a:spcPct val="100000"/>
              </a:lnSpc>
              <a:spcBef>
                <a:spcPts val="0"/>
              </a:spcBef>
              <a:spcAft>
                <a:spcPts val="0"/>
              </a:spcAft>
              <a:buClrTx/>
              <a:buSzTx/>
              <a:buFontTx/>
              <a:buNone/>
              <a:tabLst>
                <a:tab pos="2685513" algn="l"/>
              </a:tabLst>
              <a:defRPr/>
            </a:pP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Calibri" panose="020F0502020204030204" pitchFamily="34" charset="0"/>
              </a:rPr>
              <a:t>a</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If</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patients had HR+ mBC, prior endocrine therapy was required; </a:t>
            </a: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Calibri" panose="020F0502020204030204" pitchFamily="34" charset="0"/>
              </a:rPr>
              <a:t>b</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Other</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secondary endpoints included ORR (BICR and investigator), DOR (BICR), PFS (investigator), and safety; efficacy in the HR- cohort was an exploratory endpoint; </a:t>
            </a: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Calibri" panose="020F0502020204030204" pitchFamily="34" charset="0"/>
              </a:rPr>
              <a:t>c</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TPC</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was administered according to the label; </a:t>
            </a: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Calibri" panose="020F0502020204030204" pitchFamily="34" charset="0"/>
              </a:rPr>
              <a:t>d</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Performed</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on adequate archived or recent tumor biopsy per ASCO/CAP guidelines using the VENTANA HER2/neu (</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4B5</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investigational use only (</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IUO</a:t>
            </a:r>
            <a:r>
              <a:rPr lang="en-US" sz="800" dirty="0">
                <a:solidFill>
                  <a:srgbClr val="000000"/>
                </a:solidFill>
                <a:latin typeface="Arial" panose="020B0604020202020204"/>
                <a:cs typeface="Calibri" panose="020F0502020204030204" pitchFamily="34" charset="0"/>
              </a:rPr>
              <a:t>)</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assay system. </a:t>
            </a:r>
          </a:p>
        </p:txBody>
      </p:sp>
      <p:sp>
        <p:nvSpPr>
          <p:cNvPr id="26" name="Subtitle 2">
            <a:extLst>
              <a:ext uri="{FF2B5EF4-FFF2-40B4-BE49-F238E27FC236}">
                <a16:creationId xmlns:a16="http://schemas.microsoft.com/office/drawing/2014/main" id="{C515FE85-4FFB-4A9B-A9C9-F2C50FC30094}"/>
              </a:ext>
            </a:extLst>
          </p:cNvPr>
          <p:cNvSpPr txBox="1">
            <a:spLocks/>
          </p:cNvSpPr>
          <p:nvPr/>
        </p:nvSpPr>
        <p:spPr>
          <a:xfrm>
            <a:off x="669616" y="4564052"/>
            <a:ext cx="5540669" cy="1237779"/>
          </a:xfrm>
          <a:prstGeom prst="rect">
            <a:avLst/>
          </a:prstGeom>
          <a:noFill/>
          <a:ln w="76200">
            <a:noFill/>
          </a:ln>
        </p:spPr>
        <p:txBody>
          <a:bodyPr anchor="t">
            <a:noAutofit/>
          </a:bodyPr>
          <a:lst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a:lstStyle>
          <a:p>
            <a:pPr marL="0" marR="0" lvl="0" indent="0" algn="l" defTabSz="1625255" rtl="0" eaLnBrk="1" fontAlgn="auto" latinLnBrk="0" hangingPunct="1">
              <a:lnSpc>
                <a:spcPct val="100000"/>
              </a:lnSpc>
              <a:spcBef>
                <a:spcPts val="0"/>
              </a:spcBef>
              <a:spcAft>
                <a:spcPts val="300"/>
              </a:spcAft>
              <a:buClr>
                <a:srgbClr val="113468"/>
              </a:buClr>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Stratification factors</a:t>
            </a:r>
          </a:p>
          <a:p>
            <a:pPr marL="234907" marR="0" lvl="0" indent="-234907" algn="l" defTabSz="1625255" rtl="0" eaLnBrk="1" fontAlgn="auto" latinLnBrk="0" hangingPunct="1">
              <a:lnSpc>
                <a:spcPct val="100000"/>
              </a:lnSpc>
              <a:spcBef>
                <a:spcPts val="0"/>
              </a:spcBef>
              <a:spcAft>
                <a:spcPts val="300"/>
              </a:spcAft>
              <a:buClr>
                <a:srgbClr val="113468"/>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Centrally assessed HER2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Calibri"/>
              </a:rPr>
              <a:t>status</a:t>
            </a:r>
            <a:r>
              <a:rPr kumimoji="0" lang="en-US" sz="1200" b="0" i="0" u="none" strike="noStrike" kern="1200" cap="none" spc="0" normalizeH="0" baseline="30000" noProof="0" dirty="0" err="1">
                <a:ln>
                  <a:noFill/>
                </a:ln>
                <a:solidFill>
                  <a:srgbClr val="000000"/>
                </a:solidFill>
                <a:effectLst/>
                <a:uLnTx/>
                <a:uFillTx/>
                <a:latin typeface="Arial" panose="020B0604020202020204" pitchFamily="34" charset="0"/>
                <a:cs typeface="Arial" panose="020B0604020202020204" pitchFamily="34" charset="0"/>
                <a:sym typeface="Calibri"/>
              </a:rPr>
              <a:t>d</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(IHC 1+ vs IHC 2+/ISH-)</a:t>
            </a:r>
          </a:p>
          <a:p>
            <a:pPr marL="234907" marR="0" lvl="0" indent="-234907" algn="l" defTabSz="1625255" rtl="0" eaLnBrk="1" fontAlgn="auto" latinLnBrk="0" hangingPunct="1">
              <a:lnSpc>
                <a:spcPct val="100000"/>
              </a:lnSpc>
              <a:spcBef>
                <a:spcPts val="0"/>
              </a:spcBef>
              <a:spcAft>
                <a:spcPts val="300"/>
              </a:spcAft>
              <a:buClr>
                <a:srgbClr val="113468"/>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1 versus 2 prior lines of chemotherapy </a:t>
            </a:r>
          </a:p>
          <a:p>
            <a:pPr marL="234907" marR="0" lvl="0" indent="-234907" algn="l" defTabSz="1625255" rtl="0" eaLnBrk="1" fontAlgn="auto" latinLnBrk="0" hangingPunct="1">
              <a:lnSpc>
                <a:spcPct val="100000"/>
              </a:lnSpc>
              <a:spcBef>
                <a:spcPts val="0"/>
              </a:spcBef>
              <a:spcAft>
                <a:spcPts val="300"/>
              </a:spcAft>
              <a:buClr>
                <a:srgbClr val="113468"/>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HR+ (with vs without prior treatment with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Calibri"/>
              </a:rPr>
              <a:t>CDK4</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/6 inhibitor) versus HR-</a:t>
            </a:r>
          </a:p>
        </p:txBody>
      </p:sp>
      <p:grpSp>
        <p:nvGrpSpPr>
          <p:cNvPr id="2" name="Group 1">
            <a:extLst>
              <a:ext uri="{FF2B5EF4-FFF2-40B4-BE49-F238E27FC236}">
                <a16:creationId xmlns:a16="http://schemas.microsoft.com/office/drawing/2014/main" id="{F20D037A-2023-283F-B0F5-B2B54F836F41}"/>
              </a:ext>
            </a:extLst>
          </p:cNvPr>
          <p:cNvGrpSpPr/>
          <p:nvPr/>
        </p:nvGrpSpPr>
        <p:grpSpPr>
          <a:xfrm>
            <a:off x="520701" y="1753754"/>
            <a:ext cx="11001683" cy="3083905"/>
            <a:chOff x="474353" y="3154262"/>
            <a:chExt cx="22006232" cy="6168614"/>
          </a:xfrm>
        </p:grpSpPr>
        <p:sp>
          <p:nvSpPr>
            <p:cNvPr id="31" name="Subtitle 2">
              <a:extLst>
                <a:ext uri="{FF2B5EF4-FFF2-40B4-BE49-F238E27FC236}">
                  <a16:creationId xmlns:a16="http://schemas.microsoft.com/office/drawing/2014/main" id="{8B44FF98-2C12-4BE4-91F7-7CCC1A6DEFAD}"/>
                </a:ext>
              </a:extLst>
            </p:cNvPr>
            <p:cNvSpPr txBox="1">
              <a:spLocks/>
            </p:cNvSpPr>
            <p:nvPr/>
          </p:nvSpPr>
          <p:spPr>
            <a:xfrm>
              <a:off x="16460787" y="4036061"/>
              <a:ext cx="6019798" cy="4543542"/>
            </a:xfrm>
            <a:prstGeom prst="rect">
              <a:avLst/>
            </a:prstGeom>
            <a:noFill/>
            <a:ln w="76200">
              <a:solidFill>
                <a:schemeClr val="tx1"/>
              </a:solidFill>
            </a:ln>
          </p:spPr>
          <p:txBody>
            <a:bodyPr anchor="ctr">
              <a:noAutofit/>
            </a:bodyPr>
            <a:lst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a:lstStyle>
            <a:p>
              <a:pPr marL="0" marR="0" lvl="0" indent="0" algn="l" defTabSz="1625255" rtl="0" eaLnBrk="1" fontAlgn="auto" latinLnBrk="0" hangingPunct="1">
                <a:lnSpc>
                  <a:spcPct val="100000"/>
                </a:lnSpc>
                <a:spcBef>
                  <a:spcPts val="30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Primary endpoint</a:t>
              </a:r>
            </a:p>
            <a:p>
              <a:pPr marL="228557" marR="0" lvl="0" indent="-228557" algn="l" defTabSz="1625255" rtl="0" eaLnBrk="1" fontAlgn="auto" latinLnBrk="0" hangingPunct="1">
                <a:lnSpc>
                  <a:spcPct val="100000"/>
                </a:lnSpc>
                <a:spcBef>
                  <a:spcPts val="300"/>
                </a:spcBef>
                <a:spcAft>
                  <a:spcPts val="0"/>
                </a:spcAft>
                <a:buClr>
                  <a:srgbClr val="113468"/>
                </a:buClr>
                <a:buSzTx/>
                <a:buFont typeface="Arial" panose="020B0604020202020204" pitchFamily="34" charset="0"/>
                <a:buChar char="•"/>
                <a:tabLst/>
                <a:defRPr/>
              </a:pPr>
              <a:r>
                <a:rPr kumimoji="0" lang="en-US" sz="1600" b="0"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sym typeface="Calibri"/>
                </a:rPr>
                <a:t>PFS</a:t>
              </a: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 by </a:t>
              </a:r>
              <a:r>
                <a:rPr kumimoji="0" lang="en-US" sz="1600" b="0"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sym typeface="Calibri"/>
                </a:rPr>
                <a:t>BICR</a:t>
              </a: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 (HR+) </a:t>
              </a:r>
            </a:p>
            <a:p>
              <a:pPr marL="0" marR="0" lvl="0" indent="0" algn="l" defTabSz="1625255" rtl="0" eaLnBrk="1" fontAlgn="auto" latinLnBrk="0" hangingPunct="1">
                <a:lnSpc>
                  <a:spcPct val="100000"/>
                </a:lnSpc>
                <a:spcBef>
                  <a:spcPts val="300"/>
                </a:spcBef>
                <a:spcAft>
                  <a:spcPts val="0"/>
                </a:spcAft>
                <a:buClr>
                  <a:srgbClr val="113468"/>
                </a:buClr>
                <a:buSzTx/>
                <a:buFontTx/>
                <a:buNone/>
                <a:tabLst/>
                <a:defRPr/>
              </a:pPr>
              <a:endParaRPr kumimoji="0" lang="en-US"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1625255" rtl="0" eaLnBrk="1" fontAlgn="auto" latinLnBrk="0" hangingPunct="1">
                <a:lnSpc>
                  <a:spcPct val="100000"/>
                </a:lnSpc>
                <a:spcBef>
                  <a:spcPts val="30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Key secondary </a:t>
              </a:r>
              <a:r>
                <a:rPr kumimoji="0" lang="en-US" sz="1800" b="1"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sym typeface="Calibri"/>
                </a:rPr>
                <a:t>endpoints</a:t>
              </a:r>
              <a:r>
                <a:rPr kumimoji="0" lang="en-US" sz="1800" b="1" i="0" u="none" strike="noStrike" kern="0" cap="none" spc="0" normalizeH="0" baseline="30000" noProof="0" err="1">
                  <a:ln>
                    <a:noFill/>
                  </a:ln>
                  <a:solidFill>
                    <a:srgbClr val="000000"/>
                  </a:solidFill>
                  <a:effectLst/>
                  <a:uLnTx/>
                  <a:uFillTx/>
                  <a:latin typeface="Arial" panose="020B0604020202020204" pitchFamily="34" charset="0"/>
                  <a:cs typeface="Arial" panose="020B0604020202020204" pitchFamily="34" charset="0"/>
                  <a:sym typeface="Calibri"/>
                </a:rPr>
                <a:t>b</a:t>
              </a:r>
              <a:endParaRPr kumimoji="0" lang="en-US" sz="1800" b="1" i="0" u="none" strike="noStrike" kern="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Calibri"/>
              </a:endParaRPr>
            </a:p>
            <a:p>
              <a:pPr marL="228557" marR="0" lvl="0" indent="-228557" algn="l" defTabSz="1625255" rtl="0" eaLnBrk="1" fontAlgn="auto" latinLnBrk="0" hangingPunct="1">
                <a:lnSpc>
                  <a:spcPct val="100000"/>
                </a:lnSpc>
                <a:spcBef>
                  <a:spcPts val="300"/>
                </a:spcBef>
                <a:spcAft>
                  <a:spcPts val="0"/>
                </a:spcAft>
                <a:buClr>
                  <a:srgbClr val="113468"/>
                </a:buClr>
                <a:buSzTx/>
                <a:buFont typeface="Arial" panose="020B0604020202020204" pitchFamily="34" charset="0"/>
                <a:buChar char="•"/>
                <a:tabLst/>
                <a:defRPr/>
              </a:pPr>
              <a:r>
                <a:rPr kumimoji="0" lang="en-US" sz="1600" b="0"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sym typeface="Calibri"/>
                </a:rPr>
                <a:t>PFS</a:t>
              </a: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 by </a:t>
              </a:r>
              <a:r>
                <a:rPr kumimoji="0" lang="en-US" sz="1600" b="0"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sym typeface="Calibri"/>
                </a:rPr>
                <a:t>BICR</a:t>
              </a: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 (all patients) </a:t>
              </a:r>
            </a:p>
            <a:p>
              <a:pPr marL="228557" marR="0" lvl="0" indent="-228557" algn="l" defTabSz="1625255" rtl="0" eaLnBrk="1" fontAlgn="auto" latinLnBrk="0" hangingPunct="1">
                <a:lnSpc>
                  <a:spcPct val="100000"/>
                </a:lnSpc>
                <a:spcBef>
                  <a:spcPts val="300"/>
                </a:spcBef>
                <a:spcAft>
                  <a:spcPts val="0"/>
                </a:spcAft>
                <a:buClr>
                  <a:srgbClr val="113468"/>
                </a:buClr>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OS (HR+ and all patients)</a:t>
              </a:r>
              <a:endParaRPr kumimoji="0" lang="en-US"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endParaRPr>
            </a:p>
          </p:txBody>
        </p:sp>
        <p:grpSp>
          <p:nvGrpSpPr>
            <p:cNvPr id="9" name="Group 8">
              <a:extLst>
                <a:ext uri="{FF2B5EF4-FFF2-40B4-BE49-F238E27FC236}">
                  <a16:creationId xmlns:a16="http://schemas.microsoft.com/office/drawing/2014/main" id="{14A6B486-8E2E-4E48-B29F-45DC63063734}"/>
                </a:ext>
              </a:extLst>
            </p:cNvPr>
            <p:cNvGrpSpPr/>
            <p:nvPr/>
          </p:nvGrpSpPr>
          <p:grpSpPr>
            <a:xfrm>
              <a:off x="474353" y="3595085"/>
              <a:ext cx="11129256" cy="4984520"/>
              <a:chOff x="635391" y="4205088"/>
              <a:chExt cx="11129256" cy="4984520"/>
            </a:xfrm>
          </p:grpSpPr>
          <p:cxnSp>
            <p:nvCxnSpPr>
              <p:cNvPr id="35" name="Straight Arrow Connector 34">
                <a:extLst>
                  <a:ext uri="{FF2B5EF4-FFF2-40B4-BE49-F238E27FC236}">
                    <a16:creationId xmlns:a16="http://schemas.microsoft.com/office/drawing/2014/main" id="{EA479576-1412-468B-AF0B-B96E4616B3BC}"/>
                  </a:ext>
                </a:extLst>
              </p:cNvPr>
              <p:cNvCxnSpPr>
                <a:cxnSpLocks/>
              </p:cNvCxnSpPr>
              <p:nvPr/>
            </p:nvCxnSpPr>
            <p:spPr>
              <a:xfrm>
                <a:off x="7858825" y="6706003"/>
                <a:ext cx="1512305" cy="0"/>
              </a:xfrm>
              <a:prstGeom prst="straightConnector1">
                <a:avLst/>
              </a:prstGeom>
              <a:noFill/>
              <a:ln w="76200" cap="flat" cmpd="sng" algn="ctr">
                <a:solidFill>
                  <a:srgbClr val="000000"/>
                </a:solidFill>
                <a:prstDash val="solid"/>
                <a:tailEnd type="triangle"/>
              </a:ln>
              <a:effectLst/>
            </p:spPr>
          </p:cxnSp>
          <p:cxnSp>
            <p:nvCxnSpPr>
              <p:cNvPr id="37" name="Straight Connector 36">
                <a:extLst>
                  <a:ext uri="{FF2B5EF4-FFF2-40B4-BE49-F238E27FC236}">
                    <a16:creationId xmlns:a16="http://schemas.microsoft.com/office/drawing/2014/main" id="{E3898481-8D19-4A8E-8664-E902D4DB57AC}"/>
                  </a:ext>
                </a:extLst>
              </p:cNvPr>
              <p:cNvCxnSpPr>
                <a:cxnSpLocks/>
              </p:cNvCxnSpPr>
              <p:nvPr/>
            </p:nvCxnSpPr>
            <p:spPr>
              <a:xfrm>
                <a:off x="10117643" y="5105803"/>
                <a:ext cx="0" cy="2892552"/>
              </a:xfrm>
              <a:prstGeom prst="line">
                <a:avLst/>
              </a:prstGeom>
              <a:noFill/>
              <a:ln w="76200" cap="flat" cmpd="sng" algn="ctr">
                <a:solidFill>
                  <a:srgbClr val="000000"/>
                </a:solidFill>
                <a:prstDash val="solid"/>
              </a:ln>
              <a:effectLst/>
            </p:spPr>
          </p:cxnSp>
          <p:cxnSp>
            <p:nvCxnSpPr>
              <p:cNvPr id="38" name="Straight Arrow Connector 37">
                <a:extLst>
                  <a:ext uri="{FF2B5EF4-FFF2-40B4-BE49-F238E27FC236}">
                    <a16:creationId xmlns:a16="http://schemas.microsoft.com/office/drawing/2014/main" id="{CF2BF3A2-0681-4B7B-846C-A56CCFDDD464}"/>
                  </a:ext>
                </a:extLst>
              </p:cNvPr>
              <p:cNvCxnSpPr>
                <a:cxnSpLocks/>
              </p:cNvCxnSpPr>
              <p:nvPr/>
            </p:nvCxnSpPr>
            <p:spPr>
              <a:xfrm>
                <a:off x="10085767" y="8001403"/>
                <a:ext cx="1678880" cy="0"/>
              </a:xfrm>
              <a:prstGeom prst="straightConnector1">
                <a:avLst/>
              </a:prstGeom>
              <a:noFill/>
              <a:ln w="76200" cap="flat" cmpd="sng" algn="ctr">
                <a:solidFill>
                  <a:srgbClr val="000000"/>
                </a:solidFill>
                <a:prstDash val="solid"/>
                <a:tailEnd type="triangle"/>
              </a:ln>
              <a:effectLst/>
            </p:spPr>
          </p:cxnSp>
          <p:cxnSp>
            <p:nvCxnSpPr>
              <p:cNvPr id="39" name="Straight Arrow Connector 38">
                <a:extLst>
                  <a:ext uri="{FF2B5EF4-FFF2-40B4-BE49-F238E27FC236}">
                    <a16:creationId xmlns:a16="http://schemas.microsoft.com/office/drawing/2014/main" id="{4A0DC66D-DD8F-4571-BD91-48D77E51C6AA}"/>
                  </a:ext>
                </a:extLst>
              </p:cNvPr>
              <p:cNvCxnSpPr>
                <a:cxnSpLocks/>
              </p:cNvCxnSpPr>
              <p:nvPr/>
            </p:nvCxnSpPr>
            <p:spPr>
              <a:xfrm>
                <a:off x="10085767" y="5105803"/>
                <a:ext cx="1678880" cy="0"/>
              </a:xfrm>
              <a:prstGeom prst="straightConnector1">
                <a:avLst/>
              </a:prstGeom>
              <a:noFill/>
              <a:ln w="76200" cap="flat" cmpd="sng" algn="ctr">
                <a:solidFill>
                  <a:srgbClr val="000000"/>
                </a:solidFill>
                <a:prstDash val="solid"/>
                <a:tailEnd type="triangle"/>
              </a:ln>
              <a:effectLst/>
            </p:spPr>
          </p:cxnSp>
          <p:sp>
            <p:nvSpPr>
              <p:cNvPr id="40" name="Oval 39">
                <a:extLst>
                  <a:ext uri="{FF2B5EF4-FFF2-40B4-BE49-F238E27FC236}">
                    <a16:creationId xmlns:a16="http://schemas.microsoft.com/office/drawing/2014/main" id="{19A8CA45-EB67-42E8-96F3-1B1FECCF8B31}"/>
                  </a:ext>
                </a:extLst>
              </p:cNvPr>
              <p:cNvSpPr/>
              <p:nvPr/>
            </p:nvSpPr>
            <p:spPr>
              <a:xfrm>
                <a:off x="9371130" y="5969881"/>
                <a:ext cx="1493026" cy="1421922"/>
              </a:xfrm>
              <a:prstGeom prst="ellipse">
                <a:avLst/>
              </a:prstGeom>
              <a:solidFill>
                <a:srgbClr val="000000"/>
              </a:solidFill>
              <a:ln w="25400" cap="flat" cmpd="sng" algn="ctr">
                <a:solidFill>
                  <a:srgbClr val="000000"/>
                </a:solidFill>
                <a:prstDash val="solid"/>
              </a:ln>
              <a:effectLst/>
            </p:spPr>
            <p:txBody>
              <a:bodyPr lIns="47994" tIns="47994" rIns="47994" bIns="47994" rtlCol="0" anchor="ctr"/>
              <a:lstStyle/>
              <a:p>
                <a:pPr marL="0" marR="0" lvl="0" indent="0" algn="ctr" defTabSz="914206"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R</a:t>
                </a:r>
              </a:p>
              <a:p>
                <a:pPr marL="0" marR="0" lvl="0" indent="0" algn="ctr" defTabSz="914206"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2:1</a:t>
                </a:r>
              </a:p>
            </p:txBody>
          </p:sp>
          <p:sp>
            <p:nvSpPr>
              <p:cNvPr id="33" name="Subtitle 2">
                <a:extLst>
                  <a:ext uri="{FF2B5EF4-FFF2-40B4-BE49-F238E27FC236}">
                    <a16:creationId xmlns:a16="http://schemas.microsoft.com/office/drawing/2014/main" id="{F4348B9C-4E84-4BE2-86DD-BB3E4B946C84}"/>
                  </a:ext>
                </a:extLst>
              </p:cNvPr>
              <p:cNvSpPr txBox="1">
                <a:spLocks/>
              </p:cNvSpPr>
              <p:nvPr/>
            </p:nvSpPr>
            <p:spPr>
              <a:xfrm>
                <a:off x="635391" y="4205088"/>
                <a:ext cx="7223433" cy="4984520"/>
              </a:xfrm>
              <a:prstGeom prst="rect">
                <a:avLst/>
              </a:prstGeom>
              <a:noFill/>
              <a:ln w="76200">
                <a:solidFill>
                  <a:schemeClr val="tx1"/>
                </a:solidFill>
              </a:ln>
            </p:spPr>
            <p:txBody>
              <a:bodyPr lIns="182880" anchor="ctr">
                <a:noAutofit/>
              </a:bodyPr>
              <a:lst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a:lstStyle>
              <a:p>
                <a:pPr marL="0" marR="0" lvl="0" indent="0" algn="l" defTabSz="1625255" rtl="0" eaLnBrk="1" fontAlgn="auto" latinLnBrk="0" hangingPunct="1">
                  <a:lnSpc>
                    <a:spcPct val="100000"/>
                  </a:lnSpc>
                  <a:spcBef>
                    <a:spcPts val="800"/>
                  </a:spcBef>
                  <a:spcAft>
                    <a:spcPts val="0"/>
                  </a:spcAft>
                  <a:buClrTx/>
                  <a:buSzTx/>
                  <a:buFontTx/>
                  <a:buNone/>
                  <a:tabLst/>
                  <a:defRPr/>
                </a:pPr>
                <a:r>
                  <a:rPr kumimoji="0" lang="en-US" sz="1800" b="1"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Calibri"/>
                  </a:rPr>
                  <a:t>Patients</a:t>
                </a:r>
                <a:r>
                  <a:rPr kumimoji="0" lang="en-US" sz="1800" b="1" i="0" u="none" strike="noStrike" kern="0" cap="none" spc="0" normalizeH="0" baseline="30000" noProof="0" dirty="0" err="1">
                    <a:ln>
                      <a:noFill/>
                    </a:ln>
                    <a:solidFill>
                      <a:srgbClr val="000000"/>
                    </a:solidFill>
                    <a:effectLst/>
                    <a:uLnTx/>
                    <a:uFillTx/>
                    <a:latin typeface="Arial" panose="020B0604020202020204" pitchFamily="34" charset="0"/>
                    <a:cs typeface="Arial" panose="020B0604020202020204" pitchFamily="34" charset="0"/>
                    <a:sym typeface="Calibri"/>
                  </a:rPr>
                  <a:t>a</a:t>
                </a:r>
                <a:endParaRPr kumimoji="0" lang="en-US" sz="1800" b="1" i="0" u="none" strike="noStrike" kern="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228557" marR="0" lvl="0" indent="-228557" algn="l" defTabSz="1625255" rtl="0" eaLnBrk="1" fontAlgn="auto" latinLnBrk="0" hangingPunct="1">
                  <a:lnSpc>
                    <a:spcPct val="100000"/>
                  </a:lnSpc>
                  <a:spcBef>
                    <a:spcPts val="0"/>
                  </a:spcBef>
                  <a:spcAft>
                    <a:spcPts val="0"/>
                  </a:spcAft>
                  <a:buClr>
                    <a:srgbClr val="11346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HER2-low (IHC 1+ vs IHC 2+/ISH-), unresectable, and/or mBC treated with 1-2 prior lines of chemotherapy in the metastatic setting</a:t>
                </a:r>
              </a:p>
              <a:p>
                <a:pPr marL="228557" marR="0" lvl="0" indent="-228557" algn="l" defTabSz="1625255" rtl="0" eaLnBrk="1" fontAlgn="auto" latinLnBrk="0" hangingPunct="1">
                  <a:lnSpc>
                    <a:spcPct val="100000"/>
                  </a:lnSpc>
                  <a:spcBef>
                    <a:spcPts val="0"/>
                  </a:spcBef>
                  <a:spcAft>
                    <a:spcPts val="0"/>
                  </a:spcAft>
                  <a:buClr>
                    <a:srgbClr val="11346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HR+ disease considered endocrine refractory</a:t>
                </a:r>
              </a:p>
            </p:txBody>
          </p:sp>
        </p:grpSp>
        <p:sp>
          <p:nvSpPr>
            <p:cNvPr id="27" name="Rectangle 26">
              <a:extLst>
                <a:ext uri="{FF2B5EF4-FFF2-40B4-BE49-F238E27FC236}">
                  <a16:creationId xmlns:a16="http://schemas.microsoft.com/office/drawing/2014/main" id="{3B983A2D-DAE1-AD36-4167-4575B6BC6FBD}"/>
                </a:ext>
              </a:extLst>
            </p:cNvPr>
            <p:cNvSpPr/>
            <p:nvPr/>
          </p:nvSpPr>
          <p:spPr>
            <a:xfrm>
              <a:off x="11583986" y="3154262"/>
              <a:ext cx="3971003" cy="1993650"/>
            </a:xfrm>
            <a:prstGeom prst="rect">
              <a:avLst/>
            </a:prstGeom>
            <a:solidFill>
              <a:schemeClr val="accent1"/>
            </a:solidFill>
            <a:ln w="9525" cap="flat" cmpd="sng" algn="ctr">
              <a:noFill/>
              <a:prstDash val="solid"/>
            </a:ln>
            <a:effectLst/>
          </p:spPr>
          <p:txBody>
            <a:bodyPr rtlCol="0" anchor="ctr"/>
            <a:lstStyle/>
            <a:p>
              <a:pPr marL="0" marR="0" lvl="0" indent="0" algn="ctr" defTabSz="914081" rtl="0" eaLnBrk="1" fontAlgn="base" latinLnBrk="0" hangingPunct="1">
                <a:lnSpc>
                  <a:spcPct val="100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T-</a:t>
              </a:r>
              <a:r>
                <a:rPr kumimoji="0" lang="en-US" altLang="ja-JP" sz="1800" b="1" i="0" u="none" strike="noStrike" kern="1200" cap="none" spc="0" normalizeH="0" baseline="0" noProof="0" dirty="0" err="1">
                  <a:ln>
                    <a:noFill/>
                  </a:ln>
                  <a:solidFill>
                    <a:prstClr val="white"/>
                  </a:solidFill>
                  <a:effectLst/>
                  <a:uLnTx/>
                  <a:uFillTx/>
                  <a:latin typeface="Arial" panose="020B0604020202020204" pitchFamily="34" charset="0"/>
                  <a:ea typeface="Meiryo UI" pitchFamily="50" charset="-128"/>
                  <a:cs typeface="Arial" panose="020B0604020202020204" pitchFamily="34" charset="0"/>
                </a:rPr>
                <a:t>DXd</a:t>
              </a:r>
              <a:r>
                <a:rPr kumimoji="0" lang="en-US" altLang="ja-JP" sz="18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 </a:t>
              </a:r>
            </a:p>
            <a:p>
              <a:pPr marL="0" marR="0" lvl="0" indent="0" algn="ctr" defTabSz="914081"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5.4 mg/kg Q3W</a:t>
              </a:r>
            </a:p>
            <a:p>
              <a:pPr marL="0" marR="0" lvl="0" indent="0" algn="ctr" defTabSz="914081"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(n=373)</a:t>
              </a:r>
            </a:p>
          </p:txBody>
        </p:sp>
        <p:sp>
          <p:nvSpPr>
            <p:cNvPr id="32" name="Rectangle 31">
              <a:extLst>
                <a:ext uri="{FF2B5EF4-FFF2-40B4-BE49-F238E27FC236}">
                  <a16:creationId xmlns:a16="http://schemas.microsoft.com/office/drawing/2014/main" id="{1EA56347-CA28-0EC4-237C-F895AE010D94}"/>
                </a:ext>
              </a:extLst>
            </p:cNvPr>
            <p:cNvSpPr/>
            <p:nvPr/>
          </p:nvSpPr>
          <p:spPr>
            <a:xfrm>
              <a:off x="11583986" y="6558234"/>
              <a:ext cx="3971019" cy="2764642"/>
            </a:xfrm>
            <a:prstGeom prst="rect">
              <a:avLst/>
            </a:prstGeom>
            <a:solidFill>
              <a:schemeClr val="accent4"/>
            </a:solidFill>
            <a:ln>
              <a:noFill/>
            </a:ln>
            <a:effectLst/>
          </p:spPr>
          <p:txBody>
            <a:bodyPr rtlCol="0" anchor="ctr"/>
            <a:lstStyle/>
            <a:p>
              <a:pPr marL="0" marR="0" lvl="0" indent="0" algn="ctr" defTabSz="914081" rtl="0" eaLnBrk="1" fontAlgn="base" latinLnBrk="0" hangingPunct="1">
                <a:lnSpc>
                  <a:spcPct val="100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TPC </a:t>
              </a:r>
            </a:p>
            <a:p>
              <a:pPr marL="0" marR="0" lvl="0" indent="0" algn="ctr" defTabSz="914081" rtl="0" eaLnBrk="1" fontAlgn="base" latinLnBrk="0" hangingPunct="1">
                <a:lnSpc>
                  <a:spcPct val="100000"/>
                </a:lnSpc>
                <a:spcBef>
                  <a:spcPct val="0"/>
                </a:spcBef>
                <a:spcAft>
                  <a:spcPct val="0"/>
                </a:spcAft>
                <a:buClrTx/>
                <a:buSzTx/>
                <a:buFontTx/>
                <a:buNone/>
                <a:tabLst/>
                <a:defRPr/>
              </a:pPr>
              <a:r>
                <a:rPr lang="en-US" altLang="ja-JP" sz="1200" b="1" dirty="0">
                  <a:solidFill>
                    <a:prstClr val="white"/>
                  </a:solidFill>
                  <a:latin typeface="Arial" panose="020B0604020202020204" pitchFamily="34" charset="0"/>
                  <a:ea typeface="Meiryo UI" pitchFamily="50" charset="-128"/>
                  <a:cs typeface="Arial" panose="020B0604020202020204" pitchFamily="34" charset="0"/>
                </a:rPr>
                <a:t>c</a:t>
              </a:r>
              <a:r>
                <a:rPr kumimoji="0" lang="en-US" altLang="ja-JP" sz="1200" b="1" i="0" u="none" strike="noStrike" kern="1200" cap="none" spc="0" normalizeH="0" baseline="0" noProof="0" dirty="0" err="1">
                  <a:ln>
                    <a:noFill/>
                  </a:ln>
                  <a:solidFill>
                    <a:prstClr val="white"/>
                  </a:solidFill>
                  <a:effectLst/>
                  <a:uLnTx/>
                  <a:uFillTx/>
                  <a:latin typeface="Arial" panose="020B0604020202020204" pitchFamily="34" charset="0"/>
                  <a:ea typeface="Meiryo UI" pitchFamily="50" charset="-128"/>
                  <a:cs typeface="Arial" panose="020B0604020202020204" pitchFamily="34" charset="0"/>
                </a:rPr>
                <a:t>apecitabine</a:t>
              </a:r>
              <a:r>
                <a:rPr kumimoji="0"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 </a:t>
              </a:r>
              <a:r>
                <a:rPr kumimoji="0" lang="en-US" altLang="ja-JP" sz="1200" b="1" i="0" u="none" strike="noStrike" kern="1200" cap="none" spc="0" normalizeH="0" baseline="0" noProof="0" dirty="0" err="1">
                  <a:ln>
                    <a:noFill/>
                  </a:ln>
                  <a:solidFill>
                    <a:prstClr val="white"/>
                  </a:solidFill>
                  <a:effectLst/>
                  <a:uLnTx/>
                  <a:uFillTx/>
                  <a:latin typeface="Arial" panose="020B0604020202020204" pitchFamily="34" charset="0"/>
                  <a:ea typeface="Meiryo UI" pitchFamily="50" charset="-128"/>
                  <a:cs typeface="Arial" panose="020B0604020202020204" pitchFamily="34" charset="0"/>
                </a:rPr>
                <a:t>eribulin</a:t>
              </a:r>
              <a:r>
                <a:rPr kumimoji="0"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 gemcitabine, paclitaxel, nab-</a:t>
              </a:r>
              <a:r>
                <a:rPr kumimoji="0" lang="en-US" altLang="ja-JP" sz="1200" b="1" i="0" u="none" strike="noStrike" kern="1200" cap="none" spc="0" normalizeH="0" baseline="0" noProof="0" dirty="0" err="1">
                  <a:ln>
                    <a:noFill/>
                  </a:ln>
                  <a:solidFill>
                    <a:prstClr val="white"/>
                  </a:solidFill>
                  <a:effectLst/>
                  <a:uLnTx/>
                  <a:uFillTx/>
                  <a:latin typeface="Arial" panose="020B0604020202020204" pitchFamily="34" charset="0"/>
                  <a:ea typeface="Meiryo UI" pitchFamily="50" charset="-128"/>
                  <a:cs typeface="Arial" panose="020B0604020202020204" pitchFamily="34" charset="0"/>
                </a:rPr>
                <a:t>paclitaxel</a:t>
              </a:r>
              <a:r>
                <a:rPr kumimoji="0" lang="en-US" altLang="ja-JP" sz="1200" b="1" i="0" u="none" strike="noStrike" kern="1200" cap="none" spc="0" normalizeH="0" baseline="30000" noProof="0" dirty="0" err="1">
                  <a:ln>
                    <a:noFill/>
                  </a:ln>
                  <a:solidFill>
                    <a:prstClr val="white"/>
                  </a:solidFill>
                  <a:effectLst/>
                  <a:uLnTx/>
                  <a:uFillTx/>
                  <a:latin typeface="Arial" panose="020B0604020202020204" pitchFamily="34" charset="0"/>
                  <a:ea typeface="Meiryo UI" pitchFamily="50" charset="-128"/>
                  <a:cs typeface="Arial" panose="020B0604020202020204" pitchFamily="34" charset="0"/>
                </a:rPr>
                <a:t>c</a:t>
              </a:r>
              <a:endParaRPr kumimoji="0" lang="en-US" altLang="ja-JP" sz="1200" b="1" i="0" u="none" strike="noStrike" kern="1200" cap="none" spc="0" normalizeH="0" baseline="3000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endParaRPr>
            </a:p>
            <a:p>
              <a:pPr marL="0" marR="0" lvl="0" indent="0" algn="ctr" defTabSz="914081"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(n=184)</a:t>
              </a:r>
            </a:p>
          </p:txBody>
        </p:sp>
        <p:sp>
          <p:nvSpPr>
            <p:cNvPr id="34" name="TextBox 33">
              <a:extLst>
                <a:ext uri="{FF2B5EF4-FFF2-40B4-BE49-F238E27FC236}">
                  <a16:creationId xmlns:a16="http://schemas.microsoft.com/office/drawing/2014/main" id="{0FC1AC13-54FB-61B3-CDEF-3DE64E9BB96E}"/>
                </a:ext>
              </a:extLst>
            </p:cNvPr>
            <p:cNvSpPr txBox="1"/>
            <p:nvPr/>
          </p:nvSpPr>
          <p:spPr>
            <a:xfrm>
              <a:off x="12019289" y="5410684"/>
              <a:ext cx="3125327" cy="1046576"/>
            </a:xfrm>
            <a:prstGeom prst="rect">
              <a:avLst/>
            </a:prstGeom>
            <a:noFill/>
          </p:spPr>
          <p:txBody>
            <a:bodyPr wrap="squar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HR+ ≈480</a:t>
              </a:r>
            </a:p>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HR- ≈60</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7" name="Footer Placeholder 1">
            <a:extLst>
              <a:ext uri="{FF2B5EF4-FFF2-40B4-BE49-F238E27FC236}">
                <a16:creationId xmlns:a16="http://schemas.microsoft.com/office/drawing/2014/main" id="{DE5AFDB9-C858-2308-985F-6C28DB118491}"/>
              </a:ext>
            </a:extLst>
          </p:cNvPr>
          <p:cNvSpPr>
            <a:spLocks noGrp="1"/>
          </p:cNvSpPr>
          <p:nvPr>
            <p:ph type="ftr" sz="quarter" idx="3"/>
          </p:nvPr>
        </p:nvSpPr>
        <p:spPr>
          <a:xfrm>
            <a:off x="609600" y="6356350"/>
            <a:ext cx="10744199" cy="442131"/>
          </a:xfrm>
        </p:spPr>
        <p:txBody>
          <a:bodyPr/>
          <a:lstStyle/>
          <a:p>
            <a:r>
              <a:rPr kumimoji="0" lang="en-US" sz="1000" b="0" i="0" u="none" strike="noStrike" kern="1200" cap="none" spc="0" normalizeH="0" baseline="0" noProof="0" dirty="0">
                <a:ln>
                  <a:noFill/>
                </a:ln>
                <a:solidFill>
                  <a:srgbClr val="969696"/>
                </a:solidFill>
                <a:effectLst/>
                <a:uLnTx/>
                <a:uFillTx/>
                <a:ea typeface="+mn-ea"/>
                <a:cs typeface="Calibri" panose="020F0502020204030204" pitchFamily="34" charset="0"/>
              </a:rPr>
              <a:t>ASCO/CAP, American Society of Clinical Oncology/College of American Pathologists; BICR, blinded independent central review; CDK, cyclin-dependent kinase; DOR, duration of response; HER2, human epidermal growth factor receptor 2; HR, hormone receptor; IHC, immunohistochemistry; ISH, in situ hybridization; </a:t>
            </a:r>
            <a:r>
              <a:rPr kumimoji="0" lang="en-US" sz="1000" b="0" i="0" u="none" strike="noStrike" kern="1200" cap="none" spc="0" normalizeH="0" baseline="0" noProof="0" dirty="0" err="1">
                <a:ln>
                  <a:noFill/>
                </a:ln>
                <a:solidFill>
                  <a:srgbClr val="969696"/>
                </a:solidFill>
                <a:effectLst/>
                <a:uLnTx/>
                <a:uFillTx/>
                <a:ea typeface="+mn-ea"/>
                <a:cs typeface="Calibri" panose="020F0502020204030204" pitchFamily="34" charset="0"/>
              </a:rPr>
              <a:t>mBC</a:t>
            </a:r>
            <a:r>
              <a:rPr kumimoji="0" lang="en-US" sz="1000" b="0" i="0" u="none" strike="noStrike" kern="1200" cap="none" spc="0" normalizeH="0" baseline="0" noProof="0" dirty="0">
                <a:ln>
                  <a:noFill/>
                </a:ln>
                <a:solidFill>
                  <a:srgbClr val="969696"/>
                </a:solidFill>
                <a:effectLst/>
                <a:uLnTx/>
                <a:uFillTx/>
                <a:ea typeface="+mn-ea"/>
                <a:cs typeface="Calibri" panose="020F0502020204030204" pitchFamily="34" charset="0"/>
              </a:rPr>
              <a:t>, metastatic breast cancer; OS, overall survival; PFS, progression-free survival; Q3W, every 3 weeks; R, randomization; T-</a:t>
            </a:r>
            <a:r>
              <a:rPr kumimoji="0" lang="en-US" sz="1000" b="0" i="0" u="none" strike="noStrike" kern="1200" cap="none" spc="0" normalizeH="0" baseline="0" noProof="0" dirty="0" err="1">
                <a:ln>
                  <a:noFill/>
                </a:ln>
                <a:solidFill>
                  <a:srgbClr val="969696"/>
                </a:solidFill>
                <a:effectLst/>
                <a:uLnTx/>
                <a:uFillTx/>
                <a:ea typeface="+mn-ea"/>
                <a:cs typeface="Calibri" panose="020F0502020204030204" pitchFamily="34" charset="0"/>
              </a:rPr>
              <a:t>DXd</a:t>
            </a:r>
            <a:r>
              <a:rPr kumimoji="0" lang="en-US" sz="1000" b="0" i="0" u="none" strike="noStrike" kern="1200" cap="none" spc="0" normalizeH="0" baseline="0" noProof="0" dirty="0">
                <a:ln>
                  <a:noFill/>
                </a:ln>
                <a:solidFill>
                  <a:srgbClr val="969696"/>
                </a:solidFill>
                <a:effectLst/>
                <a:uLnTx/>
                <a:uFillTx/>
                <a:ea typeface="+mn-ea"/>
                <a:cs typeface="Calibri" panose="020F0502020204030204" pitchFamily="34" charset="0"/>
              </a:rPr>
              <a:t>, trastuzumab </a:t>
            </a:r>
            <a:r>
              <a:rPr kumimoji="0" lang="en-US" sz="1000" b="0" i="0" u="none" strike="noStrike" kern="1200" cap="none" spc="0" normalizeH="0" baseline="0" noProof="0" dirty="0" err="1">
                <a:ln>
                  <a:noFill/>
                </a:ln>
                <a:solidFill>
                  <a:srgbClr val="969696"/>
                </a:solidFill>
                <a:effectLst/>
                <a:uLnTx/>
                <a:uFillTx/>
                <a:ea typeface="+mn-ea"/>
                <a:cs typeface="Calibri" panose="020F0502020204030204" pitchFamily="34" charset="0"/>
              </a:rPr>
              <a:t>deruxtecan</a:t>
            </a:r>
            <a:r>
              <a:rPr kumimoji="0" lang="en-US" sz="1000" b="0" i="0" u="none" strike="noStrike" kern="1200" cap="none" spc="0" normalizeH="0" baseline="0" noProof="0" dirty="0">
                <a:ln>
                  <a:noFill/>
                </a:ln>
                <a:solidFill>
                  <a:srgbClr val="969696"/>
                </a:solidFill>
                <a:effectLst/>
                <a:uLnTx/>
                <a:uFillTx/>
                <a:ea typeface="+mn-ea"/>
                <a:cs typeface="Calibri" panose="020F0502020204030204" pitchFamily="34" charset="0"/>
              </a:rPr>
              <a:t>; TPC, treatment of physician’s choice.</a:t>
            </a:r>
          </a:p>
          <a:p>
            <a:r>
              <a:rPr lang="en-US" sz="1000" dirty="0">
                <a:solidFill>
                  <a:srgbClr val="969696"/>
                </a:solidFill>
                <a:cs typeface="Calibri" panose="020F0502020204030204" pitchFamily="34" charset="0"/>
              </a:rPr>
              <a:t>Modi, S, et al. </a:t>
            </a:r>
            <a:r>
              <a:rPr lang="en-US" sz="1000" i="1" dirty="0">
                <a:solidFill>
                  <a:srgbClr val="969696"/>
                </a:solidFill>
                <a:cs typeface="Calibri" panose="020F0502020204030204" pitchFamily="34" charset="0"/>
              </a:rPr>
              <a:t>J Clin Oncol. </a:t>
            </a:r>
            <a:r>
              <a:rPr lang="en-US" sz="1000" dirty="0">
                <a:solidFill>
                  <a:srgbClr val="969696"/>
                </a:solidFill>
                <a:cs typeface="Calibri" panose="020F0502020204030204" pitchFamily="34" charset="0"/>
              </a:rPr>
              <a:t>2022;40(suppl 17):LBA3.</a:t>
            </a:r>
            <a:endParaRPr lang="en-US" sz="1000" dirty="0">
              <a:solidFill>
                <a:srgbClr val="969696"/>
              </a:solidFill>
            </a:endParaRPr>
          </a:p>
        </p:txBody>
      </p:sp>
    </p:spTree>
    <p:extLst>
      <p:ext uri="{BB962C8B-B14F-4D97-AF65-F5344CB8AC3E}">
        <p14:creationId xmlns:p14="http://schemas.microsoft.com/office/powerpoint/2010/main" val="219270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oter Placeholder 3">
            <a:extLst>
              <a:ext uri="{FF2B5EF4-FFF2-40B4-BE49-F238E27FC236}">
                <a16:creationId xmlns:a16="http://schemas.microsoft.com/office/drawing/2014/main" id="{9E1DDD00-2212-4A30-B977-AE2CCAA79353}"/>
              </a:ext>
            </a:extLst>
          </p:cNvPr>
          <p:cNvSpPr txBox="1">
            <a:spLocks/>
          </p:cNvSpPr>
          <p:nvPr/>
        </p:nvSpPr>
        <p:spPr>
          <a:xfrm>
            <a:off x="693055" y="5978541"/>
            <a:ext cx="10493538" cy="365077"/>
          </a:xfrm>
          <a:prstGeom prst="rect">
            <a:avLst/>
          </a:prstGeom>
        </p:spPr>
        <p:txBody>
          <a:bodyPr vert="horz" lIns="0" tIns="22857" rIns="0" bIns="18286" rtlCol="0" anchor="b"/>
          <a:lstStyle>
            <a:defPPr>
              <a:defRPr lang="en-US"/>
            </a:defPPr>
            <a:lvl1pPr marL="0" algn="l" defTabSz="457200" rtl="0" eaLnBrk="1" latinLnBrk="0" hangingPunct="1">
              <a:defRPr sz="7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B1920"/>
                </a:solidFill>
                <a:effectLst/>
                <a:uLnTx/>
                <a:uFillTx/>
                <a:latin typeface="Arial" panose="020B0604020202020204"/>
                <a:ea typeface="+mn-ea"/>
                <a:cs typeface="+mn-cs"/>
              </a:rPr>
              <a:t>For efficacy in the hormone receptor-negative cohort, hormone receptor status is based on data from the electronic data capture corrected for misstratification.</a:t>
            </a:r>
          </a:p>
        </p:txBody>
      </p:sp>
      <p:grpSp>
        <p:nvGrpSpPr>
          <p:cNvPr id="8" name="Group 7">
            <a:extLst>
              <a:ext uri="{FF2B5EF4-FFF2-40B4-BE49-F238E27FC236}">
                <a16:creationId xmlns:a16="http://schemas.microsoft.com/office/drawing/2014/main" id="{8938C2B0-18C3-0C66-0782-17E86C332498}"/>
              </a:ext>
            </a:extLst>
          </p:cNvPr>
          <p:cNvGrpSpPr/>
          <p:nvPr/>
        </p:nvGrpSpPr>
        <p:grpSpPr>
          <a:xfrm>
            <a:off x="248831" y="1958464"/>
            <a:ext cx="5672862" cy="3484969"/>
            <a:chOff x="337616" y="3888755"/>
            <a:chExt cx="11347201" cy="6970846"/>
          </a:xfrm>
        </p:grpSpPr>
        <p:grpSp>
          <p:nvGrpSpPr>
            <p:cNvPr id="588" name="Picture 3">
              <a:extLst>
                <a:ext uri="{FF2B5EF4-FFF2-40B4-BE49-F238E27FC236}">
                  <a16:creationId xmlns:a16="http://schemas.microsoft.com/office/drawing/2014/main" id="{A075BC5E-ABDA-3EF0-5A2B-2BB1404093E6}"/>
                </a:ext>
              </a:extLst>
            </p:cNvPr>
            <p:cNvGrpSpPr/>
            <p:nvPr/>
          </p:nvGrpSpPr>
          <p:grpSpPr>
            <a:xfrm>
              <a:off x="1349547" y="3890992"/>
              <a:ext cx="10132185" cy="6141118"/>
              <a:chOff x="2748940" y="978042"/>
              <a:chExt cx="7349499" cy="3867953"/>
            </a:xfrm>
          </p:grpSpPr>
          <p:sp>
            <p:nvSpPr>
              <p:cNvPr id="673" name="Freeform 17">
                <a:extLst>
                  <a:ext uri="{FF2B5EF4-FFF2-40B4-BE49-F238E27FC236}">
                    <a16:creationId xmlns:a16="http://schemas.microsoft.com/office/drawing/2014/main" id="{18CA7D6D-C9CA-B9BA-0D13-6877FDB8555C}"/>
                  </a:ext>
                </a:extLst>
              </p:cNvPr>
              <p:cNvSpPr/>
              <p:nvPr/>
            </p:nvSpPr>
            <p:spPr>
              <a:xfrm>
                <a:off x="2812834" y="978042"/>
                <a:ext cx="16383" cy="3804088"/>
              </a:xfrm>
              <a:custGeom>
                <a:avLst/>
                <a:gdLst>
                  <a:gd name="connsiteX0" fmla="*/ 0 w 16383"/>
                  <a:gd name="connsiteY0" fmla="*/ 3804088 h 3804088"/>
                  <a:gd name="connsiteX1" fmla="*/ 0 w 16383"/>
                  <a:gd name="connsiteY1" fmla="*/ 0 h 3804088"/>
                </a:gdLst>
                <a:ahLst/>
                <a:cxnLst>
                  <a:cxn ang="0">
                    <a:pos x="connsiteX0" y="connsiteY0"/>
                  </a:cxn>
                  <a:cxn ang="0">
                    <a:pos x="connsiteX1" y="connsiteY1"/>
                  </a:cxn>
                </a:cxnLst>
                <a:rect l="l" t="t" r="r" b="b"/>
                <a:pathLst>
                  <a:path w="16383" h="3804088">
                    <a:moveTo>
                      <a:pt x="0" y="3804088"/>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4" name="Freeform 18">
                <a:extLst>
                  <a:ext uri="{FF2B5EF4-FFF2-40B4-BE49-F238E27FC236}">
                    <a16:creationId xmlns:a16="http://schemas.microsoft.com/office/drawing/2014/main" id="{1706AFEA-3EF2-FBD1-B4D5-B1B8EE204691}"/>
                  </a:ext>
                </a:extLst>
              </p:cNvPr>
              <p:cNvSpPr/>
              <p:nvPr/>
            </p:nvSpPr>
            <p:spPr>
              <a:xfrm>
                <a:off x="2812834" y="978042"/>
                <a:ext cx="16383" cy="3804088"/>
              </a:xfrm>
              <a:custGeom>
                <a:avLst/>
                <a:gdLst>
                  <a:gd name="connsiteX0" fmla="*/ 0 w 16383"/>
                  <a:gd name="connsiteY0" fmla="*/ 3804088 h 3804088"/>
                  <a:gd name="connsiteX1" fmla="*/ 0 w 16383"/>
                  <a:gd name="connsiteY1" fmla="*/ 0 h 3804088"/>
                </a:gdLst>
                <a:ahLst/>
                <a:cxnLst>
                  <a:cxn ang="0">
                    <a:pos x="connsiteX0" y="connsiteY0"/>
                  </a:cxn>
                  <a:cxn ang="0">
                    <a:pos x="connsiteX1" y="connsiteY1"/>
                  </a:cxn>
                </a:cxnLst>
                <a:rect l="l" t="t" r="r" b="b"/>
                <a:pathLst>
                  <a:path w="16383" h="3804088">
                    <a:moveTo>
                      <a:pt x="0" y="3804088"/>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5" name="Freeform 19">
                <a:extLst>
                  <a:ext uri="{FF2B5EF4-FFF2-40B4-BE49-F238E27FC236}">
                    <a16:creationId xmlns:a16="http://schemas.microsoft.com/office/drawing/2014/main" id="{4FBE688A-2558-3085-36B6-0084332EECBC}"/>
                  </a:ext>
                </a:extLst>
              </p:cNvPr>
              <p:cNvSpPr/>
              <p:nvPr/>
            </p:nvSpPr>
            <p:spPr>
              <a:xfrm>
                <a:off x="2780068" y="4336709"/>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6" name="Freeform 20">
                <a:extLst>
                  <a:ext uri="{FF2B5EF4-FFF2-40B4-BE49-F238E27FC236}">
                    <a16:creationId xmlns:a16="http://schemas.microsoft.com/office/drawing/2014/main" id="{B1285C25-439C-370E-F1C6-791C08403DF6}"/>
                  </a:ext>
                </a:extLst>
              </p:cNvPr>
              <p:cNvSpPr/>
              <p:nvPr/>
            </p:nvSpPr>
            <p:spPr>
              <a:xfrm>
                <a:off x="2780068" y="3607988"/>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7" name="Freeform 21">
                <a:extLst>
                  <a:ext uri="{FF2B5EF4-FFF2-40B4-BE49-F238E27FC236}">
                    <a16:creationId xmlns:a16="http://schemas.microsoft.com/office/drawing/2014/main" id="{998D56CE-FB71-7D5D-AB44-03E14EE9E0B4}"/>
                  </a:ext>
                </a:extLst>
              </p:cNvPr>
              <p:cNvSpPr/>
              <p:nvPr/>
            </p:nvSpPr>
            <p:spPr>
              <a:xfrm>
                <a:off x="2780068" y="2880905"/>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8" name="Freeform 22">
                <a:extLst>
                  <a:ext uri="{FF2B5EF4-FFF2-40B4-BE49-F238E27FC236}">
                    <a16:creationId xmlns:a16="http://schemas.microsoft.com/office/drawing/2014/main" id="{D54FCA5E-6D5D-E40E-2D40-05134CDC6AA0}"/>
                  </a:ext>
                </a:extLst>
              </p:cNvPr>
              <p:cNvSpPr/>
              <p:nvPr/>
            </p:nvSpPr>
            <p:spPr>
              <a:xfrm>
                <a:off x="2780068" y="2152184"/>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9" name="Freeform 23">
                <a:extLst>
                  <a:ext uri="{FF2B5EF4-FFF2-40B4-BE49-F238E27FC236}">
                    <a16:creationId xmlns:a16="http://schemas.microsoft.com/office/drawing/2014/main" id="{3F0A8E1F-E798-FE5A-3E55-34B2002D618A}"/>
                  </a:ext>
                </a:extLst>
              </p:cNvPr>
              <p:cNvSpPr/>
              <p:nvPr/>
            </p:nvSpPr>
            <p:spPr>
              <a:xfrm>
                <a:off x="2780068" y="1423463"/>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0" name="Freeform 24">
                <a:extLst>
                  <a:ext uri="{FF2B5EF4-FFF2-40B4-BE49-F238E27FC236}">
                    <a16:creationId xmlns:a16="http://schemas.microsoft.com/office/drawing/2014/main" id="{ED7E2823-2A37-CF9F-2CFC-53E9A91569CE}"/>
                  </a:ext>
                </a:extLst>
              </p:cNvPr>
              <p:cNvSpPr/>
              <p:nvPr/>
            </p:nvSpPr>
            <p:spPr>
              <a:xfrm>
                <a:off x="2748940" y="4701889"/>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1" name="Freeform 25">
                <a:extLst>
                  <a:ext uri="{FF2B5EF4-FFF2-40B4-BE49-F238E27FC236}">
                    <a16:creationId xmlns:a16="http://schemas.microsoft.com/office/drawing/2014/main" id="{A1EE0238-189F-9D3D-DBD1-6228F9C1BBC1}"/>
                  </a:ext>
                </a:extLst>
              </p:cNvPr>
              <p:cNvSpPr/>
              <p:nvPr/>
            </p:nvSpPr>
            <p:spPr>
              <a:xfrm>
                <a:off x="2748940" y="3973168"/>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2" name="Freeform 26">
                <a:extLst>
                  <a:ext uri="{FF2B5EF4-FFF2-40B4-BE49-F238E27FC236}">
                    <a16:creationId xmlns:a16="http://schemas.microsoft.com/office/drawing/2014/main" id="{0A4B6108-E112-623A-59DD-4C6BA1A178CD}"/>
                  </a:ext>
                </a:extLst>
              </p:cNvPr>
              <p:cNvSpPr/>
              <p:nvPr/>
            </p:nvSpPr>
            <p:spPr>
              <a:xfrm>
                <a:off x="2748940" y="3244447"/>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3" name="Freeform 27">
                <a:extLst>
                  <a:ext uri="{FF2B5EF4-FFF2-40B4-BE49-F238E27FC236}">
                    <a16:creationId xmlns:a16="http://schemas.microsoft.com/office/drawing/2014/main" id="{33504C42-0C39-55CA-1F97-292CCC928461}"/>
                  </a:ext>
                </a:extLst>
              </p:cNvPr>
              <p:cNvSpPr/>
              <p:nvPr/>
            </p:nvSpPr>
            <p:spPr>
              <a:xfrm>
                <a:off x="2748940" y="2515725"/>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4" name="Freeform 28">
                <a:extLst>
                  <a:ext uri="{FF2B5EF4-FFF2-40B4-BE49-F238E27FC236}">
                    <a16:creationId xmlns:a16="http://schemas.microsoft.com/office/drawing/2014/main" id="{1EE22327-7F8F-3CDB-5F2F-241CDE2E08EA}"/>
                  </a:ext>
                </a:extLst>
              </p:cNvPr>
              <p:cNvSpPr/>
              <p:nvPr/>
            </p:nvSpPr>
            <p:spPr>
              <a:xfrm>
                <a:off x="2748940" y="1787004"/>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5" name="Freeform 29">
                <a:extLst>
                  <a:ext uri="{FF2B5EF4-FFF2-40B4-BE49-F238E27FC236}">
                    <a16:creationId xmlns:a16="http://schemas.microsoft.com/office/drawing/2014/main" id="{F5485960-61A0-0A28-759C-F9BEEF38E8BD}"/>
                  </a:ext>
                </a:extLst>
              </p:cNvPr>
              <p:cNvSpPr/>
              <p:nvPr/>
            </p:nvSpPr>
            <p:spPr>
              <a:xfrm>
                <a:off x="2748940" y="1058283"/>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nvGrpSpPr>
              <p:cNvPr id="686" name="Picture 3">
                <a:extLst>
                  <a:ext uri="{FF2B5EF4-FFF2-40B4-BE49-F238E27FC236}">
                    <a16:creationId xmlns:a16="http://schemas.microsoft.com/office/drawing/2014/main" id="{898723F8-FDEB-9B6D-48C0-8D54D0B964F7}"/>
                  </a:ext>
                </a:extLst>
              </p:cNvPr>
              <p:cNvGrpSpPr/>
              <p:nvPr/>
            </p:nvGrpSpPr>
            <p:grpSpPr>
              <a:xfrm>
                <a:off x="2812834" y="4782130"/>
                <a:ext cx="7285605" cy="63865"/>
                <a:chOff x="2812834" y="4782130"/>
                <a:chExt cx="7285605" cy="63865"/>
              </a:xfrm>
            </p:grpSpPr>
            <p:sp>
              <p:nvSpPr>
                <p:cNvPr id="687" name="Freeform 31">
                  <a:extLst>
                    <a:ext uri="{FF2B5EF4-FFF2-40B4-BE49-F238E27FC236}">
                      <a16:creationId xmlns:a16="http://schemas.microsoft.com/office/drawing/2014/main" id="{15E4F51C-A7B1-F91D-6198-1A503ABBA25B}"/>
                    </a:ext>
                  </a:extLst>
                </p:cNvPr>
                <p:cNvSpPr/>
                <p:nvPr/>
              </p:nvSpPr>
              <p:spPr>
                <a:xfrm>
                  <a:off x="2812834" y="4782130"/>
                  <a:ext cx="7285605" cy="16375"/>
                </a:xfrm>
                <a:custGeom>
                  <a:avLst/>
                  <a:gdLst>
                    <a:gd name="connsiteX0" fmla="*/ 0 w 7285605"/>
                    <a:gd name="connsiteY0" fmla="*/ 0 h 16375"/>
                    <a:gd name="connsiteX1" fmla="*/ 7285605 w 7285605"/>
                    <a:gd name="connsiteY1" fmla="*/ 0 h 16375"/>
                  </a:gdLst>
                  <a:ahLst/>
                  <a:cxnLst>
                    <a:cxn ang="0">
                      <a:pos x="connsiteX0" y="connsiteY0"/>
                    </a:cxn>
                    <a:cxn ang="0">
                      <a:pos x="connsiteX1" y="connsiteY1"/>
                    </a:cxn>
                  </a:cxnLst>
                  <a:rect l="l" t="t" r="r" b="b"/>
                  <a:pathLst>
                    <a:path w="7285605" h="16375">
                      <a:moveTo>
                        <a:pt x="0" y="0"/>
                      </a:moveTo>
                      <a:lnTo>
                        <a:pt x="7285605"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8" name="Freeform 32">
                  <a:extLst>
                    <a:ext uri="{FF2B5EF4-FFF2-40B4-BE49-F238E27FC236}">
                      <a16:creationId xmlns:a16="http://schemas.microsoft.com/office/drawing/2014/main" id="{F2AAE877-F8E0-CA1D-29F7-88A11EF02109}"/>
                    </a:ext>
                  </a:extLst>
                </p:cNvPr>
                <p:cNvSpPr/>
                <p:nvPr/>
              </p:nvSpPr>
              <p:spPr>
                <a:xfrm>
                  <a:off x="2812834" y="4782130"/>
                  <a:ext cx="7285605" cy="16375"/>
                </a:xfrm>
                <a:custGeom>
                  <a:avLst/>
                  <a:gdLst>
                    <a:gd name="connsiteX0" fmla="*/ 0 w 7285605"/>
                    <a:gd name="connsiteY0" fmla="*/ 0 h 16375"/>
                    <a:gd name="connsiteX1" fmla="*/ 7285605 w 7285605"/>
                    <a:gd name="connsiteY1" fmla="*/ 0 h 16375"/>
                  </a:gdLst>
                  <a:ahLst/>
                  <a:cxnLst>
                    <a:cxn ang="0">
                      <a:pos x="connsiteX0" y="connsiteY0"/>
                    </a:cxn>
                    <a:cxn ang="0">
                      <a:pos x="connsiteX1" y="connsiteY1"/>
                    </a:cxn>
                  </a:cxnLst>
                  <a:rect l="l" t="t" r="r" b="b"/>
                  <a:pathLst>
                    <a:path w="7285605" h="16375">
                      <a:moveTo>
                        <a:pt x="0" y="0"/>
                      </a:moveTo>
                      <a:lnTo>
                        <a:pt x="7285605"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89" name="Freeform 33">
                  <a:extLst>
                    <a:ext uri="{FF2B5EF4-FFF2-40B4-BE49-F238E27FC236}">
                      <a16:creationId xmlns:a16="http://schemas.microsoft.com/office/drawing/2014/main" id="{FD9EAA81-61B9-F52B-1FF2-C7EB7B6F039F}"/>
                    </a:ext>
                  </a:extLst>
                </p:cNvPr>
                <p:cNvSpPr/>
                <p:nvPr/>
              </p:nvSpPr>
              <p:spPr>
                <a:xfrm>
                  <a:off x="292260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0" name="Freeform 34">
                  <a:extLst>
                    <a:ext uri="{FF2B5EF4-FFF2-40B4-BE49-F238E27FC236}">
                      <a16:creationId xmlns:a16="http://schemas.microsoft.com/office/drawing/2014/main" id="{67FDBEE1-54C7-5817-C842-F993632F6647}"/>
                    </a:ext>
                  </a:extLst>
                </p:cNvPr>
                <p:cNvSpPr/>
                <p:nvPr/>
              </p:nvSpPr>
              <p:spPr>
                <a:xfrm>
                  <a:off x="3174903"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1" name="Freeform 35">
                  <a:extLst>
                    <a:ext uri="{FF2B5EF4-FFF2-40B4-BE49-F238E27FC236}">
                      <a16:creationId xmlns:a16="http://schemas.microsoft.com/office/drawing/2014/main" id="{F4FEBCFC-786F-5491-DF03-FB72C989898D}"/>
                    </a:ext>
                  </a:extLst>
                </p:cNvPr>
                <p:cNvSpPr/>
                <p:nvPr/>
              </p:nvSpPr>
              <p:spPr>
                <a:xfrm>
                  <a:off x="3427204"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2" name="Freeform 36">
                  <a:extLst>
                    <a:ext uri="{FF2B5EF4-FFF2-40B4-BE49-F238E27FC236}">
                      <a16:creationId xmlns:a16="http://schemas.microsoft.com/office/drawing/2014/main" id="{56AF3AFE-32C7-3E5D-5C37-9C58D23C1AC9}"/>
                    </a:ext>
                  </a:extLst>
                </p:cNvPr>
                <p:cNvSpPr/>
                <p:nvPr/>
              </p:nvSpPr>
              <p:spPr>
                <a:xfrm>
                  <a:off x="3679505"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3" name="Freeform 37">
                  <a:extLst>
                    <a:ext uri="{FF2B5EF4-FFF2-40B4-BE49-F238E27FC236}">
                      <a16:creationId xmlns:a16="http://schemas.microsoft.com/office/drawing/2014/main" id="{C5609C78-E8C1-73E1-F66A-16A591288A6F}"/>
                    </a:ext>
                  </a:extLst>
                </p:cNvPr>
                <p:cNvSpPr/>
                <p:nvPr/>
              </p:nvSpPr>
              <p:spPr>
                <a:xfrm>
                  <a:off x="3931806"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4" name="Freeform 38">
                  <a:extLst>
                    <a:ext uri="{FF2B5EF4-FFF2-40B4-BE49-F238E27FC236}">
                      <a16:creationId xmlns:a16="http://schemas.microsoft.com/office/drawing/2014/main" id="{940A9654-ABD2-4538-54A5-4DDB5E67779A}"/>
                    </a:ext>
                  </a:extLst>
                </p:cNvPr>
                <p:cNvSpPr/>
                <p:nvPr/>
              </p:nvSpPr>
              <p:spPr>
                <a:xfrm>
                  <a:off x="4184107"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5" name="Freeform 39">
                  <a:extLst>
                    <a:ext uri="{FF2B5EF4-FFF2-40B4-BE49-F238E27FC236}">
                      <a16:creationId xmlns:a16="http://schemas.microsoft.com/office/drawing/2014/main" id="{8B6AD1DB-131D-AA9F-9475-831D22FB16E0}"/>
                    </a:ext>
                  </a:extLst>
                </p:cNvPr>
                <p:cNvSpPr/>
                <p:nvPr/>
              </p:nvSpPr>
              <p:spPr>
                <a:xfrm>
                  <a:off x="4436409"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6" name="Freeform 40">
                  <a:extLst>
                    <a:ext uri="{FF2B5EF4-FFF2-40B4-BE49-F238E27FC236}">
                      <a16:creationId xmlns:a16="http://schemas.microsoft.com/office/drawing/2014/main" id="{19E23323-3CAE-B738-80F7-F410DFFD3B4F}"/>
                    </a:ext>
                  </a:extLst>
                </p:cNvPr>
                <p:cNvSpPr/>
                <p:nvPr/>
              </p:nvSpPr>
              <p:spPr>
                <a:xfrm>
                  <a:off x="468871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7" name="Freeform 41">
                  <a:extLst>
                    <a:ext uri="{FF2B5EF4-FFF2-40B4-BE49-F238E27FC236}">
                      <a16:creationId xmlns:a16="http://schemas.microsoft.com/office/drawing/2014/main" id="{F612E83A-2BD0-4890-FA13-A50E0F19A455}"/>
                    </a:ext>
                  </a:extLst>
                </p:cNvPr>
                <p:cNvSpPr/>
                <p:nvPr/>
              </p:nvSpPr>
              <p:spPr>
                <a:xfrm>
                  <a:off x="4941011"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8" name="Freeform 42">
                  <a:extLst>
                    <a:ext uri="{FF2B5EF4-FFF2-40B4-BE49-F238E27FC236}">
                      <a16:creationId xmlns:a16="http://schemas.microsoft.com/office/drawing/2014/main" id="{5F4CD384-A64B-885E-3612-64FBDF25319C}"/>
                    </a:ext>
                  </a:extLst>
                </p:cNvPr>
                <p:cNvSpPr/>
                <p:nvPr/>
              </p:nvSpPr>
              <p:spPr>
                <a:xfrm>
                  <a:off x="519331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99" name="Freeform 43">
                  <a:extLst>
                    <a:ext uri="{FF2B5EF4-FFF2-40B4-BE49-F238E27FC236}">
                      <a16:creationId xmlns:a16="http://schemas.microsoft.com/office/drawing/2014/main" id="{FF7C46DF-B2A1-7267-C01D-33A434190E07}"/>
                    </a:ext>
                  </a:extLst>
                </p:cNvPr>
                <p:cNvSpPr/>
                <p:nvPr/>
              </p:nvSpPr>
              <p:spPr>
                <a:xfrm>
                  <a:off x="5445613"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0" name="Freeform 44">
                  <a:extLst>
                    <a:ext uri="{FF2B5EF4-FFF2-40B4-BE49-F238E27FC236}">
                      <a16:creationId xmlns:a16="http://schemas.microsoft.com/office/drawing/2014/main" id="{DA7A10F7-E8E7-1492-CA5D-8C6F5D1C8DB0}"/>
                    </a:ext>
                  </a:extLst>
                </p:cNvPr>
                <p:cNvSpPr/>
                <p:nvPr/>
              </p:nvSpPr>
              <p:spPr>
                <a:xfrm>
                  <a:off x="5697914"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1" name="Freeform 45">
                  <a:extLst>
                    <a:ext uri="{FF2B5EF4-FFF2-40B4-BE49-F238E27FC236}">
                      <a16:creationId xmlns:a16="http://schemas.microsoft.com/office/drawing/2014/main" id="{549B68AA-689D-ABF0-DEAC-C162D9BF984B}"/>
                    </a:ext>
                  </a:extLst>
                </p:cNvPr>
                <p:cNvSpPr/>
                <p:nvPr/>
              </p:nvSpPr>
              <p:spPr>
                <a:xfrm>
                  <a:off x="5950215"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2" name="Freeform 46">
                  <a:extLst>
                    <a:ext uri="{FF2B5EF4-FFF2-40B4-BE49-F238E27FC236}">
                      <a16:creationId xmlns:a16="http://schemas.microsoft.com/office/drawing/2014/main" id="{D45D48B0-629E-9F46-7850-E9A52B6DE69D}"/>
                    </a:ext>
                  </a:extLst>
                </p:cNvPr>
                <p:cNvSpPr/>
                <p:nvPr/>
              </p:nvSpPr>
              <p:spPr>
                <a:xfrm>
                  <a:off x="6202517"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3" name="Freeform 47">
                  <a:extLst>
                    <a:ext uri="{FF2B5EF4-FFF2-40B4-BE49-F238E27FC236}">
                      <a16:creationId xmlns:a16="http://schemas.microsoft.com/office/drawing/2014/main" id="{C2F7F01C-D962-6A6F-9736-59833D559B6D}"/>
                    </a:ext>
                  </a:extLst>
                </p:cNvPr>
                <p:cNvSpPr/>
                <p:nvPr/>
              </p:nvSpPr>
              <p:spPr>
                <a:xfrm>
                  <a:off x="6454818"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4" name="Freeform 48">
                  <a:extLst>
                    <a:ext uri="{FF2B5EF4-FFF2-40B4-BE49-F238E27FC236}">
                      <a16:creationId xmlns:a16="http://schemas.microsoft.com/office/drawing/2014/main" id="{1828F22C-C1E1-BD30-E164-635645048894}"/>
                    </a:ext>
                  </a:extLst>
                </p:cNvPr>
                <p:cNvSpPr/>
                <p:nvPr/>
              </p:nvSpPr>
              <p:spPr>
                <a:xfrm>
                  <a:off x="6708757"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5" name="Freeform 49">
                  <a:extLst>
                    <a:ext uri="{FF2B5EF4-FFF2-40B4-BE49-F238E27FC236}">
                      <a16:creationId xmlns:a16="http://schemas.microsoft.com/office/drawing/2014/main" id="{77A42C22-D39D-DFDA-C92A-C86AEB054E61}"/>
                    </a:ext>
                  </a:extLst>
                </p:cNvPr>
                <p:cNvSpPr/>
                <p:nvPr/>
              </p:nvSpPr>
              <p:spPr>
                <a:xfrm>
                  <a:off x="695942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6" name="Freeform 50">
                  <a:extLst>
                    <a:ext uri="{FF2B5EF4-FFF2-40B4-BE49-F238E27FC236}">
                      <a16:creationId xmlns:a16="http://schemas.microsoft.com/office/drawing/2014/main" id="{5BF1B894-B128-E5B3-55EC-3C6C621E248B}"/>
                    </a:ext>
                  </a:extLst>
                </p:cNvPr>
                <p:cNvSpPr/>
                <p:nvPr/>
              </p:nvSpPr>
              <p:spPr>
                <a:xfrm>
                  <a:off x="721336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7" name="Freeform 51">
                  <a:extLst>
                    <a:ext uri="{FF2B5EF4-FFF2-40B4-BE49-F238E27FC236}">
                      <a16:creationId xmlns:a16="http://schemas.microsoft.com/office/drawing/2014/main" id="{C85B415E-76C9-9D74-1C54-DA4D7519A20D}"/>
                    </a:ext>
                  </a:extLst>
                </p:cNvPr>
                <p:cNvSpPr/>
                <p:nvPr/>
              </p:nvSpPr>
              <p:spPr>
                <a:xfrm>
                  <a:off x="7465661"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8" name="Freeform 52">
                  <a:extLst>
                    <a:ext uri="{FF2B5EF4-FFF2-40B4-BE49-F238E27FC236}">
                      <a16:creationId xmlns:a16="http://schemas.microsoft.com/office/drawing/2014/main" id="{5FF94A32-EB94-94E4-11E5-CB321168BD84}"/>
                    </a:ext>
                  </a:extLst>
                </p:cNvPr>
                <p:cNvSpPr/>
                <p:nvPr/>
              </p:nvSpPr>
              <p:spPr>
                <a:xfrm>
                  <a:off x="771796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09" name="Freeform 53">
                  <a:extLst>
                    <a:ext uri="{FF2B5EF4-FFF2-40B4-BE49-F238E27FC236}">
                      <a16:creationId xmlns:a16="http://schemas.microsoft.com/office/drawing/2014/main" id="{9D6C2684-A8BA-AF11-B4F8-E0217167F28E}"/>
                    </a:ext>
                  </a:extLst>
                </p:cNvPr>
                <p:cNvSpPr/>
                <p:nvPr/>
              </p:nvSpPr>
              <p:spPr>
                <a:xfrm>
                  <a:off x="7970263"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0" name="Freeform 54">
                  <a:extLst>
                    <a:ext uri="{FF2B5EF4-FFF2-40B4-BE49-F238E27FC236}">
                      <a16:creationId xmlns:a16="http://schemas.microsoft.com/office/drawing/2014/main" id="{4AD79815-8A0D-4ECC-5917-6EF7CF857868}"/>
                    </a:ext>
                  </a:extLst>
                </p:cNvPr>
                <p:cNvSpPr/>
                <p:nvPr/>
              </p:nvSpPr>
              <p:spPr>
                <a:xfrm>
                  <a:off x="8222564"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1" name="Freeform 55">
                  <a:extLst>
                    <a:ext uri="{FF2B5EF4-FFF2-40B4-BE49-F238E27FC236}">
                      <a16:creationId xmlns:a16="http://schemas.microsoft.com/office/drawing/2014/main" id="{43708C21-7A58-B12D-5F77-6F42D36C14BD}"/>
                    </a:ext>
                  </a:extLst>
                </p:cNvPr>
                <p:cNvSpPr/>
                <p:nvPr/>
              </p:nvSpPr>
              <p:spPr>
                <a:xfrm>
                  <a:off x="8474865"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2" name="Freeform 56">
                  <a:extLst>
                    <a:ext uri="{FF2B5EF4-FFF2-40B4-BE49-F238E27FC236}">
                      <a16:creationId xmlns:a16="http://schemas.microsoft.com/office/drawing/2014/main" id="{8226DC09-278A-CB83-66BF-A095BC56FC73}"/>
                    </a:ext>
                  </a:extLst>
                </p:cNvPr>
                <p:cNvSpPr/>
                <p:nvPr/>
              </p:nvSpPr>
              <p:spPr>
                <a:xfrm>
                  <a:off x="8727166"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3" name="Freeform 57">
                  <a:extLst>
                    <a:ext uri="{FF2B5EF4-FFF2-40B4-BE49-F238E27FC236}">
                      <a16:creationId xmlns:a16="http://schemas.microsoft.com/office/drawing/2014/main" id="{2AABEF32-9C5F-7870-E679-3AB2CF7633A3}"/>
                    </a:ext>
                  </a:extLst>
                </p:cNvPr>
                <p:cNvSpPr/>
                <p:nvPr/>
              </p:nvSpPr>
              <p:spPr>
                <a:xfrm>
                  <a:off x="8979468"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4" name="Freeform 58">
                  <a:extLst>
                    <a:ext uri="{FF2B5EF4-FFF2-40B4-BE49-F238E27FC236}">
                      <a16:creationId xmlns:a16="http://schemas.microsoft.com/office/drawing/2014/main" id="{810A5E6B-9397-5556-FD83-E8AEFEDF9D71}"/>
                    </a:ext>
                  </a:extLst>
                </p:cNvPr>
                <p:cNvSpPr/>
                <p:nvPr/>
              </p:nvSpPr>
              <p:spPr>
                <a:xfrm>
                  <a:off x="9231769"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5" name="Freeform 59">
                  <a:extLst>
                    <a:ext uri="{FF2B5EF4-FFF2-40B4-BE49-F238E27FC236}">
                      <a16:creationId xmlns:a16="http://schemas.microsoft.com/office/drawing/2014/main" id="{5D52ADB8-1003-DE0C-54A5-ED24B1F9A5D6}"/>
                    </a:ext>
                  </a:extLst>
                </p:cNvPr>
                <p:cNvSpPr/>
                <p:nvPr/>
              </p:nvSpPr>
              <p:spPr>
                <a:xfrm>
                  <a:off x="948407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6" name="Freeform 60">
                  <a:extLst>
                    <a:ext uri="{FF2B5EF4-FFF2-40B4-BE49-F238E27FC236}">
                      <a16:creationId xmlns:a16="http://schemas.microsoft.com/office/drawing/2014/main" id="{23E7EF06-2951-9F13-16E7-F1F6C468F120}"/>
                    </a:ext>
                  </a:extLst>
                </p:cNvPr>
                <p:cNvSpPr/>
                <p:nvPr/>
              </p:nvSpPr>
              <p:spPr>
                <a:xfrm>
                  <a:off x="9736371"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717" name="Freeform 61">
                  <a:extLst>
                    <a:ext uri="{FF2B5EF4-FFF2-40B4-BE49-F238E27FC236}">
                      <a16:creationId xmlns:a16="http://schemas.microsoft.com/office/drawing/2014/main" id="{48300D81-9AF0-D8CB-5DB6-99A351C14EFF}"/>
                    </a:ext>
                  </a:extLst>
                </p:cNvPr>
                <p:cNvSpPr/>
                <p:nvPr/>
              </p:nvSpPr>
              <p:spPr>
                <a:xfrm>
                  <a:off x="998867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grpSp>
          <p:nvGrpSpPr>
            <p:cNvPr id="589" name="Picture 3">
              <a:extLst>
                <a:ext uri="{FF2B5EF4-FFF2-40B4-BE49-F238E27FC236}">
                  <a16:creationId xmlns:a16="http://schemas.microsoft.com/office/drawing/2014/main" id="{BC985F76-24B9-810C-B94A-07C3DB6261F5}"/>
                </a:ext>
              </a:extLst>
            </p:cNvPr>
            <p:cNvGrpSpPr/>
            <p:nvPr/>
          </p:nvGrpSpPr>
          <p:grpSpPr>
            <a:xfrm>
              <a:off x="1517878" y="3961192"/>
              <a:ext cx="8554472" cy="5423528"/>
              <a:chOff x="2871041" y="1022257"/>
              <a:chExt cx="6205087" cy="3415982"/>
            </a:xfrm>
            <a:noFill/>
          </p:grpSpPr>
          <p:grpSp>
            <p:nvGrpSpPr>
              <p:cNvPr id="629" name="Picture 3">
                <a:extLst>
                  <a:ext uri="{FF2B5EF4-FFF2-40B4-BE49-F238E27FC236}">
                    <a16:creationId xmlns:a16="http://schemas.microsoft.com/office/drawing/2014/main" id="{E95F0E4A-3840-8CA0-57C6-DD78D2EBE98F}"/>
                  </a:ext>
                </a:extLst>
              </p:cNvPr>
              <p:cNvGrpSpPr/>
              <p:nvPr/>
            </p:nvGrpSpPr>
            <p:grpSpPr>
              <a:xfrm>
                <a:off x="3890848" y="2026090"/>
                <a:ext cx="58979" cy="60590"/>
                <a:chOff x="3890848" y="2026090"/>
                <a:chExt cx="58979" cy="60590"/>
              </a:xfrm>
            </p:grpSpPr>
            <p:sp>
              <p:nvSpPr>
                <p:cNvPr id="671" name="Freeform 64">
                  <a:extLst>
                    <a:ext uri="{FF2B5EF4-FFF2-40B4-BE49-F238E27FC236}">
                      <a16:creationId xmlns:a16="http://schemas.microsoft.com/office/drawing/2014/main" id="{92EF891E-B0A9-F6D3-1082-65E0EFC3331C}"/>
                    </a:ext>
                  </a:extLst>
                </p:cNvPr>
                <p:cNvSpPr/>
                <p:nvPr/>
              </p:nvSpPr>
              <p:spPr>
                <a:xfrm>
                  <a:off x="3890848" y="2055567"/>
                  <a:ext cx="58979" cy="16375"/>
                </a:xfrm>
                <a:custGeom>
                  <a:avLst/>
                  <a:gdLst>
                    <a:gd name="connsiteX0" fmla="*/ 0 w 58979"/>
                    <a:gd name="connsiteY0" fmla="*/ 0 h 16375"/>
                    <a:gd name="connsiteX1" fmla="*/ 58980 w 58979"/>
                    <a:gd name="connsiteY1" fmla="*/ 0 h 16375"/>
                  </a:gdLst>
                  <a:ahLst/>
                  <a:cxnLst>
                    <a:cxn ang="0">
                      <a:pos x="connsiteX0" y="connsiteY0"/>
                    </a:cxn>
                    <a:cxn ang="0">
                      <a:pos x="connsiteX1" y="connsiteY1"/>
                    </a:cxn>
                  </a:cxnLst>
                  <a:rect l="l" t="t" r="r" b="b"/>
                  <a:pathLst>
                    <a:path w="58979" h="16375">
                      <a:moveTo>
                        <a:pt x="0" y="0"/>
                      </a:moveTo>
                      <a:lnTo>
                        <a:pt x="58980"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2" name="Freeform 65">
                  <a:extLst>
                    <a:ext uri="{FF2B5EF4-FFF2-40B4-BE49-F238E27FC236}">
                      <a16:creationId xmlns:a16="http://schemas.microsoft.com/office/drawing/2014/main" id="{48FA7F7B-DD24-4F24-55F2-F450744F49B1}"/>
                    </a:ext>
                  </a:extLst>
                </p:cNvPr>
                <p:cNvSpPr/>
                <p:nvPr/>
              </p:nvSpPr>
              <p:spPr>
                <a:xfrm>
                  <a:off x="3920338" y="2026090"/>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0" name="Picture 3">
                <a:extLst>
                  <a:ext uri="{FF2B5EF4-FFF2-40B4-BE49-F238E27FC236}">
                    <a16:creationId xmlns:a16="http://schemas.microsoft.com/office/drawing/2014/main" id="{65F61BBB-8B0F-32C9-5D45-B1B2D9A23BEC}"/>
                  </a:ext>
                </a:extLst>
              </p:cNvPr>
              <p:cNvGrpSpPr/>
              <p:nvPr/>
            </p:nvGrpSpPr>
            <p:grpSpPr>
              <a:xfrm>
                <a:off x="4323365" y="2592692"/>
                <a:ext cx="60617" cy="60590"/>
                <a:chOff x="4323365" y="2592692"/>
                <a:chExt cx="60617" cy="60590"/>
              </a:xfrm>
            </p:grpSpPr>
            <p:sp>
              <p:nvSpPr>
                <p:cNvPr id="669" name="Freeform 67">
                  <a:extLst>
                    <a:ext uri="{FF2B5EF4-FFF2-40B4-BE49-F238E27FC236}">
                      <a16:creationId xmlns:a16="http://schemas.microsoft.com/office/drawing/2014/main" id="{80E462F1-4CFA-5B9E-33D8-D0EF23103036}"/>
                    </a:ext>
                  </a:extLst>
                </p:cNvPr>
                <p:cNvSpPr/>
                <p:nvPr/>
              </p:nvSpPr>
              <p:spPr>
                <a:xfrm>
                  <a:off x="4323365" y="2623805"/>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70" name="Freeform 68">
                  <a:extLst>
                    <a:ext uri="{FF2B5EF4-FFF2-40B4-BE49-F238E27FC236}">
                      <a16:creationId xmlns:a16="http://schemas.microsoft.com/office/drawing/2014/main" id="{B49DDDAA-B5F9-E695-02DF-3B5871B209BE}"/>
                    </a:ext>
                  </a:extLst>
                </p:cNvPr>
                <p:cNvSpPr/>
                <p:nvPr/>
              </p:nvSpPr>
              <p:spPr>
                <a:xfrm>
                  <a:off x="4354493" y="2592692"/>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1" name="Picture 3">
                <a:extLst>
                  <a:ext uri="{FF2B5EF4-FFF2-40B4-BE49-F238E27FC236}">
                    <a16:creationId xmlns:a16="http://schemas.microsoft.com/office/drawing/2014/main" id="{7603A8FC-B48D-A801-ED7F-93297819BBF7}"/>
                  </a:ext>
                </a:extLst>
              </p:cNvPr>
              <p:cNvGrpSpPr/>
              <p:nvPr/>
            </p:nvGrpSpPr>
            <p:grpSpPr>
              <a:xfrm>
                <a:off x="7773665" y="4357998"/>
                <a:ext cx="58979" cy="60590"/>
                <a:chOff x="7773665" y="4357998"/>
                <a:chExt cx="58979" cy="60590"/>
              </a:xfrm>
            </p:grpSpPr>
            <p:sp>
              <p:nvSpPr>
                <p:cNvPr id="667" name="Freeform 70">
                  <a:extLst>
                    <a:ext uri="{FF2B5EF4-FFF2-40B4-BE49-F238E27FC236}">
                      <a16:creationId xmlns:a16="http://schemas.microsoft.com/office/drawing/2014/main" id="{93050BC6-C407-1C06-B687-DAFB123595A6}"/>
                    </a:ext>
                  </a:extLst>
                </p:cNvPr>
                <p:cNvSpPr/>
                <p:nvPr/>
              </p:nvSpPr>
              <p:spPr>
                <a:xfrm>
                  <a:off x="7773665" y="4389112"/>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68" name="Freeform 71">
                  <a:extLst>
                    <a:ext uri="{FF2B5EF4-FFF2-40B4-BE49-F238E27FC236}">
                      <a16:creationId xmlns:a16="http://schemas.microsoft.com/office/drawing/2014/main" id="{1A7570CD-D3A2-2737-1161-93C2F3432E8F}"/>
                    </a:ext>
                  </a:extLst>
                </p:cNvPr>
                <p:cNvSpPr/>
                <p:nvPr/>
              </p:nvSpPr>
              <p:spPr>
                <a:xfrm>
                  <a:off x="7803154" y="4357998"/>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2" name="Picture 3">
                <a:extLst>
                  <a:ext uri="{FF2B5EF4-FFF2-40B4-BE49-F238E27FC236}">
                    <a16:creationId xmlns:a16="http://schemas.microsoft.com/office/drawing/2014/main" id="{E676FF4D-A320-B86A-893A-81B930861253}"/>
                  </a:ext>
                </a:extLst>
              </p:cNvPr>
              <p:cNvGrpSpPr/>
              <p:nvPr/>
            </p:nvGrpSpPr>
            <p:grpSpPr>
              <a:xfrm>
                <a:off x="3941636" y="3442593"/>
                <a:ext cx="58979" cy="60590"/>
                <a:chOff x="3941636" y="3442593"/>
                <a:chExt cx="58979" cy="60590"/>
              </a:xfrm>
            </p:grpSpPr>
            <p:sp>
              <p:nvSpPr>
                <p:cNvPr id="665" name="Freeform 73">
                  <a:extLst>
                    <a:ext uri="{FF2B5EF4-FFF2-40B4-BE49-F238E27FC236}">
                      <a16:creationId xmlns:a16="http://schemas.microsoft.com/office/drawing/2014/main" id="{90FD465B-BBC8-3FED-0112-5E1BBDA58BDC}"/>
                    </a:ext>
                  </a:extLst>
                </p:cNvPr>
                <p:cNvSpPr/>
                <p:nvPr/>
              </p:nvSpPr>
              <p:spPr>
                <a:xfrm>
                  <a:off x="3941636" y="3473707"/>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66" name="Freeform 74">
                  <a:extLst>
                    <a:ext uri="{FF2B5EF4-FFF2-40B4-BE49-F238E27FC236}">
                      <a16:creationId xmlns:a16="http://schemas.microsoft.com/office/drawing/2014/main" id="{9BE775A6-72F8-E166-C130-722DA13D6913}"/>
                    </a:ext>
                  </a:extLst>
                </p:cNvPr>
                <p:cNvSpPr/>
                <p:nvPr/>
              </p:nvSpPr>
              <p:spPr>
                <a:xfrm>
                  <a:off x="3971126" y="3442593"/>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3" name="Picture 3">
                <a:extLst>
                  <a:ext uri="{FF2B5EF4-FFF2-40B4-BE49-F238E27FC236}">
                    <a16:creationId xmlns:a16="http://schemas.microsoft.com/office/drawing/2014/main" id="{E81FA07B-20FF-4805-C9F2-3C7EC205D90C}"/>
                  </a:ext>
                </a:extLst>
              </p:cNvPr>
              <p:cNvGrpSpPr/>
              <p:nvPr/>
            </p:nvGrpSpPr>
            <p:grpSpPr>
              <a:xfrm>
                <a:off x="2898027" y="1022257"/>
                <a:ext cx="60617" cy="58952"/>
                <a:chOff x="2898027" y="1022257"/>
                <a:chExt cx="60617" cy="58952"/>
              </a:xfrm>
            </p:grpSpPr>
            <p:sp>
              <p:nvSpPr>
                <p:cNvPr id="663" name="Freeform 76">
                  <a:extLst>
                    <a:ext uri="{FF2B5EF4-FFF2-40B4-BE49-F238E27FC236}">
                      <a16:creationId xmlns:a16="http://schemas.microsoft.com/office/drawing/2014/main" id="{4A27EFAD-7B8E-08D2-A6D9-88DD7D39CA63}"/>
                    </a:ext>
                  </a:extLst>
                </p:cNvPr>
                <p:cNvSpPr/>
                <p:nvPr/>
              </p:nvSpPr>
              <p:spPr>
                <a:xfrm>
                  <a:off x="2898027" y="1051733"/>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64" name="Freeform 77">
                  <a:extLst>
                    <a:ext uri="{FF2B5EF4-FFF2-40B4-BE49-F238E27FC236}">
                      <a16:creationId xmlns:a16="http://schemas.microsoft.com/office/drawing/2014/main" id="{4852C988-FEAF-F4C8-2C4F-97371ECFD319}"/>
                    </a:ext>
                  </a:extLst>
                </p:cNvPr>
                <p:cNvSpPr/>
                <p:nvPr/>
              </p:nvSpPr>
              <p:spPr>
                <a:xfrm>
                  <a:off x="2927517" y="1022257"/>
                  <a:ext cx="16383" cy="58952"/>
                </a:xfrm>
                <a:custGeom>
                  <a:avLst/>
                  <a:gdLst>
                    <a:gd name="connsiteX0" fmla="*/ 0 w 16383"/>
                    <a:gd name="connsiteY0" fmla="*/ 0 h 58952"/>
                    <a:gd name="connsiteX1" fmla="*/ 0 w 16383"/>
                    <a:gd name="connsiteY1" fmla="*/ 58953 h 58952"/>
                  </a:gdLst>
                  <a:ahLst/>
                  <a:cxnLst>
                    <a:cxn ang="0">
                      <a:pos x="connsiteX0" y="connsiteY0"/>
                    </a:cxn>
                    <a:cxn ang="0">
                      <a:pos x="connsiteX1" y="connsiteY1"/>
                    </a:cxn>
                  </a:cxnLst>
                  <a:rect l="l" t="t" r="r" b="b"/>
                  <a:pathLst>
                    <a:path w="16383" h="58952">
                      <a:moveTo>
                        <a:pt x="0" y="0"/>
                      </a:moveTo>
                      <a:lnTo>
                        <a:pt x="0" y="58953"/>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4" name="Picture 3">
                <a:extLst>
                  <a:ext uri="{FF2B5EF4-FFF2-40B4-BE49-F238E27FC236}">
                    <a16:creationId xmlns:a16="http://schemas.microsoft.com/office/drawing/2014/main" id="{65D9361C-DB9D-62FB-A9F5-AAEFE4D9D884}"/>
                  </a:ext>
                </a:extLst>
              </p:cNvPr>
              <p:cNvGrpSpPr/>
              <p:nvPr/>
            </p:nvGrpSpPr>
            <p:grpSpPr>
              <a:xfrm>
                <a:off x="3620526" y="2951321"/>
                <a:ext cx="60617" cy="58952"/>
                <a:chOff x="3620526" y="2951321"/>
                <a:chExt cx="60617" cy="58952"/>
              </a:xfrm>
            </p:grpSpPr>
            <p:sp>
              <p:nvSpPr>
                <p:cNvPr id="661" name="Freeform 79">
                  <a:extLst>
                    <a:ext uri="{FF2B5EF4-FFF2-40B4-BE49-F238E27FC236}">
                      <a16:creationId xmlns:a16="http://schemas.microsoft.com/office/drawing/2014/main" id="{862C5E33-E2D0-92E4-A594-1FA1E260F487}"/>
                    </a:ext>
                  </a:extLst>
                </p:cNvPr>
                <p:cNvSpPr/>
                <p:nvPr/>
              </p:nvSpPr>
              <p:spPr>
                <a:xfrm>
                  <a:off x="3620526" y="2980797"/>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62" name="Freeform 80">
                  <a:extLst>
                    <a:ext uri="{FF2B5EF4-FFF2-40B4-BE49-F238E27FC236}">
                      <a16:creationId xmlns:a16="http://schemas.microsoft.com/office/drawing/2014/main" id="{099E2406-CAF2-3584-BE72-05F68783DE56}"/>
                    </a:ext>
                  </a:extLst>
                </p:cNvPr>
                <p:cNvSpPr/>
                <p:nvPr/>
              </p:nvSpPr>
              <p:spPr>
                <a:xfrm>
                  <a:off x="3651654" y="2951321"/>
                  <a:ext cx="16383" cy="58952"/>
                </a:xfrm>
                <a:custGeom>
                  <a:avLst/>
                  <a:gdLst>
                    <a:gd name="connsiteX0" fmla="*/ 0 w 16383"/>
                    <a:gd name="connsiteY0" fmla="*/ 0 h 58952"/>
                    <a:gd name="connsiteX1" fmla="*/ 0 w 16383"/>
                    <a:gd name="connsiteY1" fmla="*/ 58953 h 58952"/>
                  </a:gdLst>
                  <a:ahLst/>
                  <a:cxnLst>
                    <a:cxn ang="0">
                      <a:pos x="connsiteX0" y="connsiteY0"/>
                    </a:cxn>
                    <a:cxn ang="0">
                      <a:pos x="connsiteX1" y="connsiteY1"/>
                    </a:cxn>
                  </a:cxnLst>
                  <a:rect l="l" t="t" r="r" b="b"/>
                  <a:pathLst>
                    <a:path w="16383" h="58952">
                      <a:moveTo>
                        <a:pt x="0" y="0"/>
                      </a:moveTo>
                      <a:lnTo>
                        <a:pt x="0" y="58953"/>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sp>
            <p:nvSpPr>
              <p:cNvPr id="635" name="Freeform 81">
                <a:extLst>
                  <a:ext uri="{FF2B5EF4-FFF2-40B4-BE49-F238E27FC236}">
                    <a16:creationId xmlns:a16="http://schemas.microsoft.com/office/drawing/2014/main" id="{5321F866-1C66-D85E-8BC4-961B450BEDAA}"/>
                  </a:ext>
                </a:extLst>
              </p:cNvPr>
              <p:cNvSpPr/>
              <p:nvPr/>
            </p:nvSpPr>
            <p:spPr>
              <a:xfrm>
                <a:off x="2871041" y="1051733"/>
                <a:ext cx="4880552" cy="3337379"/>
              </a:xfrm>
              <a:custGeom>
                <a:avLst/>
                <a:gdLst>
                  <a:gd name="connsiteX0" fmla="*/ 0 w 4880552"/>
                  <a:gd name="connsiteY0" fmla="*/ 0 h 3337379"/>
                  <a:gd name="connsiteX1" fmla="*/ 296536 w 4880552"/>
                  <a:gd name="connsiteY1" fmla="*/ 0 h 3337379"/>
                  <a:gd name="connsiteX2" fmla="*/ 296536 w 4880552"/>
                  <a:gd name="connsiteY2" fmla="*/ 206335 h 3337379"/>
                  <a:gd name="connsiteX3" fmla="*/ 314557 w 4880552"/>
                  <a:gd name="connsiteY3" fmla="*/ 206335 h 3337379"/>
                  <a:gd name="connsiteX4" fmla="*/ 314557 w 4880552"/>
                  <a:gd name="connsiteY4" fmla="*/ 427407 h 3337379"/>
                  <a:gd name="connsiteX5" fmla="*/ 326026 w 4880552"/>
                  <a:gd name="connsiteY5" fmla="*/ 427407 h 3337379"/>
                  <a:gd name="connsiteX6" fmla="*/ 326026 w 4880552"/>
                  <a:gd name="connsiteY6" fmla="*/ 646842 h 3337379"/>
                  <a:gd name="connsiteX7" fmla="*/ 350600 w 4880552"/>
                  <a:gd name="connsiteY7" fmla="*/ 646842 h 3337379"/>
                  <a:gd name="connsiteX8" fmla="*/ 350600 w 4880552"/>
                  <a:gd name="connsiteY8" fmla="*/ 1077525 h 3337379"/>
                  <a:gd name="connsiteX9" fmla="*/ 386643 w 4880552"/>
                  <a:gd name="connsiteY9" fmla="*/ 1077525 h 3337379"/>
                  <a:gd name="connsiteX10" fmla="*/ 386643 w 4880552"/>
                  <a:gd name="connsiteY10" fmla="*/ 1287134 h 3337379"/>
                  <a:gd name="connsiteX11" fmla="*/ 689732 w 4880552"/>
                  <a:gd name="connsiteY11" fmla="*/ 1287134 h 3337379"/>
                  <a:gd name="connsiteX12" fmla="*/ 689732 w 4880552"/>
                  <a:gd name="connsiteY12" fmla="*/ 1516395 h 3337379"/>
                  <a:gd name="connsiteX13" fmla="*/ 706116 w 4880552"/>
                  <a:gd name="connsiteY13" fmla="*/ 1516395 h 3337379"/>
                  <a:gd name="connsiteX14" fmla="*/ 706116 w 4880552"/>
                  <a:gd name="connsiteY14" fmla="*/ 1709629 h 3337379"/>
                  <a:gd name="connsiteX15" fmla="*/ 724137 w 4880552"/>
                  <a:gd name="connsiteY15" fmla="*/ 1709629 h 3337379"/>
                  <a:gd name="connsiteX16" fmla="*/ 724137 w 4880552"/>
                  <a:gd name="connsiteY16" fmla="*/ 1933977 h 3337379"/>
                  <a:gd name="connsiteX17" fmla="*/ 779840 w 4880552"/>
                  <a:gd name="connsiteY17" fmla="*/ 1933977 h 3337379"/>
                  <a:gd name="connsiteX18" fmla="*/ 779840 w 4880552"/>
                  <a:gd name="connsiteY18" fmla="*/ 2174701 h 3337379"/>
                  <a:gd name="connsiteX19" fmla="*/ 1009205 w 4880552"/>
                  <a:gd name="connsiteY19" fmla="*/ 2174701 h 3337379"/>
                  <a:gd name="connsiteX20" fmla="*/ 1009205 w 4880552"/>
                  <a:gd name="connsiteY20" fmla="*/ 2423612 h 3337379"/>
                  <a:gd name="connsiteX21" fmla="*/ 1272974 w 4880552"/>
                  <a:gd name="connsiteY21" fmla="*/ 2423612 h 3337379"/>
                  <a:gd name="connsiteX22" fmla="*/ 1272974 w 4880552"/>
                  <a:gd name="connsiteY22" fmla="*/ 2729839 h 3337379"/>
                  <a:gd name="connsiteX23" fmla="*/ 1807066 w 4880552"/>
                  <a:gd name="connsiteY23" fmla="*/ 2729839 h 3337379"/>
                  <a:gd name="connsiteX24" fmla="*/ 1807066 w 4880552"/>
                  <a:gd name="connsiteY24" fmla="*/ 3037703 h 3337379"/>
                  <a:gd name="connsiteX25" fmla="*/ 3419172 w 4880552"/>
                  <a:gd name="connsiteY25" fmla="*/ 3037703 h 3337379"/>
                  <a:gd name="connsiteX26" fmla="*/ 3419172 w 4880552"/>
                  <a:gd name="connsiteY26" fmla="*/ 3337379 h 3337379"/>
                  <a:gd name="connsiteX27" fmla="*/ 4880553 w 4880552"/>
                  <a:gd name="connsiteY27" fmla="*/ 3337379 h 333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552" h="3337379">
                    <a:moveTo>
                      <a:pt x="0" y="0"/>
                    </a:moveTo>
                    <a:lnTo>
                      <a:pt x="296536" y="0"/>
                    </a:lnTo>
                    <a:lnTo>
                      <a:pt x="296536" y="206335"/>
                    </a:lnTo>
                    <a:lnTo>
                      <a:pt x="314557" y="206335"/>
                    </a:lnTo>
                    <a:lnTo>
                      <a:pt x="314557" y="427407"/>
                    </a:lnTo>
                    <a:lnTo>
                      <a:pt x="326026" y="427407"/>
                    </a:lnTo>
                    <a:lnTo>
                      <a:pt x="326026" y="646842"/>
                    </a:lnTo>
                    <a:lnTo>
                      <a:pt x="350600" y="646842"/>
                    </a:lnTo>
                    <a:lnTo>
                      <a:pt x="350600" y="1077525"/>
                    </a:lnTo>
                    <a:lnTo>
                      <a:pt x="386643" y="1077525"/>
                    </a:lnTo>
                    <a:lnTo>
                      <a:pt x="386643" y="1287134"/>
                    </a:lnTo>
                    <a:lnTo>
                      <a:pt x="689732" y="1287134"/>
                    </a:lnTo>
                    <a:lnTo>
                      <a:pt x="689732" y="1516395"/>
                    </a:lnTo>
                    <a:lnTo>
                      <a:pt x="706116" y="1516395"/>
                    </a:lnTo>
                    <a:lnTo>
                      <a:pt x="706116" y="1709629"/>
                    </a:lnTo>
                    <a:lnTo>
                      <a:pt x="724137" y="1709629"/>
                    </a:lnTo>
                    <a:lnTo>
                      <a:pt x="724137" y="1933977"/>
                    </a:lnTo>
                    <a:lnTo>
                      <a:pt x="779840" y="1933977"/>
                    </a:lnTo>
                    <a:lnTo>
                      <a:pt x="779840" y="2174701"/>
                    </a:lnTo>
                    <a:lnTo>
                      <a:pt x="1009205" y="2174701"/>
                    </a:lnTo>
                    <a:lnTo>
                      <a:pt x="1009205" y="2423612"/>
                    </a:lnTo>
                    <a:lnTo>
                      <a:pt x="1272974" y="2423612"/>
                    </a:lnTo>
                    <a:lnTo>
                      <a:pt x="1272974" y="2729839"/>
                    </a:lnTo>
                    <a:lnTo>
                      <a:pt x="1807066" y="2729839"/>
                    </a:lnTo>
                    <a:lnTo>
                      <a:pt x="1807066" y="3037703"/>
                    </a:lnTo>
                    <a:lnTo>
                      <a:pt x="3419172" y="3037703"/>
                    </a:lnTo>
                    <a:lnTo>
                      <a:pt x="3419172" y="3337379"/>
                    </a:lnTo>
                    <a:lnTo>
                      <a:pt x="4880553" y="3337379"/>
                    </a:lnTo>
                  </a:path>
                </a:pathLst>
              </a:custGeom>
              <a:noFill/>
              <a:ln w="16382" cap="flat">
                <a:solidFill>
                  <a:schemeClr val="accent4"/>
                </a:solidFill>
                <a:custDash>
                  <a:ds d="550470" sp="183487"/>
                </a:custDash>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36" name="Freeform 82">
                <a:extLst>
                  <a:ext uri="{FF2B5EF4-FFF2-40B4-BE49-F238E27FC236}">
                    <a16:creationId xmlns:a16="http://schemas.microsoft.com/office/drawing/2014/main" id="{57EFDABA-4D8D-886C-C069-13D8A95580EC}"/>
                  </a:ext>
                </a:extLst>
              </p:cNvPr>
              <p:cNvSpPr/>
              <p:nvPr/>
            </p:nvSpPr>
            <p:spPr>
              <a:xfrm>
                <a:off x="2894750" y="1051733"/>
                <a:ext cx="6176462" cy="3355392"/>
              </a:xfrm>
              <a:custGeom>
                <a:avLst/>
                <a:gdLst>
                  <a:gd name="connsiteX0" fmla="*/ 0 w 6176462"/>
                  <a:gd name="connsiteY0" fmla="*/ 0 h 3355392"/>
                  <a:gd name="connsiteX1" fmla="*/ 93384 w 6176462"/>
                  <a:gd name="connsiteY1" fmla="*/ 0 h 3355392"/>
                  <a:gd name="connsiteX2" fmla="*/ 93384 w 6176462"/>
                  <a:gd name="connsiteY2" fmla="*/ 90067 h 3355392"/>
                  <a:gd name="connsiteX3" fmla="*/ 350600 w 6176462"/>
                  <a:gd name="connsiteY3" fmla="*/ 90067 h 3355392"/>
                  <a:gd name="connsiteX4" fmla="*/ 350600 w 6176462"/>
                  <a:gd name="connsiteY4" fmla="*/ 178496 h 3355392"/>
                  <a:gd name="connsiteX5" fmla="*/ 366984 w 6176462"/>
                  <a:gd name="connsiteY5" fmla="*/ 178496 h 3355392"/>
                  <a:gd name="connsiteX6" fmla="*/ 366984 w 6176462"/>
                  <a:gd name="connsiteY6" fmla="*/ 271838 h 3355392"/>
                  <a:gd name="connsiteX7" fmla="*/ 381728 w 6176462"/>
                  <a:gd name="connsiteY7" fmla="*/ 271838 h 3355392"/>
                  <a:gd name="connsiteX8" fmla="*/ 381728 w 6176462"/>
                  <a:gd name="connsiteY8" fmla="*/ 451971 h 3355392"/>
                  <a:gd name="connsiteX9" fmla="*/ 396473 w 6176462"/>
                  <a:gd name="connsiteY9" fmla="*/ 451971 h 3355392"/>
                  <a:gd name="connsiteX10" fmla="*/ 396473 w 6176462"/>
                  <a:gd name="connsiteY10" fmla="*/ 548588 h 3355392"/>
                  <a:gd name="connsiteX11" fmla="*/ 480027 w 6176462"/>
                  <a:gd name="connsiteY11" fmla="*/ 548588 h 3355392"/>
                  <a:gd name="connsiteX12" fmla="*/ 480027 w 6176462"/>
                  <a:gd name="connsiteY12" fmla="*/ 638654 h 3355392"/>
                  <a:gd name="connsiteX13" fmla="*/ 719222 w 6176462"/>
                  <a:gd name="connsiteY13" fmla="*/ 638654 h 3355392"/>
                  <a:gd name="connsiteX14" fmla="*/ 719222 w 6176462"/>
                  <a:gd name="connsiteY14" fmla="*/ 817150 h 3355392"/>
                  <a:gd name="connsiteX15" fmla="*/ 730690 w 6176462"/>
                  <a:gd name="connsiteY15" fmla="*/ 817150 h 3355392"/>
                  <a:gd name="connsiteX16" fmla="*/ 730690 w 6176462"/>
                  <a:gd name="connsiteY16" fmla="*/ 913767 h 3355392"/>
                  <a:gd name="connsiteX17" fmla="*/ 751989 w 6176462"/>
                  <a:gd name="connsiteY17" fmla="*/ 913767 h 3355392"/>
                  <a:gd name="connsiteX18" fmla="*/ 751989 w 6176462"/>
                  <a:gd name="connsiteY18" fmla="*/ 1003834 h 3355392"/>
                  <a:gd name="connsiteX19" fmla="*/ 1053439 w 6176462"/>
                  <a:gd name="connsiteY19" fmla="*/ 1003834 h 3355392"/>
                  <a:gd name="connsiteX20" fmla="*/ 1053439 w 6176462"/>
                  <a:gd name="connsiteY20" fmla="*/ 1097176 h 3355392"/>
                  <a:gd name="connsiteX21" fmla="*/ 1092759 w 6176462"/>
                  <a:gd name="connsiteY21" fmla="*/ 1097176 h 3355392"/>
                  <a:gd name="connsiteX22" fmla="*/ 1092759 w 6176462"/>
                  <a:gd name="connsiteY22" fmla="*/ 1187242 h 3355392"/>
                  <a:gd name="connsiteX23" fmla="*/ 1102589 w 6176462"/>
                  <a:gd name="connsiteY23" fmla="*/ 1187242 h 3355392"/>
                  <a:gd name="connsiteX24" fmla="*/ 1102589 w 6176462"/>
                  <a:gd name="connsiteY24" fmla="*/ 1287134 h 3355392"/>
                  <a:gd name="connsiteX25" fmla="*/ 1374550 w 6176462"/>
                  <a:gd name="connsiteY25" fmla="*/ 1287134 h 3355392"/>
                  <a:gd name="connsiteX26" fmla="*/ 1374550 w 6176462"/>
                  <a:gd name="connsiteY26" fmla="*/ 1380476 h 3355392"/>
                  <a:gd name="connsiteX27" fmla="*/ 1430253 w 6176462"/>
                  <a:gd name="connsiteY27" fmla="*/ 1380476 h 3355392"/>
                  <a:gd name="connsiteX28" fmla="*/ 1430253 w 6176462"/>
                  <a:gd name="connsiteY28" fmla="*/ 1477093 h 3355392"/>
                  <a:gd name="connsiteX29" fmla="*/ 1459742 w 6176462"/>
                  <a:gd name="connsiteY29" fmla="*/ 1477093 h 3355392"/>
                  <a:gd name="connsiteX30" fmla="*/ 1459742 w 6176462"/>
                  <a:gd name="connsiteY30" fmla="*/ 1572073 h 3355392"/>
                  <a:gd name="connsiteX31" fmla="*/ 1680915 w 6176462"/>
                  <a:gd name="connsiteY31" fmla="*/ 1572073 h 3355392"/>
                  <a:gd name="connsiteX32" fmla="*/ 1680915 w 6176462"/>
                  <a:gd name="connsiteY32" fmla="*/ 1670327 h 3355392"/>
                  <a:gd name="connsiteX33" fmla="*/ 1800513 w 6176462"/>
                  <a:gd name="connsiteY33" fmla="*/ 1670327 h 3355392"/>
                  <a:gd name="connsiteX34" fmla="*/ 1800513 w 6176462"/>
                  <a:gd name="connsiteY34" fmla="*/ 1766944 h 3355392"/>
                  <a:gd name="connsiteX35" fmla="*/ 2164220 w 6176462"/>
                  <a:gd name="connsiteY35" fmla="*/ 1766944 h 3355392"/>
                  <a:gd name="connsiteX36" fmla="*/ 2164220 w 6176462"/>
                  <a:gd name="connsiteY36" fmla="*/ 1868474 h 3355392"/>
                  <a:gd name="connsiteX37" fmla="*/ 2413244 w 6176462"/>
                  <a:gd name="connsiteY37" fmla="*/ 1868474 h 3355392"/>
                  <a:gd name="connsiteX38" fmla="*/ 2413244 w 6176462"/>
                  <a:gd name="connsiteY38" fmla="*/ 1971641 h 3355392"/>
                  <a:gd name="connsiteX39" fmla="*/ 2429627 w 6176462"/>
                  <a:gd name="connsiteY39" fmla="*/ 1971641 h 3355392"/>
                  <a:gd name="connsiteX40" fmla="*/ 2429627 w 6176462"/>
                  <a:gd name="connsiteY40" fmla="*/ 2074808 h 3355392"/>
                  <a:gd name="connsiteX41" fmla="*/ 2498437 w 6176462"/>
                  <a:gd name="connsiteY41" fmla="*/ 2074808 h 3355392"/>
                  <a:gd name="connsiteX42" fmla="*/ 2498437 w 6176462"/>
                  <a:gd name="connsiteY42" fmla="*/ 2181251 h 3355392"/>
                  <a:gd name="connsiteX43" fmla="*/ 2524650 w 6176462"/>
                  <a:gd name="connsiteY43" fmla="*/ 2181251 h 3355392"/>
                  <a:gd name="connsiteX44" fmla="*/ 2524650 w 6176462"/>
                  <a:gd name="connsiteY44" fmla="*/ 2282780 h 3355392"/>
                  <a:gd name="connsiteX45" fmla="*/ 2986656 w 6176462"/>
                  <a:gd name="connsiteY45" fmla="*/ 2282780 h 3355392"/>
                  <a:gd name="connsiteX46" fmla="*/ 2986656 w 6176462"/>
                  <a:gd name="connsiteY46" fmla="*/ 2397411 h 3355392"/>
                  <a:gd name="connsiteX47" fmla="*/ 3456853 w 6176462"/>
                  <a:gd name="connsiteY47" fmla="*/ 2397411 h 3355392"/>
                  <a:gd name="connsiteX48" fmla="*/ 3456853 w 6176462"/>
                  <a:gd name="connsiteY48" fmla="*/ 2512041 h 3355392"/>
                  <a:gd name="connsiteX49" fmla="*/ 3599387 w 6176462"/>
                  <a:gd name="connsiteY49" fmla="*/ 2512041 h 3355392"/>
                  <a:gd name="connsiteX50" fmla="*/ 3599387 w 6176462"/>
                  <a:gd name="connsiteY50" fmla="*/ 2626671 h 3355392"/>
                  <a:gd name="connsiteX51" fmla="*/ 4228502 w 6176462"/>
                  <a:gd name="connsiteY51" fmla="*/ 2626671 h 3355392"/>
                  <a:gd name="connsiteX52" fmla="*/ 4228502 w 6176462"/>
                  <a:gd name="connsiteY52" fmla="*/ 2769140 h 3355392"/>
                  <a:gd name="connsiteX53" fmla="*/ 5911056 w 6176462"/>
                  <a:gd name="connsiteY53" fmla="*/ 2769140 h 3355392"/>
                  <a:gd name="connsiteX54" fmla="*/ 5911056 w 6176462"/>
                  <a:gd name="connsiteY54" fmla="*/ 3062266 h 3355392"/>
                  <a:gd name="connsiteX55" fmla="*/ 5955290 w 6176462"/>
                  <a:gd name="connsiteY55" fmla="*/ 3062266 h 3355392"/>
                  <a:gd name="connsiteX56" fmla="*/ 5955290 w 6176462"/>
                  <a:gd name="connsiteY56" fmla="*/ 3355392 h 3355392"/>
                  <a:gd name="connsiteX57" fmla="*/ 6176463 w 6176462"/>
                  <a:gd name="connsiteY57" fmla="*/ 3355392 h 33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76462" h="3355392">
                    <a:moveTo>
                      <a:pt x="0" y="0"/>
                    </a:moveTo>
                    <a:lnTo>
                      <a:pt x="93384" y="0"/>
                    </a:lnTo>
                    <a:lnTo>
                      <a:pt x="93384" y="90067"/>
                    </a:lnTo>
                    <a:lnTo>
                      <a:pt x="350600" y="90067"/>
                    </a:lnTo>
                    <a:lnTo>
                      <a:pt x="350600" y="178496"/>
                    </a:lnTo>
                    <a:lnTo>
                      <a:pt x="366984" y="178496"/>
                    </a:lnTo>
                    <a:lnTo>
                      <a:pt x="366984" y="271838"/>
                    </a:lnTo>
                    <a:lnTo>
                      <a:pt x="381728" y="271838"/>
                    </a:lnTo>
                    <a:lnTo>
                      <a:pt x="381728" y="451971"/>
                    </a:lnTo>
                    <a:lnTo>
                      <a:pt x="396473" y="451971"/>
                    </a:lnTo>
                    <a:lnTo>
                      <a:pt x="396473" y="548588"/>
                    </a:lnTo>
                    <a:lnTo>
                      <a:pt x="480027" y="548588"/>
                    </a:lnTo>
                    <a:lnTo>
                      <a:pt x="480027" y="638654"/>
                    </a:lnTo>
                    <a:lnTo>
                      <a:pt x="719222" y="638654"/>
                    </a:lnTo>
                    <a:lnTo>
                      <a:pt x="719222" y="817150"/>
                    </a:lnTo>
                    <a:lnTo>
                      <a:pt x="730690" y="817150"/>
                    </a:lnTo>
                    <a:lnTo>
                      <a:pt x="730690" y="913767"/>
                    </a:lnTo>
                    <a:lnTo>
                      <a:pt x="751989" y="913767"/>
                    </a:lnTo>
                    <a:lnTo>
                      <a:pt x="751989" y="1003834"/>
                    </a:lnTo>
                    <a:lnTo>
                      <a:pt x="1053439" y="1003834"/>
                    </a:lnTo>
                    <a:lnTo>
                      <a:pt x="1053439" y="1097176"/>
                    </a:lnTo>
                    <a:lnTo>
                      <a:pt x="1092759" y="1097176"/>
                    </a:lnTo>
                    <a:lnTo>
                      <a:pt x="1092759" y="1187242"/>
                    </a:lnTo>
                    <a:lnTo>
                      <a:pt x="1102589" y="1187242"/>
                    </a:lnTo>
                    <a:lnTo>
                      <a:pt x="1102589" y="1287134"/>
                    </a:lnTo>
                    <a:lnTo>
                      <a:pt x="1374550" y="1287134"/>
                    </a:lnTo>
                    <a:lnTo>
                      <a:pt x="1374550" y="1380476"/>
                    </a:lnTo>
                    <a:lnTo>
                      <a:pt x="1430253" y="1380476"/>
                    </a:lnTo>
                    <a:lnTo>
                      <a:pt x="1430253" y="1477093"/>
                    </a:lnTo>
                    <a:lnTo>
                      <a:pt x="1459742" y="1477093"/>
                    </a:lnTo>
                    <a:lnTo>
                      <a:pt x="1459742" y="1572073"/>
                    </a:lnTo>
                    <a:lnTo>
                      <a:pt x="1680915" y="1572073"/>
                    </a:lnTo>
                    <a:lnTo>
                      <a:pt x="1680915" y="1670327"/>
                    </a:lnTo>
                    <a:lnTo>
                      <a:pt x="1800513" y="1670327"/>
                    </a:lnTo>
                    <a:lnTo>
                      <a:pt x="1800513" y="1766944"/>
                    </a:lnTo>
                    <a:lnTo>
                      <a:pt x="2164220" y="1766944"/>
                    </a:lnTo>
                    <a:lnTo>
                      <a:pt x="2164220" y="1868474"/>
                    </a:lnTo>
                    <a:lnTo>
                      <a:pt x="2413244" y="1868474"/>
                    </a:lnTo>
                    <a:lnTo>
                      <a:pt x="2413244" y="1971641"/>
                    </a:lnTo>
                    <a:lnTo>
                      <a:pt x="2429627" y="1971641"/>
                    </a:lnTo>
                    <a:lnTo>
                      <a:pt x="2429627" y="2074808"/>
                    </a:lnTo>
                    <a:lnTo>
                      <a:pt x="2498437" y="2074808"/>
                    </a:lnTo>
                    <a:lnTo>
                      <a:pt x="2498437" y="2181251"/>
                    </a:lnTo>
                    <a:lnTo>
                      <a:pt x="2524650" y="2181251"/>
                    </a:lnTo>
                    <a:lnTo>
                      <a:pt x="2524650" y="2282780"/>
                    </a:lnTo>
                    <a:lnTo>
                      <a:pt x="2986656" y="2282780"/>
                    </a:lnTo>
                    <a:lnTo>
                      <a:pt x="2986656" y="2397411"/>
                    </a:lnTo>
                    <a:lnTo>
                      <a:pt x="3456853" y="2397411"/>
                    </a:lnTo>
                    <a:lnTo>
                      <a:pt x="3456853" y="2512041"/>
                    </a:lnTo>
                    <a:lnTo>
                      <a:pt x="3599387" y="2512041"/>
                    </a:lnTo>
                    <a:lnTo>
                      <a:pt x="3599387" y="2626671"/>
                    </a:lnTo>
                    <a:lnTo>
                      <a:pt x="4228502" y="2626671"/>
                    </a:lnTo>
                    <a:lnTo>
                      <a:pt x="4228502" y="2769140"/>
                    </a:lnTo>
                    <a:lnTo>
                      <a:pt x="5911056" y="2769140"/>
                    </a:lnTo>
                    <a:lnTo>
                      <a:pt x="5911056" y="3062266"/>
                    </a:lnTo>
                    <a:lnTo>
                      <a:pt x="5955290" y="3062266"/>
                    </a:lnTo>
                    <a:lnTo>
                      <a:pt x="5955290" y="3355392"/>
                    </a:lnTo>
                    <a:lnTo>
                      <a:pt x="6176463" y="3355392"/>
                    </a:lnTo>
                  </a:path>
                </a:pathLst>
              </a:custGeom>
              <a:noFill/>
              <a:ln w="16382" cap="flat">
                <a:solidFill>
                  <a:schemeClr val="accent1"/>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nvGrpSpPr>
              <p:cNvPr id="637" name="Picture 3">
                <a:extLst>
                  <a:ext uri="{FF2B5EF4-FFF2-40B4-BE49-F238E27FC236}">
                    <a16:creationId xmlns:a16="http://schemas.microsoft.com/office/drawing/2014/main" id="{DF0912CB-ADA9-AD0F-3164-5FEC00479546}"/>
                  </a:ext>
                </a:extLst>
              </p:cNvPr>
              <p:cNvGrpSpPr/>
              <p:nvPr/>
            </p:nvGrpSpPr>
            <p:grpSpPr>
              <a:xfrm>
                <a:off x="5194950" y="2890730"/>
                <a:ext cx="58979" cy="60590"/>
                <a:chOff x="5194950" y="2890730"/>
                <a:chExt cx="58979" cy="60590"/>
              </a:xfrm>
            </p:grpSpPr>
            <p:sp>
              <p:nvSpPr>
                <p:cNvPr id="659" name="Freeform 84">
                  <a:extLst>
                    <a:ext uri="{FF2B5EF4-FFF2-40B4-BE49-F238E27FC236}">
                      <a16:creationId xmlns:a16="http://schemas.microsoft.com/office/drawing/2014/main" id="{D8F37F86-57F3-7910-749C-6DD7948D2A5F}"/>
                    </a:ext>
                  </a:extLst>
                </p:cNvPr>
                <p:cNvSpPr/>
                <p:nvPr/>
              </p:nvSpPr>
              <p:spPr>
                <a:xfrm>
                  <a:off x="5194950" y="2920207"/>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60" name="Freeform 85">
                  <a:extLst>
                    <a:ext uri="{FF2B5EF4-FFF2-40B4-BE49-F238E27FC236}">
                      <a16:creationId xmlns:a16="http://schemas.microsoft.com/office/drawing/2014/main" id="{923F1D2C-1C85-0E97-9F9B-85050AF4A73F}"/>
                    </a:ext>
                  </a:extLst>
                </p:cNvPr>
                <p:cNvSpPr/>
                <p:nvPr/>
              </p:nvSpPr>
              <p:spPr>
                <a:xfrm>
                  <a:off x="5224440" y="2890730"/>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8" name="Picture 3">
                <a:extLst>
                  <a:ext uri="{FF2B5EF4-FFF2-40B4-BE49-F238E27FC236}">
                    <a16:creationId xmlns:a16="http://schemas.microsoft.com/office/drawing/2014/main" id="{A6DB9996-5CA6-20C7-079B-22C00EADC922}"/>
                  </a:ext>
                </a:extLst>
              </p:cNvPr>
              <p:cNvGrpSpPr/>
              <p:nvPr/>
            </p:nvGrpSpPr>
            <p:grpSpPr>
              <a:xfrm>
                <a:off x="5824065" y="3305037"/>
                <a:ext cx="58979" cy="60590"/>
                <a:chOff x="5824065" y="3305037"/>
                <a:chExt cx="58979" cy="60590"/>
              </a:xfrm>
            </p:grpSpPr>
            <p:sp>
              <p:nvSpPr>
                <p:cNvPr id="657" name="Freeform 87">
                  <a:extLst>
                    <a:ext uri="{FF2B5EF4-FFF2-40B4-BE49-F238E27FC236}">
                      <a16:creationId xmlns:a16="http://schemas.microsoft.com/office/drawing/2014/main" id="{CA6E2248-AF74-C9BE-ED22-83F6D5F06426}"/>
                    </a:ext>
                  </a:extLst>
                </p:cNvPr>
                <p:cNvSpPr/>
                <p:nvPr/>
              </p:nvSpPr>
              <p:spPr>
                <a:xfrm>
                  <a:off x="5824065" y="3334513"/>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58" name="Freeform 88">
                  <a:extLst>
                    <a:ext uri="{FF2B5EF4-FFF2-40B4-BE49-F238E27FC236}">
                      <a16:creationId xmlns:a16="http://schemas.microsoft.com/office/drawing/2014/main" id="{F63A06C2-D545-DC72-0A5B-5F103CD59499}"/>
                    </a:ext>
                  </a:extLst>
                </p:cNvPr>
                <p:cNvSpPr/>
                <p:nvPr/>
              </p:nvSpPr>
              <p:spPr>
                <a:xfrm>
                  <a:off x="5853555" y="330503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39" name="Picture 3">
                <a:extLst>
                  <a:ext uri="{FF2B5EF4-FFF2-40B4-BE49-F238E27FC236}">
                    <a16:creationId xmlns:a16="http://schemas.microsoft.com/office/drawing/2014/main" id="{08904848-73A2-1E50-4256-2C8626B885F1}"/>
                  </a:ext>
                </a:extLst>
              </p:cNvPr>
              <p:cNvGrpSpPr/>
              <p:nvPr/>
            </p:nvGrpSpPr>
            <p:grpSpPr>
              <a:xfrm>
                <a:off x="6497414" y="3648928"/>
                <a:ext cx="58979" cy="60590"/>
                <a:chOff x="6497414" y="3648928"/>
                <a:chExt cx="58979" cy="60590"/>
              </a:xfrm>
            </p:grpSpPr>
            <p:sp>
              <p:nvSpPr>
                <p:cNvPr id="655" name="Freeform 90">
                  <a:extLst>
                    <a:ext uri="{FF2B5EF4-FFF2-40B4-BE49-F238E27FC236}">
                      <a16:creationId xmlns:a16="http://schemas.microsoft.com/office/drawing/2014/main" id="{FC4BD78C-9A45-1C7E-D4D9-89BAC3914BCB}"/>
                    </a:ext>
                  </a:extLst>
                </p:cNvPr>
                <p:cNvSpPr/>
                <p:nvPr/>
              </p:nvSpPr>
              <p:spPr>
                <a:xfrm>
                  <a:off x="6497414" y="3680042"/>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56" name="Freeform 91">
                  <a:extLst>
                    <a:ext uri="{FF2B5EF4-FFF2-40B4-BE49-F238E27FC236}">
                      <a16:creationId xmlns:a16="http://schemas.microsoft.com/office/drawing/2014/main" id="{4553521E-DC5C-3BC0-BF99-C8AB120E0A8E}"/>
                    </a:ext>
                  </a:extLst>
                </p:cNvPr>
                <p:cNvSpPr/>
                <p:nvPr/>
              </p:nvSpPr>
              <p:spPr>
                <a:xfrm>
                  <a:off x="6526904" y="3648928"/>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40" name="Picture 3">
                <a:extLst>
                  <a:ext uri="{FF2B5EF4-FFF2-40B4-BE49-F238E27FC236}">
                    <a16:creationId xmlns:a16="http://schemas.microsoft.com/office/drawing/2014/main" id="{5E8EE30E-D37A-030B-5241-8271FE268A12}"/>
                  </a:ext>
                </a:extLst>
              </p:cNvPr>
              <p:cNvGrpSpPr/>
              <p:nvPr/>
            </p:nvGrpSpPr>
            <p:grpSpPr>
              <a:xfrm>
                <a:off x="6749715" y="3648928"/>
                <a:ext cx="60617" cy="60590"/>
                <a:chOff x="6749715" y="3648928"/>
                <a:chExt cx="60617" cy="60590"/>
              </a:xfrm>
            </p:grpSpPr>
            <p:sp>
              <p:nvSpPr>
                <p:cNvPr id="653" name="Freeform 93">
                  <a:extLst>
                    <a:ext uri="{FF2B5EF4-FFF2-40B4-BE49-F238E27FC236}">
                      <a16:creationId xmlns:a16="http://schemas.microsoft.com/office/drawing/2014/main" id="{81369397-EE11-DE6F-702E-3A1D2D38BCBF}"/>
                    </a:ext>
                  </a:extLst>
                </p:cNvPr>
                <p:cNvSpPr/>
                <p:nvPr/>
              </p:nvSpPr>
              <p:spPr>
                <a:xfrm>
                  <a:off x="6749715" y="3680042"/>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54" name="Freeform 94">
                  <a:extLst>
                    <a:ext uri="{FF2B5EF4-FFF2-40B4-BE49-F238E27FC236}">
                      <a16:creationId xmlns:a16="http://schemas.microsoft.com/office/drawing/2014/main" id="{5A7FD1E9-37C2-4B2C-FE5C-2757CE276097}"/>
                    </a:ext>
                  </a:extLst>
                </p:cNvPr>
                <p:cNvSpPr/>
                <p:nvPr/>
              </p:nvSpPr>
              <p:spPr>
                <a:xfrm>
                  <a:off x="6780843" y="3648928"/>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41" name="Picture 3">
                <a:extLst>
                  <a:ext uri="{FF2B5EF4-FFF2-40B4-BE49-F238E27FC236}">
                    <a16:creationId xmlns:a16="http://schemas.microsoft.com/office/drawing/2014/main" id="{396F2144-B404-88EA-98EE-BEB641E1FE97}"/>
                  </a:ext>
                </a:extLst>
              </p:cNvPr>
              <p:cNvGrpSpPr/>
              <p:nvPr/>
            </p:nvGrpSpPr>
            <p:grpSpPr>
              <a:xfrm>
                <a:off x="7123252" y="3791397"/>
                <a:ext cx="60617" cy="60590"/>
                <a:chOff x="7123252" y="3791397"/>
                <a:chExt cx="60617" cy="60590"/>
              </a:xfrm>
            </p:grpSpPr>
            <p:sp>
              <p:nvSpPr>
                <p:cNvPr id="651" name="Freeform 96">
                  <a:extLst>
                    <a:ext uri="{FF2B5EF4-FFF2-40B4-BE49-F238E27FC236}">
                      <a16:creationId xmlns:a16="http://schemas.microsoft.com/office/drawing/2014/main" id="{EBAA7D28-A133-23D9-E41B-2C05A83E6046}"/>
                    </a:ext>
                  </a:extLst>
                </p:cNvPr>
                <p:cNvSpPr/>
                <p:nvPr/>
              </p:nvSpPr>
              <p:spPr>
                <a:xfrm>
                  <a:off x="7123252" y="3820873"/>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52" name="Freeform 97">
                  <a:extLst>
                    <a:ext uri="{FF2B5EF4-FFF2-40B4-BE49-F238E27FC236}">
                      <a16:creationId xmlns:a16="http://schemas.microsoft.com/office/drawing/2014/main" id="{FC2CA731-82AE-98EB-715A-C874638689E7}"/>
                    </a:ext>
                  </a:extLst>
                </p:cNvPr>
                <p:cNvSpPr/>
                <p:nvPr/>
              </p:nvSpPr>
              <p:spPr>
                <a:xfrm>
                  <a:off x="7152742" y="379139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42" name="Picture 3">
                <a:extLst>
                  <a:ext uri="{FF2B5EF4-FFF2-40B4-BE49-F238E27FC236}">
                    <a16:creationId xmlns:a16="http://schemas.microsoft.com/office/drawing/2014/main" id="{F17F03D1-1E10-488F-5A69-68C1957E4E8A}"/>
                  </a:ext>
                </a:extLst>
              </p:cNvPr>
              <p:cNvGrpSpPr/>
              <p:nvPr/>
            </p:nvGrpSpPr>
            <p:grpSpPr>
              <a:xfrm>
                <a:off x="7449277" y="3791397"/>
                <a:ext cx="58979" cy="60590"/>
                <a:chOff x="7449277" y="3791397"/>
                <a:chExt cx="58979" cy="60590"/>
              </a:xfrm>
            </p:grpSpPr>
            <p:sp>
              <p:nvSpPr>
                <p:cNvPr id="649" name="Freeform 99">
                  <a:extLst>
                    <a:ext uri="{FF2B5EF4-FFF2-40B4-BE49-F238E27FC236}">
                      <a16:creationId xmlns:a16="http://schemas.microsoft.com/office/drawing/2014/main" id="{B31C2209-7EAB-E203-D6EC-8BC3D2BECC09}"/>
                    </a:ext>
                  </a:extLst>
                </p:cNvPr>
                <p:cNvSpPr/>
                <p:nvPr/>
              </p:nvSpPr>
              <p:spPr>
                <a:xfrm>
                  <a:off x="7449277" y="3820873"/>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50" name="Freeform 100">
                  <a:extLst>
                    <a:ext uri="{FF2B5EF4-FFF2-40B4-BE49-F238E27FC236}">
                      <a16:creationId xmlns:a16="http://schemas.microsoft.com/office/drawing/2014/main" id="{7D85383B-A22A-1860-7FDF-73B7E443D6CB}"/>
                    </a:ext>
                  </a:extLst>
                </p:cNvPr>
                <p:cNvSpPr/>
                <p:nvPr/>
              </p:nvSpPr>
              <p:spPr>
                <a:xfrm>
                  <a:off x="7478767" y="379139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43" name="Picture 3">
                <a:extLst>
                  <a:ext uri="{FF2B5EF4-FFF2-40B4-BE49-F238E27FC236}">
                    <a16:creationId xmlns:a16="http://schemas.microsoft.com/office/drawing/2014/main" id="{99E85D05-385B-A7BA-E41B-221C96CE8F6A}"/>
                  </a:ext>
                </a:extLst>
              </p:cNvPr>
              <p:cNvGrpSpPr/>
              <p:nvPr/>
            </p:nvGrpSpPr>
            <p:grpSpPr>
              <a:xfrm>
                <a:off x="8601016" y="3791397"/>
                <a:ext cx="60617" cy="60590"/>
                <a:chOff x="8601016" y="3791397"/>
                <a:chExt cx="60617" cy="60590"/>
              </a:xfrm>
            </p:grpSpPr>
            <p:sp>
              <p:nvSpPr>
                <p:cNvPr id="647" name="Freeform 102">
                  <a:extLst>
                    <a:ext uri="{FF2B5EF4-FFF2-40B4-BE49-F238E27FC236}">
                      <a16:creationId xmlns:a16="http://schemas.microsoft.com/office/drawing/2014/main" id="{90E596B7-835E-84A3-798E-181C36CF7E7A}"/>
                    </a:ext>
                  </a:extLst>
                </p:cNvPr>
                <p:cNvSpPr/>
                <p:nvPr/>
              </p:nvSpPr>
              <p:spPr>
                <a:xfrm>
                  <a:off x="8601016" y="3820873"/>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48" name="Freeform 103">
                  <a:extLst>
                    <a:ext uri="{FF2B5EF4-FFF2-40B4-BE49-F238E27FC236}">
                      <a16:creationId xmlns:a16="http://schemas.microsoft.com/office/drawing/2014/main" id="{7D581C39-54DF-191C-AC59-8EF82793FB11}"/>
                    </a:ext>
                  </a:extLst>
                </p:cNvPr>
                <p:cNvSpPr/>
                <p:nvPr/>
              </p:nvSpPr>
              <p:spPr>
                <a:xfrm>
                  <a:off x="8630506" y="379139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644" name="Picture 3">
                <a:extLst>
                  <a:ext uri="{FF2B5EF4-FFF2-40B4-BE49-F238E27FC236}">
                    <a16:creationId xmlns:a16="http://schemas.microsoft.com/office/drawing/2014/main" id="{3F4515B1-A527-ED5C-7A69-E9BAB8E86A53}"/>
                  </a:ext>
                </a:extLst>
              </p:cNvPr>
              <p:cNvGrpSpPr/>
              <p:nvPr/>
            </p:nvGrpSpPr>
            <p:grpSpPr>
              <a:xfrm>
                <a:off x="9017149" y="4377649"/>
                <a:ext cx="58979" cy="60590"/>
                <a:chOff x="9017149" y="4377649"/>
                <a:chExt cx="58979" cy="60590"/>
              </a:xfrm>
            </p:grpSpPr>
            <p:sp>
              <p:nvSpPr>
                <p:cNvPr id="645" name="Freeform 105">
                  <a:extLst>
                    <a:ext uri="{FF2B5EF4-FFF2-40B4-BE49-F238E27FC236}">
                      <a16:creationId xmlns:a16="http://schemas.microsoft.com/office/drawing/2014/main" id="{6084EABC-E6AE-24DE-A9AC-90E8DA8CC845}"/>
                    </a:ext>
                  </a:extLst>
                </p:cNvPr>
                <p:cNvSpPr/>
                <p:nvPr/>
              </p:nvSpPr>
              <p:spPr>
                <a:xfrm>
                  <a:off x="9017149" y="4407125"/>
                  <a:ext cx="58979" cy="16375"/>
                </a:xfrm>
                <a:custGeom>
                  <a:avLst/>
                  <a:gdLst>
                    <a:gd name="connsiteX0" fmla="*/ 0 w 58979"/>
                    <a:gd name="connsiteY0" fmla="*/ 0 h 16375"/>
                    <a:gd name="connsiteX1" fmla="*/ 58980 w 58979"/>
                    <a:gd name="connsiteY1" fmla="*/ 0 h 16375"/>
                  </a:gdLst>
                  <a:ahLst/>
                  <a:cxnLst>
                    <a:cxn ang="0">
                      <a:pos x="connsiteX0" y="connsiteY0"/>
                    </a:cxn>
                    <a:cxn ang="0">
                      <a:pos x="connsiteX1" y="connsiteY1"/>
                    </a:cxn>
                  </a:cxnLst>
                  <a:rect l="l" t="t" r="r" b="b"/>
                  <a:pathLst>
                    <a:path w="58979" h="16375">
                      <a:moveTo>
                        <a:pt x="0" y="0"/>
                      </a:moveTo>
                      <a:lnTo>
                        <a:pt x="58980" y="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646" name="Freeform 106">
                  <a:extLst>
                    <a:ext uri="{FF2B5EF4-FFF2-40B4-BE49-F238E27FC236}">
                      <a16:creationId xmlns:a16="http://schemas.microsoft.com/office/drawing/2014/main" id="{C4B50027-D594-689E-5601-2B7149F96718}"/>
                    </a:ext>
                  </a:extLst>
                </p:cNvPr>
                <p:cNvSpPr/>
                <p:nvPr/>
              </p:nvSpPr>
              <p:spPr>
                <a:xfrm>
                  <a:off x="9046639" y="4377649"/>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grpSp>
          <p:nvGrpSpPr>
            <p:cNvPr id="7" name="Group 6">
              <a:extLst>
                <a:ext uri="{FF2B5EF4-FFF2-40B4-BE49-F238E27FC236}">
                  <a16:creationId xmlns:a16="http://schemas.microsoft.com/office/drawing/2014/main" id="{C4E3D8D7-9033-571A-E27F-404EA3DBEE69}"/>
                </a:ext>
              </a:extLst>
            </p:cNvPr>
            <p:cNvGrpSpPr/>
            <p:nvPr/>
          </p:nvGrpSpPr>
          <p:grpSpPr>
            <a:xfrm>
              <a:off x="1418369" y="10092667"/>
              <a:ext cx="10266448" cy="400164"/>
              <a:chOff x="1418369" y="10092667"/>
              <a:chExt cx="10266448" cy="400164"/>
            </a:xfrm>
          </p:grpSpPr>
          <p:sp>
            <p:nvSpPr>
              <p:cNvPr id="590" name="TextBox 589">
                <a:extLst>
                  <a:ext uri="{FF2B5EF4-FFF2-40B4-BE49-F238E27FC236}">
                    <a16:creationId xmlns:a16="http://schemas.microsoft.com/office/drawing/2014/main" id="{C1B602FF-F7E1-E093-E904-DDD778F0EBB9}"/>
                  </a:ext>
                </a:extLst>
              </p:cNvPr>
              <p:cNvSpPr txBox="1"/>
              <p:nvPr/>
            </p:nvSpPr>
            <p:spPr>
              <a:xfrm>
                <a:off x="1418369" y="10092667"/>
                <a:ext cx="468781" cy="400164"/>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sp>
            <p:nvSpPr>
              <p:cNvPr id="591" name="TextBox 590">
                <a:extLst>
                  <a:ext uri="{FF2B5EF4-FFF2-40B4-BE49-F238E27FC236}">
                    <a16:creationId xmlns:a16="http://schemas.microsoft.com/office/drawing/2014/main" id="{9C06DB75-42EF-80E6-AA95-41BF7A3D7BB5}"/>
                  </a:ext>
                </a:extLst>
              </p:cNvPr>
              <p:cNvSpPr txBox="1"/>
              <p:nvPr/>
            </p:nvSpPr>
            <p:spPr>
              <a:xfrm>
                <a:off x="1766322"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592" name="TextBox 591">
                <a:extLst>
                  <a:ext uri="{FF2B5EF4-FFF2-40B4-BE49-F238E27FC236}">
                    <a16:creationId xmlns:a16="http://schemas.microsoft.com/office/drawing/2014/main" id="{AB016D46-708C-3CA3-67E5-6FD27871BF58}"/>
                  </a:ext>
                </a:extLst>
              </p:cNvPr>
              <p:cNvSpPr txBox="1"/>
              <p:nvPr/>
            </p:nvSpPr>
            <p:spPr>
              <a:xfrm>
                <a:off x="2114196"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593" name="TextBox 592">
                <a:extLst>
                  <a:ext uri="{FF2B5EF4-FFF2-40B4-BE49-F238E27FC236}">
                    <a16:creationId xmlns:a16="http://schemas.microsoft.com/office/drawing/2014/main" id="{81BF80A1-56DA-CC34-9E73-BB843FA2FA6F}"/>
                  </a:ext>
                </a:extLst>
              </p:cNvPr>
              <p:cNvSpPr txBox="1"/>
              <p:nvPr/>
            </p:nvSpPr>
            <p:spPr>
              <a:xfrm>
                <a:off x="2462183"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594" name="TextBox 593">
                <a:extLst>
                  <a:ext uri="{FF2B5EF4-FFF2-40B4-BE49-F238E27FC236}">
                    <a16:creationId xmlns:a16="http://schemas.microsoft.com/office/drawing/2014/main" id="{4F1E1CE0-1C69-4266-637D-A0B61D6B0623}"/>
                  </a:ext>
                </a:extLst>
              </p:cNvPr>
              <p:cNvSpPr txBox="1"/>
              <p:nvPr/>
            </p:nvSpPr>
            <p:spPr>
              <a:xfrm>
                <a:off x="2806216"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595" name="TextBox 594">
                <a:extLst>
                  <a:ext uri="{FF2B5EF4-FFF2-40B4-BE49-F238E27FC236}">
                    <a16:creationId xmlns:a16="http://schemas.microsoft.com/office/drawing/2014/main" id="{A90A9BEE-FCDF-B09B-2475-CF631BEBD76A}"/>
                  </a:ext>
                </a:extLst>
              </p:cNvPr>
              <p:cNvSpPr txBox="1"/>
              <p:nvPr/>
            </p:nvSpPr>
            <p:spPr>
              <a:xfrm>
                <a:off x="3160300"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596" name="TextBox 595">
                <a:extLst>
                  <a:ext uri="{FF2B5EF4-FFF2-40B4-BE49-F238E27FC236}">
                    <a16:creationId xmlns:a16="http://schemas.microsoft.com/office/drawing/2014/main" id="{F1045909-C76C-0CC5-DAB1-01CEB2F12D84}"/>
                  </a:ext>
                </a:extLst>
              </p:cNvPr>
              <p:cNvSpPr txBox="1"/>
              <p:nvPr/>
            </p:nvSpPr>
            <p:spPr>
              <a:xfrm>
                <a:off x="3514386"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597" name="TextBox 596">
                <a:extLst>
                  <a:ext uri="{FF2B5EF4-FFF2-40B4-BE49-F238E27FC236}">
                    <a16:creationId xmlns:a16="http://schemas.microsoft.com/office/drawing/2014/main" id="{95687A2C-DFBA-FF83-3079-C83F2D26A949}"/>
                  </a:ext>
                </a:extLst>
              </p:cNvPr>
              <p:cNvSpPr txBox="1"/>
              <p:nvPr/>
            </p:nvSpPr>
            <p:spPr>
              <a:xfrm>
                <a:off x="3853970"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598" name="TextBox 597">
                <a:extLst>
                  <a:ext uri="{FF2B5EF4-FFF2-40B4-BE49-F238E27FC236}">
                    <a16:creationId xmlns:a16="http://schemas.microsoft.com/office/drawing/2014/main" id="{A0E115BD-095B-DAB9-F0A1-413BE85039FA}"/>
                  </a:ext>
                </a:extLst>
              </p:cNvPr>
              <p:cNvSpPr txBox="1"/>
              <p:nvPr/>
            </p:nvSpPr>
            <p:spPr>
              <a:xfrm>
                <a:off x="4201955"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599" name="TextBox 598">
                <a:extLst>
                  <a:ext uri="{FF2B5EF4-FFF2-40B4-BE49-F238E27FC236}">
                    <a16:creationId xmlns:a16="http://schemas.microsoft.com/office/drawing/2014/main" id="{F35C980F-9801-A610-7536-F4D1E62A3C7A}"/>
                  </a:ext>
                </a:extLst>
              </p:cNvPr>
              <p:cNvSpPr txBox="1"/>
              <p:nvPr/>
            </p:nvSpPr>
            <p:spPr>
              <a:xfrm>
                <a:off x="4565118" y="1009266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9</a:t>
                </a:r>
              </a:p>
            </p:txBody>
          </p:sp>
          <p:sp>
            <p:nvSpPr>
              <p:cNvPr id="600" name="TextBox 599">
                <a:extLst>
                  <a:ext uri="{FF2B5EF4-FFF2-40B4-BE49-F238E27FC236}">
                    <a16:creationId xmlns:a16="http://schemas.microsoft.com/office/drawing/2014/main" id="{65647A45-4FC5-F2AC-36BF-0FF0A7ADE9BD}"/>
                  </a:ext>
                </a:extLst>
              </p:cNvPr>
              <p:cNvSpPr txBox="1"/>
              <p:nvPr/>
            </p:nvSpPr>
            <p:spPr>
              <a:xfrm>
                <a:off x="4847807"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10</a:t>
                </a:r>
              </a:p>
            </p:txBody>
          </p:sp>
          <p:sp>
            <p:nvSpPr>
              <p:cNvPr id="601" name="TextBox 600">
                <a:extLst>
                  <a:ext uri="{FF2B5EF4-FFF2-40B4-BE49-F238E27FC236}">
                    <a16:creationId xmlns:a16="http://schemas.microsoft.com/office/drawing/2014/main" id="{3384DB49-B142-640D-9CC5-54D8E6634158}"/>
                  </a:ext>
                </a:extLst>
              </p:cNvPr>
              <p:cNvSpPr txBox="1"/>
              <p:nvPr/>
            </p:nvSpPr>
            <p:spPr>
              <a:xfrm>
                <a:off x="5201757"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11</a:t>
                </a:r>
              </a:p>
            </p:txBody>
          </p:sp>
          <p:sp>
            <p:nvSpPr>
              <p:cNvPr id="602" name="TextBox 601">
                <a:extLst>
                  <a:ext uri="{FF2B5EF4-FFF2-40B4-BE49-F238E27FC236}">
                    <a16:creationId xmlns:a16="http://schemas.microsoft.com/office/drawing/2014/main" id="{918F3AC8-2596-054F-2312-F92EB3834A70}"/>
                  </a:ext>
                </a:extLst>
              </p:cNvPr>
              <p:cNvSpPr txBox="1"/>
              <p:nvPr/>
            </p:nvSpPr>
            <p:spPr>
              <a:xfrm>
                <a:off x="5549743"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12</a:t>
                </a:r>
              </a:p>
            </p:txBody>
          </p:sp>
          <p:sp>
            <p:nvSpPr>
              <p:cNvPr id="603" name="TextBox 602">
                <a:extLst>
                  <a:ext uri="{FF2B5EF4-FFF2-40B4-BE49-F238E27FC236}">
                    <a16:creationId xmlns:a16="http://schemas.microsoft.com/office/drawing/2014/main" id="{129F46E9-12BE-0C15-E5AE-027003FBBF1E}"/>
                  </a:ext>
                </a:extLst>
              </p:cNvPr>
              <p:cNvSpPr txBox="1"/>
              <p:nvPr/>
            </p:nvSpPr>
            <p:spPr>
              <a:xfrm>
                <a:off x="5897526"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13</a:t>
                </a:r>
              </a:p>
            </p:txBody>
          </p:sp>
          <p:sp>
            <p:nvSpPr>
              <p:cNvPr id="604" name="TextBox 603">
                <a:extLst>
                  <a:ext uri="{FF2B5EF4-FFF2-40B4-BE49-F238E27FC236}">
                    <a16:creationId xmlns:a16="http://schemas.microsoft.com/office/drawing/2014/main" id="{78651712-90FD-82F0-02A6-42F36AA47723}"/>
                  </a:ext>
                </a:extLst>
              </p:cNvPr>
              <p:cNvSpPr txBox="1"/>
              <p:nvPr/>
            </p:nvSpPr>
            <p:spPr>
              <a:xfrm>
                <a:off x="6245533"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14</a:t>
                </a:r>
              </a:p>
            </p:txBody>
          </p:sp>
          <p:sp>
            <p:nvSpPr>
              <p:cNvPr id="605" name="TextBox 604">
                <a:extLst>
                  <a:ext uri="{FF2B5EF4-FFF2-40B4-BE49-F238E27FC236}">
                    <a16:creationId xmlns:a16="http://schemas.microsoft.com/office/drawing/2014/main" id="{06EB40A6-B62C-2B21-441A-2FEF9684BF5B}"/>
                  </a:ext>
                </a:extLst>
              </p:cNvPr>
              <p:cNvSpPr txBox="1"/>
              <p:nvPr/>
            </p:nvSpPr>
            <p:spPr>
              <a:xfrm>
                <a:off x="6593520"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15</a:t>
                </a:r>
              </a:p>
            </p:txBody>
          </p:sp>
          <p:sp>
            <p:nvSpPr>
              <p:cNvPr id="606" name="TextBox 605">
                <a:extLst>
                  <a:ext uri="{FF2B5EF4-FFF2-40B4-BE49-F238E27FC236}">
                    <a16:creationId xmlns:a16="http://schemas.microsoft.com/office/drawing/2014/main" id="{D7330E3F-36C0-E4AA-26E9-3A3CDC2566AB}"/>
                  </a:ext>
                </a:extLst>
              </p:cNvPr>
              <p:cNvSpPr txBox="1"/>
              <p:nvPr/>
            </p:nvSpPr>
            <p:spPr>
              <a:xfrm>
                <a:off x="6941326"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16</a:t>
                </a:r>
              </a:p>
            </p:txBody>
          </p:sp>
          <p:sp>
            <p:nvSpPr>
              <p:cNvPr id="607" name="TextBox 606">
                <a:extLst>
                  <a:ext uri="{FF2B5EF4-FFF2-40B4-BE49-F238E27FC236}">
                    <a16:creationId xmlns:a16="http://schemas.microsoft.com/office/drawing/2014/main" id="{90FC1D41-6C00-A58F-6E9F-5FFA6157FE18}"/>
                  </a:ext>
                </a:extLst>
              </p:cNvPr>
              <p:cNvSpPr txBox="1"/>
              <p:nvPr/>
            </p:nvSpPr>
            <p:spPr>
              <a:xfrm>
                <a:off x="7263316"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17</a:t>
                </a:r>
              </a:p>
            </p:txBody>
          </p:sp>
          <p:sp>
            <p:nvSpPr>
              <p:cNvPr id="608" name="TextBox 607">
                <a:extLst>
                  <a:ext uri="{FF2B5EF4-FFF2-40B4-BE49-F238E27FC236}">
                    <a16:creationId xmlns:a16="http://schemas.microsoft.com/office/drawing/2014/main" id="{762DBC8A-685B-E1C1-A7FE-F621F2C0AAB8}"/>
                  </a:ext>
                </a:extLst>
              </p:cNvPr>
              <p:cNvSpPr txBox="1"/>
              <p:nvPr/>
            </p:nvSpPr>
            <p:spPr>
              <a:xfrm>
                <a:off x="7637320"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18</a:t>
                </a:r>
              </a:p>
            </p:txBody>
          </p:sp>
          <p:sp>
            <p:nvSpPr>
              <p:cNvPr id="609" name="TextBox 608">
                <a:extLst>
                  <a:ext uri="{FF2B5EF4-FFF2-40B4-BE49-F238E27FC236}">
                    <a16:creationId xmlns:a16="http://schemas.microsoft.com/office/drawing/2014/main" id="{71CE719E-5789-01EE-C62A-A030AF0CA977}"/>
                  </a:ext>
                </a:extLst>
              </p:cNvPr>
              <p:cNvSpPr txBox="1"/>
              <p:nvPr/>
            </p:nvSpPr>
            <p:spPr>
              <a:xfrm>
                <a:off x="7985308"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19</a:t>
                </a:r>
              </a:p>
            </p:txBody>
          </p:sp>
          <p:sp>
            <p:nvSpPr>
              <p:cNvPr id="610" name="TextBox 609">
                <a:extLst>
                  <a:ext uri="{FF2B5EF4-FFF2-40B4-BE49-F238E27FC236}">
                    <a16:creationId xmlns:a16="http://schemas.microsoft.com/office/drawing/2014/main" id="{2F2ED4A5-9D4D-F9EA-94E8-33922BD2A9AF}"/>
                  </a:ext>
                </a:extLst>
              </p:cNvPr>
              <p:cNvSpPr txBox="1"/>
              <p:nvPr/>
            </p:nvSpPr>
            <p:spPr>
              <a:xfrm>
                <a:off x="8333091"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20</a:t>
                </a:r>
              </a:p>
            </p:txBody>
          </p:sp>
          <p:sp>
            <p:nvSpPr>
              <p:cNvPr id="611" name="TextBox 610">
                <a:extLst>
                  <a:ext uri="{FF2B5EF4-FFF2-40B4-BE49-F238E27FC236}">
                    <a16:creationId xmlns:a16="http://schemas.microsoft.com/office/drawing/2014/main" id="{5EC364F0-76B3-6ABB-BF8A-81CFCBC1FB22}"/>
                  </a:ext>
                </a:extLst>
              </p:cNvPr>
              <p:cNvSpPr txBox="1"/>
              <p:nvPr/>
            </p:nvSpPr>
            <p:spPr>
              <a:xfrm>
                <a:off x="8697044"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21</a:t>
                </a:r>
              </a:p>
            </p:txBody>
          </p:sp>
          <p:sp>
            <p:nvSpPr>
              <p:cNvPr id="612" name="TextBox 611">
                <a:extLst>
                  <a:ext uri="{FF2B5EF4-FFF2-40B4-BE49-F238E27FC236}">
                    <a16:creationId xmlns:a16="http://schemas.microsoft.com/office/drawing/2014/main" id="{3A42F9AD-CBC9-A36E-96BF-9248A00ABAD8}"/>
                  </a:ext>
                </a:extLst>
              </p:cNvPr>
              <p:cNvSpPr txBox="1"/>
              <p:nvPr/>
            </p:nvSpPr>
            <p:spPr>
              <a:xfrm>
                <a:off x="9029085"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22</a:t>
                </a:r>
              </a:p>
            </p:txBody>
          </p:sp>
          <p:sp>
            <p:nvSpPr>
              <p:cNvPr id="613" name="TextBox 612">
                <a:extLst>
                  <a:ext uri="{FF2B5EF4-FFF2-40B4-BE49-F238E27FC236}">
                    <a16:creationId xmlns:a16="http://schemas.microsoft.com/office/drawing/2014/main" id="{5E65D92F-5144-CAA0-6ACD-409AA6C09959}"/>
                  </a:ext>
                </a:extLst>
              </p:cNvPr>
              <p:cNvSpPr txBox="1"/>
              <p:nvPr/>
            </p:nvSpPr>
            <p:spPr>
              <a:xfrm>
                <a:off x="9372644"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23</a:t>
                </a:r>
              </a:p>
            </p:txBody>
          </p:sp>
          <p:sp>
            <p:nvSpPr>
              <p:cNvPr id="614" name="TextBox 613">
                <a:extLst>
                  <a:ext uri="{FF2B5EF4-FFF2-40B4-BE49-F238E27FC236}">
                    <a16:creationId xmlns:a16="http://schemas.microsoft.com/office/drawing/2014/main" id="{4DCFBA03-A60D-6C44-48D8-EB80AC239D85}"/>
                  </a:ext>
                </a:extLst>
              </p:cNvPr>
              <p:cNvSpPr txBox="1"/>
              <p:nvPr/>
            </p:nvSpPr>
            <p:spPr>
              <a:xfrm>
                <a:off x="9724878"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24</a:t>
                </a:r>
              </a:p>
            </p:txBody>
          </p:sp>
          <p:sp>
            <p:nvSpPr>
              <p:cNvPr id="615" name="TextBox 614">
                <a:extLst>
                  <a:ext uri="{FF2B5EF4-FFF2-40B4-BE49-F238E27FC236}">
                    <a16:creationId xmlns:a16="http://schemas.microsoft.com/office/drawing/2014/main" id="{FF453AFF-35B3-B06F-8B1D-BB52C852429E}"/>
                  </a:ext>
                </a:extLst>
              </p:cNvPr>
              <p:cNvSpPr txBox="1"/>
              <p:nvPr/>
            </p:nvSpPr>
            <p:spPr>
              <a:xfrm>
                <a:off x="10072863"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25</a:t>
                </a:r>
              </a:p>
            </p:txBody>
          </p:sp>
          <p:sp>
            <p:nvSpPr>
              <p:cNvPr id="616" name="TextBox 615">
                <a:extLst>
                  <a:ext uri="{FF2B5EF4-FFF2-40B4-BE49-F238E27FC236}">
                    <a16:creationId xmlns:a16="http://schemas.microsoft.com/office/drawing/2014/main" id="{D5708BC2-28FB-6841-0468-F891B77AC945}"/>
                  </a:ext>
                </a:extLst>
              </p:cNvPr>
              <p:cNvSpPr txBox="1"/>
              <p:nvPr/>
            </p:nvSpPr>
            <p:spPr>
              <a:xfrm>
                <a:off x="10420850"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26</a:t>
                </a:r>
              </a:p>
            </p:txBody>
          </p:sp>
          <p:sp>
            <p:nvSpPr>
              <p:cNvPr id="617" name="TextBox 616">
                <a:extLst>
                  <a:ext uri="{FF2B5EF4-FFF2-40B4-BE49-F238E27FC236}">
                    <a16:creationId xmlns:a16="http://schemas.microsoft.com/office/drawing/2014/main" id="{C0544039-33D8-AC04-F64F-75729D2B6804}"/>
                  </a:ext>
                </a:extLst>
              </p:cNvPr>
              <p:cNvSpPr txBox="1"/>
              <p:nvPr/>
            </p:nvSpPr>
            <p:spPr>
              <a:xfrm>
                <a:off x="10768654"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27</a:t>
                </a:r>
              </a:p>
            </p:txBody>
          </p:sp>
          <p:sp>
            <p:nvSpPr>
              <p:cNvPr id="618" name="TextBox 617">
                <a:extLst>
                  <a:ext uri="{FF2B5EF4-FFF2-40B4-BE49-F238E27FC236}">
                    <a16:creationId xmlns:a16="http://schemas.microsoft.com/office/drawing/2014/main" id="{77041EA4-864E-CBA7-97E6-BB1A7DEAABC6}"/>
                  </a:ext>
                </a:extLst>
              </p:cNvPr>
              <p:cNvSpPr txBox="1"/>
              <p:nvPr/>
            </p:nvSpPr>
            <p:spPr>
              <a:xfrm>
                <a:off x="11116639" y="1009266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28</a:t>
                </a:r>
              </a:p>
            </p:txBody>
          </p:sp>
        </p:grpSp>
        <p:sp>
          <p:nvSpPr>
            <p:cNvPr id="619" name="TextBox 618">
              <a:extLst>
                <a:ext uri="{FF2B5EF4-FFF2-40B4-BE49-F238E27FC236}">
                  <a16:creationId xmlns:a16="http://schemas.microsoft.com/office/drawing/2014/main" id="{E7107815-E7CA-9A8C-ED3E-845E076BD4FC}"/>
                </a:ext>
              </a:extLst>
            </p:cNvPr>
            <p:cNvSpPr txBox="1"/>
            <p:nvPr/>
          </p:nvSpPr>
          <p:spPr>
            <a:xfrm>
              <a:off x="5478371" y="10397877"/>
              <a:ext cx="1190225" cy="461724"/>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Bold"/>
                  <a:ea typeface="+mn-ea"/>
                  <a:cs typeface="+mn-cs"/>
                  <a:sym typeface="Helvetica-Bold"/>
                  <a:rtl val="0"/>
                </a:rPr>
                <a:t>Months</a:t>
              </a:r>
            </a:p>
          </p:txBody>
        </p:sp>
        <p:grpSp>
          <p:nvGrpSpPr>
            <p:cNvPr id="5" name="Group 4">
              <a:extLst>
                <a:ext uri="{FF2B5EF4-FFF2-40B4-BE49-F238E27FC236}">
                  <a16:creationId xmlns:a16="http://schemas.microsoft.com/office/drawing/2014/main" id="{2172E03D-DFF6-994C-97A3-2186A89E908F}"/>
                </a:ext>
              </a:extLst>
            </p:cNvPr>
            <p:cNvGrpSpPr/>
            <p:nvPr/>
          </p:nvGrpSpPr>
          <p:grpSpPr>
            <a:xfrm>
              <a:off x="892388" y="3888755"/>
              <a:ext cx="667580" cy="6182854"/>
              <a:chOff x="892388" y="3888755"/>
              <a:chExt cx="667580" cy="6182854"/>
            </a:xfrm>
          </p:grpSpPr>
          <p:sp>
            <p:nvSpPr>
              <p:cNvPr id="620" name="TextBox 619">
                <a:extLst>
                  <a:ext uri="{FF2B5EF4-FFF2-40B4-BE49-F238E27FC236}">
                    <a16:creationId xmlns:a16="http://schemas.microsoft.com/office/drawing/2014/main" id="{6726FE42-08E3-326F-53B1-B9C4B95990A4}"/>
                  </a:ext>
                </a:extLst>
              </p:cNvPr>
              <p:cNvSpPr txBox="1"/>
              <p:nvPr/>
            </p:nvSpPr>
            <p:spPr>
              <a:xfrm>
                <a:off x="1068249" y="9671447"/>
                <a:ext cx="468782"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sp>
            <p:nvSpPr>
              <p:cNvPr id="621" name="TextBox 620">
                <a:extLst>
                  <a:ext uri="{FF2B5EF4-FFF2-40B4-BE49-F238E27FC236}">
                    <a16:creationId xmlns:a16="http://schemas.microsoft.com/office/drawing/2014/main" id="{33764106-8F2B-A25B-2222-A4986E0CFB5D}"/>
                  </a:ext>
                </a:extLst>
              </p:cNvPr>
              <p:cNvSpPr txBox="1"/>
              <p:nvPr/>
            </p:nvSpPr>
            <p:spPr>
              <a:xfrm>
                <a:off x="980319" y="8515006"/>
                <a:ext cx="568177"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20</a:t>
                </a:r>
              </a:p>
            </p:txBody>
          </p:sp>
          <p:sp>
            <p:nvSpPr>
              <p:cNvPr id="622" name="TextBox 621">
                <a:extLst>
                  <a:ext uri="{FF2B5EF4-FFF2-40B4-BE49-F238E27FC236}">
                    <a16:creationId xmlns:a16="http://schemas.microsoft.com/office/drawing/2014/main" id="{AA3E7B45-29F5-BB93-9B10-C3E9FEDEB28A}"/>
                  </a:ext>
                </a:extLst>
              </p:cNvPr>
              <p:cNvSpPr txBox="1"/>
              <p:nvPr/>
            </p:nvSpPr>
            <p:spPr>
              <a:xfrm>
                <a:off x="980320" y="7358333"/>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40</a:t>
                </a:r>
              </a:p>
            </p:txBody>
          </p:sp>
          <p:sp>
            <p:nvSpPr>
              <p:cNvPr id="623" name="TextBox 622">
                <a:extLst>
                  <a:ext uri="{FF2B5EF4-FFF2-40B4-BE49-F238E27FC236}">
                    <a16:creationId xmlns:a16="http://schemas.microsoft.com/office/drawing/2014/main" id="{FA7F4CEF-E0A2-5F4E-6FDC-79A6F7524904}"/>
                  </a:ext>
                </a:extLst>
              </p:cNvPr>
              <p:cNvSpPr txBox="1"/>
              <p:nvPr/>
            </p:nvSpPr>
            <p:spPr>
              <a:xfrm>
                <a:off x="980320" y="6201895"/>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60</a:t>
                </a:r>
              </a:p>
            </p:txBody>
          </p:sp>
          <p:sp>
            <p:nvSpPr>
              <p:cNvPr id="624" name="TextBox 623">
                <a:extLst>
                  <a:ext uri="{FF2B5EF4-FFF2-40B4-BE49-F238E27FC236}">
                    <a16:creationId xmlns:a16="http://schemas.microsoft.com/office/drawing/2014/main" id="{6C7359DA-1AB5-0D9A-1C1C-FE9B0C5389E5}"/>
                  </a:ext>
                </a:extLst>
              </p:cNvPr>
              <p:cNvSpPr txBox="1"/>
              <p:nvPr/>
            </p:nvSpPr>
            <p:spPr>
              <a:xfrm>
                <a:off x="980320" y="5045230"/>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80</a:t>
                </a:r>
              </a:p>
            </p:txBody>
          </p:sp>
          <p:sp>
            <p:nvSpPr>
              <p:cNvPr id="625" name="TextBox 624">
                <a:extLst>
                  <a:ext uri="{FF2B5EF4-FFF2-40B4-BE49-F238E27FC236}">
                    <a16:creationId xmlns:a16="http://schemas.microsoft.com/office/drawing/2014/main" id="{27DA208D-C241-2E7D-6619-83C218547C99}"/>
                  </a:ext>
                </a:extLst>
              </p:cNvPr>
              <p:cNvSpPr txBox="1"/>
              <p:nvPr/>
            </p:nvSpPr>
            <p:spPr>
              <a:xfrm>
                <a:off x="892388" y="3888755"/>
                <a:ext cx="667580"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100</a:t>
                </a:r>
              </a:p>
            </p:txBody>
          </p:sp>
        </p:grpSp>
        <p:sp>
          <p:nvSpPr>
            <p:cNvPr id="626" name="TextBox 625">
              <a:extLst>
                <a:ext uri="{FF2B5EF4-FFF2-40B4-BE49-F238E27FC236}">
                  <a16:creationId xmlns:a16="http://schemas.microsoft.com/office/drawing/2014/main" id="{9A7EA74E-3846-568B-4F66-1B3F0D216846}"/>
                </a:ext>
              </a:extLst>
            </p:cNvPr>
            <p:cNvSpPr txBox="1"/>
            <p:nvPr/>
          </p:nvSpPr>
          <p:spPr>
            <a:xfrm rot="16200000">
              <a:off x="-2299668" y="6658986"/>
              <a:ext cx="5797855" cy="523288"/>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Bold"/>
                  <a:rtl val="0"/>
                </a:rPr>
                <a:t>Progression-free </a:t>
              </a:r>
              <a:r>
                <a:rPr lang="en-US" sz="1100" b="1" dirty="0">
                  <a:solidFill>
                    <a:srgbClr val="000000"/>
                  </a:solidFill>
                  <a:latin typeface="Arial" panose="020B0604020202020204" pitchFamily="34" charset="0"/>
                  <a:cs typeface="Arial" panose="020B0604020202020204" pitchFamily="34" charset="0"/>
                  <a:sym typeface="Helvetica-Bold"/>
                  <a:rtl val="0"/>
                </a:rPr>
                <a:t>s</a:t>
              </a:r>
              <a:r>
                <a:rPr kumimoji="0" lang="en-US" sz="11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Bold"/>
                  <a:rtl val="0"/>
                </a:rPr>
                <a:t>urvival</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Bold"/>
                  <a:rtl val="0"/>
                </a:rPr>
                <a:t> probability (%)</a:t>
              </a:r>
            </a:p>
          </p:txBody>
        </p:sp>
      </p:grpSp>
      <p:grpSp>
        <p:nvGrpSpPr>
          <p:cNvPr id="722" name="Group 721">
            <a:extLst>
              <a:ext uri="{FF2B5EF4-FFF2-40B4-BE49-F238E27FC236}">
                <a16:creationId xmlns:a16="http://schemas.microsoft.com/office/drawing/2014/main" id="{C5060530-6019-FB5C-F094-795F9EEC2A16}"/>
              </a:ext>
            </a:extLst>
          </p:cNvPr>
          <p:cNvGrpSpPr/>
          <p:nvPr/>
        </p:nvGrpSpPr>
        <p:grpSpPr>
          <a:xfrm>
            <a:off x="-18694" y="5337955"/>
            <a:ext cx="5395434" cy="525754"/>
            <a:chOff x="1677151" y="5285269"/>
            <a:chExt cx="7768697" cy="741048"/>
          </a:xfrm>
        </p:grpSpPr>
        <p:sp>
          <p:nvSpPr>
            <p:cNvPr id="723" name="TextBox 722">
              <a:extLst>
                <a:ext uri="{FF2B5EF4-FFF2-40B4-BE49-F238E27FC236}">
                  <a16:creationId xmlns:a16="http://schemas.microsoft.com/office/drawing/2014/main" id="{4CDBD979-0F0E-16DA-DC5D-E1CB2AEAE7E6}"/>
                </a:ext>
              </a:extLst>
            </p:cNvPr>
            <p:cNvSpPr txBox="1"/>
            <p:nvPr/>
          </p:nvSpPr>
          <p:spPr>
            <a:xfrm>
              <a:off x="1979584" y="5285269"/>
              <a:ext cx="1032186" cy="303668"/>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Bold"/>
                  <a:ea typeface="+mn-ea"/>
                  <a:cs typeface="+mn-cs"/>
                  <a:sym typeface="Helvetica-Bold"/>
                  <a:rtl val="0"/>
                </a:rPr>
                <a:t>No. at Risk</a:t>
              </a:r>
            </a:p>
          </p:txBody>
        </p:sp>
        <p:sp>
          <p:nvSpPr>
            <p:cNvPr id="724" name="TextBox 723">
              <a:extLst>
                <a:ext uri="{FF2B5EF4-FFF2-40B4-BE49-F238E27FC236}">
                  <a16:creationId xmlns:a16="http://schemas.microsoft.com/office/drawing/2014/main" id="{D77223A8-B4FD-AFEE-DCC8-D29F5300D0AE}"/>
                </a:ext>
              </a:extLst>
            </p:cNvPr>
            <p:cNvSpPr txBox="1"/>
            <p:nvPr/>
          </p:nvSpPr>
          <p:spPr>
            <a:xfrm>
              <a:off x="2766967"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40</a:t>
              </a:r>
            </a:p>
          </p:txBody>
        </p:sp>
        <p:sp>
          <p:nvSpPr>
            <p:cNvPr id="725" name="TextBox 724">
              <a:extLst>
                <a:ext uri="{FF2B5EF4-FFF2-40B4-BE49-F238E27FC236}">
                  <a16:creationId xmlns:a16="http://schemas.microsoft.com/office/drawing/2014/main" id="{B3E568AE-3384-5C85-51D1-488BCD17D3E5}"/>
                </a:ext>
              </a:extLst>
            </p:cNvPr>
            <p:cNvSpPr txBox="1"/>
            <p:nvPr/>
          </p:nvSpPr>
          <p:spPr>
            <a:xfrm>
              <a:off x="1677151" y="5555448"/>
              <a:ext cx="1089889" cy="281977"/>
            </a:xfrm>
            <a:prstGeom prst="rect">
              <a:avLst/>
            </a:prstGeom>
            <a:noFill/>
          </p:spPr>
          <p:txBody>
            <a:bodyPr wrap="none" rtlCol="0">
              <a:spAutoFit/>
            </a:bodyPr>
            <a:lstStyle/>
            <a:p>
              <a:pPr marL="0" marR="0" lvl="0" indent="0" algn="r"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Helvetica"/>
                  <a:ea typeface="+mn-ea"/>
                  <a:cs typeface="+mn-cs"/>
                  <a:sym typeface="Helvetica"/>
                  <a:rtl val="0"/>
                </a:rPr>
                <a:t>T-</a:t>
              </a:r>
              <a:r>
                <a:rPr kumimoji="0" lang="en-US" sz="700" b="0" i="0" u="none" strike="noStrike" kern="1200" cap="none" spc="0" normalizeH="0" baseline="0" noProof="0" dirty="0" err="1">
                  <a:ln>
                    <a:noFill/>
                  </a:ln>
                  <a:solidFill>
                    <a:srgbClr val="000000"/>
                  </a:solidFill>
                  <a:effectLst/>
                  <a:uLnTx/>
                  <a:uFillTx/>
                  <a:latin typeface="Helvetica"/>
                  <a:ea typeface="+mn-ea"/>
                  <a:cs typeface="+mn-cs"/>
                  <a:sym typeface="Helvetica"/>
                  <a:rtl val="0"/>
                </a:rPr>
                <a:t>DXd</a:t>
              </a:r>
              <a:r>
                <a:rPr kumimoji="0" lang="en-US" sz="700" b="0" i="0" u="none" strike="noStrike" kern="1200" cap="none" spc="0" normalizeH="0" baseline="0" noProof="0" dirty="0">
                  <a:ln>
                    <a:noFill/>
                  </a:ln>
                  <a:solidFill>
                    <a:srgbClr val="000000"/>
                  </a:solidFill>
                  <a:effectLst/>
                  <a:uLnTx/>
                  <a:uFillTx/>
                  <a:latin typeface="Helvetica"/>
                  <a:ea typeface="+mn-ea"/>
                  <a:cs typeface="+mn-cs"/>
                  <a:sym typeface="Helvetica"/>
                  <a:rtl val="0"/>
                </a:rPr>
                <a:t> (n=40):</a:t>
              </a:r>
            </a:p>
          </p:txBody>
        </p:sp>
        <p:sp>
          <p:nvSpPr>
            <p:cNvPr id="726" name="TextBox 725">
              <a:extLst>
                <a:ext uri="{FF2B5EF4-FFF2-40B4-BE49-F238E27FC236}">
                  <a16:creationId xmlns:a16="http://schemas.microsoft.com/office/drawing/2014/main" id="{9C345B77-C989-CB5C-A2CC-17914FF1CB04}"/>
                </a:ext>
              </a:extLst>
            </p:cNvPr>
            <p:cNvSpPr txBox="1"/>
            <p:nvPr/>
          </p:nvSpPr>
          <p:spPr>
            <a:xfrm>
              <a:off x="3019357"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39</a:t>
              </a:r>
            </a:p>
          </p:txBody>
        </p:sp>
        <p:sp>
          <p:nvSpPr>
            <p:cNvPr id="727" name="TextBox 726">
              <a:extLst>
                <a:ext uri="{FF2B5EF4-FFF2-40B4-BE49-F238E27FC236}">
                  <a16:creationId xmlns:a16="http://schemas.microsoft.com/office/drawing/2014/main" id="{320B537D-8E1F-72DB-2F11-DE131E3BA815}"/>
                </a:ext>
              </a:extLst>
            </p:cNvPr>
            <p:cNvSpPr txBox="1"/>
            <p:nvPr/>
          </p:nvSpPr>
          <p:spPr>
            <a:xfrm>
              <a:off x="3271708"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33</a:t>
              </a:r>
            </a:p>
          </p:txBody>
        </p:sp>
        <p:sp>
          <p:nvSpPr>
            <p:cNvPr id="728" name="TextBox 727">
              <a:extLst>
                <a:ext uri="{FF2B5EF4-FFF2-40B4-BE49-F238E27FC236}">
                  <a16:creationId xmlns:a16="http://schemas.microsoft.com/office/drawing/2014/main" id="{FFC6BF8A-7DCB-658D-0ED5-CBE161840714}"/>
                </a:ext>
              </a:extLst>
            </p:cNvPr>
            <p:cNvSpPr txBox="1"/>
            <p:nvPr/>
          </p:nvSpPr>
          <p:spPr>
            <a:xfrm>
              <a:off x="3524123"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29</a:t>
              </a:r>
            </a:p>
          </p:txBody>
        </p:sp>
        <p:sp>
          <p:nvSpPr>
            <p:cNvPr id="729" name="TextBox 728">
              <a:extLst>
                <a:ext uri="{FF2B5EF4-FFF2-40B4-BE49-F238E27FC236}">
                  <a16:creationId xmlns:a16="http://schemas.microsoft.com/office/drawing/2014/main" id="{21964B8F-0377-C2A5-DD9F-E946BF2506B7}"/>
                </a:ext>
              </a:extLst>
            </p:cNvPr>
            <p:cNvSpPr txBox="1"/>
            <p:nvPr/>
          </p:nvSpPr>
          <p:spPr>
            <a:xfrm>
              <a:off x="3773655"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28</a:t>
              </a:r>
            </a:p>
          </p:txBody>
        </p:sp>
        <p:sp>
          <p:nvSpPr>
            <p:cNvPr id="730" name="TextBox 729">
              <a:extLst>
                <a:ext uri="{FF2B5EF4-FFF2-40B4-BE49-F238E27FC236}">
                  <a16:creationId xmlns:a16="http://schemas.microsoft.com/office/drawing/2014/main" id="{C4B99028-ED87-FD74-E438-C4AC208F4388}"/>
                </a:ext>
              </a:extLst>
            </p:cNvPr>
            <p:cNvSpPr txBox="1"/>
            <p:nvPr/>
          </p:nvSpPr>
          <p:spPr>
            <a:xfrm>
              <a:off x="4030511"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25</a:t>
              </a:r>
            </a:p>
          </p:txBody>
        </p:sp>
        <p:sp>
          <p:nvSpPr>
            <p:cNvPr id="731" name="TextBox 730">
              <a:extLst>
                <a:ext uri="{FF2B5EF4-FFF2-40B4-BE49-F238E27FC236}">
                  <a16:creationId xmlns:a16="http://schemas.microsoft.com/office/drawing/2014/main" id="{DE03B6FD-28BF-2898-3A68-E2570D5E5AA2}"/>
                </a:ext>
              </a:extLst>
            </p:cNvPr>
            <p:cNvSpPr txBox="1"/>
            <p:nvPr/>
          </p:nvSpPr>
          <p:spPr>
            <a:xfrm>
              <a:off x="4287335"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21</a:t>
              </a:r>
            </a:p>
          </p:txBody>
        </p:sp>
        <p:sp>
          <p:nvSpPr>
            <p:cNvPr id="732" name="TextBox 731">
              <a:extLst>
                <a:ext uri="{FF2B5EF4-FFF2-40B4-BE49-F238E27FC236}">
                  <a16:creationId xmlns:a16="http://schemas.microsoft.com/office/drawing/2014/main" id="{01A6A0CC-3877-4FBC-C004-201715BB73BD}"/>
                </a:ext>
              </a:extLst>
            </p:cNvPr>
            <p:cNvSpPr txBox="1"/>
            <p:nvPr/>
          </p:nvSpPr>
          <p:spPr>
            <a:xfrm>
              <a:off x="4533654"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20</a:t>
              </a:r>
            </a:p>
          </p:txBody>
        </p:sp>
        <p:sp>
          <p:nvSpPr>
            <p:cNvPr id="733" name="TextBox 732">
              <a:extLst>
                <a:ext uri="{FF2B5EF4-FFF2-40B4-BE49-F238E27FC236}">
                  <a16:creationId xmlns:a16="http://schemas.microsoft.com/office/drawing/2014/main" id="{40CDB9E9-A538-CDAA-13EE-22851314C446}"/>
                </a:ext>
              </a:extLst>
            </p:cNvPr>
            <p:cNvSpPr txBox="1"/>
            <p:nvPr/>
          </p:nvSpPr>
          <p:spPr>
            <a:xfrm>
              <a:off x="4786071"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19</a:t>
              </a:r>
            </a:p>
          </p:txBody>
        </p:sp>
        <p:sp>
          <p:nvSpPr>
            <p:cNvPr id="734" name="TextBox 733">
              <a:extLst>
                <a:ext uri="{FF2B5EF4-FFF2-40B4-BE49-F238E27FC236}">
                  <a16:creationId xmlns:a16="http://schemas.microsoft.com/office/drawing/2014/main" id="{0AB2B411-A429-460C-55AA-0ECEC846D1BA}"/>
                </a:ext>
              </a:extLst>
            </p:cNvPr>
            <p:cNvSpPr txBox="1"/>
            <p:nvPr/>
          </p:nvSpPr>
          <p:spPr>
            <a:xfrm>
              <a:off x="5049496"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18</a:t>
              </a:r>
            </a:p>
          </p:txBody>
        </p:sp>
        <p:sp>
          <p:nvSpPr>
            <p:cNvPr id="735" name="TextBox 734">
              <a:extLst>
                <a:ext uri="{FF2B5EF4-FFF2-40B4-BE49-F238E27FC236}">
                  <a16:creationId xmlns:a16="http://schemas.microsoft.com/office/drawing/2014/main" id="{75A65B88-22AC-6A4E-EA8F-B74B2D67CBBA}"/>
                </a:ext>
              </a:extLst>
            </p:cNvPr>
            <p:cNvSpPr txBox="1"/>
            <p:nvPr/>
          </p:nvSpPr>
          <p:spPr>
            <a:xfrm>
              <a:off x="5286446"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13</a:t>
              </a:r>
            </a:p>
          </p:txBody>
        </p:sp>
        <p:sp>
          <p:nvSpPr>
            <p:cNvPr id="736" name="TextBox 735">
              <a:extLst>
                <a:ext uri="{FF2B5EF4-FFF2-40B4-BE49-F238E27FC236}">
                  <a16:creationId xmlns:a16="http://schemas.microsoft.com/office/drawing/2014/main" id="{38CA2EBB-2E69-0232-6843-929F8707AEDA}"/>
                </a:ext>
              </a:extLst>
            </p:cNvPr>
            <p:cNvSpPr txBox="1"/>
            <p:nvPr/>
          </p:nvSpPr>
          <p:spPr>
            <a:xfrm>
              <a:off x="5543187"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13</a:t>
              </a:r>
            </a:p>
          </p:txBody>
        </p:sp>
        <p:sp>
          <p:nvSpPr>
            <p:cNvPr id="737" name="TextBox 736">
              <a:extLst>
                <a:ext uri="{FF2B5EF4-FFF2-40B4-BE49-F238E27FC236}">
                  <a16:creationId xmlns:a16="http://schemas.microsoft.com/office/drawing/2014/main" id="{348CAD29-51C5-C436-D05C-513B070D92A5}"/>
                </a:ext>
              </a:extLst>
            </p:cNvPr>
            <p:cNvSpPr txBox="1"/>
            <p:nvPr/>
          </p:nvSpPr>
          <p:spPr>
            <a:xfrm>
              <a:off x="5795602"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11</a:t>
              </a:r>
            </a:p>
          </p:txBody>
        </p:sp>
        <p:sp>
          <p:nvSpPr>
            <p:cNvPr id="738" name="TextBox 737">
              <a:extLst>
                <a:ext uri="{FF2B5EF4-FFF2-40B4-BE49-F238E27FC236}">
                  <a16:creationId xmlns:a16="http://schemas.microsoft.com/office/drawing/2014/main" id="{82836976-547C-E4F1-F8F4-FBF5877B169B}"/>
                </a:ext>
              </a:extLst>
            </p:cNvPr>
            <p:cNvSpPr txBox="1"/>
            <p:nvPr/>
          </p:nvSpPr>
          <p:spPr>
            <a:xfrm>
              <a:off x="6047871"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11</a:t>
              </a:r>
            </a:p>
          </p:txBody>
        </p:sp>
        <p:sp>
          <p:nvSpPr>
            <p:cNvPr id="739" name="TextBox 738">
              <a:extLst>
                <a:ext uri="{FF2B5EF4-FFF2-40B4-BE49-F238E27FC236}">
                  <a16:creationId xmlns:a16="http://schemas.microsoft.com/office/drawing/2014/main" id="{4A157B6E-1E9F-8412-04D7-F816537A002F}"/>
                </a:ext>
              </a:extLst>
            </p:cNvPr>
            <p:cNvSpPr txBox="1"/>
            <p:nvPr/>
          </p:nvSpPr>
          <p:spPr>
            <a:xfrm>
              <a:off x="6300302" y="5555448"/>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10</a:t>
              </a:r>
            </a:p>
          </p:txBody>
        </p:sp>
        <p:sp>
          <p:nvSpPr>
            <p:cNvPr id="740" name="TextBox 739">
              <a:extLst>
                <a:ext uri="{FF2B5EF4-FFF2-40B4-BE49-F238E27FC236}">
                  <a16:creationId xmlns:a16="http://schemas.microsoft.com/office/drawing/2014/main" id="{29BB23C4-0FF1-CF49-A0F9-A7DAF1AF0535}"/>
                </a:ext>
              </a:extLst>
            </p:cNvPr>
            <p:cNvSpPr txBox="1"/>
            <p:nvPr/>
          </p:nvSpPr>
          <p:spPr>
            <a:xfrm>
              <a:off x="6584617"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741" name="TextBox 740">
              <a:extLst>
                <a:ext uri="{FF2B5EF4-FFF2-40B4-BE49-F238E27FC236}">
                  <a16:creationId xmlns:a16="http://schemas.microsoft.com/office/drawing/2014/main" id="{C5425943-DDDD-17F2-035C-B84771951EA8}"/>
                </a:ext>
              </a:extLst>
            </p:cNvPr>
            <p:cNvSpPr txBox="1"/>
            <p:nvPr/>
          </p:nvSpPr>
          <p:spPr>
            <a:xfrm>
              <a:off x="6836901"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742" name="TextBox 741">
              <a:extLst>
                <a:ext uri="{FF2B5EF4-FFF2-40B4-BE49-F238E27FC236}">
                  <a16:creationId xmlns:a16="http://schemas.microsoft.com/office/drawing/2014/main" id="{643A5430-0D6A-DD98-3C12-2D5C1FF99B3C}"/>
                </a:ext>
              </a:extLst>
            </p:cNvPr>
            <p:cNvSpPr txBox="1"/>
            <p:nvPr/>
          </p:nvSpPr>
          <p:spPr>
            <a:xfrm>
              <a:off x="7070460"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743" name="TextBox 742">
              <a:extLst>
                <a:ext uri="{FF2B5EF4-FFF2-40B4-BE49-F238E27FC236}">
                  <a16:creationId xmlns:a16="http://schemas.microsoft.com/office/drawing/2014/main" id="{77B763EC-BF1D-13EC-E810-3ACCE81AE522}"/>
                </a:ext>
              </a:extLst>
            </p:cNvPr>
            <p:cNvSpPr txBox="1"/>
            <p:nvPr/>
          </p:nvSpPr>
          <p:spPr>
            <a:xfrm>
              <a:off x="7341750"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744" name="TextBox 743">
              <a:extLst>
                <a:ext uri="{FF2B5EF4-FFF2-40B4-BE49-F238E27FC236}">
                  <a16:creationId xmlns:a16="http://schemas.microsoft.com/office/drawing/2014/main" id="{CD84C05B-2466-2303-0CE1-EFE92B6C9B82}"/>
                </a:ext>
              </a:extLst>
            </p:cNvPr>
            <p:cNvSpPr txBox="1"/>
            <p:nvPr/>
          </p:nvSpPr>
          <p:spPr>
            <a:xfrm>
              <a:off x="7594167"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745" name="TextBox 744">
              <a:extLst>
                <a:ext uri="{FF2B5EF4-FFF2-40B4-BE49-F238E27FC236}">
                  <a16:creationId xmlns:a16="http://schemas.microsoft.com/office/drawing/2014/main" id="{56FD78BC-DDEE-D76D-A769-99F512FCFA1A}"/>
                </a:ext>
              </a:extLst>
            </p:cNvPr>
            <p:cNvSpPr txBox="1"/>
            <p:nvPr/>
          </p:nvSpPr>
          <p:spPr>
            <a:xfrm>
              <a:off x="7846451"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746" name="TextBox 745">
              <a:extLst>
                <a:ext uri="{FF2B5EF4-FFF2-40B4-BE49-F238E27FC236}">
                  <a16:creationId xmlns:a16="http://schemas.microsoft.com/office/drawing/2014/main" id="{236A8959-17ED-BE69-B524-172BF0A3D110}"/>
                </a:ext>
              </a:extLst>
            </p:cNvPr>
            <p:cNvSpPr txBox="1"/>
            <p:nvPr/>
          </p:nvSpPr>
          <p:spPr>
            <a:xfrm>
              <a:off x="8110433"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747" name="TextBox 746">
              <a:extLst>
                <a:ext uri="{FF2B5EF4-FFF2-40B4-BE49-F238E27FC236}">
                  <a16:creationId xmlns:a16="http://schemas.microsoft.com/office/drawing/2014/main" id="{D3DBAF9D-6012-B3D3-3417-6E18822EEF3E}"/>
                </a:ext>
              </a:extLst>
            </p:cNvPr>
            <p:cNvSpPr txBox="1"/>
            <p:nvPr/>
          </p:nvSpPr>
          <p:spPr>
            <a:xfrm>
              <a:off x="8351282"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748" name="TextBox 747">
              <a:extLst>
                <a:ext uri="{FF2B5EF4-FFF2-40B4-BE49-F238E27FC236}">
                  <a16:creationId xmlns:a16="http://schemas.microsoft.com/office/drawing/2014/main" id="{4F2B42DE-303D-3C0C-13EB-32652F181E9E}"/>
                </a:ext>
              </a:extLst>
            </p:cNvPr>
            <p:cNvSpPr txBox="1"/>
            <p:nvPr/>
          </p:nvSpPr>
          <p:spPr>
            <a:xfrm>
              <a:off x="8600488" y="555544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749" name="TextBox 748">
              <a:extLst>
                <a:ext uri="{FF2B5EF4-FFF2-40B4-BE49-F238E27FC236}">
                  <a16:creationId xmlns:a16="http://schemas.microsoft.com/office/drawing/2014/main" id="{1F7A5EE6-0A8E-2271-A5BF-1DFC915635A8}"/>
                </a:ext>
              </a:extLst>
            </p:cNvPr>
            <p:cNvSpPr txBox="1"/>
            <p:nvPr/>
          </p:nvSpPr>
          <p:spPr>
            <a:xfrm>
              <a:off x="8855984" y="5555446"/>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50" name="TextBox 749">
              <a:extLst>
                <a:ext uri="{FF2B5EF4-FFF2-40B4-BE49-F238E27FC236}">
                  <a16:creationId xmlns:a16="http://schemas.microsoft.com/office/drawing/2014/main" id="{B61E2FA1-F9CA-E551-CBDC-1AC4F561BF87}"/>
                </a:ext>
              </a:extLst>
            </p:cNvPr>
            <p:cNvSpPr txBox="1"/>
            <p:nvPr/>
          </p:nvSpPr>
          <p:spPr>
            <a:xfrm>
              <a:off x="9108401" y="5555446"/>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sp>
          <p:nvSpPr>
            <p:cNvPr id="751" name="TextBox 750">
              <a:extLst>
                <a:ext uri="{FF2B5EF4-FFF2-40B4-BE49-F238E27FC236}">
                  <a16:creationId xmlns:a16="http://schemas.microsoft.com/office/drawing/2014/main" id="{5DDCABFD-B869-2F4B-2537-DCF9EAC573C7}"/>
                </a:ext>
              </a:extLst>
            </p:cNvPr>
            <p:cNvSpPr txBox="1"/>
            <p:nvPr/>
          </p:nvSpPr>
          <p:spPr>
            <a:xfrm>
              <a:off x="2766967" y="5744255"/>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18</a:t>
              </a:r>
            </a:p>
          </p:txBody>
        </p:sp>
        <p:sp>
          <p:nvSpPr>
            <p:cNvPr id="752" name="TextBox 751">
              <a:extLst>
                <a:ext uri="{FF2B5EF4-FFF2-40B4-BE49-F238E27FC236}">
                  <a16:creationId xmlns:a16="http://schemas.microsoft.com/office/drawing/2014/main" id="{69B33A98-72AF-F2A3-9032-871888E2BC9E}"/>
                </a:ext>
              </a:extLst>
            </p:cNvPr>
            <p:cNvSpPr txBox="1"/>
            <p:nvPr/>
          </p:nvSpPr>
          <p:spPr>
            <a:xfrm>
              <a:off x="1792558" y="5736795"/>
              <a:ext cx="974483" cy="281977"/>
            </a:xfrm>
            <a:prstGeom prst="rect">
              <a:avLst/>
            </a:prstGeom>
            <a:noFill/>
          </p:spPr>
          <p:txBody>
            <a:bodyPr wrap="none" rtlCol="0">
              <a:spAutoFit/>
            </a:bodyPr>
            <a:lstStyle/>
            <a:p>
              <a:pPr marL="0" marR="0" lvl="0" indent="0" algn="r"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Helvetica"/>
                  <a:ea typeface="+mn-ea"/>
                  <a:cs typeface="+mn-cs"/>
                  <a:sym typeface="Helvetica"/>
                  <a:rtl val="0"/>
                </a:rPr>
                <a:t>TPC (n=18):</a:t>
              </a:r>
            </a:p>
          </p:txBody>
        </p:sp>
        <p:sp>
          <p:nvSpPr>
            <p:cNvPr id="753" name="TextBox 752">
              <a:extLst>
                <a:ext uri="{FF2B5EF4-FFF2-40B4-BE49-F238E27FC236}">
                  <a16:creationId xmlns:a16="http://schemas.microsoft.com/office/drawing/2014/main" id="{84814EA9-D377-462B-B513-541A700F5DC0}"/>
                </a:ext>
              </a:extLst>
            </p:cNvPr>
            <p:cNvSpPr txBox="1"/>
            <p:nvPr/>
          </p:nvSpPr>
          <p:spPr>
            <a:xfrm>
              <a:off x="3019357" y="5744259"/>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17</a:t>
              </a:r>
            </a:p>
          </p:txBody>
        </p:sp>
        <p:sp>
          <p:nvSpPr>
            <p:cNvPr id="754" name="TextBox 753">
              <a:extLst>
                <a:ext uri="{FF2B5EF4-FFF2-40B4-BE49-F238E27FC236}">
                  <a16:creationId xmlns:a16="http://schemas.microsoft.com/office/drawing/2014/main" id="{E9ECB081-B60D-7B13-050A-B1B22FD96333}"/>
                </a:ext>
              </a:extLst>
            </p:cNvPr>
            <p:cNvSpPr txBox="1"/>
            <p:nvPr/>
          </p:nvSpPr>
          <p:spPr>
            <a:xfrm>
              <a:off x="3271708" y="5744263"/>
              <a:ext cx="40899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11</a:t>
              </a:r>
            </a:p>
          </p:txBody>
        </p:sp>
        <p:sp>
          <p:nvSpPr>
            <p:cNvPr id="755" name="TextBox 754">
              <a:extLst>
                <a:ext uri="{FF2B5EF4-FFF2-40B4-BE49-F238E27FC236}">
                  <a16:creationId xmlns:a16="http://schemas.microsoft.com/office/drawing/2014/main" id="{1A148E70-4E9F-A096-C83A-E1F2CA1D132A}"/>
                </a:ext>
              </a:extLst>
            </p:cNvPr>
            <p:cNvSpPr txBox="1"/>
            <p:nvPr/>
          </p:nvSpPr>
          <p:spPr>
            <a:xfrm>
              <a:off x="3556003" y="5744263"/>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756" name="TextBox 755">
              <a:extLst>
                <a:ext uri="{FF2B5EF4-FFF2-40B4-BE49-F238E27FC236}">
                  <a16:creationId xmlns:a16="http://schemas.microsoft.com/office/drawing/2014/main" id="{FC59BAFB-8076-5C88-641F-28B9791E403D}"/>
                </a:ext>
              </a:extLst>
            </p:cNvPr>
            <p:cNvSpPr txBox="1"/>
            <p:nvPr/>
          </p:nvSpPr>
          <p:spPr>
            <a:xfrm>
              <a:off x="3805554" y="5744272"/>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757" name="TextBox 756">
              <a:extLst>
                <a:ext uri="{FF2B5EF4-FFF2-40B4-BE49-F238E27FC236}">
                  <a16:creationId xmlns:a16="http://schemas.microsoft.com/office/drawing/2014/main" id="{601689D7-547D-3AF0-98DF-FDF81CC34357}"/>
                </a:ext>
              </a:extLst>
            </p:cNvPr>
            <p:cNvSpPr txBox="1"/>
            <p:nvPr/>
          </p:nvSpPr>
          <p:spPr>
            <a:xfrm>
              <a:off x="4062394" y="5744275"/>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758" name="TextBox 757">
              <a:extLst>
                <a:ext uri="{FF2B5EF4-FFF2-40B4-BE49-F238E27FC236}">
                  <a16:creationId xmlns:a16="http://schemas.microsoft.com/office/drawing/2014/main" id="{E1F5DCCB-F01D-DA5C-4B56-4810BE339E8F}"/>
                </a:ext>
              </a:extLst>
            </p:cNvPr>
            <p:cNvSpPr txBox="1"/>
            <p:nvPr/>
          </p:nvSpPr>
          <p:spPr>
            <a:xfrm>
              <a:off x="4319233" y="5744282"/>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759" name="TextBox 758">
              <a:extLst>
                <a:ext uri="{FF2B5EF4-FFF2-40B4-BE49-F238E27FC236}">
                  <a16:creationId xmlns:a16="http://schemas.microsoft.com/office/drawing/2014/main" id="{5848AB7D-206E-19A9-C06B-7E5CCEFDA085}"/>
                </a:ext>
              </a:extLst>
            </p:cNvPr>
            <p:cNvSpPr txBox="1"/>
            <p:nvPr/>
          </p:nvSpPr>
          <p:spPr>
            <a:xfrm>
              <a:off x="4565552" y="5744290"/>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760" name="TextBox 759">
              <a:extLst>
                <a:ext uri="{FF2B5EF4-FFF2-40B4-BE49-F238E27FC236}">
                  <a16:creationId xmlns:a16="http://schemas.microsoft.com/office/drawing/2014/main" id="{C8E34389-2A7F-BBFB-47CA-30BD261FCE52}"/>
                </a:ext>
              </a:extLst>
            </p:cNvPr>
            <p:cNvSpPr txBox="1"/>
            <p:nvPr/>
          </p:nvSpPr>
          <p:spPr>
            <a:xfrm>
              <a:off x="4817967" y="5744301"/>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761" name="TextBox 760">
              <a:extLst>
                <a:ext uri="{FF2B5EF4-FFF2-40B4-BE49-F238E27FC236}">
                  <a16:creationId xmlns:a16="http://schemas.microsoft.com/office/drawing/2014/main" id="{8B214EE0-F544-41B0-F767-5E47DEDD8F38}"/>
                </a:ext>
              </a:extLst>
            </p:cNvPr>
            <p:cNvSpPr txBox="1"/>
            <p:nvPr/>
          </p:nvSpPr>
          <p:spPr>
            <a:xfrm>
              <a:off x="5081394" y="574430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762" name="TextBox 761">
              <a:extLst>
                <a:ext uri="{FF2B5EF4-FFF2-40B4-BE49-F238E27FC236}">
                  <a16:creationId xmlns:a16="http://schemas.microsoft.com/office/drawing/2014/main" id="{E526D3E9-DBA3-357E-F009-EEE7F452AA92}"/>
                </a:ext>
              </a:extLst>
            </p:cNvPr>
            <p:cNvSpPr txBox="1"/>
            <p:nvPr/>
          </p:nvSpPr>
          <p:spPr>
            <a:xfrm>
              <a:off x="5318344" y="5744312"/>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763" name="TextBox 762">
              <a:extLst>
                <a:ext uri="{FF2B5EF4-FFF2-40B4-BE49-F238E27FC236}">
                  <a16:creationId xmlns:a16="http://schemas.microsoft.com/office/drawing/2014/main" id="{B5C8B66F-D545-ACA0-D88A-E97547273FDB}"/>
                </a:ext>
              </a:extLst>
            </p:cNvPr>
            <p:cNvSpPr txBox="1"/>
            <p:nvPr/>
          </p:nvSpPr>
          <p:spPr>
            <a:xfrm>
              <a:off x="5575083" y="5744309"/>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764" name="TextBox 763">
              <a:extLst>
                <a:ext uri="{FF2B5EF4-FFF2-40B4-BE49-F238E27FC236}">
                  <a16:creationId xmlns:a16="http://schemas.microsoft.com/office/drawing/2014/main" id="{6B466332-D83F-B38B-D97B-04876B811509}"/>
                </a:ext>
              </a:extLst>
            </p:cNvPr>
            <p:cNvSpPr txBox="1"/>
            <p:nvPr/>
          </p:nvSpPr>
          <p:spPr>
            <a:xfrm>
              <a:off x="5827499" y="5744311"/>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765" name="TextBox 764">
              <a:extLst>
                <a:ext uri="{FF2B5EF4-FFF2-40B4-BE49-F238E27FC236}">
                  <a16:creationId xmlns:a16="http://schemas.microsoft.com/office/drawing/2014/main" id="{E237EB37-A389-37CC-6AFE-E6AA4E36C6BD}"/>
                </a:ext>
              </a:extLst>
            </p:cNvPr>
            <p:cNvSpPr txBox="1"/>
            <p:nvPr/>
          </p:nvSpPr>
          <p:spPr>
            <a:xfrm>
              <a:off x="6079786" y="5744315"/>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766" name="TextBox 765">
              <a:extLst>
                <a:ext uri="{FF2B5EF4-FFF2-40B4-BE49-F238E27FC236}">
                  <a16:creationId xmlns:a16="http://schemas.microsoft.com/office/drawing/2014/main" id="{54C19AE9-79AC-6484-0C59-2A4BD66379A0}"/>
                </a:ext>
              </a:extLst>
            </p:cNvPr>
            <p:cNvSpPr txBox="1"/>
            <p:nvPr/>
          </p:nvSpPr>
          <p:spPr>
            <a:xfrm>
              <a:off x="6332200" y="5744314"/>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67" name="TextBox 766">
              <a:extLst>
                <a:ext uri="{FF2B5EF4-FFF2-40B4-BE49-F238E27FC236}">
                  <a16:creationId xmlns:a16="http://schemas.microsoft.com/office/drawing/2014/main" id="{BEBA0A43-ABE3-29F7-7C36-008B7CB4D7CF}"/>
                </a:ext>
              </a:extLst>
            </p:cNvPr>
            <p:cNvSpPr txBox="1"/>
            <p:nvPr/>
          </p:nvSpPr>
          <p:spPr>
            <a:xfrm>
              <a:off x="6584616" y="5744322"/>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68" name="TextBox 767">
              <a:extLst>
                <a:ext uri="{FF2B5EF4-FFF2-40B4-BE49-F238E27FC236}">
                  <a16:creationId xmlns:a16="http://schemas.microsoft.com/office/drawing/2014/main" id="{7D4DB6BC-79C6-4671-1C57-DE7768FE1E8D}"/>
                </a:ext>
              </a:extLst>
            </p:cNvPr>
            <p:cNvSpPr txBox="1"/>
            <p:nvPr/>
          </p:nvSpPr>
          <p:spPr>
            <a:xfrm>
              <a:off x="6836900" y="5744326"/>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69" name="TextBox 768">
              <a:extLst>
                <a:ext uri="{FF2B5EF4-FFF2-40B4-BE49-F238E27FC236}">
                  <a16:creationId xmlns:a16="http://schemas.microsoft.com/office/drawing/2014/main" id="{0C43E427-4D5D-F83A-2B58-70B3674B656F}"/>
                </a:ext>
              </a:extLst>
            </p:cNvPr>
            <p:cNvSpPr txBox="1"/>
            <p:nvPr/>
          </p:nvSpPr>
          <p:spPr>
            <a:xfrm>
              <a:off x="7070456" y="5744326"/>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70" name="TextBox 769">
              <a:extLst>
                <a:ext uri="{FF2B5EF4-FFF2-40B4-BE49-F238E27FC236}">
                  <a16:creationId xmlns:a16="http://schemas.microsoft.com/office/drawing/2014/main" id="{F6018498-EA7B-8A36-AC4B-EB53C7AFBE5F}"/>
                </a:ext>
              </a:extLst>
            </p:cNvPr>
            <p:cNvSpPr txBox="1"/>
            <p:nvPr/>
          </p:nvSpPr>
          <p:spPr>
            <a:xfrm>
              <a:off x="7341741" y="5744333"/>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71" name="TextBox 770">
              <a:extLst>
                <a:ext uri="{FF2B5EF4-FFF2-40B4-BE49-F238E27FC236}">
                  <a16:creationId xmlns:a16="http://schemas.microsoft.com/office/drawing/2014/main" id="{A5D291FB-035A-6E1A-ABAD-51B1BF66B895}"/>
                </a:ext>
              </a:extLst>
            </p:cNvPr>
            <p:cNvSpPr txBox="1"/>
            <p:nvPr/>
          </p:nvSpPr>
          <p:spPr>
            <a:xfrm>
              <a:off x="7594158" y="5744340"/>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772" name="TextBox 771">
              <a:extLst>
                <a:ext uri="{FF2B5EF4-FFF2-40B4-BE49-F238E27FC236}">
                  <a16:creationId xmlns:a16="http://schemas.microsoft.com/office/drawing/2014/main" id="{EB0F57AB-2BAB-5F26-D461-D010979EFCE4}"/>
                </a:ext>
              </a:extLst>
            </p:cNvPr>
            <p:cNvSpPr txBox="1"/>
            <p:nvPr/>
          </p:nvSpPr>
          <p:spPr>
            <a:xfrm>
              <a:off x="7846450" y="5744338"/>
              <a:ext cx="337447" cy="281977"/>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grpSp>
      <p:cxnSp>
        <p:nvCxnSpPr>
          <p:cNvPr id="389" name="Straight Connector 388">
            <a:extLst>
              <a:ext uri="{FF2B5EF4-FFF2-40B4-BE49-F238E27FC236}">
                <a16:creationId xmlns:a16="http://schemas.microsoft.com/office/drawing/2014/main" id="{CBB05ED9-A878-6906-25A4-B904685E94A7}"/>
              </a:ext>
            </a:extLst>
          </p:cNvPr>
          <p:cNvCxnSpPr>
            <a:cxnSpLocks/>
          </p:cNvCxnSpPr>
          <p:nvPr/>
        </p:nvCxnSpPr>
        <p:spPr>
          <a:xfrm>
            <a:off x="719722" y="3469966"/>
            <a:ext cx="1603711" cy="0"/>
          </a:xfrm>
          <a:prstGeom prst="line">
            <a:avLst/>
          </a:prstGeom>
          <a:ln w="19050">
            <a:solidFill>
              <a:srgbClr val="0B1920"/>
            </a:solidFill>
            <a:prstDash val="lgDash"/>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2ABEB4F-4DE7-3045-E419-A8D06736FF1F}"/>
              </a:ext>
            </a:extLst>
          </p:cNvPr>
          <p:cNvCxnSpPr>
            <a:cxnSpLocks/>
          </p:cNvCxnSpPr>
          <p:nvPr/>
        </p:nvCxnSpPr>
        <p:spPr>
          <a:xfrm flipV="1">
            <a:off x="1334120" y="3469316"/>
            <a:ext cx="0" cy="150973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1FA0F7F-7787-33E5-08EB-72D1B67AE9F2}"/>
              </a:ext>
            </a:extLst>
          </p:cNvPr>
          <p:cNvCxnSpPr>
            <a:cxnSpLocks/>
          </p:cNvCxnSpPr>
          <p:nvPr/>
        </p:nvCxnSpPr>
        <p:spPr>
          <a:xfrm flipV="1">
            <a:off x="2362686" y="3474340"/>
            <a:ext cx="0" cy="151770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7" name="TextBox 586">
            <a:extLst>
              <a:ext uri="{FF2B5EF4-FFF2-40B4-BE49-F238E27FC236}">
                <a16:creationId xmlns:a16="http://schemas.microsoft.com/office/drawing/2014/main" id="{E4517DA7-7F70-0FDC-806E-AE2549069137}"/>
              </a:ext>
            </a:extLst>
          </p:cNvPr>
          <p:cNvSpPr txBox="1"/>
          <p:nvPr/>
        </p:nvSpPr>
        <p:spPr>
          <a:xfrm>
            <a:off x="2396297" y="2934552"/>
            <a:ext cx="1417135" cy="523220"/>
          </a:xfrm>
          <a:prstGeom prst="rect">
            <a:avLst/>
          </a:prstGeom>
          <a:solidFill>
            <a:schemeClr val="accent1"/>
          </a:solidFill>
        </p:spPr>
        <p:txBody>
          <a:bodyPr wrap="square" rtlCol="0">
            <a:spAutoFit/>
          </a:bodyP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mn-ea"/>
                <a:cs typeface="+mn-cs"/>
                <a:sym typeface="Helvetica-Bold"/>
                <a:rtl val="0"/>
              </a:rPr>
              <a:t>T-</a:t>
            </a:r>
            <a:r>
              <a:rPr kumimoji="0" lang="en-US" sz="1400" b="1" i="0" u="none" strike="noStrike" kern="1200" cap="none" spc="0" normalizeH="0" baseline="0" noProof="0" dirty="0" err="1">
                <a:ln>
                  <a:noFill/>
                </a:ln>
                <a:solidFill>
                  <a:prstClr val="white"/>
                </a:solidFill>
                <a:effectLst/>
                <a:uLnTx/>
                <a:uFillTx/>
                <a:latin typeface="Helvetica-Bold"/>
                <a:ea typeface="+mn-ea"/>
                <a:cs typeface="+mn-cs"/>
                <a:sym typeface="Helvetica-Bold"/>
                <a:rtl val="0"/>
              </a:rPr>
              <a:t>DXd</a:t>
            </a:r>
            <a:r>
              <a:rPr kumimoji="0" lang="en-US" sz="1400" b="1" i="0" u="none" strike="noStrike" kern="1200" cap="none" spc="0" normalizeH="0" baseline="0" noProof="0" dirty="0">
                <a:ln>
                  <a:noFill/>
                </a:ln>
                <a:solidFill>
                  <a:prstClr val="white"/>
                </a:solidFill>
                <a:effectLst/>
                <a:uLnTx/>
                <a:uFillTx/>
                <a:latin typeface="Helvetica-Bold"/>
                <a:ea typeface="+mn-ea"/>
                <a:cs typeface="+mn-cs"/>
                <a:sym typeface="Helvetica-Bold"/>
                <a:rtl val="0"/>
              </a:rPr>
              <a:t> </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mPFS</a:t>
            </a: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 8.5 </a:t>
            </a: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18" name="TextBox 717">
            <a:extLst>
              <a:ext uri="{FF2B5EF4-FFF2-40B4-BE49-F238E27FC236}">
                <a16:creationId xmlns:a16="http://schemas.microsoft.com/office/drawing/2014/main" id="{2DC1BB54-7907-058F-5356-63D4F7979D78}"/>
              </a:ext>
            </a:extLst>
          </p:cNvPr>
          <p:cNvSpPr txBox="1"/>
          <p:nvPr/>
        </p:nvSpPr>
        <p:spPr>
          <a:xfrm>
            <a:off x="730015" y="4359586"/>
            <a:ext cx="1279993" cy="738664"/>
          </a:xfrm>
          <a:prstGeom prst="rect">
            <a:avLst/>
          </a:prstGeom>
          <a:solidFill>
            <a:schemeClr val="accent4">
              <a:alpha val="85098"/>
            </a:schemeClr>
          </a:solidFill>
        </p:spPr>
        <p:txBody>
          <a:bodyPr wrap="square" rtlCol="0">
            <a:spAutoFit/>
          </a:bodyP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mn-ea"/>
                <a:cs typeface="+mn-cs"/>
                <a:sym typeface="Helvetica-Bold"/>
                <a:rtl val="0"/>
              </a:rPr>
              <a:t>TPC </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mPFS</a:t>
            </a: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 2.9 </a:t>
            </a: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19" name="TextBox 718">
            <a:extLst>
              <a:ext uri="{FF2B5EF4-FFF2-40B4-BE49-F238E27FC236}">
                <a16:creationId xmlns:a16="http://schemas.microsoft.com/office/drawing/2014/main" id="{74C86D2D-1FB1-1AB2-38F6-4C1276D6B557}"/>
              </a:ext>
            </a:extLst>
          </p:cNvPr>
          <p:cNvSpPr txBox="1"/>
          <p:nvPr/>
        </p:nvSpPr>
        <p:spPr>
          <a:xfrm>
            <a:off x="2307266" y="1896649"/>
            <a:ext cx="1844811" cy="769441"/>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Helvetica-Bold"/>
                <a:ea typeface="+mn-ea"/>
                <a:cs typeface="+mn-cs"/>
                <a:sym typeface="Helvetica-Bold"/>
                <a:rtl val="0"/>
              </a:rPr>
              <a:t>Hazard ratio</a:t>
            </a:r>
            <a:r>
              <a:rPr kumimoji="0" lang="en-US" sz="1600" b="0" i="0" u="none" strike="noStrike" kern="0" cap="none" spc="0" normalizeH="0" baseline="0" noProof="0" dirty="0">
                <a:ln>
                  <a:noFill/>
                </a:ln>
                <a:effectLst/>
                <a:uLnTx/>
                <a:uFillTx/>
                <a:latin typeface="Helvetica-Bold"/>
                <a:ea typeface="+mn-ea"/>
                <a:cs typeface="+mn-cs"/>
                <a:sym typeface="Helvetica-Bold"/>
                <a:rtl val="0"/>
              </a:rPr>
              <a:t>: </a:t>
            </a:r>
            <a:r>
              <a:rPr kumimoji="0" lang="en-US" sz="1600" b="1" i="0" u="none" strike="noStrike" kern="0" cap="none" spc="0" normalizeH="0" baseline="0" noProof="0" dirty="0">
                <a:ln>
                  <a:noFill/>
                </a:ln>
                <a:effectLst/>
                <a:uLnTx/>
                <a:uFillTx/>
                <a:latin typeface="Helvetica-Bold"/>
                <a:ea typeface="+mn-ea"/>
                <a:cs typeface="+mn-cs"/>
                <a:sym typeface="Helvetica-Bold"/>
                <a:rtl val="0"/>
              </a:rPr>
              <a:t>0.46 </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Helvetica-Bold"/>
                <a:ea typeface="+mn-ea"/>
                <a:cs typeface="+mn-cs"/>
                <a:sym typeface="Helvetica-Bold"/>
                <a:rtl val="0"/>
              </a:rPr>
              <a:t>95% CI, 0.24-0.89</a:t>
            </a:r>
            <a:endParaRPr kumimoji="0" lang="en-US" sz="1200" b="0" i="0" u="none" strike="noStrike" kern="0" cap="none" spc="0" normalizeH="0" baseline="0" noProof="0" dirty="0">
              <a:ln>
                <a:noFill/>
              </a:ln>
              <a:effectLst/>
              <a:uLnTx/>
              <a:uFillTx/>
              <a:latin typeface="Helvetica-Bold"/>
              <a:ea typeface="+mn-ea"/>
              <a:cs typeface="+mn-cs"/>
              <a:sym typeface="Helvetica-Bold"/>
              <a:rtl val="0"/>
            </a:endParaRPr>
          </a:p>
        </p:txBody>
      </p:sp>
      <p:sp>
        <p:nvSpPr>
          <p:cNvPr id="720" name="TextBox 719">
            <a:extLst>
              <a:ext uri="{FF2B5EF4-FFF2-40B4-BE49-F238E27FC236}">
                <a16:creationId xmlns:a16="http://schemas.microsoft.com/office/drawing/2014/main" id="{51CF6E64-BD96-B515-837A-9BB3A289C5D4}"/>
              </a:ext>
            </a:extLst>
          </p:cNvPr>
          <p:cNvSpPr txBox="1"/>
          <p:nvPr/>
        </p:nvSpPr>
        <p:spPr>
          <a:xfrm>
            <a:off x="1247780" y="3215313"/>
            <a:ext cx="869156" cy="306467"/>
          </a:xfrm>
          <a:prstGeom prst="round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Helvetica-Bold"/>
                <a:rtl val="0"/>
              </a:rPr>
              <a:t>Δ</a:t>
            </a: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Helvetica-Bold"/>
                <a:rtl val="0"/>
              </a:rPr>
              <a:t> 5.6 </a:t>
            </a:r>
            <a:r>
              <a:rPr kumimoji="0" lang="en-US" sz="1200" b="1" i="0" u="none" strike="noStrike" kern="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sym typeface="Helvetica-Bold"/>
                <a:rtl val="0"/>
              </a:rPr>
              <a:t>mo</a:t>
            </a:r>
            <a:endParaRPr kumimoji="0" lang="en-US" sz="1200" b="1" i="0" u="none" strike="noStrike" kern="0" cap="none" spc="0" normalizeH="0" baseline="0" noProof="0">
              <a:ln>
                <a:noFill/>
              </a:ln>
              <a:solidFill>
                <a:srgbClr val="000000"/>
              </a:solidFill>
              <a:effectLst/>
              <a:uLnTx/>
              <a:uFillTx/>
              <a:latin typeface="Helvetica-Bold"/>
              <a:ea typeface="+mn-ea"/>
              <a:cs typeface="+mn-cs"/>
              <a:sym typeface="Helvetica-Bold"/>
              <a:rtl val="0"/>
            </a:endParaRPr>
          </a:p>
        </p:txBody>
      </p:sp>
      <p:grpSp>
        <p:nvGrpSpPr>
          <p:cNvPr id="4" name="Group 3">
            <a:extLst>
              <a:ext uri="{FF2B5EF4-FFF2-40B4-BE49-F238E27FC236}">
                <a16:creationId xmlns:a16="http://schemas.microsoft.com/office/drawing/2014/main" id="{E83F3289-1A00-6C89-99AF-5569805BB7F8}"/>
              </a:ext>
            </a:extLst>
          </p:cNvPr>
          <p:cNvGrpSpPr/>
          <p:nvPr/>
        </p:nvGrpSpPr>
        <p:grpSpPr>
          <a:xfrm>
            <a:off x="6204609" y="1957187"/>
            <a:ext cx="5681545" cy="3515003"/>
            <a:chOff x="12469513" y="3888755"/>
            <a:chExt cx="11364571" cy="7030922"/>
          </a:xfrm>
        </p:grpSpPr>
        <p:grpSp>
          <p:nvGrpSpPr>
            <p:cNvPr id="392" name="Graphic 3">
              <a:extLst>
                <a:ext uri="{FF2B5EF4-FFF2-40B4-BE49-F238E27FC236}">
                  <a16:creationId xmlns:a16="http://schemas.microsoft.com/office/drawing/2014/main" id="{C1FBD50E-49D6-9395-C51E-9DEC8148CAB8}"/>
                </a:ext>
              </a:extLst>
            </p:cNvPr>
            <p:cNvGrpSpPr/>
            <p:nvPr/>
          </p:nvGrpSpPr>
          <p:grpSpPr>
            <a:xfrm>
              <a:off x="13482681" y="3890988"/>
              <a:ext cx="10148877" cy="6197799"/>
              <a:chOff x="2743360" y="975382"/>
              <a:chExt cx="7351883" cy="3869208"/>
            </a:xfrm>
          </p:grpSpPr>
          <p:sp>
            <p:nvSpPr>
              <p:cNvPr id="483" name="Freeform 14">
                <a:extLst>
                  <a:ext uri="{FF2B5EF4-FFF2-40B4-BE49-F238E27FC236}">
                    <a16:creationId xmlns:a16="http://schemas.microsoft.com/office/drawing/2014/main" id="{2C412FC2-E336-655A-ABFF-A8006E19F021}"/>
                  </a:ext>
                </a:extLst>
              </p:cNvPr>
              <p:cNvSpPr/>
              <p:nvPr/>
            </p:nvSpPr>
            <p:spPr>
              <a:xfrm>
                <a:off x="2807275" y="975382"/>
                <a:ext cx="16388" cy="3805322"/>
              </a:xfrm>
              <a:custGeom>
                <a:avLst/>
                <a:gdLst>
                  <a:gd name="connsiteX0" fmla="*/ 0 w 16388"/>
                  <a:gd name="connsiteY0" fmla="*/ 3805323 h 3805322"/>
                  <a:gd name="connsiteX1" fmla="*/ 0 w 16388"/>
                  <a:gd name="connsiteY1" fmla="*/ 0 h 3805322"/>
                </a:gdLst>
                <a:ahLst/>
                <a:cxnLst>
                  <a:cxn ang="0">
                    <a:pos x="connsiteX0" y="connsiteY0"/>
                  </a:cxn>
                  <a:cxn ang="0">
                    <a:pos x="connsiteX1" y="connsiteY1"/>
                  </a:cxn>
                </a:cxnLst>
                <a:rect l="l" t="t" r="r" b="b"/>
                <a:pathLst>
                  <a:path w="16388" h="3805322">
                    <a:moveTo>
                      <a:pt x="0" y="3805323"/>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4" name="Freeform 15">
                <a:extLst>
                  <a:ext uri="{FF2B5EF4-FFF2-40B4-BE49-F238E27FC236}">
                    <a16:creationId xmlns:a16="http://schemas.microsoft.com/office/drawing/2014/main" id="{AE992BF7-7073-4D32-592A-07DCBC8B0057}"/>
                  </a:ext>
                </a:extLst>
              </p:cNvPr>
              <p:cNvSpPr/>
              <p:nvPr/>
            </p:nvSpPr>
            <p:spPr>
              <a:xfrm>
                <a:off x="2807275" y="975382"/>
                <a:ext cx="16388" cy="3805322"/>
              </a:xfrm>
              <a:custGeom>
                <a:avLst/>
                <a:gdLst>
                  <a:gd name="connsiteX0" fmla="*/ 0 w 16388"/>
                  <a:gd name="connsiteY0" fmla="*/ 3805323 h 3805322"/>
                  <a:gd name="connsiteX1" fmla="*/ 0 w 16388"/>
                  <a:gd name="connsiteY1" fmla="*/ 0 h 3805322"/>
                </a:gdLst>
                <a:ahLst/>
                <a:cxnLst>
                  <a:cxn ang="0">
                    <a:pos x="connsiteX0" y="connsiteY0"/>
                  </a:cxn>
                  <a:cxn ang="0">
                    <a:pos x="connsiteX1" y="connsiteY1"/>
                  </a:cxn>
                </a:cxnLst>
                <a:rect l="l" t="t" r="r" b="b"/>
                <a:pathLst>
                  <a:path w="16388" h="3805322">
                    <a:moveTo>
                      <a:pt x="0" y="3805323"/>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5" name="Freeform 16">
                <a:extLst>
                  <a:ext uri="{FF2B5EF4-FFF2-40B4-BE49-F238E27FC236}">
                    <a16:creationId xmlns:a16="http://schemas.microsoft.com/office/drawing/2014/main" id="{0186B559-8E0A-663A-E208-EDF46C01B55F}"/>
                  </a:ext>
                </a:extLst>
              </p:cNvPr>
              <p:cNvSpPr/>
              <p:nvPr/>
            </p:nvSpPr>
            <p:spPr>
              <a:xfrm>
                <a:off x="2774498" y="4335140"/>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6" name="Freeform 17">
                <a:extLst>
                  <a:ext uri="{FF2B5EF4-FFF2-40B4-BE49-F238E27FC236}">
                    <a16:creationId xmlns:a16="http://schemas.microsoft.com/office/drawing/2014/main" id="{26256BA4-E145-2176-7C4A-A87326D5FCA0}"/>
                  </a:ext>
                </a:extLst>
              </p:cNvPr>
              <p:cNvSpPr/>
              <p:nvPr/>
            </p:nvSpPr>
            <p:spPr>
              <a:xfrm>
                <a:off x="2774498" y="3606182"/>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7" name="Freeform 18">
                <a:extLst>
                  <a:ext uri="{FF2B5EF4-FFF2-40B4-BE49-F238E27FC236}">
                    <a16:creationId xmlns:a16="http://schemas.microsoft.com/office/drawing/2014/main" id="{14876C59-FA0F-D2E5-B812-C2A35678FEA2}"/>
                  </a:ext>
                </a:extLst>
              </p:cNvPr>
              <p:cNvSpPr/>
              <p:nvPr/>
            </p:nvSpPr>
            <p:spPr>
              <a:xfrm>
                <a:off x="2774498" y="2878863"/>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8" name="Freeform 19">
                <a:extLst>
                  <a:ext uri="{FF2B5EF4-FFF2-40B4-BE49-F238E27FC236}">
                    <a16:creationId xmlns:a16="http://schemas.microsoft.com/office/drawing/2014/main" id="{D976E437-F40F-EE6B-47FE-925C6C41DF8B}"/>
                  </a:ext>
                </a:extLst>
              </p:cNvPr>
              <p:cNvSpPr/>
              <p:nvPr/>
            </p:nvSpPr>
            <p:spPr>
              <a:xfrm>
                <a:off x="2774498" y="2149905"/>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9" name="Freeform 20">
                <a:extLst>
                  <a:ext uri="{FF2B5EF4-FFF2-40B4-BE49-F238E27FC236}">
                    <a16:creationId xmlns:a16="http://schemas.microsoft.com/office/drawing/2014/main" id="{CF267954-778D-02DE-F484-506304915D2B}"/>
                  </a:ext>
                </a:extLst>
              </p:cNvPr>
              <p:cNvSpPr/>
              <p:nvPr/>
            </p:nvSpPr>
            <p:spPr>
              <a:xfrm>
                <a:off x="2774498" y="1420947"/>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0" name="Freeform 21">
                <a:extLst>
                  <a:ext uri="{FF2B5EF4-FFF2-40B4-BE49-F238E27FC236}">
                    <a16:creationId xmlns:a16="http://schemas.microsoft.com/office/drawing/2014/main" id="{C555FD5E-95DD-5E93-39C7-A6049B6391D5}"/>
                  </a:ext>
                </a:extLst>
              </p:cNvPr>
              <p:cNvSpPr/>
              <p:nvPr/>
            </p:nvSpPr>
            <p:spPr>
              <a:xfrm>
                <a:off x="2743360" y="4700438"/>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1" name="Freeform 22">
                <a:extLst>
                  <a:ext uri="{FF2B5EF4-FFF2-40B4-BE49-F238E27FC236}">
                    <a16:creationId xmlns:a16="http://schemas.microsoft.com/office/drawing/2014/main" id="{6B489018-4D38-122F-4E6B-C12281855884}"/>
                  </a:ext>
                </a:extLst>
              </p:cNvPr>
              <p:cNvSpPr/>
              <p:nvPr/>
            </p:nvSpPr>
            <p:spPr>
              <a:xfrm>
                <a:off x="2743360" y="3971480"/>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2" name="Freeform 23">
                <a:extLst>
                  <a:ext uri="{FF2B5EF4-FFF2-40B4-BE49-F238E27FC236}">
                    <a16:creationId xmlns:a16="http://schemas.microsoft.com/office/drawing/2014/main" id="{2857980A-6C69-DC22-E0CC-C3F374CE6261}"/>
                  </a:ext>
                </a:extLst>
              </p:cNvPr>
              <p:cNvSpPr/>
              <p:nvPr/>
            </p:nvSpPr>
            <p:spPr>
              <a:xfrm>
                <a:off x="2743360" y="3242522"/>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3" name="Freeform 24">
                <a:extLst>
                  <a:ext uri="{FF2B5EF4-FFF2-40B4-BE49-F238E27FC236}">
                    <a16:creationId xmlns:a16="http://schemas.microsoft.com/office/drawing/2014/main" id="{A727AA54-D209-34AE-0787-63DB3319CBBF}"/>
                  </a:ext>
                </a:extLst>
              </p:cNvPr>
              <p:cNvSpPr/>
              <p:nvPr/>
            </p:nvSpPr>
            <p:spPr>
              <a:xfrm>
                <a:off x="2743360" y="2513565"/>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4" name="Freeform 25">
                <a:extLst>
                  <a:ext uri="{FF2B5EF4-FFF2-40B4-BE49-F238E27FC236}">
                    <a16:creationId xmlns:a16="http://schemas.microsoft.com/office/drawing/2014/main" id="{B789DB7C-50AC-3497-EA49-334DCB9E796B}"/>
                  </a:ext>
                </a:extLst>
              </p:cNvPr>
              <p:cNvSpPr/>
              <p:nvPr/>
            </p:nvSpPr>
            <p:spPr>
              <a:xfrm>
                <a:off x="2743360" y="1784607"/>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5" name="Freeform 26">
                <a:extLst>
                  <a:ext uri="{FF2B5EF4-FFF2-40B4-BE49-F238E27FC236}">
                    <a16:creationId xmlns:a16="http://schemas.microsoft.com/office/drawing/2014/main" id="{2BA239CE-436C-EDDE-EE58-9E74D40BFE6F}"/>
                  </a:ext>
                </a:extLst>
              </p:cNvPr>
              <p:cNvSpPr/>
              <p:nvPr/>
            </p:nvSpPr>
            <p:spPr>
              <a:xfrm>
                <a:off x="2743360" y="1055649"/>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nvGrpSpPr>
              <p:cNvPr id="496" name="Graphic 3">
                <a:extLst>
                  <a:ext uri="{FF2B5EF4-FFF2-40B4-BE49-F238E27FC236}">
                    <a16:creationId xmlns:a16="http://schemas.microsoft.com/office/drawing/2014/main" id="{A0D1B75A-1C62-EAAE-7C03-5A23DEE9FA78}"/>
                  </a:ext>
                </a:extLst>
              </p:cNvPr>
              <p:cNvGrpSpPr/>
              <p:nvPr/>
            </p:nvGrpSpPr>
            <p:grpSpPr>
              <a:xfrm>
                <a:off x="2807275" y="4780705"/>
                <a:ext cx="7287968" cy="63886"/>
                <a:chOff x="2807275" y="4780705"/>
                <a:chExt cx="7287968" cy="63886"/>
              </a:xfrm>
            </p:grpSpPr>
            <p:sp>
              <p:nvSpPr>
                <p:cNvPr id="497" name="Freeform 28">
                  <a:extLst>
                    <a:ext uri="{FF2B5EF4-FFF2-40B4-BE49-F238E27FC236}">
                      <a16:creationId xmlns:a16="http://schemas.microsoft.com/office/drawing/2014/main" id="{00839285-E4BB-3754-5E32-8908097B4E95}"/>
                    </a:ext>
                  </a:extLst>
                </p:cNvPr>
                <p:cNvSpPr/>
                <p:nvPr/>
              </p:nvSpPr>
              <p:spPr>
                <a:xfrm>
                  <a:off x="2807275" y="4780705"/>
                  <a:ext cx="7287968" cy="16381"/>
                </a:xfrm>
                <a:custGeom>
                  <a:avLst/>
                  <a:gdLst>
                    <a:gd name="connsiteX0" fmla="*/ 0 w 7287968"/>
                    <a:gd name="connsiteY0" fmla="*/ 0 h 16381"/>
                    <a:gd name="connsiteX1" fmla="*/ 7287968 w 7287968"/>
                    <a:gd name="connsiteY1" fmla="*/ 0 h 16381"/>
                  </a:gdLst>
                  <a:ahLst/>
                  <a:cxnLst>
                    <a:cxn ang="0">
                      <a:pos x="connsiteX0" y="connsiteY0"/>
                    </a:cxn>
                    <a:cxn ang="0">
                      <a:pos x="connsiteX1" y="connsiteY1"/>
                    </a:cxn>
                  </a:cxnLst>
                  <a:rect l="l" t="t" r="r" b="b"/>
                  <a:pathLst>
                    <a:path w="7287968" h="16381">
                      <a:moveTo>
                        <a:pt x="0" y="0"/>
                      </a:moveTo>
                      <a:lnTo>
                        <a:pt x="7287968"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8" name="Freeform 29">
                  <a:extLst>
                    <a:ext uri="{FF2B5EF4-FFF2-40B4-BE49-F238E27FC236}">
                      <a16:creationId xmlns:a16="http://schemas.microsoft.com/office/drawing/2014/main" id="{CC1C9EA8-BCEF-70A5-D882-D62FCE621C66}"/>
                    </a:ext>
                  </a:extLst>
                </p:cNvPr>
                <p:cNvSpPr/>
                <p:nvPr/>
              </p:nvSpPr>
              <p:spPr>
                <a:xfrm>
                  <a:off x="2807275" y="4780705"/>
                  <a:ext cx="7287968" cy="16381"/>
                </a:xfrm>
                <a:custGeom>
                  <a:avLst/>
                  <a:gdLst>
                    <a:gd name="connsiteX0" fmla="*/ 0 w 7287968"/>
                    <a:gd name="connsiteY0" fmla="*/ 0 h 16381"/>
                    <a:gd name="connsiteX1" fmla="*/ 7287968 w 7287968"/>
                    <a:gd name="connsiteY1" fmla="*/ 0 h 16381"/>
                  </a:gdLst>
                  <a:ahLst/>
                  <a:cxnLst>
                    <a:cxn ang="0">
                      <a:pos x="connsiteX0" y="connsiteY0"/>
                    </a:cxn>
                    <a:cxn ang="0">
                      <a:pos x="connsiteX1" y="connsiteY1"/>
                    </a:cxn>
                  </a:cxnLst>
                  <a:rect l="l" t="t" r="r" b="b"/>
                  <a:pathLst>
                    <a:path w="7287968" h="16381">
                      <a:moveTo>
                        <a:pt x="0" y="0"/>
                      </a:moveTo>
                      <a:lnTo>
                        <a:pt x="7287968" y="0"/>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99" name="Freeform 30">
                  <a:extLst>
                    <a:ext uri="{FF2B5EF4-FFF2-40B4-BE49-F238E27FC236}">
                      <a16:creationId xmlns:a16="http://schemas.microsoft.com/office/drawing/2014/main" id="{9A3CF9B2-D16F-FFB9-3692-F4CC05BDF7CC}"/>
                    </a:ext>
                  </a:extLst>
                </p:cNvPr>
                <p:cNvSpPr/>
                <p:nvPr/>
              </p:nvSpPr>
              <p:spPr>
                <a:xfrm>
                  <a:off x="2917078"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0" name="Freeform 31">
                  <a:extLst>
                    <a:ext uri="{FF2B5EF4-FFF2-40B4-BE49-F238E27FC236}">
                      <a16:creationId xmlns:a16="http://schemas.microsoft.com/office/drawing/2014/main" id="{ED71C7AB-01BB-9770-5BC9-2ED5A1004FAE}"/>
                    </a:ext>
                  </a:extLst>
                </p:cNvPr>
                <p:cNvSpPr/>
                <p:nvPr/>
              </p:nvSpPr>
              <p:spPr>
                <a:xfrm>
                  <a:off x="316946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1" name="Freeform 32">
                  <a:extLst>
                    <a:ext uri="{FF2B5EF4-FFF2-40B4-BE49-F238E27FC236}">
                      <a16:creationId xmlns:a16="http://schemas.microsoft.com/office/drawing/2014/main" id="{6B68CE35-A33F-01F4-CEDB-D4CDD718B7F2}"/>
                    </a:ext>
                  </a:extLst>
                </p:cNvPr>
                <p:cNvSpPr/>
                <p:nvPr/>
              </p:nvSpPr>
              <p:spPr>
                <a:xfrm>
                  <a:off x="3421844"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2" name="Freeform 33">
                  <a:extLst>
                    <a:ext uri="{FF2B5EF4-FFF2-40B4-BE49-F238E27FC236}">
                      <a16:creationId xmlns:a16="http://schemas.microsoft.com/office/drawing/2014/main" id="{19D86087-A8F4-1CCC-E05A-63A2EBE73D77}"/>
                    </a:ext>
                  </a:extLst>
                </p:cNvPr>
                <p:cNvSpPr/>
                <p:nvPr/>
              </p:nvSpPr>
              <p:spPr>
                <a:xfrm>
                  <a:off x="367422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3" name="Freeform 34">
                  <a:extLst>
                    <a:ext uri="{FF2B5EF4-FFF2-40B4-BE49-F238E27FC236}">
                      <a16:creationId xmlns:a16="http://schemas.microsoft.com/office/drawing/2014/main" id="{AE30D78A-6F8D-CE37-85DB-9A5E5F251CE6}"/>
                    </a:ext>
                  </a:extLst>
                </p:cNvPr>
                <p:cNvSpPr/>
                <p:nvPr/>
              </p:nvSpPr>
              <p:spPr>
                <a:xfrm>
                  <a:off x="392661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4" name="Freeform 35">
                  <a:extLst>
                    <a:ext uri="{FF2B5EF4-FFF2-40B4-BE49-F238E27FC236}">
                      <a16:creationId xmlns:a16="http://schemas.microsoft.com/office/drawing/2014/main" id="{5CFFE8C2-798A-65BE-3B4A-89251DD25090}"/>
                    </a:ext>
                  </a:extLst>
                </p:cNvPr>
                <p:cNvSpPr/>
                <p:nvPr/>
              </p:nvSpPr>
              <p:spPr>
                <a:xfrm>
                  <a:off x="4178993"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5" name="Freeform 36">
                  <a:extLst>
                    <a:ext uri="{FF2B5EF4-FFF2-40B4-BE49-F238E27FC236}">
                      <a16:creationId xmlns:a16="http://schemas.microsoft.com/office/drawing/2014/main" id="{6AD711C5-4509-C4D8-862F-A370941CFB08}"/>
                    </a:ext>
                  </a:extLst>
                </p:cNvPr>
                <p:cNvSpPr/>
                <p:nvPr/>
              </p:nvSpPr>
              <p:spPr>
                <a:xfrm>
                  <a:off x="4431376"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6" name="Freeform 37">
                  <a:extLst>
                    <a:ext uri="{FF2B5EF4-FFF2-40B4-BE49-F238E27FC236}">
                      <a16:creationId xmlns:a16="http://schemas.microsoft.com/office/drawing/2014/main" id="{0485D638-752E-47CD-701C-7D4D087CE053}"/>
                    </a:ext>
                  </a:extLst>
                </p:cNvPr>
                <p:cNvSpPr/>
                <p:nvPr/>
              </p:nvSpPr>
              <p:spPr>
                <a:xfrm>
                  <a:off x="4683759"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7" name="Freeform 38">
                  <a:extLst>
                    <a:ext uri="{FF2B5EF4-FFF2-40B4-BE49-F238E27FC236}">
                      <a16:creationId xmlns:a16="http://schemas.microsoft.com/office/drawing/2014/main" id="{D56AC950-A0E3-D30C-9ED8-9A417C3E7A6A}"/>
                    </a:ext>
                  </a:extLst>
                </p:cNvPr>
                <p:cNvSpPr/>
                <p:nvPr/>
              </p:nvSpPr>
              <p:spPr>
                <a:xfrm>
                  <a:off x="4936142"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8" name="Freeform 39">
                  <a:extLst>
                    <a:ext uri="{FF2B5EF4-FFF2-40B4-BE49-F238E27FC236}">
                      <a16:creationId xmlns:a16="http://schemas.microsoft.com/office/drawing/2014/main" id="{53FD49F5-9E9D-CE5F-7485-D303664E133E}"/>
                    </a:ext>
                  </a:extLst>
                </p:cNvPr>
                <p:cNvSpPr/>
                <p:nvPr/>
              </p:nvSpPr>
              <p:spPr>
                <a:xfrm>
                  <a:off x="5188525"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09" name="Freeform 40">
                  <a:extLst>
                    <a:ext uri="{FF2B5EF4-FFF2-40B4-BE49-F238E27FC236}">
                      <a16:creationId xmlns:a16="http://schemas.microsoft.com/office/drawing/2014/main" id="{0072FCCF-D6F0-28AB-D813-0343160B8FE8}"/>
                    </a:ext>
                  </a:extLst>
                </p:cNvPr>
                <p:cNvSpPr/>
                <p:nvPr/>
              </p:nvSpPr>
              <p:spPr>
                <a:xfrm>
                  <a:off x="5440908"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0" name="Freeform 41">
                  <a:extLst>
                    <a:ext uri="{FF2B5EF4-FFF2-40B4-BE49-F238E27FC236}">
                      <a16:creationId xmlns:a16="http://schemas.microsoft.com/office/drawing/2014/main" id="{7F46BEBE-A80C-C840-6AD6-0E43DF7482DB}"/>
                    </a:ext>
                  </a:extLst>
                </p:cNvPr>
                <p:cNvSpPr/>
                <p:nvPr/>
              </p:nvSpPr>
              <p:spPr>
                <a:xfrm>
                  <a:off x="569329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1" name="Freeform 42">
                  <a:extLst>
                    <a:ext uri="{FF2B5EF4-FFF2-40B4-BE49-F238E27FC236}">
                      <a16:creationId xmlns:a16="http://schemas.microsoft.com/office/drawing/2014/main" id="{4FFFAF60-4D01-EC38-44F4-FD4857302B7C}"/>
                    </a:ext>
                  </a:extLst>
                </p:cNvPr>
                <p:cNvSpPr/>
                <p:nvPr/>
              </p:nvSpPr>
              <p:spPr>
                <a:xfrm>
                  <a:off x="5945674"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2" name="Freeform 43">
                  <a:extLst>
                    <a:ext uri="{FF2B5EF4-FFF2-40B4-BE49-F238E27FC236}">
                      <a16:creationId xmlns:a16="http://schemas.microsoft.com/office/drawing/2014/main" id="{795C6B83-2D83-A0B7-A8FA-080FFCC5D0F0}"/>
                    </a:ext>
                  </a:extLst>
                </p:cNvPr>
                <p:cNvSpPr/>
                <p:nvPr/>
              </p:nvSpPr>
              <p:spPr>
                <a:xfrm>
                  <a:off x="619805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4" name="Freeform 44">
                  <a:extLst>
                    <a:ext uri="{FF2B5EF4-FFF2-40B4-BE49-F238E27FC236}">
                      <a16:creationId xmlns:a16="http://schemas.microsoft.com/office/drawing/2014/main" id="{7C89F933-AF20-194B-F033-0E912F2814C7}"/>
                    </a:ext>
                  </a:extLst>
                </p:cNvPr>
                <p:cNvSpPr/>
                <p:nvPr/>
              </p:nvSpPr>
              <p:spPr>
                <a:xfrm>
                  <a:off x="645044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5" name="Freeform 45">
                  <a:extLst>
                    <a:ext uri="{FF2B5EF4-FFF2-40B4-BE49-F238E27FC236}">
                      <a16:creationId xmlns:a16="http://schemas.microsoft.com/office/drawing/2014/main" id="{73C000EB-C39F-4C39-1941-C2142353CC32}"/>
                    </a:ext>
                  </a:extLst>
                </p:cNvPr>
                <p:cNvSpPr/>
                <p:nvPr/>
              </p:nvSpPr>
              <p:spPr>
                <a:xfrm>
                  <a:off x="670446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6" name="Freeform 46">
                  <a:extLst>
                    <a:ext uri="{FF2B5EF4-FFF2-40B4-BE49-F238E27FC236}">
                      <a16:creationId xmlns:a16="http://schemas.microsoft.com/office/drawing/2014/main" id="{F8CEE587-3902-14A9-B042-2EBD254A0E94}"/>
                    </a:ext>
                  </a:extLst>
                </p:cNvPr>
                <p:cNvSpPr/>
                <p:nvPr/>
              </p:nvSpPr>
              <p:spPr>
                <a:xfrm>
                  <a:off x="6955206"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7" name="Freeform 47">
                  <a:extLst>
                    <a:ext uri="{FF2B5EF4-FFF2-40B4-BE49-F238E27FC236}">
                      <a16:creationId xmlns:a16="http://schemas.microsoft.com/office/drawing/2014/main" id="{811971C2-8EA4-B37D-44EF-00F44A717D79}"/>
                    </a:ext>
                  </a:extLst>
                </p:cNvPr>
                <p:cNvSpPr/>
                <p:nvPr/>
              </p:nvSpPr>
              <p:spPr>
                <a:xfrm>
                  <a:off x="720922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8" name="Freeform 48">
                  <a:extLst>
                    <a:ext uri="{FF2B5EF4-FFF2-40B4-BE49-F238E27FC236}">
                      <a16:creationId xmlns:a16="http://schemas.microsoft.com/office/drawing/2014/main" id="{D79944FC-7DA7-A72C-BFC8-0B061CD96DAA}"/>
                    </a:ext>
                  </a:extLst>
                </p:cNvPr>
                <p:cNvSpPr/>
                <p:nvPr/>
              </p:nvSpPr>
              <p:spPr>
                <a:xfrm>
                  <a:off x="746161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19" name="Freeform 49">
                  <a:extLst>
                    <a:ext uri="{FF2B5EF4-FFF2-40B4-BE49-F238E27FC236}">
                      <a16:creationId xmlns:a16="http://schemas.microsoft.com/office/drawing/2014/main" id="{EDF935B9-43E7-BB05-4842-F67574D6006B}"/>
                    </a:ext>
                  </a:extLst>
                </p:cNvPr>
                <p:cNvSpPr/>
                <p:nvPr/>
              </p:nvSpPr>
              <p:spPr>
                <a:xfrm>
                  <a:off x="7713993"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0" name="Freeform 50">
                  <a:extLst>
                    <a:ext uri="{FF2B5EF4-FFF2-40B4-BE49-F238E27FC236}">
                      <a16:creationId xmlns:a16="http://schemas.microsoft.com/office/drawing/2014/main" id="{AA0CEE3D-2289-E7E5-A065-8E1C81A8D3AA}"/>
                    </a:ext>
                  </a:extLst>
                </p:cNvPr>
                <p:cNvSpPr/>
                <p:nvPr/>
              </p:nvSpPr>
              <p:spPr>
                <a:xfrm>
                  <a:off x="7966376"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1" name="Freeform 51">
                  <a:extLst>
                    <a:ext uri="{FF2B5EF4-FFF2-40B4-BE49-F238E27FC236}">
                      <a16:creationId xmlns:a16="http://schemas.microsoft.com/office/drawing/2014/main" id="{7E0011AD-ACC9-A765-D287-09FA4BEFDE6B}"/>
                    </a:ext>
                  </a:extLst>
                </p:cNvPr>
                <p:cNvSpPr/>
                <p:nvPr/>
              </p:nvSpPr>
              <p:spPr>
                <a:xfrm>
                  <a:off x="8218759"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2" name="Freeform 52">
                  <a:extLst>
                    <a:ext uri="{FF2B5EF4-FFF2-40B4-BE49-F238E27FC236}">
                      <a16:creationId xmlns:a16="http://schemas.microsoft.com/office/drawing/2014/main" id="{60A0F8CC-0F28-2D9F-42A2-D8BC5447DB5A}"/>
                    </a:ext>
                  </a:extLst>
                </p:cNvPr>
                <p:cNvSpPr/>
                <p:nvPr/>
              </p:nvSpPr>
              <p:spPr>
                <a:xfrm>
                  <a:off x="8471142"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3" name="Freeform 53">
                  <a:extLst>
                    <a:ext uri="{FF2B5EF4-FFF2-40B4-BE49-F238E27FC236}">
                      <a16:creationId xmlns:a16="http://schemas.microsoft.com/office/drawing/2014/main" id="{69D0EFA9-2189-39C3-5B83-0C55A862BB79}"/>
                    </a:ext>
                  </a:extLst>
                </p:cNvPr>
                <p:cNvSpPr/>
                <p:nvPr/>
              </p:nvSpPr>
              <p:spPr>
                <a:xfrm>
                  <a:off x="8723525"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4" name="Freeform 54">
                  <a:extLst>
                    <a:ext uri="{FF2B5EF4-FFF2-40B4-BE49-F238E27FC236}">
                      <a16:creationId xmlns:a16="http://schemas.microsoft.com/office/drawing/2014/main" id="{81BC69A0-A04A-5472-E562-C5B72DCCC787}"/>
                    </a:ext>
                  </a:extLst>
                </p:cNvPr>
                <p:cNvSpPr/>
                <p:nvPr/>
              </p:nvSpPr>
              <p:spPr>
                <a:xfrm>
                  <a:off x="8975908"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5" name="Freeform 55">
                  <a:extLst>
                    <a:ext uri="{FF2B5EF4-FFF2-40B4-BE49-F238E27FC236}">
                      <a16:creationId xmlns:a16="http://schemas.microsoft.com/office/drawing/2014/main" id="{AAD8A20A-F1BB-F436-E0ED-751215847743}"/>
                    </a:ext>
                  </a:extLst>
                </p:cNvPr>
                <p:cNvSpPr/>
                <p:nvPr/>
              </p:nvSpPr>
              <p:spPr>
                <a:xfrm>
                  <a:off x="922829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6" name="Freeform 56">
                  <a:extLst>
                    <a:ext uri="{FF2B5EF4-FFF2-40B4-BE49-F238E27FC236}">
                      <a16:creationId xmlns:a16="http://schemas.microsoft.com/office/drawing/2014/main" id="{34B47116-5E75-EDFA-E6CE-A8BC76340B03}"/>
                    </a:ext>
                  </a:extLst>
                </p:cNvPr>
                <p:cNvSpPr/>
                <p:nvPr/>
              </p:nvSpPr>
              <p:spPr>
                <a:xfrm>
                  <a:off x="9480674"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7" name="Freeform 57">
                  <a:extLst>
                    <a:ext uri="{FF2B5EF4-FFF2-40B4-BE49-F238E27FC236}">
                      <a16:creationId xmlns:a16="http://schemas.microsoft.com/office/drawing/2014/main" id="{DC9FEC6E-4884-CA60-B459-138D6D839361}"/>
                    </a:ext>
                  </a:extLst>
                </p:cNvPr>
                <p:cNvSpPr/>
                <p:nvPr/>
              </p:nvSpPr>
              <p:spPr>
                <a:xfrm>
                  <a:off x="973305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528" name="Freeform 58">
                  <a:extLst>
                    <a:ext uri="{FF2B5EF4-FFF2-40B4-BE49-F238E27FC236}">
                      <a16:creationId xmlns:a16="http://schemas.microsoft.com/office/drawing/2014/main" id="{3A1773DB-C9C1-3B9D-468A-5EB5A4C30B68}"/>
                    </a:ext>
                  </a:extLst>
                </p:cNvPr>
                <p:cNvSpPr/>
                <p:nvPr/>
              </p:nvSpPr>
              <p:spPr>
                <a:xfrm>
                  <a:off x="998544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grpSp>
          <p:nvGrpSpPr>
            <p:cNvPr id="393" name="Graphic 3">
              <a:extLst>
                <a:ext uri="{FF2B5EF4-FFF2-40B4-BE49-F238E27FC236}">
                  <a16:creationId xmlns:a16="http://schemas.microsoft.com/office/drawing/2014/main" id="{5F8714AF-3AAD-34DE-6BFD-7E79260CBFE1}"/>
                </a:ext>
              </a:extLst>
            </p:cNvPr>
            <p:cNvGrpSpPr/>
            <p:nvPr/>
          </p:nvGrpSpPr>
          <p:grpSpPr>
            <a:xfrm>
              <a:off x="13702128" y="3961835"/>
              <a:ext cx="9920380" cy="5888172"/>
              <a:chOff x="2902328" y="1019611"/>
              <a:chExt cx="7186359" cy="3675912"/>
            </a:xfrm>
            <a:noFill/>
          </p:grpSpPr>
          <p:grpSp>
            <p:nvGrpSpPr>
              <p:cNvPr id="433" name="Graphic 3">
                <a:extLst>
                  <a:ext uri="{FF2B5EF4-FFF2-40B4-BE49-F238E27FC236}">
                    <a16:creationId xmlns:a16="http://schemas.microsoft.com/office/drawing/2014/main" id="{186D7F83-0A26-3F26-C795-792D113F6D96}"/>
                  </a:ext>
                </a:extLst>
              </p:cNvPr>
              <p:cNvGrpSpPr/>
              <p:nvPr/>
            </p:nvGrpSpPr>
            <p:grpSpPr>
              <a:xfrm>
                <a:off x="7561580" y="3597992"/>
                <a:ext cx="60637" cy="60609"/>
                <a:chOff x="7561580" y="3597992"/>
                <a:chExt cx="60637" cy="60609"/>
              </a:xfrm>
            </p:grpSpPr>
            <p:sp>
              <p:nvSpPr>
                <p:cNvPr id="481" name="Freeform 61">
                  <a:extLst>
                    <a:ext uri="{FF2B5EF4-FFF2-40B4-BE49-F238E27FC236}">
                      <a16:creationId xmlns:a16="http://schemas.microsoft.com/office/drawing/2014/main" id="{CE168AE8-5B6B-E16E-1C6B-2FEA6FD25D81}"/>
                    </a:ext>
                  </a:extLst>
                </p:cNvPr>
                <p:cNvSpPr/>
                <p:nvPr/>
              </p:nvSpPr>
              <p:spPr>
                <a:xfrm>
                  <a:off x="7561580" y="3629116"/>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2" name="Freeform 62">
                  <a:extLst>
                    <a:ext uri="{FF2B5EF4-FFF2-40B4-BE49-F238E27FC236}">
                      <a16:creationId xmlns:a16="http://schemas.microsoft.com/office/drawing/2014/main" id="{6C453816-7E71-C65D-9749-7354D31CA653}"/>
                    </a:ext>
                  </a:extLst>
                </p:cNvPr>
                <p:cNvSpPr/>
                <p:nvPr/>
              </p:nvSpPr>
              <p:spPr>
                <a:xfrm>
                  <a:off x="7592718" y="3597992"/>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34" name="Graphic 3">
                <a:extLst>
                  <a:ext uri="{FF2B5EF4-FFF2-40B4-BE49-F238E27FC236}">
                    <a16:creationId xmlns:a16="http://schemas.microsoft.com/office/drawing/2014/main" id="{FB074474-CBF5-C015-C2A7-00223AFEE4FB}"/>
                  </a:ext>
                </a:extLst>
              </p:cNvPr>
              <p:cNvGrpSpPr/>
              <p:nvPr/>
            </p:nvGrpSpPr>
            <p:grpSpPr>
              <a:xfrm>
                <a:off x="9520007" y="3134407"/>
                <a:ext cx="60637" cy="60609"/>
                <a:chOff x="9520007" y="3134407"/>
                <a:chExt cx="60637" cy="60609"/>
              </a:xfrm>
            </p:grpSpPr>
            <p:sp>
              <p:nvSpPr>
                <p:cNvPr id="479" name="Freeform 64">
                  <a:extLst>
                    <a:ext uri="{FF2B5EF4-FFF2-40B4-BE49-F238E27FC236}">
                      <a16:creationId xmlns:a16="http://schemas.microsoft.com/office/drawing/2014/main" id="{1254454F-67E0-7FC7-6895-E0F901C31923}"/>
                    </a:ext>
                  </a:extLst>
                </p:cNvPr>
                <p:cNvSpPr/>
                <p:nvPr/>
              </p:nvSpPr>
              <p:spPr>
                <a:xfrm>
                  <a:off x="9520007" y="3163893"/>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80" name="Freeform 65">
                  <a:extLst>
                    <a:ext uri="{FF2B5EF4-FFF2-40B4-BE49-F238E27FC236}">
                      <a16:creationId xmlns:a16="http://schemas.microsoft.com/office/drawing/2014/main" id="{F29A8A88-54CD-CB0C-9414-3D26E876AC5D}"/>
                    </a:ext>
                  </a:extLst>
                </p:cNvPr>
                <p:cNvSpPr/>
                <p:nvPr/>
              </p:nvSpPr>
              <p:spPr>
                <a:xfrm>
                  <a:off x="9551145"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35" name="Graphic 3">
                <a:extLst>
                  <a:ext uri="{FF2B5EF4-FFF2-40B4-BE49-F238E27FC236}">
                    <a16:creationId xmlns:a16="http://schemas.microsoft.com/office/drawing/2014/main" id="{017A1689-1C68-8EB9-F550-5B74D4BB8136}"/>
                  </a:ext>
                </a:extLst>
              </p:cNvPr>
              <p:cNvGrpSpPr/>
              <p:nvPr/>
            </p:nvGrpSpPr>
            <p:grpSpPr>
              <a:xfrm>
                <a:off x="9334816" y="3134407"/>
                <a:ext cx="60637" cy="60609"/>
                <a:chOff x="9334816" y="3134407"/>
                <a:chExt cx="60637" cy="60609"/>
              </a:xfrm>
            </p:grpSpPr>
            <p:sp>
              <p:nvSpPr>
                <p:cNvPr id="477" name="Freeform 67">
                  <a:extLst>
                    <a:ext uri="{FF2B5EF4-FFF2-40B4-BE49-F238E27FC236}">
                      <a16:creationId xmlns:a16="http://schemas.microsoft.com/office/drawing/2014/main" id="{EAE56512-E06E-FD9B-EFD8-F8F24C0EF997}"/>
                    </a:ext>
                  </a:extLst>
                </p:cNvPr>
                <p:cNvSpPr/>
                <p:nvPr/>
              </p:nvSpPr>
              <p:spPr>
                <a:xfrm>
                  <a:off x="9334816" y="3163893"/>
                  <a:ext cx="60637" cy="16381"/>
                </a:xfrm>
                <a:custGeom>
                  <a:avLst/>
                  <a:gdLst>
                    <a:gd name="connsiteX0" fmla="*/ 0 w 60637"/>
                    <a:gd name="connsiteY0" fmla="*/ 0 h 16381"/>
                    <a:gd name="connsiteX1" fmla="*/ 60637 w 60637"/>
                    <a:gd name="connsiteY1" fmla="*/ 0 h 16381"/>
                  </a:gdLst>
                  <a:ahLst/>
                  <a:cxnLst>
                    <a:cxn ang="0">
                      <a:pos x="connsiteX0" y="connsiteY0"/>
                    </a:cxn>
                    <a:cxn ang="0">
                      <a:pos x="connsiteX1" y="connsiteY1"/>
                    </a:cxn>
                  </a:cxnLst>
                  <a:rect l="l" t="t" r="r" b="b"/>
                  <a:pathLst>
                    <a:path w="60637" h="16381">
                      <a:moveTo>
                        <a:pt x="0" y="0"/>
                      </a:moveTo>
                      <a:lnTo>
                        <a:pt x="60637"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78" name="Freeform 68">
                  <a:extLst>
                    <a:ext uri="{FF2B5EF4-FFF2-40B4-BE49-F238E27FC236}">
                      <a16:creationId xmlns:a16="http://schemas.microsoft.com/office/drawing/2014/main" id="{1497DC39-79B6-2CF8-9795-8FA60993043F}"/>
                    </a:ext>
                  </a:extLst>
                </p:cNvPr>
                <p:cNvSpPr/>
                <p:nvPr/>
              </p:nvSpPr>
              <p:spPr>
                <a:xfrm>
                  <a:off x="9365955"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36" name="Graphic 3">
                <a:extLst>
                  <a:ext uri="{FF2B5EF4-FFF2-40B4-BE49-F238E27FC236}">
                    <a16:creationId xmlns:a16="http://schemas.microsoft.com/office/drawing/2014/main" id="{5B4B3755-8475-63EC-CA44-831B1F3034A7}"/>
                  </a:ext>
                </a:extLst>
              </p:cNvPr>
              <p:cNvGrpSpPr/>
              <p:nvPr/>
            </p:nvGrpSpPr>
            <p:grpSpPr>
              <a:xfrm>
                <a:off x="8859550" y="3134407"/>
                <a:ext cx="58998" cy="60609"/>
                <a:chOff x="8859550" y="3134407"/>
                <a:chExt cx="58998" cy="60609"/>
              </a:xfrm>
            </p:grpSpPr>
            <p:sp>
              <p:nvSpPr>
                <p:cNvPr id="475" name="Freeform 70">
                  <a:extLst>
                    <a:ext uri="{FF2B5EF4-FFF2-40B4-BE49-F238E27FC236}">
                      <a16:creationId xmlns:a16="http://schemas.microsoft.com/office/drawing/2014/main" id="{A212DF9F-FC61-DC9A-AF24-549E67768085}"/>
                    </a:ext>
                  </a:extLst>
                </p:cNvPr>
                <p:cNvSpPr/>
                <p:nvPr/>
              </p:nvSpPr>
              <p:spPr>
                <a:xfrm>
                  <a:off x="8859550" y="3163893"/>
                  <a:ext cx="58998" cy="16381"/>
                </a:xfrm>
                <a:custGeom>
                  <a:avLst/>
                  <a:gdLst>
                    <a:gd name="connsiteX0" fmla="*/ 0 w 58998"/>
                    <a:gd name="connsiteY0" fmla="*/ 0 h 16381"/>
                    <a:gd name="connsiteX1" fmla="*/ 58998 w 58998"/>
                    <a:gd name="connsiteY1" fmla="*/ 0 h 16381"/>
                  </a:gdLst>
                  <a:ahLst/>
                  <a:cxnLst>
                    <a:cxn ang="0">
                      <a:pos x="connsiteX0" y="connsiteY0"/>
                    </a:cxn>
                    <a:cxn ang="0">
                      <a:pos x="connsiteX1" y="connsiteY1"/>
                    </a:cxn>
                  </a:cxnLst>
                  <a:rect l="l" t="t" r="r" b="b"/>
                  <a:pathLst>
                    <a:path w="58998" h="16381">
                      <a:moveTo>
                        <a:pt x="0" y="0"/>
                      </a:moveTo>
                      <a:lnTo>
                        <a:pt x="58998"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76" name="Freeform 71">
                  <a:extLst>
                    <a:ext uri="{FF2B5EF4-FFF2-40B4-BE49-F238E27FC236}">
                      <a16:creationId xmlns:a16="http://schemas.microsoft.com/office/drawing/2014/main" id="{6FC043CE-6EBA-694A-3B37-B4C11B2E57FC}"/>
                    </a:ext>
                  </a:extLst>
                </p:cNvPr>
                <p:cNvSpPr/>
                <p:nvPr/>
              </p:nvSpPr>
              <p:spPr>
                <a:xfrm>
                  <a:off x="8889049"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37" name="Graphic 3">
                <a:extLst>
                  <a:ext uri="{FF2B5EF4-FFF2-40B4-BE49-F238E27FC236}">
                    <a16:creationId xmlns:a16="http://schemas.microsoft.com/office/drawing/2014/main" id="{C5085E66-0D03-E8D8-D98B-E2B156C64E0A}"/>
                  </a:ext>
                </a:extLst>
              </p:cNvPr>
              <p:cNvGrpSpPr/>
              <p:nvPr/>
            </p:nvGrpSpPr>
            <p:grpSpPr>
              <a:xfrm>
                <a:off x="8248259" y="3134407"/>
                <a:ext cx="58998" cy="60609"/>
                <a:chOff x="8248259" y="3134407"/>
                <a:chExt cx="58998" cy="60609"/>
              </a:xfrm>
            </p:grpSpPr>
            <p:sp>
              <p:nvSpPr>
                <p:cNvPr id="473" name="Freeform 73">
                  <a:extLst>
                    <a:ext uri="{FF2B5EF4-FFF2-40B4-BE49-F238E27FC236}">
                      <a16:creationId xmlns:a16="http://schemas.microsoft.com/office/drawing/2014/main" id="{DB1B849E-EFD8-FD03-F56A-B7BEA48B992A}"/>
                    </a:ext>
                  </a:extLst>
                </p:cNvPr>
                <p:cNvSpPr/>
                <p:nvPr/>
              </p:nvSpPr>
              <p:spPr>
                <a:xfrm>
                  <a:off x="8248259" y="3163893"/>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74" name="Freeform 74">
                  <a:extLst>
                    <a:ext uri="{FF2B5EF4-FFF2-40B4-BE49-F238E27FC236}">
                      <a16:creationId xmlns:a16="http://schemas.microsoft.com/office/drawing/2014/main" id="{FCB5EC0B-2BD8-CCF9-8AB2-17AFCE56AA30}"/>
                    </a:ext>
                  </a:extLst>
                </p:cNvPr>
                <p:cNvSpPr/>
                <p:nvPr/>
              </p:nvSpPr>
              <p:spPr>
                <a:xfrm>
                  <a:off x="8277758"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38" name="Graphic 3">
                <a:extLst>
                  <a:ext uri="{FF2B5EF4-FFF2-40B4-BE49-F238E27FC236}">
                    <a16:creationId xmlns:a16="http://schemas.microsoft.com/office/drawing/2014/main" id="{5D9D3774-8A60-68D3-6B77-E353A69C3FAF}"/>
                  </a:ext>
                </a:extLst>
              </p:cNvPr>
              <p:cNvGrpSpPr/>
              <p:nvPr/>
            </p:nvGrpSpPr>
            <p:grpSpPr>
              <a:xfrm>
                <a:off x="7677939" y="2944387"/>
                <a:ext cx="58998" cy="60609"/>
                <a:chOff x="7677939" y="2944387"/>
                <a:chExt cx="58998" cy="60609"/>
              </a:xfrm>
            </p:grpSpPr>
            <p:sp>
              <p:nvSpPr>
                <p:cNvPr id="471" name="Freeform 76">
                  <a:extLst>
                    <a:ext uri="{FF2B5EF4-FFF2-40B4-BE49-F238E27FC236}">
                      <a16:creationId xmlns:a16="http://schemas.microsoft.com/office/drawing/2014/main" id="{7BD2EEB2-5167-FDA5-760A-8BA3C722561D}"/>
                    </a:ext>
                  </a:extLst>
                </p:cNvPr>
                <p:cNvSpPr/>
                <p:nvPr/>
              </p:nvSpPr>
              <p:spPr>
                <a:xfrm>
                  <a:off x="7677939" y="2975511"/>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72" name="Freeform 77">
                  <a:extLst>
                    <a:ext uri="{FF2B5EF4-FFF2-40B4-BE49-F238E27FC236}">
                      <a16:creationId xmlns:a16="http://schemas.microsoft.com/office/drawing/2014/main" id="{8DEC9ED2-0DEC-87A4-8C4F-9754B31146E6}"/>
                    </a:ext>
                  </a:extLst>
                </p:cNvPr>
                <p:cNvSpPr/>
                <p:nvPr/>
              </p:nvSpPr>
              <p:spPr>
                <a:xfrm>
                  <a:off x="7707438" y="294438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39" name="Graphic 3">
                <a:extLst>
                  <a:ext uri="{FF2B5EF4-FFF2-40B4-BE49-F238E27FC236}">
                    <a16:creationId xmlns:a16="http://schemas.microsoft.com/office/drawing/2014/main" id="{E0996F67-3A2F-2881-9339-C0D519D64D8E}"/>
                  </a:ext>
                </a:extLst>
              </p:cNvPr>
              <p:cNvGrpSpPr/>
              <p:nvPr/>
            </p:nvGrpSpPr>
            <p:grpSpPr>
              <a:xfrm>
                <a:off x="7536998" y="2944387"/>
                <a:ext cx="58998" cy="60609"/>
                <a:chOff x="7536998" y="2944387"/>
                <a:chExt cx="58998" cy="60609"/>
              </a:xfrm>
            </p:grpSpPr>
            <p:sp>
              <p:nvSpPr>
                <p:cNvPr id="469" name="Freeform 79">
                  <a:extLst>
                    <a:ext uri="{FF2B5EF4-FFF2-40B4-BE49-F238E27FC236}">
                      <a16:creationId xmlns:a16="http://schemas.microsoft.com/office/drawing/2014/main" id="{92D8645E-48CC-8944-E7D5-5A9F4733D559}"/>
                    </a:ext>
                  </a:extLst>
                </p:cNvPr>
                <p:cNvSpPr/>
                <p:nvPr/>
              </p:nvSpPr>
              <p:spPr>
                <a:xfrm>
                  <a:off x="7536998" y="2975511"/>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70" name="Freeform 80">
                  <a:extLst>
                    <a:ext uri="{FF2B5EF4-FFF2-40B4-BE49-F238E27FC236}">
                      <a16:creationId xmlns:a16="http://schemas.microsoft.com/office/drawing/2014/main" id="{2E29CF86-4E1A-2A07-33B2-DA9B21D73FF0}"/>
                    </a:ext>
                  </a:extLst>
                </p:cNvPr>
                <p:cNvSpPr/>
                <p:nvPr/>
              </p:nvSpPr>
              <p:spPr>
                <a:xfrm>
                  <a:off x="7566497" y="294438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40" name="Graphic 3">
                <a:extLst>
                  <a:ext uri="{FF2B5EF4-FFF2-40B4-BE49-F238E27FC236}">
                    <a16:creationId xmlns:a16="http://schemas.microsoft.com/office/drawing/2014/main" id="{8F058B1E-DE13-BD13-93F4-12A9F9E89008}"/>
                  </a:ext>
                </a:extLst>
              </p:cNvPr>
              <p:cNvGrpSpPr/>
              <p:nvPr/>
            </p:nvGrpSpPr>
            <p:grpSpPr>
              <a:xfrm>
                <a:off x="7430472" y="2788767"/>
                <a:ext cx="58998" cy="60609"/>
                <a:chOff x="7430472" y="2788767"/>
                <a:chExt cx="58998" cy="60609"/>
              </a:xfrm>
            </p:grpSpPr>
            <p:sp>
              <p:nvSpPr>
                <p:cNvPr id="467" name="Freeform 82">
                  <a:extLst>
                    <a:ext uri="{FF2B5EF4-FFF2-40B4-BE49-F238E27FC236}">
                      <a16:creationId xmlns:a16="http://schemas.microsoft.com/office/drawing/2014/main" id="{5F465513-1935-1286-88A9-29037857E6DF}"/>
                    </a:ext>
                  </a:extLst>
                </p:cNvPr>
                <p:cNvSpPr/>
                <p:nvPr/>
              </p:nvSpPr>
              <p:spPr>
                <a:xfrm>
                  <a:off x="7430472" y="2818253"/>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68" name="Freeform 83">
                  <a:extLst>
                    <a:ext uri="{FF2B5EF4-FFF2-40B4-BE49-F238E27FC236}">
                      <a16:creationId xmlns:a16="http://schemas.microsoft.com/office/drawing/2014/main" id="{1D227777-6589-E8C5-BB05-E3A2CC523A1F}"/>
                    </a:ext>
                  </a:extLst>
                </p:cNvPr>
                <p:cNvSpPr/>
                <p:nvPr/>
              </p:nvSpPr>
              <p:spPr>
                <a:xfrm>
                  <a:off x="7459972"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41" name="Graphic 3">
                <a:extLst>
                  <a:ext uri="{FF2B5EF4-FFF2-40B4-BE49-F238E27FC236}">
                    <a16:creationId xmlns:a16="http://schemas.microsoft.com/office/drawing/2014/main" id="{572E9358-4725-2048-4E3E-DC7D8DC7EA85}"/>
                  </a:ext>
                </a:extLst>
              </p:cNvPr>
              <p:cNvGrpSpPr/>
              <p:nvPr/>
            </p:nvGrpSpPr>
            <p:grpSpPr>
              <a:xfrm>
                <a:off x="7183006" y="2788767"/>
                <a:ext cx="58998" cy="60609"/>
                <a:chOff x="7183006" y="2788767"/>
                <a:chExt cx="58998" cy="60609"/>
              </a:xfrm>
            </p:grpSpPr>
            <p:sp>
              <p:nvSpPr>
                <p:cNvPr id="465" name="Freeform 85">
                  <a:extLst>
                    <a:ext uri="{FF2B5EF4-FFF2-40B4-BE49-F238E27FC236}">
                      <a16:creationId xmlns:a16="http://schemas.microsoft.com/office/drawing/2014/main" id="{502979C2-09BD-6AC2-C47E-919FF580C369}"/>
                    </a:ext>
                  </a:extLst>
                </p:cNvPr>
                <p:cNvSpPr/>
                <p:nvPr/>
              </p:nvSpPr>
              <p:spPr>
                <a:xfrm>
                  <a:off x="7183006" y="2818253"/>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66" name="Freeform 86">
                  <a:extLst>
                    <a:ext uri="{FF2B5EF4-FFF2-40B4-BE49-F238E27FC236}">
                      <a16:creationId xmlns:a16="http://schemas.microsoft.com/office/drawing/2014/main" id="{267D4094-942B-3AF4-83C1-862EE0B1228C}"/>
                    </a:ext>
                  </a:extLst>
                </p:cNvPr>
                <p:cNvSpPr/>
                <p:nvPr/>
              </p:nvSpPr>
              <p:spPr>
                <a:xfrm>
                  <a:off x="7212505"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42" name="Graphic 3">
                <a:extLst>
                  <a:ext uri="{FF2B5EF4-FFF2-40B4-BE49-F238E27FC236}">
                    <a16:creationId xmlns:a16="http://schemas.microsoft.com/office/drawing/2014/main" id="{FF380097-3214-28F8-C01E-75CEFB4C9895}"/>
                  </a:ext>
                </a:extLst>
              </p:cNvPr>
              <p:cNvGrpSpPr/>
              <p:nvPr/>
            </p:nvGrpSpPr>
            <p:grpSpPr>
              <a:xfrm>
                <a:off x="7079758" y="2788767"/>
                <a:ext cx="60637" cy="60609"/>
                <a:chOff x="7079758" y="2788767"/>
                <a:chExt cx="60637" cy="60609"/>
              </a:xfrm>
            </p:grpSpPr>
            <p:sp>
              <p:nvSpPr>
                <p:cNvPr id="463" name="Freeform 88">
                  <a:extLst>
                    <a:ext uri="{FF2B5EF4-FFF2-40B4-BE49-F238E27FC236}">
                      <a16:creationId xmlns:a16="http://schemas.microsoft.com/office/drawing/2014/main" id="{F92830B9-34C3-D81C-670C-27273647F2E3}"/>
                    </a:ext>
                  </a:extLst>
                </p:cNvPr>
                <p:cNvSpPr/>
                <p:nvPr/>
              </p:nvSpPr>
              <p:spPr>
                <a:xfrm>
                  <a:off x="7079758" y="2818253"/>
                  <a:ext cx="60637" cy="16381"/>
                </a:xfrm>
                <a:custGeom>
                  <a:avLst/>
                  <a:gdLst>
                    <a:gd name="connsiteX0" fmla="*/ 0 w 60637"/>
                    <a:gd name="connsiteY0" fmla="*/ 0 h 16381"/>
                    <a:gd name="connsiteX1" fmla="*/ 60637 w 60637"/>
                    <a:gd name="connsiteY1" fmla="*/ 0 h 16381"/>
                  </a:gdLst>
                  <a:ahLst/>
                  <a:cxnLst>
                    <a:cxn ang="0">
                      <a:pos x="connsiteX0" y="connsiteY0"/>
                    </a:cxn>
                    <a:cxn ang="0">
                      <a:pos x="connsiteX1" y="connsiteY1"/>
                    </a:cxn>
                  </a:cxnLst>
                  <a:rect l="l" t="t" r="r" b="b"/>
                  <a:pathLst>
                    <a:path w="60637" h="16381">
                      <a:moveTo>
                        <a:pt x="0" y="0"/>
                      </a:moveTo>
                      <a:lnTo>
                        <a:pt x="60637"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64" name="Freeform 89">
                  <a:extLst>
                    <a:ext uri="{FF2B5EF4-FFF2-40B4-BE49-F238E27FC236}">
                      <a16:creationId xmlns:a16="http://schemas.microsoft.com/office/drawing/2014/main" id="{E060B139-11F0-9C63-5AAC-28DB667C5451}"/>
                    </a:ext>
                  </a:extLst>
                </p:cNvPr>
                <p:cNvSpPr/>
                <p:nvPr/>
              </p:nvSpPr>
              <p:spPr>
                <a:xfrm>
                  <a:off x="7110896"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43" name="Graphic 3">
                <a:extLst>
                  <a:ext uri="{FF2B5EF4-FFF2-40B4-BE49-F238E27FC236}">
                    <a16:creationId xmlns:a16="http://schemas.microsoft.com/office/drawing/2014/main" id="{F37679BC-CC14-9F0D-AC71-50CCEED4D171}"/>
                  </a:ext>
                </a:extLst>
              </p:cNvPr>
              <p:cNvGrpSpPr/>
              <p:nvPr/>
            </p:nvGrpSpPr>
            <p:grpSpPr>
              <a:xfrm>
                <a:off x="7024037" y="2788767"/>
                <a:ext cx="58998" cy="60609"/>
                <a:chOff x="7024037" y="2788767"/>
                <a:chExt cx="58998" cy="60609"/>
              </a:xfrm>
            </p:grpSpPr>
            <p:sp>
              <p:nvSpPr>
                <p:cNvPr id="461" name="Freeform 91">
                  <a:extLst>
                    <a:ext uri="{FF2B5EF4-FFF2-40B4-BE49-F238E27FC236}">
                      <a16:creationId xmlns:a16="http://schemas.microsoft.com/office/drawing/2014/main" id="{D0A57C7C-591B-E196-9098-7E3C5429D0E3}"/>
                    </a:ext>
                  </a:extLst>
                </p:cNvPr>
                <p:cNvSpPr/>
                <p:nvPr/>
              </p:nvSpPr>
              <p:spPr>
                <a:xfrm>
                  <a:off x="7024037" y="2818253"/>
                  <a:ext cx="58998" cy="16381"/>
                </a:xfrm>
                <a:custGeom>
                  <a:avLst/>
                  <a:gdLst>
                    <a:gd name="connsiteX0" fmla="*/ 0 w 58998"/>
                    <a:gd name="connsiteY0" fmla="*/ 0 h 16381"/>
                    <a:gd name="connsiteX1" fmla="*/ 58998 w 58998"/>
                    <a:gd name="connsiteY1" fmla="*/ 0 h 16381"/>
                  </a:gdLst>
                  <a:ahLst/>
                  <a:cxnLst>
                    <a:cxn ang="0">
                      <a:pos x="connsiteX0" y="connsiteY0"/>
                    </a:cxn>
                    <a:cxn ang="0">
                      <a:pos x="connsiteX1" y="connsiteY1"/>
                    </a:cxn>
                  </a:cxnLst>
                  <a:rect l="l" t="t" r="r" b="b"/>
                  <a:pathLst>
                    <a:path w="58998" h="16381">
                      <a:moveTo>
                        <a:pt x="0" y="0"/>
                      </a:moveTo>
                      <a:lnTo>
                        <a:pt x="58998"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62" name="Freeform 92">
                  <a:extLst>
                    <a:ext uri="{FF2B5EF4-FFF2-40B4-BE49-F238E27FC236}">
                      <a16:creationId xmlns:a16="http://schemas.microsoft.com/office/drawing/2014/main" id="{E89F1B95-4658-7BF7-68E5-78F0D42993FC}"/>
                    </a:ext>
                  </a:extLst>
                </p:cNvPr>
                <p:cNvSpPr/>
                <p:nvPr/>
              </p:nvSpPr>
              <p:spPr>
                <a:xfrm>
                  <a:off x="7053537"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44" name="Graphic 3">
                <a:extLst>
                  <a:ext uri="{FF2B5EF4-FFF2-40B4-BE49-F238E27FC236}">
                    <a16:creationId xmlns:a16="http://schemas.microsoft.com/office/drawing/2014/main" id="{509D2A6A-8FAD-C920-5A34-7C5B6EFB8E51}"/>
                  </a:ext>
                </a:extLst>
              </p:cNvPr>
              <p:cNvGrpSpPr/>
              <p:nvPr/>
            </p:nvGrpSpPr>
            <p:grpSpPr>
              <a:xfrm>
                <a:off x="6933901" y="2788767"/>
                <a:ext cx="58998" cy="60609"/>
                <a:chOff x="6933901" y="2788767"/>
                <a:chExt cx="58998" cy="60609"/>
              </a:xfrm>
            </p:grpSpPr>
            <p:sp>
              <p:nvSpPr>
                <p:cNvPr id="459" name="Freeform 94">
                  <a:extLst>
                    <a:ext uri="{FF2B5EF4-FFF2-40B4-BE49-F238E27FC236}">
                      <a16:creationId xmlns:a16="http://schemas.microsoft.com/office/drawing/2014/main" id="{07073B83-1B5B-AB65-9ED7-CBF86A7730E9}"/>
                    </a:ext>
                  </a:extLst>
                </p:cNvPr>
                <p:cNvSpPr/>
                <p:nvPr/>
              </p:nvSpPr>
              <p:spPr>
                <a:xfrm>
                  <a:off x="6933901" y="2818253"/>
                  <a:ext cx="58998" cy="16381"/>
                </a:xfrm>
                <a:custGeom>
                  <a:avLst/>
                  <a:gdLst>
                    <a:gd name="connsiteX0" fmla="*/ 0 w 58998"/>
                    <a:gd name="connsiteY0" fmla="*/ 0 h 16381"/>
                    <a:gd name="connsiteX1" fmla="*/ 58998 w 58998"/>
                    <a:gd name="connsiteY1" fmla="*/ 0 h 16381"/>
                  </a:gdLst>
                  <a:ahLst/>
                  <a:cxnLst>
                    <a:cxn ang="0">
                      <a:pos x="connsiteX0" y="connsiteY0"/>
                    </a:cxn>
                    <a:cxn ang="0">
                      <a:pos x="connsiteX1" y="connsiteY1"/>
                    </a:cxn>
                  </a:cxnLst>
                  <a:rect l="l" t="t" r="r" b="b"/>
                  <a:pathLst>
                    <a:path w="58998" h="16381">
                      <a:moveTo>
                        <a:pt x="0" y="0"/>
                      </a:moveTo>
                      <a:lnTo>
                        <a:pt x="58998"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60" name="Freeform 95">
                  <a:extLst>
                    <a:ext uri="{FF2B5EF4-FFF2-40B4-BE49-F238E27FC236}">
                      <a16:creationId xmlns:a16="http://schemas.microsoft.com/office/drawing/2014/main" id="{84C90AD6-D457-8BD1-4628-66D1B752B04B}"/>
                    </a:ext>
                  </a:extLst>
                </p:cNvPr>
                <p:cNvSpPr/>
                <p:nvPr/>
              </p:nvSpPr>
              <p:spPr>
                <a:xfrm>
                  <a:off x="6963400"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45" name="Graphic 3">
                <a:extLst>
                  <a:ext uri="{FF2B5EF4-FFF2-40B4-BE49-F238E27FC236}">
                    <a16:creationId xmlns:a16="http://schemas.microsoft.com/office/drawing/2014/main" id="{E01E9DA8-DB04-B557-CCDD-5FF537AAA83D}"/>
                  </a:ext>
                </a:extLst>
              </p:cNvPr>
              <p:cNvGrpSpPr/>
              <p:nvPr/>
            </p:nvGrpSpPr>
            <p:grpSpPr>
              <a:xfrm>
                <a:off x="6873263" y="2687204"/>
                <a:ext cx="60637" cy="60609"/>
                <a:chOff x="6873263" y="2687204"/>
                <a:chExt cx="60637" cy="60609"/>
              </a:xfrm>
            </p:grpSpPr>
            <p:sp>
              <p:nvSpPr>
                <p:cNvPr id="457" name="Freeform 97">
                  <a:extLst>
                    <a:ext uri="{FF2B5EF4-FFF2-40B4-BE49-F238E27FC236}">
                      <a16:creationId xmlns:a16="http://schemas.microsoft.com/office/drawing/2014/main" id="{79492933-313D-CC2D-7AB5-E724184C52EC}"/>
                    </a:ext>
                  </a:extLst>
                </p:cNvPr>
                <p:cNvSpPr/>
                <p:nvPr/>
              </p:nvSpPr>
              <p:spPr>
                <a:xfrm>
                  <a:off x="6873263" y="2718328"/>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58" name="Freeform 98">
                  <a:extLst>
                    <a:ext uri="{FF2B5EF4-FFF2-40B4-BE49-F238E27FC236}">
                      <a16:creationId xmlns:a16="http://schemas.microsoft.com/office/drawing/2014/main" id="{111F86F1-9A42-E571-7CF2-A3E0365A7C42}"/>
                    </a:ext>
                  </a:extLst>
                </p:cNvPr>
                <p:cNvSpPr/>
                <p:nvPr/>
              </p:nvSpPr>
              <p:spPr>
                <a:xfrm>
                  <a:off x="6904401" y="2687204"/>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sp>
            <p:nvSpPr>
              <p:cNvPr id="446" name="Freeform 99">
                <a:extLst>
                  <a:ext uri="{FF2B5EF4-FFF2-40B4-BE49-F238E27FC236}">
                    <a16:creationId xmlns:a16="http://schemas.microsoft.com/office/drawing/2014/main" id="{4BE137CB-29C5-ACA9-8C4A-9D1FD1BFDE29}"/>
                  </a:ext>
                </a:extLst>
              </p:cNvPr>
              <p:cNvSpPr/>
              <p:nvPr/>
            </p:nvSpPr>
            <p:spPr>
              <a:xfrm>
                <a:off x="2902328" y="1049097"/>
                <a:ext cx="7186359" cy="2116434"/>
              </a:xfrm>
              <a:custGeom>
                <a:avLst/>
                <a:gdLst>
                  <a:gd name="connsiteX0" fmla="*/ 0 w 7186359"/>
                  <a:gd name="connsiteY0" fmla="*/ 0 h 2116434"/>
                  <a:gd name="connsiteX1" fmla="*/ 80304 w 7186359"/>
                  <a:gd name="connsiteY1" fmla="*/ 0 h 2116434"/>
                  <a:gd name="connsiteX2" fmla="*/ 80304 w 7186359"/>
                  <a:gd name="connsiteY2" fmla="*/ 101563 h 2116434"/>
                  <a:gd name="connsiteX3" fmla="*/ 468711 w 7186359"/>
                  <a:gd name="connsiteY3" fmla="*/ 101563 h 2116434"/>
                  <a:gd name="connsiteX4" fmla="*/ 468711 w 7186359"/>
                  <a:gd name="connsiteY4" fmla="*/ 188382 h 2116434"/>
                  <a:gd name="connsiteX5" fmla="*/ 747316 w 7186359"/>
                  <a:gd name="connsiteY5" fmla="*/ 188382 h 2116434"/>
                  <a:gd name="connsiteX6" fmla="*/ 747316 w 7186359"/>
                  <a:gd name="connsiteY6" fmla="*/ 278478 h 2116434"/>
                  <a:gd name="connsiteX7" fmla="*/ 878424 w 7186359"/>
                  <a:gd name="connsiteY7" fmla="*/ 278478 h 2116434"/>
                  <a:gd name="connsiteX8" fmla="*/ 878424 w 7186359"/>
                  <a:gd name="connsiteY8" fmla="*/ 368574 h 2116434"/>
                  <a:gd name="connsiteX9" fmla="*/ 1160306 w 7186359"/>
                  <a:gd name="connsiteY9" fmla="*/ 368574 h 2116434"/>
                  <a:gd name="connsiteX10" fmla="*/ 1160306 w 7186359"/>
                  <a:gd name="connsiteY10" fmla="*/ 463584 h 2116434"/>
                  <a:gd name="connsiteX11" fmla="*/ 1204555 w 7186359"/>
                  <a:gd name="connsiteY11" fmla="*/ 463584 h 2116434"/>
                  <a:gd name="connsiteX12" fmla="*/ 1204555 w 7186359"/>
                  <a:gd name="connsiteY12" fmla="*/ 556956 h 2116434"/>
                  <a:gd name="connsiteX13" fmla="*/ 1532325 w 7186359"/>
                  <a:gd name="connsiteY13" fmla="*/ 556956 h 2116434"/>
                  <a:gd name="connsiteX14" fmla="*/ 1532325 w 7186359"/>
                  <a:gd name="connsiteY14" fmla="*/ 643776 h 2116434"/>
                  <a:gd name="connsiteX15" fmla="*/ 1666711 w 7186359"/>
                  <a:gd name="connsiteY15" fmla="*/ 643776 h 2116434"/>
                  <a:gd name="connsiteX16" fmla="*/ 1666711 w 7186359"/>
                  <a:gd name="connsiteY16" fmla="*/ 737148 h 2116434"/>
                  <a:gd name="connsiteX17" fmla="*/ 1833874 w 7186359"/>
                  <a:gd name="connsiteY17" fmla="*/ 737148 h 2116434"/>
                  <a:gd name="connsiteX18" fmla="*/ 1833874 w 7186359"/>
                  <a:gd name="connsiteY18" fmla="*/ 827244 h 2116434"/>
                  <a:gd name="connsiteX19" fmla="*/ 2145256 w 7186359"/>
                  <a:gd name="connsiteY19" fmla="*/ 827244 h 2116434"/>
                  <a:gd name="connsiteX20" fmla="*/ 2145256 w 7186359"/>
                  <a:gd name="connsiteY20" fmla="*/ 915702 h 2116434"/>
                  <a:gd name="connsiteX21" fmla="*/ 2399277 w 7186359"/>
                  <a:gd name="connsiteY21" fmla="*/ 915702 h 2116434"/>
                  <a:gd name="connsiteX22" fmla="*/ 2399277 w 7186359"/>
                  <a:gd name="connsiteY22" fmla="*/ 1012350 h 2116434"/>
                  <a:gd name="connsiteX23" fmla="*/ 2541857 w 7186359"/>
                  <a:gd name="connsiteY23" fmla="*/ 1012350 h 2116434"/>
                  <a:gd name="connsiteX24" fmla="*/ 2541857 w 7186359"/>
                  <a:gd name="connsiteY24" fmla="*/ 1102446 h 2116434"/>
                  <a:gd name="connsiteX25" fmla="*/ 2858155 w 7186359"/>
                  <a:gd name="connsiteY25" fmla="*/ 1102446 h 2116434"/>
                  <a:gd name="connsiteX26" fmla="*/ 2858155 w 7186359"/>
                  <a:gd name="connsiteY26" fmla="*/ 1199094 h 2116434"/>
                  <a:gd name="connsiteX27" fmla="*/ 3438308 w 7186359"/>
                  <a:gd name="connsiteY27" fmla="*/ 1199094 h 2116434"/>
                  <a:gd name="connsiteX28" fmla="*/ 3438308 w 7186359"/>
                  <a:gd name="connsiteY28" fmla="*/ 1292466 h 2116434"/>
                  <a:gd name="connsiteX29" fmla="*/ 3448142 w 7186359"/>
                  <a:gd name="connsiteY29" fmla="*/ 1292466 h 2116434"/>
                  <a:gd name="connsiteX30" fmla="*/ 3448142 w 7186359"/>
                  <a:gd name="connsiteY30" fmla="*/ 1387477 h 2116434"/>
                  <a:gd name="connsiteX31" fmla="*/ 3503862 w 7186359"/>
                  <a:gd name="connsiteY31" fmla="*/ 1387477 h 2116434"/>
                  <a:gd name="connsiteX32" fmla="*/ 3503862 w 7186359"/>
                  <a:gd name="connsiteY32" fmla="*/ 1482487 h 2116434"/>
                  <a:gd name="connsiteX33" fmla="*/ 3934880 w 7186359"/>
                  <a:gd name="connsiteY33" fmla="*/ 1482487 h 2116434"/>
                  <a:gd name="connsiteX34" fmla="*/ 3934880 w 7186359"/>
                  <a:gd name="connsiteY34" fmla="*/ 1574221 h 2116434"/>
                  <a:gd name="connsiteX35" fmla="*/ 3967657 w 7186359"/>
                  <a:gd name="connsiteY35" fmla="*/ 1574221 h 2116434"/>
                  <a:gd name="connsiteX36" fmla="*/ 3967657 w 7186359"/>
                  <a:gd name="connsiteY36" fmla="*/ 1669231 h 2116434"/>
                  <a:gd name="connsiteX37" fmla="*/ 4021739 w 7186359"/>
                  <a:gd name="connsiteY37" fmla="*/ 1669231 h 2116434"/>
                  <a:gd name="connsiteX38" fmla="*/ 4021739 w 7186359"/>
                  <a:gd name="connsiteY38" fmla="*/ 1769156 h 2116434"/>
                  <a:gd name="connsiteX39" fmla="*/ 4596976 w 7186359"/>
                  <a:gd name="connsiteY39" fmla="*/ 1769156 h 2116434"/>
                  <a:gd name="connsiteX40" fmla="*/ 4596976 w 7186359"/>
                  <a:gd name="connsiteY40" fmla="*/ 1924776 h 2116434"/>
                  <a:gd name="connsiteX41" fmla="*/ 5088631 w 7186359"/>
                  <a:gd name="connsiteY41" fmla="*/ 1924776 h 2116434"/>
                  <a:gd name="connsiteX42" fmla="*/ 5088631 w 7186359"/>
                  <a:gd name="connsiteY42" fmla="*/ 2116434 h 2116434"/>
                  <a:gd name="connsiteX43" fmla="*/ 7186360 w 7186359"/>
                  <a:gd name="connsiteY43" fmla="*/ 2116434 h 211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86359" h="2116434">
                    <a:moveTo>
                      <a:pt x="0" y="0"/>
                    </a:moveTo>
                    <a:lnTo>
                      <a:pt x="80304" y="0"/>
                    </a:lnTo>
                    <a:lnTo>
                      <a:pt x="80304" y="101563"/>
                    </a:lnTo>
                    <a:lnTo>
                      <a:pt x="468711" y="101563"/>
                    </a:lnTo>
                    <a:lnTo>
                      <a:pt x="468711" y="188382"/>
                    </a:lnTo>
                    <a:lnTo>
                      <a:pt x="747316" y="188382"/>
                    </a:lnTo>
                    <a:lnTo>
                      <a:pt x="747316" y="278478"/>
                    </a:lnTo>
                    <a:lnTo>
                      <a:pt x="878424" y="278478"/>
                    </a:lnTo>
                    <a:lnTo>
                      <a:pt x="878424" y="368574"/>
                    </a:lnTo>
                    <a:lnTo>
                      <a:pt x="1160306" y="368574"/>
                    </a:lnTo>
                    <a:lnTo>
                      <a:pt x="1160306" y="463584"/>
                    </a:lnTo>
                    <a:lnTo>
                      <a:pt x="1204555" y="463584"/>
                    </a:lnTo>
                    <a:lnTo>
                      <a:pt x="1204555" y="556956"/>
                    </a:lnTo>
                    <a:lnTo>
                      <a:pt x="1532325" y="556956"/>
                    </a:lnTo>
                    <a:lnTo>
                      <a:pt x="1532325" y="643776"/>
                    </a:lnTo>
                    <a:lnTo>
                      <a:pt x="1666711" y="643776"/>
                    </a:lnTo>
                    <a:lnTo>
                      <a:pt x="1666711" y="737148"/>
                    </a:lnTo>
                    <a:lnTo>
                      <a:pt x="1833874" y="737148"/>
                    </a:lnTo>
                    <a:lnTo>
                      <a:pt x="1833874" y="827244"/>
                    </a:lnTo>
                    <a:lnTo>
                      <a:pt x="2145256" y="827244"/>
                    </a:lnTo>
                    <a:lnTo>
                      <a:pt x="2145256" y="915702"/>
                    </a:lnTo>
                    <a:lnTo>
                      <a:pt x="2399277" y="915702"/>
                    </a:lnTo>
                    <a:lnTo>
                      <a:pt x="2399277" y="1012350"/>
                    </a:lnTo>
                    <a:lnTo>
                      <a:pt x="2541857" y="1012350"/>
                    </a:lnTo>
                    <a:lnTo>
                      <a:pt x="2541857" y="1102446"/>
                    </a:lnTo>
                    <a:lnTo>
                      <a:pt x="2858155" y="1102446"/>
                    </a:lnTo>
                    <a:lnTo>
                      <a:pt x="2858155" y="1199094"/>
                    </a:lnTo>
                    <a:lnTo>
                      <a:pt x="3438308" y="1199094"/>
                    </a:lnTo>
                    <a:lnTo>
                      <a:pt x="3438308" y="1292466"/>
                    </a:lnTo>
                    <a:lnTo>
                      <a:pt x="3448142" y="1292466"/>
                    </a:lnTo>
                    <a:lnTo>
                      <a:pt x="3448142" y="1387477"/>
                    </a:lnTo>
                    <a:lnTo>
                      <a:pt x="3503862" y="1387477"/>
                    </a:lnTo>
                    <a:lnTo>
                      <a:pt x="3503862" y="1482487"/>
                    </a:lnTo>
                    <a:lnTo>
                      <a:pt x="3934880" y="1482487"/>
                    </a:lnTo>
                    <a:lnTo>
                      <a:pt x="3934880" y="1574221"/>
                    </a:lnTo>
                    <a:lnTo>
                      <a:pt x="3967657" y="1574221"/>
                    </a:lnTo>
                    <a:lnTo>
                      <a:pt x="3967657" y="1669231"/>
                    </a:lnTo>
                    <a:lnTo>
                      <a:pt x="4021739" y="1669231"/>
                    </a:lnTo>
                    <a:lnTo>
                      <a:pt x="4021739" y="1769156"/>
                    </a:lnTo>
                    <a:lnTo>
                      <a:pt x="4596976" y="1769156"/>
                    </a:lnTo>
                    <a:lnTo>
                      <a:pt x="4596976" y="1924776"/>
                    </a:lnTo>
                    <a:lnTo>
                      <a:pt x="5088631" y="1924776"/>
                    </a:lnTo>
                    <a:lnTo>
                      <a:pt x="5088631" y="2116434"/>
                    </a:lnTo>
                    <a:lnTo>
                      <a:pt x="7186360" y="2116434"/>
                    </a:lnTo>
                  </a:path>
                </a:pathLst>
              </a:custGeom>
              <a:noFill/>
              <a:ln w="16382" cap="flat">
                <a:solidFill>
                  <a:schemeClr val="accent1"/>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nvGrpSpPr>
              <p:cNvPr id="447" name="Graphic 3">
                <a:extLst>
                  <a:ext uri="{FF2B5EF4-FFF2-40B4-BE49-F238E27FC236}">
                    <a16:creationId xmlns:a16="http://schemas.microsoft.com/office/drawing/2014/main" id="{89D151B1-F455-D1DD-7F3E-B744650C4BBE}"/>
                  </a:ext>
                </a:extLst>
              </p:cNvPr>
              <p:cNvGrpSpPr/>
              <p:nvPr/>
            </p:nvGrpSpPr>
            <p:grpSpPr>
              <a:xfrm>
                <a:off x="8698942" y="3964928"/>
                <a:ext cx="60637" cy="58971"/>
                <a:chOff x="8698942" y="3964928"/>
                <a:chExt cx="60637" cy="58971"/>
              </a:xfrm>
            </p:grpSpPr>
            <p:sp>
              <p:nvSpPr>
                <p:cNvPr id="455" name="Freeform 101">
                  <a:extLst>
                    <a:ext uri="{FF2B5EF4-FFF2-40B4-BE49-F238E27FC236}">
                      <a16:creationId xmlns:a16="http://schemas.microsoft.com/office/drawing/2014/main" id="{D3FFCCA8-07C2-D782-A8A6-5D3976FD5367}"/>
                    </a:ext>
                  </a:extLst>
                </p:cNvPr>
                <p:cNvSpPr/>
                <p:nvPr/>
              </p:nvSpPr>
              <p:spPr>
                <a:xfrm>
                  <a:off x="8698942" y="3994414"/>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56" name="Freeform 102">
                  <a:extLst>
                    <a:ext uri="{FF2B5EF4-FFF2-40B4-BE49-F238E27FC236}">
                      <a16:creationId xmlns:a16="http://schemas.microsoft.com/office/drawing/2014/main" id="{8B092DAA-80BA-CB77-2698-19BA236B98D5}"/>
                    </a:ext>
                  </a:extLst>
                </p:cNvPr>
                <p:cNvSpPr/>
                <p:nvPr/>
              </p:nvSpPr>
              <p:spPr>
                <a:xfrm>
                  <a:off x="8730081" y="3964928"/>
                  <a:ext cx="16388" cy="58971"/>
                </a:xfrm>
                <a:custGeom>
                  <a:avLst/>
                  <a:gdLst>
                    <a:gd name="connsiteX0" fmla="*/ 0 w 16388"/>
                    <a:gd name="connsiteY0" fmla="*/ 0 h 58971"/>
                    <a:gd name="connsiteX1" fmla="*/ 0 w 16388"/>
                    <a:gd name="connsiteY1" fmla="*/ 58972 h 58971"/>
                  </a:gdLst>
                  <a:ahLst/>
                  <a:cxnLst>
                    <a:cxn ang="0">
                      <a:pos x="connsiteX0" y="connsiteY0"/>
                    </a:cxn>
                    <a:cxn ang="0">
                      <a:pos x="connsiteX1" y="connsiteY1"/>
                    </a:cxn>
                  </a:cxnLst>
                  <a:rect l="l" t="t" r="r" b="b"/>
                  <a:pathLst>
                    <a:path w="16388" h="58971">
                      <a:moveTo>
                        <a:pt x="0" y="0"/>
                      </a:moveTo>
                      <a:lnTo>
                        <a:pt x="0" y="58972"/>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sp>
            <p:nvSpPr>
              <p:cNvPr id="448" name="Freeform 103">
                <a:extLst>
                  <a:ext uri="{FF2B5EF4-FFF2-40B4-BE49-F238E27FC236}">
                    <a16:creationId xmlns:a16="http://schemas.microsoft.com/office/drawing/2014/main" id="{CFC9BE95-EA31-2FA5-95D5-8381FD5CCA4A}"/>
                  </a:ext>
                </a:extLst>
              </p:cNvPr>
              <p:cNvSpPr/>
              <p:nvPr/>
            </p:nvSpPr>
            <p:spPr>
              <a:xfrm>
                <a:off x="2908884" y="1050735"/>
                <a:ext cx="5960498" cy="3644788"/>
              </a:xfrm>
              <a:custGeom>
                <a:avLst/>
                <a:gdLst>
                  <a:gd name="connsiteX0" fmla="*/ 0 w 5960498"/>
                  <a:gd name="connsiteY0" fmla="*/ 0 h 3644788"/>
                  <a:gd name="connsiteX1" fmla="*/ 455600 w 5960498"/>
                  <a:gd name="connsiteY1" fmla="*/ 0 h 3644788"/>
                  <a:gd name="connsiteX2" fmla="*/ 455600 w 5960498"/>
                  <a:gd name="connsiteY2" fmla="*/ 221144 h 3644788"/>
                  <a:gd name="connsiteX3" fmla="*/ 594903 w 5960498"/>
                  <a:gd name="connsiteY3" fmla="*/ 221144 h 3644788"/>
                  <a:gd name="connsiteX4" fmla="*/ 594903 w 5960498"/>
                  <a:gd name="connsiteY4" fmla="*/ 429184 h 3644788"/>
                  <a:gd name="connsiteX5" fmla="*/ 735844 w 5960498"/>
                  <a:gd name="connsiteY5" fmla="*/ 429184 h 3644788"/>
                  <a:gd name="connsiteX6" fmla="*/ 735844 w 5960498"/>
                  <a:gd name="connsiteY6" fmla="*/ 648690 h 3644788"/>
                  <a:gd name="connsiteX7" fmla="*/ 1414328 w 5960498"/>
                  <a:gd name="connsiteY7" fmla="*/ 648690 h 3644788"/>
                  <a:gd name="connsiteX8" fmla="*/ 1414328 w 5960498"/>
                  <a:gd name="connsiteY8" fmla="*/ 858368 h 3644788"/>
                  <a:gd name="connsiteX9" fmla="*/ 1560186 w 5960498"/>
                  <a:gd name="connsiteY9" fmla="*/ 858368 h 3644788"/>
                  <a:gd name="connsiteX10" fmla="*/ 1560186 w 5960498"/>
                  <a:gd name="connsiteY10" fmla="*/ 1079513 h 3644788"/>
                  <a:gd name="connsiteX11" fmla="*/ 1704405 w 5960498"/>
                  <a:gd name="connsiteY11" fmla="*/ 1079513 h 3644788"/>
                  <a:gd name="connsiteX12" fmla="*/ 1704405 w 5960498"/>
                  <a:gd name="connsiteY12" fmla="*/ 1294105 h 3644788"/>
                  <a:gd name="connsiteX13" fmla="*/ 2007592 w 5960498"/>
                  <a:gd name="connsiteY13" fmla="*/ 1294105 h 3644788"/>
                  <a:gd name="connsiteX14" fmla="*/ 2007592 w 5960498"/>
                  <a:gd name="connsiteY14" fmla="*/ 1510335 h 3644788"/>
                  <a:gd name="connsiteX15" fmla="*/ 2101006 w 5960498"/>
                  <a:gd name="connsiteY15" fmla="*/ 1510335 h 3644788"/>
                  <a:gd name="connsiteX16" fmla="*/ 2101006 w 5960498"/>
                  <a:gd name="connsiteY16" fmla="*/ 1934605 h 3644788"/>
                  <a:gd name="connsiteX17" fmla="*/ 2882738 w 5960498"/>
                  <a:gd name="connsiteY17" fmla="*/ 1934605 h 3644788"/>
                  <a:gd name="connsiteX18" fmla="*/ 2882738 w 5960498"/>
                  <a:gd name="connsiteY18" fmla="*/ 2154111 h 3644788"/>
                  <a:gd name="connsiteX19" fmla="*/ 3259674 w 5960498"/>
                  <a:gd name="connsiteY19" fmla="*/ 2154111 h 3644788"/>
                  <a:gd name="connsiteX20" fmla="*/ 3259674 w 5960498"/>
                  <a:gd name="connsiteY20" fmla="*/ 2363789 h 3644788"/>
                  <a:gd name="connsiteX21" fmla="*/ 3564500 w 5960498"/>
                  <a:gd name="connsiteY21" fmla="*/ 2363789 h 3644788"/>
                  <a:gd name="connsiteX22" fmla="*/ 3564500 w 5960498"/>
                  <a:gd name="connsiteY22" fmla="*/ 2578381 h 3644788"/>
                  <a:gd name="connsiteX23" fmla="*/ 5204990 w 5960498"/>
                  <a:gd name="connsiteY23" fmla="*/ 2578381 h 3644788"/>
                  <a:gd name="connsiteX24" fmla="*/ 5204990 w 5960498"/>
                  <a:gd name="connsiteY24" fmla="*/ 2943679 h 3644788"/>
                  <a:gd name="connsiteX25" fmla="*/ 5960499 w 5960498"/>
                  <a:gd name="connsiteY25" fmla="*/ 2943679 h 3644788"/>
                  <a:gd name="connsiteX26" fmla="*/ 5960499 w 5960498"/>
                  <a:gd name="connsiteY26" fmla="*/ 3644788 h 364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60498" h="3644788">
                    <a:moveTo>
                      <a:pt x="0" y="0"/>
                    </a:moveTo>
                    <a:lnTo>
                      <a:pt x="455600" y="0"/>
                    </a:lnTo>
                    <a:lnTo>
                      <a:pt x="455600" y="221144"/>
                    </a:lnTo>
                    <a:lnTo>
                      <a:pt x="594903" y="221144"/>
                    </a:lnTo>
                    <a:lnTo>
                      <a:pt x="594903" y="429184"/>
                    </a:lnTo>
                    <a:lnTo>
                      <a:pt x="735844" y="429184"/>
                    </a:lnTo>
                    <a:lnTo>
                      <a:pt x="735844" y="648690"/>
                    </a:lnTo>
                    <a:lnTo>
                      <a:pt x="1414328" y="648690"/>
                    </a:lnTo>
                    <a:lnTo>
                      <a:pt x="1414328" y="858368"/>
                    </a:lnTo>
                    <a:lnTo>
                      <a:pt x="1560186" y="858368"/>
                    </a:lnTo>
                    <a:lnTo>
                      <a:pt x="1560186" y="1079513"/>
                    </a:lnTo>
                    <a:lnTo>
                      <a:pt x="1704405" y="1079513"/>
                    </a:lnTo>
                    <a:lnTo>
                      <a:pt x="1704405" y="1294105"/>
                    </a:lnTo>
                    <a:lnTo>
                      <a:pt x="2007592" y="1294105"/>
                    </a:lnTo>
                    <a:lnTo>
                      <a:pt x="2007592" y="1510335"/>
                    </a:lnTo>
                    <a:lnTo>
                      <a:pt x="2101006" y="1510335"/>
                    </a:lnTo>
                    <a:lnTo>
                      <a:pt x="2101006" y="1934605"/>
                    </a:lnTo>
                    <a:lnTo>
                      <a:pt x="2882738" y="1934605"/>
                    </a:lnTo>
                    <a:lnTo>
                      <a:pt x="2882738" y="2154111"/>
                    </a:lnTo>
                    <a:lnTo>
                      <a:pt x="3259674" y="2154111"/>
                    </a:lnTo>
                    <a:lnTo>
                      <a:pt x="3259674" y="2363789"/>
                    </a:lnTo>
                    <a:lnTo>
                      <a:pt x="3564500" y="2363789"/>
                    </a:lnTo>
                    <a:lnTo>
                      <a:pt x="3564500" y="2578381"/>
                    </a:lnTo>
                    <a:lnTo>
                      <a:pt x="5204990" y="2578381"/>
                    </a:lnTo>
                    <a:lnTo>
                      <a:pt x="5204990" y="2943679"/>
                    </a:lnTo>
                    <a:lnTo>
                      <a:pt x="5960499" y="2943679"/>
                    </a:lnTo>
                    <a:lnTo>
                      <a:pt x="5960499" y="3644788"/>
                    </a:lnTo>
                  </a:path>
                </a:pathLst>
              </a:custGeom>
              <a:noFill/>
              <a:ln w="16382" cap="flat">
                <a:solidFill>
                  <a:schemeClr val="accent4"/>
                </a:solidFill>
                <a:custDash>
                  <a:ds d="550470" sp="183487"/>
                </a:custDash>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nvGrpSpPr>
              <p:cNvPr id="449" name="Graphic 3">
                <a:extLst>
                  <a:ext uri="{FF2B5EF4-FFF2-40B4-BE49-F238E27FC236}">
                    <a16:creationId xmlns:a16="http://schemas.microsoft.com/office/drawing/2014/main" id="{0816841C-F898-976B-CD9D-DB578669B1DC}"/>
                  </a:ext>
                </a:extLst>
              </p:cNvPr>
              <p:cNvGrpSpPr/>
              <p:nvPr/>
            </p:nvGrpSpPr>
            <p:grpSpPr>
              <a:xfrm>
                <a:off x="2907245" y="1019611"/>
                <a:ext cx="60637" cy="60609"/>
                <a:chOff x="2907245" y="1019611"/>
                <a:chExt cx="60637" cy="60609"/>
              </a:xfrm>
            </p:grpSpPr>
            <p:sp>
              <p:nvSpPr>
                <p:cNvPr id="453" name="Freeform 105">
                  <a:extLst>
                    <a:ext uri="{FF2B5EF4-FFF2-40B4-BE49-F238E27FC236}">
                      <a16:creationId xmlns:a16="http://schemas.microsoft.com/office/drawing/2014/main" id="{29E521ED-6763-900B-B214-BCA2FC64597E}"/>
                    </a:ext>
                  </a:extLst>
                </p:cNvPr>
                <p:cNvSpPr/>
                <p:nvPr/>
              </p:nvSpPr>
              <p:spPr>
                <a:xfrm>
                  <a:off x="2907245" y="1049097"/>
                  <a:ext cx="60637" cy="16381"/>
                </a:xfrm>
                <a:custGeom>
                  <a:avLst/>
                  <a:gdLst>
                    <a:gd name="connsiteX0" fmla="*/ 0 w 60637"/>
                    <a:gd name="connsiteY0" fmla="*/ 0 h 16381"/>
                    <a:gd name="connsiteX1" fmla="*/ 60637 w 60637"/>
                    <a:gd name="connsiteY1" fmla="*/ 0 h 16381"/>
                  </a:gdLst>
                  <a:ahLst/>
                  <a:cxnLst>
                    <a:cxn ang="0">
                      <a:pos x="connsiteX0" y="connsiteY0"/>
                    </a:cxn>
                    <a:cxn ang="0">
                      <a:pos x="connsiteX1" y="connsiteY1"/>
                    </a:cxn>
                  </a:cxnLst>
                  <a:rect l="l" t="t" r="r" b="b"/>
                  <a:pathLst>
                    <a:path w="60637" h="16381">
                      <a:moveTo>
                        <a:pt x="0" y="0"/>
                      </a:moveTo>
                      <a:lnTo>
                        <a:pt x="60637" y="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54" name="Freeform 106">
                  <a:extLst>
                    <a:ext uri="{FF2B5EF4-FFF2-40B4-BE49-F238E27FC236}">
                      <a16:creationId xmlns:a16="http://schemas.microsoft.com/office/drawing/2014/main" id="{23FDEEDF-980F-DF24-AF25-5FE603887F92}"/>
                    </a:ext>
                  </a:extLst>
                </p:cNvPr>
                <p:cNvSpPr/>
                <p:nvPr/>
              </p:nvSpPr>
              <p:spPr>
                <a:xfrm>
                  <a:off x="2938383" y="1019611"/>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A3A5A8"/>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nvGrpSpPr>
              <p:cNvPr id="450" name="Graphic 3">
                <a:extLst>
                  <a:ext uri="{FF2B5EF4-FFF2-40B4-BE49-F238E27FC236}">
                    <a16:creationId xmlns:a16="http://schemas.microsoft.com/office/drawing/2014/main" id="{CC0AC161-78DB-5985-C100-213EAA84DF58}"/>
                  </a:ext>
                </a:extLst>
              </p:cNvPr>
              <p:cNvGrpSpPr/>
              <p:nvPr/>
            </p:nvGrpSpPr>
            <p:grpSpPr>
              <a:xfrm>
                <a:off x="5272106" y="2030323"/>
                <a:ext cx="58998" cy="58971"/>
                <a:chOff x="5272106" y="2030323"/>
                <a:chExt cx="58998" cy="58971"/>
              </a:xfrm>
            </p:grpSpPr>
            <p:sp>
              <p:nvSpPr>
                <p:cNvPr id="451" name="Freeform 108">
                  <a:extLst>
                    <a:ext uri="{FF2B5EF4-FFF2-40B4-BE49-F238E27FC236}">
                      <a16:creationId xmlns:a16="http://schemas.microsoft.com/office/drawing/2014/main" id="{CDA413EA-BAC6-8815-DE24-030A4176DB55}"/>
                    </a:ext>
                  </a:extLst>
                </p:cNvPr>
                <p:cNvSpPr/>
                <p:nvPr/>
              </p:nvSpPr>
              <p:spPr>
                <a:xfrm>
                  <a:off x="5272106" y="2059809"/>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sp>
              <p:nvSpPr>
                <p:cNvPr id="452" name="Freeform 109">
                  <a:extLst>
                    <a:ext uri="{FF2B5EF4-FFF2-40B4-BE49-F238E27FC236}">
                      <a16:creationId xmlns:a16="http://schemas.microsoft.com/office/drawing/2014/main" id="{E1605859-2741-8148-46EC-B33E32F00865}"/>
                    </a:ext>
                  </a:extLst>
                </p:cNvPr>
                <p:cNvSpPr/>
                <p:nvPr/>
              </p:nvSpPr>
              <p:spPr>
                <a:xfrm>
                  <a:off x="5301605" y="2030323"/>
                  <a:ext cx="16388" cy="58971"/>
                </a:xfrm>
                <a:custGeom>
                  <a:avLst/>
                  <a:gdLst>
                    <a:gd name="connsiteX0" fmla="*/ 0 w 16388"/>
                    <a:gd name="connsiteY0" fmla="*/ 0 h 58971"/>
                    <a:gd name="connsiteX1" fmla="*/ 0 w 16388"/>
                    <a:gd name="connsiteY1" fmla="*/ 58972 h 58971"/>
                  </a:gdLst>
                  <a:ahLst/>
                  <a:cxnLst>
                    <a:cxn ang="0">
                      <a:pos x="connsiteX0" y="connsiteY0"/>
                    </a:cxn>
                    <a:cxn ang="0">
                      <a:pos x="connsiteX1" y="connsiteY1"/>
                    </a:cxn>
                  </a:cxnLst>
                  <a:rect l="l" t="t" r="r" b="b"/>
                  <a:pathLst>
                    <a:path w="16388" h="58971">
                      <a:moveTo>
                        <a:pt x="0" y="0"/>
                      </a:moveTo>
                      <a:lnTo>
                        <a:pt x="0" y="58972"/>
                      </a:lnTo>
                    </a:path>
                  </a:pathLst>
                </a:custGeom>
                <a:ln w="16382" cap="sq">
                  <a:solidFill>
                    <a:srgbClr val="00529C"/>
                  </a:solidFill>
                  <a:prstDash val="solid"/>
                  <a:miter/>
                </a:ln>
              </p:spPr>
              <p:txBody>
                <a:bodyPr rtlCol="0" anchor="ctr"/>
                <a:lstStyle/>
                <a:p>
                  <a:pPr marL="0" marR="0" lvl="0" indent="0" algn="l"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557"/>
                    </a:solidFill>
                    <a:effectLst/>
                    <a:uLnTx/>
                    <a:uFillTx/>
                    <a:latin typeface="Arial" panose="020B0604020202020204"/>
                    <a:ea typeface="+mn-ea"/>
                    <a:cs typeface="+mn-cs"/>
                  </a:endParaRPr>
                </a:p>
              </p:txBody>
            </p:sp>
          </p:grpSp>
        </p:grpSp>
        <p:grpSp>
          <p:nvGrpSpPr>
            <p:cNvPr id="3" name="Group 2">
              <a:extLst>
                <a:ext uri="{FF2B5EF4-FFF2-40B4-BE49-F238E27FC236}">
                  <a16:creationId xmlns:a16="http://schemas.microsoft.com/office/drawing/2014/main" id="{D0B96DE7-7FB8-5785-3738-1F9FBC27285B}"/>
                </a:ext>
              </a:extLst>
            </p:cNvPr>
            <p:cNvGrpSpPr/>
            <p:nvPr/>
          </p:nvGrpSpPr>
          <p:grpSpPr>
            <a:xfrm>
              <a:off x="13551657" y="10149927"/>
              <a:ext cx="10282427" cy="769750"/>
              <a:chOff x="13551657" y="10149927"/>
              <a:chExt cx="10282427" cy="769750"/>
            </a:xfrm>
          </p:grpSpPr>
          <p:sp>
            <p:nvSpPr>
              <p:cNvPr id="394" name="TextBox 393">
                <a:extLst>
                  <a:ext uri="{FF2B5EF4-FFF2-40B4-BE49-F238E27FC236}">
                    <a16:creationId xmlns:a16="http://schemas.microsoft.com/office/drawing/2014/main" id="{3F84ED92-F0DF-B88C-A0FE-6CF69ABC5A84}"/>
                  </a:ext>
                </a:extLst>
              </p:cNvPr>
              <p:cNvSpPr txBox="1"/>
              <p:nvPr/>
            </p:nvSpPr>
            <p:spPr>
              <a:xfrm>
                <a:off x="13551657"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sp>
            <p:nvSpPr>
              <p:cNvPr id="395" name="TextBox 394">
                <a:extLst>
                  <a:ext uri="{FF2B5EF4-FFF2-40B4-BE49-F238E27FC236}">
                    <a16:creationId xmlns:a16="http://schemas.microsoft.com/office/drawing/2014/main" id="{4B4B8129-A6B5-37DA-0AF8-A1C82201F207}"/>
                  </a:ext>
                </a:extLst>
              </p:cNvPr>
              <p:cNvSpPr txBox="1"/>
              <p:nvPr/>
            </p:nvSpPr>
            <p:spPr>
              <a:xfrm>
                <a:off x="13900184"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a:t>
                </a:r>
              </a:p>
            </p:txBody>
          </p:sp>
          <p:sp>
            <p:nvSpPr>
              <p:cNvPr id="396" name="TextBox 395">
                <a:extLst>
                  <a:ext uri="{FF2B5EF4-FFF2-40B4-BE49-F238E27FC236}">
                    <a16:creationId xmlns:a16="http://schemas.microsoft.com/office/drawing/2014/main" id="{6ADC8D1E-5699-A2E8-F384-4B956B5BCC5A}"/>
                  </a:ext>
                </a:extLst>
              </p:cNvPr>
              <p:cNvSpPr txBox="1"/>
              <p:nvPr/>
            </p:nvSpPr>
            <p:spPr>
              <a:xfrm>
                <a:off x="14248632"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397" name="TextBox 396">
                <a:extLst>
                  <a:ext uri="{FF2B5EF4-FFF2-40B4-BE49-F238E27FC236}">
                    <a16:creationId xmlns:a16="http://schemas.microsoft.com/office/drawing/2014/main" id="{AFC71FA4-7F91-9A0E-3022-33054E3664F8}"/>
                  </a:ext>
                </a:extLst>
              </p:cNvPr>
              <p:cNvSpPr txBox="1"/>
              <p:nvPr/>
            </p:nvSpPr>
            <p:spPr>
              <a:xfrm>
                <a:off x="14597191"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398" name="TextBox 397">
                <a:extLst>
                  <a:ext uri="{FF2B5EF4-FFF2-40B4-BE49-F238E27FC236}">
                    <a16:creationId xmlns:a16="http://schemas.microsoft.com/office/drawing/2014/main" id="{5CC16113-E62F-7260-CA60-5ED9025F609B}"/>
                  </a:ext>
                </a:extLst>
              </p:cNvPr>
              <p:cNvSpPr txBox="1"/>
              <p:nvPr/>
            </p:nvSpPr>
            <p:spPr>
              <a:xfrm>
                <a:off x="14941790"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399" name="TextBox 398">
                <a:extLst>
                  <a:ext uri="{FF2B5EF4-FFF2-40B4-BE49-F238E27FC236}">
                    <a16:creationId xmlns:a16="http://schemas.microsoft.com/office/drawing/2014/main" id="{9FF584BC-06F4-799E-6ABA-E14AC5E87A0A}"/>
                  </a:ext>
                </a:extLst>
              </p:cNvPr>
              <p:cNvSpPr txBox="1"/>
              <p:nvPr/>
            </p:nvSpPr>
            <p:spPr>
              <a:xfrm>
                <a:off x="15296458"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400" name="TextBox 399">
                <a:extLst>
                  <a:ext uri="{FF2B5EF4-FFF2-40B4-BE49-F238E27FC236}">
                    <a16:creationId xmlns:a16="http://schemas.microsoft.com/office/drawing/2014/main" id="{E49B87D5-B482-5C58-8D3D-52CE9BD3B806}"/>
                  </a:ext>
                </a:extLst>
              </p:cNvPr>
              <p:cNvSpPr txBox="1"/>
              <p:nvPr/>
            </p:nvSpPr>
            <p:spPr>
              <a:xfrm>
                <a:off x="15651126"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401" name="TextBox 400">
                <a:extLst>
                  <a:ext uri="{FF2B5EF4-FFF2-40B4-BE49-F238E27FC236}">
                    <a16:creationId xmlns:a16="http://schemas.microsoft.com/office/drawing/2014/main" id="{8BBBEC8E-2E07-523D-2979-169D1B307D55}"/>
                  </a:ext>
                </a:extLst>
              </p:cNvPr>
              <p:cNvSpPr txBox="1"/>
              <p:nvPr/>
            </p:nvSpPr>
            <p:spPr>
              <a:xfrm>
                <a:off x="15991271"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402" name="TextBox 401">
                <a:extLst>
                  <a:ext uri="{FF2B5EF4-FFF2-40B4-BE49-F238E27FC236}">
                    <a16:creationId xmlns:a16="http://schemas.microsoft.com/office/drawing/2014/main" id="{8469F183-72E6-CA8F-65B8-9F6A4F8DFEBD}"/>
                  </a:ext>
                </a:extLst>
              </p:cNvPr>
              <p:cNvSpPr txBox="1"/>
              <p:nvPr/>
            </p:nvSpPr>
            <p:spPr>
              <a:xfrm>
                <a:off x="16339828"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403" name="TextBox 402">
                <a:extLst>
                  <a:ext uri="{FF2B5EF4-FFF2-40B4-BE49-F238E27FC236}">
                    <a16:creationId xmlns:a16="http://schemas.microsoft.com/office/drawing/2014/main" id="{048642FA-F2C8-C2F0-E6AC-49A5B53C29F7}"/>
                  </a:ext>
                </a:extLst>
              </p:cNvPr>
              <p:cNvSpPr txBox="1"/>
              <p:nvPr/>
            </p:nvSpPr>
            <p:spPr>
              <a:xfrm>
                <a:off x="16703591" y="1014992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9</a:t>
                </a:r>
              </a:p>
            </p:txBody>
          </p:sp>
          <p:sp>
            <p:nvSpPr>
              <p:cNvPr id="404" name="TextBox 403">
                <a:extLst>
                  <a:ext uri="{FF2B5EF4-FFF2-40B4-BE49-F238E27FC236}">
                    <a16:creationId xmlns:a16="http://schemas.microsoft.com/office/drawing/2014/main" id="{DE54A3CA-5DFF-3301-FAC1-1CA57E648EC7}"/>
                  </a:ext>
                </a:extLst>
              </p:cNvPr>
              <p:cNvSpPr txBox="1"/>
              <p:nvPr/>
            </p:nvSpPr>
            <p:spPr>
              <a:xfrm>
                <a:off x="16986746"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10</a:t>
                </a:r>
              </a:p>
            </p:txBody>
          </p:sp>
          <p:sp>
            <p:nvSpPr>
              <p:cNvPr id="405" name="TextBox 404">
                <a:extLst>
                  <a:ext uri="{FF2B5EF4-FFF2-40B4-BE49-F238E27FC236}">
                    <a16:creationId xmlns:a16="http://schemas.microsoft.com/office/drawing/2014/main" id="{6808D315-D4CC-6CEB-9358-989307B85043}"/>
                  </a:ext>
                </a:extLst>
              </p:cNvPr>
              <p:cNvSpPr txBox="1"/>
              <p:nvPr/>
            </p:nvSpPr>
            <p:spPr>
              <a:xfrm>
                <a:off x="17341278"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11</a:t>
                </a:r>
              </a:p>
            </p:txBody>
          </p:sp>
          <p:sp>
            <p:nvSpPr>
              <p:cNvPr id="406" name="TextBox 405">
                <a:extLst>
                  <a:ext uri="{FF2B5EF4-FFF2-40B4-BE49-F238E27FC236}">
                    <a16:creationId xmlns:a16="http://schemas.microsoft.com/office/drawing/2014/main" id="{6F323288-3F4B-954C-C5CC-B252B5D812B7}"/>
                  </a:ext>
                </a:extLst>
              </p:cNvPr>
              <p:cNvSpPr txBox="1"/>
              <p:nvPr/>
            </p:nvSpPr>
            <p:spPr>
              <a:xfrm>
                <a:off x="17689838"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12</a:t>
                </a:r>
              </a:p>
            </p:txBody>
          </p:sp>
          <p:sp>
            <p:nvSpPr>
              <p:cNvPr id="407" name="TextBox 406">
                <a:extLst>
                  <a:ext uri="{FF2B5EF4-FFF2-40B4-BE49-F238E27FC236}">
                    <a16:creationId xmlns:a16="http://schemas.microsoft.com/office/drawing/2014/main" id="{629FEF64-0B9E-CD4B-42D7-5BBEF22FD8DF}"/>
                  </a:ext>
                </a:extLst>
              </p:cNvPr>
              <p:cNvSpPr txBox="1"/>
              <p:nvPr/>
            </p:nvSpPr>
            <p:spPr>
              <a:xfrm>
                <a:off x="18038193"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13</a:t>
                </a:r>
              </a:p>
            </p:txBody>
          </p:sp>
          <p:sp>
            <p:nvSpPr>
              <p:cNvPr id="408" name="TextBox 407">
                <a:extLst>
                  <a:ext uri="{FF2B5EF4-FFF2-40B4-BE49-F238E27FC236}">
                    <a16:creationId xmlns:a16="http://schemas.microsoft.com/office/drawing/2014/main" id="{9F0540CF-AF21-C756-6FA9-60A72CAC724A}"/>
                  </a:ext>
                </a:extLst>
              </p:cNvPr>
              <p:cNvSpPr txBox="1"/>
              <p:nvPr/>
            </p:nvSpPr>
            <p:spPr>
              <a:xfrm>
                <a:off x="18386777"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14</a:t>
                </a:r>
              </a:p>
            </p:txBody>
          </p:sp>
          <p:sp>
            <p:nvSpPr>
              <p:cNvPr id="409" name="TextBox 408">
                <a:extLst>
                  <a:ext uri="{FF2B5EF4-FFF2-40B4-BE49-F238E27FC236}">
                    <a16:creationId xmlns:a16="http://schemas.microsoft.com/office/drawing/2014/main" id="{BCACF407-E260-C9C4-5CA7-9C4B87015774}"/>
                  </a:ext>
                </a:extLst>
              </p:cNvPr>
              <p:cNvSpPr txBox="1"/>
              <p:nvPr/>
            </p:nvSpPr>
            <p:spPr>
              <a:xfrm>
                <a:off x="18735336"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15</a:t>
                </a:r>
              </a:p>
            </p:txBody>
          </p:sp>
          <p:sp>
            <p:nvSpPr>
              <p:cNvPr id="410" name="TextBox 409">
                <a:extLst>
                  <a:ext uri="{FF2B5EF4-FFF2-40B4-BE49-F238E27FC236}">
                    <a16:creationId xmlns:a16="http://schemas.microsoft.com/office/drawing/2014/main" id="{FE5B7184-4749-9111-FBC2-9097D907B99B}"/>
                  </a:ext>
                </a:extLst>
              </p:cNvPr>
              <p:cNvSpPr txBox="1"/>
              <p:nvPr/>
            </p:nvSpPr>
            <p:spPr>
              <a:xfrm>
                <a:off x="19083713"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16</a:t>
                </a:r>
              </a:p>
            </p:txBody>
          </p:sp>
          <p:sp>
            <p:nvSpPr>
              <p:cNvPr id="411" name="TextBox 410">
                <a:extLst>
                  <a:ext uri="{FF2B5EF4-FFF2-40B4-BE49-F238E27FC236}">
                    <a16:creationId xmlns:a16="http://schemas.microsoft.com/office/drawing/2014/main" id="{43E1D4C3-DAE4-4295-715B-EC6B98E74B62}"/>
                  </a:ext>
                </a:extLst>
              </p:cNvPr>
              <p:cNvSpPr txBox="1"/>
              <p:nvPr/>
            </p:nvSpPr>
            <p:spPr>
              <a:xfrm>
                <a:off x="19406233"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17</a:t>
                </a:r>
              </a:p>
            </p:txBody>
          </p:sp>
          <p:sp>
            <p:nvSpPr>
              <p:cNvPr id="412" name="TextBox 411">
                <a:extLst>
                  <a:ext uri="{FF2B5EF4-FFF2-40B4-BE49-F238E27FC236}">
                    <a16:creationId xmlns:a16="http://schemas.microsoft.com/office/drawing/2014/main" id="{1CCBB53A-8407-9D14-CB50-8B821C3FEEC5}"/>
                  </a:ext>
                </a:extLst>
              </p:cNvPr>
              <p:cNvSpPr txBox="1"/>
              <p:nvPr/>
            </p:nvSpPr>
            <p:spPr>
              <a:xfrm>
                <a:off x="19780854"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18</a:t>
                </a:r>
              </a:p>
            </p:txBody>
          </p:sp>
          <p:sp>
            <p:nvSpPr>
              <p:cNvPr id="413" name="TextBox 412">
                <a:extLst>
                  <a:ext uri="{FF2B5EF4-FFF2-40B4-BE49-F238E27FC236}">
                    <a16:creationId xmlns:a16="http://schemas.microsoft.com/office/drawing/2014/main" id="{0B9FB740-C590-F1F1-A86E-7B4F22C206BD}"/>
                  </a:ext>
                </a:extLst>
              </p:cNvPr>
              <p:cNvSpPr txBox="1"/>
              <p:nvPr/>
            </p:nvSpPr>
            <p:spPr>
              <a:xfrm>
                <a:off x="20129416"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19</a:t>
                </a:r>
              </a:p>
            </p:txBody>
          </p:sp>
          <p:sp>
            <p:nvSpPr>
              <p:cNvPr id="414" name="TextBox 413">
                <a:extLst>
                  <a:ext uri="{FF2B5EF4-FFF2-40B4-BE49-F238E27FC236}">
                    <a16:creationId xmlns:a16="http://schemas.microsoft.com/office/drawing/2014/main" id="{36CFA561-976B-6B7F-DCF9-C860FD4891E4}"/>
                  </a:ext>
                </a:extLst>
              </p:cNvPr>
              <p:cNvSpPr txBox="1"/>
              <p:nvPr/>
            </p:nvSpPr>
            <p:spPr>
              <a:xfrm>
                <a:off x="20477771"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20</a:t>
                </a:r>
              </a:p>
            </p:txBody>
          </p:sp>
          <p:sp>
            <p:nvSpPr>
              <p:cNvPr id="415" name="TextBox 414">
                <a:extLst>
                  <a:ext uri="{FF2B5EF4-FFF2-40B4-BE49-F238E27FC236}">
                    <a16:creationId xmlns:a16="http://schemas.microsoft.com/office/drawing/2014/main" id="{2D2E333B-AD6C-999D-B9F5-E9E73B1A5832}"/>
                  </a:ext>
                </a:extLst>
              </p:cNvPr>
              <p:cNvSpPr txBox="1"/>
              <p:nvPr/>
            </p:nvSpPr>
            <p:spPr>
              <a:xfrm>
                <a:off x="20842324"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21</a:t>
                </a:r>
              </a:p>
            </p:txBody>
          </p:sp>
          <p:sp>
            <p:nvSpPr>
              <p:cNvPr id="416" name="TextBox 415">
                <a:extLst>
                  <a:ext uri="{FF2B5EF4-FFF2-40B4-BE49-F238E27FC236}">
                    <a16:creationId xmlns:a16="http://schemas.microsoft.com/office/drawing/2014/main" id="{C9BCBC82-309D-3336-FB44-7605B4CE516E}"/>
                  </a:ext>
                </a:extLst>
              </p:cNvPr>
              <p:cNvSpPr txBox="1"/>
              <p:nvPr/>
            </p:nvSpPr>
            <p:spPr>
              <a:xfrm>
                <a:off x="21174912"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22</a:t>
                </a:r>
              </a:p>
            </p:txBody>
          </p:sp>
          <p:sp>
            <p:nvSpPr>
              <p:cNvPr id="417" name="TextBox 416">
                <a:extLst>
                  <a:ext uri="{FF2B5EF4-FFF2-40B4-BE49-F238E27FC236}">
                    <a16:creationId xmlns:a16="http://schemas.microsoft.com/office/drawing/2014/main" id="{01A9FB34-75FB-E163-065C-B009DBC02BCF}"/>
                  </a:ext>
                </a:extLst>
              </p:cNvPr>
              <p:cNvSpPr txBox="1"/>
              <p:nvPr/>
            </p:nvSpPr>
            <p:spPr>
              <a:xfrm>
                <a:off x="21519037"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23</a:t>
                </a:r>
              </a:p>
            </p:txBody>
          </p:sp>
          <p:sp>
            <p:nvSpPr>
              <p:cNvPr id="418" name="TextBox 417">
                <a:extLst>
                  <a:ext uri="{FF2B5EF4-FFF2-40B4-BE49-F238E27FC236}">
                    <a16:creationId xmlns:a16="http://schemas.microsoft.com/office/drawing/2014/main" id="{5D3D990B-BCB5-0A89-2C61-1F7E710B6945}"/>
                  </a:ext>
                </a:extLst>
              </p:cNvPr>
              <p:cNvSpPr txBox="1"/>
              <p:nvPr/>
            </p:nvSpPr>
            <p:spPr>
              <a:xfrm>
                <a:off x="21871848"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24</a:t>
                </a:r>
              </a:p>
            </p:txBody>
          </p:sp>
          <p:sp>
            <p:nvSpPr>
              <p:cNvPr id="419" name="TextBox 418">
                <a:extLst>
                  <a:ext uri="{FF2B5EF4-FFF2-40B4-BE49-F238E27FC236}">
                    <a16:creationId xmlns:a16="http://schemas.microsoft.com/office/drawing/2014/main" id="{17CE5938-FDDA-DEA4-E5F2-ED5F8E2BE86C}"/>
                  </a:ext>
                </a:extLst>
              </p:cNvPr>
              <p:cNvSpPr txBox="1"/>
              <p:nvPr/>
            </p:nvSpPr>
            <p:spPr>
              <a:xfrm>
                <a:off x="22220410"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25</a:t>
                </a:r>
              </a:p>
            </p:txBody>
          </p:sp>
          <p:sp>
            <p:nvSpPr>
              <p:cNvPr id="420" name="TextBox 419">
                <a:extLst>
                  <a:ext uri="{FF2B5EF4-FFF2-40B4-BE49-F238E27FC236}">
                    <a16:creationId xmlns:a16="http://schemas.microsoft.com/office/drawing/2014/main" id="{983EC007-7446-31F1-AE62-581AB58567DD}"/>
                  </a:ext>
                </a:extLst>
              </p:cNvPr>
              <p:cNvSpPr txBox="1"/>
              <p:nvPr/>
            </p:nvSpPr>
            <p:spPr>
              <a:xfrm>
                <a:off x="22568967"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26</a:t>
                </a:r>
              </a:p>
            </p:txBody>
          </p:sp>
          <p:sp>
            <p:nvSpPr>
              <p:cNvPr id="421" name="TextBox 420">
                <a:extLst>
                  <a:ext uri="{FF2B5EF4-FFF2-40B4-BE49-F238E27FC236}">
                    <a16:creationId xmlns:a16="http://schemas.microsoft.com/office/drawing/2014/main" id="{F6991D7C-9B25-5E64-292B-A053A926B3FC}"/>
                  </a:ext>
                </a:extLst>
              </p:cNvPr>
              <p:cNvSpPr txBox="1"/>
              <p:nvPr/>
            </p:nvSpPr>
            <p:spPr>
              <a:xfrm>
                <a:off x="22917347"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27</a:t>
                </a:r>
              </a:p>
            </p:txBody>
          </p:sp>
          <p:sp>
            <p:nvSpPr>
              <p:cNvPr id="422" name="TextBox 421">
                <a:extLst>
                  <a:ext uri="{FF2B5EF4-FFF2-40B4-BE49-F238E27FC236}">
                    <a16:creationId xmlns:a16="http://schemas.microsoft.com/office/drawing/2014/main" id="{EE24D883-663B-D12E-493D-8723E205BD35}"/>
                  </a:ext>
                </a:extLst>
              </p:cNvPr>
              <p:cNvSpPr txBox="1"/>
              <p:nvPr/>
            </p:nvSpPr>
            <p:spPr>
              <a:xfrm>
                <a:off x="23265906" y="1014992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28</a:t>
                </a:r>
              </a:p>
            </p:txBody>
          </p:sp>
          <p:sp>
            <p:nvSpPr>
              <p:cNvPr id="423" name="TextBox 422">
                <a:extLst>
                  <a:ext uri="{FF2B5EF4-FFF2-40B4-BE49-F238E27FC236}">
                    <a16:creationId xmlns:a16="http://schemas.microsoft.com/office/drawing/2014/main" id="{3BC2B80B-5769-2CE7-2A2E-ABA5CCD9FD7E}"/>
                  </a:ext>
                </a:extLst>
              </p:cNvPr>
              <p:cNvSpPr txBox="1"/>
              <p:nvPr/>
            </p:nvSpPr>
            <p:spPr>
              <a:xfrm>
                <a:off x="17618349" y="10457953"/>
                <a:ext cx="1190225" cy="461724"/>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Bold"/>
                    <a:ea typeface="+mn-ea"/>
                    <a:cs typeface="+mn-cs"/>
                    <a:sym typeface="Helvetica-Bold"/>
                    <a:rtl val="0"/>
                  </a:rPr>
                  <a:t>Months</a:t>
                </a:r>
              </a:p>
            </p:txBody>
          </p:sp>
        </p:grpSp>
        <p:sp>
          <p:nvSpPr>
            <p:cNvPr id="424" name="TextBox 423">
              <a:extLst>
                <a:ext uri="{FF2B5EF4-FFF2-40B4-BE49-F238E27FC236}">
                  <a16:creationId xmlns:a16="http://schemas.microsoft.com/office/drawing/2014/main" id="{B7AAB9E5-CCDC-2A94-6BDE-3CFFD64FD8EE}"/>
                </a:ext>
              </a:extLst>
            </p:cNvPr>
            <p:cNvSpPr txBox="1"/>
            <p:nvPr/>
          </p:nvSpPr>
          <p:spPr>
            <a:xfrm>
              <a:off x="13200962" y="9724817"/>
              <a:ext cx="468781"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sp>
          <p:nvSpPr>
            <p:cNvPr id="425" name="TextBox 424">
              <a:extLst>
                <a:ext uri="{FF2B5EF4-FFF2-40B4-BE49-F238E27FC236}">
                  <a16:creationId xmlns:a16="http://schemas.microsoft.com/office/drawing/2014/main" id="{958E0F1F-7275-4708-FC85-723929900221}"/>
                </a:ext>
              </a:extLst>
            </p:cNvPr>
            <p:cNvSpPr txBox="1"/>
            <p:nvPr/>
          </p:nvSpPr>
          <p:spPr>
            <a:xfrm>
              <a:off x="13112887" y="8557705"/>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20</a:t>
              </a:r>
            </a:p>
          </p:txBody>
        </p:sp>
        <p:sp>
          <p:nvSpPr>
            <p:cNvPr id="426" name="TextBox 425">
              <a:extLst>
                <a:ext uri="{FF2B5EF4-FFF2-40B4-BE49-F238E27FC236}">
                  <a16:creationId xmlns:a16="http://schemas.microsoft.com/office/drawing/2014/main" id="{0144F897-74A6-017A-E920-0DD22D3210A3}"/>
                </a:ext>
              </a:extLst>
            </p:cNvPr>
            <p:cNvSpPr txBox="1"/>
            <p:nvPr/>
          </p:nvSpPr>
          <p:spPr>
            <a:xfrm>
              <a:off x="13112887" y="7390357"/>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40</a:t>
              </a:r>
            </a:p>
          </p:txBody>
        </p:sp>
        <p:sp>
          <p:nvSpPr>
            <p:cNvPr id="427" name="TextBox 426">
              <a:extLst>
                <a:ext uri="{FF2B5EF4-FFF2-40B4-BE49-F238E27FC236}">
                  <a16:creationId xmlns:a16="http://schemas.microsoft.com/office/drawing/2014/main" id="{89937574-B98F-729D-FDD9-A06ADDB29A25}"/>
                </a:ext>
              </a:extLst>
            </p:cNvPr>
            <p:cNvSpPr txBox="1"/>
            <p:nvPr/>
          </p:nvSpPr>
          <p:spPr>
            <a:xfrm>
              <a:off x="13112887" y="6223243"/>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60</a:t>
              </a:r>
            </a:p>
          </p:txBody>
        </p:sp>
        <p:sp>
          <p:nvSpPr>
            <p:cNvPr id="428" name="TextBox 427">
              <a:extLst>
                <a:ext uri="{FF2B5EF4-FFF2-40B4-BE49-F238E27FC236}">
                  <a16:creationId xmlns:a16="http://schemas.microsoft.com/office/drawing/2014/main" id="{4AFFEEDB-DDB0-B190-9D33-4D7B966A03C5}"/>
                </a:ext>
              </a:extLst>
            </p:cNvPr>
            <p:cNvSpPr txBox="1"/>
            <p:nvPr/>
          </p:nvSpPr>
          <p:spPr>
            <a:xfrm>
              <a:off x="13112887" y="5055903"/>
              <a:ext cx="568178"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80</a:t>
              </a:r>
            </a:p>
          </p:txBody>
        </p:sp>
        <p:sp>
          <p:nvSpPr>
            <p:cNvPr id="429" name="TextBox 428">
              <a:extLst>
                <a:ext uri="{FF2B5EF4-FFF2-40B4-BE49-F238E27FC236}">
                  <a16:creationId xmlns:a16="http://schemas.microsoft.com/office/drawing/2014/main" id="{FF3A8BE9-0608-0B6F-59C2-629E7F5AC8C8}"/>
                </a:ext>
              </a:extLst>
            </p:cNvPr>
            <p:cNvSpPr txBox="1"/>
            <p:nvPr/>
          </p:nvSpPr>
          <p:spPr>
            <a:xfrm>
              <a:off x="13024811" y="3888755"/>
              <a:ext cx="667579" cy="400162"/>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100</a:t>
              </a:r>
            </a:p>
          </p:txBody>
        </p:sp>
        <p:sp>
          <p:nvSpPr>
            <p:cNvPr id="430" name="TextBox 429">
              <a:extLst>
                <a:ext uri="{FF2B5EF4-FFF2-40B4-BE49-F238E27FC236}">
                  <a16:creationId xmlns:a16="http://schemas.microsoft.com/office/drawing/2014/main" id="{AEB1AB5B-2158-E284-CCA3-69171090C440}"/>
                </a:ext>
              </a:extLst>
            </p:cNvPr>
            <p:cNvSpPr txBox="1"/>
            <p:nvPr/>
          </p:nvSpPr>
          <p:spPr>
            <a:xfrm rot="16200000">
              <a:off x="10484736" y="6676686"/>
              <a:ext cx="4492841" cy="523288"/>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Bold"/>
                  <a:rtl val="0"/>
                </a:rPr>
                <a:t>Overall </a:t>
              </a:r>
              <a:r>
                <a:rPr lang="en-US" sz="1100" b="1" dirty="0" err="1">
                  <a:solidFill>
                    <a:srgbClr val="000000"/>
                  </a:solidFill>
                  <a:latin typeface="Arial" panose="020B0604020202020204" pitchFamily="34" charset="0"/>
                  <a:cs typeface="Arial" panose="020B0604020202020204" pitchFamily="34" charset="0"/>
                  <a:sym typeface="Helvetica-Bold"/>
                  <a:rtl val="0"/>
                </a:rPr>
                <a:t>su</a:t>
              </a:r>
              <a:r>
                <a:rPr kumimoji="0" lang="en-US" sz="11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Bold"/>
                  <a:rtl val="0"/>
                </a:rPr>
                <a:t>rvival</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Bold"/>
                  <a:rtl val="0"/>
                </a:rPr>
                <a:t> probability (%)</a:t>
              </a:r>
            </a:p>
          </p:txBody>
        </p:sp>
      </p:grpSp>
      <p:grpSp>
        <p:nvGrpSpPr>
          <p:cNvPr id="529" name="Group 528">
            <a:extLst>
              <a:ext uri="{FF2B5EF4-FFF2-40B4-BE49-F238E27FC236}">
                <a16:creationId xmlns:a16="http://schemas.microsoft.com/office/drawing/2014/main" id="{76825E49-C255-E007-5D83-8E5DEBF6BDD1}"/>
              </a:ext>
            </a:extLst>
          </p:cNvPr>
          <p:cNvGrpSpPr/>
          <p:nvPr/>
        </p:nvGrpSpPr>
        <p:grpSpPr>
          <a:xfrm>
            <a:off x="5917354" y="5337956"/>
            <a:ext cx="5942867" cy="526448"/>
            <a:chOff x="1695726" y="5284095"/>
            <a:chExt cx="8499636" cy="740569"/>
          </a:xfrm>
        </p:grpSpPr>
        <p:sp>
          <p:nvSpPr>
            <p:cNvPr id="530" name="TextBox 529">
              <a:extLst>
                <a:ext uri="{FF2B5EF4-FFF2-40B4-BE49-F238E27FC236}">
                  <a16:creationId xmlns:a16="http://schemas.microsoft.com/office/drawing/2014/main" id="{BC81E441-61C2-3957-4095-DB14734ABDD7}"/>
                </a:ext>
              </a:extLst>
            </p:cNvPr>
            <p:cNvSpPr txBox="1"/>
            <p:nvPr/>
          </p:nvSpPr>
          <p:spPr>
            <a:xfrm>
              <a:off x="1989113" y="5284095"/>
              <a:ext cx="1025275" cy="303071"/>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Bold"/>
                  <a:ea typeface="+mn-ea"/>
                  <a:cs typeface="+mn-cs"/>
                  <a:sym typeface="Helvetica-Bold"/>
                  <a:rtl val="0"/>
                </a:rPr>
                <a:t>No. at Risk</a:t>
              </a:r>
            </a:p>
          </p:txBody>
        </p:sp>
        <p:sp>
          <p:nvSpPr>
            <p:cNvPr id="531" name="TextBox 530">
              <a:extLst>
                <a:ext uri="{FF2B5EF4-FFF2-40B4-BE49-F238E27FC236}">
                  <a16:creationId xmlns:a16="http://schemas.microsoft.com/office/drawing/2014/main" id="{1E944B4D-A2D6-F734-4388-18730C987250}"/>
                </a:ext>
              </a:extLst>
            </p:cNvPr>
            <p:cNvSpPr txBox="1"/>
            <p:nvPr/>
          </p:nvSpPr>
          <p:spPr>
            <a:xfrm>
              <a:off x="2761422"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40</a:t>
              </a:r>
            </a:p>
          </p:txBody>
        </p:sp>
        <p:sp>
          <p:nvSpPr>
            <p:cNvPr id="532" name="TextBox 531">
              <a:extLst>
                <a:ext uri="{FF2B5EF4-FFF2-40B4-BE49-F238E27FC236}">
                  <a16:creationId xmlns:a16="http://schemas.microsoft.com/office/drawing/2014/main" id="{B9FF085B-2298-3C01-14AF-B2E0F5385FDE}"/>
                </a:ext>
              </a:extLst>
            </p:cNvPr>
            <p:cNvSpPr txBox="1"/>
            <p:nvPr/>
          </p:nvSpPr>
          <p:spPr>
            <a:xfrm>
              <a:off x="1695726" y="5554367"/>
              <a:ext cx="1082591" cy="281423"/>
            </a:xfrm>
            <a:prstGeom prst="rect">
              <a:avLst/>
            </a:prstGeom>
            <a:noFill/>
          </p:spPr>
          <p:txBody>
            <a:bodyPr wrap="none" rtlCol="0">
              <a:spAutoFit/>
            </a:bodyPr>
            <a:lstStyle/>
            <a:p>
              <a:pPr marL="0" marR="0" lvl="0" indent="0" algn="r"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Helvetica"/>
                  <a:ea typeface="+mn-ea"/>
                  <a:cs typeface="+mn-cs"/>
                  <a:sym typeface="Helvetica"/>
                  <a:rtl val="0"/>
                </a:rPr>
                <a:t>T-</a:t>
              </a:r>
              <a:r>
                <a:rPr kumimoji="0" lang="en-US" sz="700" b="0" i="0" u="none" strike="noStrike" kern="1200" cap="none" spc="0" normalizeH="0" baseline="0" noProof="0" dirty="0" err="1">
                  <a:ln>
                    <a:noFill/>
                  </a:ln>
                  <a:solidFill>
                    <a:srgbClr val="000000"/>
                  </a:solidFill>
                  <a:effectLst/>
                  <a:uLnTx/>
                  <a:uFillTx/>
                  <a:latin typeface="Helvetica"/>
                  <a:ea typeface="+mn-ea"/>
                  <a:cs typeface="+mn-cs"/>
                  <a:sym typeface="Helvetica"/>
                  <a:rtl val="0"/>
                </a:rPr>
                <a:t>DXd</a:t>
              </a:r>
              <a:r>
                <a:rPr kumimoji="0" lang="en-US" sz="700" b="0" i="0" u="none" strike="noStrike" kern="1200" cap="none" spc="0" normalizeH="0" baseline="0" noProof="0" dirty="0">
                  <a:ln>
                    <a:noFill/>
                  </a:ln>
                  <a:solidFill>
                    <a:srgbClr val="000000"/>
                  </a:solidFill>
                  <a:effectLst/>
                  <a:uLnTx/>
                  <a:uFillTx/>
                  <a:latin typeface="Helvetica"/>
                  <a:ea typeface="+mn-ea"/>
                  <a:cs typeface="+mn-cs"/>
                  <a:sym typeface="Helvetica"/>
                  <a:rtl val="0"/>
                </a:rPr>
                <a:t> (n=40):</a:t>
              </a:r>
            </a:p>
          </p:txBody>
        </p:sp>
        <p:sp>
          <p:nvSpPr>
            <p:cNvPr id="533" name="TextBox 532">
              <a:extLst>
                <a:ext uri="{FF2B5EF4-FFF2-40B4-BE49-F238E27FC236}">
                  <a16:creationId xmlns:a16="http://schemas.microsoft.com/office/drawing/2014/main" id="{7688C56D-624E-825B-A76E-AEED114BADA2}"/>
                </a:ext>
              </a:extLst>
            </p:cNvPr>
            <p:cNvSpPr txBox="1"/>
            <p:nvPr/>
          </p:nvSpPr>
          <p:spPr>
            <a:xfrm>
              <a:off x="3013893"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39</a:t>
              </a:r>
            </a:p>
          </p:txBody>
        </p:sp>
        <p:sp>
          <p:nvSpPr>
            <p:cNvPr id="534" name="TextBox 533">
              <a:extLst>
                <a:ext uri="{FF2B5EF4-FFF2-40B4-BE49-F238E27FC236}">
                  <a16:creationId xmlns:a16="http://schemas.microsoft.com/office/drawing/2014/main" id="{E7886915-6ED8-DA70-9DDA-25230C02A172}"/>
                </a:ext>
              </a:extLst>
            </p:cNvPr>
            <p:cNvSpPr txBox="1"/>
            <p:nvPr/>
          </p:nvSpPr>
          <p:spPr>
            <a:xfrm>
              <a:off x="3266325"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38</a:t>
              </a:r>
            </a:p>
          </p:txBody>
        </p:sp>
        <p:sp>
          <p:nvSpPr>
            <p:cNvPr id="535" name="TextBox 534">
              <a:extLst>
                <a:ext uri="{FF2B5EF4-FFF2-40B4-BE49-F238E27FC236}">
                  <a16:creationId xmlns:a16="http://schemas.microsoft.com/office/drawing/2014/main" id="{CFD9AB6B-0C35-4BFF-24D0-BFF89CDBCC99}"/>
                </a:ext>
              </a:extLst>
            </p:cNvPr>
            <p:cNvSpPr txBox="1"/>
            <p:nvPr/>
          </p:nvSpPr>
          <p:spPr>
            <a:xfrm>
              <a:off x="3518822"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37</a:t>
              </a:r>
            </a:p>
          </p:txBody>
        </p:sp>
        <p:sp>
          <p:nvSpPr>
            <p:cNvPr id="536" name="TextBox 535">
              <a:extLst>
                <a:ext uri="{FF2B5EF4-FFF2-40B4-BE49-F238E27FC236}">
                  <a16:creationId xmlns:a16="http://schemas.microsoft.com/office/drawing/2014/main" id="{384EBA12-2373-129F-AF71-9D4BB18FD9AF}"/>
                </a:ext>
              </a:extLst>
            </p:cNvPr>
            <p:cNvSpPr txBox="1"/>
            <p:nvPr/>
          </p:nvSpPr>
          <p:spPr>
            <a:xfrm>
              <a:off x="3768435"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36</a:t>
              </a:r>
            </a:p>
          </p:txBody>
        </p:sp>
        <p:sp>
          <p:nvSpPr>
            <p:cNvPr id="537" name="TextBox 536">
              <a:extLst>
                <a:ext uri="{FF2B5EF4-FFF2-40B4-BE49-F238E27FC236}">
                  <a16:creationId xmlns:a16="http://schemas.microsoft.com/office/drawing/2014/main" id="{F64680A8-4BF3-889A-41AD-20ABB0BD8517}"/>
                </a:ext>
              </a:extLst>
            </p:cNvPr>
            <p:cNvSpPr txBox="1"/>
            <p:nvPr/>
          </p:nvSpPr>
          <p:spPr>
            <a:xfrm>
              <a:off x="4025375"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34</a:t>
              </a:r>
            </a:p>
          </p:txBody>
        </p:sp>
        <p:sp>
          <p:nvSpPr>
            <p:cNvPr id="538" name="TextBox 537">
              <a:extLst>
                <a:ext uri="{FF2B5EF4-FFF2-40B4-BE49-F238E27FC236}">
                  <a16:creationId xmlns:a16="http://schemas.microsoft.com/office/drawing/2014/main" id="{039A458D-A335-7BB4-8DE8-C80721C4F4F6}"/>
                </a:ext>
              </a:extLst>
            </p:cNvPr>
            <p:cNvSpPr txBox="1"/>
            <p:nvPr/>
          </p:nvSpPr>
          <p:spPr>
            <a:xfrm>
              <a:off x="4282281"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34</a:t>
              </a:r>
            </a:p>
          </p:txBody>
        </p:sp>
        <p:sp>
          <p:nvSpPr>
            <p:cNvPr id="539" name="TextBox 538">
              <a:extLst>
                <a:ext uri="{FF2B5EF4-FFF2-40B4-BE49-F238E27FC236}">
                  <a16:creationId xmlns:a16="http://schemas.microsoft.com/office/drawing/2014/main" id="{00921F81-FCED-48EB-6632-9D09E4301F00}"/>
                </a:ext>
              </a:extLst>
            </p:cNvPr>
            <p:cNvSpPr txBox="1"/>
            <p:nvPr/>
          </p:nvSpPr>
          <p:spPr>
            <a:xfrm>
              <a:off x="4528681"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32</a:t>
              </a:r>
            </a:p>
          </p:txBody>
        </p:sp>
        <p:sp>
          <p:nvSpPr>
            <p:cNvPr id="540" name="TextBox 539">
              <a:extLst>
                <a:ext uri="{FF2B5EF4-FFF2-40B4-BE49-F238E27FC236}">
                  <a16:creationId xmlns:a16="http://schemas.microsoft.com/office/drawing/2014/main" id="{549CBB09-04CA-A61E-9BD9-43AFDBB8631A}"/>
                </a:ext>
              </a:extLst>
            </p:cNvPr>
            <p:cNvSpPr txBox="1"/>
            <p:nvPr/>
          </p:nvSpPr>
          <p:spPr>
            <a:xfrm>
              <a:off x="4781180"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31</a:t>
              </a:r>
            </a:p>
          </p:txBody>
        </p:sp>
        <p:sp>
          <p:nvSpPr>
            <p:cNvPr id="541" name="TextBox 540">
              <a:extLst>
                <a:ext uri="{FF2B5EF4-FFF2-40B4-BE49-F238E27FC236}">
                  <a16:creationId xmlns:a16="http://schemas.microsoft.com/office/drawing/2014/main" id="{0E673604-36EE-07AD-A42F-F4FA108FFFD3}"/>
                </a:ext>
              </a:extLst>
            </p:cNvPr>
            <p:cNvSpPr txBox="1"/>
            <p:nvPr/>
          </p:nvSpPr>
          <p:spPr>
            <a:xfrm>
              <a:off x="5044691"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30</a:t>
              </a:r>
            </a:p>
          </p:txBody>
        </p:sp>
        <p:sp>
          <p:nvSpPr>
            <p:cNvPr id="542" name="TextBox 541">
              <a:extLst>
                <a:ext uri="{FF2B5EF4-FFF2-40B4-BE49-F238E27FC236}">
                  <a16:creationId xmlns:a16="http://schemas.microsoft.com/office/drawing/2014/main" id="{DA81EF60-34A4-C9CF-1C25-7E344C4140E3}"/>
                </a:ext>
              </a:extLst>
            </p:cNvPr>
            <p:cNvSpPr txBox="1"/>
            <p:nvPr/>
          </p:nvSpPr>
          <p:spPr>
            <a:xfrm>
              <a:off x="5281718"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28</a:t>
              </a:r>
            </a:p>
          </p:txBody>
        </p:sp>
        <p:sp>
          <p:nvSpPr>
            <p:cNvPr id="543" name="TextBox 542">
              <a:extLst>
                <a:ext uri="{FF2B5EF4-FFF2-40B4-BE49-F238E27FC236}">
                  <a16:creationId xmlns:a16="http://schemas.microsoft.com/office/drawing/2014/main" id="{EE36594D-4275-B680-17D7-B04CF84FAD50}"/>
                </a:ext>
              </a:extLst>
            </p:cNvPr>
            <p:cNvSpPr txBox="1"/>
            <p:nvPr/>
          </p:nvSpPr>
          <p:spPr>
            <a:xfrm>
              <a:off x="5538542"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27</a:t>
              </a:r>
            </a:p>
          </p:txBody>
        </p:sp>
        <p:sp>
          <p:nvSpPr>
            <p:cNvPr id="544" name="TextBox 543">
              <a:extLst>
                <a:ext uri="{FF2B5EF4-FFF2-40B4-BE49-F238E27FC236}">
                  <a16:creationId xmlns:a16="http://schemas.microsoft.com/office/drawing/2014/main" id="{BDF2D62D-BE81-851D-190A-B07B32D63904}"/>
                </a:ext>
              </a:extLst>
            </p:cNvPr>
            <p:cNvSpPr txBox="1"/>
            <p:nvPr/>
          </p:nvSpPr>
          <p:spPr>
            <a:xfrm>
              <a:off x="5791057"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26</a:t>
              </a:r>
            </a:p>
          </p:txBody>
        </p:sp>
        <p:sp>
          <p:nvSpPr>
            <p:cNvPr id="545" name="TextBox 544">
              <a:extLst>
                <a:ext uri="{FF2B5EF4-FFF2-40B4-BE49-F238E27FC236}">
                  <a16:creationId xmlns:a16="http://schemas.microsoft.com/office/drawing/2014/main" id="{68D6DB77-83A0-786B-C33E-4C4D9878DA41}"/>
                </a:ext>
              </a:extLst>
            </p:cNvPr>
            <p:cNvSpPr txBox="1"/>
            <p:nvPr/>
          </p:nvSpPr>
          <p:spPr>
            <a:xfrm>
              <a:off x="6043405"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26</a:t>
              </a:r>
            </a:p>
          </p:txBody>
        </p:sp>
        <p:sp>
          <p:nvSpPr>
            <p:cNvPr id="546" name="TextBox 545">
              <a:extLst>
                <a:ext uri="{FF2B5EF4-FFF2-40B4-BE49-F238E27FC236}">
                  <a16:creationId xmlns:a16="http://schemas.microsoft.com/office/drawing/2014/main" id="{758E88AD-BEF4-37AC-D532-289262A4AC60}"/>
                </a:ext>
              </a:extLst>
            </p:cNvPr>
            <p:cNvSpPr txBox="1"/>
            <p:nvPr/>
          </p:nvSpPr>
          <p:spPr>
            <a:xfrm>
              <a:off x="6295904"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23</a:t>
              </a:r>
            </a:p>
          </p:txBody>
        </p:sp>
        <p:sp>
          <p:nvSpPr>
            <p:cNvPr id="547" name="TextBox 546">
              <a:extLst>
                <a:ext uri="{FF2B5EF4-FFF2-40B4-BE49-F238E27FC236}">
                  <a16:creationId xmlns:a16="http://schemas.microsoft.com/office/drawing/2014/main" id="{CEED09B7-7CCB-A733-CE9B-2E44ACE74DBB}"/>
                </a:ext>
              </a:extLst>
            </p:cNvPr>
            <p:cNvSpPr txBox="1"/>
            <p:nvPr/>
          </p:nvSpPr>
          <p:spPr>
            <a:xfrm>
              <a:off x="6548418"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23</a:t>
              </a:r>
            </a:p>
          </p:txBody>
        </p:sp>
        <p:sp>
          <p:nvSpPr>
            <p:cNvPr id="548" name="TextBox 547">
              <a:extLst>
                <a:ext uri="{FF2B5EF4-FFF2-40B4-BE49-F238E27FC236}">
                  <a16:creationId xmlns:a16="http://schemas.microsoft.com/office/drawing/2014/main" id="{10FFE1DB-961C-8E1E-7AC3-DE7EFC8A3910}"/>
                </a:ext>
              </a:extLst>
            </p:cNvPr>
            <p:cNvSpPr txBox="1"/>
            <p:nvPr/>
          </p:nvSpPr>
          <p:spPr>
            <a:xfrm>
              <a:off x="6800768"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19</a:t>
              </a:r>
            </a:p>
          </p:txBody>
        </p:sp>
        <p:sp>
          <p:nvSpPr>
            <p:cNvPr id="549" name="TextBox 548">
              <a:extLst>
                <a:ext uri="{FF2B5EF4-FFF2-40B4-BE49-F238E27FC236}">
                  <a16:creationId xmlns:a16="http://schemas.microsoft.com/office/drawing/2014/main" id="{7EB8FA2A-05AA-831A-3708-A40115D7C721}"/>
                </a:ext>
              </a:extLst>
            </p:cNvPr>
            <p:cNvSpPr txBox="1"/>
            <p:nvPr/>
          </p:nvSpPr>
          <p:spPr>
            <a:xfrm>
              <a:off x="7034403"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14</a:t>
              </a:r>
            </a:p>
          </p:txBody>
        </p:sp>
        <p:sp>
          <p:nvSpPr>
            <p:cNvPr id="550" name="TextBox 549">
              <a:extLst>
                <a:ext uri="{FF2B5EF4-FFF2-40B4-BE49-F238E27FC236}">
                  <a16:creationId xmlns:a16="http://schemas.microsoft.com/office/drawing/2014/main" id="{1AF4CE58-BF4B-E5B3-95AD-A5319BAC28F9}"/>
                </a:ext>
              </a:extLst>
            </p:cNvPr>
            <p:cNvSpPr txBox="1"/>
            <p:nvPr/>
          </p:nvSpPr>
          <p:spPr>
            <a:xfrm>
              <a:off x="7305781" y="5554367"/>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13</a:t>
              </a:r>
            </a:p>
          </p:txBody>
        </p:sp>
        <p:sp>
          <p:nvSpPr>
            <p:cNvPr id="551" name="TextBox 550">
              <a:extLst>
                <a:ext uri="{FF2B5EF4-FFF2-40B4-BE49-F238E27FC236}">
                  <a16:creationId xmlns:a16="http://schemas.microsoft.com/office/drawing/2014/main" id="{0FEB22A3-90A4-3E12-2286-D62F895258BE}"/>
                </a:ext>
              </a:extLst>
            </p:cNvPr>
            <p:cNvSpPr txBox="1"/>
            <p:nvPr/>
          </p:nvSpPr>
          <p:spPr>
            <a:xfrm>
              <a:off x="7590187"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9</a:t>
              </a:r>
            </a:p>
          </p:txBody>
        </p:sp>
        <p:sp>
          <p:nvSpPr>
            <p:cNvPr id="552" name="TextBox 551">
              <a:extLst>
                <a:ext uri="{FF2B5EF4-FFF2-40B4-BE49-F238E27FC236}">
                  <a16:creationId xmlns:a16="http://schemas.microsoft.com/office/drawing/2014/main" id="{28696A9E-DF46-355D-DED6-3589DAECE68C}"/>
                </a:ext>
              </a:extLst>
            </p:cNvPr>
            <p:cNvSpPr txBox="1"/>
            <p:nvPr/>
          </p:nvSpPr>
          <p:spPr>
            <a:xfrm>
              <a:off x="7842553"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9</a:t>
              </a:r>
            </a:p>
          </p:txBody>
        </p:sp>
        <p:sp>
          <p:nvSpPr>
            <p:cNvPr id="553" name="TextBox 552">
              <a:extLst>
                <a:ext uri="{FF2B5EF4-FFF2-40B4-BE49-F238E27FC236}">
                  <a16:creationId xmlns:a16="http://schemas.microsoft.com/office/drawing/2014/main" id="{F0C1AE2D-45B1-BE9B-62F5-E20E075731E3}"/>
                </a:ext>
              </a:extLst>
            </p:cNvPr>
            <p:cNvSpPr txBox="1"/>
            <p:nvPr/>
          </p:nvSpPr>
          <p:spPr>
            <a:xfrm>
              <a:off x="8106621"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554" name="TextBox 553">
              <a:extLst>
                <a:ext uri="{FF2B5EF4-FFF2-40B4-BE49-F238E27FC236}">
                  <a16:creationId xmlns:a16="http://schemas.microsoft.com/office/drawing/2014/main" id="{1066844D-2F57-801E-99EA-F5E62EF278D8}"/>
                </a:ext>
              </a:extLst>
            </p:cNvPr>
            <p:cNvSpPr txBox="1"/>
            <p:nvPr/>
          </p:nvSpPr>
          <p:spPr>
            <a:xfrm>
              <a:off x="8347548"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555" name="TextBox 554">
              <a:extLst>
                <a:ext uri="{FF2B5EF4-FFF2-40B4-BE49-F238E27FC236}">
                  <a16:creationId xmlns:a16="http://schemas.microsoft.com/office/drawing/2014/main" id="{1677386E-FAB1-AFFF-0EDA-7D11599E884D}"/>
                </a:ext>
              </a:extLst>
            </p:cNvPr>
            <p:cNvSpPr txBox="1"/>
            <p:nvPr/>
          </p:nvSpPr>
          <p:spPr>
            <a:xfrm>
              <a:off x="8596835"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556" name="TextBox 555">
              <a:extLst>
                <a:ext uri="{FF2B5EF4-FFF2-40B4-BE49-F238E27FC236}">
                  <a16:creationId xmlns:a16="http://schemas.microsoft.com/office/drawing/2014/main" id="{5B237652-2E94-17BD-DCD4-696AEA269AE8}"/>
                </a:ext>
              </a:extLst>
            </p:cNvPr>
            <p:cNvSpPr txBox="1"/>
            <p:nvPr/>
          </p:nvSpPr>
          <p:spPr>
            <a:xfrm>
              <a:off x="8852411"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557" name="TextBox 556">
              <a:extLst>
                <a:ext uri="{FF2B5EF4-FFF2-40B4-BE49-F238E27FC236}">
                  <a16:creationId xmlns:a16="http://schemas.microsoft.com/office/drawing/2014/main" id="{08E1A939-039E-B710-9FB4-C495667F1C71}"/>
                </a:ext>
              </a:extLst>
            </p:cNvPr>
            <p:cNvSpPr txBox="1"/>
            <p:nvPr/>
          </p:nvSpPr>
          <p:spPr>
            <a:xfrm>
              <a:off x="9104911" y="5554367"/>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558" name="TextBox 557">
              <a:extLst>
                <a:ext uri="{FF2B5EF4-FFF2-40B4-BE49-F238E27FC236}">
                  <a16:creationId xmlns:a16="http://schemas.microsoft.com/office/drawing/2014/main" id="{A3C3339F-86E3-762B-871F-E393CB5FE831}"/>
                </a:ext>
              </a:extLst>
            </p:cNvPr>
            <p:cNvSpPr txBox="1"/>
            <p:nvPr/>
          </p:nvSpPr>
          <p:spPr>
            <a:xfrm>
              <a:off x="9355310" y="5537985"/>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559" name="TextBox 558">
              <a:extLst>
                <a:ext uri="{FF2B5EF4-FFF2-40B4-BE49-F238E27FC236}">
                  <a16:creationId xmlns:a16="http://schemas.microsoft.com/office/drawing/2014/main" id="{AB69366D-AB66-F0BA-4505-AF96F53473F1}"/>
                </a:ext>
              </a:extLst>
            </p:cNvPr>
            <p:cNvSpPr txBox="1"/>
            <p:nvPr/>
          </p:nvSpPr>
          <p:spPr>
            <a:xfrm>
              <a:off x="9607693" y="5537985"/>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560" name="TextBox 559">
              <a:extLst>
                <a:ext uri="{FF2B5EF4-FFF2-40B4-BE49-F238E27FC236}">
                  <a16:creationId xmlns:a16="http://schemas.microsoft.com/office/drawing/2014/main" id="{A28C6E7F-AB1F-34F2-30EA-C4437DB80DC4}"/>
                </a:ext>
              </a:extLst>
            </p:cNvPr>
            <p:cNvSpPr txBox="1"/>
            <p:nvPr/>
          </p:nvSpPr>
          <p:spPr>
            <a:xfrm>
              <a:off x="9860174" y="5537985"/>
              <a:ext cx="33518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4</a:t>
              </a:r>
            </a:p>
          </p:txBody>
        </p:sp>
        <p:sp>
          <p:nvSpPr>
            <p:cNvPr id="561" name="TextBox 560">
              <a:extLst>
                <a:ext uri="{FF2B5EF4-FFF2-40B4-BE49-F238E27FC236}">
                  <a16:creationId xmlns:a16="http://schemas.microsoft.com/office/drawing/2014/main" id="{A61CBC34-9F13-37A0-C5B8-AF6419B6DD28}"/>
                </a:ext>
              </a:extLst>
            </p:cNvPr>
            <p:cNvSpPr txBox="1"/>
            <p:nvPr/>
          </p:nvSpPr>
          <p:spPr>
            <a:xfrm>
              <a:off x="2761421" y="5743241"/>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18</a:t>
              </a:r>
            </a:p>
          </p:txBody>
        </p:sp>
        <p:sp>
          <p:nvSpPr>
            <p:cNvPr id="562" name="TextBox 561">
              <a:extLst>
                <a:ext uri="{FF2B5EF4-FFF2-40B4-BE49-F238E27FC236}">
                  <a16:creationId xmlns:a16="http://schemas.microsoft.com/office/drawing/2014/main" id="{22082789-9ED0-707D-E431-6EA7F42D6CCF}"/>
                </a:ext>
              </a:extLst>
            </p:cNvPr>
            <p:cNvSpPr txBox="1"/>
            <p:nvPr/>
          </p:nvSpPr>
          <p:spPr>
            <a:xfrm>
              <a:off x="1810356" y="5743240"/>
              <a:ext cx="967959" cy="281423"/>
            </a:xfrm>
            <a:prstGeom prst="rect">
              <a:avLst/>
            </a:prstGeom>
            <a:noFill/>
          </p:spPr>
          <p:txBody>
            <a:bodyPr wrap="none" rtlCol="0">
              <a:spAutoFit/>
            </a:bodyPr>
            <a:lstStyle/>
            <a:p>
              <a:pPr marL="0" marR="0" lvl="0" indent="0" algn="r"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Helvetica"/>
                  <a:ea typeface="+mn-ea"/>
                  <a:cs typeface="+mn-cs"/>
                  <a:sym typeface="Helvetica"/>
                  <a:rtl val="0"/>
                </a:rPr>
                <a:t>TPC (n=18):</a:t>
              </a:r>
            </a:p>
          </p:txBody>
        </p:sp>
        <p:sp>
          <p:nvSpPr>
            <p:cNvPr id="563" name="TextBox 562">
              <a:extLst>
                <a:ext uri="{FF2B5EF4-FFF2-40B4-BE49-F238E27FC236}">
                  <a16:creationId xmlns:a16="http://schemas.microsoft.com/office/drawing/2014/main" id="{5990892B-8066-E4EB-BDEC-A84AE2E5EDDC}"/>
                </a:ext>
              </a:extLst>
            </p:cNvPr>
            <p:cNvSpPr txBox="1"/>
            <p:nvPr/>
          </p:nvSpPr>
          <p:spPr>
            <a:xfrm>
              <a:off x="3013893"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17</a:t>
              </a:r>
            </a:p>
          </p:txBody>
        </p:sp>
        <p:sp>
          <p:nvSpPr>
            <p:cNvPr id="564" name="TextBox 563">
              <a:extLst>
                <a:ext uri="{FF2B5EF4-FFF2-40B4-BE49-F238E27FC236}">
                  <a16:creationId xmlns:a16="http://schemas.microsoft.com/office/drawing/2014/main" id="{D4CDF723-D8BF-BA62-4B7D-9FB74C7116FF}"/>
                </a:ext>
              </a:extLst>
            </p:cNvPr>
            <p:cNvSpPr txBox="1"/>
            <p:nvPr/>
          </p:nvSpPr>
          <p:spPr>
            <a:xfrm>
              <a:off x="3266325"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16</a:t>
              </a:r>
            </a:p>
          </p:txBody>
        </p:sp>
        <p:sp>
          <p:nvSpPr>
            <p:cNvPr id="565" name="TextBox 564">
              <a:extLst>
                <a:ext uri="{FF2B5EF4-FFF2-40B4-BE49-F238E27FC236}">
                  <a16:creationId xmlns:a16="http://schemas.microsoft.com/office/drawing/2014/main" id="{421E787C-5B90-BA65-7B47-5C63FEF2E4ED}"/>
                </a:ext>
              </a:extLst>
            </p:cNvPr>
            <p:cNvSpPr txBox="1"/>
            <p:nvPr/>
          </p:nvSpPr>
          <p:spPr>
            <a:xfrm>
              <a:off x="3518822"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14</a:t>
              </a:r>
            </a:p>
          </p:txBody>
        </p:sp>
        <p:sp>
          <p:nvSpPr>
            <p:cNvPr id="566" name="TextBox 565">
              <a:extLst>
                <a:ext uri="{FF2B5EF4-FFF2-40B4-BE49-F238E27FC236}">
                  <a16:creationId xmlns:a16="http://schemas.microsoft.com/office/drawing/2014/main" id="{24A2C23A-88EE-DE5B-197C-F920D63F6E3C}"/>
                </a:ext>
              </a:extLst>
            </p:cNvPr>
            <p:cNvSpPr txBox="1"/>
            <p:nvPr/>
          </p:nvSpPr>
          <p:spPr>
            <a:xfrm>
              <a:off x="3768437"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14</a:t>
              </a:r>
            </a:p>
          </p:txBody>
        </p:sp>
        <p:sp>
          <p:nvSpPr>
            <p:cNvPr id="567" name="TextBox 566">
              <a:extLst>
                <a:ext uri="{FF2B5EF4-FFF2-40B4-BE49-F238E27FC236}">
                  <a16:creationId xmlns:a16="http://schemas.microsoft.com/office/drawing/2014/main" id="{D76A41DD-06CF-8FFF-7C6F-6419AB0EA547}"/>
                </a:ext>
              </a:extLst>
            </p:cNvPr>
            <p:cNvSpPr txBox="1"/>
            <p:nvPr/>
          </p:nvSpPr>
          <p:spPr>
            <a:xfrm>
              <a:off x="4025375"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14</a:t>
              </a:r>
            </a:p>
          </p:txBody>
        </p:sp>
        <p:sp>
          <p:nvSpPr>
            <p:cNvPr id="568" name="TextBox 567">
              <a:extLst>
                <a:ext uri="{FF2B5EF4-FFF2-40B4-BE49-F238E27FC236}">
                  <a16:creationId xmlns:a16="http://schemas.microsoft.com/office/drawing/2014/main" id="{218178C6-11EB-429E-947F-60168A3401AE}"/>
                </a:ext>
              </a:extLst>
            </p:cNvPr>
            <p:cNvSpPr txBox="1"/>
            <p:nvPr/>
          </p:nvSpPr>
          <p:spPr>
            <a:xfrm>
              <a:off x="4314190"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569" name="TextBox 568">
              <a:extLst>
                <a:ext uri="{FF2B5EF4-FFF2-40B4-BE49-F238E27FC236}">
                  <a16:creationId xmlns:a16="http://schemas.microsoft.com/office/drawing/2014/main" id="{F5F5D290-4359-E72B-B7FE-F19FD4C0E1F1}"/>
                </a:ext>
              </a:extLst>
            </p:cNvPr>
            <p:cNvSpPr txBox="1"/>
            <p:nvPr/>
          </p:nvSpPr>
          <p:spPr>
            <a:xfrm>
              <a:off x="4528683"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11</a:t>
              </a:r>
            </a:p>
          </p:txBody>
        </p:sp>
        <p:sp>
          <p:nvSpPr>
            <p:cNvPr id="570" name="TextBox 569">
              <a:extLst>
                <a:ext uri="{FF2B5EF4-FFF2-40B4-BE49-F238E27FC236}">
                  <a16:creationId xmlns:a16="http://schemas.microsoft.com/office/drawing/2014/main" id="{CD59010F-8804-7A7F-D54C-4707F82D3C6C}"/>
                </a:ext>
              </a:extLst>
            </p:cNvPr>
            <p:cNvSpPr txBox="1"/>
            <p:nvPr/>
          </p:nvSpPr>
          <p:spPr>
            <a:xfrm>
              <a:off x="4781180" y="5743240"/>
              <a:ext cx="406258"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10</a:t>
              </a:r>
            </a:p>
          </p:txBody>
        </p:sp>
        <p:sp>
          <p:nvSpPr>
            <p:cNvPr id="571" name="TextBox 570">
              <a:extLst>
                <a:ext uri="{FF2B5EF4-FFF2-40B4-BE49-F238E27FC236}">
                  <a16:creationId xmlns:a16="http://schemas.microsoft.com/office/drawing/2014/main" id="{1A200C37-431D-62C9-9E91-C6128416D75B}"/>
                </a:ext>
              </a:extLst>
            </p:cNvPr>
            <p:cNvSpPr txBox="1"/>
            <p:nvPr/>
          </p:nvSpPr>
          <p:spPr>
            <a:xfrm>
              <a:off x="5076599"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572" name="TextBox 571">
              <a:extLst>
                <a:ext uri="{FF2B5EF4-FFF2-40B4-BE49-F238E27FC236}">
                  <a16:creationId xmlns:a16="http://schemas.microsoft.com/office/drawing/2014/main" id="{2CD97343-DB7E-CFC9-490E-F127C2C5D01B}"/>
                </a:ext>
              </a:extLst>
            </p:cNvPr>
            <p:cNvSpPr txBox="1"/>
            <p:nvPr/>
          </p:nvSpPr>
          <p:spPr>
            <a:xfrm>
              <a:off x="5313626"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573" name="TextBox 572">
              <a:extLst>
                <a:ext uri="{FF2B5EF4-FFF2-40B4-BE49-F238E27FC236}">
                  <a16:creationId xmlns:a16="http://schemas.microsoft.com/office/drawing/2014/main" id="{10DBB2A9-AF3A-D2A8-1C7B-B17BFD205EB0}"/>
                </a:ext>
              </a:extLst>
            </p:cNvPr>
            <p:cNvSpPr txBox="1"/>
            <p:nvPr/>
          </p:nvSpPr>
          <p:spPr>
            <a:xfrm>
              <a:off x="5570450"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8</a:t>
              </a:r>
            </a:p>
          </p:txBody>
        </p:sp>
        <p:sp>
          <p:nvSpPr>
            <p:cNvPr id="574" name="TextBox 573">
              <a:extLst>
                <a:ext uri="{FF2B5EF4-FFF2-40B4-BE49-F238E27FC236}">
                  <a16:creationId xmlns:a16="http://schemas.microsoft.com/office/drawing/2014/main" id="{CD4D0C5D-D5BA-307B-BD13-F28FF466E2AB}"/>
                </a:ext>
              </a:extLst>
            </p:cNvPr>
            <p:cNvSpPr txBox="1"/>
            <p:nvPr/>
          </p:nvSpPr>
          <p:spPr>
            <a:xfrm>
              <a:off x="5822947"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7</a:t>
              </a:r>
            </a:p>
          </p:txBody>
        </p:sp>
        <p:sp>
          <p:nvSpPr>
            <p:cNvPr id="575" name="TextBox 574">
              <a:extLst>
                <a:ext uri="{FF2B5EF4-FFF2-40B4-BE49-F238E27FC236}">
                  <a16:creationId xmlns:a16="http://schemas.microsoft.com/office/drawing/2014/main" id="{0A866383-6161-2F1E-EE7A-F3E5626C3518}"/>
                </a:ext>
              </a:extLst>
            </p:cNvPr>
            <p:cNvSpPr txBox="1"/>
            <p:nvPr/>
          </p:nvSpPr>
          <p:spPr>
            <a:xfrm>
              <a:off x="6075315"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576" name="TextBox 575">
              <a:extLst>
                <a:ext uri="{FF2B5EF4-FFF2-40B4-BE49-F238E27FC236}">
                  <a16:creationId xmlns:a16="http://schemas.microsoft.com/office/drawing/2014/main" id="{5ADD2B96-8504-16BF-3561-C12DD31DAA4B}"/>
                </a:ext>
              </a:extLst>
            </p:cNvPr>
            <p:cNvSpPr txBox="1"/>
            <p:nvPr/>
          </p:nvSpPr>
          <p:spPr>
            <a:xfrm>
              <a:off x="6327812"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6</a:t>
              </a:r>
            </a:p>
          </p:txBody>
        </p:sp>
        <p:sp>
          <p:nvSpPr>
            <p:cNvPr id="577" name="TextBox 576">
              <a:extLst>
                <a:ext uri="{FF2B5EF4-FFF2-40B4-BE49-F238E27FC236}">
                  <a16:creationId xmlns:a16="http://schemas.microsoft.com/office/drawing/2014/main" id="{F604F6F7-2121-4FE6-4C5B-220F7886D3EA}"/>
                </a:ext>
              </a:extLst>
            </p:cNvPr>
            <p:cNvSpPr txBox="1"/>
            <p:nvPr/>
          </p:nvSpPr>
          <p:spPr>
            <a:xfrm>
              <a:off x="6580310"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578" name="TextBox 577">
              <a:extLst>
                <a:ext uri="{FF2B5EF4-FFF2-40B4-BE49-F238E27FC236}">
                  <a16:creationId xmlns:a16="http://schemas.microsoft.com/office/drawing/2014/main" id="{B165B337-FC50-DB0C-A9A1-991C881C357D}"/>
                </a:ext>
              </a:extLst>
            </p:cNvPr>
            <p:cNvSpPr txBox="1"/>
            <p:nvPr/>
          </p:nvSpPr>
          <p:spPr>
            <a:xfrm>
              <a:off x="6832678"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579" name="TextBox 578">
              <a:extLst>
                <a:ext uri="{FF2B5EF4-FFF2-40B4-BE49-F238E27FC236}">
                  <a16:creationId xmlns:a16="http://schemas.microsoft.com/office/drawing/2014/main" id="{9180F878-1FEB-AED6-68BE-4AB6DCCFE122}"/>
                </a:ext>
              </a:extLst>
            </p:cNvPr>
            <p:cNvSpPr txBox="1"/>
            <p:nvPr/>
          </p:nvSpPr>
          <p:spPr>
            <a:xfrm>
              <a:off x="7066310"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580" name="TextBox 579">
              <a:extLst>
                <a:ext uri="{FF2B5EF4-FFF2-40B4-BE49-F238E27FC236}">
                  <a16:creationId xmlns:a16="http://schemas.microsoft.com/office/drawing/2014/main" id="{9E959D2C-B418-0D3B-1456-0874BA3CB57F}"/>
                </a:ext>
              </a:extLst>
            </p:cNvPr>
            <p:cNvSpPr txBox="1"/>
            <p:nvPr/>
          </p:nvSpPr>
          <p:spPr>
            <a:xfrm>
              <a:off x="7337688"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5</a:t>
              </a:r>
            </a:p>
          </p:txBody>
        </p:sp>
        <p:sp>
          <p:nvSpPr>
            <p:cNvPr id="581" name="TextBox 580">
              <a:extLst>
                <a:ext uri="{FF2B5EF4-FFF2-40B4-BE49-F238E27FC236}">
                  <a16:creationId xmlns:a16="http://schemas.microsoft.com/office/drawing/2014/main" id="{31278E2D-F07F-8FF7-747D-8AA36C114673}"/>
                </a:ext>
              </a:extLst>
            </p:cNvPr>
            <p:cNvSpPr txBox="1"/>
            <p:nvPr/>
          </p:nvSpPr>
          <p:spPr>
            <a:xfrm>
              <a:off x="7590186"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582" name="TextBox 581">
              <a:extLst>
                <a:ext uri="{FF2B5EF4-FFF2-40B4-BE49-F238E27FC236}">
                  <a16:creationId xmlns:a16="http://schemas.microsoft.com/office/drawing/2014/main" id="{F81350E5-D046-B879-BB89-8302B7B8AF2F}"/>
                </a:ext>
              </a:extLst>
            </p:cNvPr>
            <p:cNvSpPr txBox="1"/>
            <p:nvPr/>
          </p:nvSpPr>
          <p:spPr>
            <a:xfrm>
              <a:off x="7842554" y="5743240"/>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3</a:t>
              </a:r>
            </a:p>
          </p:txBody>
        </p:sp>
        <p:sp>
          <p:nvSpPr>
            <p:cNvPr id="583" name="TextBox 582">
              <a:extLst>
                <a:ext uri="{FF2B5EF4-FFF2-40B4-BE49-F238E27FC236}">
                  <a16:creationId xmlns:a16="http://schemas.microsoft.com/office/drawing/2014/main" id="{437FBA6E-91ED-2930-2652-3BBF39619360}"/>
                </a:ext>
              </a:extLst>
            </p:cNvPr>
            <p:cNvSpPr txBox="1"/>
            <p:nvPr/>
          </p:nvSpPr>
          <p:spPr>
            <a:xfrm>
              <a:off x="8104524" y="5726858"/>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584" name="TextBox 583">
              <a:extLst>
                <a:ext uri="{FF2B5EF4-FFF2-40B4-BE49-F238E27FC236}">
                  <a16:creationId xmlns:a16="http://schemas.microsoft.com/office/drawing/2014/main" id="{53CC7DD6-F67E-4DFA-6583-10FE590C12BF}"/>
                </a:ext>
              </a:extLst>
            </p:cNvPr>
            <p:cNvSpPr txBox="1"/>
            <p:nvPr/>
          </p:nvSpPr>
          <p:spPr>
            <a:xfrm>
              <a:off x="8345451" y="5726858"/>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585" name="TextBox 584">
              <a:extLst>
                <a:ext uri="{FF2B5EF4-FFF2-40B4-BE49-F238E27FC236}">
                  <a16:creationId xmlns:a16="http://schemas.microsoft.com/office/drawing/2014/main" id="{62CE509B-97A2-933E-70AC-1C83A6489F06}"/>
                </a:ext>
              </a:extLst>
            </p:cNvPr>
            <p:cNvSpPr txBox="1"/>
            <p:nvPr/>
          </p:nvSpPr>
          <p:spPr>
            <a:xfrm>
              <a:off x="8594736" y="5726858"/>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2</a:t>
              </a:r>
            </a:p>
          </p:txBody>
        </p:sp>
        <p:sp>
          <p:nvSpPr>
            <p:cNvPr id="586" name="TextBox 585">
              <a:extLst>
                <a:ext uri="{FF2B5EF4-FFF2-40B4-BE49-F238E27FC236}">
                  <a16:creationId xmlns:a16="http://schemas.microsoft.com/office/drawing/2014/main" id="{35FF8912-680E-9736-2BF3-EECED26A35F7}"/>
                </a:ext>
              </a:extLst>
            </p:cNvPr>
            <p:cNvSpPr txBox="1"/>
            <p:nvPr/>
          </p:nvSpPr>
          <p:spPr>
            <a:xfrm>
              <a:off x="8850316" y="5726858"/>
              <a:ext cx="335187" cy="281423"/>
            </a:xfrm>
            <a:prstGeom prst="rect">
              <a:avLst/>
            </a:prstGeom>
            <a:noFill/>
          </p:spPr>
          <p:txBody>
            <a:bodyPr wrap="none" rtlCol="0">
              <a:spAutoFit/>
            </a:bodyPr>
            <a:lstStyle/>
            <a:p>
              <a:pPr marL="0" marR="0" lvl="0" indent="0" algn="l" defTabSz="914081"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Helvetica"/>
                  <a:ea typeface="+mn-ea"/>
                  <a:cs typeface="+mn-cs"/>
                  <a:sym typeface="Helvetica"/>
                  <a:rtl val="0"/>
                </a:rPr>
                <a:t>0</a:t>
              </a:r>
            </a:p>
          </p:txBody>
        </p:sp>
      </p:grpSp>
      <p:cxnSp>
        <p:nvCxnSpPr>
          <p:cNvPr id="721" name="Straight Connector 720">
            <a:extLst>
              <a:ext uri="{FF2B5EF4-FFF2-40B4-BE49-F238E27FC236}">
                <a16:creationId xmlns:a16="http://schemas.microsoft.com/office/drawing/2014/main" id="{71637735-D1BC-4CC4-3DD6-2FF290D1B5C2}"/>
              </a:ext>
            </a:extLst>
          </p:cNvPr>
          <p:cNvCxnSpPr>
            <a:cxnSpLocks/>
          </p:cNvCxnSpPr>
          <p:nvPr/>
        </p:nvCxnSpPr>
        <p:spPr>
          <a:xfrm>
            <a:off x="6748958" y="3481086"/>
            <a:ext cx="3268554" cy="1199"/>
          </a:xfrm>
          <a:prstGeom prst="line">
            <a:avLst/>
          </a:prstGeom>
          <a:ln w="19050">
            <a:solidFill>
              <a:srgbClr val="0B1920"/>
            </a:solidFill>
            <a:prstDash val="lgDash"/>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5A390A2C-DC2A-28B1-7828-2E756FFE62F0}"/>
              </a:ext>
            </a:extLst>
          </p:cNvPr>
          <p:cNvCxnSpPr>
            <a:cxnSpLocks/>
          </p:cNvCxnSpPr>
          <p:nvPr/>
        </p:nvCxnSpPr>
        <p:spPr>
          <a:xfrm flipV="1">
            <a:off x="8275124" y="3490521"/>
            <a:ext cx="0" cy="151770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46190F97-A067-9C9D-578C-6CBEB6C94045}"/>
              </a:ext>
            </a:extLst>
          </p:cNvPr>
          <p:cNvCxnSpPr>
            <a:cxnSpLocks/>
          </p:cNvCxnSpPr>
          <p:nvPr/>
        </p:nvCxnSpPr>
        <p:spPr>
          <a:xfrm flipV="1">
            <a:off x="10019376" y="3490521"/>
            <a:ext cx="0" cy="151770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5" name="TextBox 774">
            <a:extLst>
              <a:ext uri="{FF2B5EF4-FFF2-40B4-BE49-F238E27FC236}">
                <a16:creationId xmlns:a16="http://schemas.microsoft.com/office/drawing/2014/main" id="{63E02384-9E91-611C-6F07-90888CE45F55}"/>
              </a:ext>
            </a:extLst>
          </p:cNvPr>
          <p:cNvSpPr txBox="1"/>
          <p:nvPr/>
        </p:nvSpPr>
        <p:spPr>
          <a:xfrm>
            <a:off x="10069140" y="2980112"/>
            <a:ext cx="1417135" cy="523220"/>
          </a:xfrm>
          <a:prstGeom prst="rect">
            <a:avLst/>
          </a:prstGeom>
          <a:solidFill>
            <a:schemeClr val="accent1"/>
          </a:solidFill>
        </p:spPr>
        <p:txBody>
          <a:bodyPr wrap="square" rtlCol="0">
            <a:spAutoFit/>
          </a:bodyP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mn-ea"/>
                <a:cs typeface="+mn-cs"/>
                <a:sym typeface="Helvetica-Bold"/>
                <a:rtl val="0"/>
              </a:rPr>
              <a:t>T-</a:t>
            </a:r>
            <a:r>
              <a:rPr kumimoji="0" lang="en-US" sz="1400" b="1" i="0" u="none" strike="noStrike" kern="1200" cap="none" spc="0" normalizeH="0" baseline="0" noProof="0" dirty="0" err="1">
                <a:ln>
                  <a:noFill/>
                </a:ln>
                <a:solidFill>
                  <a:prstClr val="white"/>
                </a:solidFill>
                <a:effectLst/>
                <a:uLnTx/>
                <a:uFillTx/>
                <a:latin typeface="Helvetica-Bold"/>
                <a:ea typeface="+mn-ea"/>
                <a:cs typeface="+mn-cs"/>
                <a:sym typeface="Helvetica-Bold"/>
                <a:rtl val="0"/>
              </a:rPr>
              <a:t>DXd</a:t>
            </a:r>
            <a:endParaRPr kumimoji="0" lang="en-US" sz="1400" b="1" i="0" u="none" strike="noStrike" kern="1200" cap="none" spc="0" normalizeH="0" baseline="0" noProof="0" dirty="0">
              <a:ln>
                <a:noFill/>
              </a:ln>
              <a:solidFill>
                <a:prstClr val="white"/>
              </a:solidFill>
              <a:effectLst/>
              <a:uLnTx/>
              <a:uFillTx/>
              <a:latin typeface="Helvetica-Bold"/>
              <a:ea typeface="+mn-ea"/>
              <a:cs typeface="+mn-cs"/>
              <a:sym typeface="Helvetica-Bold"/>
              <a:rtl val="0"/>
            </a:endParaRP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mOS</a:t>
            </a: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 18.2 </a:t>
            </a: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76" name="TextBox 775">
            <a:extLst>
              <a:ext uri="{FF2B5EF4-FFF2-40B4-BE49-F238E27FC236}">
                <a16:creationId xmlns:a16="http://schemas.microsoft.com/office/drawing/2014/main" id="{50264830-1627-D585-D5E8-83D67C357BFA}"/>
              </a:ext>
            </a:extLst>
          </p:cNvPr>
          <p:cNvSpPr txBox="1"/>
          <p:nvPr/>
        </p:nvSpPr>
        <p:spPr>
          <a:xfrm>
            <a:off x="6938958" y="3547977"/>
            <a:ext cx="1279993" cy="523220"/>
          </a:xfrm>
          <a:prstGeom prst="rect">
            <a:avLst/>
          </a:prstGeom>
          <a:solidFill>
            <a:schemeClr val="accent4">
              <a:alpha val="85098"/>
            </a:schemeClr>
          </a:solidFill>
        </p:spPr>
        <p:txBody>
          <a:bodyPr wrap="square" rtlCol="0">
            <a:spAutoFit/>
          </a:bodyPr>
          <a:lstStyle/>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mn-ea"/>
                <a:cs typeface="+mn-cs"/>
                <a:sym typeface="Helvetica-Bold"/>
                <a:rtl val="0"/>
              </a:rPr>
              <a:t>TPC</a:t>
            </a:r>
          </a:p>
          <a:p>
            <a:pPr marL="0" marR="0" lvl="0" indent="0" algn="ctr" defTabSz="91408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mOS</a:t>
            </a: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 8.3 </a:t>
            </a:r>
            <a:r>
              <a:rPr kumimoji="0" lang="en-US" sz="1400" b="1" i="0" u="none" strike="noStrike" kern="1200" cap="none" spc="0" normalizeH="0" baseline="0" noProof="0" dirty="0" err="1">
                <a:ln>
                  <a:noFill/>
                </a:ln>
                <a:solidFill>
                  <a:prstClr val="white"/>
                </a:solidFill>
                <a:effectLst/>
                <a:uLnTx/>
                <a:uFillTx/>
                <a:latin typeface="Arial" panose="020B0604020202020204"/>
                <a:ea typeface="+mn-ea"/>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77" name="TextBox 776">
            <a:extLst>
              <a:ext uri="{FF2B5EF4-FFF2-40B4-BE49-F238E27FC236}">
                <a16:creationId xmlns:a16="http://schemas.microsoft.com/office/drawing/2014/main" id="{A463F42F-DE48-05C1-C428-64A378B81E84}"/>
              </a:ext>
            </a:extLst>
          </p:cNvPr>
          <p:cNvSpPr txBox="1"/>
          <p:nvPr/>
        </p:nvSpPr>
        <p:spPr>
          <a:xfrm>
            <a:off x="8262565" y="1896649"/>
            <a:ext cx="1844811" cy="769441"/>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Helvetica-Bold"/>
                <a:ea typeface="+mn-ea"/>
                <a:cs typeface="+mn-cs"/>
                <a:sym typeface="Helvetica-Bold"/>
                <a:rtl val="0"/>
              </a:rPr>
              <a:t>Hazard ratio</a:t>
            </a:r>
            <a:r>
              <a:rPr kumimoji="0" lang="en-US" sz="1600" b="0" i="0" u="none" strike="noStrike" kern="0" cap="none" spc="0" normalizeH="0" baseline="0" noProof="0">
                <a:ln>
                  <a:noFill/>
                </a:ln>
                <a:effectLst/>
                <a:uLnTx/>
                <a:uFillTx/>
                <a:latin typeface="Helvetica-Bold"/>
                <a:ea typeface="+mn-ea"/>
                <a:cs typeface="+mn-cs"/>
                <a:sym typeface="Helvetica-Bold"/>
                <a:rtl val="0"/>
              </a:rPr>
              <a:t>: </a:t>
            </a:r>
            <a:r>
              <a:rPr kumimoji="0" lang="en-US" sz="1600" b="1" i="0" u="none" strike="noStrike" kern="0" cap="none" spc="0" normalizeH="0" baseline="0" noProof="0">
                <a:ln>
                  <a:noFill/>
                </a:ln>
                <a:effectLst/>
                <a:uLnTx/>
                <a:uFillTx/>
                <a:latin typeface="Helvetica-Bold"/>
                <a:ea typeface="+mn-ea"/>
                <a:cs typeface="+mn-cs"/>
                <a:sym typeface="Helvetica-Bold"/>
                <a:rtl val="0"/>
              </a:rPr>
              <a:t>0.48 </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Helvetica-Bold"/>
                <a:ea typeface="+mn-ea"/>
                <a:cs typeface="+mn-cs"/>
                <a:sym typeface="Helvetica-Bold"/>
                <a:rtl val="0"/>
              </a:rPr>
              <a:t>95% CI, 0.24-0.95</a:t>
            </a:r>
            <a:endParaRPr kumimoji="0" lang="en-US" sz="1200" b="0" i="0" u="none" strike="noStrike" kern="0" cap="none" spc="0" normalizeH="0" baseline="0" noProof="0">
              <a:ln>
                <a:noFill/>
              </a:ln>
              <a:effectLst/>
              <a:uLnTx/>
              <a:uFillTx/>
              <a:latin typeface="Helvetica-Bold"/>
              <a:ea typeface="+mn-ea"/>
              <a:cs typeface="+mn-cs"/>
              <a:sym typeface="Helvetica-Bold"/>
              <a:rtl val="0"/>
            </a:endParaRPr>
          </a:p>
        </p:txBody>
      </p:sp>
      <p:sp>
        <p:nvSpPr>
          <p:cNvPr id="778" name="TextBox 777">
            <a:extLst>
              <a:ext uri="{FF2B5EF4-FFF2-40B4-BE49-F238E27FC236}">
                <a16:creationId xmlns:a16="http://schemas.microsoft.com/office/drawing/2014/main" id="{62BBC597-1C32-6B5F-043B-C15C128A8B63}"/>
              </a:ext>
            </a:extLst>
          </p:cNvPr>
          <p:cNvSpPr txBox="1"/>
          <p:nvPr/>
        </p:nvSpPr>
        <p:spPr>
          <a:xfrm>
            <a:off x="8488089" y="3181431"/>
            <a:ext cx="871478" cy="306467"/>
          </a:xfrm>
          <a:prstGeom prst="roundRect">
            <a:avLst/>
          </a:prstGeom>
          <a:noFill/>
          <a:ln>
            <a:noFill/>
          </a:ln>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Helvetica-Bold"/>
                <a:rtl val="0"/>
              </a:rPr>
              <a:t>Δ</a:t>
            </a: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Helvetica-Bold"/>
                <a:rtl val="0"/>
              </a:rPr>
              <a:t> 9.9 </a:t>
            </a:r>
            <a:r>
              <a:rPr kumimoji="0" lang="en-US" sz="1200" b="1" i="0" u="none" strike="noStrike" kern="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sym typeface="Helvetica-Bold"/>
                <a:rtl val="0"/>
              </a:rPr>
              <a:t>mo</a:t>
            </a:r>
            <a:endParaRPr kumimoji="0" lang="en-US" sz="1200" b="1" i="0" u="none" strike="noStrike" kern="0" cap="none" spc="0" normalizeH="0" baseline="0" noProof="0">
              <a:ln>
                <a:noFill/>
              </a:ln>
              <a:solidFill>
                <a:srgbClr val="000000"/>
              </a:solidFill>
              <a:effectLst/>
              <a:uLnTx/>
              <a:uFillTx/>
              <a:latin typeface="Helvetica-Bold"/>
              <a:ea typeface="+mn-ea"/>
              <a:cs typeface="+mn-cs"/>
              <a:sym typeface="Helvetica-Bold"/>
              <a:rtl val="0"/>
            </a:endParaRPr>
          </a:p>
        </p:txBody>
      </p:sp>
      <p:sp>
        <p:nvSpPr>
          <p:cNvPr id="431" name="TextBox 430">
            <a:extLst>
              <a:ext uri="{FF2B5EF4-FFF2-40B4-BE49-F238E27FC236}">
                <a16:creationId xmlns:a16="http://schemas.microsoft.com/office/drawing/2014/main" id="{4350B6ED-731A-ADC2-6113-D4B9CA8F1406}"/>
              </a:ext>
            </a:extLst>
          </p:cNvPr>
          <p:cNvSpPr txBox="1"/>
          <p:nvPr/>
        </p:nvSpPr>
        <p:spPr>
          <a:xfrm>
            <a:off x="2547654" y="1416963"/>
            <a:ext cx="1333255" cy="43088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NZ" sz="2200" b="1"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Arial" panose="020B0604020202020204" pitchFamily="34" charset="0"/>
              </a:rPr>
              <a:t>PFS</a:t>
            </a:r>
          </a:p>
        </p:txBody>
      </p:sp>
      <p:sp>
        <p:nvSpPr>
          <p:cNvPr id="432" name="TextBox 431">
            <a:extLst>
              <a:ext uri="{FF2B5EF4-FFF2-40B4-BE49-F238E27FC236}">
                <a16:creationId xmlns:a16="http://schemas.microsoft.com/office/drawing/2014/main" id="{6A6E404A-A91A-4EF1-D70F-8FBE30F5F945}"/>
              </a:ext>
            </a:extLst>
          </p:cNvPr>
          <p:cNvSpPr txBox="1"/>
          <p:nvPr/>
        </p:nvSpPr>
        <p:spPr>
          <a:xfrm>
            <a:off x="8496227" y="1416963"/>
            <a:ext cx="1333255" cy="43088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NZ" sz="2200" b="1"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Arial" panose="020B0604020202020204" pitchFamily="34" charset="0"/>
              </a:rPr>
              <a:t>OS</a:t>
            </a:r>
          </a:p>
        </p:txBody>
      </p:sp>
      <p:sp>
        <p:nvSpPr>
          <p:cNvPr id="2" name="Footer Placeholder 1">
            <a:extLst>
              <a:ext uri="{FF2B5EF4-FFF2-40B4-BE49-F238E27FC236}">
                <a16:creationId xmlns:a16="http://schemas.microsoft.com/office/drawing/2014/main" id="{004C79E6-2F73-D452-8A75-EE9485358099}"/>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969696"/>
                </a:solidFill>
                <a:latin typeface="Arial" panose="020B0604020202020204" pitchFamily="34" charset="0"/>
                <a:cs typeface="Arial" panose="020B0604020202020204" pitchFamily="34" charset="0"/>
              </a:rPr>
              <a:t>Modi, S, et al. </a:t>
            </a:r>
            <a:r>
              <a:rPr lang="en-US" sz="1200" i="1" dirty="0">
                <a:solidFill>
                  <a:srgbClr val="969696"/>
                </a:solidFill>
                <a:latin typeface="Arial" panose="020B0604020202020204" pitchFamily="34" charset="0"/>
                <a:cs typeface="Arial" panose="020B0604020202020204" pitchFamily="34" charset="0"/>
              </a:rPr>
              <a:t>J Clin Oncol. </a:t>
            </a:r>
            <a:r>
              <a:rPr lang="en-US" sz="1200" dirty="0">
                <a:solidFill>
                  <a:srgbClr val="969696"/>
                </a:solidFill>
                <a:latin typeface="Arial" panose="020B0604020202020204" pitchFamily="34" charset="0"/>
                <a:cs typeface="Arial" panose="020B0604020202020204" pitchFamily="34" charset="0"/>
              </a:rPr>
              <a:t>2022;40(suppl 17):LBA3</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Modi S, et al. </a:t>
            </a:r>
            <a:r>
              <a:rPr kumimoji="0" lang="en-US"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N </a:t>
            </a:r>
            <a:r>
              <a:rPr kumimoji="0" lang="en-US"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Engl</a:t>
            </a:r>
            <a:r>
              <a:rPr kumimoji="0" lang="en-US"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J Med. </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2022;387(1):9-20.</a:t>
            </a:r>
            <a:endParaRPr lang="en-US" sz="800" dirty="0">
              <a:solidFill>
                <a:srgbClr val="969696"/>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8062A88-6320-7BA7-98AC-D8A042EA6B25}"/>
              </a:ext>
            </a:extLst>
          </p:cNvPr>
          <p:cNvSpPr>
            <a:spLocks noGrp="1"/>
          </p:cNvSpPr>
          <p:nvPr>
            <p:ph type="title"/>
          </p:nvPr>
        </p:nvSpPr>
        <p:spPr>
          <a:xfrm>
            <a:off x="609600" y="199505"/>
            <a:ext cx="10744200" cy="1185577"/>
          </a:xfrm>
        </p:spPr>
        <p:txBody>
          <a:bodyPr>
            <a:normAutofit/>
          </a:bodyPr>
          <a:lstStyle/>
          <a:p>
            <a:r>
              <a:rPr lang="en-US" dirty="0"/>
              <a:t>DESTINY-Breast04: </a:t>
            </a:r>
            <a:r>
              <a:rPr lang="en-US" noProof="0" dirty="0"/>
              <a:t>PFS and OS in HR- </a:t>
            </a:r>
            <a:br>
              <a:rPr lang="en-US" noProof="0" dirty="0"/>
            </a:br>
            <a:r>
              <a:rPr lang="en-US" sz="2400" b="0" noProof="0" dirty="0"/>
              <a:t>(Exploratory Endpoints)</a:t>
            </a:r>
            <a:endParaRPr lang="en-US" b="0" dirty="0"/>
          </a:p>
        </p:txBody>
      </p:sp>
    </p:spTree>
    <p:extLst>
      <p:ext uri="{BB962C8B-B14F-4D97-AF65-F5344CB8AC3E}">
        <p14:creationId xmlns:p14="http://schemas.microsoft.com/office/powerpoint/2010/main" val="14058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4">
            <a:extLst>
              <a:ext uri="{FF2B5EF4-FFF2-40B4-BE49-F238E27FC236}">
                <a16:creationId xmlns:a16="http://schemas.microsoft.com/office/drawing/2014/main" id="{E2F26A55-9BBE-5D85-39D0-55631475C110}"/>
              </a:ext>
            </a:extLst>
          </p:cNvPr>
          <p:cNvGraphicFramePr>
            <a:graphicFrameLocks noGrp="1"/>
          </p:cNvGraphicFramePr>
          <p:nvPr>
            <p:extLst>
              <p:ext uri="{D42A27DB-BD31-4B8C-83A1-F6EECF244321}">
                <p14:modId xmlns:p14="http://schemas.microsoft.com/office/powerpoint/2010/main" val="116897675"/>
              </p:ext>
            </p:extLst>
          </p:nvPr>
        </p:nvGraphicFramePr>
        <p:xfrm>
          <a:off x="407144" y="2750908"/>
          <a:ext cx="11365018" cy="2689543"/>
        </p:xfrm>
        <a:graphic>
          <a:graphicData uri="http://schemas.openxmlformats.org/drawingml/2006/table">
            <a:tbl>
              <a:tblPr firstRow="1" bandRow="1">
                <a:tableStyleId>{2D5ABB26-0587-4C30-8999-92F81FD0307C}</a:tableStyleId>
              </a:tblPr>
              <a:tblGrid>
                <a:gridCol w="1623574">
                  <a:extLst>
                    <a:ext uri="{9D8B030D-6E8A-4147-A177-3AD203B41FA5}">
                      <a16:colId xmlns:a16="http://schemas.microsoft.com/office/drawing/2014/main" val="4024140280"/>
                    </a:ext>
                  </a:extLst>
                </a:gridCol>
                <a:gridCol w="1623574">
                  <a:extLst>
                    <a:ext uri="{9D8B030D-6E8A-4147-A177-3AD203B41FA5}">
                      <a16:colId xmlns:a16="http://schemas.microsoft.com/office/drawing/2014/main" val="1829793351"/>
                    </a:ext>
                  </a:extLst>
                </a:gridCol>
                <a:gridCol w="1623574">
                  <a:extLst>
                    <a:ext uri="{9D8B030D-6E8A-4147-A177-3AD203B41FA5}">
                      <a16:colId xmlns:a16="http://schemas.microsoft.com/office/drawing/2014/main" val="1057759209"/>
                    </a:ext>
                  </a:extLst>
                </a:gridCol>
                <a:gridCol w="1623574">
                  <a:extLst>
                    <a:ext uri="{9D8B030D-6E8A-4147-A177-3AD203B41FA5}">
                      <a16:colId xmlns:a16="http://schemas.microsoft.com/office/drawing/2014/main" val="1277040465"/>
                    </a:ext>
                  </a:extLst>
                </a:gridCol>
                <a:gridCol w="1623574">
                  <a:extLst>
                    <a:ext uri="{9D8B030D-6E8A-4147-A177-3AD203B41FA5}">
                      <a16:colId xmlns:a16="http://schemas.microsoft.com/office/drawing/2014/main" val="2708966383"/>
                    </a:ext>
                  </a:extLst>
                </a:gridCol>
                <a:gridCol w="1623574">
                  <a:extLst>
                    <a:ext uri="{9D8B030D-6E8A-4147-A177-3AD203B41FA5}">
                      <a16:colId xmlns:a16="http://schemas.microsoft.com/office/drawing/2014/main" val="1498436844"/>
                    </a:ext>
                  </a:extLst>
                </a:gridCol>
                <a:gridCol w="1623574">
                  <a:extLst>
                    <a:ext uri="{9D8B030D-6E8A-4147-A177-3AD203B41FA5}">
                      <a16:colId xmlns:a16="http://schemas.microsoft.com/office/drawing/2014/main" val="3793862276"/>
                    </a:ext>
                  </a:extLst>
                </a:gridCol>
              </a:tblGrid>
              <a:tr h="396188">
                <a:tc gridSpan="7">
                  <a:txBody>
                    <a:bodyPr/>
                    <a:lstStyle/>
                    <a:p>
                      <a:r>
                        <a:rPr lang="en-US" sz="1800" b="1" dirty="0">
                          <a:solidFill>
                            <a:srgbClr val="000000"/>
                          </a:solidFill>
                        </a:rPr>
                        <a:t>Left ventricular dysfunction</a:t>
                      </a:r>
                      <a:r>
                        <a:rPr lang="en-US" sz="1800" b="1" baseline="30000" dirty="0">
                          <a:solidFill>
                            <a:srgbClr val="000000"/>
                          </a:solidFill>
                        </a:rPr>
                        <a:t>b</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61299641"/>
                  </a:ext>
                </a:extLst>
              </a:tr>
              <a:tr h="327617">
                <a:tc>
                  <a:txBody>
                    <a:bodyPr/>
                    <a:lstStyle/>
                    <a:p>
                      <a:pPr algn="l"/>
                      <a:r>
                        <a:rPr lang="en-US" sz="1300" b="1">
                          <a:solidFill>
                            <a:srgbClr val="000000"/>
                          </a:solidFill>
                        </a:rPr>
                        <a:t>n (%)</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a:solidFill>
                            <a:srgbClr val="000000"/>
                          </a:solidFill>
                        </a:rPr>
                        <a:t>Grade 1</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2</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4</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5</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a:solidFill>
                            <a:srgbClr val="000000"/>
                          </a:solidFill>
                        </a:rPr>
                        <a:t>Any Grade</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156528"/>
                  </a:ext>
                </a:extLst>
              </a:tr>
              <a:tr h="327617">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a:solidFill>
                            <a:srgbClr val="000000"/>
                          </a:solidFill>
                          <a:latin typeface="Arial" panose="020B0604020202020204" pitchFamily="34" charset="0"/>
                          <a:cs typeface="Arial" panose="020B0604020202020204" pitchFamily="34" charset="0"/>
                        </a:rPr>
                        <a:t>Ejection fraction decreased</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algn="ctr"/>
                      <a:endParaRPr lang="en-US" sz="2700" dirty="0">
                        <a:solidFill>
                          <a:srgbClr val="000000"/>
                        </a:solidFill>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extLst>
                  <a:ext uri="{0D108BD9-81ED-4DB2-BD59-A6C34878D82A}">
                    <a16:rowId xmlns:a16="http://schemas.microsoft.com/office/drawing/2014/main" val="1499717496"/>
                  </a:ext>
                </a:extLst>
              </a:tr>
              <a:tr h="327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Arial" panose="020B0604020202020204" pitchFamily="34" charset="0"/>
                          <a:cs typeface="Arial" panose="020B0604020202020204" pitchFamily="34" charset="0"/>
                        </a:rPr>
                        <a:t>T-</a:t>
                      </a:r>
                      <a:r>
                        <a:rPr lang="en-US" sz="1300" b="1" i="0" dirty="0" err="1">
                          <a:solidFill>
                            <a:schemeClr val="bg1"/>
                          </a:solidFill>
                          <a:latin typeface="Arial" panose="020B0604020202020204" pitchFamily="34" charset="0"/>
                          <a:cs typeface="Arial" panose="020B0604020202020204" pitchFamily="34" charset="0"/>
                        </a:rPr>
                        <a:t>DXd</a:t>
                      </a:r>
                      <a:r>
                        <a:rPr lang="en-US" sz="1300" b="1" i="0" dirty="0">
                          <a:solidFill>
                            <a:schemeClr val="bg1"/>
                          </a:solidFill>
                          <a:latin typeface="Arial" panose="020B0604020202020204" pitchFamily="34" charset="0"/>
                          <a:cs typeface="Arial" panose="020B0604020202020204" pitchFamily="34" charset="0"/>
                        </a:rPr>
                        <a:t> (n=371)</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(0.3)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 (3.8)</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(0.3)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 (4.3)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11501081"/>
                  </a:ext>
                </a:extLst>
              </a:tr>
              <a:tr h="327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Arial" panose="020B0604020202020204" pitchFamily="34" charset="0"/>
                          <a:cs typeface="Arial" panose="020B0604020202020204" pitchFamily="34" charset="0"/>
                        </a:rPr>
                        <a:t>TPC (n=172)</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80388291"/>
                  </a:ext>
                </a:extLst>
              </a:tr>
              <a:tr h="327617">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rgbClr val="000000"/>
                          </a:solidFill>
                          <a:latin typeface="Arial" panose="020B0604020202020204" pitchFamily="34" charset="0"/>
                          <a:cs typeface="Arial" panose="020B0604020202020204" pitchFamily="34" charset="0"/>
                        </a:rPr>
                        <a:t>Cardiac </a:t>
                      </a:r>
                      <a:r>
                        <a:rPr lang="en-US" sz="1300" b="1" i="0" dirty="0" err="1">
                          <a:solidFill>
                            <a:srgbClr val="000000"/>
                          </a:solidFill>
                          <a:latin typeface="Arial" panose="020B0604020202020204" pitchFamily="34" charset="0"/>
                          <a:cs typeface="Arial" panose="020B0604020202020204" pitchFamily="34" charset="0"/>
                        </a:rPr>
                        <a:t>failure</a:t>
                      </a:r>
                      <a:r>
                        <a:rPr lang="en-US" sz="1300" b="1" i="0" baseline="30000" dirty="0" err="1">
                          <a:solidFill>
                            <a:srgbClr val="000000"/>
                          </a:solidFill>
                          <a:latin typeface="Arial" panose="020B0604020202020204" pitchFamily="34" charset="0"/>
                          <a:cs typeface="Arial" panose="020B0604020202020204" pitchFamily="34" charset="0"/>
                        </a:rPr>
                        <a:t>c</a:t>
                      </a:r>
                      <a:endParaRPr lang="en-US" sz="1300" b="1" i="0" baseline="30000" dirty="0">
                        <a:solidFill>
                          <a:srgbClr val="000000"/>
                        </a:solidFill>
                        <a:latin typeface="Arial" panose="020B0604020202020204" pitchFamily="34" charset="0"/>
                        <a:cs typeface="Arial" panose="020B0604020202020204" pitchFamily="34" charset="0"/>
                      </a:endParaRP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algn="ctr"/>
                      <a:endParaRPr lang="en-US" sz="2700" dirty="0">
                        <a:solidFill>
                          <a:srgbClr val="000000"/>
                        </a:solidFill>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43840" marR="24384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CF9"/>
                    </a:solidFill>
                  </a:tcPr>
                </a:tc>
                <a:extLst>
                  <a:ext uri="{0D108BD9-81ED-4DB2-BD59-A6C34878D82A}">
                    <a16:rowId xmlns:a16="http://schemas.microsoft.com/office/drawing/2014/main" val="2057142101"/>
                  </a:ext>
                </a:extLst>
              </a:tr>
              <a:tr h="327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Arial" panose="020B0604020202020204" pitchFamily="34" charset="0"/>
                          <a:cs typeface="Arial" panose="020B0604020202020204" pitchFamily="34" charset="0"/>
                        </a:rPr>
                        <a:t>T-</a:t>
                      </a:r>
                      <a:r>
                        <a:rPr lang="en-US" sz="1300" b="1" i="0" dirty="0" err="1">
                          <a:solidFill>
                            <a:schemeClr val="bg1"/>
                          </a:solidFill>
                          <a:latin typeface="Arial" panose="020B0604020202020204" pitchFamily="34" charset="0"/>
                          <a:cs typeface="Arial" panose="020B0604020202020204" pitchFamily="34" charset="0"/>
                        </a:rPr>
                        <a:t>DXd</a:t>
                      </a:r>
                      <a:r>
                        <a:rPr lang="en-US" sz="1300" b="1" i="0" dirty="0">
                          <a:solidFill>
                            <a:schemeClr val="bg1"/>
                          </a:solidFill>
                          <a:latin typeface="Arial" panose="020B0604020202020204" pitchFamily="34" charset="0"/>
                          <a:cs typeface="Arial" panose="020B0604020202020204" pitchFamily="34" charset="0"/>
                        </a:rPr>
                        <a:t> (n=371)</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(0.3)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(0.3)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(0.5)</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85705044"/>
                  </a:ext>
                </a:extLst>
              </a:tr>
              <a:tr h="327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Arial" panose="020B0604020202020204" pitchFamily="34" charset="0"/>
                          <a:cs typeface="Arial" panose="020B0604020202020204" pitchFamily="34" charset="0"/>
                        </a:rPr>
                        <a:t>TPC (n=172)</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68382720"/>
                  </a:ext>
                </a:extLst>
              </a:tr>
            </a:tbl>
          </a:graphicData>
        </a:graphic>
      </p:graphicFrame>
      <p:sp>
        <p:nvSpPr>
          <p:cNvPr id="13" name="Footer Placeholder 3">
            <a:extLst>
              <a:ext uri="{FF2B5EF4-FFF2-40B4-BE49-F238E27FC236}">
                <a16:creationId xmlns:a16="http://schemas.microsoft.com/office/drawing/2014/main" id="{D193604A-A1BC-4BC3-B7BC-C966847C2234}"/>
              </a:ext>
            </a:extLst>
          </p:cNvPr>
          <p:cNvSpPr txBox="1">
            <a:spLocks/>
          </p:cNvSpPr>
          <p:nvPr/>
        </p:nvSpPr>
        <p:spPr>
          <a:xfrm>
            <a:off x="407137" y="5708911"/>
            <a:ext cx="11285883" cy="365077"/>
          </a:xfrm>
          <a:prstGeom prst="rect">
            <a:avLst/>
          </a:prstGeom>
        </p:spPr>
        <p:txBody>
          <a:bodyPr vert="horz" lIns="0" tIns="22857" rIns="0" bIns="18286" rtlCol="0" anchor="b"/>
          <a:lstStyle>
            <a:defPPr>
              <a:defRPr lang="en-US"/>
            </a:defPPr>
            <a:lvl1pPr marL="0" algn="l" defTabSz="457200" rtl="0" eaLnBrk="1" latinLnBrk="0" hangingPunct="1">
              <a:defRPr sz="7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mn-cs"/>
              </a:rPr>
              <a:t>a</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mn-cs"/>
              </a:rPr>
              <a:t>Median</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time to onset of ILD/pneumonitis for patients with T-</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mn-cs"/>
              </a:rPr>
              <a:t>DXd</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was 129.0 days (range, 26-710); </a:t>
            </a: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mn-cs"/>
              </a:rPr>
              <a:t>b</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Left</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ventricular dysfunction was reported in a total of 17 (4.6%) patients in the T-</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DXd</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arm. One patient initially experienced ejection fraction decrease, then later developed cardiac failure; </a:t>
            </a:r>
            <a:r>
              <a:rPr kumimoji="0" lang="en-US" sz="800" b="0" i="0" u="none" strike="noStrike" kern="1200" cap="none" spc="0" normalizeH="0" baseline="30000" noProof="0" dirty="0" err="1">
                <a:ln>
                  <a:noFill/>
                </a:ln>
                <a:solidFill>
                  <a:srgbClr val="000000"/>
                </a:solidFill>
                <a:effectLst/>
                <a:uLnTx/>
                <a:uFillTx/>
                <a:latin typeface="Arial" panose="020B0604020202020204"/>
                <a:ea typeface="+mn-ea"/>
                <a:cs typeface="Calibri" panose="020F0502020204030204" pitchFamily="34" charset="0"/>
              </a:rPr>
              <a:t>c</a:t>
            </a:r>
            <a:r>
              <a:rPr kumimoji="0" lang="en-US" sz="8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Both</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patients with cardiac failure were reported to have recovered. </a:t>
            </a:r>
          </a:p>
        </p:txBody>
      </p:sp>
      <p:sp>
        <p:nvSpPr>
          <p:cNvPr id="15" name="Text Placeholder 3">
            <a:extLst>
              <a:ext uri="{FF2B5EF4-FFF2-40B4-BE49-F238E27FC236}">
                <a16:creationId xmlns:a16="http://schemas.microsoft.com/office/drawing/2014/main" id="{AD3B1A97-3CCE-4632-B7D3-88033E9B2F9A}"/>
              </a:ext>
            </a:extLst>
          </p:cNvPr>
          <p:cNvSpPr txBox="1">
            <a:spLocks/>
          </p:cNvSpPr>
          <p:nvPr/>
        </p:nvSpPr>
        <p:spPr>
          <a:xfrm>
            <a:off x="469072" y="4258353"/>
            <a:ext cx="11036424" cy="1151589"/>
          </a:xfrm>
          <a:prstGeom prst="rect">
            <a:avLst/>
          </a:prstGeom>
        </p:spPr>
        <p:txBody>
          <a:bodyPr vert="horz" lIns="0" tIns="0" rIns="0" bIns="0" rtlCol="0" anchor="t" anchorCtr="0">
            <a:noAutofit/>
          </a:bodyPr>
          <a:lstStyle>
            <a:lvl1pPr marL="0" indent="0" algn="l" defTabSz="1828800" rtl="0" eaLnBrk="1" latinLnBrk="0" hangingPunct="1">
              <a:lnSpc>
                <a:spcPct val="100000"/>
              </a:lnSpc>
              <a:spcBef>
                <a:spcPts val="0"/>
              </a:spcBef>
              <a:buClr>
                <a:srgbClr val="0076A9"/>
              </a:buClr>
              <a:buFontTx/>
              <a:buNone/>
              <a:defRPr lang="en-US" sz="2000" kern="1200">
                <a:solidFill>
                  <a:srgbClr val="002557"/>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100000"/>
              </a:lnSpc>
              <a:spcBef>
                <a:spcPts val="1000"/>
              </a:spcBef>
              <a:buClr>
                <a:srgbClr val="0076A9"/>
              </a:buClr>
              <a:buFont typeface="Wingdings" panose="05000000000000000000" pitchFamily="2" charset="2"/>
              <a:buChar char="§"/>
              <a:defRPr lang="en-US" sz="1800" kern="1200">
                <a:solidFill>
                  <a:srgbClr val="002557"/>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100000"/>
              </a:lnSpc>
              <a:spcBef>
                <a:spcPts val="1000"/>
              </a:spcBef>
              <a:buClr>
                <a:srgbClr val="0076A9"/>
              </a:buClr>
              <a:buFont typeface="Courier New" panose="02070309020205020404" pitchFamily="49" charset="0"/>
              <a:buChar char="o"/>
              <a:defRPr lang="en-US" sz="1800" kern="1200">
                <a:solidFill>
                  <a:srgbClr val="002557"/>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100000"/>
              </a:lnSpc>
              <a:spcBef>
                <a:spcPts val="1000"/>
              </a:spcBef>
              <a:buClr>
                <a:srgbClr val="0076A9"/>
              </a:buClr>
              <a:buFont typeface="Arial" panose="020B0604020202020204" pitchFamily="34" charset="0"/>
              <a:buChar char="•"/>
              <a:defRPr lang="en-US" sz="1800" kern="1200">
                <a:solidFill>
                  <a:srgbClr val="002557"/>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100000"/>
              </a:lnSpc>
              <a:spcBef>
                <a:spcPts val="1000"/>
              </a:spcBef>
              <a:buClr>
                <a:srgbClr val="0076A9"/>
              </a:buClr>
              <a:buFont typeface="Arial" panose="020B0604020202020204" pitchFamily="34" charset="0"/>
              <a:buChar char="•"/>
              <a:defRPr lang="en-US" sz="1800" kern="1200">
                <a:solidFill>
                  <a:srgbClr val="002557"/>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47608" marR="0" lvl="1" indent="-147608" algn="l" defTabSz="914217" rtl="0" eaLnBrk="1" fontAlgn="auto" latinLnBrk="0" hangingPunct="1">
              <a:lnSpc>
                <a:spcPct val="100000"/>
              </a:lnSpc>
              <a:spcBef>
                <a:spcPts val="300"/>
              </a:spcBef>
              <a:spcAft>
                <a:spcPts val="300"/>
              </a:spcAft>
              <a:buClr>
                <a:srgbClr val="002557"/>
              </a:buClr>
              <a:buSzTx/>
              <a:buFont typeface="Arial" panose="020B0604020202020204" pitchFamily="34" charset="0"/>
              <a:buChar char="•"/>
              <a:tabLst/>
              <a:defRPr/>
            </a:pPr>
            <a:endParaRPr kumimoji="0" 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1" name="Table 4">
            <a:extLst>
              <a:ext uri="{FF2B5EF4-FFF2-40B4-BE49-F238E27FC236}">
                <a16:creationId xmlns:a16="http://schemas.microsoft.com/office/drawing/2014/main" id="{60465EF2-6371-ED07-9F84-BFAD25216876}"/>
              </a:ext>
            </a:extLst>
          </p:cNvPr>
          <p:cNvGraphicFramePr>
            <a:graphicFrameLocks noGrp="1"/>
          </p:cNvGraphicFramePr>
          <p:nvPr>
            <p:extLst>
              <p:ext uri="{D42A27DB-BD31-4B8C-83A1-F6EECF244321}">
                <p14:modId xmlns:p14="http://schemas.microsoft.com/office/powerpoint/2010/main" val="1321920730"/>
              </p:ext>
            </p:extLst>
          </p:nvPr>
        </p:nvGraphicFramePr>
        <p:xfrm>
          <a:off x="407137" y="1074727"/>
          <a:ext cx="11365018" cy="1379075"/>
        </p:xfrm>
        <a:graphic>
          <a:graphicData uri="http://schemas.openxmlformats.org/drawingml/2006/table">
            <a:tbl>
              <a:tblPr firstRow="1" bandRow="1">
                <a:tableStyleId>{2D5ABB26-0587-4C30-8999-92F81FD0307C}</a:tableStyleId>
              </a:tblPr>
              <a:tblGrid>
                <a:gridCol w="1623574">
                  <a:extLst>
                    <a:ext uri="{9D8B030D-6E8A-4147-A177-3AD203B41FA5}">
                      <a16:colId xmlns:a16="http://schemas.microsoft.com/office/drawing/2014/main" val="4024140280"/>
                    </a:ext>
                  </a:extLst>
                </a:gridCol>
                <a:gridCol w="1623574">
                  <a:extLst>
                    <a:ext uri="{9D8B030D-6E8A-4147-A177-3AD203B41FA5}">
                      <a16:colId xmlns:a16="http://schemas.microsoft.com/office/drawing/2014/main" val="1829793351"/>
                    </a:ext>
                  </a:extLst>
                </a:gridCol>
                <a:gridCol w="1623574">
                  <a:extLst>
                    <a:ext uri="{9D8B030D-6E8A-4147-A177-3AD203B41FA5}">
                      <a16:colId xmlns:a16="http://schemas.microsoft.com/office/drawing/2014/main" val="1057759209"/>
                    </a:ext>
                  </a:extLst>
                </a:gridCol>
                <a:gridCol w="1623574">
                  <a:extLst>
                    <a:ext uri="{9D8B030D-6E8A-4147-A177-3AD203B41FA5}">
                      <a16:colId xmlns:a16="http://schemas.microsoft.com/office/drawing/2014/main" val="1277040465"/>
                    </a:ext>
                  </a:extLst>
                </a:gridCol>
                <a:gridCol w="1623574">
                  <a:extLst>
                    <a:ext uri="{9D8B030D-6E8A-4147-A177-3AD203B41FA5}">
                      <a16:colId xmlns:a16="http://schemas.microsoft.com/office/drawing/2014/main" val="2708966383"/>
                    </a:ext>
                  </a:extLst>
                </a:gridCol>
                <a:gridCol w="1623574">
                  <a:extLst>
                    <a:ext uri="{9D8B030D-6E8A-4147-A177-3AD203B41FA5}">
                      <a16:colId xmlns:a16="http://schemas.microsoft.com/office/drawing/2014/main" val="1498436844"/>
                    </a:ext>
                  </a:extLst>
                </a:gridCol>
                <a:gridCol w="1623574">
                  <a:extLst>
                    <a:ext uri="{9D8B030D-6E8A-4147-A177-3AD203B41FA5}">
                      <a16:colId xmlns:a16="http://schemas.microsoft.com/office/drawing/2014/main" val="3793862276"/>
                    </a:ext>
                  </a:extLst>
                </a:gridCol>
              </a:tblGrid>
              <a:tr h="396188">
                <a:tc gridSpan="7">
                  <a:txBody>
                    <a:bodyPr/>
                    <a:lstStyle/>
                    <a:p>
                      <a:r>
                        <a:rPr lang="en-US" sz="1800" b="1" dirty="0">
                          <a:solidFill>
                            <a:srgbClr val="000000"/>
                          </a:solidFill>
                        </a:rPr>
                        <a:t>Adjudicated as drug-related ILD/</a:t>
                      </a:r>
                      <a:r>
                        <a:rPr lang="en-US" sz="1800" b="1" dirty="0" err="1">
                          <a:solidFill>
                            <a:srgbClr val="000000"/>
                          </a:solidFill>
                        </a:rPr>
                        <a:t>pneumonitis</a:t>
                      </a:r>
                      <a:r>
                        <a:rPr lang="en-US" sz="1800" b="1" baseline="30000" dirty="0" err="1">
                          <a:solidFill>
                            <a:srgbClr val="000000"/>
                          </a:solidFill>
                        </a:rPr>
                        <a:t>a</a:t>
                      </a:r>
                      <a:endParaRPr lang="en-US" sz="1800" b="1" baseline="30000" dirty="0">
                        <a:solidFill>
                          <a:srgbClr val="000000"/>
                        </a:solidFill>
                      </a:endParaRP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61299641"/>
                  </a:ext>
                </a:extLst>
              </a:tr>
              <a:tr h="327617">
                <a:tc>
                  <a:txBody>
                    <a:bodyPr/>
                    <a:lstStyle/>
                    <a:p>
                      <a:pPr algn="l"/>
                      <a:r>
                        <a:rPr lang="en-US" sz="1300" b="1">
                          <a:solidFill>
                            <a:srgbClr val="000000"/>
                          </a:solidFill>
                        </a:rPr>
                        <a:t>n (%)</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a:solidFill>
                            <a:srgbClr val="000000"/>
                          </a:solidFill>
                        </a:rPr>
                        <a:t>Grade 1</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2</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4</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a:solidFill>
                            <a:srgbClr val="000000"/>
                          </a:solidFill>
                        </a:rPr>
                        <a:t>Grade 5</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a:solidFill>
                            <a:srgbClr val="000000"/>
                          </a:solidFill>
                        </a:rPr>
                        <a:t>Any Grade</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156528"/>
                  </a:ext>
                </a:extLst>
              </a:tr>
              <a:tr h="327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Arial" panose="020B0604020202020204" pitchFamily="34" charset="0"/>
                          <a:cs typeface="Arial" panose="020B0604020202020204" pitchFamily="34" charset="0"/>
                        </a:rPr>
                        <a:t>T-</a:t>
                      </a:r>
                      <a:r>
                        <a:rPr lang="en-US" sz="1300" b="1" i="0" dirty="0" err="1">
                          <a:solidFill>
                            <a:schemeClr val="bg1"/>
                          </a:solidFill>
                          <a:latin typeface="Arial" panose="020B0604020202020204" pitchFamily="34" charset="0"/>
                          <a:cs typeface="Arial" panose="020B0604020202020204" pitchFamily="34" charset="0"/>
                        </a:rPr>
                        <a:t>DXd</a:t>
                      </a:r>
                      <a:r>
                        <a:rPr lang="en-US" sz="1300" b="1" i="0" dirty="0">
                          <a:solidFill>
                            <a:schemeClr val="bg1"/>
                          </a:solidFill>
                          <a:latin typeface="Arial" panose="020B0604020202020204" pitchFamily="34" charset="0"/>
                          <a:cs typeface="Arial" panose="020B0604020202020204" pitchFamily="34" charset="0"/>
                        </a:rPr>
                        <a:t> (n=371)</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 (3.5)</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 (6.5)</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(1.3)</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(0.8)</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45 (12.1)</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99717496"/>
                  </a:ext>
                </a:extLst>
              </a:tr>
              <a:tr h="327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Arial" panose="020B0604020202020204" pitchFamily="34" charset="0"/>
                          <a:cs typeface="Arial" panose="020B0604020202020204" pitchFamily="34" charset="0"/>
                        </a:rPr>
                        <a:t>TPC (n=172)</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(0.6)</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a:solidFill>
                            <a:srgbClr val="000000"/>
                          </a:solidFill>
                        </a:rPr>
                        <a:t>0</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(0.6)</a:t>
                      </a:r>
                    </a:p>
                  </a:txBody>
                  <a:tcPr marL="121904" marR="121904" marT="60952" marB="609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68382720"/>
                  </a:ext>
                </a:extLst>
              </a:tr>
            </a:tbl>
          </a:graphicData>
        </a:graphic>
      </p:graphicFrame>
      <p:sp>
        <p:nvSpPr>
          <p:cNvPr id="2" name="Footer Placeholder 1">
            <a:extLst>
              <a:ext uri="{FF2B5EF4-FFF2-40B4-BE49-F238E27FC236}">
                <a16:creationId xmlns:a16="http://schemas.microsoft.com/office/drawing/2014/main" id="{5A281238-574F-9B7E-CA32-588109F8AE31}"/>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ILD, interstitial lung disease. </a:t>
            </a:r>
          </a:p>
          <a:p>
            <a:r>
              <a:rPr lang="en-US" sz="1200" dirty="0">
                <a:solidFill>
                  <a:srgbClr val="969696"/>
                </a:solidFill>
                <a:latin typeface="Arial" panose="020B0604020202020204" pitchFamily="34" charset="0"/>
                <a:cs typeface="Arial" panose="020B0604020202020204" pitchFamily="34" charset="0"/>
              </a:rPr>
              <a:t>Modi, S, et al. </a:t>
            </a:r>
            <a:r>
              <a:rPr lang="en-US" sz="1200" i="1" dirty="0">
                <a:solidFill>
                  <a:srgbClr val="969696"/>
                </a:solidFill>
                <a:latin typeface="Arial" panose="020B0604020202020204" pitchFamily="34" charset="0"/>
                <a:cs typeface="Arial" panose="020B0604020202020204" pitchFamily="34" charset="0"/>
              </a:rPr>
              <a:t>J Clin Oncol. </a:t>
            </a:r>
            <a:r>
              <a:rPr lang="en-US" sz="1200" dirty="0">
                <a:solidFill>
                  <a:srgbClr val="969696"/>
                </a:solidFill>
                <a:latin typeface="Arial" panose="020B0604020202020204" pitchFamily="34" charset="0"/>
                <a:cs typeface="Arial" panose="020B0604020202020204" pitchFamily="34" charset="0"/>
              </a:rPr>
              <a:t>2022;40(suppl 17):LBA3</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Modi S, et al. </a:t>
            </a:r>
            <a:r>
              <a:rPr kumimoji="0" lang="en-US"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N </a:t>
            </a:r>
            <a:r>
              <a:rPr kumimoji="0" lang="en-US"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Engl</a:t>
            </a:r>
            <a:r>
              <a:rPr kumimoji="0" lang="en-US"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J Med. </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2022;387(1):9-20.</a:t>
            </a:r>
            <a:endParaRPr lang="en-US" sz="1200" dirty="0">
              <a:solidFill>
                <a:srgbClr val="969696"/>
              </a:solidFill>
              <a:latin typeface="Arial" panose="020B0604020202020204" pitchFamily="34"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
                <a:prstClr val="white"/>
              </a:buClr>
              <a:buSzTx/>
              <a:buFontTx/>
              <a:buNone/>
              <a:tabLst/>
              <a:defRPr/>
            </a:pPr>
            <a:endPar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6096C8E-60B9-AF05-4353-9B6162C4B6A8}"/>
              </a:ext>
            </a:extLst>
          </p:cNvPr>
          <p:cNvSpPr>
            <a:spLocks noGrp="1"/>
          </p:cNvSpPr>
          <p:nvPr>
            <p:ph type="title"/>
          </p:nvPr>
        </p:nvSpPr>
        <p:spPr/>
        <p:txBody>
          <a:bodyPr anchor="t"/>
          <a:lstStyle/>
          <a:p>
            <a:r>
              <a:rPr lang="en-US" sz="3200" dirty="0">
                <a:latin typeface="+mj-lt"/>
              </a:rPr>
              <a:t>DESTINY-Breast04: Adverse Events of Special Interest</a:t>
            </a:r>
            <a:endParaRPr lang="en-US" dirty="0"/>
          </a:p>
        </p:txBody>
      </p:sp>
    </p:spTree>
    <p:extLst>
      <p:ext uri="{BB962C8B-B14F-4D97-AF65-F5344CB8AC3E}">
        <p14:creationId xmlns:p14="http://schemas.microsoft.com/office/powerpoint/2010/main" val="401071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E172FC-58A3-EE6A-33CA-6A9F59FE9BD2}"/>
              </a:ext>
            </a:extLst>
          </p:cNvPr>
          <p:cNvSpPr>
            <a:spLocks noGrp="1"/>
          </p:cNvSpPr>
          <p:nvPr>
            <p:ph type="title"/>
          </p:nvPr>
        </p:nvSpPr>
        <p:spPr>
          <a:xfrm>
            <a:off x="609600" y="199505"/>
            <a:ext cx="10744200" cy="1185577"/>
          </a:xfrm>
        </p:spPr>
        <p:txBody>
          <a:bodyPr anchor="t">
            <a:normAutofit/>
          </a:bodyPr>
          <a:lstStyle/>
          <a:p>
            <a:r>
              <a:rPr lang="en-US" sz="2800" dirty="0"/>
              <a:t>Determining HER2-Low Status: </a:t>
            </a:r>
            <a:br>
              <a:rPr lang="en-US" sz="2800" dirty="0"/>
            </a:br>
            <a:r>
              <a:rPr lang="en-US" sz="2800" dirty="0"/>
              <a:t>Biopsy Considerations</a:t>
            </a:r>
          </a:p>
        </p:txBody>
      </p:sp>
      <p:sp>
        <p:nvSpPr>
          <p:cNvPr id="103" name="Content Placeholder 102">
            <a:extLst>
              <a:ext uri="{FF2B5EF4-FFF2-40B4-BE49-F238E27FC236}">
                <a16:creationId xmlns:a16="http://schemas.microsoft.com/office/drawing/2014/main" id="{45A01B8E-1793-E6E7-B3DC-A5C35B3A418E}"/>
              </a:ext>
            </a:extLst>
          </p:cNvPr>
          <p:cNvSpPr>
            <a:spLocks noGrp="1"/>
          </p:cNvSpPr>
          <p:nvPr>
            <p:ph sz="half" idx="1"/>
          </p:nvPr>
        </p:nvSpPr>
        <p:spPr>
          <a:xfrm>
            <a:off x="609600" y="1497013"/>
            <a:ext cx="4254982" cy="4679950"/>
          </a:xfrm>
        </p:spPr>
        <p:txBody>
          <a:bodyPr>
            <a:normAutofit/>
          </a:bodyPr>
          <a:lstStyle/>
          <a:p>
            <a:r>
              <a:rPr lang="en-US" sz="1800" dirty="0"/>
              <a:t>HER2-low status changes over time</a:t>
            </a:r>
          </a:p>
          <a:p>
            <a:r>
              <a:rPr lang="en-US" sz="1800" b="1" dirty="0"/>
              <a:t>Which timepoint </a:t>
            </a:r>
            <a:r>
              <a:rPr lang="en-US" sz="1800" dirty="0"/>
              <a:t>and </a:t>
            </a:r>
            <a:r>
              <a:rPr lang="en-US" sz="1800" b="1" dirty="0"/>
              <a:t>what type of biopsy </a:t>
            </a:r>
            <a:r>
              <a:rPr lang="en-US" sz="1800" dirty="0"/>
              <a:t>should be used to define a tumor as HER2-low?</a:t>
            </a:r>
          </a:p>
          <a:p>
            <a:r>
              <a:rPr lang="en-US" sz="1800" dirty="0"/>
              <a:t>DESTINY-Breast04 required “adequate archived or recent tumor-biopsy specimens”</a:t>
            </a:r>
          </a:p>
          <a:p>
            <a:pPr lvl="1"/>
            <a:r>
              <a:rPr lang="en-US" sz="1600" dirty="0"/>
              <a:t>Excluded: Fine-needle aspirates, </a:t>
            </a:r>
            <a:br>
              <a:rPr lang="en-US" sz="1600" dirty="0"/>
            </a:br>
            <a:r>
              <a:rPr lang="en-US" sz="1600" dirty="0"/>
              <a:t>other cytologic specimens, </a:t>
            </a:r>
            <a:br>
              <a:rPr lang="en-US" sz="1600" dirty="0"/>
            </a:br>
            <a:r>
              <a:rPr lang="en-US" sz="1600" dirty="0"/>
              <a:t>decalcified bone metastases</a:t>
            </a:r>
          </a:p>
          <a:p>
            <a:r>
              <a:rPr lang="en-US" sz="1800" dirty="0"/>
              <a:t>In DESTINY-Breast04, T-</a:t>
            </a:r>
            <a:r>
              <a:rPr lang="en-US" sz="1800" dirty="0" err="1"/>
              <a:t>DXd</a:t>
            </a:r>
            <a:r>
              <a:rPr lang="en-US" sz="1800" dirty="0"/>
              <a:t> had consistent efficacy regardless of tumor sample characteristics</a:t>
            </a:r>
          </a:p>
          <a:p>
            <a:endParaRPr lang="en-US" sz="1800" dirty="0"/>
          </a:p>
          <a:p>
            <a:endParaRPr lang="en-US" sz="1800" dirty="0"/>
          </a:p>
        </p:txBody>
      </p:sp>
      <p:sp>
        <p:nvSpPr>
          <p:cNvPr id="3" name="Slide Number Placeholder 2" hidden="1">
            <a:extLst>
              <a:ext uri="{FF2B5EF4-FFF2-40B4-BE49-F238E27FC236}">
                <a16:creationId xmlns:a16="http://schemas.microsoft.com/office/drawing/2014/main" id="{F9B4F687-9131-712D-686E-3BBA5F57854F}"/>
              </a:ext>
            </a:extLst>
          </p:cNvPr>
          <p:cNvSpPr>
            <a:spLocks noGrp="1"/>
          </p:cNvSpPr>
          <p:nvPr>
            <p:ph type="sldNum" sz="quarter" idx="4294967295"/>
          </p:nvPr>
        </p:nvSpPr>
        <p:spPr>
          <a:xfrm>
            <a:off x="11317288" y="217488"/>
            <a:ext cx="874712" cy="365125"/>
          </a:xfrm>
          <a:prstGeom prst="rect">
            <a:avLst/>
          </a:prstGeom>
        </p:spPr>
        <p: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fld id="{BE33F7A0-71F0-446B-9DE8-6D75BE64EE0F}"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ts val="600"/>
                </a:spcAft>
                <a:buClrTx/>
                <a:buSzTx/>
                <a:buFontTx/>
                <a:buNone/>
                <a:tabLst/>
                <a:defRPr/>
              </a:pPr>
              <a:t>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9" name="TextBox 98">
            <a:extLst>
              <a:ext uri="{FF2B5EF4-FFF2-40B4-BE49-F238E27FC236}">
                <a16:creationId xmlns:a16="http://schemas.microsoft.com/office/drawing/2014/main" id="{2615FE5E-6D81-54BE-83AF-240814482329}"/>
              </a:ext>
            </a:extLst>
          </p:cNvPr>
          <p:cNvSpPr txBox="1"/>
          <p:nvPr/>
        </p:nvSpPr>
        <p:spPr bwMode="auto">
          <a:xfrm>
            <a:off x="5102184" y="743201"/>
            <a:ext cx="6848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DESTINY-</a:t>
            </a:r>
            <a:r>
              <a:rPr kumimoji="0" lang="en-US" sz="1800" b="1" i="0" u="none" strike="noStrike" kern="1200" cap="none" spc="0" normalizeH="0" baseline="0" noProof="0" dirty="0" err="1">
                <a:ln>
                  <a:noFill/>
                </a:ln>
                <a:solidFill>
                  <a:schemeClr val="accent1"/>
                </a:solidFill>
                <a:effectLst/>
                <a:uLnTx/>
                <a:uFillTx/>
                <a:latin typeface="Calibri" panose="020F0502020204030204" pitchFamily="34" charset="0"/>
                <a:ea typeface="+mn-ea"/>
                <a:cs typeface="Arial" panose="020B0604020202020204" pitchFamily="34" charset="0"/>
              </a:rPr>
              <a:t>Breast04</a:t>
            </a:r>
            <a:r>
              <a:rPr kumimoji="0" lang="en-US"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 Median PFS by Tumor Sample Characteristics</a:t>
            </a:r>
          </a:p>
        </p:txBody>
      </p:sp>
      <p:sp>
        <p:nvSpPr>
          <p:cNvPr id="106" name="TextBox 105">
            <a:extLst>
              <a:ext uri="{FF2B5EF4-FFF2-40B4-BE49-F238E27FC236}">
                <a16:creationId xmlns:a16="http://schemas.microsoft.com/office/drawing/2014/main" id="{A3A3CBD5-E0FE-4A99-67D8-3C6A95AEFFEB}"/>
              </a:ext>
            </a:extLst>
          </p:cNvPr>
          <p:cNvSpPr txBox="1"/>
          <p:nvPr/>
        </p:nvSpPr>
        <p:spPr bwMode="auto">
          <a:xfrm>
            <a:off x="2313432" y="5636291"/>
            <a:ext cx="4855320" cy="830997"/>
          </a:xfrm>
          <a:prstGeom prst="rect">
            <a:avLst/>
          </a:prstGeom>
          <a:noFill/>
          <a:ln w="28575" algn="ctr">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Practical Definition of HER2-Low</a:t>
            </a:r>
            <a:b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 </a:t>
            </a:r>
            <a:r>
              <a:rPr kumimoji="0" lang="en-US" sz="1600" b="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HER2-n</a:t>
            </a: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onamplified tumor showing HER2-low expression on any prior specimen in course of disease</a:t>
            </a:r>
          </a:p>
        </p:txBody>
      </p:sp>
      <p:cxnSp>
        <p:nvCxnSpPr>
          <p:cNvPr id="5" name="Straight Connector 4">
            <a:extLst>
              <a:ext uri="{FF2B5EF4-FFF2-40B4-BE49-F238E27FC236}">
                <a16:creationId xmlns:a16="http://schemas.microsoft.com/office/drawing/2014/main" id="{BF53CCAC-6206-FB59-9259-5A386016C029}"/>
              </a:ext>
            </a:extLst>
          </p:cNvPr>
          <p:cNvCxnSpPr>
            <a:cxnSpLocks/>
          </p:cNvCxnSpPr>
          <p:nvPr/>
        </p:nvCxnSpPr>
        <p:spPr bwMode="auto">
          <a:xfrm>
            <a:off x="5102183" y="1655805"/>
            <a:ext cx="685878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D2BCC2D3-E773-E6E4-4AA7-0160A5EF7AE3}"/>
              </a:ext>
            </a:extLst>
          </p:cNvPr>
          <p:cNvCxnSpPr>
            <a:cxnSpLocks/>
          </p:cNvCxnSpPr>
          <p:nvPr/>
        </p:nvCxnSpPr>
        <p:spPr bwMode="auto">
          <a:xfrm>
            <a:off x="9544991" y="1673704"/>
            <a:ext cx="0" cy="3783578"/>
          </a:xfrm>
          <a:prstGeom prst="line">
            <a:avLst/>
          </a:prstGeom>
          <a:noFill/>
          <a:ln w="28575" cap="flat" cmpd="sng" algn="ctr">
            <a:solidFill>
              <a:schemeClr val="tx1"/>
            </a:solidFill>
            <a:prstDash val="sysDot"/>
            <a:round/>
            <a:headEnd type="none" w="med" len="med"/>
            <a:tailEnd type="none" w="med" len="med"/>
          </a:ln>
          <a:effectLst/>
        </p:spPr>
      </p:cxnSp>
      <p:cxnSp>
        <p:nvCxnSpPr>
          <p:cNvPr id="10" name="Straight Connector 9">
            <a:extLst>
              <a:ext uri="{FF2B5EF4-FFF2-40B4-BE49-F238E27FC236}">
                <a16:creationId xmlns:a16="http://schemas.microsoft.com/office/drawing/2014/main" id="{92B43E6D-C6BD-9241-5CA8-144B9ACE2D7F}"/>
              </a:ext>
            </a:extLst>
          </p:cNvPr>
          <p:cNvCxnSpPr/>
          <p:nvPr/>
        </p:nvCxnSpPr>
        <p:spPr bwMode="auto">
          <a:xfrm>
            <a:off x="8927153" y="5444926"/>
            <a:ext cx="1643449" cy="0"/>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2BBE878-161C-C509-5683-6FB37F49BC0D}"/>
              </a:ext>
            </a:extLst>
          </p:cNvPr>
          <p:cNvCxnSpPr>
            <a:cxnSpLocks/>
          </p:cNvCxnSpPr>
          <p:nvPr/>
        </p:nvCxnSpPr>
        <p:spPr bwMode="auto">
          <a:xfrm>
            <a:off x="8933331" y="5438747"/>
            <a:ext cx="0" cy="64008"/>
          </a:xfrm>
          <a:prstGeom prst="line">
            <a:avLst/>
          </a:prstGeom>
          <a:noFill/>
          <a:ln w="2857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6575A879-A050-C5C7-0969-8831D652852A}"/>
              </a:ext>
            </a:extLst>
          </p:cNvPr>
          <p:cNvCxnSpPr>
            <a:cxnSpLocks/>
          </p:cNvCxnSpPr>
          <p:nvPr/>
        </p:nvCxnSpPr>
        <p:spPr bwMode="auto">
          <a:xfrm>
            <a:off x="9547050" y="5438747"/>
            <a:ext cx="0" cy="64008"/>
          </a:xfrm>
          <a:prstGeom prst="line">
            <a:avLst/>
          </a:prstGeom>
          <a:noFill/>
          <a:ln w="2857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CF14E884-5C9E-64E0-D83A-DF6F371F198A}"/>
              </a:ext>
            </a:extLst>
          </p:cNvPr>
          <p:cNvCxnSpPr>
            <a:cxnSpLocks/>
          </p:cNvCxnSpPr>
          <p:nvPr/>
        </p:nvCxnSpPr>
        <p:spPr bwMode="auto">
          <a:xfrm>
            <a:off x="10049557" y="5438747"/>
            <a:ext cx="0" cy="64008"/>
          </a:xfrm>
          <a:prstGeom prst="line">
            <a:avLst/>
          </a:prstGeom>
          <a:noFill/>
          <a:ln w="2857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688D27E-963E-9132-61D2-FC619E00F455}"/>
              </a:ext>
            </a:extLst>
          </p:cNvPr>
          <p:cNvCxnSpPr>
            <a:cxnSpLocks/>
          </p:cNvCxnSpPr>
          <p:nvPr/>
        </p:nvCxnSpPr>
        <p:spPr bwMode="auto">
          <a:xfrm>
            <a:off x="10570602" y="5438747"/>
            <a:ext cx="0" cy="64008"/>
          </a:xfrm>
          <a:prstGeom prst="line">
            <a:avLst/>
          </a:prstGeom>
          <a:noFill/>
          <a:ln w="28575"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19BD6D46-87BF-E7BF-C0F3-4DE77B1F5161}"/>
              </a:ext>
            </a:extLst>
          </p:cNvPr>
          <p:cNvSpPr txBox="1"/>
          <p:nvPr/>
        </p:nvSpPr>
        <p:spPr bwMode="auto">
          <a:xfrm>
            <a:off x="8676928" y="5656597"/>
            <a:ext cx="215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Hazard ratio</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DXd</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vs TPC)</a:t>
            </a:r>
          </a:p>
        </p:txBody>
      </p:sp>
      <p:sp>
        <p:nvSpPr>
          <p:cNvPr id="17" name="TextBox 16">
            <a:extLst>
              <a:ext uri="{FF2B5EF4-FFF2-40B4-BE49-F238E27FC236}">
                <a16:creationId xmlns:a16="http://schemas.microsoft.com/office/drawing/2014/main" id="{E45AE8B5-A4DF-8CAC-5B03-F6280EE005E5}"/>
              </a:ext>
            </a:extLst>
          </p:cNvPr>
          <p:cNvSpPr txBox="1"/>
          <p:nvPr/>
        </p:nvSpPr>
        <p:spPr bwMode="auto">
          <a:xfrm>
            <a:off x="10406875" y="5413389"/>
            <a:ext cx="327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8" name="TextBox 17">
            <a:extLst>
              <a:ext uri="{FF2B5EF4-FFF2-40B4-BE49-F238E27FC236}">
                <a16:creationId xmlns:a16="http://schemas.microsoft.com/office/drawing/2014/main" id="{31CE0571-30BA-322A-E9E7-897622CFB689}"/>
              </a:ext>
            </a:extLst>
          </p:cNvPr>
          <p:cNvSpPr txBox="1"/>
          <p:nvPr/>
        </p:nvSpPr>
        <p:spPr bwMode="auto">
          <a:xfrm>
            <a:off x="9894069" y="5413389"/>
            <a:ext cx="327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19" name="TextBox 18">
            <a:extLst>
              <a:ext uri="{FF2B5EF4-FFF2-40B4-BE49-F238E27FC236}">
                <a16:creationId xmlns:a16="http://schemas.microsoft.com/office/drawing/2014/main" id="{DD914779-F175-FBFD-026E-DA058664072A}"/>
              </a:ext>
            </a:extLst>
          </p:cNvPr>
          <p:cNvSpPr txBox="1"/>
          <p:nvPr/>
        </p:nvSpPr>
        <p:spPr bwMode="auto">
          <a:xfrm>
            <a:off x="9381264" y="5413389"/>
            <a:ext cx="327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0" name="TextBox 19">
            <a:extLst>
              <a:ext uri="{FF2B5EF4-FFF2-40B4-BE49-F238E27FC236}">
                <a16:creationId xmlns:a16="http://schemas.microsoft.com/office/drawing/2014/main" id="{460255AC-1E66-238D-B85B-231D80B2969B}"/>
              </a:ext>
            </a:extLst>
          </p:cNvPr>
          <p:cNvSpPr txBox="1"/>
          <p:nvPr/>
        </p:nvSpPr>
        <p:spPr bwMode="auto">
          <a:xfrm>
            <a:off x="8778096" y="5413389"/>
            <a:ext cx="327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 name="TextBox 20">
            <a:extLst>
              <a:ext uri="{FF2B5EF4-FFF2-40B4-BE49-F238E27FC236}">
                <a16:creationId xmlns:a16="http://schemas.microsoft.com/office/drawing/2014/main" id="{09B3254F-D2F3-793C-639A-317F84863DD1}"/>
              </a:ext>
            </a:extLst>
          </p:cNvPr>
          <p:cNvSpPr txBox="1"/>
          <p:nvPr/>
        </p:nvSpPr>
        <p:spPr bwMode="auto">
          <a:xfrm>
            <a:off x="5249933" y="1304372"/>
            <a:ext cx="2156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Subgroup</a:t>
            </a:r>
          </a:p>
        </p:txBody>
      </p:sp>
      <p:sp>
        <p:nvSpPr>
          <p:cNvPr id="22" name="TextBox 21">
            <a:extLst>
              <a:ext uri="{FF2B5EF4-FFF2-40B4-BE49-F238E27FC236}">
                <a16:creationId xmlns:a16="http://schemas.microsoft.com/office/drawing/2014/main" id="{545B1CA4-99C3-6DBC-0FE1-A96171778740}"/>
              </a:ext>
            </a:extLst>
          </p:cNvPr>
          <p:cNvSpPr txBox="1"/>
          <p:nvPr/>
        </p:nvSpPr>
        <p:spPr bwMode="auto">
          <a:xfrm>
            <a:off x="7598654" y="1304372"/>
            <a:ext cx="952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T-DXd</a:t>
            </a:r>
          </a:p>
        </p:txBody>
      </p:sp>
      <p:sp>
        <p:nvSpPr>
          <p:cNvPr id="23" name="TextBox 22">
            <a:extLst>
              <a:ext uri="{FF2B5EF4-FFF2-40B4-BE49-F238E27FC236}">
                <a16:creationId xmlns:a16="http://schemas.microsoft.com/office/drawing/2014/main" id="{4D075A1A-C7F4-1C1F-D4E2-FD72F4BB2B02}"/>
              </a:ext>
            </a:extLst>
          </p:cNvPr>
          <p:cNvSpPr txBox="1"/>
          <p:nvPr/>
        </p:nvSpPr>
        <p:spPr bwMode="auto">
          <a:xfrm>
            <a:off x="8321065" y="1304372"/>
            <a:ext cx="952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TPC</a:t>
            </a:r>
          </a:p>
        </p:txBody>
      </p:sp>
      <p:sp>
        <p:nvSpPr>
          <p:cNvPr id="24" name="TextBox 23">
            <a:extLst>
              <a:ext uri="{FF2B5EF4-FFF2-40B4-BE49-F238E27FC236}">
                <a16:creationId xmlns:a16="http://schemas.microsoft.com/office/drawing/2014/main" id="{8ECA51B3-571F-AD12-8938-C000E266912D}"/>
              </a:ext>
            </a:extLst>
          </p:cNvPr>
          <p:cNvSpPr txBox="1"/>
          <p:nvPr/>
        </p:nvSpPr>
        <p:spPr bwMode="auto">
          <a:xfrm>
            <a:off x="10413628" y="1033436"/>
            <a:ext cx="1429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Hazard ratio (95% CI)</a:t>
            </a:r>
          </a:p>
        </p:txBody>
      </p:sp>
      <p:sp>
        <p:nvSpPr>
          <p:cNvPr id="25" name="TextBox 24">
            <a:extLst>
              <a:ext uri="{FF2B5EF4-FFF2-40B4-BE49-F238E27FC236}">
                <a16:creationId xmlns:a16="http://schemas.microsoft.com/office/drawing/2014/main" id="{5925A913-9D8C-D6D2-4CC1-60B29E843EA4}"/>
              </a:ext>
            </a:extLst>
          </p:cNvPr>
          <p:cNvSpPr txBox="1"/>
          <p:nvPr/>
        </p:nvSpPr>
        <p:spPr bwMode="auto">
          <a:xfrm>
            <a:off x="10338536" y="1674347"/>
            <a:ext cx="157953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0.47 (0.32-0.70)</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0.50 (0.38-0.66)</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0.46 (0.35-0.59)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0.57 (0.33-1.0)</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0.48 (0.37-0.61)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0.57 (0.30-1.1)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0.78 (0.24-2.54)</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0.44 (0.28-0.70)</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0.49 (0.37-0.66)</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0.54 (0.20-1.4)</a:t>
            </a:r>
          </a:p>
        </p:txBody>
      </p:sp>
      <p:sp>
        <p:nvSpPr>
          <p:cNvPr id="26" name="TextBox 25">
            <a:extLst>
              <a:ext uri="{FF2B5EF4-FFF2-40B4-BE49-F238E27FC236}">
                <a16:creationId xmlns:a16="http://schemas.microsoft.com/office/drawing/2014/main" id="{9946930C-0E04-F82F-02FE-39057634EF5D}"/>
              </a:ext>
            </a:extLst>
          </p:cNvPr>
          <p:cNvSpPr txBox="1"/>
          <p:nvPr/>
        </p:nvSpPr>
        <p:spPr bwMode="auto">
          <a:xfrm>
            <a:off x="8426218" y="1674347"/>
            <a:ext cx="73810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5.3</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5.3</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6.8</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4.3</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5.1</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2.8</a:t>
            </a:r>
          </a:p>
        </p:txBody>
      </p:sp>
      <p:sp>
        <p:nvSpPr>
          <p:cNvPr id="27" name="TextBox 26">
            <a:extLst>
              <a:ext uri="{FF2B5EF4-FFF2-40B4-BE49-F238E27FC236}">
                <a16:creationId xmlns:a16="http://schemas.microsoft.com/office/drawing/2014/main" id="{BBCCFDF5-E127-0C67-9E9F-1DE86DC4DF43}"/>
              </a:ext>
            </a:extLst>
          </p:cNvPr>
          <p:cNvSpPr txBox="1"/>
          <p:nvPr/>
        </p:nvSpPr>
        <p:spPr bwMode="auto">
          <a:xfrm>
            <a:off x="7708086" y="1674347"/>
            <a:ext cx="73810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9.6</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10.9</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10.9</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7.5</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10.3</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9.7</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7.0</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11.4</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9.8</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28" name="TextBox 27">
            <a:extLst>
              <a:ext uri="{FF2B5EF4-FFF2-40B4-BE49-F238E27FC236}">
                <a16:creationId xmlns:a16="http://schemas.microsoft.com/office/drawing/2014/main" id="{7CA6F86F-3FF0-4BCD-AA7A-14898F038F5F}"/>
              </a:ext>
            </a:extLst>
          </p:cNvPr>
          <p:cNvSpPr txBox="1"/>
          <p:nvPr/>
        </p:nvSpPr>
        <p:spPr bwMode="auto">
          <a:xfrm>
            <a:off x="5249933" y="1674347"/>
            <a:ext cx="27283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Tumor location</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Primary (n=196)</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Metastases (n=359)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Specimen type</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Biopsy (n=448)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Excision/resection (n=108)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Archival tissue (n=482)</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Newly obtained tissue (n=75)</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Specimen collection </a:t>
            </a:r>
            <a:r>
              <a:rPr lang="en-US" sz="1600" b="1" dirty="0">
                <a:solidFill>
                  <a:srgbClr val="000000"/>
                </a:solidFill>
                <a:latin typeface="Calibri" panose="020F0502020204030204" pitchFamily="34" charset="0"/>
                <a:cs typeface="Arial" panose="020B0604020202020204" pitchFamily="34" charset="0"/>
              </a:rPr>
              <a:t>d</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ate</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2013 and earlier (n=29)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2014-2018 (n=175)</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2019 or later (n=310)</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Missing (n=43)</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23BE88AD-1542-12CE-2C7A-92AA41AAF404}"/>
              </a:ext>
            </a:extLst>
          </p:cNvPr>
          <p:cNvGrpSpPr/>
          <p:nvPr/>
        </p:nvGrpSpPr>
        <p:grpSpPr>
          <a:xfrm>
            <a:off x="9157251" y="4488010"/>
            <a:ext cx="1202266" cy="87462"/>
            <a:chOff x="9314564" y="4360190"/>
            <a:chExt cx="1202266" cy="87462"/>
          </a:xfrm>
        </p:grpSpPr>
        <p:grpSp>
          <p:nvGrpSpPr>
            <p:cNvPr id="35" name="Group 34">
              <a:extLst>
                <a:ext uri="{FF2B5EF4-FFF2-40B4-BE49-F238E27FC236}">
                  <a16:creationId xmlns:a16="http://schemas.microsoft.com/office/drawing/2014/main" id="{572CCE03-3839-11D6-B186-DD3429A8AE22}"/>
                </a:ext>
              </a:extLst>
            </p:cNvPr>
            <p:cNvGrpSpPr/>
            <p:nvPr/>
          </p:nvGrpSpPr>
          <p:grpSpPr>
            <a:xfrm>
              <a:off x="9314564" y="4360190"/>
              <a:ext cx="1202266" cy="82657"/>
              <a:chOff x="9314564" y="4360190"/>
              <a:chExt cx="1202266" cy="82657"/>
            </a:xfrm>
          </p:grpSpPr>
          <p:cxnSp>
            <p:nvCxnSpPr>
              <p:cNvPr id="31" name="Straight Connector 30">
                <a:extLst>
                  <a:ext uri="{FF2B5EF4-FFF2-40B4-BE49-F238E27FC236}">
                    <a16:creationId xmlns:a16="http://schemas.microsoft.com/office/drawing/2014/main" id="{8C5BCA20-67F7-8994-F37B-D8751617184C}"/>
                  </a:ext>
                </a:extLst>
              </p:cNvPr>
              <p:cNvCxnSpPr>
                <a:cxnSpLocks/>
              </p:cNvCxnSpPr>
              <p:nvPr/>
            </p:nvCxnSpPr>
            <p:spPr bwMode="auto">
              <a:xfrm>
                <a:off x="9314564" y="4401518"/>
                <a:ext cx="1202266" cy="0"/>
              </a:xfrm>
              <a:prstGeom prst="line">
                <a:avLst/>
              </a:prstGeom>
              <a:noFill/>
              <a:ln w="28575" cap="flat" cmpd="sng" algn="ctr">
                <a:solidFill>
                  <a:schemeClr val="accent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3D26FC1-3F06-243B-6283-397B4FE9629D}"/>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BB4A889-B6B5-BDAA-CC75-1A6259A573EA}"/>
                  </a:ext>
                </a:extLst>
              </p:cNvPr>
              <p:cNvCxnSpPr>
                <a:cxnSpLocks/>
              </p:cNvCxnSpPr>
              <p:nvPr/>
            </p:nvCxnSpPr>
            <p:spPr bwMode="auto">
              <a:xfrm>
                <a:off x="10509163"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36" name="Oval 35">
              <a:extLst>
                <a:ext uri="{FF2B5EF4-FFF2-40B4-BE49-F238E27FC236}">
                  <a16:creationId xmlns:a16="http://schemas.microsoft.com/office/drawing/2014/main" id="{A8550492-D1EF-73A9-1F5D-E2A17B6D09E3}"/>
                </a:ext>
              </a:extLst>
            </p:cNvPr>
            <p:cNvSpPr/>
            <p:nvPr/>
          </p:nvSpPr>
          <p:spPr bwMode="auto">
            <a:xfrm>
              <a:off x="9559241"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38" name="Group 37">
            <a:extLst>
              <a:ext uri="{FF2B5EF4-FFF2-40B4-BE49-F238E27FC236}">
                <a16:creationId xmlns:a16="http://schemas.microsoft.com/office/drawing/2014/main" id="{5355A269-3DF9-3354-C54A-DE2DEA185E5B}"/>
              </a:ext>
            </a:extLst>
          </p:cNvPr>
          <p:cNvGrpSpPr/>
          <p:nvPr/>
        </p:nvGrpSpPr>
        <p:grpSpPr>
          <a:xfrm>
            <a:off x="9204609" y="2045043"/>
            <a:ext cx="197319" cy="87462"/>
            <a:chOff x="9314564" y="4360190"/>
            <a:chExt cx="197319" cy="87462"/>
          </a:xfrm>
        </p:grpSpPr>
        <p:grpSp>
          <p:nvGrpSpPr>
            <p:cNvPr id="39" name="Group 38">
              <a:extLst>
                <a:ext uri="{FF2B5EF4-FFF2-40B4-BE49-F238E27FC236}">
                  <a16:creationId xmlns:a16="http://schemas.microsoft.com/office/drawing/2014/main" id="{06174477-DFF3-628F-580A-EB1F723EB284}"/>
                </a:ext>
              </a:extLst>
            </p:cNvPr>
            <p:cNvGrpSpPr/>
            <p:nvPr/>
          </p:nvGrpSpPr>
          <p:grpSpPr>
            <a:xfrm>
              <a:off x="9314564" y="4360190"/>
              <a:ext cx="197319" cy="82657"/>
              <a:chOff x="9314564" y="4360190"/>
              <a:chExt cx="197319" cy="82657"/>
            </a:xfrm>
          </p:grpSpPr>
          <p:cxnSp>
            <p:nvCxnSpPr>
              <p:cNvPr id="41" name="Straight Connector 40">
                <a:extLst>
                  <a:ext uri="{FF2B5EF4-FFF2-40B4-BE49-F238E27FC236}">
                    <a16:creationId xmlns:a16="http://schemas.microsoft.com/office/drawing/2014/main" id="{8D8D947E-9E19-8ED6-201B-E5397428AEEC}"/>
                  </a:ext>
                </a:extLst>
              </p:cNvPr>
              <p:cNvCxnSpPr>
                <a:cxnSpLocks/>
              </p:cNvCxnSpPr>
              <p:nvPr/>
            </p:nvCxnSpPr>
            <p:spPr bwMode="auto">
              <a:xfrm>
                <a:off x="9314564" y="4401518"/>
                <a:ext cx="197319" cy="0"/>
              </a:xfrm>
              <a:prstGeom prst="line">
                <a:avLst/>
              </a:prstGeom>
              <a:noFill/>
              <a:ln w="28575" cap="flat" cmpd="sng" algn="ctr">
                <a:solidFill>
                  <a:schemeClr val="accent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EEF0C4F8-1FA3-2ED1-2AE9-758F939993D0}"/>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7F8DD1-7691-5AA8-3848-9B48CD8F2C1D}"/>
                  </a:ext>
                </a:extLst>
              </p:cNvPr>
              <p:cNvCxnSpPr>
                <a:cxnSpLocks/>
              </p:cNvCxnSpPr>
              <p:nvPr/>
            </p:nvCxnSpPr>
            <p:spPr bwMode="auto">
              <a:xfrm>
                <a:off x="9511883"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40" name="Oval 39">
              <a:extLst>
                <a:ext uri="{FF2B5EF4-FFF2-40B4-BE49-F238E27FC236}">
                  <a16:creationId xmlns:a16="http://schemas.microsoft.com/office/drawing/2014/main" id="{28E64F0C-57F0-1ECC-FF9F-6991C264EF0C}"/>
                </a:ext>
              </a:extLst>
            </p:cNvPr>
            <p:cNvSpPr/>
            <p:nvPr/>
          </p:nvSpPr>
          <p:spPr bwMode="auto">
            <a:xfrm>
              <a:off x="9347700"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45" name="Group 44">
            <a:extLst>
              <a:ext uri="{FF2B5EF4-FFF2-40B4-BE49-F238E27FC236}">
                <a16:creationId xmlns:a16="http://schemas.microsoft.com/office/drawing/2014/main" id="{145506F9-088A-6A4D-7AF9-F7DFC195E1D4}"/>
              </a:ext>
            </a:extLst>
          </p:cNvPr>
          <p:cNvGrpSpPr/>
          <p:nvPr/>
        </p:nvGrpSpPr>
        <p:grpSpPr>
          <a:xfrm>
            <a:off x="9223252" y="2306302"/>
            <a:ext cx="178676" cy="87462"/>
            <a:chOff x="9314564" y="4360190"/>
            <a:chExt cx="178676" cy="87462"/>
          </a:xfrm>
        </p:grpSpPr>
        <p:grpSp>
          <p:nvGrpSpPr>
            <p:cNvPr id="46" name="Group 45">
              <a:extLst>
                <a:ext uri="{FF2B5EF4-FFF2-40B4-BE49-F238E27FC236}">
                  <a16:creationId xmlns:a16="http://schemas.microsoft.com/office/drawing/2014/main" id="{C4C5B802-5D37-373B-84A5-43A6255A1C7E}"/>
                </a:ext>
              </a:extLst>
            </p:cNvPr>
            <p:cNvGrpSpPr/>
            <p:nvPr/>
          </p:nvGrpSpPr>
          <p:grpSpPr>
            <a:xfrm>
              <a:off x="9314564" y="4360190"/>
              <a:ext cx="178676" cy="82657"/>
              <a:chOff x="9314564" y="4360190"/>
              <a:chExt cx="178676" cy="82657"/>
            </a:xfrm>
          </p:grpSpPr>
          <p:cxnSp>
            <p:nvCxnSpPr>
              <p:cNvPr id="48" name="Straight Connector 47">
                <a:extLst>
                  <a:ext uri="{FF2B5EF4-FFF2-40B4-BE49-F238E27FC236}">
                    <a16:creationId xmlns:a16="http://schemas.microsoft.com/office/drawing/2014/main" id="{FD3F1CD2-E7B0-2B7F-F090-DF7CD476E8A6}"/>
                  </a:ext>
                </a:extLst>
              </p:cNvPr>
              <p:cNvCxnSpPr>
                <a:cxnSpLocks/>
              </p:cNvCxnSpPr>
              <p:nvPr/>
            </p:nvCxnSpPr>
            <p:spPr bwMode="auto">
              <a:xfrm>
                <a:off x="9314564" y="4401518"/>
                <a:ext cx="178676" cy="0"/>
              </a:xfrm>
              <a:prstGeom prst="line">
                <a:avLst/>
              </a:prstGeom>
              <a:noFill/>
              <a:ln w="28575" cap="flat" cmpd="sng" algn="ctr">
                <a:solidFill>
                  <a:schemeClr val="accent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10A910D5-1784-77AE-F1DB-04BCD8ABD72D}"/>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90A7FD83-B0E4-DB56-A514-547723A3473C}"/>
                  </a:ext>
                </a:extLst>
              </p:cNvPr>
              <p:cNvCxnSpPr>
                <a:cxnSpLocks/>
              </p:cNvCxnSpPr>
              <p:nvPr/>
            </p:nvCxnSpPr>
            <p:spPr bwMode="auto">
              <a:xfrm>
                <a:off x="9480887"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47" name="Oval 46">
              <a:extLst>
                <a:ext uri="{FF2B5EF4-FFF2-40B4-BE49-F238E27FC236}">
                  <a16:creationId xmlns:a16="http://schemas.microsoft.com/office/drawing/2014/main" id="{6D40BC93-63E7-619A-2C98-CAAA908E66AC}"/>
                </a:ext>
              </a:extLst>
            </p:cNvPr>
            <p:cNvSpPr/>
            <p:nvPr/>
          </p:nvSpPr>
          <p:spPr bwMode="auto">
            <a:xfrm>
              <a:off x="9347700"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AA860835-1386-84FB-8D45-69AF063F911E}"/>
              </a:ext>
            </a:extLst>
          </p:cNvPr>
          <p:cNvGrpSpPr/>
          <p:nvPr/>
        </p:nvGrpSpPr>
        <p:grpSpPr>
          <a:xfrm>
            <a:off x="9202588" y="3001777"/>
            <a:ext cx="145659" cy="87462"/>
            <a:chOff x="9314564" y="4360190"/>
            <a:chExt cx="145659" cy="87462"/>
          </a:xfrm>
        </p:grpSpPr>
        <p:grpSp>
          <p:nvGrpSpPr>
            <p:cNvPr id="53" name="Group 52">
              <a:extLst>
                <a:ext uri="{FF2B5EF4-FFF2-40B4-BE49-F238E27FC236}">
                  <a16:creationId xmlns:a16="http://schemas.microsoft.com/office/drawing/2014/main" id="{369E1D32-D3DB-0628-443E-E729B4FB3C34}"/>
                </a:ext>
              </a:extLst>
            </p:cNvPr>
            <p:cNvGrpSpPr/>
            <p:nvPr/>
          </p:nvGrpSpPr>
          <p:grpSpPr>
            <a:xfrm>
              <a:off x="9314564" y="4360190"/>
              <a:ext cx="145659" cy="82657"/>
              <a:chOff x="9314564" y="4360190"/>
              <a:chExt cx="145659" cy="82657"/>
            </a:xfrm>
          </p:grpSpPr>
          <p:cxnSp>
            <p:nvCxnSpPr>
              <p:cNvPr id="55" name="Straight Connector 54">
                <a:extLst>
                  <a:ext uri="{FF2B5EF4-FFF2-40B4-BE49-F238E27FC236}">
                    <a16:creationId xmlns:a16="http://schemas.microsoft.com/office/drawing/2014/main" id="{5A50457F-AAB6-3E3D-56E6-6A88DDB10390}"/>
                  </a:ext>
                </a:extLst>
              </p:cNvPr>
              <p:cNvCxnSpPr>
                <a:cxnSpLocks/>
              </p:cNvCxnSpPr>
              <p:nvPr/>
            </p:nvCxnSpPr>
            <p:spPr bwMode="auto">
              <a:xfrm>
                <a:off x="9314564" y="4401518"/>
                <a:ext cx="145659" cy="0"/>
              </a:xfrm>
              <a:prstGeom prst="line">
                <a:avLst/>
              </a:prstGeom>
              <a:noFill/>
              <a:ln w="28575" cap="flat" cmpd="sng" algn="ctr">
                <a:solidFill>
                  <a:schemeClr val="accent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F2D12FDB-0598-4178-BBAD-33E6AD409D38}"/>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61365E2C-1F90-0EE5-706B-6252A213DA02}"/>
                  </a:ext>
                </a:extLst>
              </p:cNvPr>
              <p:cNvCxnSpPr>
                <a:cxnSpLocks/>
              </p:cNvCxnSpPr>
              <p:nvPr/>
            </p:nvCxnSpPr>
            <p:spPr bwMode="auto">
              <a:xfrm>
                <a:off x="9460223"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54" name="Oval 53">
              <a:extLst>
                <a:ext uri="{FF2B5EF4-FFF2-40B4-BE49-F238E27FC236}">
                  <a16:creationId xmlns:a16="http://schemas.microsoft.com/office/drawing/2014/main" id="{AEC081DA-6B6C-4682-18A6-CDD0C5B56BA2}"/>
                </a:ext>
              </a:extLst>
            </p:cNvPr>
            <p:cNvSpPr/>
            <p:nvPr/>
          </p:nvSpPr>
          <p:spPr bwMode="auto">
            <a:xfrm>
              <a:off x="9347700"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59" name="Group 58">
            <a:extLst>
              <a:ext uri="{FF2B5EF4-FFF2-40B4-BE49-F238E27FC236}">
                <a16:creationId xmlns:a16="http://schemas.microsoft.com/office/drawing/2014/main" id="{1531A6B7-DB12-B5AB-CB06-27FE8625A6BB}"/>
              </a:ext>
            </a:extLst>
          </p:cNvPr>
          <p:cNvGrpSpPr/>
          <p:nvPr/>
        </p:nvGrpSpPr>
        <p:grpSpPr>
          <a:xfrm>
            <a:off x="9201677" y="3281623"/>
            <a:ext cx="343314" cy="87462"/>
            <a:chOff x="9314564" y="4360190"/>
            <a:chExt cx="343314" cy="87462"/>
          </a:xfrm>
        </p:grpSpPr>
        <p:grpSp>
          <p:nvGrpSpPr>
            <p:cNvPr id="60" name="Group 59">
              <a:extLst>
                <a:ext uri="{FF2B5EF4-FFF2-40B4-BE49-F238E27FC236}">
                  <a16:creationId xmlns:a16="http://schemas.microsoft.com/office/drawing/2014/main" id="{075F5D14-DB61-2B78-9299-B3B209C028F1}"/>
                </a:ext>
              </a:extLst>
            </p:cNvPr>
            <p:cNvGrpSpPr/>
            <p:nvPr/>
          </p:nvGrpSpPr>
          <p:grpSpPr>
            <a:xfrm>
              <a:off x="9314564" y="4360190"/>
              <a:ext cx="343314" cy="82657"/>
              <a:chOff x="9314564" y="4360190"/>
              <a:chExt cx="343314" cy="82657"/>
            </a:xfrm>
          </p:grpSpPr>
          <p:cxnSp>
            <p:nvCxnSpPr>
              <p:cNvPr id="62" name="Straight Connector 61">
                <a:extLst>
                  <a:ext uri="{FF2B5EF4-FFF2-40B4-BE49-F238E27FC236}">
                    <a16:creationId xmlns:a16="http://schemas.microsoft.com/office/drawing/2014/main" id="{36727ADE-5028-7744-98BE-E897F8C66D4A}"/>
                  </a:ext>
                </a:extLst>
              </p:cNvPr>
              <p:cNvCxnSpPr>
                <a:cxnSpLocks/>
              </p:cNvCxnSpPr>
              <p:nvPr/>
            </p:nvCxnSpPr>
            <p:spPr bwMode="auto">
              <a:xfrm>
                <a:off x="9314564" y="4401518"/>
                <a:ext cx="343314" cy="0"/>
              </a:xfrm>
              <a:prstGeom prst="line">
                <a:avLst/>
              </a:prstGeom>
              <a:noFill/>
              <a:ln w="28575" cap="flat" cmpd="sng" algn="ctr">
                <a:solidFill>
                  <a:schemeClr val="accent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6F987FFC-91B4-A517-DA2B-B029E1BD3565}"/>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3C194B0B-7944-D345-4BAB-200207B83AA5}"/>
                  </a:ext>
                </a:extLst>
              </p:cNvPr>
              <p:cNvCxnSpPr>
                <a:cxnSpLocks/>
              </p:cNvCxnSpPr>
              <p:nvPr/>
            </p:nvCxnSpPr>
            <p:spPr bwMode="auto">
              <a:xfrm>
                <a:off x="9657878"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61" name="Oval 60">
              <a:extLst>
                <a:ext uri="{FF2B5EF4-FFF2-40B4-BE49-F238E27FC236}">
                  <a16:creationId xmlns:a16="http://schemas.microsoft.com/office/drawing/2014/main" id="{92A40DD9-2935-D0D7-9DC4-CE123C74854A}"/>
                </a:ext>
              </a:extLst>
            </p:cNvPr>
            <p:cNvSpPr/>
            <p:nvPr/>
          </p:nvSpPr>
          <p:spPr bwMode="auto">
            <a:xfrm>
              <a:off x="9400669"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66" name="Group 65">
            <a:extLst>
              <a:ext uri="{FF2B5EF4-FFF2-40B4-BE49-F238E27FC236}">
                <a16:creationId xmlns:a16="http://schemas.microsoft.com/office/drawing/2014/main" id="{7B066029-0CE7-D66A-6CE7-69D5960758FA}"/>
              </a:ext>
            </a:extLst>
          </p:cNvPr>
          <p:cNvGrpSpPr/>
          <p:nvPr/>
        </p:nvGrpSpPr>
        <p:grpSpPr>
          <a:xfrm>
            <a:off x="9214952" y="3521942"/>
            <a:ext cx="145659" cy="87462"/>
            <a:chOff x="9314564" y="4360190"/>
            <a:chExt cx="145659" cy="87462"/>
          </a:xfrm>
        </p:grpSpPr>
        <p:grpSp>
          <p:nvGrpSpPr>
            <p:cNvPr id="67" name="Group 66">
              <a:extLst>
                <a:ext uri="{FF2B5EF4-FFF2-40B4-BE49-F238E27FC236}">
                  <a16:creationId xmlns:a16="http://schemas.microsoft.com/office/drawing/2014/main" id="{C8B6B997-C6EC-9B13-0BD1-CF33D5373A82}"/>
                </a:ext>
              </a:extLst>
            </p:cNvPr>
            <p:cNvGrpSpPr/>
            <p:nvPr/>
          </p:nvGrpSpPr>
          <p:grpSpPr>
            <a:xfrm>
              <a:off x="9314564" y="4360190"/>
              <a:ext cx="145659" cy="82657"/>
              <a:chOff x="9314564" y="4360190"/>
              <a:chExt cx="145659" cy="82657"/>
            </a:xfrm>
          </p:grpSpPr>
          <p:cxnSp>
            <p:nvCxnSpPr>
              <p:cNvPr id="69" name="Straight Connector 68">
                <a:extLst>
                  <a:ext uri="{FF2B5EF4-FFF2-40B4-BE49-F238E27FC236}">
                    <a16:creationId xmlns:a16="http://schemas.microsoft.com/office/drawing/2014/main" id="{6B1FCE2B-D843-677C-8F7A-FB076DB7BC3C}"/>
                  </a:ext>
                </a:extLst>
              </p:cNvPr>
              <p:cNvCxnSpPr>
                <a:cxnSpLocks/>
              </p:cNvCxnSpPr>
              <p:nvPr/>
            </p:nvCxnSpPr>
            <p:spPr bwMode="auto">
              <a:xfrm>
                <a:off x="9314564" y="4401518"/>
                <a:ext cx="145659" cy="0"/>
              </a:xfrm>
              <a:prstGeom prst="line">
                <a:avLst/>
              </a:prstGeom>
              <a:noFill/>
              <a:ln w="28575" cap="flat" cmpd="sng" algn="ctr">
                <a:solidFill>
                  <a:schemeClr val="accent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F37546B-C273-7268-7A79-C5E32A6C1D93}"/>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C4FDE40E-60C9-EAAA-CAF1-E0B83F76ECA6}"/>
                  </a:ext>
                </a:extLst>
              </p:cNvPr>
              <p:cNvCxnSpPr>
                <a:cxnSpLocks/>
              </p:cNvCxnSpPr>
              <p:nvPr/>
            </p:nvCxnSpPr>
            <p:spPr bwMode="auto">
              <a:xfrm>
                <a:off x="9460223"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68" name="Oval 67">
              <a:extLst>
                <a:ext uri="{FF2B5EF4-FFF2-40B4-BE49-F238E27FC236}">
                  <a16:creationId xmlns:a16="http://schemas.microsoft.com/office/drawing/2014/main" id="{90C14ADF-7D2D-4EE6-5DD7-A96F32FDF977}"/>
                </a:ext>
              </a:extLst>
            </p:cNvPr>
            <p:cNvSpPr/>
            <p:nvPr/>
          </p:nvSpPr>
          <p:spPr bwMode="auto">
            <a:xfrm>
              <a:off x="9347700"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72" name="Group 71">
            <a:extLst>
              <a:ext uri="{FF2B5EF4-FFF2-40B4-BE49-F238E27FC236}">
                <a16:creationId xmlns:a16="http://schemas.microsoft.com/office/drawing/2014/main" id="{BA047BEB-13F1-D7AB-2F58-1757CB850118}"/>
              </a:ext>
            </a:extLst>
          </p:cNvPr>
          <p:cNvGrpSpPr/>
          <p:nvPr/>
        </p:nvGrpSpPr>
        <p:grpSpPr>
          <a:xfrm>
            <a:off x="9189182" y="3765037"/>
            <a:ext cx="419462" cy="87462"/>
            <a:chOff x="9314564" y="4360190"/>
            <a:chExt cx="419462" cy="87462"/>
          </a:xfrm>
        </p:grpSpPr>
        <p:grpSp>
          <p:nvGrpSpPr>
            <p:cNvPr id="73" name="Group 72">
              <a:extLst>
                <a:ext uri="{FF2B5EF4-FFF2-40B4-BE49-F238E27FC236}">
                  <a16:creationId xmlns:a16="http://schemas.microsoft.com/office/drawing/2014/main" id="{5940DFCD-1976-A70B-0BC2-BC160C11F0DA}"/>
                </a:ext>
              </a:extLst>
            </p:cNvPr>
            <p:cNvGrpSpPr/>
            <p:nvPr/>
          </p:nvGrpSpPr>
          <p:grpSpPr>
            <a:xfrm>
              <a:off x="9314564" y="4360190"/>
              <a:ext cx="419462" cy="82657"/>
              <a:chOff x="9314564" y="4360190"/>
              <a:chExt cx="419462" cy="82657"/>
            </a:xfrm>
          </p:grpSpPr>
          <p:cxnSp>
            <p:nvCxnSpPr>
              <p:cNvPr id="75" name="Straight Connector 74">
                <a:extLst>
                  <a:ext uri="{FF2B5EF4-FFF2-40B4-BE49-F238E27FC236}">
                    <a16:creationId xmlns:a16="http://schemas.microsoft.com/office/drawing/2014/main" id="{D0181A0C-71BA-0A53-5FE1-58754ACB7E64}"/>
                  </a:ext>
                </a:extLst>
              </p:cNvPr>
              <p:cNvCxnSpPr>
                <a:cxnSpLocks/>
              </p:cNvCxnSpPr>
              <p:nvPr/>
            </p:nvCxnSpPr>
            <p:spPr bwMode="auto">
              <a:xfrm>
                <a:off x="9314564" y="4401518"/>
                <a:ext cx="419462" cy="0"/>
              </a:xfrm>
              <a:prstGeom prst="line">
                <a:avLst/>
              </a:prstGeom>
              <a:noFill/>
              <a:ln w="28575" cap="flat" cmpd="sng" algn="ctr">
                <a:solidFill>
                  <a:schemeClr val="accent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46E0DBCC-1C3E-93FC-00B3-263778291C0A}"/>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10C22A9E-D1DE-1A32-5030-10BF323B674C}"/>
                  </a:ext>
                </a:extLst>
              </p:cNvPr>
              <p:cNvCxnSpPr>
                <a:cxnSpLocks/>
              </p:cNvCxnSpPr>
              <p:nvPr/>
            </p:nvCxnSpPr>
            <p:spPr bwMode="auto">
              <a:xfrm>
                <a:off x="9734026"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74" name="Oval 73">
              <a:extLst>
                <a:ext uri="{FF2B5EF4-FFF2-40B4-BE49-F238E27FC236}">
                  <a16:creationId xmlns:a16="http://schemas.microsoft.com/office/drawing/2014/main" id="{FC3C9008-3926-335F-4264-7EA3EECEA182}"/>
                </a:ext>
              </a:extLst>
            </p:cNvPr>
            <p:cNvSpPr/>
            <p:nvPr/>
          </p:nvSpPr>
          <p:spPr bwMode="auto">
            <a:xfrm>
              <a:off x="9410173"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79" name="Group 78">
            <a:extLst>
              <a:ext uri="{FF2B5EF4-FFF2-40B4-BE49-F238E27FC236}">
                <a16:creationId xmlns:a16="http://schemas.microsoft.com/office/drawing/2014/main" id="{762C154E-5D9C-8F0D-32C5-26712F6EA81A}"/>
              </a:ext>
            </a:extLst>
          </p:cNvPr>
          <p:cNvGrpSpPr/>
          <p:nvPr/>
        </p:nvGrpSpPr>
        <p:grpSpPr>
          <a:xfrm>
            <a:off x="9172361" y="4740508"/>
            <a:ext cx="228315" cy="87462"/>
            <a:chOff x="9314564" y="4360190"/>
            <a:chExt cx="228315" cy="87462"/>
          </a:xfrm>
        </p:grpSpPr>
        <p:grpSp>
          <p:nvGrpSpPr>
            <p:cNvPr id="80" name="Group 79">
              <a:extLst>
                <a:ext uri="{FF2B5EF4-FFF2-40B4-BE49-F238E27FC236}">
                  <a16:creationId xmlns:a16="http://schemas.microsoft.com/office/drawing/2014/main" id="{F0AAB882-0EB5-5868-78C3-3FE2F01541E6}"/>
                </a:ext>
              </a:extLst>
            </p:cNvPr>
            <p:cNvGrpSpPr/>
            <p:nvPr/>
          </p:nvGrpSpPr>
          <p:grpSpPr>
            <a:xfrm>
              <a:off x="9314564" y="4360190"/>
              <a:ext cx="228315" cy="82657"/>
              <a:chOff x="9314564" y="4360190"/>
              <a:chExt cx="228315" cy="82657"/>
            </a:xfrm>
          </p:grpSpPr>
          <p:cxnSp>
            <p:nvCxnSpPr>
              <p:cNvPr id="82" name="Straight Connector 81">
                <a:extLst>
                  <a:ext uri="{FF2B5EF4-FFF2-40B4-BE49-F238E27FC236}">
                    <a16:creationId xmlns:a16="http://schemas.microsoft.com/office/drawing/2014/main" id="{1F4BE1C6-946F-0C8C-187F-8127CC87925E}"/>
                  </a:ext>
                </a:extLst>
              </p:cNvPr>
              <p:cNvCxnSpPr>
                <a:cxnSpLocks/>
              </p:cNvCxnSpPr>
              <p:nvPr/>
            </p:nvCxnSpPr>
            <p:spPr bwMode="auto">
              <a:xfrm>
                <a:off x="9314564" y="4401518"/>
                <a:ext cx="226552" cy="0"/>
              </a:xfrm>
              <a:prstGeom prst="line">
                <a:avLst/>
              </a:prstGeom>
              <a:noFill/>
              <a:ln w="28575"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B3BED177-2F14-038A-905D-28AF8BD4CA2F}"/>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F8949E14-B743-065B-7D4B-0DA2246EAF0A}"/>
                  </a:ext>
                </a:extLst>
              </p:cNvPr>
              <p:cNvCxnSpPr>
                <a:cxnSpLocks/>
              </p:cNvCxnSpPr>
              <p:nvPr/>
            </p:nvCxnSpPr>
            <p:spPr bwMode="auto">
              <a:xfrm>
                <a:off x="9542879"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81" name="Oval 80">
              <a:extLst>
                <a:ext uri="{FF2B5EF4-FFF2-40B4-BE49-F238E27FC236}">
                  <a16:creationId xmlns:a16="http://schemas.microsoft.com/office/drawing/2014/main" id="{FDC2C82F-172D-A736-7CFF-2F81E2850351}"/>
                </a:ext>
              </a:extLst>
            </p:cNvPr>
            <p:cNvSpPr/>
            <p:nvPr/>
          </p:nvSpPr>
          <p:spPr bwMode="auto">
            <a:xfrm>
              <a:off x="9372481"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86" name="Group 85">
            <a:extLst>
              <a:ext uri="{FF2B5EF4-FFF2-40B4-BE49-F238E27FC236}">
                <a16:creationId xmlns:a16="http://schemas.microsoft.com/office/drawing/2014/main" id="{7DFCF1C0-51A4-852C-546A-CD34A7CEEBC3}"/>
              </a:ext>
            </a:extLst>
          </p:cNvPr>
          <p:cNvGrpSpPr/>
          <p:nvPr/>
        </p:nvGrpSpPr>
        <p:grpSpPr>
          <a:xfrm>
            <a:off x="9215919" y="4992889"/>
            <a:ext cx="182994" cy="87462"/>
            <a:chOff x="9314564" y="4360190"/>
            <a:chExt cx="182994" cy="87462"/>
          </a:xfrm>
        </p:grpSpPr>
        <p:grpSp>
          <p:nvGrpSpPr>
            <p:cNvPr id="87" name="Group 86">
              <a:extLst>
                <a:ext uri="{FF2B5EF4-FFF2-40B4-BE49-F238E27FC236}">
                  <a16:creationId xmlns:a16="http://schemas.microsoft.com/office/drawing/2014/main" id="{321285EE-C7EC-FCF1-41DF-B63A698BCC4A}"/>
                </a:ext>
              </a:extLst>
            </p:cNvPr>
            <p:cNvGrpSpPr/>
            <p:nvPr/>
          </p:nvGrpSpPr>
          <p:grpSpPr>
            <a:xfrm>
              <a:off x="9314564" y="4360190"/>
              <a:ext cx="182994" cy="82657"/>
              <a:chOff x="9314564" y="4360190"/>
              <a:chExt cx="182994" cy="82657"/>
            </a:xfrm>
          </p:grpSpPr>
          <p:cxnSp>
            <p:nvCxnSpPr>
              <p:cNvPr id="89" name="Straight Connector 88">
                <a:extLst>
                  <a:ext uri="{FF2B5EF4-FFF2-40B4-BE49-F238E27FC236}">
                    <a16:creationId xmlns:a16="http://schemas.microsoft.com/office/drawing/2014/main" id="{535BB4D6-A743-0B3E-3F22-66846CC6EA1E}"/>
                  </a:ext>
                </a:extLst>
              </p:cNvPr>
              <p:cNvCxnSpPr>
                <a:cxnSpLocks/>
              </p:cNvCxnSpPr>
              <p:nvPr/>
            </p:nvCxnSpPr>
            <p:spPr bwMode="auto">
              <a:xfrm>
                <a:off x="9314564" y="4401518"/>
                <a:ext cx="182994" cy="0"/>
              </a:xfrm>
              <a:prstGeom prst="line">
                <a:avLst/>
              </a:prstGeom>
              <a:noFill/>
              <a:ln w="28575"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295873E8-91CF-FC8B-1500-8337C852BF20}"/>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B9C3412-B8A3-7623-F98B-6FEBD198EB54}"/>
                  </a:ext>
                </a:extLst>
              </p:cNvPr>
              <p:cNvCxnSpPr>
                <a:cxnSpLocks/>
              </p:cNvCxnSpPr>
              <p:nvPr/>
            </p:nvCxnSpPr>
            <p:spPr bwMode="auto">
              <a:xfrm>
                <a:off x="9486053"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88" name="Oval 87">
              <a:extLst>
                <a:ext uri="{FF2B5EF4-FFF2-40B4-BE49-F238E27FC236}">
                  <a16:creationId xmlns:a16="http://schemas.microsoft.com/office/drawing/2014/main" id="{35A8D66C-0CE0-3C33-E767-D281BCB9D096}"/>
                </a:ext>
              </a:extLst>
            </p:cNvPr>
            <p:cNvSpPr/>
            <p:nvPr/>
          </p:nvSpPr>
          <p:spPr bwMode="auto">
            <a:xfrm>
              <a:off x="9351817"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93" name="Group 92">
            <a:extLst>
              <a:ext uri="{FF2B5EF4-FFF2-40B4-BE49-F238E27FC236}">
                <a16:creationId xmlns:a16="http://schemas.microsoft.com/office/drawing/2014/main" id="{3684DB18-BB98-82D2-417D-26197DEF9660}"/>
              </a:ext>
            </a:extLst>
          </p:cNvPr>
          <p:cNvGrpSpPr/>
          <p:nvPr/>
        </p:nvGrpSpPr>
        <p:grpSpPr>
          <a:xfrm>
            <a:off x="9129480" y="5232378"/>
            <a:ext cx="667433" cy="87462"/>
            <a:chOff x="9314564" y="4360190"/>
            <a:chExt cx="667433" cy="87462"/>
          </a:xfrm>
        </p:grpSpPr>
        <p:grpSp>
          <p:nvGrpSpPr>
            <p:cNvPr id="94" name="Group 93">
              <a:extLst>
                <a:ext uri="{FF2B5EF4-FFF2-40B4-BE49-F238E27FC236}">
                  <a16:creationId xmlns:a16="http://schemas.microsoft.com/office/drawing/2014/main" id="{88040155-59E3-642B-73EE-BCB304F10FAF}"/>
                </a:ext>
              </a:extLst>
            </p:cNvPr>
            <p:cNvGrpSpPr/>
            <p:nvPr/>
          </p:nvGrpSpPr>
          <p:grpSpPr>
            <a:xfrm>
              <a:off x="9314564" y="4360190"/>
              <a:ext cx="667433" cy="82657"/>
              <a:chOff x="9314564" y="4360190"/>
              <a:chExt cx="667433" cy="82657"/>
            </a:xfrm>
          </p:grpSpPr>
          <p:cxnSp>
            <p:nvCxnSpPr>
              <p:cNvPr id="96" name="Straight Connector 95">
                <a:extLst>
                  <a:ext uri="{FF2B5EF4-FFF2-40B4-BE49-F238E27FC236}">
                    <a16:creationId xmlns:a16="http://schemas.microsoft.com/office/drawing/2014/main" id="{6A062C73-A3CF-5F90-37E8-64A1D9DC0E28}"/>
                  </a:ext>
                </a:extLst>
              </p:cNvPr>
              <p:cNvCxnSpPr>
                <a:cxnSpLocks/>
              </p:cNvCxnSpPr>
              <p:nvPr/>
            </p:nvCxnSpPr>
            <p:spPr bwMode="auto">
              <a:xfrm>
                <a:off x="9314564" y="4401518"/>
                <a:ext cx="667433" cy="0"/>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C8674AF9-458A-BA00-9CCE-5FFED0E3B2A6}"/>
                  </a:ext>
                </a:extLst>
              </p:cNvPr>
              <p:cNvCxnSpPr>
                <a:cxnSpLocks/>
              </p:cNvCxnSpPr>
              <p:nvPr/>
            </p:nvCxnSpPr>
            <p:spPr bwMode="auto">
              <a:xfrm>
                <a:off x="9314564" y="4360190"/>
                <a:ext cx="0" cy="82657"/>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78080164-A7F4-6C1C-6FA5-1F2ACA8EA871}"/>
                  </a:ext>
                </a:extLst>
              </p:cNvPr>
              <p:cNvCxnSpPr>
                <a:cxnSpLocks/>
              </p:cNvCxnSpPr>
              <p:nvPr/>
            </p:nvCxnSpPr>
            <p:spPr bwMode="auto">
              <a:xfrm>
                <a:off x="9981997" y="4360190"/>
                <a:ext cx="0" cy="82657"/>
              </a:xfrm>
              <a:prstGeom prst="line">
                <a:avLst/>
              </a:prstGeom>
              <a:noFill/>
              <a:ln w="28575" cap="flat" cmpd="sng" algn="ctr">
                <a:solidFill>
                  <a:schemeClr val="accent1"/>
                </a:solidFill>
                <a:prstDash val="solid"/>
                <a:round/>
                <a:headEnd type="none" w="med" len="med"/>
                <a:tailEnd type="none" w="med" len="med"/>
              </a:ln>
              <a:effectLst/>
            </p:spPr>
          </p:cxnSp>
        </p:grpSp>
        <p:sp>
          <p:nvSpPr>
            <p:cNvPr id="95" name="Oval 94">
              <a:extLst>
                <a:ext uri="{FF2B5EF4-FFF2-40B4-BE49-F238E27FC236}">
                  <a16:creationId xmlns:a16="http://schemas.microsoft.com/office/drawing/2014/main" id="{8898D5C9-F02A-D4FD-F069-39E73D40BD4D}"/>
                </a:ext>
              </a:extLst>
            </p:cNvPr>
            <p:cNvSpPr/>
            <p:nvPr/>
          </p:nvSpPr>
          <p:spPr bwMode="auto">
            <a:xfrm>
              <a:off x="9460304" y="4365356"/>
              <a:ext cx="82296" cy="82296"/>
            </a:xfrm>
            <a:prstGeom prst="ellipse">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05" name="TextBox 104">
            <a:extLst>
              <a:ext uri="{FF2B5EF4-FFF2-40B4-BE49-F238E27FC236}">
                <a16:creationId xmlns:a16="http://schemas.microsoft.com/office/drawing/2014/main" id="{357E7B52-AC09-E1C4-B546-025D53102C3E}"/>
              </a:ext>
            </a:extLst>
          </p:cNvPr>
          <p:cNvSpPr txBox="1"/>
          <p:nvPr/>
        </p:nvSpPr>
        <p:spPr bwMode="auto">
          <a:xfrm>
            <a:off x="7810620" y="1043741"/>
            <a:ext cx="1378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mPFS, Mo</a:t>
            </a:r>
          </a:p>
        </p:txBody>
      </p:sp>
      <p:sp>
        <p:nvSpPr>
          <p:cNvPr id="2" name="Footer Placeholder 1">
            <a:extLst>
              <a:ext uri="{FF2B5EF4-FFF2-40B4-BE49-F238E27FC236}">
                <a16:creationId xmlns:a16="http://schemas.microsoft.com/office/drawing/2014/main" id="{44F2B771-A3D9-40BB-BC53-747DBBF6933B}"/>
              </a:ext>
            </a:extLst>
          </p:cNvPr>
          <p:cNvSpPr txBox="1">
            <a:spLocks/>
          </p:cNvSpPr>
          <p:nvPr/>
        </p:nvSpPr>
        <p:spPr>
          <a:xfrm>
            <a:off x="609600" y="64960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err="1">
                <a:ln>
                  <a:noFill/>
                </a:ln>
                <a:solidFill>
                  <a:srgbClr val="969696"/>
                </a:solidFill>
                <a:effectLst/>
                <a:uLnTx/>
                <a:uFillTx/>
                <a:latin typeface="Arial" panose="020B0604020202020204" pitchFamily="34" charset="0"/>
                <a:cs typeface="Arial" panose="020B0604020202020204" pitchFamily="34" charset="0"/>
              </a:rPr>
              <a:t>Miglietta</a:t>
            </a:r>
            <a:r>
              <a:rPr kumimoji="0" lang="en-US" altLang="en-US" sz="1200" b="0" i="0" u="none" strike="noStrike" kern="1200" cap="none" spc="-10" normalizeH="0" baseline="0" noProof="0" dirty="0">
                <a:ln>
                  <a:noFill/>
                </a:ln>
                <a:solidFill>
                  <a:srgbClr val="969696"/>
                </a:solidFill>
                <a:effectLst/>
                <a:uLnTx/>
                <a:uFillTx/>
                <a:latin typeface="Arial" panose="020B0604020202020204" pitchFamily="34" charset="0"/>
                <a:cs typeface="Arial" panose="020B0604020202020204" pitchFamily="34" charset="0"/>
              </a:rPr>
              <a:t> F, et al. </a:t>
            </a:r>
            <a:r>
              <a:rPr kumimoji="0" lang="en-US" altLang="en-US" sz="1200" b="0" i="1" u="none" strike="noStrike" kern="1200" cap="none" spc="-10" normalizeH="0" baseline="0" noProof="0" dirty="0">
                <a:ln>
                  <a:noFill/>
                </a:ln>
                <a:solidFill>
                  <a:srgbClr val="969696"/>
                </a:solidFill>
                <a:effectLst/>
                <a:uLnTx/>
                <a:uFillTx/>
                <a:latin typeface="Arial" panose="020B0604020202020204" pitchFamily="34" charset="0"/>
                <a:cs typeface="Arial" panose="020B0604020202020204" pitchFamily="34" charset="0"/>
              </a:rPr>
              <a:t>NPJ Breast Cancer</a:t>
            </a:r>
            <a:r>
              <a:rPr kumimoji="0" lang="en-US" altLang="en-US" sz="1200" b="0" i="0" u="none" strike="noStrike" kern="1200" cap="none" spc="-10" normalizeH="0" baseline="0" noProof="0" dirty="0">
                <a:ln>
                  <a:noFill/>
                </a:ln>
                <a:solidFill>
                  <a:srgbClr val="969696"/>
                </a:solidFill>
                <a:effectLst/>
                <a:uLnTx/>
                <a:uFillTx/>
                <a:latin typeface="Arial" panose="020B0604020202020204" pitchFamily="34" charset="0"/>
                <a:cs typeface="Arial" panose="020B0604020202020204" pitchFamily="34" charset="0"/>
              </a:rPr>
              <a:t>. 2021;7(1):137; </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Modi S, et al. </a:t>
            </a:r>
            <a:r>
              <a:rPr kumimoji="0" lang="en-US"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N </a:t>
            </a:r>
            <a:r>
              <a:rPr kumimoji="0" lang="en-US"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Engl</a:t>
            </a:r>
            <a:r>
              <a:rPr kumimoji="0" lang="en-US"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J Med. </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2022;387(1):9-20; </a:t>
            </a:r>
            <a:r>
              <a:rPr kumimoji="0" lang="en-US" altLang="en-US" sz="1200" b="0" i="0" u="none" strike="noStrike" kern="1200" cap="none" spc="-10" normalizeH="0" baseline="0" noProof="0" dirty="0">
                <a:ln>
                  <a:noFill/>
                </a:ln>
                <a:solidFill>
                  <a:srgbClr val="969696"/>
                </a:solidFill>
                <a:effectLst/>
                <a:uLnTx/>
                <a:uFillTx/>
                <a:latin typeface="Arial" panose="020B0604020202020204" pitchFamily="34" charset="0"/>
                <a:cs typeface="Arial" panose="020B0604020202020204" pitchFamily="34" charset="0"/>
              </a:rPr>
              <a:t>Prat A, et al. </a:t>
            </a:r>
            <a:r>
              <a:rPr kumimoji="0" lang="en-US" altLang="en-US" sz="1200" b="0" u="none" strike="noStrike" kern="1200" cap="none" spc="-10" normalizeH="0" baseline="0" noProof="0" dirty="0">
                <a:ln>
                  <a:noFill/>
                </a:ln>
                <a:solidFill>
                  <a:srgbClr val="969696"/>
                </a:solidFill>
                <a:effectLst/>
                <a:uLnTx/>
                <a:uFillTx/>
                <a:latin typeface="Arial" panose="020B0604020202020204" pitchFamily="34" charset="0"/>
                <a:cs typeface="Arial" panose="020B0604020202020204" pitchFamily="34" charset="0"/>
              </a:rPr>
              <a:t>SABCS </a:t>
            </a:r>
            <a:r>
              <a:rPr kumimoji="0" lang="en-US" altLang="en-US" sz="1200" b="0" i="0" u="none" strike="noStrike" kern="1200" cap="none" spc="-10" normalizeH="0" baseline="0" noProof="0" dirty="0">
                <a:ln>
                  <a:noFill/>
                </a:ln>
                <a:solidFill>
                  <a:srgbClr val="969696"/>
                </a:solidFill>
                <a:effectLst/>
                <a:uLnTx/>
                <a:uFillTx/>
                <a:latin typeface="Arial" panose="020B0604020202020204" pitchFamily="34" charset="0"/>
                <a:cs typeface="Arial" panose="020B0604020202020204" pitchFamily="34" charset="0"/>
              </a:rPr>
              <a:t>2022. Abstract HER2-18.</a:t>
            </a:r>
            <a:endParaRPr kumimoji="0" lang="en-US" alt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79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76C4-B0BD-3D42-84B4-8ED4257F86AD}"/>
              </a:ext>
            </a:extLst>
          </p:cNvPr>
          <p:cNvSpPr>
            <a:spLocks noGrp="1"/>
          </p:cNvSpPr>
          <p:nvPr>
            <p:ph type="title"/>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DAISY TRIAL: T-</a:t>
            </a:r>
            <a:r>
              <a:rPr lang="en-US" sz="2800" b="1" dirty="0" err="1">
                <a:solidFill>
                  <a:schemeClr val="tx1"/>
                </a:solidFill>
                <a:latin typeface="Arial" panose="020B0604020202020204" pitchFamily="34" charset="0"/>
                <a:cs typeface="Arial" panose="020B0604020202020204" pitchFamily="34" charset="0"/>
              </a:rPr>
              <a:t>DXd</a:t>
            </a:r>
            <a:r>
              <a:rPr lang="en-US" sz="2800" b="1" dirty="0">
                <a:solidFill>
                  <a:schemeClr val="tx1"/>
                </a:solidFill>
                <a:latin typeface="Arial" panose="020B0604020202020204" pitchFamily="34" charset="0"/>
                <a:cs typeface="Arial" panose="020B0604020202020204" pitchFamily="34" charset="0"/>
              </a:rPr>
              <a:t> Benefit Even in HER2 0</a:t>
            </a:r>
          </a:p>
        </p:txBody>
      </p:sp>
      <p:pic>
        <p:nvPicPr>
          <p:cNvPr id="4" name="Picture 3">
            <a:extLst>
              <a:ext uri="{FF2B5EF4-FFF2-40B4-BE49-F238E27FC236}">
                <a16:creationId xmlns:a16="http://schemas.microsoft.com/office/drawing/2014/main" id="{337BDE8A-2402-5245-BB42-63A138873065}"/>
              </a:ext>
            </a:extLst>
          </p:cNvPr>
          <p:cNvPicPr>
            <a:picLocks noChangeAspect="1"/>
          </p:cNvPicPr>
          <p:nvPr/>
        </p:nvPicPr>
        <p:blipFill>
          <a:blip r:embed="rId3"/>
          <a:stretch>
            <a:fillRect/>
          </a:stretch>
        </p:blipFill>
        <p:spPr>
          <a:xfrm>
            <a:off x="838201" y="1657859"/>
            <a:ext cx="10350500" cy="2552700"/>
          </a:xfrm>
          <a:prstGeom prst="rect">
            <a:avLst/>
          </a:prstGeom>
        </p:spPr>
      </p:pic>
      <p:cxnSp>
        <p:nvCxnSpPr>
          <p:cNvPr id="7" name="Straight Arrow Connector 6">
            <a:extLst>
              <a:ext uri="{FF2B5EF4-FFF2-40B4-BE49-F238E27FC236}">
                <a16:creationId xmlns:a16="http://schemas.microsoft.com/office/drawing/2014/main" id="{BF2AAD57-581F-0B41-810E-888EA24403B4}"/>
              </a:ext>
            </a:extLst>
          </p:cNvPr>
          <p:cNvCxnSpPr>
            <a:cxnSpLocks/>
          </p:cNvCxnSpPr>
          <p:nvPr/>
        </p:nvCxnSpPr>
        <p:spPr>
          <a:xfrm>
            <a:off x="4724400" y="4466675"/>
            <a:ext cx="6231467" cy="0"/>
          </a:xfrm>
          <a:prstGeom prst="straightConnector1">
            <a:avLst/>
          </a:prstGeom>
          <a:ln w="130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6B7FEB6-BD9E-1B4B-BD75-9D6288C27312}"/>
              </a:ext>
            </a:extLst>
          </p:cNvPr>
          <p:cNvSpPr txBox="1"/>
          <p:nvPr/>
        </p:nvSpPr>
        <p:spPr>
          <a:xfrm>
            <a:off x="4724402" y="5088485"/>
            <a:ext cx="6396567"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rPr>
              <a:t>Decreasing ORR by degree of HER2 expression</a:t>
            </a:r>
          </a:p>
        </p:txBody>
      </p:sp>
      <p:sp>
        <p:nvSpPr>
          <p:cNvPr id="10" name="TextBox 9">
            <a:extLst>
              <a:ext uri="{FF2B5EF4-FFF2-40B4-BE49-F238E27FC236}">
                <a16:creationId xmlns:a16="http://schemas.microsoft.com/office/drawing/2014/main" id="{37500FC9-E657-0448-B084-0F0ED3A55774}"/>
              </a:ext>
            </a:extLst>
          </p:cNvPr>
          <p:cNvSpPr txBox="1"/>
          <p:nvPr/>
        </p:nvSpPr>
        <p:spPr>
          <a:xfrm>
            <a:off x="4876802" y="4525969"/>
            <a:ext cx="6244167"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IHC 3+                          IHC 1+ or 2+                  IHC 0</a:t>
            </a:r>
          </a:p>
        </p:txBody>
      </p:sp>
      <p:sp>
        <p:nvSpPr>
          <p:cNvPr id="3" name="Rectangle 2">
            <a:extLst>
              <a:ext uri="{FF2B5EF4-FFF2-40B4-BE49-F238E27FC236}">
                <a16:creationId xmlns:a16="http://schemas.microsoft.com/office/drawing/2014/main" id="{3FA1C9CE-829A-531D-7AF7-A5968E4EFAE4}"/>
              </a:ext>
            </a:extLst>
          </p:cNvPr>
          <p:cNvSpPr/>
          <p:nvPr/>
        </p:nvSpPr>
        <p:spPr>
          <a:xfrm>
            <a:off x="729205" y="1621004"/>
            <a:ext cx="10706582" cy="122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43F88F-9CA4-2DDC-39D0-DB7FBDDB0C29}"/>
              </a:ext>
            </a:extLst>
          </p:cNvPr>
          <p:cNvSpPr/>
          <p:nvPr/>
        </p:nvSpPr>
        <p:spPr>
          <a:xfrm>
            <a:off x="11144119" y="1340093"/>
            <a:ext cx="176728" cy="2972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
            <a:extLst>
              <a:ext uri="{FF2B5EF4-FFF2-40B4-BE49-F238E27FC236}">
                <a16:creationId xmlns:a16="http://schemas.microsoft.com/office/drawing/2014/main" id="{C7F33EDE-CA8F-C4FD-0974-4435C58605DB}"/>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BOR, best overall response; ORR, objective response rate.</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Dieras</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V, et al. SABCS 2021. Abstract PD8-01.</a:t>
            </a:r>
          </a:p>
        </p:txBody>
      </p:sp>
    </p:spTree>
    <p:extLst>
      <p:ext uri="{BB962C8B-B14F-4D97-AF65-F5344CB8AC3E}">
        <p14:creationId xmlns:p14="http://schemas.microsoft.com/office/powerpoint/2010/main" val="221028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C65A-6996-3F30-E25E-040D71186B0B}"/>
              </a:ext>
            </a:extLst>
          </p:cNvPr>
          <p:cNvSpPr>
            <a:spLocks noGrp="1"/>
          </p:cNvSpPr>
          <p:nvPr>
            <p:ph type="title"/>
          </p:nvPr>
        </p:nvSpPr>
        <p:spPr>
          <a:xfrm>
            <a:off x="609600" y="199505"/>
            <a:ext cx="10744200" cy="1185577"/>
          </a:xfrm>
        </p:spPr>
        <p:txBody>
          <a:bodyPr>
            <a:noAutofit/>
          </a:bodyPr>
          <a:lstStyle/>
          <a:p>
            <a:r>
              <a:rPr lang="en-US" sz="2400" dirty="0"/>
              <a:t>Sacituzumab </a:t>
            </a:r>
            <a:r>
              <a:rPr lang="en-US" sz="2400" dirty="0" err="1"/>
              <a:t>Govitecan</a:t>
            </a:r>
            <a:r>
              <a:rPr lang="en-US" sz="2400" dirty="0"/>
              <a:t> (SG) Efficacy in Patients with </a:t>
            </a:r>
            <a:r>
              <a:rPr lang="en-US" sz="2400" dirty="0" err="1"/>
              <a:t>mTNBC</a:t>
            </a:r>
            <a:r>
              <a:rPr lang="en-US" sz="2400" dirty="0"/>
              <a:t> by HER2 Immunohistochemistry (IHC) Status: Phase 3 ASCENT</a:t>
            </a:r>
          </a:p>
        </p:txBody>
      </p:sp>
      <p:graphicFrame>
        <p:nvGraphicFramePr>
          <p:cNvPr id="5" name="Content Placeholder 4">
            <a:extLst>
              <a:ext uri="{FF2B5EF4-FFF2-40B4-BE49-F238E27FC236}">
                <a16:creationId xmlns:a16="http://schemas.microsoft.com/office/drawing/2014/main" id="{AB66206D-D5CF-8607-92E9-B83201DEA39C}"/>
              </a:ext>
            </a:extLst>
          </p:cNvPr>
          <p:cNvGraphicFramePr>
            <a:graphicFrameLocks noGrp="1"/>
          </p:cNvGraphicFramePr>
          <p:nvPr>
            <p:ph idx="1"/>
            <p:extLst>
              <p:ext uri="{D42A27DB-BD31-4B8C-83A1-F6EECF244321}">
                <p14:modId xmlns:p14="http://schemas.microsoft.com/office/powerpoint/2010/main" val="1809037158"/>
              </p:ext>
            </p:extLst>
          </p:nvPr>
        </p:nvGraphicFramePr>
        <p:xfrm>
          <a:off x="609600" y="1477963"/>
          <a:ext cx="10744197" cy="4197584"/>
        </p:xfrm>
        <a:graphic>
          <a:graphicData uri="http://schemas.openxmlformats.org/drawingml/2006/table">
            <a:tbl>
              <a:tblPr firstRow="1" firstCol="1" bandRow="1">
                <a:tableStyleId>{5C22544A-7EE6-4342-B048-85BDC9FD1C3A}</a:tableStyleId>
              </a:tblPr>
              <a:tblGrid>
                <a:gridCol w="1738362">
                  <a:extLst>
                    <a:ext uri="{9D8B030D-6E8A-4147-A177-3AD203B41FA5}">
                      <a16:colId xmlns:a16="http://schemas.microsoft.com/office/drawing/2014/main" val="1248652970"/>
                    </a:ext>
                  </a:extLst>
                </a:gridCol>
                <a:gridCol w="1703564">
                  <a:extLst>
                    <a:ext uri="{9D8B030D-6E8A-4147-A177-3AD203B41FA5}">
                      <a16:colId xmlns:a16="http://schemas.microsoft.com/office/drawing/2014/main" val="1348836350"/>
                    </a:ext>
                  </a:extLst>
                </a:gridCol>
                <a:gridCol w="2042948">
                  <a:extLst>
                    <a:ext uri="{9D8B030D-6E8A-4147-A177-3AD203B41FA5}">
                      <a16:colId xmlns:a16="http://schemas.microsoft.com/office/drawing/2014/main" val="40800015"/>
                    </a:ext>
                  </a:extLst>
                </a:gridCol>
                <a:gridCol w="2272363">
                  <a:extLst>
                    <a:ext uri="{9D8B030D-6E8A-4147-A177-3AD203B41FA5}">
                      <a16:colId xmlns:a16="http://schemas.microsoft.com/office/drawing/2014/main" val="3038853292"/>
                    </a:ext>
                  </a:extLst>
                </a:gridCol>
                <a:gridCol w="2986960">
                  <a:extLst>
                    <a:ext uri="{9D8B030D-6E8A-4147-A177-3AD203B41FA5}">
                      <a16:colId xmlns:a16="http://schemas.microsoft.com/office/drawing/2014/main" val="3643202176"/>
                    </a:ext>
                  </a:extLst>
                </a:gridCol>
              </a:tblGrid>
              <a:tr h="432110">
                <a:tc>
                  <a:txBody>
                    <a:bodyPr/>
                    <a:lstStyle/>
                    <a:p>
                      <a:endParaRPr lang="en-US" sz="1100" kern="100" dirty="0">
                        <a:effectLst/>
                        <a:latin typeface="Calibri" panose="020F0502020204030204" pitchFamily="34" charset="0"/>
                        <a:cs typeface="Times New Roman" panose="02020603050405020304" pitchFamily="18" charset="0"/>
                      </a:endParaRPr>
                    </a:p>
                  </a:txBody>
                  <a:tcPr marL="0" marR="0" marT="0" marB="0" anchor="ctr"/>
                </a:tc>
                <a:tc gridSpan="2">
                  <a:txBody>
                    <a:bodyPr/>
                    <a:lstStyle/>
                    <a:p>
                      <a:pPr marL="0" marR="0" algn="ctr">
                        <a:spcBef>
                          <a:spcPts val="0"/>
                        </a:spcBef>
                        <a:spcAft>
                          <a:spcPts val="0"/>
                        </a:spcAft>
                      </a:pPr>
                      <a:r>
                        <a:rPr lang="en-US" sz="1800" u="sng" kern="100" dirty="0">
                          <a:effectLst/>
                        </a:rPr>
                        <a:t>HER2 IHC0</a:t>
                      </a:r>
                      <a:endParaRPr lang="en-US" sz="1800"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marL="0" marR="0" algn="ctr">
                        <a:spcBef>
                          <a:spcPts val="0"/>
                        </a:spcBef>
                        <a:spcAft>
                          <a:spcPts val="0"/>
                        </a:spcAft>
                      </a:pPr>
                      <a:r>
                        <a:rPr lang="en-US" sz="1800" u="sng" kern="100" dirty="0">
                          <a:effectLst/>
                        </a:rPr>
                        <a:t>HER2-Low*</a:t>
                      </a:r>
                      <a:endParaRPr lang="en-US" sz="1800"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0" marR="0">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2850669"/>
                  </a:ext>
                </a:extLst>
              </a:tr>
              <a:tr h="376547">
                <a:tc>
                  <a:txBody>
                    <a:bodyPr/>
                    <a:lstStyle/>
                    <a:p>
                      <a:endParaRPr lang="en-US" sz="1100" kern="100" dirty="0">
                        <a:effectLst/>
                        <a:latin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SG (n=149)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TPC (n=144)</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SG (n=63)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TPC (n=60)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32329"/>
                  </a:ext>
                </a:extLst>
              </a:tr>
              <a:tr h="376547">
                <a:tc>
                  <a:txBody>
                    <a:bodyPr/>
                    <a:lstStyle/>
                    <a:p>
                      <a:pPr marL="0" marR="0">
                        <a:spcBef>
                          <a:spcPts val="0"/>
                        </a:spcBef>
                        <a:spcAft>
                          <a:spcPts val="0"/>
                        </a:spcAft>
                      </a:pPr>
                      <a:r>
                        <a:rPr lang="en-US" sz="1400" kern="100" dirty="0">
                          <a:effectLst/>
                        </a:rPr>
                        <a:t>  </a:t>
                      </a:r>
                      <a:r>
                        <a:rPr lang="en-US" sz="1400" kern="100" dirty="0" err="1">
                          <a:effectLst/>
                        </a:rPr>
                        <a:t>mPFS</a:t>
                      </a:r>
                      <a:r>
                        <a:rPr lang="en-US" sz="1400" kern="100" dirty="0">
                          <a:effectLst/>
                        </a:rPr>
                        <a:t>, months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4.3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1.6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6.2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2.9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67980956"/>
                  </a:ext>
                </a:extLst>
              </a:tr>
              <a:tr h="1129643">
                <a:tc>
                  <a:txBody>
                    <a:bodyPr/>
                    <a:lstStyle/>
                    <a:p>
                      <a:pPr marL="0" marR="0">
                        <a:spcBef>
                          <a:spcPts val="0"/>
                        </a:spcBef>
                        <a:spcAft>
                          <a:spcPts val="0"/>
                        </a:spcAft>
                      </a:pPr>
                      <a:r>
                        <a:rPr lang="en-US" sz="1400" kern="100" dirty="0">
                          <a:effectLst/>
                        </a:rPr>
                        <a:t>  HR (95% CI)</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0" marR="0" algn="ctr">
                        <a:spcBef>
                          <a:spcPts val="0"/>
                        </a:spcBef>
                        <a:spcAft>
                          <a:spcPts val="0"/>
                        </a:spcAft>
                      </a:pPr>
                      <a:r>
                        <a:rPr lang="en-US" sz="1400" kern="100" dirty="0">
                          <a:effectLst/>
                        </a:rPr>
                        <a:t>0.38 (0.28-0.50)</a:t>
                      </a:r>
                      <a:br>
                        <a:rPr lang="en-US" sz="1400" kern="100" dirty="0">
                          <a:effectLst/>
                        </a:rPr>
                      </a:br>
                      <a:br>
                        <a:rPr lang="en-US" sz="1400" kern="100" dirty="0">
                          <a:effectLst/>
                        </a:rPr>
                      </a:br>
                      <a:r>
                        <a:rPr lang="en-US" sz="1400" kern="100" dirty="0">
                          <a:effectLst/>
                        </a:rPr>
                        <a:t>P&lt;0.001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marL="0" marR="0" algn="ctr">
                        <a:spcBef>
                          <a:spcPts val="0"/>
                        </a:spcBef>
                        <a:spcAft>
                          <a:spcPts val="0"/>
                        </a:spcAft>
                      </a:pPr>
                      <a:r>
                        <a:rPr lang="en-US" sz="1400" kern="100" dirty="0">
                          <a:effectLst/>
                        </a:rPr>
                        <a:t>0.44 (0.27-0.72)</a:t>
                      </a:r>
                      <a:br>
                        <a:rPr lang="en-US" sz="1400" kern="100" dirty="0">
                          <a:effectLst/>
                        </a:rPr>
                      </a:br>
                      <a:br>
                        <a:rPr lang="en-US" sz="1400" kern="100" dirty="0">
                          <a:effectLst/>
                        </a:rPr>
                      </a:br>
                      <a:r>
                        <a:rPr lang="en-US" sz="1400" kern="100" dirty="0">
                          <a:effectLst/>
                        </a:rPr>
                        <a:t>P=0.002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0" marR="0" algn="ctr">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2826533"/>
                  </a:ext>
                </a:extLst>
              </a:tr>
              <a:tr h="376547">
                <a:tc>
                  <a:txBody>
                    <a:bodyPr/>
                    <a:lstStyle/>
                    <a:p>
                      <a:pPr marL="0" marR="0">
                        <a:spcBef>
                          <a:spcPts val="0"/>
                        </a:spcBef>
                        <a:spcAft>
                          <a:spcPts val="0"/>
                        </a:spcAft>
                      </a:pPr>
                      <a:r>
                        <a:rPr lang="en-US" sz="1400" kern="100" dirty="0">
                          <a:effectLst/>
                        </a:rPr>
                        <a:t>  </a:t>
                      </a:r>
                      <a:r>
                        <a:rPr lang="en-US" sz="1400" kern="100" dirty="0" err="1">
                          <a:effectLst/>
                        </a:rPr>
                        <a:t>mOS</a:t>
                      </a:r>
                      <a:r>
                        <a:rPr lang="en-US" sz="1400" kern="100" dirty="0">
                          <a:effectLst/>
                        </a:rPr>
                        <a:t>, months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11.3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5.9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14.0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8.7</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7025367"/>
                  </a:ext>
                </a:extLst>
              </a:tr>
              <a:tr h="1129643">
                <a:tc>
                  <a:txBody>
                    <a:bodyPr/>
                    <a:lstStyle/>
                    <a:p>
                      <a:pPr marL="0" marR="0">
                        <a:spcBef>
                          <a:spcPts val="0"/>
                        </a:spcBef>
                        <a:spcAft>
                          <a:spcPts val="0"/>
                        </a:spcAft>
                      </a:pPr>
                      <a:r>
                        <a:rPr lang="en-US" sz="1400" kern="100" dirty="0">
                          <a:effectLst/>
                        </a:rPr>
                        <a:t>  HR (95% CI)</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0" marR="0" algn="ctr">
                        <a:spcBef>
                          <a:spcPts val="0"/>
                        </a:spcBef>
                        <a:spcAft>
                          <a:spcPts val="0"/>
                        </a:spcAft>
                      </a:pPr>
                      <a:r>
                        <a:rPr lang="en-US" sz="1400" kern="100" dirty="0">
                          <a:effectLst/>
                        </a:rPr>
                        <a:t>0.51 (0.39-0.66)</a:t>
                      </a:r>
                      <a:br>
                        <a:rPr lang="en-US" sz="1400" kern="100" dirty="0">
                          <a:effectLst/>
                        </a:rPr>
                      </a:br>
                      <a:br>
                        <a:rPr lang="en-US" sz="1400" kern="100" dirty="0">
                          <a:effectLst/>
                        </a:rPr>
                      </a:br>
                      <a:r>
                        <a:rPr lang="en-US" sz="1400" kern="100" dirty="0">
                          <a:effectLst/>
                        </a:rPr>
                        <a:t>P&lt;0.001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marL="0" marR="0" algn="ctr">
                        <a:spcBef>
                          <a:spcPts val="0"/>
                        </a:spcBef>
                        <a:spcAft>
                          <a:spcPts val="0"/>
                        </a:spcAft>
                      </a:pPr>
                      <a:r>
                        <a:rPr lang="en-US" sz="1400" kern="100" dirty="0">
                          <a:effectLst/>
                        </a:rPr>
                        <a:t>0.43 (0.28-0.67)</a:t>
                      </a:r>
                      <a:br>
                        <a:rPr lang="en-US" sz="1400" kern="100" dirty="0">
                          <a:effectLst/>
                        </a:rPr>
                      </a:br>
                      <a:br>
                        <a:rPr lang="en-US" sz="1400" kern="100" dirty="0">
                          <a:effectLst/>
                        </a:rPr>
                      </a:br>
                      <a:r>
                        <a:rPr lang="en-US" sz="1400" kern="100" dirty="0">
                          <a:effectLst/>
                        </a:rPr>
                        <a:t>P&lt;0.001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0" marR="0">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78480844"/>
                  </a:ext>
                </a:extLst>
              </a:tr>
              <a:tr h="376547">
                <a:tc>
                  <a:txBody>
                    <a:bodyPr/>
                    <a:lstStyle/>
                    <a:p>
                      <a:pPr marL="0" marR="0">
                        <a:spcBef>
                          <a:spcPts val="0"/>
                        </a:spcBef>
                        <a:spcAft>
                          <a:spcPts val="0"/>
                        </a:spcAft>
                      </a:pPr>
                      <a:r>
                        <a:rPr lang="en-US" sz="1400" kern="100" dirty="0">
                          <a:effectLst/>
                        </a:rPr>
                        <a:t>  ORR, 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46 (31)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5 (3)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20 (32)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kern="100" dirty="0">
                          <a:effectLst/>
                        </a:rPr>
                        <a:t>5 (8)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0591035"/>
                  </a:ext>
                </a:extLst>
              </a:tr>
            </a:tbl>
          </a:graphicData>
        </a:graphic>
      </p:graphicFrame>
      <p:sp>
        <p:nvSpPr>
          <p:cNvPr id="4" name="TextBox 3">
            <a:extLst>
              <a:ext uri="{FF2B5EF4-FFF2-40B4-BE49-F238E27FC236}">
                <a16:creationId xmlns:a16="http://schemas.microsoft.com/office/drawing/2014/main" id="{2A979A55-E600-A4F6-0816-CA8836A4F2C0}"/>
              </a:ext>
            </a:extLst>
          </p:cNvPr>
          <p:cNvSpPr txBox="1"/>
          <p:nvPr/>
        </p:nvSpPr>
        <p:spPr>
          <a:xfrm>
            <a:off x="5545123" y="281031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BDA885F-3C2F-CDBF-9777-7D11D8CECBF8}"/>
              </a:ext>
            </a:extLst>
          </p:cNvPr>
          <p:cNvSpPr txBox="1"/>
          <p:nvPr/>
        </p:nvSpPr>
        <p:spPr>
          <a:xfrm>
            <a:off x="609600" y="5768428"/>
            <a:ext cx="8911904" cy="230832"/>
          </a:xfrm>
          <a:prstGeom prst="rect">
            <a:avLst/>
          </a:prstGeom>
          <a:noFill/>
        </p:spPr>
        <p:txBody>
          <a:bodyPr wrap="square" rtlCol="0">
            <a:spAutoFit/>
          </a:bodyPr>
          <a:lstStyle/>
          <a:p>
            <a:r>
              <a:rPr lang="en-US" sz="900" dirty="0"/>
              <a:t>*HER2-low defined as IHC1+ or ICH2+ and ISH-negative; TPC, </a:t>
            </a:r>
            <a:r>
              <a:rPr lang="en-US" sz="900" b="0" i="0" dirty="0">
                <a:solidFill>
                  <a:srgbClr val="505050"/>
                </a:solidFill>
                <a:effectLst/>
                <a:latin typeface="Helvetica" panose="020B0604020202020204" pitchFamily="34" charset="0"/>
              </a:rPr>
              <a:t>chemotherapy of physician’s choice: capecitabine, </a:t>
            </a:r>
            <a:r>
              <a:rPr lang="en-US" sz="900" b="0" i="0" dirty="0" err="1">
                <a:solidFill>
                  <a:srgbClr val="505050"/>
                </a:solidFill>
                <a:effectLst/>
                <a:latin typeface="Helvetica" panose="020B0604020202020204" pitchFamily="34" charset="0"/>
              </a:rPr>
              <a:t>eribulin</a:t>
            </a:r>
            <a:r>
              <a:rPr lang="en-US" sz="900" b="0" i="0" dirty="0">
                <a:solidFill>
                  <a:srgbClr val="505050"/>
                </a:solidFill>
                <a:effectLst/>
                <a:latin typeface="Helvetica" panose="020B0604020202020204" pitchFamily="34" charset="0"/>
              </a:rPr>
              <a:t>, vinorelbine, or gemcitabine.</a:t>
            </a:r>
            <a:endParaRPr lang="en-US" sz="900" dirty="0"/>
          </a:p>
        </p:txBody>
      </p:sp>
      <p:sp>
        <p:nvSpPr>
          <p:cNvPr id="3" name="Footer Placeholder 1">
            <a:extLst>
              <a:ext uri="{FF2B5EF4-FFF2-40B4-BE49-F238E27FC236}">
                <a16:creationId xmlns:a16="http://schemas.microsoft.com/office/drawing/2014/main" id="{443E1828-53C6-828A-DE33-7EC046474249}"/>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solidFill>
                  <a:srgbClr val="969696"/>
                </a:solidFill>
              </a:rPr>
              <a:t>Hurvitz</a:t>
            </a:r>
            <a:r>
              <a:rPr lang="en-US" sz="1200" dirty="0">
                <a:solidFill>
                  <a:srgbClr val="969696"/>
                </a:solidFill>
              </a:rPr>
              <a:t> SA, et al. </a:t>
            </a:r>
            <a:r>
              <a:rPr lang="en-US" sz="1200" i="1" dirty="0">
                <a:solidFill>
                  <a:srgbClr val="969696"/>
                </a:solidFill>
              </a:rPr>
              <a:t>Annals Oncol</a:t>
            </a:r>
            <a:r>
              <a:rPr lang="en-US" sz="1200" dirty="0">
                <a:solidFill>
                  <a:srgbClr val="969696"/>
                </a:solidFill>
              </a:rPr>
              <a:t>. 2022;33(Suppl_3). Abstract S200-201.</a:t>
            </a:r>
          </a:p>
        </p:txBody>
      </p:sp>
    </p:spTree>
    <p:extLst>
      <p:ext uri="{BB962C8B-B14F-4D97-AF65-F5344CB8AC3E}">
        <p14:creationId xmlns:p14="http://schemas.microsoft.com/office/powerpoint/2010/main" val="3542467611"/>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1970</Words>
  <Application>Microsoft Macintosh PowerPoint</Application>
  <PresentationFormat>Widescreen</PresentationFormat>
  <Paragraphs>394</Paragraphs>
  <Slides>10</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Calibri</vt:lpstr>
      <vt:lpstr>Calibri Light</vt:lpstr>
      <vt:lpstr>Century Gothic</vt:lpstr>
      <vt:lpstr>Helvetica</vt:lpstr>
      <vt:lpstr>Helvetica-Bold</vt:lpstr>
      <vt:lpstr>Noto Sans Symbols</vt:lpstr>
      <vt:lpstr>Trebuchet MS</vt:lpstr>
      <vt:lpstr>2022 Hem Onc</vt:lpstr>
      <vt:lpstr>Office Theme</vt:lpstr>
      <vt:lpstr>1_2022 Hem Onc</vt:lpstr>
      <vt:lpstr>What Is the Evidence for ADCs in HR-/HER2-Low Metastatic Breast Cancer?</vt:lpstr>
      <vt:lpstr>PowerPoint Presentation</vt:lpstr>
      <vt:lpstr>Disclaimer</vt:lpstr>
      <vt:lpstr>DESTINY-Breast04: First Randomized Phase 3 Study of T-DXd for HER2-Low Metastatic Breast Cancer</vt:lpstr>
      <vt:lpstr>DESTINY-Breast04: PFS and OS in HR-  (Exploratory Endpoints)</vt:lpstr>
      <vt:lpstr>DESTINY-Breast04: Adverse Events of Special Interest</vt:lpstr>
      <vt:lpstr>Determining HER2-Low Status:  Biopsy Considerations</vt:lpstr>
      <vt:lpstr>DAISY TRIAL: T-DXd Benefit Even in HER2 0</vt:lpstr>
      <vt:lpstr>Sacituzumab Govitecan (SG) Efficacy in Patients with mTNBC by HER2 Immunohistochemistry (IHC) Status: Phase 3 ASCENT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2023-07-18T14:10:29Z</dcterms:modified>
  <cp:category/>
</cp:coreProperties>
</file>