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 id="2147483729" r:id="rId2"/>
    <p:sldMasterId id="2147483741" r:id="rId3"/>
  </p:sldMasterIdLst>
  <p:notesMasterIdLst>
    <p:notesMasterId r:id="rId17"/>
  </p:notesMasterIdLst>
  <p:sldIdLst>
    <p:sldId id="2147473827" r:id="rId4"/>
    <p:sldId id="265" r:id="rId5"/>
    <p:sldId id="256" r:id="rId6"/>
    <p:sldId id="2147473832" r:id="rId7"/>
    <p:sldId id="2147471207" r:id="rId8"/>
    <p:sldId id="2145706472" r:id="rId9"/>
    <p:sldId id="2147471320" r:id="rId10"/>
    <p:sldId id="2476" r:id="rId11"/>
    <p:sldId id="2481" r:id="rId12"/>
    <p:sldId id="2147473833" r:id="rId13"/>
    <p:sldId id="2147473834" r:id="rId14"/>
    <p:sldId id="2147473826"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231C20-65D9-1B1D-0BE3-C208C6288E8A}" name="Karen Lebo" initials="KRL" userId="Karen Lebo" providerId="None"/>
  <p188:author id="{1FF42040-9854-C85D-2553-FFB58F3C2152}" name="Haemin Go" initials="HG" userId="S::hgo@ushealthconnect.com::f4f74a36-2ed4-469e-99f1-5e82f235753e" providerId="AD"/>
  <p188:author id="{FCEEAE9A-29B5-3A11-DC2A-65BC293BB5B9}" name="Amanda Mulder" initials="AM" userId="S::amulder@ushealthconnect.com::2979cb05-1f38-4943-bcba-142be133c0a2" providerId="AD"/>
  <p188:author id="{38D769AB-2573-DA4B-F2FC-41F7BCF93BC4}" name="Barry Fiedel, Ph. D." initials="BFPD" userId="S::bfiedel@ushealthconnect.com::2a870dc9-3809-46c6-a26d-c31edd3a6d1c" providerId="AD"/>
  <p188:author id="{6EB12EAF-BC4E-6B6B-0102-503011D8EEE7}" name="Emily Jebing" initials="EJ" userId="Emily Jebing" providerId="None"/>
  <p188:author id="{BEC46FB8-8ADC-52D1-339B-C0AC3D7B09CC}" name="Libby Lurwick" initials="LL" userId="S::elurwick@ushealthconnect.com::b676353a-ba99-4d17-9af1-d81611d12622"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1471D"/>
    <a:srgbClr val="005873"/>
    <a:srgbClr val="2A8D88"/>
    <a:srgbClr val="FFFFF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6327"/>
  </p:normalViewPr>
  <p:slideViewPr>
    <p:cSldViewPr snapToGrid="0">
      <p:cViewPr varScale="1">
        <p:scale>
          <a:sx n="119" d="100"/>
          <a:sy n="119"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wyhopen\AppData\Local\Microsoft\Windows\INetCache\Content.Outlook\3FPOW0DR\Efficacy%20by%20BRCA%20status%20bar%20graph.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hala\AppData\Local\Microsoft\Windows\INetCache\Content.Outlook\SF1LLWXE\Efficacy%20by%20BRCA%20status%20bar%20graph%20(002).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SG</c:v>
                </c:pt>
              </c:strCache>
            </c:strRef>
          </c:tx>
          <c:spPr>
            <a:solidFill>
              <a:schemeClr val="accent5"/>
            </a:solidFill>
            <a:ln w="12700" cap="flat" cmpd="sng" algn="ctr">
              <a:solidFill>
                <a:schemeClr val="accent5">
                  <a:shade val="50000"/>
                </a:schemeClr>
              </a:solidFill>
              <a:prstDash val="solid"/>
              <a:miter lim="800000"/>
            </a:ln>
            <a:effectLst/>
          </c:spPr>
          <c:invertIfNegative val="0"/>
          <c:dLbls>
            <c:dLbl>
              <c:idx val="0"/>
              <c:layout>
                <c:manualLayout>
                  <c:x val="-1.2962145126830746E-3"/>
                  <c:y val="-7.810551904667659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B6-4D9D-98F6-5EB75B733325}"/>
                </c:ext>
              </c:extLst>
            </c:dLbl>
            <c:dLbl>
              <c:idx val="1"/>
              <c:layout>
                <c:manualLayout>
                  <c:x val="0"/>
                  <c:y val="-0.156211038093353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B6-4D9D-98F6-5EB75B733325}"/>
                </c:ext>
              </c:extLst>
            </c:dLbl>
            <c:dLbl>
              <c:idx val="2"/>
              <c:layout>
                <c:manualLayout>
                  <c:x val="6.4810481271209558E-3"/>
                  <c:y val="-0.1585735862512757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6.9470705129928964E-2"/>
                      <c:h val="0.15685007726074784"/>
                    </c:manualLayout>
                  </c15:layout>
                </c:ext>
                <c:ext xmlns:c16="http://schemas.microsoft.com/office/drawing/2014/chart" uri="{C3380CC4-5D6E-409C-BE32-E72D297353CC}">
                  <c16:uniqueId val="{00000002-3CB6-4D9D-98F6-5EB75B733325}"/>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Sheet1!$F$2:$F$4</c:f>
                <c:numCache>
                  <c:formatCode>General</c:formatCode>
                  <c:ptCount val="3"/>
                  <c:pt idx="0">
                    <c:v>0.11</c:v>
                  </c:pt>
                  <c:pt idx="1">
                    <c:v>0.17</c:v>
                  </c:pt>
                  <c:pt idx="2">
                    <c:v>0.2</c:v>
                  </c:pt>
                </c:numCache>
              </c:numRef>
            </c:plus>
            <c:minus>
              <c:numRef>
                <c:f>Sheet1!$E$2:$E$4</c:f>
                <c:numCache>
                  <c:formatCode>General</c:formatCode>
                  <c:ptCount val="3"/>
                  <c:pt idx="0">
                    <c:v>0.11</c:v>
                  </c:pt>
                  <c:pt idx="1">
                    <c:v>0.15</c:v>
                  </c:pt>
                  <c:pt idx="2">
                    <c:v>0.13</c:v>
                  </c:pt>
                </c:numCache>
              </c:numRef>
            </c:minus>
            <c:spPr>
              <a:noFill/>
              <a:ln w="9525" cap="flat" cmpd="sng" algn="ctr">
                <a:solidFill>
                  <a:schemeClr val="bg2">
                    <a:lumMod val="10000"/>
                  </a:schemeClr>
                </a:solidFill>
                <a:round/>
              </a:ln>
              <a:effectLst/>
            </c:spPr>
          </c:errBars>
          <c:cat>
            <c:strRef>
              <c:f>Sheet1!$A$2:$A$4</c:f>
              <c:strCache>
                <c:ptCount val="3"/>
                <c:pt idx="0">
                  <c:v>Trop-2 High</c:v>
                </c:pt>
                <c:pt idx="1">
                  <c:v>Trop-2 Medium</c:v>
                </c:pt>
                <c:pt idx="2">
                  <c:v>Trop-2 Low</c:v>
                </c:pt>
              </c:strCache>
            </c:strRef>
          </c:cat>
          <c:val>
            <c:numRef>
              <c:f>Sheet1!$B$2:$B$4</c:f>
              <c:numCache>
                <c:formatCode>0%</c:formatCode>
                <c:ptCount val="3"/>
                <c:pt idx="0">
                  <c:v>0.44</c:v>
                </c:pt>
                <c:pt idx="1">
                  <c:v>0.38</c:v>
                </c:pt>
                <c:pt idx="2">
                  <c:v>0.22</c:v>
                </c:pt>
              </c:numCache>
            </c:numRef>
          </c:val>
          <c:extLst>
            <c:ext xmlns:c16="http://schemas.microsoft.com/office/drawing/2014/chart" uri="{C3380CC4-5D6E-409C-BE32-E72D297353CC}">
              <c16:uniqueId val="{00000003-3CB6-4D9D-98F6-5EB75B733325}"/>
            </c:ext>
          </c:extLst>
        </c:ser>
        <c:ser>
          <c:idx val="1"/>
          <c:order val="1"/>
          <c:tx>
            <c:strRef>
              <c:f>Sheet1!$C$1</c:f>
              <c:strCache>
                <c:ptCount val="1"/>
                <c:pt idx="0">
                  <c:v>TPC</c:v>
                </c:pt>
              </c:strCache>
            </c:strRef>
          </c:tx>
          <c:spPr>
            <a:solidFill>
              <a:schemeClr val="accent6"/>
            </a:solidFill>
            <a:ln>
              <a:noFill/>
            </a:ln>
            <a:effectLst/>
          </c:spPr>
          <c:invertIfNegative val="0"/>
          <c:dLbls>
            <c:dLbl>
              <c:idx val="0"/>
              <c:layout>
                <c:manualLayout>
                  <c:x val="1.2962145126830507E-3"/>
                  <c:y val="-4.26030103890963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B6-4D9D-98F6-5EB75B733325}"/>
                </c:ext>
              </c:extLst>
            </c:dLbl>
            <c:dLbl>
              <c:idx val="1"/>
              <c:layout>
                <c:manualLayout>
                  <c:x val="2.5924290253660064E-3"/>
                  <c:y val="-0.1704120415563852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CB6-4D9D-98F6-5EB75B733325}"/>
                </c:ext>
              </c:extLst>
            </c:dLbl>
            <c:dLbl>
              <c:idx val="2"/>
              <c:layout>
                <c:manualLayout>
                  <c:x val="0"/>
                  <c:y val="-0.149110536361837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CB6-4D9D-98F6-5EB75B733325}"/>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Sheet1!$H$2:$H$4</c:f>
                <c:numCache>
                  <c:formatCode>General</c:formatCode>
                  <c:ptCount val="3"/>
                  <c:pt idx="0">
                    <c:v>7.0000000000000007E-2</c:v>
                  </c:pt>
                  <c:pt idx="1">
                    <c:v>0.16</c:v>
                  </c:pt>
                  <c:pt idx="2">
                    <c:v>0.15</c:v>
                  </c:pt>
                </c:numCache>
              </c:numRef>
            </c:plus>
            <c:minus>
              <c:numRef>
                <c:f>Sheet1!$G$2:$G$4</c:f>
                <c:numCache>
                  <c:formatCode>General</c:formatCode>
                  <c:ptCount val="3"/>
                  <c:pt idx="0">
                    <c:v>0.01</c:v>
                  </c:pt>
                  <c:pt idx="1">
                    <c:v>0.08</c:v>
                  </c:pt>
                  <c:pt idx="2">
                    <c:v>0.05</c:v>
                  </c:pt>
                </c:numCache>
              </c:numRef>
            </c:minus>
            <c:spPr>
              <a:noFill/>
              <a:ln w="9525" cap="flat" cmpd="sng" algn="ctr">
                <a:solidFill>
                  <a:schemeClr val="bg2">
                    <a:lumMod val="10000"/>
                  </a:schemeClr>
                </a:solidFill>
                <a:round/>
              </a:ln>
              <a:effectLst/>
            </c:spPr>
          </c:errBars>
          <c:cat>
            <c:strRef>
              <c:f>Sheet1!$A$2:$A$4</c:f>
              <c:strCache>
                <c:ptCount val="3"/>
                <c:pt idx="0">
                  <c:v>Trop-2 High</c:v>
                </c:pt>
                <c:pt idx="1">
                  <c:v>Trop-2 Medium</c:v>
                </c:pt>
                <c:pt idx="2">
                  <c:v>Trop-2 Low</c:v>
                </c:pt>
              </c:strCache>
            </c:strRef>
          </c:cat>
          <c:val>
            <c:numRef>
              <c:f>Sheet1!$C$2:$C$4</c:f>
              <c:numCache>
                <c:formatCode>0%</c:formatCode>
                <c:ptCount val="3"/>
                <c:pt idx="0">
                  <c:v>0.01</c:v>
                </c:pt>
                <c:pt idx="1">
                  <c:v>0.11</c:v>
                </c:pt>
                <c:pt idx="2">
                  <c:v>0.06</c:v>
                </c:pt>
              </c:numCache>
            </c:numRef>
          </c:val>
          <c:extLst>
            <c:ext xmlns:c16="http://schemas.microsoft.com/office/drawing/2014/chart" uri="{C3380CC4-5D6E-409C-BE32-E72D297353CC}">
              <c16:uniqueId val="{00000007-3CB6-4D9D-98F6-5EB75B733325}"/>
            </c:ext>
          </c:extLst>
        </c:ser>
        <c:dLbls>
          <c:showLegendKey val="0"/>
          <c:showVal val="0"/>
          <c:showCatName val="0"/>
          <c:showSerName val="0"/>
          <c:showPercent val="0"/>
          <c:showBubbleSize val="0"/>
        </c:dLbls>
        <c:gapWidth val="219"/>
        <c:overlap val="-27"/>
        <c:axId val="49141327"/>
        <c:axId val="2102233296"/>
      </c:barChart>
      <c:catAx>
        <c:axId val="4914132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02233296"/>
        <c:crosses val="autoZero"/>
        <c:auto val="1"/>
        <c:lblAlgn val="ctr"/>
        <c:lblOffset val="100"/>
        <c:noMultiLvlLbl val="0"/>
      </c:catAx>
      <c:valAx>
        <c:axId val="2102233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b="1" dirty="0">
                    <a:solidFill>
                      <a:schemeClr val="tx1"/>
                    </a:solidFill>
                  </a:rPr>
                  <a:t>ORR, % (95%</a:t>
                </a:r>
                <a:r>
                  <a:rPr lang="en-US" b="1" baseline="0" dirty="0">
                    <a:solidFill>
                      <a:schemeClr val="tx1"/>
                    </a:solidFill>
                  </a:rPr>
                  <a:t> CI)</a:t>
                </a:r>
                <a:endParaRPr lang="en-US" b="1" dirty="0">
                  <a:solidFill>
                    <a:schemeClr val="tx1"/>
                  </a:solidFill>
                </a:endParaRP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9141327"/>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solidFill>
                <a:latin typeface="+mn-lt"/>
                <a:ea typeface="+mn-ea"/>
                <a:cs typeface="+mn-cs"/>
              </a:defRPr>
            </a:pPr>
            <a:r>
              <a:rPr lang="en-US"/>
              <a:t>ORR by BRCA1/2 Status</a:t>
            </a:r>
          </a:p>
        </c:rich>
      </c:tx>
      <c:layout>
        <c:manualLayout>
          <c:xMode val="edge"/>
          <c:yMode val="edge"/>
          <c:x val="0.35077518667685798"/>
          <c:y val="1.9474569968526336E-2"/>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2358026369943556"/>
          <c:y val="0.14249715390592529"/>
          <c:w val="0.87641973630056447"/>
          <c:h val="0.58838221386966394"/>
        </c:manualLayout>
      </c:layout>
      <c:barChart>
        <c:barDir val="col"/>
        <c:grouping val="clustered"/>
        <c:varyColors val="0"/>
        <c:ser>
          <c:idx val="0"/>
          <c:order val="0"/>
          <c:tx>
            <c:strRef>
              <c:f>'PFS + OS; ORR separate'!$K$7</c:f>
              <c:strCache>
                <c:ptCount val="1"/>
                <c:pt idx="0">
                  <c:v>ORR</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6CCF-4BAE-9310-495BD0441228}"/>
              </c:ext>
            </c:extLst>
          </c:dPt>
          <c:dPt>
            <c:idx val="1"/>
            <c:invertIfNegative val="0"/>
            <c:bubble3D val="0"/>
            <c:spPr>
              <a:solidFill>
                <a:srgbClr val="2A8D88"/>
              </a:solidFill>
              <a:ln>
                <a:solidFill>
                  <a:schemeClr val="bg1">
                    <a:lumMod val="65000"/>
                  </a:schemeClr>
                </a:solidFill>
              </a:ln>
              <a:effectLst/>
            </c:spPr>
            <c:extLst>
              <c:ext xmlns:c16="http://schemas.microsoft.com/office/drawing/2014/chart" uri="{C3380CC4-5D6E-409C-BE32-E72D297353CC}">
                <c16:uniqueId val="{00000003-6CCF-4BAE-9310-495BD0441228}"/>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6CCF-4BAE-9310-495BD0441228}"/>
              </c:ext>
            </c:extLst>
          </c:dPt>
          <c:dPt>
            <c:idx val="3"/>
            <c:invertIfNegative val="0"/>
            <c:bubble3D val="0"/>
            <c:spPr>
              <a:solidFill>
                <a:srgbClr val="2A8D88"/>
              </a:solidFill>
              <a:ln>
                <a:solidFill>
                  <a:schemeClr val="bg1">
                    <a:lumMod val="65000"/>
                  </a:schemeClr>
                </a:solidFill>
              </a:ln>
              <a:effectLst/>
            </c:spPr>
            <c:extLst>
              <c:ext xmlns:c16="http://schemas.microsoft.com/office/drawing/2014/chart" uri="{C3380CC4-5D6E-409C-BE32-E72D297353CC}">
                <c16:uniqueId val="{00000007-6CCF-4BAE-9310-495BD0441228}"/>
              </c:ext>
            </c:extLst>
          </c:dPt>
          <c:dLbls>
            <c:dLbl>
              <c:idx val="0"/>
              <c:tx>
                <c:rich>
                  <a:bodyPr/>
                  <a:lstStyle/>
                  <a:p>
                    <a:r>
                      <a:rPr lang="en-US" dirty="0"/>
                      <a:t>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CCF-4BAE-9310-495BD0441228}"/>
                </c:ext>
              </c:extLst>
            </c:dLbl>
            <c:dLbl>
              <c:idx val="1"/>
              <c:tx>
                <c:rich>
                  <a:bodyPr/>
                  <a:lstStyle/>
                  <a:p>
                    <a:r>
                      <a:rPr lang="en-US" dirty="0"/>
                      <a:t>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CCF-4BAE-9310-495BD0441228}"/>
                </c:ext>
              </c:extLst>
            </c:dLbl>
            <c:dLbl>
              <c:idx val="2"/>
              <c:tx>
                <c:rich>
                  <a:bodyPr/>
                  <a:lstStyle/>
                  <a:p>
                    <a:r>
                      <a:rPr lang="en-US" dirty="0"/>
                      <a:t>33%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CCF-4BAE-9310-495BD0441228}"/>
                </c:ext>
              </c:extLst>
            </c:dLbl>
            <c:dLbl>
              <c:idx val="3"/>
              <c:tx>
                <c:rich>
                  <a:bodyPr/>
                  <a:lstStyle/>
                  <a:p>
                    <a:r>
                      <a:rPr lang="en-US" dirty="0"/>
                      <a:t>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6CCF-4BAE-9310-495BD0441228}"/>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'PFS + OS; ORR separate'!$L$10:$O$10</c:f>
                <c:numCache>
                  <c:formatCode>General</c:formatCode>
                  <c:ptCount val="4"/>
                  <c:pt idx="0">
                    <c:v>46</c:v>
                  </c:pt>
                  <c:pt idx="1">
                    <c:v>27</c:v>
                  </c:pt>
                  <c:pt idx="2">
                    <c:v>42</c:v>
                  </c:pt>
                  <c:pt idx="3">
                    <c:v>11</c:v>
                  </c:pt>
                </c:numCache>
              </c:numRef>
            </c:plus>
            <c:minus>
              <c:numRef>
                <c:f>'PFS + OS; ORR separate'!$L$9:$O$9</c:f>
                <c:numCache>
                  <c:formatCode>General</c:formatCode>
                  <c:ptCount val="4"/>
                  <c:pt idx="0">
                    <c:v>4</c:v>
                  </c:pt>
                  <c:pt idx="1">
                    <c:v>0.1</c:v>
                  </c:pt>
                  <c:pt idx="2">
                    <c:v>25</c:v>
                  </c:pt>
                  <c:pt idx="3">
                    <c:v>2</c:v>
                  </c:pt>
                </c:numCache>
              </c:numRef>
            </c:minus>
            <c:spPr>
              <a:noFill/>
              <a:ln w="9525" cap="flat" cmpd="sng" algn="ctr">
                <a:solidFill>
                  <a:schemeClr val="bg1">
                    <a:lumMod val="75000"/>
                  </a:schemeClr>
                </a:solidFill>
                <a:round/>
              </a:ln>
              <a:effectLst/>
            </c:spPr>
          </c:errBars>
          <c:cat>
            <c:multiLvlStrRef>
              <c:f>'PFS + OS; ORR separate'!$L$4:$O$6</c:f>
              <c:multiLvlStrCache>
                <c:ptCount val="4"/>
                <c:lvl>
                  <c:pt idx="0">
                    <c:v>SG 
(n=16)</c:v>
                  </c:pt>
                  <c:pt idx="1">
                    <c:v>TPC 
(n=18)</c:v>
                  </c:pt>
                  <c:pt idx="2">
                    <c:v>SG 
(n=133)</c:v>
                  </c:pt>
                  <c:pt idx="3">
                    <c:v>TPC 
(n=125)</c:v>
                  </c:pt>
                </c:lvl>
                <c:lvl>
                  <c:pt idx="0">
                    <c:v>Germline BRCA 1/2 Positive 
(n=34)</c:v>
                  </c:pt>
                  <c:pt idx="2">
                    <c:v>Germline BRCA 1/2 Negative 
(n=258)</c:v>
                  </c:pt>
                </c:lvl>
              </c:multiLvlStrCache>
            </c:multiLvlStrRef>
          </c:cat>
          <c:val>
            <c:numRef>
              <c:f>'PFS + OS; ORR separate'!$L$7:$O$7</c:f>
              <c:numCache>
                <c:formatCode>General</c:formatCode>
                <c:ptCount val="4"/>
                <c:pt idx="0">
                  <c:v>19</c:v>
                </c:pt>
                <c:pt idx="1">
                  <c:v>6</c:v>
                </c:pt>
                <c:pt idx="2">
                  <c:v>33</c:v>
                </c:pt>
                <c:pt idx="3">
                  <c:v>6</c:v>
                </c:pt>
              </c:numCache>
            </c:numRef>
          </c:val>
          <c:extLst>
            <c:ext xmlns:c16="http://schemas.microsoft.com/office/drawing/2014/chart" uri="{C3380CC4-5D6E-409C-BE32-E72D297353CC}">
              <c16:uniqueId val="{00000008-6CCF-4BAE-9310-495BD0441228}"/>
            </c:ext>
          </c:extLst>
        </c:ser>
        <c:dLbls>
          <c:showLegendKey val="0"/>
          <c:showVal val="0"/>
          <c:showCatName val="0"/>
          <c:showSerName val="0"/>
          <c:showPercent val="0"/>
          <c:showBubbleSize val="0"/>
        </c:dLbls>
        <c:gapWidth val="219"/>
        <c:overlap val="-27"/>
        <c:axId val="320860447"/>
        <c:axId val="314577055"/>
      </c:barChart>
      <c:catAx>
        <c:axId val="3208604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314577055"/>
        <c:crosses val="autoZero"/>
        <c:auto val="1"/>
        <c:lblAlgn val="ctr"/>
        <c:lblOffset val="100"/>
        <c:noMultiLvlLbl val="0"/>
      </c:catAx>
      <c:valAx>
        <c:axId val="3145770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a:t>ORR (%)</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320860447"/>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r>
              <a:rPr lang="en-US"/>
              <a:t>PFS and OS by BRCA1/2 Status</a:t>
            </a:r>
          </a:p>
        </c:rich>
      </c:tx>
      <c:layout>
        <c:manualLayout>
          <c:xMode val="edge"/>
          <c:yMode val="edge"/>
          <c:x val="0.27669764572614841"/>
          <c:y val="6.6407943473862752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0455533576877118"/>
          <c:y val="0.17887908905604696"/>
          <c:w val="0.87373705040610483"/>
          <c:h val="0.54550346443158226"/>
        </c:manualLayout>
      </c:layout>
      <c:barChart>
        <c:barDir val="col"/>
        <c:grouping val="clustered"/>
        <c:varyColors val="0"/>
        <c:ser>
          <c:idx val="0"/>
          <c:order val="0"/>
          <c:tx>
            <c:strRef>
              <c:f>'PFS + OS; ORR separate'!$C$7</c:f>
              <c:strCache>
                <c:ptCount val="1"/>
                <c:pt idx="0">
                  <c:v>SG</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'PFS + OS; ORR separate'!$D$11:$G$11</c:f>
                <c:numCache>
                  <c:formatCode>General</c:formatCode>
                  <c:ptCount val="4"/>
                  <c:pt idx="0">
                    <c:v>10.3</c:v>
                  </c:pt>
                  <c:pt idx="2">
                    <c:v>5.9</c:v>
                  </c:pt>
                  <c:pt idx="3">
                    <c:v>13.4</c:v>
                  </c:pt>
                </c:numCache>
              </c:numRef>
            </c:plus>
            <c:minus>
              <c:numRef>
                <c:f>'PFS + OS; ORR separate'!$D$10:$G$10</c:f>
                <c:numCache>
                  <c:formatCode>General</c:formatCode>
                  <c:ptCount val="4"/>
                  <c:pt idx="0">
                    <c:v>1.3</c:v>
                  </c:pt>
                  <c:pt idx="1">
                    <c:v>6.2</c:v>
                  </c:pt>
                  <c:pt idx="2">
                    <c:v>3.8</c:v>
                  </c:pt>
                  <c:pt idx="3">
                    <c:v>9.6</c:v>
                  </c:pt>
                </c:numCache>
              </c:numRef>
            </c:minus>
            <c:spPr>
              <a:noFill/>
              <a:ln w="9525" cap="flat" cmpd="sng" algn="ctr">
                <a:solidFill>
                  <a:schemeClr val="bg1">
                    <a:lumMod val="75000"/>
                  </a:schemeClr>
                </a:solidFill>
                <a:round/>
              </a:ln>
              <a:effectLst/>
            </c:spPr>
          </c:errBars>
          <c:cat>
            <c:multiLvlStrRef>
              <c:f>'PFS + OS; ORR separate'!$D$4:$G$6</c:f>
              <c:multiLvlStrCache>
                <c:ptCount val="4"/>
                <c:lvl>
                  <c:pt idx="0">
                    <c:v>Median PFS</c:v>
                  </c:pt>
                  <c:pt idx="1">
                    <c:v>Median OS</c:v>
                  </c:pt>
                  <c:pt idx="2">
                    <c:v>Median PFS</c:v>
                  </c:pt>
                  <c:pt idx="3">
                    <c:v>Median OS</c:v>
                  </c:pt>
                </c:lvl>
                <c:lvl>
                  <c:pt idx="0">
                    <c:v>Germline BRCA 1/2 Positive 
(n=34)</c:v>
                  </c:pt>
                  <c:pt idx="2">
                    <c:v>Germline BRCA 1/2 Negative 
(n=258)</c:v>
                  </c:pt>
                </c:lvl>
              </c:multiLvlStrCache>
            </c:multiLvlStrRef>
          </c:cat>
          <c:val>
            <c:numRef>
              <c:f>'PFS + OS; ORR separate'!$D$7:$G$7</c:f>
              <c:numCache>
                <c:formatCode>General</c:formatCode>
                <c:ptCount val="4"/>
                <c:pt idx="0">
                  <c:v>4.5999999999999996</c:v>
                </c:pt>
                <c:pt idx="1">
                  <c:v>15.6</c:v>
                </c:pt>
                <c:pt idx="2">
                  <c:v>4.9000000000000004</c:v>
                </c:pt>
                <c:pt idx="3">
                  <c:v>10.9</c:v>
                </c:pt>
              </c:numCache>
            </c:numRef>
          </c:val>
          <c:extLst>
            <c:ext xmlns:c16="http://schemas.microsoft.com/office/drawing/2014/chart" uri="{C3380CC4-5D6E-409C-BE32-E72D297353CC}">
              <c16:uniqueId val="{00000000-E175-4A6F-9473-27ED5FEA47AD}"/>
            </c:ext>
          </c:extLst>
        </c:ser>
        <c:ser>
          <c:idx val="1"/>
          <c:order val="1"/>
          <c:tx>
            <c:strRef>
              <c:f>'PFS + OS; ORR separate'!$C$8</c:f>
              <c:strCache>
                <c:ptCount val="1"/>
                <c:pt idx="0">
                  <c:v>TPC</c:v>
                </c:pt>
              </c:strCache>
            </c:strRef>
          </c:tx>
          <c:spPr>
            <a:solidFill>
              <a:srgbClr val="2A8D88"/>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'PFS + OS; ORR separate'!$D$14:$G$14</c:f>
                <c:numCache>
                  <c:formatCode>General</c:formatCode>
                  <c:ptCount val="4"/>
                  <c:pt idx="0">
                    <c:v>5.5</c:v>
                  </c:pt>
                  <c:pt idx="1">
                    <c:v>9.6999999999999993</c:v>
                  </c:pt>
                  <c:pt idx="2">
                    <c:v>2.5</c:v>
                  </c:pt>
                  <c:pt idx="3">
                    <c:v>8.1999999999999993</c:v>
                  </c:pt>
                </c:numCache>
              </c:numRef>
            </c:plus>
            <c:minus>
              <c:numRef>
                <c:f>'PFS + OS; ORR separate'!$D$13:$G$13</c:f>
                <c:numCache>
                  <c:formatCode>General</c:formatCode>
                  <c:ptCount val="4"/>
                  <c:pt idx="0">
                    <c:v>0.8</c:v>
                  </c:pt>
                  <c:pt idx="1">
                    <c:v>3.6</c:v>
                  </c:pt>
                  <c:pt idx="2">
                    <c:v>15</c:v>
                  </c:pt>
                  <c:pt idx="3">
                    <c:v>5.6</c:v>
                  </c:pt>
                </c:numCache>
              </c:numRef>
            </c:minus>
            <c:spPr>
              <a:noFill/>
              <a:ln w="9525" cap="flat" cmpd="sng" algn="ctr">
                <a:solidFill>
                  <a:schemeClr val="bg1">
                    <a:lumMod val="75000"/>
                  </a:schemeClr>
                </a:solidFill>
                <a:round/>
              </a:ln>
              <a:effectLst/>
            </c:spPr>
          </c:errBars>
          <c:cat>
            <c:multiLvlStrRef>
              <c:f>'PFS + OS; ORR separate'!$D$4:$G$6</c:f>
              <c:multiLvlStrCache>
                <c:ptCount val="4"/>
                <c:lvl>
                  <c:pt idx="0">
                    <c:v>Median PFS</c:v>
                  </c:pt>
                  <c:pt idx="1">
                    <c:v>Median OS</c:v>
                  </c:pt>
                  <c:pt idx="2">
                    <c:v>Median PFS</c:v>
                  </c:pt>
                  <c:pt idx="3">
                    <c:v>Median OS</c:v>
                  </c:pt>
                </c:lvl>
                <c:lvl>
                  <c:pt idx="0">
                    <c:v>Germline BRCA 1/2 Positive 
(n=34)</c:v>
                  </c:pt>
                  <c:pt idx="2">
                    <c:v>Germline BRCA 1/2 Negative 
(n=258)</c:v>
                  </c:pt>
                </c:lvl>
              </c:multiLvlStrCache>
            </c:multiLvlStrRef>
          </c:cat>
          <c:val>
            <c:numRef>
              <c:f>'PFS + OS; ORR separate'!$D$8:$G$8</c:f>
              <c:numCache>
                <c:formatCode>General</c:formatCode>
                <c:ptCount val="4"/>
                <c:pt idx="0">
                  <c:v>2.5</c:v>
                </c:pt>
                <c:pt idx="1">
                  <c:v>4.4000000000000004</c:v>
                </c:pt>
                <c:pt idx="2">
                  <c:v>1.6</c:v>
                </c:pt>
                <c:pt idx="3">
                  <c:v>7</c:v>
                </c:pt>
              </c:numCache>
            </c:numRef>
          </c:val>
          <c:extLst>
            <c:ext xmlns:c16="http://schemas.microsoft.com/office/drawing/2014/chart" uri="{C3380CC4-5D6E-409C-BE32-E72D297353CC}">
              <c16:uniqueId val="{00000001-E175-4A6F-9473-27ED5FEA47AD}"/>
            </c:ext>
          </c:extLst>
        </c:ser>
        <c:dLbls>
          <c:showLegendKey val="0"/>
          <c:showVal val="0"/>
          <c:showCatName val="0"/>
          <c:showSerName val="0"/>
          <c:showPercent val="0"/>
          <c:showBubbleSize val="0"/>
        </c:dLbls>
        <c:gapWidth val="219"/>
        <c:overlap val="-27"/>
        <c:axId val="437256863"/>
        <c:axId val="440146543"/>
      </c:barChart>
      <c:catAx>
        <c:axId val="437256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40146543"/>
        <c:crosses val="autoZero"/>
        <c:auto val="1"/>
        <c:lblAlgn val="ctr"/>
        <c:lblOffset val="100"/>
        <c:noMultiLvlLbl val="0"/>
      </c:catAx>
      <c:valAx>
        <c:axId val="440146543"/>
        <c:scaling>
          <c:orientation val="minMax"/>
          <c:max val="2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Months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37256863"/>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7/18/23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1</a:t>
            </a:fld>
            <a:endParaRPr lang="en-US" altLang="en-US"/>
          </a:p>
        </p:txBody>
      </p:sp>
    </p:spTree>
    <p:extLst>
      <p:ext uri="{BB962C8B-B14F-4D97-AF65-F5344CB8AC3E}">
        <p14:creationId xmlns:p14="http://schemas.microsoft.com/office/powerpoint/2010/main" val="2512632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11</a:t>
            </a:fld>
            <a:endParaRPr lang="en-US" altLang="en-US"/>
          </a:p>
        </p:txBody>
      </p:sp>
    </p:spTree>
    <p:extLst>
      <p:ext uri="{BB962C8B-B14F-4D97-AF65-F5344CB8AC3E}">
        <p14:creationId xmlns:p14="http://schemas.microsoft.com/office/powerpoint/2010/main" val="3619429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68544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4</a:t>
            </a:fld>
            <a:endParaRPr lang="en-US" altLang="en-US"/>
          </a:p>
        </p:txBody>
      </p:sp>
    </p:spTree>
    <p:extLst>
      <p:ext uri="{BB962C8B-B14F-4D97-AF65-F5344CB8AC3E}">
        <p14:creationId xmlns:p14="http://schemas.microsoft.com/office/powerpoint/2010/main" val="4152515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2EF1ED-33D8-4194-BAF8-E6BC5B51ED0B}" type="slidenum">
              <a:rPr kumimoji="0" lang="en-US" sz="1200" b="0" i="0" u="none" strike="noStrike" kern="1200" cap="none" spc="0" normalizeH="0" baseline="0" noProof="0" smtClean="0">
                <a:ln>
                  <a:noFill/>
                </a:ln>
                <a:solidFill>
                  <a:prstClr val="black"/>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Proxima Nova Rg" panose="02000506030000020004" pitchFamily="50" charset="0"/>
              <a:ea typeface="+mn-ea"/>
              <a:cs typeface="+mn-cs"/>
            </a:endParaRPr>
          </a:p>
        </p:txBody>
      </p:sp>
    </p:spTree>
    <p:extLst>
      <p:ext uri="{BB962C8B-B14F-4D97-AF65-F5344CB8AC3E}">
        <p14:creationId xmlns:p14="http://schemas.microsoft.com/office/powerpoint/2010/main" val="2199405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5810" rtl="0" eaLnBrk="1" fontAlgn="auto" latinLnBrk="0" hangingPunct="1">
              <a:lnSpc>
                <a:spcPct val="100000"/>
              </a:lnSpc>
              <a:spcBef>
                <a:spcPts val="0"/>
              </a:spcBef>
              <a:spcAft>
                <a:spcPts val="0"/>
              </a:spcAft>
              <a:buClrTx/>
              <a:buSzTx/>
              <a:buFontTx/>
              <a:buNone/>
              <a:tabLst/>
              <a:defRPr/>
            </a:pPr>
            <a:fld id="{7EAC583B-C177-4D56-B77D-87A9CB7AE8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581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555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3C4279-0E90-45C7-936D-21AD6824232C}" type="slidenum">
              <a:rPr kumimoji="0" lang="en-GB" sz="1200" b="0" i="0" u="none" strike="noStrike" kern="1200" cap="none" spc="0" normalizeH="0" baseline="0" noProof="0" smtClean="0">
                <a:ln>
                  <a:noFill/>
                </a:ln>
                <a:solidFill>
                  <a:prstClr val="black"/>
                </a:solidFill>
                <a:effectLst/>
                <a:uLnTx/>
                <a:uFillTx/>
                <a:latin typeface="Trebuchet MS" panose="020B070302020209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2040935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C583B-C177-4D56-B77D-87A9CB7AE8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9378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C583B-C177-4D56-B77D-87A9CB7AE8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2557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10</a:t>
            </a:fld>
            <a:endParaRPr lang="en-US" altLang="en-US"/>
          </a:p>
        </p:txBody>
      </p:sp>
    </p:spTree>
    <p:extLst>
      <p:ext uri="{BB962C8B-B14F-4D97-AF65-F5344CB8AC3E}">
        <p14:creationId xmlns:p14="http://schemas.microsoft.com/office/powerpoint/2010/main" val="4047765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ear w reference">
    <p:spTree>
      <p:nvGrpSpPr>
        <p:cNvPr id="1" name=""/>
        <p:cNvGrpSpPr/>
        <p:nvPr/>
      </p:nvGrpSpPr>
      <p:grpSpPr>
        <a:xfrm>
          <a:off x="0" y="0"/>
          <a:ext cx="0" cy="0"/>
          <a:chOff x="0" y="0"/>
          <a:chExt cx="0" cy="0"/>
        </a:xfrm>
      </p:grpSpPr>
      <p:sp>
        <p:nvSpPr>
          <p:cNvPr id="5" name="Title 1"/>
          <p:cNvSpPr>
            <a:spLocks noGrp="1"/>
          </p:cNvSpPr>
          <p:nvPr>
            <p:ph type="title"/>
          </p:nvPr>
        </p:nvSpPr>
        <p:spPr>
          <a:xfrm>
            <a:off x="719668" y="132515"/>
            <a:ext cx="10752667" cy="828675"/>
          </a:xfrm>
          <a:prstGeom prst="rect">
            <a:avLst/>
          </a:prstGeom>
        </p:spPr>
        <p:txBody>
          <a:bodyPr lIns="0" tIns="0" rIns="0" bIns="0" anchor="ctr" anchorCtr="0">
            <a:normAutofit/>
          </a:bodyPr>
          <a:lstStyle>
            <a:lvl1pPr>
              <a:lnSpc>
                <a:spcPct val="90000"/>
              </a:lnSpc>
              <a:defRPr/>
            </a:lvl1pPr>
          </a:lstStyle>
          <a:p>
            <a:r>
              <a:rPr lang="en-US"/>
              <a:t>Click to edit Master title style</a:t>
            </a:r>
          </a:p>
        </p:txBody>
      </p:sp>
      <p:sp>
        <p:nvSpPr>
          <p:cNvPr id="7" name="Text Placeholder 3"/>
          <p:cNvSpPr>
            <a:spLocks noGrp="1"/>
          </p:cNvSpPr>
          <p:nvPr>
            <p:ph type="body" sz="quarter" idx="14" hasCustomPrompt="1"/>
          </p:nvPr>
        </p:nvSpPr>
        <p:spPr>
          <a:xfrm>
            <a:off x="0" y="6443188"/>
            <a:ext cx="12191999" cy="278332"/>
          </a:xfrm>
          <a:noFill/>
        </p:spPr>
        <p:txBody>
          <a:bodyPr wrap="square" lIns="180000" tIns="36000" rIns="180000" bIns="72000" anchor="b" anchorCtr="0">
            <a:spAutoFit/>
          </a:bodyPr>
          <a:lstStyle>
            <a:lvl1pPr>
              <a:lnSpc>
                <a:spcPct val="100000"/>
              </a:lnSpc>
              <a:spcAft>
                <a:spcPts val="600"/>
              </a:spcAft>
              <a:defRPr sz="1100" b="0" i="0"/>
            </a:lvl1pPr>
          </a:lstStyle>
          <a:p>
            <a:pPr lvl="0"/>
            <a:r>
              <a:rPr lang="en-US"/>
              <a:t>Reference</a:t>
            </a:r>
          </a:p>
        </p:txBody>
      </p:sp>
    </p:spTree>
    <p:extLst>
      <p:ext uri="{BB962C8B-B14F-4D97-AF65-F5344CB8AC3E}">
        <p14:creationId xmlns:p14="http://schemas.microsoft.com/office/powerpoint/2010/main" val="3764312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461C452-592F-7A4F-9B0C-E91EE18127CB}"/>
              </a:ext>
            </a:extLst>
          </p:cNvPr>
          <p:cNvSpPr>
            <a:spLocks noGrp="1"/>
          </p:cNvSpPr>
          <p:nvPr>
            <p:ph type="body" sz="quarter" idx="10" hasCustomPrompt="1"/>
          </p:nvPr>
        </p:nvSpPr>
        <p:spPr>
          <a:xfrm>
            <a:off x="550864" y="549277"/>
            <a:ext cx="11090275" cy="332399"/>
          </a:xfrm>
          <a:prstGeom prst="rect">
            <a:avLst/>
          </a:prstGeom>
        </p:spPr>
        <p:txBody>
          <a:bodyPr lIns="0" tIns="0" rIns="0" bIns="0">
            <a:spAutoFit/>
          </a:bodyPr>
          <a:lstStyle>
            <a:lvl1pPr marL="0" indent="0">
              <a:buNone/>
              <a:defRPr sz="2400" b="1" i="0">
                <a:solidFill>
                  <a:schemeClr val="accent2"/>
                </a:solidFill>
                <a:latin typeface="Trebuchet MS" panose="020B0703020202090204" pitchFamily="34" charset="0"/>
              </a:defRPr>
            </a:lvl1pPr>
            <a:lvl2pPr marL="457189" indent="0">
              <a:buNone/>
              <a:defRPr>
                <a:solidFill>
                  <a:schemeClr val="tx2"/>
                </a:solidFill>
              </a:defRPr>
            </a:lvl2pPr>
            <a:lvl3pPr marL="914377" indent="0">
              <a:buNone/>
              <a:defRPr>
                <a:solidFill>
                  <a:schemeClr val="tx2"/>
                </a:solidFill>
              </a:defRPr>
            </a:lvl3pPr>
            <a:lvl4pPr marL="1371566" indent="0">
              <a:buNone/>
              <a:defRPr>
                <a:solidFill>
                  <a:schemeClr val="tx2"/>
                </a:solidFill>
              </a:defRPr>
            </a:lvl4pPr>
            <a:lvl5pPr marL="1828754" indent="0">
              <a:buNone/>
              <a:defRPr>
                <a:solidFill>
                  <a:schemeClr val="tx2"/>
                </a:solidFill>
              </a:defRPr>
            </a:lvl5pPr>
          </a:lstStyle>
          <a:p>
            <a:pPr lvl="0"/>
            <a:r>
              <a:rPr lang="en-US"/>
              <a:t>Content slide</a:t>
            </a:r>
          </a:p>
        </p:txBody>
      </p:sp>
      <p:cxnSp>
        <p:nvCxnSpPr>
          <p:cNvPr id="38" name="Straight Connector 37">
            <a:extLst>
              <a:ext uri="{FF2B5EF4-FFF2-40B4-BE49-F238E27FC236}">
                <a16:creationId xmlns:a16="http://schemas.microsoft.com/office/drawing/2014/main" id="{2D5AD753-07CE-6045-9F0F-D9BF3034D246}"/>
              </a:ext>
            </a:extLst>
          </p:cNvPr>
          <p:cNvCxnSpPr>
            <a:cxnSpLocks/>
          </p:cNvCxnSpPr>
          <p:nvPr userDrawn="1"/>
        </p:nvCxnSpPr>
        <p:spPr>
          <a:xfrm>
            <a:off x="1727079" y="6308727"/>
            <a:ext cx="9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F02ED12-8623-AD47-8EDF-DEDA738F95BA}"/>
              </a:ext>
            </a:extLst>
          </p:cNvPr>
          <p:cNvCxnSpPr>
            <a:cxnSpLocks/>
          </p:cNvCxnSpPr>
          <p:nvPr userDrawn="1"/>
        </p:nvCxnSpPr>
        <p:spPr>
          <a:xfrm>
            <a:off x="11569139" y="6307044"/>
            <a:ext cx="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CBFBB98-8426-F749-A3C9-6244C9CBCC0C}"/>
              </a:ext>
            </a:extLst>
          </p:cNvPr>
          <p:cNvCxnSpPr>
            <a:cxnSpLocks/>
          </p:cNvCxnSpPr>
          <p:nvPr userDrawn="1"/>
        </p:nvCxnSpPr>
        <p:spPr>
          <a:xfrm rot="5400000">
            <a:off x="11377823" y="6127044"/>
            <a:ext cx="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2E506A1-F81E-6F44-A68C-7F1A27C12327}"/>
              </a:ext>
            </a:extLst>
          </p:cNvPr>
          <p:cNvCxnSpPr>
            <a:cxnSpLocks/>
          </p:cNvCxnSpPr>
          <p:nvPr userDrawn="1"/>
        </p:nvCxnSpPr>
        <p:spPr>
          <a:xfrm rot="5400000">
            <a:off x="11377823" y="6477919"/>
            <a:ext cx="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D513EF7-0D36-3149-98AD-71A025DC3F85}"/>
              </a:ext>
            </a:extLst>
          </p:cNvPr>
          <p:cNvCxnSpPr>
            <a:cxnSpLocks/>
          </p:cNvCxnSpPr>
          <p:nvPr userDrawn="1"/>
        </p:nvCxnSpPr>
        <p:spPr>
          <a:xfrm>
            <a:off x="11191187" y="6307044"/>
            <a:ext cx="7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 Placeholder 17">
            <a:extLst>
              <a:ext uri="{FF2B5EF4-FFF2-40B4-BE49-F238E27FC236}">
                <a16:creationId xmlns:a16="http://schemas.microsoft.com/office/drawing/2014/main" id="{3C1325DE-D534-6648-9B48-BE7F783928E4}"/>
              </a:ext>
            </a:extLst>
          </p:cNvPr>
          <p:cNvSpPr>
            <a:spLocks noGrp="1"/>
          </p:cNvSpPr>
          <p:nvPr>
            <p:ph type="body" sz="quarter" idx="27" hasCustomPrompt="1"/>
          </p:nvPr>
        </p:nvSpPr>
        <p:spPr>
          <a:xfrm>
            <a:off x="1727080" y="6145896"/>
            <a:ext cx="9359977" cy="110800"/>
          </a:xfrm>
          <a:prstGeom prst="rect">
            <a:avLst/>
          </a:prstGeom>
        </p:spPr>
        <p:txBody>
          <a:bodyPr wrap="square" lIns="0" tIns="0" rIns="0" bIns="0" anchor="b" anchorCtr="0">
            <a:spAutoFit/>
          </a:bodyPr>
          <a:lstStyle>
            <a:lvl1pPr marL="0" indent="0">
              <a:spcBef>
                <a:spcPts val="0"/>
              </a:spcBef>
              <a:buNone/>
              <a:defRPr sz="800" b="0" i="0">
                <a:solidFill>
                  <a:schemeClr val="tx2"/>
                </a:solidFill>
                <a:latin typeface="Trebuchet MS" panose="020B0703020202090204" pitchFamily="34" charset="0"/>
              </a:defRPr>
            </a:lvl1pPr>
            <a:lvl2pPr marL="457189" indent="0">
              <a:buNone/>
              <a:defRPr sz="1600">
                <a:solidFill>
                  <a:schemeClr val="accent1"/>
                </a:solidFill>
              </a:defRPr>
            </a:lvl2pPr>
            <a:lvl3pPr marL="914377" indent="0">
              <a:buNone/>
              <a:defRPr sz="1600">
                <a:solidFill>
                  <a:schemeClr val="accent1"/>
                </a:solidFill>
              </a:defRPr>
            </a:lvl3pPr>
            <a:lvl4pPr marL="1371566" indent="0">
              <a:buNone/>
              <a:defRPr sz="1600">
                <a:solidFill>
                  <a:schemeClr val="accent1"/>
                </a:solidFill>
              </a:defRPr>
            </a:lvl4pPr>
            <a:lvl5pPr marL="1828754" indent="0">
              <a:buNone/>
              <a:defRPr sz="1600">
                <a:solidFill>
                  <a:schemeClr val="accent1"/>
                </a:solidFill>
              </a:defRPr>
            </a:lvl5pPr>
          </a:lstStyle>
          <a:p>
            <a:pPr lvl="0"/>
            <a:r>
              <a:rPr lang="en-US"/>
              <a:t>Insert footnotes, references and abbreviations here</a:t>
            </a:r>
          </a:p>
        </p:txBody>
      </p:sp>
      <p:sp>
        <p:nvSpPr>
          <p:cNvPr id="56" name="Text Placeholder 7">
            <a:extLst>
              <a:ext uri="{FF2B5EF4-FFF2-40B4-BE49-F238E27FC236}">
                <a16:creationId xmlns:a16="http://schemas.microsoft.com/office/drawing/2014/main" id="{6627E82F-0F26-644F-BE2C-75A774316487}"/>
              </a:ext>
            </a:extLst>
          </p:cNvPr>
          <p:cNvSpPr>
            <a:spLocks noGrp="1"/>
          </p:cNvSpPr>
          <p:nvPr>
            <p:ph type="body" sz="quarter" idx="28" hasCustomPrompt="1"/>
          </p:nvPr>
        </p:nvSpPr>
        <p:spPr>
          <a:xfrm>
            <a:off x="550864" y="927228"/>
            <a:ext cx="11090275" cy="249299"/>
          </a:xfrm>
          <a:prstGeom prst="rect">
            <a:avLst/>
          </a:prstGeom>
        </p:spPr>
        <p:txBody>
          <a:bodyPr lIns="0" tIns="0" rIns="0" bIns="0">
            <a:spAutoFit/>
          </a:bodyPr>
          <a:lstStyle>
            <a:lvl1pPr marL="0" indent="0">
              <a:buNone/>
              <a:defRPr sz="1800" b="0" i="0">
                <a:solidFill>
                  <a:schemeClr val="accent2"/>
                </a:solidFill>
                <a:latin typeface="Trebuchet MS" panose="020B0703020202090204" pitchFamily="34" charset="0"/>
              </a:defRPr>
            </a:lvl1pPr>
            <a:lvl2pPr marL="457189" indent="0">
              <a:buNone/>
              <a:defRPr>
                <a:solidFill>
                  <a:schemeClr val="tx2"/>
                </a:solidFill>
              </a:defRPr>
            </a:lvl2pPr>
            <a:lvl3pPr marL="914377" indent="0">
              <a:buNone/>
              <a:defRPr>
                <a:solidFill>
                  <a:schemeClr val="tx2"/>
                </a:solidFill>
              </a:defRPr>
            </a:lvl3pPr>
            <a:lvl4pPr marL="1371566" indent="0">
              <a:buNone/>
              <a:defRPr>
                <a:solidFill>
                  <a:schemeClr val="tx2"/>
                </a:solidFill>
              </a:defRPr>
            </a:lvl4pPr>
            <a:lvl5pPr marL="1828754" indent="0">
              <a:buNone/>
              <a:defRPr>
                <a:solidFill>
                  <a:schemeClr val="tx2"/>
                </a:solidFill>
              </a:defRPr>
            </a:lvl5pPr>
          </a:lstStyle>
          <a:p>
            <a:pPr lvl="0"/>
            <a:r>
              <a:rPr lang="en-US"/>
              <a:t>Optional subtitle space</a:t>
            </a:r>
          </a:p>
        </p:txBody>
      </p:sp>
    </p:spTree>
    <p:extLst>
      <p:ext uri="{BB962C8B-B14F-4D97-AF65-F5344CB8AC3E}">
        <p14:creationId xmlns:p14="http://schemas.microsoft.com/office/powerpoint/2010/main" val="3418643158"/>
      </p:ext>
    </p:extLst>
  </p:cSld>
  <p:clrMapOvr>
    <a:masterClrMapping/>
  </p:clrMapOvr>
  <p:transition advClick="0"/>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chemeClr val="bg1"/>
                </a:solidFill>
              </a:defRPr>
            </a:lvl1pPr>
          </a:lstStyle>
          <a:p>
            <a:fld id="{BE33F7A0-71F0-446B-9DE8-6D75BE64EE0F}" type="slidenum">
              <a:rPr lang="en-US" smtClean="0"/>
              <a:pPr/>
              <a:t>‹#›</a:t>
            </a:fld>
            <a:endParaRPr lang="en-US" dirty="0"/>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07BC0B0E-85B0-5647-8D1C-9EE40FB0FA12}"/>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Tree>
    <p:extLst>
      <p:ext uri="{BB962C8B-B14F-4D97-AF65-F5344CB8AC3E}">
        <p14:creationId xmlns:p14="http://schemas.microsoft.com/office/powerpoint/2010/main" val="3317282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CA76-7CE2-4970-BD02-33A3CA0C887D}"/>
              </a:ext>
            </a:extLst>
          </p:cNvPr>
          <p:cNvSpPr>
            <a:spLocks noGrp="1"/>
          </p:cNvSpPr>
          <p:nvPr>
            <p:ph type="title"/>
          </p:nvPr>
        </p:nvSpPr>
        <p:spPr/>
        <p:txBody>
          <a:bodyPr>
            <a:normAutofit/>
          </a:bodyPr>
          <a:lstStyle>
            <a:lvl1pPr>
              <a:defRPr sz="24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1B8D69F-3700-4BCF-955E-8225131836CE}"/>
              </a:ext>
            </a:extLst>
          </p:cNvPr>
          <p:cNvSpPr>
            <a:spLocks noGrp="1"/>
          </p:cNvSpPr>
          <p:nvPr>
            <p:ph idx="1"/>
          </p:nvPr>
        </p:nvSpPr>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996E147-CA84-4258-821B-C5DD5FF2454F}"/>
              </a:ext>
            </a:extLst>
          </p:cNvPr>
          <p:cNvSpPr>
            <a:spLocks noGrp="1"/>
          </p:cNvSpPr>
          <p:nvPr>
            <p:ph type="sldNum" sz="quarter" idx="12"/>
          </p:nvPr>
        </p:nvSpPr>
        <p:spPr/>
        <p:txBody>
          <a:bodyPr/>
          <a:lstStyle/>
          <a:p>
            <a:fld id="{E018F977-6C15-49B1-AA07-BEE9975E7737}" type="slidenum">
              <a:rPr lang="en-US" smtClean="0"/>
              <a:t>‹#›</a:t>
            </a:fld>
            <a:endParaRPr lang="en-US" dirty="0"/>
          </a:p>
        </p:txBody>
      </p:sp>
      <p:sp>
        <p:nvSpPr>
          <p:cNvPr id="8" name="Text Placeholder 7">
            <a:extLst>
              <a:ext uri="{FF2B5EF4-FFF2-40B4-BE49-F238E27FC236}">
                <a16:creationId xmlns:a16="http://schemas.microsoft.com/office/drawing/2014/main" id="{66C76C54-2CFF-6D40-B53F-7312826CFBE1}"/>
              </a:ext>
            </a:extLst>
          </p:cNvPr>
          <p:cNvSpPr>
            <a:spLocks noGrp="1"/>
          </p:cNvSpPr>
          <p:nvPr>
            <p:ph type="body" sz="quarter" idx="13" hasCustomPrompt="1"/>
          </p:nvPr>
        </p:nvSpPr>
        <p:spPr>
          <a:xfrm>
            <a:off x="1968650" y="6356350"/>
            <a:ext cx="9628095" cy="501650"/>
          </a:xfrm>
        </p:spPr>
        <p:txBody>
          <a:bodyPr anchor="b">
            <a:normAutofit/>
          </a:bodyPr>
          <a:lstStyle>
            <a:lvl1pPr marL="0" indent="0">
              <a:buNone/>
              <a:defRPr sz="675">
                <a:latin typeface="Arial" panose="020B0604020202020204" pitchFamily="34" charset="0"/>
                <a:cs typeface="Arial" panose="020B0604020202020204" pitchFamily="34" charset="0"/>
              </a:defRPr>
            </a:lvl1pPr>
          </a:lstStyle>
          <a:p>
            <a:pPr lvl="0"/>
            <a:r>
              <a:rPr lang="en-US" dirty="0"/>
              <a:t>References/Footnotes/Abbreviations</a:t>
            </a:r>
          </a:p>
        </p:txBody>
      </p:sp>
    </p:spTree>
    <p:extLst>
      <p:ext uri="{BB962C8B-B14F-4D97-AF65-F5344CB8AC3E}">
        <p14:creationId xmlns:p14="http://schemas.microsoft.com/office/powerpoint/2010/main" val="3278118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5508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98826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74748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99728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517530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69151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34267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70634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507046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74481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74492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149523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134550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13656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720212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1117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5336423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531226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365559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066519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8894402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747136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61213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chemeClr val="bg1"/>
                </a:solidFill>
              </a:defRPr>
            </a:lvl1pPr>
          </a:lstStyle>
          <a:p>
            <a:fld id="{BE33F7A0-71F0-446B-9DE8-6D75BE64EE0F}" type="slidenum">
              <a:rPr lang="en-US" smtClean="0"/>
              <a:pPr/>
              <a:t>‹#›</a:t>
            </a:fld>
            <a:endParaRPr lang="en-US" dirty="0"/>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07BC0B0E-85B0-5647-8D1C-9EE40FB0FA12}"/>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Tree>
    <p:extLst>
      <p:ext uri="{BB962C8B-B14F-4D97-AF65-F5344CB8AC3E}">
        <p14:creationId xmlns:p14="http://schemas.microsoft.com/office/powerpoint/2010/main" val="28938871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461C452-592F-7A4F-9B0C-E91EE18127CB}"/>
              </a:ext>
            </a:extLst>
          </p:cNvPr>
          <p:cNvSpPr>
            <a:spLocks noGrp="1"/>
          </p:cNvSpPr>
          <p:nvPr>
            <p:ph type="body" sz="quarter" idx="10" hasCustomPrompt="1"/>
          </p:nvPr>
        </p:nvSpPr>
        <p:spPr>
          <a:xfrm>
            <a:off x="550864" y="549277"/>
            <a:ext cx="11090275" cy="332399"/>
          </a:xfrm>
          <a:prstGeom prst="rect">
            <a:avLst/>
          </a:prstGeom>
        </p:spPr>
        <p:txBody>
          <a:bodyPr lIns="0" tIns="0" rIns="0" bIns="0">
            <a:spAutoFit/>
          </a:bodyPr>
          <a:lstStyle>
            <a:lvl1pPr marL="0" indent="0">
              <a:buNone/>
              <a:defRPr sz="2400" b="1" i="0">
                <a:solidFill>
                  <a:schemeClr val="accent2"/>
                </a:solidFill>
                <a:latin typeface="Trebuchet MS" panose="020B0703020202090204" pitchFamily="34" charset="0"/>
              </a:defRPr>
            </a:lvl1pPr>
            <a:lvl2pPr marL="457189" indent="0">
              <a:buNone/>
              <a:defRPr>
                <a:solidFill>
                  <a:schemeClr val="tx2"/>
                </a:solidFill>
              </a:defRPr>
            </a:lvl2pPr>
            <a:lvl3pPr marL="914377" indent="0">
              <a:buNone/>
              <a:defRPr>
                <a:solidFill>
                  <a:schemeClr val="tx2"/>
                </a:solidFill>
              </a:defRPr>
            </a:lvl3pPr>
            <a:lvl4pPr marL="1371566" indent="0">
              <a:buNone/>
              <a:defRPr>
                <a:solidFill>
                  <a:schemeClr val="tx2"/>
                </a:solidFill>
              </a:defRPr>
            </a:lvl4pPr>
            <a:lvl5pPr marL="1828754" indent="0">
              <a:buNone/>
              <a:defRPr>
                <a:solidFill>
                  <a:schemeClr val="tx2"/>
                </a:solidFill>
              </a:defRPr>
            </a:lvl5pPr>
          </a:lstStyle>
          <a:p>
            <a:pPr lvl="0"/>
            <a:r>
              <a:rPr lang="en-US" dirty="0"/>
              <a:t>Content slide</a:t>
            </a:r>
          </a:p>
        </p:txBody>
      </p:sp>
      <p:cxnSp>
        <p:nvCxnSpPr>
          <p:cNvPr id="38" name="Straight Connector 37">
            <a:extLst>
              <a:ext uri="{FF2B5EF4-FFF2-40B4-BE49-F238E27FC236}">
                <a16:creationId xmlns:a16="http://schemas.microsoft.com/office/drawing/2014/main" id="{2D5AD753-07CE-6045-9F0F-D9BF3034D246}"/>
              </a:ext>
            </a:extLst>
          </p:cNvPr>
          <p:cNvCxnSpPr>
            <a:cxnSpLocks/>
          </p:cNvCxnSpPr>
          <p:nvPr userDrawn="1"/>
        </p:nvCxnSpPr>
        <p:spPr>
          <a:xfrm>
            <a:off x="1727079" y="6308727"/>
            <a:ext cx="9360000"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7BB825F-2566-AC44-8722-D89F20ACB6CC}"/>
              </a:ext>
            </a:extLst>
          </p:cNvPr>
          <p:cNvSpPr txBox="1"/>
          <p:nvPr userDrawn="1"/>
        </p:nvSpPr>
        <p:spPr>
          <a:xfrm>
            <a:off x="11268167" y="6163044"/>
            <a:ext cx="288000" cy="288000"/>
          </a:xfrm>
          <a:prstGeom prst="ellipse">
            <a:avLst/>
          </a:prstGeom>
          <a:noFill/>
          <a:ln w="6350">
            <a:solidFill>
              <a:schemeClr val="accent1"/>
            </a:solidFill>
          </a:ln>
        </p:spPr>
        <p:txBody>
          <a:bodyPr wrap="none" rtlCol="0" anchor="ctr" anchorCtr="0">
            <a:noAutofit/>
          </a:bodyPr>
          <a:lstStyle/>
          <a:p>
            <a:pPr algn="ctr"/>
            <a:fld id="{F2CD6E49-CAB4-C445-90D0-8774BDCE00F0}" type="slidenum">
              <a:rPr lang="en-US" sz="900" smtClean="0">
                <a:solidFill>
                  <a:schemeClr val="tx2"/>
                </a:solidFill>
              </a:rPr>
              <a:pPr algn="ctr"/>
              <a:t>‹#›</a:t>
            </a:fld>
            <a:endParaRPr lang="en-US" sz="900" dirty="0">
              <a:solidFill>
                <a:schemeClr val="tx2"/>
              </a:solidFill>
            </a:endParaRPr>
          </a:p>
        </p:txBody>
      </p:sp>
      <p:cxnSp>
        <p:nvCxnSpPr>
          <p:cNvPr id="41" name="Straight Connector 40">
            <a:extLst>
              <a:ext uri="{FF2B5EF4-FFF2-40B4-BE49-F238E27FC236}">
                <a16:creationId xmlns:a16="http://schemas.microsoft.com/office/drawing/2014/main" id="{8F02ED12-8623-AD47-8EDF-DEDA738F95BA}"/>
              </a:ext>
            </a:extLst>
          </p:cNvPr>
          <p:cNvCxnSpPr>
            <a:cxnSpLocks/>
          </p:cNvCxnSpPr>
          <p:nvPr userDrawn="1"/>
        </p:nvCxnSpPr>
        <p:spPr>
          <a:xfrm>
            <a:off x="11569139" y="6307044"/>
            <a:ext cx="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CBFBB98-8426-F749-A3C9-6244C9CBCC0C}"/>
              </a:ext>
            </a:extLst>
          </p:cNvPr>
          <p:cNvCxnSpPr>
            <a:cxnSpLocks/>
          </p:cNvCxnSpPr>
          <p:nvPr userDrawn="1"/>
        </p:nvCxnSpPr>
        <p:spPr>
          <a:xfrm rot="5400000">
            <a:off x="11377823" y="6127044"/>
            <a:ext cx="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2E506A1-F81E-6F44-A68C-7F1A27C12327}"/>
              </a:ext>
            </a:extLst>
          </p:cNvPr>
          <p:cNvCxnSpPr>
            <a:cxnSpLocks/>
          </p:cNvCxnSpPr>
          <p:nvPr userDrawn="1"/>
        </p:nvCxnSpPr>
        <p:spPr>
          <a:xfrm rot="5400000">
            <a:off x="11377823" y="6477919"/>
            <a:ext cx="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D513EF7-0D36-3149-98AD-71A025DC3F85}"/>
              </a:ext>
            </a:extLst>
          </p:cNvPr>
          <p:cNvCxnSpPr>
            <a:cxnSpLocks/>
          </p:cNvCxnSpPr>
          <p:nvPr userDrawn="1"/>
        </p:nvCxnSpPr>
        <p:spPr>
          <a:xfrm>
            <a:off x="11191187" y="6307044"/>
            <a:ext cx="7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 Placeholder 17">
            <a:extLst>
              <a:ext uri="{FF2B5EF4-FFF2-40B4-BE49-F238E27FC236}">
                <a16:creationId xmlns:a16="http://schemas.microsoft.com/office/drawing/2014/main" id="{3C1325DE-D534-6648-9B48-BE7F783928E4}"/>
              </a:ext>
            </a:extLst>
          </p:cNvPr>
          <p:cNvSpPr>
            <a:spLocks noGrp="1"/>
          </p:cNvSpPr>
          <p:nvPr>
            <p:ph type="body" sz="quarter" idx="27" hasCustomPrompt="1"/>
          </p:nvPr>
        </p:nvSpPr>
        <p:spPr>
          <a:xfrm>
            <a:off x="1727080" y="6145896"/>
            <a:ext cx="9359977" cy="110800"/>
          </a:xfrm>
          <a:prstGeom prst="rect">
            <a:avLst/>
          </a:prstGeom>
        </p:spPr>
        <p:txBody>
          <a:bodyPr wrap="square" lIns="0" tIns="0" rIns="0" bIns="0" anchor="b" anchorCtr="0">
            <a:spAutoFit/>
          </a:bodyPr>
          <a:lstStyle>
            <a:lvl1pPr marL="0" indent="0">
              <a:spcBef>
                <a:spcPts val="0"/>
              </a:spcBef>
              <a:buNone/>
              <a:defRPr sz="800" b="0" i="0">
                <a:solidFill>
                  <a:schemeClr val="tx2"/>
                </a:solidFill>
                <a:latin typeface="Trebuchet MS" panose="020B0703020202090204" pitchFamily="34" charset="0"/>
              </a:defRPr>
            </a:lvl1pPr>
            <a:lvl2pPr marL="457189" indent="0">
              <a:buNone/>
              <a:defRPr sz="1600">
                <a:solidFill>
                  <a:schemeClr val="accent1"/>
                </a:solidFill>
              </a:defRPr>
            </a:lvl2pPr>
            <a:lvl3pPr marL="914377" indent="0">
              <a:buNone/>
              <a:defRPr sz="1600">
                <a:solidFill>
                  <a:schemeClr val="accent1"/>
                </a:solidFill>
              </a:defRPr>
            </a:lvl3pPr>
            <a:lvl4pPr marL="1371566" indent="0">
              <a:buNone/>
              <a:defRPr sz="1600">
                <a:solidFill>
                  <a:schemeClr val="accent1"/>
                </a:solidFill>
              </a:defRPr>
            </a:lvl4pPr>
            <a:lvl5pPr marL="1828754" indent="0">
              <a:buNone/>
              <a:defRPr sz="1600">
                <a:solidFill>
                  <a:schemeClr val="accent1"/>
                </a:solidFill>
              </a:defRPr>
            </a:lvl5pPr>
          </a:lstStyle>
          <a:p>
            <a:pPr lvl="0"/>
            <a:r>
              <a:rPr lang="en-US"/>
              <a:t>Insert footnotes, references and abbreviations here</a:t>
            </a:r>
          </a:p>
        </p:txBody>
      </p:sp>
      <p:sp>
        <p:nvSpPr>
          <p:cNvPr id="56" name="Text Placeholder 7">
            <a:extLst>
              <a:ext uri="{FF2B5EF4-FFF2-40B4-BE49-F238E27FC236}">
                <a16:creationId xmlns:a16="http://schemas.microsoft.com/office/drawing/2014/main" id="{6627E82F-0F26-644F-BE2C-75A774316487}"/>
              </a:ext>
            </a:extLst>
          </p:cNvPr>
          <p:cNvSpPr>
            <a:spLocks noGrp="1"/>
          </p:cNvSpPr>
          <p:nvPr>
            <p:ph type="body" sz="quarter" idx="28" hasCustomPrompt="1"/>
          </p:nvPr>
        </p:nvSpPr>
        <p:spPr>
          <a:xfrm>
            <a:off x="550864" y="927228"/>
            <a:ext cx="11090275" cy="249299"/>
          </a:xfrm>
          <a:prstGeom prst="rect">
            <a:avLst/>
          </a:prstGeom>
        </p:spPr>
        <p:txBody>
          <a:bodyPr lIns="0" tIns="0" rIns="0" bIns="0">
            <a:spAutoFit/>
          </a:bodyPr>
          <a:lstStyle>
            <a:lvl1pPr marL="0" indent="0">
              <a:buNone/>
              <a:defRPr sz="1800" b="0" i="0">
                <a:solidFill>
                  <a:schemeClr val="accent2"/>
                </a:solidFill>
                <a:latin typeface="Trebuchet MS" panose="020B0703020202090204" pitchFamily="34" charset="0"/>
              </a:defRPr>
            </a:lvl1pPr>
            <a:lvl2pPr marL="457189" indent="0">
              <a:buNone/>
              <a:defRPr>
                <a:solidFill>
                  <a:schemeClr val="tx2"/>
                </a:solidFill>
              </a:defRPr>
            </a:lvl2pPr>
            <a:lvl3pPr marL="914377" indent="0">
              <a:buNone/>
              <a:defRPr>
                <a:solidFill>
                  <a:schemeClr val="tx2"/>
                </a:solidFill>
              </a:defRPr>
            </a:lvl3pPr>
            <a:lvl4pPr marL="1371566" indent="0">
              <a:buNone/>
              <a:defRPr>
                <a:solidFill>
                  <a:schemeClr val="tx2"/>
                </a:solidFill>
              </a:defRPr>
            </a:lvl4pPr>
            <a:lvl5pPr marL="1828754" indent="0">
              <a:buNone/>
              <a:defRPr>
                <a:solidFill>
                  <a:schemeClr val="tx2"/>
                </a:solidFill>
              </a:defRPr>
            </a:lvl5pPr>
          </a:lstStyle>
          <a:p>
            <a:pPr lvl="0"/>
            <a:r>
              <a:rPr lang="en-US" dirty="0"/>
              <a:t>Optional subtitle space</a:t>
            </a:r>
          </a:p>
        </p:txBody>
      </p:sp>
      <p:pic>
        <p:nvPicPr>
          <p:cNvPr id="12" name="Picture 11" descr="Logo, company name&#10;&#10;Description automatically generated">
            <a:extLst>
              <a:ext uri="{FF2B5EF4-FFF2-40B4-BE49-F238E27FC236}">
                <a16:creationId xmlns:a16="http://schemas.microsoft.com/office/drawing/2014/main" id="{B4B3A9CE-1161-4095-8AD8-3436173BF5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6407" y="5937261"/>
            <a:ext cx="1000691" cy="715264"/>
          </a:xfrm>
          <a:prstGeom prst="rect">
            <a:avLst/>
          </a:prstGeom>
        </p:spPr>
      </p:pic>
    </p:spTree>
    <p:extLst>
      <p:ext uri="{BB962C8B-B14F-4D97-AF65-F5344CB8AC3E}">
        <p14:creationId xmlns:p14="http://schemas.microsoft.com/office/powerpoint/2010/main" val="2311236075"/>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8"/>
        <p:cNvGrpSpPr/>
        <p:nvPr/>
      </p:nvGrpSpPr>
      <p:grpSpPr>
        <a:xfrm>
          <a:off x="0" y="0"/>
          <a:ext cx="0" cy="0"/>
          <a:chOff x="0" y="0"/>
          <a:chExt cx="0" cy="0"/>
        </a:xfrm>
      </p:grpSpPr>
      <p:sp>
        <p:nvSpPr>
          <p:cNvPr id="19" name="Google Shape;19;p29"/>
          <p:cNvSpPr txBox="1">
            <a:spLocks noGrp="1"/>
          </p:cNvSpPr>
          <p:nvPr>
            <p:ph type="body" idx="1" hasCustomPrompt="1"/>
          </p:nvPr>
        </p:nvSpPr>
        <p:spPr>
          <a:xfrm>
            <a:off x="304800" y="1253037"/>
            <a:ext cx="11582400" cy="4830763"/>
          </a:xfrm>
          <a:prstGeom prst="rect">
            <a:avLst/>
          </a:prstGeom>
          <a:noFill/>
          <a:ln>
            <a:noFill/>
          </a:ln>
        </p:spPr>
        <p:txBody>
          <a:bodyPr spcFirstLastPara="1" wrap="square" lIns="91425" tIns="45700" rIns="91425" bIns="45700" anchor="t" anchorCtr="0">
            <a:noAutofit/>
          </a:bodyPr>
          <a:lstStyle>
            <a:lvl1pPr marL="379191" lvl="0" indent="-379191" algn="l">
              <a:lnSpc>
                <a:spcPct val="100000"/>
              </a:lnSpc>
              <a:spcBef>
                <a:spcPts val="0"/>
              </a:spcBef>
              <a:spcAft>
                <a:spcPts val="0"/>
              </a:spcAft>
              <a:buClr>
                <a:schemeClr val="dk1"/>
              </a:buClr>
              <a:buSzPts val="2400"/>
              <a:buFont typeface="Arial"/>
              <a:buChar char="•"/>
              <a:defRPr sz="3200"/>
            </a:lvl1pPr>
            <a:lvl2pPr marL="1075173" lvl="1" indent="-311992" algn="l">
              <a:lnSpc>
                <a:spcPct val="100000"/>
              </a:lnSpc>
              <a:spcBef>
                <a:spcPts val="800"/>
              </a:spcBef>
              <a:spcAft>
                <a:spcPts val="0"/>
              </a:spcAft>
              <a:buClr>
                <a:schemeClr val="dk1"/>
              </a:buClr>
              <a:buSzPts val="2400"/>
              <a:buFont typeface="Arial"/>
              <a:buChar char="–"/>
              <a:defRPr sz="3200"/>
            </a:lvl2pPr>
            <a:lvl3pPr marL="1828754" lvl="2" indent="-447029" algn="l">
              <a:lnSpc>
                <a:spcPct val="100000"/>
              </a:lnSpc>
              <a:spcBef>
                <a:spcPts val="800"/>
              </a:spcBef>
              <a:spcAft>
                <a:spcPts val="0"/>
              </a:spcAft>
              <a:buClr>
                <a:schemeClr val="dk1"/>
              </a:buClr>
              <a:buSzPts val="1680"/>
              <a:buFont typeface="Noto Sans Symbols"/>
              <a:buChar char="⮚"/>
              <a:defRPr sz="3200"/>
            </a:lvl3pPr>
            <a:lvl4pPr marL="2438339" lvl="3" indent="-507987" algn="l">
              <a:lnSpc>
                <a:spcPct val="100000"/>
              </a:lnSpc>
              <a:spcBef>
                <a:spcPts val="800"/>
              </a:spcBef>
              <a:spcAft>
                <a:spcPts val="0"/>
              </a:spcAft>
              <a:buClr>
                <a:schemeClr val="dk1"/>
              </a:buClr>
              <a:buSzPts val="2400"/>
              <a:buChar char="–"/>
              <a:defRPr sz="3200"/>
            </a:lvl4pPr>
            <a:lvl5pPr marL="3047924" lvl="4" indent="-507987" algn="l">
              <a:lnSpc>
                <a:spcPct val="100000"/>
              </a:lnSpc>
              <a:spcBef>
                <a:spcPts val="800"/>
              </a:spcBef>
              <a:spcAft>
                <a:spcPts val="0"/>
              </a:spcAft>
              <a:buClr>
                <a:schemeClr val="dk1"/>
              </a:buClr>
              <a:buSzPts val="2400"/>
              <a:buChar char="»"/>
              <a:defRPr sz="3200"/>
            </a:lvl5pPr>
            <a:lvl6pPr marL="3657509" lvl="5" indent="-457189" algn="l">
              <a:lnSpc>
                <a:spcPct val="100000"/>
              </a:lnSpc>
              <a:spcBef>
                <a:spcPts val="800"/>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pPr lvl="0"/>
            <a:r>
              <a:rPr lang="en-CA" dirty="0" err="1"/>
              <a:t>asdf</a:t>
            </a:r>
            <a:endParaRPr dirty="0"/>
          </a:p>
        </p:txBody>
      </p:sp>
      <p:sp>
        <p:nvSpPr>
          <p:cNvPr id="20" name="Google Shape;20;p29"/>
          <p:cNvSpPr txBox="1">
            <a:spLocks noGrp="1"/>
          </p:cNvSpPr>
          <p:nvPr>
            <p:ph type="ftr" idx="11"/>
          </p:nvPr>
        </p:nvSpPr>
        <p:spPr>
          <a:xfrm>
            <a:off x="126568" y="6419014"/>
            <a:ext cx="10265664" cy="365125"/>
          </a:xfrm>
          <a:prstGeom prst="rect">
            <a:avLst/>
          </a:prstGeom>
          <a:noFill/>
          <a:ln>
            <a:noFill/>
          </a:ln>
        </p:spPr>
        <p:txBody>
          <a:bodyPr spcFirstLastPara="1" wrap="square" lIns="45700"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29"/>
          <p:cNvSpPr txBox="1">
            <a:spLocks noGrp="1"/>
          </p:cNvSpPr>
          <p:nvPr>
            <p:ph type="title"/>
          </p:nvPr>
        </p:nvSpPr>
        <p:spPr>
          <a:xfrm>
            <a:off x="121920" y="35787"/>
            <a:ext cx="11948160" cy="990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accent1"/>
              </a:buClr>
              <a:buSzPts val="2400"/>
              <a:buFont typeface="Arial"/>
              <a:buNone/>
              <a:defRPr sz="32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70353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1.png"/><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69162106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7">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20830085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Lst>
  <p:hf sldNum="0" hdr="0" ft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6.png"/><Relationship Id="rId7" Type="http://schemas.openxmlformats.org/officeDocument/2006/relationships/hyperlink" Target="http://www.mededonthego.com/" TargetMode="External"/><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1.svg"/><Relationship Id="rId4" Type="http://schemas.openxmlformats.org/officeDocument/2006/relationships/image" Target="../media/image17.sv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mededonthego.com/Video/program/935" TargetMode="External"/><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hyperlink" Target="mailto:support@MedEdOTG.com" TargetMode="External"/><Relationship Id="rId10" Type="http://schemas.openxmlformats.org/officeDocument/2006/relationships/image" Target="../media/image10.png"/><Relationship Id="rId4" Type="http://schemas.openxmlformats.org/officeDocument/2006/relationships/hyperlink" Target="http://www.mededonthego.com/" TargetMode="External"/><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7BFD3A-EB74-BC33-FA70-4475F8DEC051}"/>
              </a:ext>
            </a:extLst>
          </p:cNvPr>
          <p:cNvSpPr>
            <a:spLocks noGrp="1"/>
          </p:cNvSpPr>
          <p:nvPr>
            <p:ph type="title"/>
          </p:nvPr>
        </p:nvSpPr>
        <p:spPr>
          <a:xfrm>
            <a:off x="609601" y="1709738"/>
            <a:ext cx="10515600" cy="2852737"/>
          </a:xfrm>
        </p:spPr>
        <p:txBody>
          <a:bodyPr>
            <a:normAutofit/>
          </a:bodyPr>
          <a:lstStyle/>
          <a:p>
            <a:r>
              <a:rPr lang="en-US" dirty="0"/>
              <a:t>Which TNBC Patients Are Eligible for ADCs?</a:t>
            </a:r>
          </a:p>
        </p:txBody>
      </p:sp>
      <p:sp>
        <p:nvSpPr>
          <p:cNvPr id="4" name="Text Placeholder 3">
            <a:extLst>
              <a:ext uri="{FF2B5EF4-FFF2-40B4-BE49-F238E27FC236}">
                <a16:creationId xmlns:a16="http://schemas.microsoft.com/office/drawing/2014/main" id="{806E437C-FF36-7FF8-3EE4-E775091B1B03}"/>
              </a:ext>
            </a:extLst>
          </p:cNvPr>
          <p:cNvSpPr>
            <a:spLocks noGrp="1"/>
          </p:cNvSpPr>
          <p:nvPr>
            <p:ph type="body" idx="1"/>
          </p:nvPr>
        </p:nvSpPr>
        <p:spPr>
          <a:xfrm>
            <a:off x="609601" y="4589463"/>
            <a:ext cx="10515600" cy="1500187"/>
          </a:xfrm>
        </p:spPr>
        <p:txBody>
          <a:bodyPr>
            <a:normAutofit lnSpcReduction="10000"/>
          </a:bodyPr>
          <a:lstStyle/>
          <a:p>
            <a:r>
              <a:rPr lang="en-US" dirty="0"/>
              <a:t>Sara A. </a:t>
            </a:r>
            <a:r>
              <a:rPr lang="en-US" dirty="0" err="1"/>
              <a:t>Hurvitz</a:t>
            </a:r>
            <a:r>
              <a:rPr lang="en-US" dirty="0"/>
              <a:t>, MD, FACP</a:t>
            </a:r>
          </a:p>
          <a:p>
            <a:r>
              <a:rPr lang="en-US" dirty="0"/>
              <a:t>Professor of Medicine</a:t>
            </a:r>
          </a:p>
          <a:p>
            <a:r>
              <a:rPr lang="en-US" dirty="0"/>
              <a:t>University of California </a:t>
            </a:r>
          </a:p>
          <a:p>
            <a:r>
              <a:rPr lang="en-US" dirty="0"/>
              <a:t>Los Angeles, CA</a:t>
            </a:r>
          </a:p>
          <a:p>
            <a:endParaRPr lang="en-US" dirty="0"/>
          </a:p>
        </p:txBody>
      </p:sp>
    </p:spTree>
    <p:extLst>
      <p:ext uri="{BB962C8B-B14F-4D97-AF65-F5344CB8AC3E}">
        <p14:creationId xmlns:p14="http://schemas.microsoft.com/office/powerpoint/2010/main" val="3388790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C2AA9-5290-A0CE-8813-73929B83D818}"/>
              </a:ext>
            </a:extLst>
          </p:cNvPr>
          <p:cNvSpPr>
            <a:spLocks noGrp="1"/>
          </p:cNvSpPr>
          <p:nvPr>
            <p:ph type="title"/>
          </p:nvPr>
        </p:nvSpPr>
        <p:spPr/>
        <p:txBody>
          <a:bodyPr/>
          <a:lstStyle/>
          <a:p>
            <a:r>
              <a:rPr lang="en-US" dirty="0"/>
              <a:t>Eligibility for Trials of ADCs</a:t>
            </a:r>
          </a:p>
        </p:txBody>
      </p:sp>
      <p:sp>
        <p:nvSpPr>
          <p:cNvPr id="3" name="Content Placeholder 2">
            <a:extLst>
              <a:ext uri="{FF2B5EF4-FFF2-40B4-BE49-F238E27FC236}">
                <a16:creationId xmlns:a16="http://schemas.microsoft.com/office/drawing/2014/main" id="{82596CE7-7B88-302B-7D6F-1FEA9965EE15}"/>
              </a:ext>
            </a:extLst>
          </p:cNvPr>
          <p:cNvSpPr>
            <a:spLocks noGrp="1"/>
          </p:cNvSpPr>
          <p:nvPr>
            <p:ph idx="1"/>
          </p:nvPr>
        </p:nvSpPr>
        <p:spPr>
          <a:xfrm>
            <a:off x="609599" y="1477906"/>
            <a:ext cx="11012557" cy="4722477"/>
          </a:xfrm>
        </p:spPr>
        <p:txBody>
          <a:bodyPr>
            <a:normAutofit/>
          </a:bodyPr>
          <a:lstStyle/>
          <a:p>
            <a:pPr marL="285750">
              <a:lnSpc>
                <a:spcPct val="100000"/>
              </a:lnSpc>
              <a:spcBef>
                <a:spcPct val="0"/>
              </a:spcBef>
              <a:spcAft>
                <a:spcPts val="600"/>
              </a:spcAft>
              <a:buClrTx/>
              <a:buFont typeface="Arial" panose="020B0604020202020204" pitchFamily="34" charset="0"/>
              <a:buChar char="•"/>
            </a:pPr>
            <a:r>
              <a:rPr lang="en-US" altLang="en-US" sz="2800" b="1" u="sng" dirty="0">
                <a:latin typeface="+mn-lt"/>
              </a:rPr>
              <a:t>DESTINY-Breast04 trial of trastuzumab </a:t>
            </a:r>
            <a:r>
              <a:rPr lang="en-US" altLang="en-US" sz="2800" b="1" u="sng" dirty="0" err="1">
                <a:latin typeface="+mn-lt"/>
              </a:rPr>
              <a:t>deruxtecan</a:t>
            </a:r>
            <a:endParaRPr lang="en-US" altLang="en-US" sz="2800" b="1" u="sng" dirty="0">
              <a:latin typeface="+mn-lt"/>
            </a:endParaRPr>
          </a:p>
          <a:p>
            <a:pPr marL="685800" lvl="1">
              <a:lnSpc>
                <a:spcPct val="100000"/>
              </a:lnSpc>
              <a:spcBef>
                <a:spcPct val="0"/>
              </a:spcBef>
              <a:spcAft>
                <a:spcPts val="600"/>
              </a:spcAft>
              <a:buClrTx/>
              <a:buFont typeface="Arial" panose="020B0604020202020204" pitchFamily="34" charset="0"/>
              <a:buChar char="•"/>
            </a:pPr>
            <a:r>
              <a:rPr lang="en-US" altLang="en-US" sz="2400" dirty="0">
                <a:latin typeface="+mn-lt"/>
              </a:rPr>
              <a:t>HER2-low (IHC 1+ or IHC 2+/ISH-)</a:t>
            </a:r>
          </a:p>
          <a:p>
            <a:pPr marL="685800" lvl="1">
              <a:lnSpc>
                <a:spcPct val="100000"/>
              </a:lnSpc>
              <a:spcBef>
                <a:spcPct val="0"/>
              </a:spcBef>
              <a:spcAft>
                <a:spcPts val="600"/>
              </a:spcAft>
              <a:buClrTx/>
              <a:buFont typeface="Arial" panose="020B0604020202020204" pitchFamily="34" charset="0"/>
              <a:buChar char="•"/>
            </a:pPr>
            <a:r>
              <a:rPr lang="en-US" altLang="en-US" sz="2400" dirty="0">
                <a:latin typeface="+mn-lt"/>
              </a:rPr>
              <a:t>1-2 lines of chemotherapy in the metastatic setting (or recurrence ≤ 6 </a:t>
            </a:r>
            <a:r>
              <a:rPr lang="en-US" altLang="en-US" sz="2400" dirty="0" err="1">
                <a:latin typeface="+mn-lt"/>
              </a:rPr>
              <a:t>mos</a:t>
            </a:r>
            <a:r>
              <a:rPr lang="en-US" altLang="en-US" sz="2400" dirty="0">
                <a:latin typeface="+mn-lt"/>
              </a:rPr>
              <a:t> after adjuvant chemotherapy)</a:t>
            </a:r>
          </a:p>
          <a:p>
            <a:pPr marL="685800" lvl="1">
              <a:lnSpc>
                <a:spcPct val="100000"/>
              </a:lnSpc>
              <a:spcBef>
                <a:spcPct val="0"/>
              </a:spcBef>
              <a:spcAft>
                <a:spcPts val="600"/>
              </a:spcAft>
              <a:buClrTx/>
              <a:buFont typeface="Arial" panose="020B0604020202020204" pitchFamily="34" charset="0"/>
              <a:buChar char="•"/>
            </a:pPr>
            <a:r>
              <a:rPr lang="en-US" altLang="en-US" sz="2400" dirty="0">
                <a:latin typeface="+mn-lt"/>
              </a:rPr>
              <a:t>Patients with treated stable brain metastases were not excluded</a:t>
            </a:r>
          </a:p>
          <a:p>
            <a:pPr marL="685800" lvl="1">
              <a:lnSpc>
                <a:spcPct val="100000"/>
              </a:lnSpc>
              <a:spcBef>
                <a:spcPct val="0"/>
              </a:spcBef>
              <a:spcAft>
                <a:spcPts val="600"/>
              </a:spcAft>
              <a:buClrTx/>
              <a:buFont typeface="Arial" panose="020B0604020202020204" pitchFamily="34" charset="0"/>
              <a:buChar char="•"/>
            </a:pPr>
            <a:r>
              <a:rPr lang="en-US" altLang="en-US" sz="2400" b="1" u="sng" dirty="0">
                <a:latin typeface="+mn-lt"/>
              </a:rPr>
              <a:t>Only 10% had TNBC</a:t>
            </a:r>
          </a:p>
          <a:p>
            <a:pPr marL="685800" lvl="1">
              <a:lnSpc>
                <a:spcPct val="100000"/>
              </a:lnSpc>
              <a:spcBef>
                <a:spcPct val="0"/>
              </a:spcBef>
              <a:spcAft>
                <a:spcPts val="600"/>
              </a:spcAft>
              <a:buClrTx/>
              <a:buFont typeface="Arial" panose="020B0604020202020204" pitchFamily="34" charset="0"/>
              <a:buChar char="•"/>
            </a:pPr>
            <a:endParaRPr lang="en-US" altLang="en-US" sz="2400" dirty="0">
              <a:latin typeface="+mn-lt"/>
            </a:endParaRPr>
          </a:p>
          <a:p>
            <a:pPr lvl="1"/>
            <a:endParaRPr lang="en-US" sz="2400" dirty="0"/>
          </a:p>
        </p:txBody>
      </p:sp>
      <p:sp>
        <p:nvSpPr>
          <p:cNvPr id="5" name="Footer Placeholder 1">
            <a:extLst>
              <a:ext uri="{FF2B5EF4-FFF2-40B4-BE49-F238E27FC236}">
                <a16:creationId xmlns:a16="http://schemas.microsoft.com/office/drawing/2014/main" id="{355B9FC2-5F0C-0633-2ADF-468D655BA113}"/>
              </a:ext>
            </a:extLst>
          </p:cNvPr>
          <p:cNvSpPr txBox="1">
            <a:spLocks/>
          </p:cNvSpPr>
          <p:nvPr/>
        </p:nvSpPr>
        <p:spPr>
          <a:xfrm>
            <a:off x="609600" y="6356350"/>
            <a:ext cx="1003520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969696"/>
                </a:solidFill>
              </a:rPr>
              <a:t>HER2, human epidermal growth factor 2; IHC, immunohistochemistry; ISH, in situ hybridization. </a:t>
            </a:r>
          </a:p>
        </p:txBody>
      </p:sp>
    </p:spTree>
    <p:extLst>
      <p:ext uri="{BB962C8B-B14F-4D97-AF65-F5344CB8AC3E}">
        <p14:creationId xmlns:p14="http://schemas.microsoft.com/office/powerpoint/2010/main" val="41147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AEF5A-3373-4024-A456-089649B19B6F}"/>
              </a:ext>
            </a:extLst>
          </p:cNvPr>
          <p:cNvSpPr>
            <a:spLocks noGrp="1"/>
          </p:cNvSpPr>
          <p:nvPr>
            <p:ph type="title"/>
          </p:nvPr>
        </p:nvSpPr>
        <p:spPr/>
        <p:txBody>
          <a:bodyPr/>
          <a:lstStyle/>
          <a:p>
            <a:r>
              <a:rPr lang="en-US" dirty="0"/>
              <a:t>DESTINY-Breast04: Exploratory Analysis of PFS and OS in HR-/HER2-Low Cohort</a:t>
            </a:r>
          </a:p>
        </p:txBody>
      </p:sp>
      <p:pic>
        <p:nvPicPr>
          <p:cNvPr id="4" name="Picture 3">
            <a:extLst>
              <a:ext uri="{FF2B5EF4-FFF2-40B4-BE49-F238E27FC236}">
                <a16:creationId xmlns:a16="http://schemas.microsoft.com/office/drawing/2014/main" id="{74CEF04B-917B-4F63-D14B-26E159BE6F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2731" r="1010" b="8733"/>
          <a:stretch/>
        </p:blipFill>
        <p:spPr>
          <a:xfrm>
            <a:off x="76257" y="1446792"/>
            <a:ext cx="12039485" cy="4688823"/>
          </a:xfrm>
          <a:prstGeom prst="rect">
            <a:avLst/>
          </a:prstGeom>
        </p:spPr>
      </p:pic>
      <p:sp>
        <p:nvSpPr>
          <p:cNvPr id="3" name="Footer Placeholder 1">
            <a:extLst>
              <a:ext uri="{FF2B5EF4-FFF2-40B4-BE49-F238E27FC236}">
                <a16:creationId xmlns:a16="http://schemas.microsoft.com/office/drawing/2014/main" id="{FC021EE0-562A-1B34-D1B2-EB635E8DF606}"/>
              </a:ext>
            </a:extLst>
          </p:cNvPr>
          <p:cNvSpPr txBox="1">
            <a:spLocks/>
          </p:cNvSpPr>
          <p:nvPr/>
        </p:nvSpPr>
        <p:spPr>
          <a:xfrm>
            <a:off x="609600" y="6356350"/>
            <a:ext cx="1133060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en-US" sz="1200" b="0" spc="-10" dirty="0">
                <a:solidFill>
                  <a:srgbClr val="969696"/>
                </a:solidFill>
                <a:latin typeface="+mj-lt"/>
              </a:rPr>
              <a:t>HR, hormone receptor; MBC, metastatic breast cancer; </a:t>
            </a:r>
            <a:r>
              <a:rPr lang="en-US" altLang="en-US" sz="1200" b="0" spc="-10" dirty="0" err="1">
                <a:solidFill>
                  <a:srgbClr val="969696"/>
                </a:solidFill>
                <a:latin typeface="+mj-lt"/>
              </a:rPr>
              <a:t>mOS</a:t>
            </a:r>
            <a:r>
              <a:rPr lang="en-US" altLang="en-US" sz="1200" b="0" spc="-10" dirty="0">
                <a:solidFill>
                  <a:srgbClr val="969696"/>
                </a:solidFill>
                <a:latin typeface="+mj-lt"/>
              </a:rPr>
              <a:t>, median overall survival; </a:t>
            </a:r>
            <a:r>
              <a:rPr lang="en-US" altLang="en-US" sz="1200" b="0" spc="-10" dirty="0" err="1">
                <a:solidFill>
                  <a:srgbClr val="969696"/>
                </a:solidFill>
                <a:latin typeface="+mj-lt"/>
              </a:rPr>
              <a:t>mPFS</a:t>
            </a:r>
            <a:r>
              <a:rPr lang="en-US" altLang="en-US" sz="1200" b="0" spc="-10" dirty="0">
                <a:solidFill>
                  <a:srgbClr val="969696"/>
                </a:solidFill>
                <a:latin typeface="+mj-lt"/>
              </a:rPr>
              <a:t>, median progression-free survival; T-</a:t>
            </a:r>
            <a:r>
              <a:rPr lang="en-US" altLang="en-US" sz="1200" b="0" spc="-10" dirty="0" err="1">
                <a:solidFill>
                  <a:srgbClr val="969696"/>
                </a:solidFill>
                <a:latin typeface="+mj-lt"/>
              </a:rPr>
              <a:t>DXd</a:t>
            </a:r>
            <a:r>
              <a:rPr lang="en-US" altLang="en-US" sz="1200" b="0" spc="-10" dirty="0">
                <a:solidFill>
                  <a:srgbClr val="969696"/>
                </a:solidFill>
                <a:latin typeface="+mj-lt"/>
              </a:rPr>
              <a:t>, trastuzumab </a:t>
            </a:r>
            <a:r>
              <a:rPr lang="en-US" altLang="en-US" sz="1200" b="0" spc="-10" dirty="0" err="1">
                <a:solidFill>
                  <a:srgbClr val="969696"/>
                </a:solidFill>
                <a:latin typeface="+mj-lt"/>
              </a:rPr>
              <a:t>deruxtecan</a:t>
            </a:r>
            <a:r>
              <a:rPr lang="en-US" altLang="en-US" sz="1200" b="0" spc="-10" dirty="0">
                <a:solidFill>
                  <a:srgbClr val="969696"/>
                </a:solidFill>
                <a:latin typeface="+mj-lt"/>
              </a:rPr>
              <a:t>.</a:t>
            </a:r>
          </a:p>
          <a:p>
            <a:pPr>
              <a:defRPr/>
            </a:pPr>
            <a:r>
              <a:rPr lang="en-US" altLang="en-US" sz="1200" b="0" spc="-10" dirty="0">
                <a:solidFill>
                  <a:srgbClr val="969696"/>
                </a:solidFill>
                <a:latin typeface="+mj-lt"/>
              </a:rPr>
              <a:t>Modi S, et al. ASCO 2022. Abstract LBA3; </a:t>
            </a:r>
            <a:r>
              <a:rPr kumimoji="0" lang="en-US" altLang="en-US" sz="1200" b="0" i="0" u="none" strike="noStrike" kern="1200" cap="none" spc="0" normalizeH="0" baseline="0" noProof="0" dirty="0">
                <a:ln>
                  <a:noFill/>
                </a:ln>
                <a:solidFill>
                  <a:srgbClr val="969696"/>
                </a:solidFill>
                <a:effectLst/>
                <a:uLnTx/>
                <a:uFillTx/>
                <a:latin typeface="+mj-lt"/>
                <a:ea typeface="+mn-ea"/>
                <a:cs typeface="+mn-cs"/>
              </a:rPr>
              <a:t>Modi S, et al. </a:t>
            </a:r>
            <a:r>
              <a:rPr kumimoji="0" lang="en-US" altLang="en-US" sz="1200" b="0" i="1" u="none" strike="noStrike" kern="1200" cap="none" spc="0" normalizeH="0" baseline="0" noProof="0" dirty="0">
                <a:ln>
                  <a:noFill/>
                </a:ln>
                <a:solidFill>
                  <a:srgbClr val="969696"/>
                </a:solidFill>
                <a:effectLst/>
                <a:uLnTx/>
                <a:uFillTx/>
                <a:latin typeface="+mj-lt"/>
                <a:ea typeface="+mn-ea"/>
                <a:cs typeface="+mn-cs"/>
              </a:rPr>
              <a:t>N </a:t>
            </a:r>
            <a:r>
              <a:rPr kumimoji="0" lang="en-US" altLang="en-US" sz="1200" b="0" i="1" u="none" strike="noStrike" kern="1200" cap="none" spc="0" normalizeH="0" baseline="0" noProof="0" dirty="0" err="1">
                <a:ln>
                  <a:noFill/>
                </a:ln>
                <a:solidFill>
                  <a:srgbClr val="969696"/>
                </a:solidFill>
                <a:effectLst/>
                <a:uLnTx/>
                <a:uFillTx/>
                <a:latin typeface="+mj-lt"/>
                <a:ea typeface="+mn-ea"/>
                <a:cs typeface="+mn-cs"/>
              </a:rPr>
              <a:t>Engl</a:t>
            </a:r>
            <a:r>
              <a:rPr kumimoji="0" lang="en-US" altLang="en-US" sz="1200" b="0" i="1" u="none" strike="noStrike" kern="1200" cap="none" spc="0" normalizeH="0" baseline="0" noProof="0" dirty="0">
                <a:ln>
                  <a:noFill/>
                </a:ln>
                <a:solidFill>
                  <a:srgbClr val="969696"/>
                </a:solidFill>
                <a:effectLst/>
                <a:uLnTx/>
                <a:uFillTx/>
                <a:latin typeface="+mj-lt"/>
                <a:ea typeface="+mn-ea"/>
                <a:cs typeface="+mn-cs"/>
              </a:rPr>
              <a:t> J Med</a:t>
            </a:r>
            <a:r>
              <a:rPr kumimoji="0" lang="en-US" altLang="en-US" sz="1200" b="0" i="0" u="none" strike="noStrike" kern="1200" cap="none" spc="0" normalizeH="0" baseline="0" noProof="0" dirty="0">
                <a:ln>
                  <a:noFill/>
                </a:ln>
                <a:solidFill>
                  <a:srgbClr val="969696"/>
                </a:solidFill>
                <a:effectLst/>
                <a:uLnTx/>
                <a:uFillTx/>
                <a:latin typeface="+mj-lt"/>
                <a:ea typeface="+mn-ea"/>
                <a:cs typeface="+mn-cs"/>
              </a:rPr>
              <a:t>. 2022;387:9-20.</a:t>
            </a:r>
            <a:endParaRPr lang="en-US" altLang="en-US" sz="1200" b="0" dirty="0">
              <a:solidFill>
                <a:srgbClr val="969696"/>
              </a:solidFill>
              <a:latin typeface="+mj-lt"/>
            </a:endParaRPr>
          </a:p>
        </p:txBody>
      </p:sp>
    </p:spTree>
    <p:extLst>
      <p:ext uri="{BB962C8B-B14F-4D97-AF65-F5344CB8AC3E}">
        <p14:creationId xmlns:p14="http://schemas.microsoft.com/office/powerpoint/2010/main" val="614362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9651505-579F-8B62-8A6C-55B5A71EC7D1}"/>
              </a:ext>
            </a:extLst>
          </p:cNvPr>
          <p:cNvSpPr/>
          <p:nvPr/>
        </p:nvSpPr>
        <p:spPr bwMode="auto">
          <a:xfrm>
            <a:off x="1823543" y="2795752"/>
            <a:ext cx="1177159" cy="2322786"/>
          </a:xfrm>
          <a:prstGeom prst="rect">
            <a:avLst/>
          </a:prstGeom>
          <a:solidFill>
            <a:srgbClr val="005873"/>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129ADD15-1262-4815-9F90-B859929549DB}"/>
              </a:ext>
            </a:extLst>
          </p:cNvPr>
          <p:cNvSpPr/>
          <p:nvPr/>
        </p:nvSpPr>
        <p:spPr bwMode="auto">
          <a:xfrm>
            <a:off x="3373820" y="4351283"/>
            <a:ext cx="1177159" cy="783020"/>
          </a:xfrm>
          <a:prstGeom prst="rect">
            <a:avLst/>
          </a:prstGeom>
          <a:solidFill>
            <a:srgbClr val="E1471D"/>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 name="Rectangle 2">
            <a:extLst>
              <a:ext uri="{FF2B5EF4-FFF2-40B4-BE49-F238E27FC236}">
                <a16:creationId xmlns:a16="http://schemas.microsoft.com/office/drawing/2014/main" id="{CDB7980C-FAE2-D461-4A62-94B8EEB907EE}"/>
              </a:ext>
            </a:extLst>
          </p:cNvPr>
          <p:cNvSpPr>
            <a:spLocks noGrp="1" noChangeArrowheads="1"/>
          </p:cNvSpPr>
          <p:nvPr>
            <p:ph type="title"/>
          </p:nvPr>
        </p:nvSpPr>
        <p:spPr>
          <a:xfrm>
            <a:off x="581035" y="238186"/>
            <a:ext cx="11070635" cy="1325563"/>
          </a:xfrm>
        </p:spPr>
        <p:txBody>
          <a:bodyPr>
            <a:normAutofit/>
          </a:bodyPr>
          <a:lstStyle/>
          <a:p>
            <a:r>
              <a:rPr lang="en-US" altLang="en-US" sz="3200" b="1" dirty="0">
                <a:solidFill>
                  <a:schemeClr val="tx1"/>
                </a:solidFill>
                <a:latin typeface="Arial" panose="020B0604020202020204" pitchFamily="34" charset="0"/>
                <a:cs typeface="Arial" panose="020B0604020202020204" pitchFamily="34" charset="0"/>
              </a:rPr>
              <a:t>DESTINY-Breast04: </a:t>
            </a:r>
            <a:r>
              <a:rPr lang="en-US" sz="3200" b="1" dirty="0">
                <a:solidFill>
                  <a:schemeClr val="tx1"/>
                </a:solidFill>
                <a:latin typeface="Arial" panose="020B0604020202020204" pitchFamily="34" charset="0"/>
                <a:cs typeface="Arial" panose="020B0604020202020204" pitchFamily="34" charset="0"/>
              </a:rPr>
              <a:t>Response in ER IHC 0% and 1-10% Cohorts</a:t>
            </a:r>
            <a:r>
              <a:rPr lang="en-US" sz="3200" b="1" baseline="30000" dirty="0">
                <a:solidFill>
                  <a:schemeClr val="tx1"/>
                </a:solidFill>
                <a:latin typeface="Arial" panose="020B0604020202020204" pitchFamily="34" charset="0"/>
                <a:cs typeface="Arial" panose="020B0604020202020204" pitchFamily="34" charset="0"/>
              </a:rPr>
              <a:t>1,2</a:t>
            </a:r>
            <a:endParaRPr lang="en-US" altLang="en-US" sz="3200" b="1" baseline="30000" dirty="0">
              <a:solidFill>
                <a:schemeClr val="tx1"/>
              </a:solidFill>
              <a:latin typeface="Arial" panose="020B0604020202020204" pitchFamily="34" charset="0"/>
              <a:cs typeface="Arial" panose="020B0604020202020204" pitchFamily="34" charset="0"/>
            </a:endParaRPr>
          </a:p>
        </p:txBody>
      </p:sp>
      <p:sp>
        <p:nvSpPr>
          <p:cNvPr id="309" name="TextBox 308">
            <a:extLst>
              <a:ext uri="{FF2B5EF4-FFF2-40B4-BE49-F238E27FC236}">
                <a16:creationId xmlns:a16="http://schemas.microsoft.com/office/drawing/2014/main" id="{5B17CEFB-749C-1516-ACFC-26E669D43833}"/>
              </a:ext>
            </a:extLst>
          </p:cNvPr>
          <p:cNvSpPr txBox="1"/>
          <p:nvPr/>
        </p:nvSpPr>
        <p:spPr bwMode="auto">
          <a:xfrm>
            <a:off x="735106" y="5825645"/>
            <a:ext cx="10762491" cy="369332"/>
          </a:xfrm>
          <a:prstGeom prst="rect">
            <a:avLst/>
          </a:prstGeom>
          <a:solidFill>
            <a:srgbClr val="00823B"/>
          </a:solid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Confirmed objective response higher with T-</a:t>
            </a:r>
            <a:r>
              <a:rPr kumimoji="0" lang="en-US" sz="1800" b="0" i="0" u="none" strike="noStrike" kern="120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rPr>
              <a:t>DXd</a:t>
            </a:r>
            <a:r>
              <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compared with CT, regardless of ER expression level </a:t>
            </a:r>
          </a:p>
        </p:txBody>
      </p:sp>
      <p:grpSp>
        <p:nvGrpSpPr>
          <p:cNvPr id="50" name="Group 49">
            <a:extLst>
              <a:ext uri="{FF2B5EF4-FFF2-40B4-BE49-F238E27FC236}">
                <a16:creationId xmlns:a16="http://schemas.microsoft.com/office/drawing/2014/main" id="{6A3FC894-1DFE-1366-2AE5-F917648005C9}"/>
              </a:ext>
            </a:extLst>
          </p:cNvPr>
          <p:cNvGrpSpPr/>
          <p:nvPr/>
        </p:nvGrpSpPr>
        <p:grpSpPr>
          <a:xfrm>
            <a:off x="3104105" y="2145060"/>
            <a:ext cx="2991895" cy="930477"/>
            <a:chOff x="7513530" y="1456103"/>
            <a:chExt cx="2243921" cy="697859"/>
          </a:xfrm>
        </p:grpSpPr>
        <p:sp>
          <p:nvSpPr>
            <p:cNvPr id="52" name="Freeform 132">
              <a:extLst>
                <a:ext uri="{FF2B5EF4-FFF2-40B4-BE49-F238E27FC236}">
                  <a16:creationId xmlns:a16="http://schemas.microsoft.com/office/drawing/2014/main" id="{130F24EE-CD55-A460-5F13-93792452DC72}"/>
                </a:ext>
              </a:extLst>
            </p:cNvPr>
            <p:cNvSpPr/>
            <p:nvPr/>
          </p:nvSpPr>
          <p:spPr>
            <a:xfrm>
              <a:off x="8109372" y="1478531"/>
              <a:ext cx="811254" cy="187219"/>
            </a:xfrm>
            <a:custGeom>
              <a:avLst/>
              <a:gdLst>
                <a:gd name="connsiteX0" fmla="*/ 0 w 1238250"/>
                <a:gd name="connsiteY0" fmla="*/ 0 h 187219"/>
                <a:gd name="connsiteX1" fmla="*/ 1238250 w 1238250"/>
                <a:gd name="connsiteY1" fmla="*/ 0 h 187219"/>
                <a:gd name="connsiteX2" fmla="*/ 1238250 w 1238250"/>
                <a:gd name="connsiteY2" fmla="*/ 187219 h 187219"/>
                <a:gd name="connsiteX3" fmla="*/ 0 w 1238250"/>
                <a:gd name="connsiteY3" fmla="*/ 187219 h 187219"/>
              </a:gdLst>
              <a:ahLst/>
              <a:cxnLst>
                <a:cxn ang="0">
                  <a:pos x="connsiteX0" y="connsiteY0"/>
                </a:cxn>
                <a:cxn ang="0">
                  <a:pos x="connsiteX1" y="connsiteY1"/>
                </a:cxn>
                <a:cxn ang="0">
                  <a:pos x="connsiteX2" y="connsiteY2"/>
                </a:cxn>
                <a:cxn ang="0">
                  <a:pos x="connsiteX3" y="connsiteY3"/>
                </a:cxn>
              </a:cxnLst>
              <a:rect l="l" t="t" r="r" b="b"/>
              <a:pathLst>
                <a:path w="1238250" h="187219">
                  <a:moveTo>
                    <a:pt x="0" y="0"/>
                  </a:moveTo>
                  <a:lnTo>
                    <a:pt x="1238250" y="0"/>
                  </a:lnTo>
                  <a:lnTo>
                    <a:pt x="1238250" y="187219"/>
                  </a:lnTo>
                  <a:lnTo>
                    <a:pt x="0" y="187219"/>
                  </a:lnTo>
                  <a:close/>
                </a:path>
              </a:pathLst>
            </a:custGeom>
            <a:solidFill>
              <a:schemeClr val="accent1"/>
            </a:solidFill>
            <a:ln w="10583" cap="flat">
              <a:noFill/>
              <a:prstDash val="solid"/>
              <a:miter/>
            </a:ln>
          </p:spPr>
          <p:txBody>
            <a:bodyPr rtlCol="0" anchor="ctr"/>
            <a:lstStyle/>
            <a:p>
              <a:pPr marL="0" marR="0" lvl="0" indent="0" algn="l" defTabSz="609439"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6" name="TextBox 55">
              <a:extLst>
                <a:ext uri="{FF2B5EF4-FFF2-40B4-BE49-F238E27FC236}">
                  <a16:creationId xmlns:a16="http://schemas.microsoft.com/office/drawing/2014/main" id="{3EF9DCFA-B10E-95AC-C805-D32A0BA4834A}"/>
                </a:ext>
              </a:extLst>
            </p:cNvPr>
            <p:cNvSpPr txBox="1"/>
            <p:nvPr/>
          </p:nvSpPr>
          <p:spPr>
            <a:xfrm>
              <a:off x="8109373" y="1456103"/>
              <a:ext cx="811254" cy="230833"/>
            </a:xfrm>
            <a:prstGeom prst="rect">
              <a:avLst/>
            </a:prstGeom>
            <a:solidFill>
              <a:srgbClr val="005873"/>
            </a:solidFill>
          </p:spPr>
          <p:txBody>
            <a:bodyPr wrap="square" rtlCol="0">
              <a:spAutoFit/>
            </a:bodyPr>
            <a:lstStyle/>
            <a:p>
              <a:pPr marL="0" marR="0" lvl="0" indent="0" algn="ctr" defTabSz="609439"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sym typeface="Arial"/>
                  <a:rtl val="0"/>
                </a:rPr>
                <a:t>T-</a:t>
              </a:r>
              <a:r>
                <a:rPr kumimoji="0" lang="en-US" sz="1400" b="1" i="0" u="none" strike="noStrike" kern="1200" cap="none" spc="0" normalizeH="0" baseline="0" noProof="0" dirty="0" err="1">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sym typeface="Arial"/>
                  <a:rtl val="0"/>
                </a:rPr>
                <a:t>DXd</a:t>
              </a:r>
              <a:endParaRPr kumimoji="0" lang="en-US" sz="1400" b="1" i="0" u="none" strike="noStrike" kern="1200" cap="none" spc="0" normalizeH="0" baseline="0" noProof="0" dirty="0">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sym typeface="Arial"/>
                <a:rtl val="0"/>
              </a:endParaRPr>
            </a:p>
          </p:txBody>
        </p:sp>
        <p:sp>
          <p:nvSpPr>
            <p:cNvPr id="51" name="Freeform 131">
              <a:extLst>
                <a:ext uri="{FF2B5EF4-FFF2-40B4-BE49-F238E27FC236}">
                  <a16:creationId xmlns:a16="http://schemas.microsoft.com/office/drawing/2014/main" id="{B2DB56E1-D931-419A-7CA5-3DF343EB4EBE}"/>
                </a:ext>
              </a:extLst>
            </p:cNvPr>
            <p:cNvSpPr/>
            <p:nvPr/>
          </p:nvSpPr>
          <p:spPr>
            <a:xfrm>
              <a:off x="8946197" y="1478531"/>
              <a:ext cx="811254" cy="187219"/>
            </a:xfrm>
            <a:custGeom>
              <a:avLst/>
              <a:gdLst>
                <a:gd name="connsiteX0" fmla="*/ 0 w 1238250"/>
                <a:gd name="connsiteY0" fmla="*/ 0 h 187219"/>
                <a:gd name="connsiteX1" fmla="*/ 1238250 w 1238250"/>
                <a:gd name="connsiteY1" fmla="*/ 0 h 187219"/>
                <a:gd name="connsiteX2" fmla="*/ 1238250 w 1238250"/>
                <a:gd name="connsiteY2" fmla="*/ 187219 h 187219"/>
                <a:gd name="connsiteX3" fmla="*/ 0 w 1238250"/>
                <a:gd name="connsiteY3" fmla="*/ 187219 h 187219"/>
              </a:gdLst>
              <a:ahLst/>
              <a:cxnLst>
                <a:cxn ang="0">
                  <a:pos x="connsiteX0" y="connsiteY0"/>
                </a:cxn>
                <a:cxn ang="0">
                  <a:pos x="connsiteX1" y="connsiteY1"/>
                </a:cxn>
                <a:cxn ang="0">
                  <a:pos x="connsiteX2" y="connsiteY2"/>
                </a:cxn>
                <a:cxn ang="0">
                  <a:pos x="connsiteX3" y="connsiteY3"/>
                </a:cxn>
              </a:cxnLst>
              <a:rect l="l" t="t" r="r" b="b"/>
              <a:pathLst>
                <a:path w="1238250" h="187219">
                  <a:moveTo>
                    <a:pt x="0" y="0"/>
                  </a:moveTo>
                  <a:lnTo>
                    <a:pt x="1238250" y="0"/>
                  </a:lnTo>
                  <a:lnTo>
                    <a:pt x="1238250" y="187219"/>
                  </a:lnTo>
                  <a:lnTo>
                    <a:pt x="0" y="187219"/>
                  </a:lnTo>
                  <a:close/>
                </a:path>
              </a:pathLst>
            </a:custGeom>
            <a:solidFill>
              <a:schemeClr val="accent3"/>
            </a:solidFill>
            <a:ln w="10583" cap="flat">
              <a:noFill/>
              <a:prstDash val="solid"/>
              <a:miter/>
            </a:ln>
          </p:spPr>
          <p:txBody>
            <a:bodyPr rtlCol="0" anchor="ctr"/>
            <a:lstStyle/>
            <a:p>
              <a:pPr marL="0" marR="0" lvl="0" indent="0" algn="l" defTabSz="609439"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7" name="TextBox 56">
              <a:extLst>
                <a:ext uri="{FF2B5EF4-FFF2-40B4-BE49-F238E27FC236}">
                  <a16:creationId xmlns:a16="http://schemas.microsoft.com/office/drawing/2014/main" id="{3F04AFEC-3EED-1FB3-87D9-2C7F8420F5A8}"/>
                </a:ext>
              </a:extLst>
            </p:cNvPr>
            <p:cNvSpPr txBox="1"/>
            <p:nvPr/>
          </p:nvSpPr>
          <p:spPr>
            <a:xfrm>
              <a:off x="8946197" y="1456104"/>
              <a:ext cx="811254" cy="230833"/>
            </a:xfrm>
            <a:prstGeom prst="rect">
              <a:avLst/>
            </a:prstGeom>
            <a:solidFill>
              <a:srgbClr val="E1471D"/>
            </a:solidFill>
          </p:spPr>
          <p:txBody>
            <a:bodyPr wrap="square" rtlCol="0">
              <a:spAutoFit/>
            </a:bodyPr>
            <a:lstStyle/>
            <a:p>
              <a:pPr marL="0" marR="0" lvl="0" indent="0" algn="ctr" defTabSz="609439"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sym typeface="Arial"/>
                  <a:rtl val="0"/>
                </a:rPr>
                <a:t>CT</a:t>
              </a:r>
            </a:p>
          </p:txBody>
        </p:sp>
        <p:sp>
          <p:nvSpPr>
            <p:cNvPr id="53" name="TextBox 52">
              <a:extLst>
                <a:ext uri="{FF2B5EF4-FFF2-40B4-BE49-F238E27FC236}">
                  <a16:creationId xmlns:a16="http://schemas.microsoft.com/office/drawing/2014/main" id="{F350B9E4-1957-7450-1474-F01E84A5B9B0}"/>
                </a:ext>
              </a:extLst>
            </p:cNvPr>
            <p:cNvSpPr txBox="1"/>
            <p:nvPr/>
          </p:nvSpPr>
          <p:spPr>
            <a:xfrm>
              <a:off x="7513530" y="1715036"/>
              <a:ext cx="669895" cy="392416"/>
            </a:xfrm>
            <a:prstGeom prst="rect">
              <a:avLst/>
            </a:prstGeom>
            <a:noFill/>
          </p:spPr>
          <p:txBody>
            <a:bodyPr wrap="none" rtlCol="0">
              <a:spAutoFit/>
            </a:bodyPr>
            <a:lstStyle/>
            <a:p>
              <a:pPr marL="0" marR="0" lvl="0" indent="0" algn="l" defTabSz="609439"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solidFill>
                    <a:srgbClr val="231F20"/>
                  </a:solidFill>
                  <a:effectLst/>
                  <a:uLnTx/>
                  <a:uFillTx/>
                  <a:latin typeface="Arial" panose="020B0604020202020204" pitchFamily="34" charset="0"/>
                  <a:ea typeface="MS PGothic" panose="020B0600070205080204" pitchFamily="34" charset="-128"/>
                  <a:cs typeface="Arial" panose="020B0604020202020204" pitchFamily="34" charset="0"/>
                  <a:sym typeface="Arial"/>
                  <a:rtl val="0"/>
                </a:rPr>
                <a:t>ORR, % </a:t>
              </a:r>
            </a:p>
            <a:p>
              <a:pPr marL="0" marR="0" lvl="0" indent="0" algn="l" defTabSz="609439"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solidFill>
                    <a:srgbClr val="231F20"/>
                  </a:solidFill>
                  <a:effectLst/>
                  <a:uLnTx/>
                  <a:uFillTx/>
                  <a:latin typeface="Arial" panose="020B0604020202020204" pitchFamily="34" charset="0"/>
                  <a:ea typeface="MS PGothic" panose="020B0600070205080204" pitchFamily="34" charset="-128"/>
                  <a:cs typeface="Arial" panose="020B0604020202020204" pitchFamily="34" charset="0"/>
                  <a:sym typeface="Arial"/>
                  <a:rtl val="0"/>
                </a:rPr>
                <a:t>(95% CI)</a:t>
              </a:r>
            </a:p>
          </p:txBody>
        </p:sp>
        <p:sp>
          <p:nvSpPr>
            <p:cNvPr id="54" name="TextBox 53">
              <a:extLst>
                <a:ext uri="{FF2B5EF4-FFF2-40B4-BE49-F238E27FC236}">
                  <a16:creationId xmlns:a16="http://schemas.microsoft.com/office/drawing/2014/main" id="{5335996A-FBCE-3B8B-9E11-4B07C0D63BA4}"/>
                </a:ext>
              </a:extLst>
            </p:cNvPr>
            <p:cNvSpPr txBox="1"/>
            <p:nvPr/>
          </p:nvSpPr>
          <p:spPr>
            <a:xfrm>
              <a:off x="8117837" y="1715036"/>
              <a:ext cx="811924" cy="392416"/>
            </a:xfrm>
            <a:prstGeom prst="rect">
              <a:avLst/>
            </a:prstGeom>
            <a:noFill/>
          </p:spPr>
          <p:txBody>
            <a:bodyPr wrap="square" rtlCol="0">
              <a:spAutoFit/>
            </a:bodyPr>
            <a:lstStyle/>
            <a:p>
              <a:pPr marL="0" marR="0" lvl="0" indent="0" algn="ctr" defTabSz="609439"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solidFill>
                    <a:srgbClr val="231F20"/>
                  </a:solidFill>
                  <a:effectLst/>
                  <a:uLnTx/>
                  <a:uFillTx/>
                  <a:latin typeface="Arial" panose="020B0604020202020204" pitchFamily="34" charset="0"/>
                  <a:ea typeface="MS PGothic" panose="020B0600070205080204" pitchFamily="34" charset="-128"/>
                  <a:cs typeface="Arial" panose="020B0604020202020204" pitchFamily="34" charset="0"/>
                  <a:sym typeface="Arial"/>
                  <a:rtl val="0"/>
                </a:rPr>
                <a:t> </a:t>
              </a:r>
              <a:r>
                <a:rPr kumimoji="0" lang="en-US" sz="1400" b="1" i="0" u="none" strike="noStrike" kern="1200" cap="none" spc="0" normalizeH="0" baseline="0" noProof="0" dirty="0">
                  <a:ln/>
                  <a:solidFill>
                    <a:srgbClr val="231F20"/>
                  </a:solidFill>
                  <a:effectLst/>
                  <a:uLnTx/>
                  <a:uFillTx/>
                  <a:latin typeface="Arial" panose="020B0604020202020204" pitchFamily="34" charset="0"/>
                  <a:ea typeface="MS PGothic" panose="020B0600070205080204" pitchFamily="34" charset="-128"/>
                  <a:cs typeface="Arial" panose="020B0604020202020204" pitchFamily="34" charset="0"/>
                  <a:sym typeface="Arial"/>
                  <a:rtl val="0"/>
                </a:rPr>
                <a:t>50.0 </a:t>
              </a:r>
            </a:p>
            <a:p>
              <a:pPr marL="0" marR="0" lvl="0" indent="0" algn="ctr" defTabSz="609439"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solidFill>
                    <a:srgbClr val="231F20"/>
                  </a:solidFill>
                  <a:effectLst/>
                  <a:uLnTx/>
                  <a:uFillTx/>
                  <a:latin typeface="Arial" panose="020B0604020202020204" pitchFamily="34" charset="0"/>
                  <a:ea typeface="MS PGothic" panose="020B0600070205080204" pitchFamily="34" charset="-128"/>
                  <a:cs typeface="Arial" panose="020B0604020202020204" pitchFamily="34" charset="0"/>
                  <a:sym typeface="Arial"/>
                  <a:rtl val="0"/>
                </a:rPr>
                <a:t>(33.8-66.2)</a:t>
              </a:r>
            </a:p>
          </p:txBody>
        </p:sp>
        <p:sp>
          <p:nvSpPr>
            <p:cNvPr id="55" name="TextBox 54">
              <a:extLst>
                <a:ext uri="{FF2B5EF4-FFF2-40B4-BE49-F238E27FC236}">
                  <a16:creationId xmlns:a16="http://schemas.microsoft.com/office/drawing/2014/main" id="{C4212C62-B1AA-726B-56DA-C7DE41EEDB59}"/>
                </a:ext>
              </a:extLst>
            </p:cNvPr>
            <p:cNvSpPr txBox="1"/>
            <p:nvPr/>
          </p:nvSpPr>
          <p:spPr>
            <a:xfrm>
              <a:off x="8946198" y="1715035"/>
              <a:ext cx="811253" cy="392416"/>
            </a:xfrm>
            <a:prstGeom prst="rect">
              <a:avLst/>
            </a:prstGeom>
            <a:noFill/>
          </p:spPr>
          <p:txBody>
            <a:bodyPr wrap="square" rtlCol="0">
              <a:spAutoFit/>
            </a:bodyPr>
            <a:lstStyle/>
            <a:p>
              <a:pPr marL="0" marR="0" lvl="0" indent="0" algn="ctr" defTabSz="609439"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solidFill>
                    <a:srgbClr val="231F20"/>
                  </a:solidFill>
                  <a:effectLst/>
                  <a:uLnTx/>
                  <a:uFillTx/>
                  <a:latin typeface="Arial" panose="020B0604020202020204" pitchFamily="34" charset="0"/>
                  <a:ea typeface="MS PGothic" panose="020B0600070205080204" pitchFamily="34" charset="-128"/>
                  <a:cs typeface="Arial" panose="020B0604020202020204" pitchFamily="34" charset="0"/>
                  <a:sym typeface="Arial"/>
                  <a:rtl val="0"/>
                </a:rPr>
                <a:t>16.7 </a:t>
              </a:r>
            </a:p>
            <a:p>
              <a:pPr marL="0" marR="0" lvl="0" indent="0" algn="ctr" defTabSz="609439"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solidFill>
                    <a:srgbClr val="231F20"/>
                  </a:solidFill>
                  <a:effectLst/>
                  <a:uLnTx/>
                  <a:uFillTx/>
                  <a:latin typeface="Arial" panose="020B0604020202020204" pitchFamily="34" charset="0"/>
                  <a:ea typeface="MS PGothic" panose="020B0600070205080204" pitchFamily="34" charset="-128"/>
                  <a:cs typeface="Arial" panose="020B0604020202020204" pitchFamily="34" charset="0"/>
                  <a:sym typeface="Arial"/>
                  <a:rtl val="0"/>
                </a:rPr>
                <a:t>(3.6-41.4)</a:t>
              </a:r>
            </a:p>
          </p:txBody>
        </p:sp>
        <p:sp>
          <p:nvSpPr>
            <p:cNvPr id="58" name="Freeform 140">
              <a:extLst>
                <a:ext uri="{FF2B5EF4-FFF2-40B4-BE49-F238E27FC236}">
                  <a16:creationId xmlns:a16="http://schemas.microsoft.com/office/drawing/2014/main" id="{ECEBC05D-88DB-3138-BF43-3A602D58ED54}"/>
                </a:ext>
              </a:extLst>
            </p:cNvPr>
            <p:cNvSpPr/>
            <p:nvPr/>
          </p:nvSpPr>
          <p:spPr>
            <a:xfrm flipV="1">
              <a:off x="7578936" y="1620028"/>
              <a:ext cx="2178515" cy="45719"/>
            </a:xfrm>
            <a:custGeom>
              <a:avLst/>
              <a:gdLst>
                <a:gd name="connsiteX0" fmla="*/ 3574522 w 3574521"/>
                <a:gd name="connsiteY0" fmla="*/ 0 h 10583"/>
                <a:gd name="connsiteX1" fmla="*/ 0 w 3574521"/>
                <a:gd name="connsiteY1" fmla="*/ 0 h 10583"/>
              </a:gdLst>
              <a:ahLst/>
              <a:cxnLst>
                <a:cxn ang="0">
                  <a:pos x="connsiteX0" y="connsiteY0"/>
                </a:cxn>
                <a:cxn ang="0">
                  <a:pos x="connsiteX1" y="connsiteY1"/>
                </a:cxn>
              </a:cxnLst>
              <a:rect l="l" t="t" r="r" b="b"/>
              <a:pathLst>
                <a:path w="3574521" h="10583">
                  <a:moveTo>
                    <a:pt x="3574522" y="0"/>
                  </a:moveTo>
                  <a:lnTo>
                    <a:pt x="0" y="0"/>
                  </a:lnTo>
                </a:path>
              </a:pathLst>
            </a:custGeom>
            <a:ln w="10583" cap="flat">
              <a:solidFill>
                <a:srgbClr val="221F1F"/>
              </a:solidFill>
              <a:prstDash val="solid"/>
              <a:miter/>
            </a:ln>
          </p:spPr>
          <p:txBody>
            <a:bodyPr rtlCol="0" anchor="ctr"/>
            <a:lstStyle/>
            <a:p>
              <a:pPr marL="0" marR="0" lvl="0" indent="0" algn="l" defTabSz="609439"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9" name="Freeform 141">
              <a:extLst>
                <a:ext uri="{FF2B5EF4-FFF2-40B4-BE49-F238E27FC236}">
                  <a16:creationId xmlns:a16="http://schemas.microsoft.com/office/drawing/2014/main" id="{D1A097C7-288D-D9C7-723F-B35A3F5ABA4E}"/>
                </a:ext>
              </a:extLst>
            </p:cNvPr>
            <p:cNvSpPr/>
            <p:nvPr/>
          </p:nvSpPr>
          <p:spPr>
            <a:xfrm flipV="1">
              <a:off x="7578936" y="2108243"/>
              <a:ext cx="2178515" cy="45719"/>
            </a:xfrm>
            <a:custGeom>
              <a:avLst/>
              <a:gdLst>
                <a:gd name="connsiteX0" fmla="*/ 3574522 w 3574521"/>
                <a:gd name="connsiteY0" fmla="*/ 0 h 10583"/>
                <a:gd name="connsiteX1" fmla="*/ 0 w 3574521"/>
                <a:gd name="connsiteY1" fmla="*/ 0 h 10583"/>
              </a:gdLst>
              <a:ahLst/>
              <a:cxnLst>
                <a:cxn ang="0">
                  <a:pos x="connsiteX0" y="connsiteY0"/>
                </a:cxn>
                <a:cxn ang="0">
                  <a:pos x="connsiteX1" y="connsiteY1"/>
                </a:cxn>
              </a:cxnLst>
              <a:rect l="l" t="t" r="r" b="b"/>
              <a:pathLst>
                <a:path w="3574521" h="10583">
                  <a:moveTo>
                    <a:pt x="3574522" y="0"/>
                  </a:moveTo>
                  <a:lnTo>
                    <a:pt x="0" y="0"/>
                  </a:lnTo>
                </a:path>
              </a:pathLst>
            </a:custGeom>
            <a:ln w="10583" cap="flat">
              <a:solidFill>
                <a:srgbClr val="221F1F"/>
              </a:solidFill>
              <a:prstDash val="solid"/>
              <a:miter/>
            </a:ln>
          </p:spPr>
          <p:txBody>
            <a:bodyPr rtlCol="0" anchor="ctr"/>
            <a:lstStyle/>
            <a:p>
              <a:pPr marL="0" marR="0" lvl="0" indent="0" algn="l" defTabSz="609439"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grpSp>
        <p:nvGrpSpPr>
          <p:cNvPr id="60" name="Group 59">
            <a:extLst>
              <a:ext uri="{FF2B5EF4-FFF2-40B4-BE49-F238E27FC236}">
                <a16:creationId xmlns:a16="http://schemas.microsoft.com/office/drawing/2014/main" id="{90B9068A-18EC-5E1B-28F8-D376EE299E20}"/>
              </a:ext>
            </a:extLst>
          </p:cNvPr>
          <p:cNvGrpSpPr/>
          <p:nvPr/>
        </p:nvGrpSpPr>
        <p:grpSpPr>
          <a:xfrm>
            <a:off x="8766718" y="2145061"/>
            <a:ext cx="2991895" cy="909457"/>
            <a:chOff x="7513530" y="1456103"/>
            <a:chExt cx="2243921" cy="682093"/>
          </a:xfrm>
        </p:grpSpPr>
        <p:sp>
          <p:nvSpPr>
            <p:cNvPr id="62" name="Freeform 132">
              <a:extLst>
                <a:ext uri="{FF2B5EF4-FFF2-40B4-BE49-F238E27FC236}">
                  <a16:creationId xmlns:a16="http://schemas.microsoft.com/office/drawing/2014/main" id="{29619016-C97C-C6AB-8F46-76AD268D1C88}"/>
                </a:ext>
              </a:extLst>
            </p:cNvPr>
            <p:cNvSpPr/>
            <p:nvPr/>
          </p:nvSpPr>
          <p:spPr>
            <a:xfrm>
              <a:off x="8109372" y="1478531"/>
              <a:ext cx="811254" cy="187219"/>
            </a:xfrm>
            <a:custGeom>
              <a:avLst/>
              <a:gdLst>
                <a:gd name="connsiteX0" fmla="*/ 0 w 1238250"/>
                <a:gd name="connsiteY0" fmla="*/ 0 h 187219"/>
                <a:gd name="connsiteX1" fmla="*/ 1238250 w 1238250"/>
                <a:gd name="connsiteY1" fmla="*/ 0 h 187219"/>
                <a:gd name="connsiteX2" fmla="*/ 1238250 w 1238250"/>
                <a:gd name="connsiteY2" fmla="*/ 187219 h 187219"/>
                <a:gd name="connsiteX3" fmla="*/ 0 w 1238250"/>
                <a:gd name="connsiteY3" fmla="*/ 187219 h 187219"/>
              </a:gdLst>
              <a:ahLst/>
              <a:cxnLst>
                <a:cxn ang="0">
                  <a:pos x="connsiteX0" y="connsiteY0"/>
                </a:cxn>
                <a:cxn ang="0">
                  <a:pos x="connsiteX1" y="connsiteY1"/>
                </a:cxn>
                <a:cxn ang="0">
                  <a:pos x="connsiteX2" y="connsiteY2"/>
                </a:cxn>
                <a:cxn ang="0">
                  <a:pos x="connsiteX3" y="connsiteY3"/>
                </a:cxn>
              </a:cxnLst>
              <a:rect l="l" t="t" r="r" b="b"/>
              <a:pathLst>
                <a:path w="1238250" h="187219">
                  <a:moveTo>
                    <a:pt x="0" y="0"/>
                  </a:moveTo>
                  <a:lnTo>
                    <a:pt x="1238250" y="0"/>
                  </a:lnTo>
                  <a:lnTo>
                    <a:pt x="1238250" y="187219"/>
                  </a:lnTo>
                  <a:lnTo>
                    <a:pt x="0" y="187219"/>
                  </a:lnTo>
                  <a:close/>
                </a:path>
              </a:pathLst>
            </a:custGeom>
            <a:solidFill>
              <a:schemeClr val="accent1"/>
            </a:solidFill>
            <a:ln w="10583" cap="flat">
              <a:noFill/>
              <a:prstDash val="solid"/>
              <a:miter/>
            </a:ln>
          </p:spPr>
          <p:txBody>
            <a:bodyPr rtlCol="0" anchor="ctr"/>
            <a:lstStyle/>
            <a:p>
              <a:pPr marL="0" marR="0" lvl="0" indent="0" algn="l" defTabSz="609439"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58" name="TextBox 257">
              <a:extLst>
                <a:ext uri="{FF2B5EF4-FFF2-40B4-BE49-F238E27FC236}">
                  <a16:creationId xmlns:a16="http://schemas.microsoft.com/office/drawing/2014/main" id="{ADD385BB-BC65-7C58-2308-6809750D0768}"/>
                </a:ext>
              </a:extLst>
            </p:cNvPr>
            <p:cNvSpPr txBox="1"/>
            <p:nvPr/>
          </p:nvSpPr>
          <p:spPr>
            <a:xfrm>
              <a:off x="8109373" y="1456103"/>
              <a:ext cx="811254" cy="207749"/>
            </a:xfrm>
            <a:prstGeom prst="rect">
              <a:avLst/>
            </a:prstGeom>
            <a:solidFill>
              <a:srgbClr val="005873"/>
            </a:solidFill>
          </p:spPr>
          <p:txBody>
            <a:bodyPr wrap="square" rtlCol="0">
              <a:spAutoFit/>
            </a:bodyPr>
            <a:lstStyle/>
            <a:p>
              <a:pPr marL="0" marR="0" lvl="0" indent="0" algn="ctr" defTabSz="609439"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sym typeface="Arial"/>
                  <a:rtl val="0"/>
                </a:rPr>
                <a:t>T-</a:t>
              </a:r>
              <a:r>
                <a:rPr kumimoji="0" lang="en-US" sz="1200" b="1" i="0" u="none" strike="noStrike" kern="1200" cap="none" spc="0" normalizeH="0" baseline="0" noProof="0" dirty="0" err="1">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sym typeface="Arial"/>
                  <a:rtl val="0"/>
                </a:rPr>
                <a:t>DXd</a:t>
              </a:r>
              <a:endParaRPr kumimoji="0" lang="en-US" sz="1200" b="1" i="0" u="none" strike="noStrike" kern="1200" cap="none" spc="0" normalizeH="0" baseline="0" noProof="0" dirty="0">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sym typeface="Arial"/>
                <a:rtl val="0"/>
              </a:endParaRPr>
            </a:p>
          </p:txBody>
        </p:sp>
        <p:sp>
          <p:nvSpPr>
            <p:cNvPr id="61" name="Freeform 131">
              <a:extLst>
                <a:ext uri="{FF2B5EF4-FFF2-40B4-BE49-F238E27FC236}">
                  <a16:creationId xmlns:a16="http://schemas.microsoft.com/office/drawing/2014/main" id="{E4000D21-3BF6-25E3-9E30-EB52B00EBBF8}"/>
                </a:ext>
              </a:extLst>
            </p:cNvPr>
            <p:cNvSpPr/>
            <p:nvPr/>
          </p:nvSpPr>
          <p:spPr>
            <a:xfrm>
              <a:off x="8946197" y="1478531"/>
              <a:ext cx="811254" cy="187219"/>
            </a:xfrm>
            <a:custGeom>
              <a:avLst/>
              <a:gdLst>
                <a:gd name="connsiteX0" fmla="*/ 0 w 1238250"/>
                <a:gd name="connsiteY0" fmla="*/ 0 h 187219"/>
                <a:gd name="connsiteX1" fmla="*/ 1238250 w 1238250"/>
                <a:gd name="connsiteY1" fmla="*/ 0 h 187219"/>
                <a:gd name="connsiteX2" fmla="*/ 1238250 w 1238250"/>
                <a:gd name="connsiteY2" fmla="*/ 187219 h 187219"/>
                <a:gd name="connsiteX3" fmla="*/ 0 w 1238250"/>
                <a:gd name="connsiteY3" fmla="*/ 187219 h 187219"/>
              </a:gdLst>
              <a:ahLst/>
              <a:cxnLst>
                <a:cxn ang="0">
                  <a:pos x="connsiteX0" y="connsiteY0"/>
                </a:cxn>
                <a:cxn ang="0">
                  <a:pos x="connsiteX1" y="connsiteY1"/>
                </a:cxn>
                <a:cxn ang="0">
                  <a:pos x="connsiteX2" y="connsiteY2"/>
                </a:cxn>
                <a:cxn ang="0">
                  <a:pos x="connsiteX3" y="connsiteY3"/>
                </a:cxn>
              </a:cxnLst>
              <a:rect l="l" t="t" r="r" b="b"/>
              <a:pathLst>
                <a:path w="1238250" h="187219">
                  <a:moveTo>
                    <a:pt x="0" y="0"/>
                  </a:moveTo>
                  <a:lnTo>
                    <a:pt x="1238250" y="0"/>
                  </a:lnTo>
                  <a:lnTo>
                    <a:pt x="1238250" y="187219"/>
                  </a:lnTo>
                  <a:lnTo>
                    <a:pt x="0" y="187219"/>
                  </a:lnTo>
                  <a:close/>
                </a:path>
              </a:pathLst>
            </a:custGeom>
            <a:solidFill>
              <a:schemeClr val="accent3"/>
            </a:solidFill>
            <a:ln w="10583" cap="flat">
              <a:noFill/>
              <a:prstDash val="solid"/>
              <a:miter/>
            </a:ln>
          </p:spPr>
          <p:txBody>
            <a:bodyPr rtlCol="0" anchor="ctr"/>
            <a:lstStyle/>
            <a:p>
              <a:pPr marL="0" marR="0" lvl="0" indent="0" algn="l" defTabSz="609439"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59" name="TextBox 258">
              <a:extLst>
                <a:ext uri="{FF2B5EF4-FFF2-40B4-BE49-F238E27FC236}">
                  <a16:creationId xmlns:a16="http://schemas.microsoft.com/office/drawing/2014/main" id="{48AF0CF4-753C-A420-EF0F-133D81DE7DFA}"/>
                </a:ext>
              </a:extLst>
            </p:cNvPr>
            <p:cNvSpPr txBox="1"/>
            <p:nvPr/>
          </p:nvSpPr>
          <p:spPr>
            <a:xfrm>
              <a:off x="8946197" y="1456104"/>
              <a:ext cx="811254" cy="207749"/>
            </a:xfrm>
            <a:prstGeom prst="rect">
              <a:avLst/>
            </a:prstGeom>
            <a:solidFill>
              <a:srgbClr val="E1471D"/>
            </a:solidFill>
          </p:spPr>
          <p:txBody>
            <a:bodyPr wrap="square" rtlCol="0">
              <a:spAutoFit/>
            </a:bodyPr>
            <a:lstStyle/>
            <a:p>
              <a:pPr marL="0" marR="0" lvl="0" indent="0" algn="ctr" defTabSz="609439"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sym typeface="Arial"/>
                  <a:rtl val="0"/>
                </a:rPr>
                <a:t>CT</a:t>
              </a:r>
            </a:p>
          </p:txBody>
        </p:sp>
        <p:sp>
          <p:nvSpPr>
            <p:cNvPr id="63" name="TextBox 62">
              <a:extLst>
                <a:ext uri="{FF2B5EF4-FFF2-40B4-BE49-F238E27FC236}">
                  <a16:creationId xmlns:a16="http://schemas.microsoft.com/office/drawing/2014/main" id="{3F933339-435A-1778-3EA9-77F4918F3672}"/>
                </a:ext>
              </a:extLst>
            </p:cNvPr>
            <p:cNvSpPr txBox="1"/>
            <p:nvPr/>
          </p:nvSpPr>
          <p:spPr>
            <a:xfrm>
              <a:off x="7513530" y="1715036"/>
              <a:ext cx="592951" cy="346249"/>
            </a:xfrm>
            <a:prstGeom prst="rect">
              <a:avLst/>
            </a:prstGeom>
            <a:noFill/>
          </p:spPr>
          <p:txBody>
            <a:bodyPr wrap="none" rtlCol="0">
              <a:spAutoFit/>
            </a:bodyPr>
            <a:lstStyle/>
            <a:p>
              <a:pPr marL="0" marR="0" lvl="0" indent="0" algn="l" defTabSz="609439"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solidFill>
                    <a:srgbClr val="231F20"/>
                  </a:solidFill>
                  <a:effectLst/>
                  <a:uLnTx/>
                  <a:uFillTx/>
                  <a:latin typeface="Arial" panose="020B0604020202020204" pitchFamily="34" charset="0"/>
                  <a:ea typeface="MS PGothic" panose="020B0600070205080204" pitchFamily="34" charset="-128"/>
                  <a:cs typeface="Arial" panose="020B0604020202020204" pitchFamily="34" charset="0"/>
                  <a:sym typeface="Arial"/>
                  <a:rtl val="0"/>
                </a:rPr>
                <a:t>ORR, % </a:t>
              </a:r>
            </a:p>
            <a:p>
              <a:pPr marL="0" marR="0" lvl="0" indent="0" algn="l" defTabSz="609439"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solidFill>
                    <a:srgbClr val="231F20"/>
                  </a:solidFill>
                  <a:effectLst/>
                  <a:uLnTx/>
                  <a:uFillTx/>
                  <a:latin typeface="Arial" panose="020B0604020202020204" pitchFamily="34" charset="0"/>
                  <a:ea typeface="MS PGothic" panose="020B0600070205080204" pitchFamily="34" charset="-128"/>
                  <a:cs typeface="Arial" panose="020B0604020202020204" pitchFamily="34" charset="0"/>
                  <a:sym typeface="Arial"/>
                  <a:rtl val="0"/>
                </a:rPr>
                <a:t>(95% CI)</a:t>
              </a:r>
            </a:p>
          </p:txBody>
        </p:sp>
        <p:sp>
          <p:nvSpPr>
            <p:cNvPr id="256" name="TextBox 255">
              <a:extLst>
                <a:ext uri="{FF2B5EF4-FFF2-40B4-BE49-F238E27FC236}">
                  <a16:creationId xmlns:a16="http://schemas.microsoft.com/office/drawing/2014/main" id="{E6926C2D-CA58-D664-ADC7-DB51A1D16AB2}"/>
                </a:ext>
              </a:extLst>
            </p:cNvPr>
            <p:cNvSpPr txBox="1"/>
            <p:nvPr/>
          </p:nvSpPr>
          <p:spPr>
            <a:xfrm>
              <a:off x="8095615" y="1715036"/>
              <a:ext cx="811254" cy="346249"/>
            </a:xfrm>
            <a:prstGeom prst="rect">
              <a:avLst/>
            </a:prstGeom>
            <a:noFill/>
          </p:spPr>
          <p:txBody>
            <a:bodyPr wrap="square" rtlCol="0">
              <a:spAutoFit/>
            </a:bodyPr>
            <a:lstStyle/>
            <a:p>
              <a:pPr marL="0" marR="0" lvl="0" indent="0" algn="ctr" defTabSz="609439"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solidFill>
                    <a:srgbClr val="231F20"/>
                  </a:solidFill>
                  <a:effectLst/>
                  <a:uLnTx/>
                  <a:uFillTx/>
                  <a:latin typeface="Arial" panose="020B0604020202020204" pitchFamily="34" charset="0"/>
                  <a:ea typeface="MS PGothic" panose="020B0600070205080204" pitchFamily="34" charset="-128"/>
                  <a:cs typeface="Arial" panose="020B0604020202020204" pitchFamily="34" charset="0"/>
                  <a:sym typeface="Arial"/>
                  <a:rtl val="0"/>
                </a:rPr>
                <a:t> </a:t>
              </a:r>
              <a:r>
                <a:rPr kumimoji="0" lang="en-US" sz="1200" b="1" i="0" u="none" strike="noStrike" kern="1200" cap="none" spc="0" normalizeH="0" baseline="0" noProof="0" dirty="0">
                  <a:ln/>
                  <a:solidFill>
                    <a:srgbClr val="231F20"/>
                  </a:solidFill>
                  <a:effectLst/>
                  <a:uLnTx/>
                  <a:uFillTx/>
                  <a:latin typeface="Arial" panose="020B0604020202020204" pitchFamily="34" charset="0"/>
                  <a:ea typeface="MS PGothic" panose="020B0600070205080204" pitchFamily="34" charset="-128"/>
                  <a:cs typeface="Arial" panose="020B0604020202020204" pitchFamily="34" charset="0"/>
                  <a:sym typeface="Arial"/>
                  <a:rtl val="0"/>
                </a:rPr>
                <a:t>57.1 </a:t>
              </a:r>
            </a:p>
            <a:p>
              <a:pPr marL="0" marR="0" lvl="0" indent="0" algn="ctr" defTabSz="609439"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solidFill>
                    <a:srgbClr val="231F20"/>
                  </a:solidFill>
                  <a:effectLst/>
                  <a:uLnTx/>
                  <a:uFillTx/>
                  <a:latin typeface="Arial" panose="020B0604020202020204" pitchFamily="34" charset="0"/>
                  <a:ea typeface="MS PGothic" panose="020B0600070205080204" pitchFamily="34" charset="-128"/>
                  <a:cs typeface="Arial" panose="020B0604020202020204" pitchFamily="34" charset="0"/>
                  <a:sym typeface="Arial"/>
                  <a:rtl val="0"/>
                </a:rPr>
                <a:t>(39.4-73.7)</a:t>
              </a:r>
            </a:p>
          </p:txBody>
        </p:sp>
        <p:sp>
          <p:nvSpPr>
            <p:cNvPr id="257" name="TextBox 256">
              <a:extLst>
                <a:ext uri="{FF2B5EF4-FFF2-40B4-BE49-F238E27FC236}">
                  <a16:creationId xmlns:a16="http://schemas.microsoft.com/office/drawing/2014/main" id="{E402A362-676C-F1D0-FEC4-6F58AC9365ED}"/>
                </a:ext>
              </a:extLst>
            </p:cNvPr>
            <p:cNvSpPr txBox="1"/>
            <p:nvPr/>
          </p:nvSpPr>
          <p:spPr>
            <a:xfrm>
              <a:off x="8946198" y="1715035"/>
              <a:ext cx="811253" cy="346249"/>
            </a:xfrm>
            <a:prstGeom prst="rect">
              <a:avLst/>
            </a:prstGeom>
            <a:noFill/>
          </p:spPr>
          <p:txBody>
            <a:bodyPr wrap="square" rtlCol="0">
              <a:spAutoFit/>
            </a:bodyPr>
            <a:lstStyle/>
            <a:p>
              <a:pPr marL="0" marR="0" lvl="0" indent="0" algn="ctr" defTabSz="609439"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solidFill>
                    <a:srgbClr val="231F20"/>
                  </a:solidFill>
                  <a:effectLst/>
                  <a:uLnTx/>
                  <a:uFillTx/>
                  <a:latin typeface="Arial" panose="020B0604020202020204" pitchFamily="34" charset="0"/>
                  <a:ea typeface="MS PGothic" panose="020B0600070205080204" pitchFamily="34" charset="-128"/>
                  <a:cs typeface="Arial" panose="020B0604020202020204" pitchFamily="34" charset="0"/>
                  <a:sym typeface="Arial"/>
                  <a:rtl val="0"/>
                </a:rPr>
                <a:t>5.9 </a:t>
              </a:r>
            </a:p>
            <a:p>
              <a:pPr marL="0" marR="0" lvl="0" indent="0" algn="ctr" defTabSz="609439"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solidFill>
                    <a:srgbClr val="231F20"/>
                  </a:solidFill>
                  <a:effectLst/>
                  <a:uLnTx/>
                  <a:uFillTx/>
                  <a:latin typeface="Arial" panose="020B0604020202020204" pitchFamily="34" charset="0"/>
                  <a:ea typeface="MS PGothic" panose="020B0600070205080204" pitchFamily="34" charset="-128"/>
                  <a:cs typeface="Arial" panose="020B0604020202020204" pitchFamily="34" charset="0"/>
                  <a:sym typeface="Arial"/>
                  <a:rtl val="0"/>
                </a:rPr>
                <a:t>(0.1-28.7)</a:t>
              </a:r>
            </a:p>
          </p:txBody>
        </p:sp>
        <p:sp>
          <p:nvSpPr>
            <p:cNvPr id="260" name="Freeform 140">
              <a:extLst>
                <a:ext uri="{FF2B5EF4-FFF2-40B4-BE49-F238E27FC236}">
                  <a16:creationId xmlns:a16="http://schemas.microsoft.com/office/drawing/2014/main" id="{1A92552D-80AB-9CF6-9F83-EE0DE3D408AB}"/>
                </a:ext>
              </a:extLst>
            </p:cNvPr>
            <p:cNvSpPr/>
            <p:nvPr/>
          </p:nvSpPr>
          <p:spPr>
            <a:xfrm flipV="1">
              <a:off x="7578936" y="1620028"/>
              <a:ext cx="2178515" cy="45719"/>
            </a:xfrm>
            <a:custGeom>
              <a:avLst/>
              <a:gdLst>
                <a:gd name="connsiteX0" fmla="*/ 3574522 w 3574521"/>
                <a:gd name="connsiteY0" fmla="*/ 0 h 10583"/>
                <a:gd name="connsiteX1" fmla="*/ 0 w 3574521"/>
                <a:gd name="connsiteY1" fmla="*/ 0 h 10583"/>
              </a:gdLst>
              <a:ahLst/>
              <a:cxnLst>
                <a:cxn ang="0">
                  <a:pos x="connsiteX0" y="connsiteY0"/>
                </a:cxn>
                <a:cxn ang="0">
                  <a:pos x="connsiteX1" y="connsiteY1"/>
                </a:cxn>
              </a:cxnLst>
              <a:rect l="l" t="t" r="r" b="b"/>
              <a:pathLst>
                <a:path w="3574521" h="10583">
                  <a:moveTo>
                    <a:pt x="3574522" y="0"/>
                  </a:moveTo>
                  <a:lnTo>
                    <a:pt x="0" y="0"/>
                  </a:lnTo>
                </a:path>
              </a:pathLst>
            </a:custGeom>
            <a:ln w="10583" cap="flat">
              <a:solidFill>
                <a:srgbClr val="221F1F"/>
              </a:solidFill>
              <a:prstDash val="solid"/>
              <a:miter/>
            </a:ln>
          </p:spPr>
          <p:txBody>
            <a:bodyPr rtlCol="0" anchor="ctr"/>
            <a:lstStyle/>
            <a:p>
              <a:pPr marL="0" marR="0" lvl="0" indent="0" algn="l" defTabSz="609439"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61" name="Freeform 141">
              <a:extLst>
                <a:ext uri="{FF2B5EF4-FFF2-40B4-BE49-F238E27FC236}">
                  <a16:creationId xmlns:a16="http://schemas.microsoft.com/office/drawing/2014/main" id="{3CB96966-9CA6-26CF-106C-9A1781B86913}"/>
                </a:ext>
              </a:extLst>
            </p:cNvPr>
            <p:cNvSpPr/>
            <p:nvPr/>
          </p:nvSpPr>
          <p:spPr>
            <a:xfrm flipV="1">
              <a:off x="7578936" y="2092477"/>
              <a:ext cx="2178515" cy="45719"/>
            </a:xfrm>
            <a:custGeom>
              <a:avLst/>
              <a:gdLst>
                <a:gd name="connsiteX0" fmla="*/ 3574522 w 3574521"/>
                <a:gd name="connsiteY0" fmla="*/ 0 h 10583"/>
                <a:gd name="connsiteX1" fmla="*/ 0 w 3574521"/>
                <a:gd name="connsiteY1" fmla="*/ 0 h 10583"/>
              </a:gdLst>
              <a:ahLst/>
              <a:cxnLst>
                <a:cxn ang="0">
                  <a:pos x="connsiteX0" y="connsiteY0"/>
                </a:cxn>
                <a:cxn ang="0">
                  <a:pos x="connsiteX1" y="connsiteY1"/>
                </a:cxn>
              </a:cxnLst>
              <a:rect l="l" t="t" r="r" b="b"/>
              <a:pathLst>
                <a:path w="3574521" h="10583">
                  <a:moveTo>
                    <a:pt x="3574522" y="0"/>
                  </a:moveTo>
                  <a:lnTo>
                    <a:pt x="0" y="0"/>
                  </a:lnTo>
                </a:path>
              </a:pathLst>
            </a:custGeom>
            <a:ln w="10583" cap="flat">
              <a:solidFill>
                <a:srgbClr val="221F1F"/>
              </a:solidFill>
              <a:prstDash val="solid"/>
              <a:miter/>
            </a:ln>
          </p:spPr>
          <p:txBody>
            <a:bodyPr rtlCol="0" anchor="ctr"/>
            <a:lstStyle/>
            <a:p>
              <a:pPr marL="0" marR="0" lvl="0" indent="0" algn="l" defTabSz="609439"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262" name="TextBox 261">
            <a:extLst>
              <a:ext uri="{FF2B5EF4-FFF2-40B4-BE49-F238E27FC236}">
                <a16:creationId xmlns:a16="http://schemas.microsoft.com/office/drawing/2014/main" id="{7D69DE8F-D0A4-29DC-0151-FD6C4B9D6987}"/>
              </a:ext>
            </a:extLst>
          </p:cNvPr>
          <p:cNvSpPr txBox="1"/>
          <p:nvPr/>
        </p:nvSpPr>
        <p:spPr>
          <a:xfrm>
            <a:off x="1292772" y="1480281"/>
            <a:ext cx="3748785" cy="430887"/>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NZ" sz="22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Patients with ER IHC 0%*</a:t>
            </a:r>
          </a:p>
        </p:txBody>
      </p:sp>
      <p:sp>
        <p:nvSpPr>
          <p:cNvPr id="263" name="TextBox 262">
            <a:extLst>
              <a:ext uri="{FF2B5EF4-FFF2-40B4-BE49-F238E27FC236}">
                <a16:creationId xmlns:a16="http://schemas.microsoft.com/office/drawing/2014/main" id="{FC32334E-27ED-FD29-2594-218DB7A0C0CE}"/>
              </a:ext>
            </a:extLst>
          </p:cNvPr>
          <p:cNvSpPr txBox="1"/>
          <p:nvPr/>
        </p:nvSpPr>
        <p:spPr>
          <a:xfrm>
            <a:off x="7286005" y="1480281"/>
            <a:ext cx="3451915" cy="769441"/>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NZ" sz="22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Patients with ER IHC 1-10%</a:t>
            </a:r>
          </a:p>
        </p:txBody>
      </p:sp>
      <p:grpSp>
        <p:nvGrpSpPr>
          <p:cNvPr id="17" name="Group 16">
            <a:extLst>
              <a:ext uri="{FF2B5EF4-FFF2-40B4-BE49-F238E27FC236}">
                <a16:creationId xmlns:a16="http://schemas.microsoft.com/office/drawing/2014/main" id="{9B3DACCA-87BB-4F37-9FB2-0F07D5EDB102}"/>
              </a:ext>
            </a:extLst>
          </p:cNvPr>
          <p:cNvGrpSpPr/>
          <p:nvPr/>
        </p:nvGrpSpPr>
        <p:grpSpPr>
          <a:xfrm>
            <a:off x="1534510" y="2333297"/>
            <a:ext cx="3237186" cy="2795751"/>
            <a:chOff x="1208690" y="2333297"/>
            <a:chExt cx="3237186" cy="2795751"/>
          </a:xfrm>
        </p:grpSpPr>
        <p:cxnSp>
          <p:nvCxnSpPr>
            <p:cNvPr id="6" name="Straight Connector 5">
              <a:extLst>
                <a:ext uri="{FF2B5EF4-FFF2-40B4-BE49-F238E27FC236}">
                  <a16:creationId xmlns:a16="http://schemas.microsoft.com/office/drawing/2014/main" id="{449D160F-9BB5-4E60-59BD-DD888572EACC}"/>
                </a:ext>
              </a:extLst>
            </p:cNvPr>
            <p:cNvCxnSpPr>
              <a:cxnSpLocks/>
            </p:cNvCxnSpPr>
            <p:nvPr/>
          </p:nvCxnSpPr>
          <p:spPr bwMode="auto">
            <a:xfrm>
              <a:off x="1240221" y="5129048"/>
              <a:ext cx="3205655" cy="0"/>
            </a:xfrm>
            <a:prstGeom prst="line">
              <a:avLst/>
            </a:prstGeom>
            <a:noFill/>
            <a:ln w="28575" cap="flat" cmpd="sng" algn="ctr">
              <a:solidFill>
                <a:schemeClr val="bg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6E4C88A7-17FE-C877-DE1F-344EFF75F3D5}"/>
                </a:ext>
              </a:extLst>
            </p:cNvPr>
            <p:cNvCxnSpPr/>
            <p:nvPr/>
          </p:nvCxnSpPr>
          <p:spPr bwMode="auto">
            <a:xfrm flipV="1">
              <a:off x="1271751" y="2333297"/>
              <a:ext cx="0" cy="2795751"/>
            </a:xfrm>
            <a:prstGeom prst="line">
              <a:avLst/>
            </a:prstGeom>
            <a:noFill/>
            <a:ln w="28575" cap="flat" cmpd="sng" algn="ctr">
              <a:solidFill>
                <a:schemeClr val="bg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E1D9780E-0C15-57BF-C057-62B0F2F01089}"/>
                </a:ext>
              </a:extLst>
            </p:cNvPr>
            <p:cNvCxnSpPr>
              <a:cxnSpLocks/>
            </p:cNvCxnSpPr>
            <p:nvPr/>
          </p:nvCxnSpPr>
          <p:spPr bwMode="auto">
            <a:xfrm flipH="1">
              <a:off x="1208690" y="233329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BD09863F-DE84-BAC7-A95E-39D8B063F39B}"/>
                </a:ext>
              </a:extLst>
            </p:cNvPr>
            <p:cNvCxnSpPr>
              <a:cxnSpLocks/>
            </p:cNvCxnSpPr>
            <p:nvPr/>
          </p:nvCxnSpPr>
          <p:spPr bwMode="auto">
            <a:xfrm flipH="1">
              <a:off x="1208690" y="279925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B77C30D9-26BB-A3C6-85BC-A868DB8B1711}"/>
                </a:ext>
              </a:extLst>
            </p:cNvPr>
            <p:cNvCxnSpPr>
              <a:cxnSpLocks/>
            </p:cNvCxnSpPr>
            <p:nvPr/>
          </p:nvCxnSpPr>
          <p:spPr bwMode="auto">
            <a:xfrm flipH="1">
              <a:off x="1208690" y="3265215"/>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122EBC16-4661-A65D-493C-1D124562A55C}"/>
                </a:ext>
              </a:extLst>
            </p:cNvPr>
            <p:cNvCxnSpPr>
              <a:cxnSpLocks/>
            </p:cNvCxnSpPr>
            <p:nvPr/>
          </p:nvCxnSpPr>
          <p:spPr bwMode="auto">
            <a:xfrm flipH="1">
              <a:off x="1208690" y="373117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9D69CDB9-9FC1-B5BB-4460-DA887AA43692}"/>
                </a:ext>
              </a:extLst>
            </p:cNvPr>
            <p:cNvCxnSpPr>
              <a:cxnSpLocks/>
            </p:cNvCxnSpPr>
            <p:nvPr/>
          </p:nvCxnSpPr>
          <p:spPr bwMode="auto">
            <a:xfrm flipH="1">
              <a:off x="1208690" y="419713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236B3FF5-19C4-BD69-71E3-CE1DCF585529}"/>
                </a:ext>
              </a:extLst>
            </p:cNvPr>
            <p:cNvCxnSpPr>
              <a:cxnSpLocks/>
            </p:cNvCxnSpPr>
            <p:nvPr/>
          </p:nvCxnSpPr>
          <p:spPr bwMode="auto">
            <a:xfrm flipH="1">
              <a:off x="1208690" y="466309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618FDDA4-DAAF-A5D6-5B5B-659CDEA21B6F}"/>
                </a:ext>
              </a:extLst>
            </p:cNvPr>
            <p:cNvCxnSpPr>
              <a:cxnSpLocks/>
            </p:cNvCxnSpPr>
            <p:nvPr/>
          </p:nvCxnSpPr>
          <p:spPr bwMode="auto">
            <a:xfrm flipH="1">
              <a:off x="1208690" y="5129048"/>
              <a:ext cx="64008" cy="0"/>
            </a:xfrm>
            <a:prstGeom prst="line">
              <a:avLst/>
            </a:prstGeom>
            <a:noFill/>
            <a:ln w="28575" cap="flat" cmpd="sng" algn="ctr">
              <a:solidFill>
                <a:schemeClr val="bg1"/>
              </a:solidFill>
              <a:prstDash val="solid"/>
              <a:round/>
              <a:headEnd type="none" w="med" len="med"/>
              <a:tailEnd type="none" w="med" len="med"/>
            </a:ln>
            <a:effectLst/>
          </p:spPr>
        </p:cxnSp>
      </p:grpSp>
      <p:sp>
        <p:nvSpPr>
          <p:cNvPr id="18" name="TextBox 17">
            <a:extLst>
              <a:ext uri="{FF2B5EF4-FFF2-40B4-BE49-F238E27FC236}">
                <a16:creationId xmlns:a16="http://schemas.microsoft.com/office/drawing/2014/main" id="{647EAE9D-319E-F3A3-423A-71000F1806CD}"/>
              </a:ext>
            </a:extLst>
          </p:cNvPr>
          <p:cNvSpPr txBox="1"/>
          <p:nvPr/>
        </p:nvSpPr>
        <p:spPr bwMode="auto">
          <a:xfrm>
            <a:off x="1023937" y="2165130"/>
            <a:ext cx="5570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60</a:t>
            </a:r>
          </a:p>
        </p:txBody>
      </p:sp>
      <p:sp>
        <p:nvSpPr>
          <p:cNvPr id="19" name="TextBox 18">
            <a:extLst>
              <a:ext uri="{FF2B5EF4-FFF2-40B4-BE49-F238E27FC236}">
                <a16:creationId xmlns:a16="http://schemas.microsoft.com/office/drawing/2014/main" id="{B7D8EB22-54EA-3003-5CF3-AB1CE8E8711F}"/>
              </a:ext>
            </a:extLst>
          </p:cNvPr>
          <p:cNvSpPr txBox="1"/>
          <p:nvPr/>
        </p:nvSpPr>
        <p:spPr bwMode="auto">
          <a:xfrm>
            <a:off x="1023937" y="2629337"/>
            <a:ext cx="5570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50</a:t>
            </a:r>
          </a:p>
        </p:txBody>
      </p:sp>
      <p:sp>
        <p:nvSpPr>
          <p:cNvPr id="20" name="TextBox 19">
            <a:extLst>
              <a:ext uri="{FF2B5EF4-FFF2-40B4-BE49-F238E27FC236}">
                <a16:creationId xmlns:a16="http://schemas.microsoft.com/office/drawing/2014/main" id="{50ED58D9-FD34-8C2D-0BB3-F6DC87134464}"/>
              </a:ext>
            </a:extLst>
          </p:cNvPr>
          <p:cNvSpPr txBox="1"/>
          <p:nvPr/>
        </p:nvSpPr>
        <p:spPr bwMode="auto">
          <a:xfrm>
            <a:off x="1023937" y="3093544"/>
            <a:ext cx="5570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40</a:t>
            </a:r>
          </a:p>
        </p:txBody>
      </p:sp>
      <p:sp>
        <p:nvSpPr>
          <p:cNvPr id="21" name="TextBox 20">
            <a:extLst>
              <a:ext uri="{FF2B5EF4-FFF2-40B4-BE49-F238E27FC236}">
                <a16:creationId xmlns:a16="http://schemas.microsoft.com/office/drawing/2014/main" id="{DBA66245-D540-86AF-16BD-761878F0DB95}"/>
              </a:ext>
            </a:extLst>
          </p:cNvPr>
          <p:cNvSpPr txBox="1"/>
          <p:nvPr/>
        </p:nvSpPr>
        <p:spPr bwMode="auto">
          <a:xfrm>
            <a:off x="1023937" y="3557751"/>
            <a:ext cx="5570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30</a:t>
            </a:r>
          </a:p>
        </p:txBody>
      </p:sp>
      <p:sp>
        <p:nvSpPr>
          <p:cNvPr id="22" name="TextBox 21">
            <a:extLst>
              <a:ext uri="{FF2B5EF4-FFF2-40B4-BE49-F238E27FC236}">
                <a16:creationId xmlns:a16="http://schemas.microsoft.com/office/drawing/2014/main" id="{A46435D9-67CB-15A6-4ADF-87DE4A471B0D}"/>
              </a:ext>
            </a:extLst>
          </p:cNvPr>
          <p:cNvSpPr txBox="1"/>
          <p:nvPr/>
        </p:nvSpPr>
        <p:spPr bwMode="auto">
          <a:xfrm>
            <a:off x="1023937" y="4021958"/>
            <a:ext cx="5570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20</a:t>
            </a:r>
          </a:p>
        </p:txBody>
      </p:sp>
      <p:sp>
        <p:nvSpPr>
          <p:cNvPr id="23" name="TextBox 22">
            <a:extLst>
              <a:ext uri="{FF2B5EF4-FFF2-40B4-BE49-F238E27FC236}">
                <a16:creationId xmlns:a16="http://schemas.microsoft.com/office/drawing/2014/main" id="{B21A2C6B-61E1-9AC7-75AC-EDE301E10C49}"/>
              </a:ext>
            </a:extLst>
          </p:cNvPr>
          <p:cNvSpPr txBox="1"/>
          <p:nvPr/>
        </p:nvSpPr>
        <p:spPr bwMode="auto">
          <a:xfrm>
            <a:off x="1023937" y="4486165"/>
            <a:ext cx="5570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10</a:t>
            </a:r>
          </a:p>
        </p:txBody>
      </p:sp>
      <p:sp>
        <p:nvSpPr>
          <p:cNvPr id="24" name="TextBox 23">
            <a:extLst>
              <a:ext uri="{FF2B5EF4-FFF2-40B4-BE49-F238E27FC236}">
                <a16:creationId xmlns:a16="http://schemas.microsoft.com/office/drawing/2014/main" id="{B30DA4D4-8D3E-6024-3EAB-B5FF7355B1E6}"/>
              </a:ext>
            </a:extLst>
          </p:cNvPr>
          <p:cNvSpPr txBox="1"/>
          <p:nvPr/>
        </p:nvSpPr>
        <p:spPr bwMode="auto">
          <a:xfrm>
            <a:off x="1023937" y="4950371"/>
            <a:ext cx="5570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0</a:t>
            </a:r>
          </a:p>
        </p:txBody>
      </p:sp>
      <p:sp>
        <p:nvSpPr>
          <p:cNvPr id="25" name="TextBox 24">
            <a:extLst>
              <a:ext uri="{FF2B5EF4-FFF2-40B4-BE49-F238E27FC236}">
                <a16:creationId xmlns:a16="http://schemas.microsoft.com/office/drawing/2014/main" id="{73FC2904-D5C6-065F-246E-1027C4603528}"/>
              </a:ext>
            </a:extLst>
          </p:cNvPr>
          <p:cNvSpPr txBox="1"/>
          <p:nvPr/>
        </p:nvSpPr>
        <p:spPr bwMode="auto">
          <a:xfrm rot="16200000">
            <a:off x="-428087" y="3554900"/>
            <a:ext cx="27852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Confirmed ORR (%)</a:t>
            </a:r>
          </a:p>
        </p:txBody>
      </p:sp>
      <p:sp>
        <p:nvSpPr>
          <p:cNvPr id="26" name="TextBox 25">
            <a:extLst>
              <a:ext uri="{FF2B5EF4-FFF2-40B4-BE49-F238E27FC236}">
                <a16:creationId xmlns:a16="http://schemas.microsoft.com/office/drawing/2014/main" id="{013B3E97-BB05-A765-D937-024FB9FEE3C8}"/>
              </a:ext>
            </a:extLst>
          </p:cNvPr>
          <p:cNvSpPr txBox="1"/>
          <p:nvPr/>
        </p:nvSpPr>
        <p:spPr bwMode="auto">
          <a:xfrm>
            <a:off x="1631143" y="5144812"/>
            <a:ext cx="16080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a:t>
            </a:r>
            <a:r>
              <a:rPr kumimoji="0" lang="en-US" sz="16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Dxd</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(n = 40)</a:t>
            </a:r>
          </a:p>
        </p:txBody>
      </p:sp>
      <p:sp>
        <p:nvSpPr>
          <p:cNvPr id="27" name="TextBox 26">
            <a:extLst>
              <a:ext uri="{FF2B5EF4-FFF2-40B4-BE49-F238E27FC236}">
                <a16:creationId xmlns:a16="http://schemas.microsoft.com/office/drawing/2014/main" id="{01C87BE2-A08E-08FB-4CCA-49D956738312}"/>
              </a:ext>
            </a:extLst>
          </p:cNvPr>
          <p:cNvSpPr txBox="1"/>
          <p:nvPr/>
        </p:nvSpPr>
        <p:spPr bwMode="auto">
          <a:xfrm>
            <a:off x="3174122" y="5144812"/>
            <a:ext cx="16080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CT (n = 18)</a:t>
            </a:r>
          </a:p>
        </p:txBody>
      </p:sp>
      <p:cxnSp>
        <p:nvCxnSpPr>
          <p:cNvPr id="29" name="Straight Connector 28">
            <a:extLst>
              <a:ext uri="{FF2B5EF4-FFF2-40B4-BE49-F238E27FC236}">
                <a16:creationId xmlns:a16="http://schemas.microsoft.com/office/drawing/2014/main" id="{75B33E4D-DCD9-BD8E-9A3F-D000EA62B748}"/>
              </a:ext>
            </a:extLst>
          </p:cNvPr>
          <p:cNvCxnSpPr>
            <a:cxnSpLocks/>
          </p:cNvCxnSpPr>
          <p:nvPr/>
        </p:nvCxnSpPr>
        <p:spPr bwMode="auto">
          <a:xfrm>
            <a:off x="1587061" y="5118538"/>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69C78539-6D2D-A4CD-C233-24E328CAC890}"/>
              </a:ext>
            </a:extLst>
          </p:cNvPr>
          <p:cNvCxnSpPr>
            <a:cxnSpLocks/>
          </p:cNvCxnSpPr>
          <p:nvPr/>
        </p:nvCxnSpPr>
        <p:spPr bwMode="auto">
          <a:xfrm>
            <a:off x="3179378" y="5118538"/>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5BA2E294-0C8A-A031-F25D-93E78EA6F8A6}"/>
              </a:ext>
            </a:extLst>
          </p:cNvPr>
          <p:cNvCxnSpPr>
            <a:cxnSpLocks/>
          </p:cNvCxnSpPr>
          <p:nvPr/>
        </p:nvCxnSpPr>
        <p:spPr bwMode="auto">
          <a:xfrm>
            <a:off x="4771695" y="5118538"/>
            <a:ext cx="0" cy="64008"/>
          </a:xfrm>
          <a:prstGeom prst="line">
            <a:avLst/>
          </a:prstGeom>
          <a:noFill/>
          <a:ln w="28575" cap="flat" cmpd="sng" algn="ctr">
            <a:solidFill>
              <a:schemeClr val="bg1"/>
            </a:solidFill>
            <a:prstDash val="solid"/>
            <a:round/>
            <a:headEnd type="none" w="med" len="med"/>
            <a:tailEnd type="none" w="med" len="med"/>
          </a:ln>
          <a:effectLst/>
        </p:spPr>
      </p:cxnSp>
      <p:sp>
        <p:nvSpPr>
          <p:cNvPr id="32" name="TextBox 31">
            <a:extLst>
              <a:ext uri="{FF2B5EF4-FFF2-40B4-BE49-F238E27FC236}">
                <a16:creationId xmlns:a16="http://schemas.microsoft.com/office/drawing/2014/main" id="{A5BB8500-9395-65D3-93D7-09AFC8F9F1C0}"/>
              </a:ext>
            </a:extLst>
          </p:cNvPr>
          <p:cNvSpPr txBox="1"/>
          <p:nvPr/>
        </p:nvSpPr>
        <p:spPr bwMode="auto">
          <a:xfrm>
            <a:off x="1818288" y="2464674"/>
            <a:ext cx="11876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50.0</a:t>
            </a:r>
          </a:p>
        </p:txBody>
      </p:sp>
      <p:sp>
        <p:nvSpPr>
          <p:cNvPr id="33" name="TextBox 32">
            <a:extLst>
              <a:ext uri="{FF2B5EF4-FFF2-40B4-BE49-F238E27FC236}">
                <a16:creationId xmlns:a16="http://schemas.microsoft.com/office/drawing/2014/main" id="{149BFF30-D91C-9C30-1665-3B1E5F06AC2F}"/>
              </a:ext>
            </a:extLst>
          </p:cNvPr>
          <p:cNvSpPr txBox="1"/>
          <p:nvPr/>
        </p:nvSpPr>
        <p:spPr bwMode="auto">
          <a:xfrm>
            <a:off x="3373820" y="3983418"/>
            <a:ext cx="11771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16.7</a:t>
            </a:r>
          </a:p>
        </p:txBody>
      </p:sp>
      <p:sp>
        <p:nvSpPr>
          <p:cNvPr id="37" name="Rectangle 36">
            <a:extLst>
              <a:ext uri="{FF2B5EF4-FFF2-40B4-BE49-F238E27FC236}">
                <a16:creationId xmlns:a16="http://schemas.microsoft.com/office/drawing/2014/main" id="{D6DB414B-144B-5F02-F813-759572BB0656}"/>
              </a:ext>
            </a:extLst>
          </p:cNvPr>
          <p:cNvSpPr/>
          <p:nvPr/>
        </p:nvSpPr>
        <p:spPr bwMode="auto">
          <a:xfrm>
            <a:off x="7378259" y="2469931"/>
            <a:ext cx="1177159" cy="2643351"/>
          </a:xfrm>
          <a:prstGeom prst="rect">
            <a:avLst/>
          </a:prstGeom>
          <a:solidFill>
            <a:srgbClr val="005873"/>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DF81776B-F5C0-3FAF-AE04-E07534DCC53F}"/>
              </a:ext>
            </a:extLst>
          </p:cNvPr>
          <p:cNvSpPr/>
          <p:nvPr/>
        </p:nvSpPr>
        <p:spPr bwMode="auto">
          <a:xfrm>
            <a:off x="8928536" y="4855779"/>
            <a:ext cx="1177159" cy="273268"/>
          </a:xfrm>
          <a:prstGeom prst="rect">
            <a:avLst/>
          </a:prstGeom>
          <a:solidFill>
            <a:srgbClr val="E1471D"/>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B61B2616-8650-5EEA-0906-1616496CFA70}"/>
              </a:ext>
            </a:extLst>
          </p:cNvPr>
          <p:cNvGrpSpPr/>
          <p:nvPr/>
        </p:nvGrpSpPr>
        <p:grpSpPr>
          <a:xfrm>
            <a:off x="7089226" y="2328041"/>
            <a:ext cx="3237186" cy="2795751"/>
            <a:chOff x="1208690" y="2333297"/>
            <a:chExt cx="3237186" cy="2795751"/>
          </a:xfrm>
        </p:grpSpPr>
        <p:cxnSp>
          <p:nvCxnSpPr>
            <p:cNvPr id="40" name="Straight Connector 39">
              <a:extLst>
                <a:ext uri="{FF2B5EF4-FFF2-40B4-BE49-F238E27FC236}">
                  <a16:creationId xmlns:a16="http://schemas.microsoft.com/office/drawing/2014/main" id="{4A54A041-EFFC-27E0-E314-D2F7BD562EF5}"/>
                </a:ext>
              </a:extLst>
            </p:cNvPr>
            <p:cNvCxnSpPr>
              <a:cxnSpLocks/>
            </p:cNvCxnSpPr>
            <p:nvPr/>
          </p:nvCxnSpPr>
          <p:spPr bwMode="auto">
            <a:xfrm>
              <a:off x="1240221" y="5129048"/>
              <a:ext cx="3205655" cy="0"/>
            </a:xfrm>
            <a:prstGeom prst="line">
              <a:avLst/>
            </a:prstGeom>
            <a:noFill/>
            <a:ln w="2857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ED2F297A-0F41-B689-B120-076B3F35740D}"/>
                </a:ext>
              </a:extLst>
            </p:cNvPr>
            <p:cNvCxnSpPr/>
            <p:nvPr/>
          </p:nvCxnSpPr>
          <p:spPr bwMode="auto">
            <a:xfrm flipV="1">
              <a:off x="1271751" y="2333297"/>
              <a:ext cx="0" cy="2795751"/>
            </a:xfrm>
            <a:prstGeom prst="line">
              <a:avLst/>
            </a:prstGeom>
            <a:noFill/>
            <a:ln w="285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A5CEFAA4-17AD-069D-9C9A-A6E9ECDD4135}"/>
                </a:ext>
              </a:extLst>
            </p:cNvPr>
            <p:cNvCxnSpPr>
              <a:cxnSpLocks/>
            </p:cNvCxnSpPr>
            <p:nvPr/>
          </p:nvCxnSpPr>
          <p:spPr bwMode="auto">
            <a:xfrm flipH="1">
              <a:off x="1208690" y="233329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E0F39ABB-543D-E56D-F500-031E069B96A0}"/>
                </a:ext>
              </a:extLst>
            </p:cNvPr>
            <p:cNvCxnSpPr>
              <a:cxnSpLocks/>
            </p:cNvCxnSpPr>
            <p:nvPr/>
          </p:nvCxnSpPr>
          <p:spPr bwMode="auto">
            <a:xfrm flipH="1">
              <a:off x="1208690" y="279925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6F4A48B8-DDF2-50BB-6F09-DCF22DAFF078}"/>
                </a:ext>
              </a:extLst>
            </p:cNvPr>
            <p:cNvCxnSpPr>
              <a:cxnSpLocks/>
            </p:cNvCxnSpPr>
            <p:nvPr/>
          </p:nvCxnSpPr>
          <p:spPr bwMode="auto">
            <a:xfrm flipH="1">
              <a:off x="1208690" y="3265215"/>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ECB0D8CA-0283-3714-EB88-0280D6AECA2F}"/>
                </a:ext>
              </a:extLst>
            </p:cNvPr>
            <p:cNvCxnSpPr>
              <a:cxnSpLocks/>
            </p:cNvCxnSpPr>
            <p:nvPr/>
          </p:nvCxnSpPr>
          <p:spPr bwMode="auto">
            <a:xfrm flipH="1">
              <a:off x="1208690" y="373117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0AACFA42-F066-8C05-5C78-988AE79A158A}"/>
                </a:ext>
              </a:extLst>
            </p:cNvPr>
            <p:cNvCxnSpPr>
              <a:cxnSpLocks/>
            </p:cNvCxnSpPr>
            <p:nvPr/>
          </p:nvCxnSpPr>
          <p:spPr bwMode="auto">
            <a:xfrm flipH="1">
              <a:off x="1208690" y="419713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EB81765E-2547-9C0F-92D1-1A2F25486940}"/>
                </a:ext>
              </a:extLst>
            </p:cNvPr>
            <p:cNvCxnSpPr>
              <a:cxnSpLocks/>
            </p:cNvCxnSpPr>
            <p:nvPr/>
          </p:nvCxnSpPr>
          <p:spPr bwMode="auto">
            <a:xfrm flipH="1">
              <a:off x="1208690" y="466309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65" name="Straight Connector 264">
              <a:extLst>
                <a:ext uri="{FF2B5EF4-FFF2-40B4-BE49-F238E27FC236}">
                  <a16:creationId xmlns:a16="http://schemas.microsoft.com/office/drawing/2014/main" id="{2EDACC2D-3B90-F758-F997-A7CEE542CDE5}"/>
                </a:ext>
              </a:extLst>
            </p:cNvPr>
            <p:cNvCxnSpPr>
              <a:cxnSpLocks/>
            </p:cNvCxnSpPr>
            <p:nvPr/>
          </p:nvCxnSpPr>
          <p:spPr bwMode="auto">
            <a:xfrm flipH="1">
              <a:off x="1208690" y="5129048"/>
              <a:ext cx="64008" cy="0"/>
            </a:xfrm>
            <a:prstGeom prst="line">
              <a:avLst/>
            </a:prstGeom>
            <a:noFill/>
            <a:ln w="28575" cap="flat" cmpd="sng" algn="ctr">
              <a:solidFill>
                <a:schemeClr val="bg1"/>
              </a:solidFill>
              <a:prstDash val="solid"/>
              <a:round/>
              <a:headEnd type="none" w="med" len="med"/>
              <a:tailEnd type="none" w="med" len="med"/>
            </a:ln>
            <a:effectLst/>
          </p:spPr>
        </p:cxnSp>
      </p:grpSp>
      <p:sp>
        <p:nvSpPr>
          <p:cNvPr id="266" name="TextBox 265">
            <a:extLst>
              <a:ext uri="{FF2B5EF4-FFF2-40B4-BE49-F238E27FC236}">
                <a16:creationId xmlns:a16="http://schemas.microsoft.com/office/drawing/2014/main" id="{4FA8E05A-CA08-6E0C-376D-E0786885619B}"/>
              </a:ext>
            </a:extLst>
          </p:cNvPr>
          <p:cNvSpPr txBox="1"/>
          <p:nvPr/>
        </p:nvSpPr>
        <p:spPr bwMode="auto">
          <a:xfrm>
            <a:off x="6578653" y="2159874"/>
            <a:ext cx="5570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60</a:t>
            </a:r>
          </a:p>
        </p:txBody>
      </p:sp>
      <p:sp>
        <p:nvSpPr>
          <p:cNvPr id="267" name="TextBox 266">
            <a:extLst>
              <a:ext uri="{FF2B5EF4-FFF2-40B4-BE49-F238E27FC236}">
                <a16:creationId xmlns:a16="http://schemas.microsoft.com/office/drawing/2014/main" id="{F5DE3066-AA74-E75B-436B-50DC9130380B}"/>
              </a:ext>
            </a:extLst>
          </p:cNvPr>
          <p:cNvSpPr txBox="1"/>
          <p:nvPr/>
        </p:nvSpPr>
        <p:spPr bwMode="auto">
          <a:xfrm>
            <a:off x="6578653" y="2624081"/>
            <a:ext cx="5570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50</a:t>
            </a:r>
          </a:p>
        </p:txBody>
      </p:sp>
      <p:sp>
        <p:nvSpPr>
          <p:cNvPr id="268" name="TextBox 267">
            <a:extLst>
              <a:ext uri="{FF2B5EF4-FFF2-40B4-BE49-F238E27FC236}">
                <a16:creationId xmlns:a16="http://schemas.microsoft.com/office/drawing/2014/main" id="{576EC3A8-75E9-C935-772A-A32FAA1CEE9C}"/>
              </a:ext>
            </a:extLst>
          </p:cNvPr>
          <p:cNvSpPr txBox="1"/>
          <p:nvPr/>
        </p:nvSpPr>
        <p:spPr bwMode="auto">
          <a:xfrm>
            <a:off x="6578653" y="3088288"/>
            <a:ext cx="5570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40</a:t>
            </a:r>
          </a:p>
        </p:txBody>
      </p:sp>
      <p:sp>
        <p:nvSpPr>
          <p:cNvPr id="269" name="TextBox 268">
            <a:extLst>
              <a:ext uri="{FF2B5EF4-FFF2-40B4-BE49-F238E27FC236}">
                <a16:creationId xmlns:a16="http://schemas.microsoft.com/office/drawing/2014/main" id="{88457AB4-06AB-0949-F78F-C61130630484}"/>
              </a:ext>
            </a:extLst>
          </p:cNvPr>
          <p:cNvSpPr txBox="1"/>
          <p:nvPr/>
        </p:nvSpPr>
        <p:spPr bwMode="auto">
          <a:xfrm>
            <a:off x="6578653" y="3552495"/>
            <a:ext cx="5570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30</a:t>
            </a:r>
          </a:p>
        </p:txBody>
      </p:sp>
      <p:sp>
        <p:nvSpPr>
          <p:cNvPr id="270" name="TextBox 269">
            <a:extLst>
              <a:ext uri="{FF2B5EF4-FFF2-40B4-BE49-F238E27FC236}">
                <a16:creationId xmlns:a16="http://schemas.microsoft.com/office/drawing/2014/main" id="{C5329C53-0238-496C-1C67-BAD33EE84BCB}"/>
              </a:ext>
            </a:extLst>
          </p:cNvPr>
          <p:cNvSpPr txBox="1"/>
          <p:nvPr/>
        </p:nvSpPr>
        <p:spPr bwMode="auto">
          <a:xfrm>
            <a:off x="6578653" y="4016702"/>
            <a:ext cx="5570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20</a:t>
            </a:r>
          </a:p>
        </p:txBody>
      </p:sp>
      <p:sp>
        <p:nvSpPr>
          <p:cNvPr id="271" name="TextBox 270">
            <a:extLst>
              <a:ext uri="{FF2B5EF4-FFF2-40B4-BE49-F238E27FC236}">
                <a16:creationId xmlns:a16="http://schemas.microsoft.com/office/drawing/2014/main" id="{281D5349-4DC5-B3FF-BC46-F896CB833969}"/>
              </a:ext>
            </a:extLst>
          </p:cNvPr>
          <p:cNvSpPr txBox="1"/>
          <p:nvPr/>
        </p:nvSpPr>
        <p:spPr bwMode="auto">
          <a:xfrm>
            <a:off x="6578653" y="4480909"/>
            <a:ext cx="5570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10</a:t>
            </a:r>
          </a:p>
        </p:txBody>
      </p:sp>
      <p:sp>
        <p:nvSpPr>
          <p:cNvPr id="272" name="TextBox 271">
            <a:extLst>
              <a:ext uri="{FF2B5EF4-FFF2-40B4-BE49-F238E27FC236}">
                <a16:creationId xmlns:a16="http://schemas.microsoft.com/office/drawing/2014/main" id="{F6C5DA8A-CF09-CCE6-8AA6-E27ED3BF236B}"/>
              </a:ext>
            </a:extLst>
          </p:cNvPr>
          <p:cNvSpPr txBox="1"/>
          <p:nvPr/>
        </p:nvSpPr>
        <p:spPr bwMode="auto">
          <a:xfrm>
            <a:off x="6578653" y="4945115"/>
            <a:ext cx="5570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0</a:t>
            </a:r>
          </a:p>
        </p:txBody>
      </p:sp>
      <p:sp>
        <p:nvSpPr>
          <p:cNvPr id="273" name="TextBox 272">
            <a:extLst>
              <a:ext uri="{FF2B5EF4-FFF2-40B4-BE49-F238E27FC236}">
                <a16:creationId xmlns:a16="http://schemas.microsoft.com/office/drawing/2014/main" id="{ED2CBD2F-6F74-EBAD-7CA1-43AF1C27EEB0}"/>
              </a:ext>
            </a:extLst>
          </p:cNvPr>
          <p:cNvSpPr txBox="1"/>
          <p:nvPr/>
        </p:nvSpPr>
        <p:spPr bwMode="auto">
          <a:xfrm rot="16200000">
            <a:off x="5112981" y="3549644"/>
            <a:ext cx="27852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Confirmed ORR (%)</a:t>
            </a:r>
          </a:p>
        </p:txBody>
      </p:sp>
      <p:sp>
        <p:nvSpPr>
          <p:cNvPr id="274" name="TextBox 273">
            <a:extLst>
              <a:ext uri="{FF2B5EF4-FFF2-40B4-BE49-F238E27FC236}">
                <a16:creationId xmlns:a16="http://schemas.microsoft.com/office/drawing/2014/main" id="{A4172787-15E5-F715-596C-C0711F6221FB}"/>
              </a:ext>
            </a:extLst>
          </p:cNvPr>
          <p:cNvSpPr txBox="1"/>
          <p:nvPr/>
        </p:nvSpPr>
        <p:spPr bwMode="auto">
          <a:xfrm>
            <a:off x="7199507" y="5139556"/>
            <a:ext cx="16080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a:t>
            </a:r>
            <a:r>
              <a:rPr kumimoji="0" lang="en-US" sz="16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Dxd</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(n = 35)</a:t>
            </a:r>
          </a:p>
        </p:txBody>
      </p:sp>
      <p:sp>
        <p:nvSpPr>
          <p:cNvPr id="275" name="TextBox 274">
            <a:extLst>
              <a:ext uri="{FF2B5EF4-FFF2-40B4-BE49-F238E27FC236}">
                <a16:creationId xmlns:a16="http://schemas.microsoft.com/office/drawing/2014/main" id="{6DB3CA4F-70CC-02DF-B265-51C60B59DE0B}"/>
              </a:ext>
            </a:extLst>
          </p:cNvPr>
          <p:cNvSpPr txBox="1"/>
          <p:nvPr/>
        </p:nvSpPr>
        <p:spPr bwMode="auto">
          <a:xfrm>
            <a:off x="8728838" y="5139556"/>
            <a:ext cx="16080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CT (n = 17)</a:t>
            </a:r>
          </a:p>
        </p:txBody>
      </p:sp>
      <p:cxnSp>
        <p:nvCxnSpPr>
          <p:cNvPr id="276" name="Straight Connector 275">
            <a:extLst>
              <a:ext uri="{FF2B5EF4-FFF2-40B4-BE49-F238E27FC236}">
                <a16:creationId xmlns:a16="http://schemas.microsoft.com/office/drawing/2014/main" id="{AB07AF37-1A61-270A-0881-1F65E621DC91}"/>
              </a:ext>
            </a:extLst>
          </p:cNvPr>
          <p:cNvCxnSpPr>
            <a:cxnSpLocks/>
          </p:cNvCxnSpPr>
          <p:nvPr/>
        </p:nvCxnSpPr>
        <p:spPr bwMode="auto">
          <a:xfrm>
            <a:off x="7141777" y="511328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77" name="Straight Connector 276">
            <a:extLst>
              <a:ext uri="{FF2B5EF4-FFF2-40B4-BE49-F238E27FC236}">
                <a16:creationId xmlns:a16="http://schemas.microsoft.com/office/drawing/2014/main" id="{F3339320-4EB9-F9E4-E9E1-D578F791375F}"/>
              </a:ext>
            </a:extLst>
          </p:cNvPr>
          <p:cNvCxnSpPr>
            <a:cxnSpLocks/>
          </p:cNvCxnSpPr>
          <p:nvPr/>
        </p:nvCxnSpPr>
        <p:spPr bwMode="auto">
          <a:xfrm>
            <a:off x="8734094" y="511328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78" name="Straight Connector 277">
            <a:extLst>
              <a:ext uri="{FF2B5EF4-FFF2-40B4-BE49-F238E27FC236}">
                <a16:creationId xmlns:a16="http://schemas.microsoft.com/office/drawing/2014/main" id="{78FDD941-C4FE-62D3-EF00-B13CD8C22B8C}"/>
              </a:ext>
            </a:extLst>
          </p:cNvPr>
          <p:cNvCxnSpPr>
            <a:cxnSpLocks/>
          </p:cNvCxnSpPr>
          <p:nvPr/>
        </p:nvCxnSpPr>
        <p:spPr bwMode="auto">
          <a:xfrm>
            <a:off x="10326411" y="5113282"/>
            <a:ext cx="0" cy="64008"/>
          </a:xfrm>
          <a:prstGeom prst="line">
            <a:avLst/>
          </a:prstGeom>
          <a:noFill/>
          <a:ln w="28575" cap="flat" cmpd="sng" algn="ctr">
            <a:solidFill>
              <a:schemeClr val="bg1"/>
            </a:solidFill>
            <a:prstDash val="solid"/>
            <a:round/>
            <a:headEnd type="none" w="med" len="med"/>
            <a:tailEnd type="none" w="med" len="med"/>
          </a:ln>
          <a:effectLst/>
        </p:spPr>
      </p:cxnSp>
      <p:sp>
        <p:nvSpPr>
          <p:cNvPr id="279" name="TextBox 278">
            <a:extLst>
              <a:ext uri="{FF2B5EF4-FFF2-40B4-BE49-F238E27FC236}">
                <a16:creationId xmlns:a16="http://schemas.microsoft.com/office/drawing/2014/main" id="{7F293C19-BE31-0889-CEAD-69BE5AF05866}"/>
              </a:ext>
            </a:extLst>
          </p:cNvPr>
          <p:cNvSpPr txBox="1"/>
          <p:nvPr/>
        </p:nvSpPr>
        <p:spPr bwMode="auto">
          <a:xfrm>
            <a:off x="7373004" y="2112577"/>
            <a:ext cx="11876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57.1</a:t>
            </a:r>
          </a:p>
        </p:txBody>
      </p:sp>
      <p:sp>
        <p:nvSpPr>
          <p:cNvPr id="280" name="TextBox 279">
            <a:extLst>
              <a:ext uri="{FF2B5EF4-FFF2-40B4-BE49-F238E27FC236}">
                <a16:creationId xmlns:a16="http://schemas.microsoft.com/office/drawing/2014/main" id="{7A035C17-9371-C848-D8F5-4E784D8760C7}"/>
              </a:ext>
            </a:extLst>
          </p:cNvPr>
          <p:cNvSpPr txBox="1"/>
          <p:nvPr/>
        </p:nvSpPr>
        <p:spPr bwMode="auto">
          <a:xfrm>
            <a:off x="8928536" y="4503680"/>
            <a:ext cx="11771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5.9</a:t>
            </a:r>
          </a:p>
        </p:txBody>
      </p:sp>
      <p:sp>
        <p:nvSpPr>
          <p:cNvPr id="4" name="Footer Placeholder 1">
            <a:extLst>
              <a:ext uri="{FF2B5EF4-FFF2-40B4-BE49-F238E27FC236}">
                <a16:creationId xmlns:a16="http://schemas.microsoft.com/office/drawing/2014/main" id="{4BC1117A-792E-4F23-8348-8228CD8C3910}"/>
              </a:ext>
            </a:extLst>
          </p:cNvPr>
          <p:cNvSpPr txBox="1">
            <a:spLocks/>
          </p:cNvSpPr>
          <p:nvPr/>
        </p:nvSpPr>
        <p:spPr>
          <a:xfrm>
            <a:off x="609600" y="6206222"/>
            <a:ext cx="1003520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*Reported as hormone receptor-negative cohort</a:t>
            </a:r>
            <a:r>
              <a:rPr kumimoji="0" lang="en-US" sz="1200" b="0" i="0" u="none" strike="noStrike" kern="1200" cap="none" spc="0" normalizeH="0" baseline="30000" noProof="0" dirty="0">
                <a:ln>
                  <a:noFill/>
                </a:ln>
                <a:solidFill>
                  <a:srgbClr val="000000"/>
                </a:solidFill>
                <a:effectLst/>
                <a:uLnTx/>
                <a:uFillTx/>
                <a:latin typeface="Arial" panose="020B0604020202020204" pitchFamily="34" charset="0"/>
                <a:cs typeface="Arial" panose="020B0604020202020204" pitchFamily="34" charset="0"/>
              </a:rPr>
              <a:t>2</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200" b="0" spc="-10" dirty="0">
                <a:latin typeface="Arial" panose="020B0604020202020204" pitchFamily="34" charset="0"/>
                <a:cs typeface="Arial" panose="020B0604020202020204" pitchFamily="34" charset="0"/>
              </a:rPr>
              <a:t>ER, estrogen receptor.</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200" b="0" spc="-10" dirty="0">
                <a:latin typeface="Arial" panose="020B0604020202020204" pitchFamily="34" charset="0"/>
                <a:cs typeface="Arial" panose="020B0604020202020204" pitchFamily="34" charset="0"/>
              </a:rPr>
              <a:t>1. </a:t>
            </a:r>
            <a:r>
              <a:rPr kumimoji="0" lang="en-US" altLang="en-US" sz="1200" b="0" i="0" u="none" strike="noStrike" kern="1200" cap="none" spc="-10" normalizeH="0" baseline="0" noProof="0" dirty="0">
                <a:ln>
                  <a:noFill/>
                </a:ln>
                <a:effectLst/>
                <a:uLnTx/>
                <a:uFillTx/>
                <a:latin typeface="Arial" panose="020B0604020202020204" pitchFamily="34" charset="0"/>
                <a:cs typeface="Arial" panose="020B0604020202020204" pitchFamily="34" charset="0"/>
              </a:rPr>
              <a:t>Cameron. ESMO 2023. Abstract 192MO. 2. </a:t>
            </a:r>
            <a:r>
              <a:rPr kumimoji="0" lang="en-US" alt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Modi. </a:t>
            </a:r>
            <a:r>
              <a:rPr kumimoji="0" lang="en-US" altLang="en-US" sz="1200" b="0" i="1" u="none" strike="noStrike" kern="1200" cap="none" spc="0" normalizeH="0" baseline="0" noProof="0" dirty="0">
                <a:ln>
                  <a:noFill/>
                </a:ln>
                <a:effectLst/>
                <a:uLnTx/>
                <a:uFillTx/>
                <a:latin typeface="Arial" panose="020B0604020202020204" pitchFamily="34" charset="0"/>
                <a:cs typeface="Arial" panose="020B0604020202020204" pitchFamily="34" charset="0"/>
              </a:rPr>
              <a:t>N </a:t>
            </a:r>
            <a:r>
              <a:rPr kumimoji="0" lang="en-US" altLang="en-US" sz="1200" b="0" i="1" u="none" strike="noStrike" kern="1200" cap="none" spc="0" normalizeH="0" baseline="0" noProof="0" dirty="0" err="1">
                <a:ln>
                  <a:noFill/>
                </a:ln>
                <a:effectLst/>
                <a:uLnTx/>
                <a:uFillTx/>
                <a:latin typeface="Arial" panose="020B0604020202020204" pitchFamily="34" charset="0"/>
                <a:cs typeface="Arial" panose="020B0604020202020204" pitchFamily="34" charset="0"/>
              </a:rPr>
              <a:t>Engl</a:t>
            </a:r>
            <a:r>
              <a:rPr kumimoji="0" lang="en-US" altLang="en-US" sz="1200" b="0" i="1" u="none" strike="noStrike" kern="1200" cap="none" spc="0" normalizeH="0" baseline="0" noProof="0" dirty="0">
                <a:ln>
                  <a:noFill/>
                </a:ln>
                <a:effectLst/>
                <a:uLnTx/>
                <a:uFillTx/>
                <a:latin typeface="Arial" panose="020B0604020202020204" pitchFamily="34" charset="0"/>
                <a:cs typeface="Arial" panose="020B0604020202020204" pitchFamily="34" charset="0"/>
              </a:rPr>
              <a:t> J Med</a:t>
            </a:r>
            <a:r>
              <a:rPr kumimoji="0" lang="en-US" alt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2022;387:9.</a:t>
            </a:r>
          </a:p>
        </p:txBody>
      </p:sp>
    </p:spTree>
    <p:extLst>
      <p:ext uri="{BB962C8B-B14F-4D97-AF65-F5344CB8AC3E}">
        <p14:creationId xmlns:p14="http://schemas.microsoft.com/office/powerpoint/2010/main" val="460581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40472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Triple-Negative Breast Cancer (TNBC): Choosing the Right ADC for the Right Patient</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the rationale for varying levels of ADC target positivity required for ADC efficacy and treatment eligibility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patients with TNBC who are optimal candidates for ADCs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Develop evidence-based treatment strategies using ADCs in metastatic TNBC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Apply knowledge of barriers to access, care, and treatment that exist in the care of minority patients diagnosed with metastatic TNBC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Differentiate advantages of ADCs in special populations of patients with metastatic TNBC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strategies for improving adherence through adverse effect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6096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C2AA9-5290-A0CE-8813-73929B83D818}"/>
              </a:ext>
            </a:extLst>
          </p:cNvPr>
          <p:cNvSpPr>
            <a:spLocks noGrp="1"/>
          </p:cNvSpPr>
          <p:nvPr>
            <p:ph type="title"/>
          </p:nvPr>
        </p:nvSpPr>
        <p:spPr/>
        <p:txBody>
          <a:bodyPr/>
          <a:lstStyle/>
          <a:p>
            <a:r>
              <a:rPr lang="en-US" dirty="0"/>
              <a:t>Eligibility for Trials of ADCs</a:t>
            </a:r>
          </a:p>
        </p:txBody>
      </p:sp>
      <p:sp>
        <p:nvSpPr>
          <p:cNvPr id="3" name="Content Placeholder 2">
            <a:extLst>
              <a:ext uri="{FF2B5EF4-FFF2-40B4-BE49-F238E27FC236}">
                <a16:creationId xmlns:a16="http://schemas.microsoft.com/office/drawing/2014/main" id="{82596CE7-7B88-302B-7D6F-1FEA9965EE15}"/>
              </a:ext>
            </a:extLst>
          </p:cNvPr>
          <p:cNvSpPr>
            <a:spLocks noGrp="1"/>
          </p:cNvSpPr>
          <p:nvPr>
            <p:ph idx="1"/>
          </p:nvPr>
        </p:nvSpPr>
        <p:spPr/>
        <p:txBody>
          <a:bodyPr>
            <a:normAutofit/>
          </a:bodyPr>
          <a:lstStyle/>
          <a:p>
            <a:pPr marL="0" indent="0">
              <a:buNone/>
            </a:pPr>
            <a:r>
              <a:rPr lang="en-US" sz="2800" b="1" u="sng" dirty="0"/>
              <a:t>ASCENT Study of Sacituzumab </a:t>
            </a:r>
            <a:r>
              <a:rPr lang="en-US" sz="2800" b="1" u="sng" dirty="0" err="1"/>
              <a:t>Govitecan</a:t>
            </a:r>
            <a:endParaRPr lang="en-US" sz="2800" b="1" u="sng" dirty="0"/>
          </a:p>
          <a:p>
            <a:pPr marL="685800" lvl="1">
              <a:lnSpc>
                <a:spcPct val="100000"/>
              </a:lnSpc>
              <a:spcBef>
                <a:spcPct val="0"/>
              </a:spcBef>
              <a:spcAft>
                <a:spcPts val="600"/>
              </a:spcAft>
              <a:buClrTx/>
              <a:buFont typeface="Arial" panose="020B0604020202020204" pitchFamily="34" charset="0"/>
              <a:buChar char="•"/>
            </a:pPr>
            <a:r>
              <a:rPr lang="en-US" altLang="en-US" sz="2400" dirty="0">
                <a:latin typeface="+mn-lt"/>
              </a:rPr>
              <a:t>Patients with </a:t>
            </a:r>
            <a:r>
              <a:rPr lang="en-US" altLang="en-US" sz="2400" dirty="0" err="1">
                <a:latin typeface="+mn-lt"/>
              </a:rPr>
              <a:t>mTNBC</a:t>
            </a:r>
            <a:r>
              <a:rPr lang="en-US" altLang="en-US" sz="2400" dirty="0">
                <a:latin typeface="+mn-lt"/>
              </a:rPr>
              <a:t> and ≥2 prior lines of CT (no upper limit)</a:t>
            </a:r>
          </a:p>
          <a:p>
            <a:pPr marL="1085850" lvl="2">
              <a:lnSpc>
                <a:spcPct val="100000"/>
              </a:lnSpc>
              <a:spcBef>
                <a:spcPct val="0"/>
              </a:spcBef>
              <a:spcAft>
                <a:spcPts val="600"/>
              </a:spcAft>
              <a:buClrTx/>
              <a:buFont typeface="Arial" panose="020B0604020202020204" pitchFamily="34" charset="0"/>
              <a:buChar char="•"/>
            </a:pPr>
            <a:r>
              <a:rPr lang="en-US" altLang="en-US" sz="2000" dirty="0">
                <a:latin typeface="+mn-lt"/>
              </a:rPr>
              <a:t>1 line could include PD within 12 months of (neo)adjuvant therapy</a:t>
            </a:r>
          </a:p>
          <a:p>
            <a:pPr marL="685800" lvl="1">
              <a:lnSpc>
                <a:spcPct val="100000"/>
              </a:lnSpc>
              <a:spcBef>
                <a:spcPct val="0"/>
              </a:spcBef>
              <a:spcAft>
                <a:spcPts val="600"/>
              </a:spcAft>
              <a:buClrTx/>
              <a:buFont typeface="Arial" panose="020B0604020202020204" pitchFamily="34" charset="0"/>
              <a:buChar char="•"/>
            </a:pPr>
            <a:r>
              <a:rPr lang="en-US" altLang="en-US" sz="2400" dirty="0">
                <a:latin typeface="+mn-lt"/>
              </a:rPr>
              <a:t>Prior </a:t>
            </a:r>
            <a:r>
              <a:rPr lang="en-US" altLang="en-US" sz="2400" dirty="0" err="1">
                <a:latin typeface="+mn-lt"/>
              </a:rPr>
              <a:t>taxane</a:t>
            </a:r>
            <a:endParaRPr lang="en-US" altLang="en-US" sz="2400" dirty="0">
              <a:latin typeface="+mn-lt"/>
            </a:endParaRPr>
          </a:p>
          <a:p>
            <a:pPr marL="685800" lvl="1">
              <a:lnSpc>
                <a:spcPct val="100000"/>
              </a:lnSpc>
              <a:spcBef>
                <a:spcPct val="0"/>
              </a:spcBef>
              <a:spcAft>
                <a:spcPts val="600"/>
              </a:spcAft>
              <a:buClrTx/>
              <a:buFont typeface="Arial" panose="020B0604020202020204" pitchFamily="34" charset="0"/>
              <a:buChar char="•"/>
            </a:pPr>
            <a:r>
              <a:rPr lang="en-US" altLang="en-US" sz="2400" dirty="0">
                <a:latin typeface="+mn-lt"/>
              </a:rPr>
              <a:t>RECIST v1.1 measurable disease</a:t>
            </a:r>
          </a:p>
          <a:p>
            <a:pPr marL="685800" lvl="1">
              <a:lnSpc>
                <a:spcPct val="100000"/>
              </a:lnSpc>
              <a:spcBef>
                <a:spcPct val="0"/>
              </a:spcBef>
              <a:spcAft>
                <a:spcPts val="600"/>
              </a:spcAft>
              <a:buClrTx/>
              <a:buFont typeface="Arial" panose="020B0604020202020204" pitchFamily="34" charset="0"/>
              <a:buChar char="•"/>
            </a:pPr>
            <a:r>
              <a:rPr lang="en-US" altLang="en-US" sz="2400" dirty="0">
                <a:latin typeface="+mn-lt"/>
              </a:rPr>
              <a:t>ECOG PS 0/1</a:t>
            </a:r>
          </a:p>
          <a:p>
            <a:pPr marL="685800" lvl="1">
              <a:lnSpc>
                <a:spcPct val="100000"/>
              </a:lnSpc>
              <a:spcBef>
                <a:spcPct val="0"/>
              </a:spcBef>
              <a:spcAft>
                <a:spcPts val="600"/>
              </a:spcAft>
              <a:buClrTx/>
              <a:buFont typeface="Arial" panose="020B0604020202020204" pitchFamily="34" charset="0"/>
              <a:buChar char="•"/>
            </a:pPr>
            <a:r>
              <a:rPr lang="en-US" altLang="en-US" sz="2400" dirty="0">
                <a:latin typeface="+mn-lt"/>
              </a:rPr>
              <a:t>Brain </a:t>
            </a:r>
            <a:r>
              <a:rPr lang="en-US" altLang="en-US" sz="2400" dirty="0" err="1">
                <a:latin typeface="+mn-lt"/>
              </a:rPr>
              <a:t>mets</a:t>
            </a:r>
            <a:r>
              <a:rPr lang="en-US" altLang="en-US" sz="2400" dirty="0">
                <a:latin typeface="+mn-lt"/>
              </a:rPr>
              <a:t> not excluded if stable at least 4 weeks prior to treatment on study (not included in primary endpoint evaluation)</a:t>
            </a:r>
          </a:p>
          <a:p>
            <a:pPr marL="685800" lvl="1">
              <a:lnSpc>
                <a:spcPct val="100000"/>
              </a:lnSpc>
              <a:spcBef>
                <a:spcPct val="0"/>
              </a:spcBef>
              <a:spcAft>
                <a:spcPts val="600"/>
              </a:spcAft>
              <a:buClrTx/>
              <a:buFont typeface="Arial" panose="020B0604020202020204" pitchFamily="34" charset="0"/>
              <a:buChar char="•"/>
            </a:pPr>
            <a:r>
              <a:rPr lang="en-US" altLang="en-US" sz="2400" b="1" dirty="0">
                <a:latin typeface="+mn-lt"/>
              </a:rPr>
              <a:t>ALL PATIENTS HAD TNBC</a:t>
            </a:r>
          </a:p>
        </p:txBody>
      </p:sp>
      <p:sp>
        <p:nvSpPr>
          <p:cNvPr id="5" name="Footer Placeholder 1">
            <a:extLst>
              <a:ext uri="{FF2B5EF4-FFF2-40B4-BE49-F238E27FC236}">
                <a16:creationId xmlns:a16="http://schemas.microsoft.com/office/drawing/2014/main" id="{0D1C4B79-ABA5-A196-6F23-B39932D5EDF5}"/>
              </a:ext>
            </a:extLst>
          </p:cNvPr>
          <p:cNvSpPr>
            <a:spLocks noGrp="1"/>
          </p:cNvSpPr>
          <p:nvPr>
            <p:ph type="ftr" sz="quarter" idx="3"/>
          </p:nvPr>
        </p:nvSpPr>
        <p:spPr>
          <a:xfrm>
            <a:off x="609600" y="6356350"/>
            <a:ext cx="10035209" cy="442131"/>
          </a:xfrm>
        </p:spPr>
        <p:txBody>
          <a:bodyPr/>
          <a:lstStyle/>
          <a:p>
            <a:pPr defTabSz="1219170" eaLnBrk="1" hangingPunct="1"/>
            <a:r>
              <a:rPr lang="en-US" sz="1200" b="0" dirty="0">
                <a:solidFill>
                  <a:srgbClr val="969696"/>
                </a:solidFill>
                <a:latin typeface="Arial" charset="0"/>
                <a:ea typeface="ＭＳ Ｐゴシック" charset="0"/>
              </a:rPr>
              <a:t>ADC, antibody-</a:t>
            </a:r>
            <a:r>
              <a:rPr lang="en-US" sz="1200" dirty="0">
                <a:solidFill>
                  <a:srgbClr val="969696"/>
                </a:solidFill>
                <a:latin typeface="Arial" charset="0"/>
                <a:ea typeface="ＭＳ Ｐゴシック" charset="0"/>
              </a:rPr>
              <a:t>drug conjugate; </a:t>
            </a:r>
            <a:r>
              <a:rPr lang="en-US" sz="1200" b="0" dirty="0">
                <a:solidFill>
                  <a:srgbClr val="969696"/>
                </a:solidFill>
                <a:latin typeface="Arial" charset="0"/>
                <a:ea typeface="ＭＳ Ｐゴシック" charset="0"/>
              </a:rPr>
              <a:t>CT, chemotherapy; ECOG PS, Eastern Cooperative </a:t>
            </a:r>
            <a:r>
              <a:rPr lang="en-US" sz="1200" dirty="0">
                <a:solidFill>
                  <a:srgbClr val="969696"/>
                </a:solidFill>
                <a:latin typeface="Arial" charset="0"/>
                <a:ea typeface="ＭＳ Ｐゴシック" charset="0"/>
              </a:rPr>
              <a:t>Oncology Group performance status; </a:t>
            </a:r>
            <a:r>
              <a:rPr lang="en-US" sz="1200" b="0" dirty="0" err="1">
                <a:solidFill>
                  <a:srgbClr val="969696"/>
                </a:solidFill>
                <a:latin typeface="Arial" charset="0"/>
                <a:ea typeface="ＭＳ Ｐゴシック" charset="0"/>
              </a:rPr>
              <a:t>mets</a:t>
            </a:r>
            <a:r>
              <a:rPr lang="en-US" sz="1200" b="0" dirty="0">
                <a:solidFill>
                  <a:srgbClr val="969696"/>
                </a:solidFill>
                <a:latin typeface="Arial" charset="0"/>
                <a:ea typeface="ＭＳ Ｐゴシック" charset="0"/>
              </a:rPr>
              <a:t>, metastases; </a:t>
            </a:r>
            <a:r>
              <a:rPr lang="en-US" sz="1200" b="0" dirty="0" err="1">
                <a:solidFill>
                  <a:srgbClr val="969696"/>
                </a:solidFill>
                <a:latin typeface="Arial" charset="0"/>
                <a:ea typeface="ＭＳ Ｐゴシック" charset="0"/>
              </a:rPr>
              <a:t>mTNBC</a:t>
            </a:r>
            <a:r>
              <a:rPr lang="en-US" sz="1200" b="0" dirty="0">
                <a:solidFill>
                  <a:srgbClr val="969696"/>
                </a:solidFill>
                <a:latin typeface="Arial" charset="0"/>
                <a:ea typeface="ＭＳ Ｐゴシック" charset="0"/>
              </a:rPr>
              <a:t>, metastatic triple negative breast cancer; PD-1, programmed cell death-1; RECIST, response evaluation criteria in solid </a:t>
            </a:r>
            <a:r>
              <a:rPr lang="en-US" sz="1200" dirty="0">
                <a:solidFill>
                  <a:srgbClr val="969696"/>
                </a:solidFill>
                <a:latin typeface="Arial" charset="0"/>
                <a:ea typeface="ＭＳ Ｐゴシック" charset="0"/>
              </a:rPr>
              <a:t>tumors; </a:t>
            </a:r>
            <a:r>
              <a:rPr lang="en-US" sz="1200" b="0" dirty="0">
                <a:solidFill>
                  <a:srgbClr val="969696"/>
                </a:solidFill>
                <a:latin typeface="Arial" charset="0"/>
                <a:ea typeface="ＭＳ Ｐゴシック" charset="0"/>
              </a:rPr>
              <a:t>TNBC, triple negative breast cancer. </a:t>
            </a:r>
            <a:r>
              <a:rPr lang="en-US" sz="1200" b="0" dirty="0" err="1">
                <a:solidFill>
                  <a:srgbClr val="969696"/>
                </a:solidFill>
                <a:latin typeface="Arial" charset="0"/>
                <a:ea typeface="ＭＳ Ｐゴシック" charset="0"/>
              </a:rPr>
              <a:t>Bardia</a:t>
            </a:r>
            <a:r>
              <a:rPr lang="en-US" sz="1200" b="0" dirty="0">
                <a:solidFill>
                  <a:srgbClr val="969696"/>
                </a:solidFill>
                <a:latin typeface="Arial" charset="0"/>
                <a:ea typeface="ＭＳ Ｐゴシック" charset="0"/>
              </a:rPr>
              <a:t> A, et al. </a:t>
            </a:r>
            <a:r>
              <a:rPr lang="en-US" sz="1200" b="0" i="1" dirty="0">
                <a:solidFill>
                  <a:srgbClr val="969696"/>
                </a:solidFill>
                <a:latin typeface="Arial" charset="0"/>
                <a:ea typeface="ＭＳ Ｐゴシック" charset="0"/>
              </a:rPr>
              <a:t>N </a:t>
            </a:r>
            <a:r>
              <a:rPr lang="en-US" sz="1200" b="0" i="1" dirty="0" err="1">
                <a:solidFill>
                  <a:srgbClr val="969696"/>
                </a:solidFill>
                <a:latin typeface="Arial" charset="0"/>
                <a:ea typeface="ＭＳ Ｐゴシック" charset="0"/>
              </a:rPr>
              <a:t>Engl</a:t>
            </a:r>
            <a:r>
              <a:rPr lang="en-US" sz="1200" b="0" i="1" dirty="0">
                <a:solidFill>
                  <a:srgbClr val="969696"/>
                </a:solidFill>
                <a:latin typeface="Arial" charset="0"/>
                <a:ea typeface="ＭＳ Ｐゴシック" charset="0"/>
              </a:rPr>
              <a:t> J Med</a:t>
            </a:r>
            <a:r>
              <a:rPr lang="en-US" sz="1200" b="0" dirty="0">
                <a:solidFill>
                  <a:srgbClr val="969696"/>
                </a:solidFill>
                <a:latin typeface="Arial" charset="0"/>
                <a:ea typeface="ＭＳ Ｐゴシック" charset="0"/>
              </a:rPr>
              <a:t>. 2021;384(16):1529-41.</a:t>
            </a:r>
          </a:p>
        </p:txBody>
      </p:sp>
    </p:spTree>
    <p:extLst>
      <p:ext uri="{BB962C8B-B14F-4D97-AF65-F5344CB8AC3E}">
        <p14:creationId xmlns:p14="http://schemas.microsoft.com/office/powerpoint/2010/main" val="111968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2EB0FCB-5496-4CA8-9FD6-6AF5E2F6EDEE}"/>
              </a:ext>
            </a:extLst>
          </p:cNvPr>
          <p:cNvSpPr txBox="1"/>
          <p:nvPr/>
        </p:nvSpPr>
        <p:spPr>
          <a:xfrm>
            <a:off x="1823276" y="1607618"/>
            <a:ext cx="2877580" cy="377503"/>
          </a:xfrm>
          <a:prstGeom prst="rect">
            <a:avLst/>
          </a:prstGeom>
          <a:noFill/>
        </p:spPr>
        <p:txBody>
          <a:bodyPr wrap="square" lIns="0" tIns="0" rIns="0" bIns="0" rtlCol="0" anchor="ctr" anchorCtr="0">
            <a:no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Arial"/>
                <a:ea typeface="+mn-ea"/>
                <a:cs typeface="+mn-cs"/>
              </a:rPr>
              <a:t>Progression-free survival</a:t>
            </a:r>
          </a:p>
        </p:txBody>
      </p:sp>
      <p:sp>
        <p:nvSpPr>
          <p:cNvPr id="9" name="TextBox 8">
            <a:extLst>
              <a:ext uri="{FF2B5EF4-FFF2-40B4-BE49-F238E27FC236}">
                <a16:creationId xmlns:a16="http://schemas.microsoft.com/office/drawing/2014/main" id="{04B22D5A-8DFE-4835-A889-66F5E3188525}"/>
              </a:ext>
            </a:extLst>
          </p:cNvPr>
          <p:cNvSpPr txBox="1"/>
          <p:nvPr/>
        </p:nvSpPr>
        <p:spPr>
          <a:xfrm>
            <a:off x="7673443" y="1614999"/>
            <a:ext cx="2877580" cy="377503"/>
          </a:xfrm>
          <a:prstGeom prst="rect">
            <a:avLst/>
          </a:prstGeom>
          <a:noFill/>
        </p:spPr>
        <p:txBody>
          <a:bodyPr wrap="square" lIns="0" tIns="0" rIns="0" bIns="0" rtlCol="0" anchor="ctr" anchorCtr="0">
            <a:no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Arial"/>
                <a:ea typeface="+mn-ea"/>
                <a:cs typeface="+mn-cs"/>
              </a:rPr>
              <a:t>Overall survival</a:t>
            </a:r>
          </a:p>
        </p:txBody>
      </p:sp>
      <p:graphicFrame>
        <p:nvGraphicFramePr>
          <p:cNvPr id="13" name="Table 12"/>
          <p:cNvGraphicFramePr>
            <a:graphicFrameLocks noGrp="1"/>
          </p:cNvGraphicFramePr>
          <p:nvPr>
            <p:extLst>
              <p:ext uri="{D42A27DB-BD31-4B8C-83A1-F6EECF244321}">
                <p14:modId xmlns:p14="http://schemas.microsoft.com/office/powerpoint/2010/main" val="2967112723"/>
              </p:ext>
            </p:extLst>
          </p:nvPr>
        </p:nvGraphicFramePr>
        <p:xfrm>
          <a:off x="6528323" y="2049334"/>
          <a:ext cx="5167821" cy="1219200"/>
        </p:xfrm>
        <a:graphic>
          <a:graphicData uri="http://schemas.openxmlformats.org/drawingml/2006/table">
            <a:tbl>
              <a:tblPr firstRow="1" bandRow="1">
                <a:tableStyleId>{2D5ABB26-0587-4C30-8999-92F81FD0307C}</a:tableStyleId>
              </a:tblPr>
              <a:tblGrid>
                <a:gridCol w="2336341">
                  <a:extLst>
                    <a:ext uri="{9D8B030D-6E8A-4147-A177-3AD203B41FA5}">
                      <a16:colId xmlns:a16="http://schemas.microsoft.com/office/drawing/2014/main" val="20000"/>
                    </a:ext>
                  </a:extLst>
                </a:gridCol>
                <a:gridCol w="1477011">
                  <a:extLst>
                    <a:ext uri="{9D8B030D-6E8A-4147-A177-3AD203B41FA5}">
                      <a16:colId xmlns:a16="http://schemas.microsoft.com/office/drawing/2014/main" val="20001"/>
                    </a:ext>
                  </a:extLst>
                </a:gridCol>
                <a:gridCol w="1354469">
                  <a:extLst>
                    <a:ext uri="{9D8B030D-6E8A-4147-A177-3AD203B41FA5}">
                      <a16:colId xmlns:a16="http://schemas.microsoft.com/office/drawing/2014/main" val="20002"/>
                    </a:ext>
                  </a:extLst>
                </a:gridCol>
              </a:tblGrid>
              <a:tr h="188384">
                <a:tc>
                  <a:txBody>
                    <a:bodyPr/>
                    <a:lstStyle/>
                    <a:p>
                      <a:endParaRPr lang="en-US" sz="1400" b="1" dirty="0"/>
                    </a:p>
                  </a:txBody>
                  <a:tcPr>
                    <a:lnT w="28575" cap="flat" cmpd="sng" algn="ctr">
                      <a:solidFill>
                        <a:prstClr val="black">
                          <a:lumMod val="75000"/>
                          <a:lumOff val="25000"/>
                        </a:prstClr>
                      </a:solidFill>
                      <a:prstDash val="solid"/>
                      <a:round/>
                      <a:headEnd type="none" w="med" len="med"/>
                      <a:tailEnd type="none" w="med" len="med"/>
                    </a:lnT>
                    <a:lnB w="28575" cap="flat" cmpd="sng" algn="ctr">
                      <a:solidFill>
                        <a:prstClr val="black">
                          <a:lumMod val="75000"/>
                          <a:lumOff val="25000"/>
                        </a:prstClr>
                      </a:solidFill>
                      <a:prstDash val="solid"/>
                      <a:round/>
                      <a:headEnd type="none" w="med" len="med"/>
                      <a:tailEnd type="none" w="med" len="med"/>
                    </a:lnB>
                  </a:tcPr>
                </a:tc>
                <a:tc>
                  <a:txBody>
                    <a:bodyPr/>
                    <a:lstStyle/>
                    <a:p>
                      <a:pPr algn="ctr"/>
                      <a:r>
                        <a:rPr lang="en-US" sz="1400" b="1" dirty="0">
                          <a:solidFill>
                            <a:schemeClr val="bg1"/>
                          </a:solidFill>
                        </a:rPr>
                        <a:t>SG (n=235)</a:t>
                      </a:r>
                    </a:p>
                  </a:txBody>
                  <a:tcPr>
                    <a:lnT w="28575" cap="flat" cmpd="sng" algn="ctr">
                      <a:solidFill>
                        <a:prstClr val="black">
                          <a:lumMod val="75000"/>
                          <a:lumOff val="25000"/>
                        </a:prstClr>
                      </a:solidFill>
                      <a:prstDash val="solid"/>
                      <a:round/>
                      <a:headEnd type="none" w="med" len="med"/>
                      <a:tailEnd type="none" w="med" len="med"/>
                    </a:lnT>
                    <a:lnB w="28575" cap="flat" cmpd="sng" algn="ctr">
                      <a:solidFill>
                        <a:prstClr val="black">
                          <a:lumMod val="75000"/>
                          <a:lumOff val="25000"/>
                        </a:prstClr>
                      </a:solidFill>
                      <a:prstDash val="solid"/>
                      <a:round/>
                      <a:headEnd type="none" w="med" len="med"/>
                      <a:tailEnd type="none" w="med" len="med"/>
                    </a:lnB>
                    <a:solidFill>
                      <a:schemeClr val="accent5"/>
                    </a:solidFill>
                  </a:tcPr>
                </a:tc>
                <a:tc>
                  <a:txBody>
                    <a:bodyPr/>
                    <a:lstStyle/>
                    <a:p>
                      <a:pPr algn="ctr"/>
                      <a:r>
                        <a:rPr lang="en-US" sz="1400" b="1" dirty="0">
                          <a:solidFill>
                            <a:srgbClr val="FFFFFF"/>
                          </a:solidFill>
                        </a:rPr>
                        <a:t>TPC (n=233)</a:t>
                      </a:r>
                    </a:p>
                  </a:txBody>
                  <a:tcPr>
                    <a:lnT w="28575" cap="flat" cmpd="sng" algn="ctr">
                      <a:solidFill>
                        <a:prstClr val="black">
                          <a:lumMod val="75000"/>
                          <a:lumOff val="25000"/>
                        </a:prstClr>
                      </a:solidFill>
                      <a:prstDash val="solid"/>
                      <a:round/>
                      <a:headEnd type="none" w="med" len="med"/>
                      <a:tailEnd type="none" w="med" len="med"/>
                    </a:lnT>
                    <a:lnB w="28575" cap="flat" cmpd="sng" algn="ctr">
                      <a:solidFill>
                        <a:prstClr val="black">
                          <a:lumMod val="75000"/>
                          <a:lumOff val="25000"/>
                        </a:prstClr>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188384">
                <a:tc>
                  <a:txBody>
                    <a:bodyPr/>
                    <a:lstStyle/>
                    <a:p>
                      <a:r>
                        <a:rPr lang="en-US" sz="1400" b="1" dirty="0"/>
                        <a:t>No. of events</a:t>
                      </a:r>
                    </a:p>
                  </a:txBody>
                  <a:tcPr>
                    <a:lnT w="28575" cap="flat" cmpd="sng" algn="ctr">
                      <a:solidFill>
                        <a:prstClr val="black">
                          <a:lumMod val="75000"/>
                          <a:lumOff val="25000"/>
                        </a:prstClr>
                      </a:solidFill>
                      <a:prstDash val="solid"/>
                      <a:round/>
                      <a:headEnd type="none" w="med" len="med"/>
                      <a:tailEnd type="none" w="med" len="med"/>
                    </a:lnT>
                    <a:solidFill>
                      <a:schemeClr val="bg1"/>
                    </a:solidFill>
                  </a:tcPr>
                </a:tc>
                <a:tc>
                  <a:txBody>
                    <a:bodyPr/>
                    <a:lstStyle/>
                    <a:p>
                      <a:pPr algn="ctr"/>
                      <a:r>
                        <a:rPr lang="en-US" sz="1400" dirty="0"/>
                        <a:t>155</a:t>
                      </a:r>
                    </a:p>
                  </a:txBody>
                  <a:tcPr>
                    <a:lnT w="28575" cap="flat" cmpd="sng" algn="ctr">
                      <a:solidFill>
                        <a:prstClr val="black">
                          <a:lumMod val="75000"/>
                          <a:lumOff val="25000"/>
                        </a:prstClr>
                      </a:solidFill>
                      <a:prstDash val="solid"/>
                      <a:round/>
                      <a:headEnd type="none" w="med" len="med"/>
                      <a:tailEnd type="none" w="med" len="med"/>
                    </a:lnT>
                    <a:solidFill>
                      <a:schemeClr val="bg1"/>
                    </a:solidFill>
                  </a:tcPr>
                </a:tc>
                <a:tc>
                  <a:txBody>
                    <a:bodyPr/>
                    <a:lstStyle/>
                    <a:p>
                      <a:pPr algn="ctr"/>
                      <a:r>
                        <a:rPr lang="en-US" sz="1400" dirty="0"/>
                        <a:t>185</a:t>
                      </a:r>
                    </a:p>
                  </a:txBody>
                  <a:tcPr>
                    <a:lnT w="28575" cap="flat" cmpd="sng" algn="ctr">
                      <a:solidFill>
                        <a:prstClr val="black">
                          <a:lumMod val="75000"/>
                          <a:lumOff val="25000"/>
                        </a:prstClr>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188384">
                <a:tc>
                  <a:txBody>
                    <a:bodyPr/>
                    <a:lstStyle/>
                    <a:p>
                      <a:r>
                        <a:rPr lang="en-US" sz="1400" b="1" dirty="0"/>
                        <a:t>Median OS,</a:t>
                      </a:r>
                      <a:r>
                        <a:rPr lang="en-US" sz="1400" b="1" baseline="0" dirty="0"/>
                        <a:t> </a:t>
                      </a:r>
                      <a:r>
                        <a:rPr lang="en-US" sz="1400" b="1" dirty="0"/>
                        <a:t>mo (95% CI)</a:t>
                      </a:r>
                    </a:p>
                  </a:txBody>
                  <a:tcPr>
                    <a:solidFill>
                      <a:schemeClr val="bg1"/>
                    </a:solidFill>
                  </a:tcPr>
                </a:tc>
                <a:tc>
                  <a:txBody>
                    <a:bodyPr/>
                    <a:lstStyle/>
                    <a:p>
                      <a:pPr algn="ctr"/>
                      <a:r>
                        <a:rPr lang="en-US" sz="1400" b="1" dirty="0"/>
                        <a:t>12.1</a:t>
                      </a:r>
                      <a:r>
                        <a:rPr lang="en-US" sz="1400" dirty="0"/>
                        <a:t> (10.7-14.0)</a:t>
                      </a:r>
                    </a:p>
                  </a:txBody>
                  <a:tcPr>
                    <a:solidFill>
                      <a:schemeClr val="bg1"/>
                    </a:solidFill>
                  </a:tcPr>
                </a:tc>
                <a:tc>
                  <a:txBody>
                    <a:bodyPr/>
                    <a:lstStyle/>
                    <a:p>
                      <a:pPr algn="ctr"/>
                      <a:r>
                        <a:rPr lang="en-US" sz="1400" b="1" dirty="0"/>
                        <a:t>6.7</a:t>
                      </a:r>
                      <a:r>
                        <a:rPr lang="en-US" sz="1400" dirty="0"/>
                        <a:t> (5.8-7.7)</a:t>
                      </a:r>
                    </a:p>
                  </a:txBody>
                  <a:tcPr>
                    <a:solidFill>
                      <a:schemeClr val="bg1"/>
                    </a:solidFill>
                  </a:tcPr>
                </a:tc>
                <a:extLst>
                  <a:ext uri="{0D108BD9-81ED-4DB2-BD59-A6C34878D82A}">
                    <a16:rowId xmlns:a16="http://schemas.microsoft.com/office/drawing/2014/main" val="10002"/>
                  </a:ext>
                </a:extLst>
              </a:tr>
              <a:tr h="188384">
                <a:tc>
                  <a:txBody>
                    <a:bodyPr/>
                    <a:lstStyle/>
                    <a:p>
                      <a:r>
                        <a:rPr lang="en-US" sz="1400" b="1" dirty="0"/>
                        <a:t>HR (95% CI), </a:t>
                      </a:r>
                      <a:r>
                        <a:rPr lang="en-US" sz="1400" b="1" i="1" dirty="0"/>
                        <a:t>P</a:t>
                      </a:r>
                      <a:r>
                        <a:rPr lang="en-US" sz="1400" b="1" dirty="0"/>
                        <a:t>-value</a:t>
                      </a:r>
                    </a:p>
                  </a:txBody>
                  <a:tcPr>
                    <a:lnB w="28575" cap="flat" cmpd="sng" algn="ctr">
                      <a:solidFill>
                        <a:prstClr val="black">
                          <a:lumMod val="75000"/>
                          <a:lumOff val="25000"/>
                        </a:prstClr>
                      </a:solidFill>
                      <a:prstDash val="solid"/>
                      <a:round/>
                      <a:headEnd type="none" w="med" len="med"/>
                      <a:tailEnd type="none" w="med" len="med"/>
                    </a:lnB>
                    <a:solidFill>
                      <a:schemeClr val="bg1"/>
                    </a:solidFill>
                  </a:tcPr>
                </a:tc>
                <a:tc gridSpan="2">
                  <a:txBody>
                    <a:bodyPr/>
                    <a:lstStyle/>
                    <a:p>
                      <a:pPr algn="ctr"/>
                      <a:r>
                        <a:rPr lang="en-US" sz="1400" b="1" dirty="0"/>
                        <a:t>0.48</a:t>
                      </a:r>
                      <a:r>
                        <a:rPr lang="en-US" sz="1400" dirty="0"/>
                        <a:t> (0.38-0.59), </a:t>
                      </a:r>
                      <a:r>
                        <a:rPr lang="en-US" sz="1400" b="1" i="1" dirty="0"/>
                        <a:t>P</a:t>
                      </a:r>
                      <a:r>
                        <a:rPr lang="en-US" sz="1400" b="1" dirty="0"/>
                        <a:t> &lt; 0.001</a:t>
                      </a:r>
                    </a:p>
                  </a:txBody>
                  <a:tcPr>
                    <a:lnB w="28575" cap="flat" cmpd="sng" algn="ctr">
                      <a:solidFill>
                        <a:prstClr val="black">
                          <a:lumMod val="75000"/>
                          <a:lumOff val="25000"/>
                        </a:prstClr>
                      </a:solidFill>
                      <a:prstDash val="solid"/>
                      <a:round/>
                      <a:headEnd type="none" w="med" len="med"/>
                      <a:tailEnd type="none" w="med" len="med"/>
                    </a:lnB>
                    <a:solidFill>
                      <a:schemeClr val="bg1"/>
                    </a:solidFill>
                  </a:tcPr>
                </a:tc>
                <a:tc hMerge="1">
                  <a:txBody>
                    <a:bodyPr/>
                    <a:lstStyle/>
                    <a:p>
                      <a:endParaRPr lang="en-US" sz="1000" dirty="0"/>
                    </a:p>
                  </a:txBody>
                  <a:tcPr/>
                </a:tc>
                <a:extLst>
                  <a:ext uri="{0D108BD9-81ED-4DB2-BD59-A6C34878D82A}">
                    <a16:rowId xmlns:a16="http://schemas.microsoft.com/office/drawing/2014/main" val="10003"/>
                  </a:ext>
                </a:extLst>
              </a:tr>
            </a:tbl>
          </a:graphicData>
        </a:graphic>
      </p:graphicFrame>
      <p:sp>
        <p:nvSpPr>
          <p:cNvPr id="96" name="Freeform 95"/>
          <p:cNvSpPr/>
          <p:nvPr/>
        </p:nvSpPr>
        <p:spPr>
          <a:xfrm>
            <a:off x="821419" y="3415664"/>
            <a:ext cx="4845200" cy="2038085"/>
          </a:xfrm>
          <a:custGeom>
            <a:avLst/>
            <a:gdLst>
              <a:gd name="connsiteX0" fmla="*/ 0 w 4749263"/>
              <a:gd name="connsiteY0" fmla="*/ 0 h 1707496"/>
              <a:gd name="connsiteX1" fmla="*/ 10672 w 4749263"/>
              <a:gd name="connsiteY1" fmla="*/ 1707496 h 1707496"/>
              <a:gd name="connsiteX2" fmla="*/ 4749263 w 4749263"/>
              <a:gd name="connsiteY2" fmla="*/ 1707496 h 1707496"/>
              <a:gd name="connsiteX0" fmla="*/ 0 w 4749263"/>
              <a:gd name="connsiteY0" fmla="*/ 0 h 1697982"/>
              <a:gd name="connsiteX1" fmla="*/ 10672 w 4749263"/>
              <a:gd name="connsiteY1" fmla="*/ 1697982 h 1697982"/>
              <a:gd name="connsiteX2" fmla="*/ 4749263 w 4749263"/>
              <a:gd name="connsiteY2" fmla="*/ 1697982 h 1697982"/>
              <a:gd name="connsiteX0" fmla="*/ 4830 w 4739297"/>
              <a:gd name="connsiteY0" fmla="*/ 0 h 1695288"/>
              <a:gd name="connsiteX1" fmla="*/ 706 w 4739297"/>
              <a:gd name="connsiteY1" fmla="*/ 1695288 h 1695288"/>
              <a:gd name="connsiteX2" fmla="*/ 4739297 w 4739297"/>
              <a:gd name="connsiteY2" fmla="*/ 1695288 h 1695288"/>
              <a:gd name="connsiteX0" fmla="*/ 5076 w 4739543"/>
              <a:gd name="connsiteY0" fmla="*/ 14 h 1695302"/>
              <a:gd name="connsiteX1" fmla="*/ 952 w 4739543"/>
              <a:gd name="connsiteY1" fmla="*/ 1695302 h 1695302"/>
              <a:gd name="connsiteX2" fmla="*/ 4739543 w 4739543"/>
              <a:gd name="connsiteY2" fmla="*/ 1695302 h 1695302"/>
            </a:gdLst>
            <a:ahLst/>
            <a:cxnLst>
              <a:cxn ang="0">
                <a:pos x="connsiteX0" y="connsiteY0"/>
              </a:cxn>
              <a:cxn ang="0">
                <a:pos x="connsiteX1" y="connsiteY1"/>
              </a:cxn>
              <a:cxn ang="0">
                <a:pos x="connsiteX2" y="connsiteY2"/>
              </a:cxn>
            </a:cxnLst>
            <a:rect l="l" t="t" r="r" b="b"/>
            <a:pathLst>
              <a:path w="4739543" h="1695302">
                <a:moveTo>
                  <a:pt x="5076" y="14"/>
                </a:moveTo>
                <a:cubicBezTo>
                  <a:pt x="4934" y="-4614"/>
                  <a:pt x="-2605" y="1126137"/>
                  <a:pt x="952" y="1695302"/>
                </a:cubicBezTo>
                <a:lnTo>
                  <a:pt x="4739543" y="1695302"/>
                </a:lnTo>
              </a:path>
            </a:pathLst>
          </a:cu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2" name="Group 11"/>
          <p:cNvGrpSpPr/>
          <p:nvPr/>
        </p:nvGrpSpPr>
        <p:grpSpPr>
          <a:xfrm>
            <a:off x="603598" y="5491857"/>
            <a:ext cx="5272691" cy="246221"/>
            <a:chOff x="603598" y="3872334"/>
            <a:chExt cx="5272691" cy="246221"/>
          </a:xfrm>
        </p:grpSpPr>
        <p:sp>
          <p:nvSpPr>
            <p:cNvPr id="98" name="TextBox 97"/>
            <p:cNvSpPr txBox="1"/>
            <p:nvPr/>
          </p:nvSpPr>
          <p:spPr>
            <a:xfrm>
              <a:off x="1813484" y="3872334"/>
              <a:ext cx="43315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6</a:t>
              </a:r>
            </a:p>
          </p:txBody>
        </p:sp>
        <p:sp>
          <p:nvSpPr>
            <p:cNvPr id="99" name="TextBox 98"/>
            <p:cNvSpPr txBox="1"/>
            <p:nvPr/>
          </p:nvSpPr>
          <p:spPr>
            <a:xfrm>
              <a:off x="3023370" y="3872334"/>
              <a:ext cx="43315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12</a:t>
              </a:r>
            </a:p>
          </p:txBody>
        </p:sp>
        <p:sp>
          <p:nvSpPr>
            <p:cNvPr id="100" name="TextBox 99"/>
            <p:cNvSpPr txBox="1"/>
            <p:nvPr/>
          </p:nvSpPr>
          <p:spPr>
            <a:xfrm>
              <a:off x="4233256" y="3872334"/>
              <a:ext cx="43315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18</a:t>
              </a:r>
            </a:p>
          </p:txBody>
        </p:sp>
        <p:sp>
          <p:nvSpPr>
            <p:cNvPr id="102" name="TextBox 101"/>
            <p:cNvSpPr txBox="1"/>
            <p:nvPr/>
          </p:nvSpPr>
          <p:spPr>
            <a:xfrm>
              <a:off x="4838199" y="3872334"/>
              <a:ext cx="43315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21</a:t>
              </a:r>
            </a:p>
          </p:txBody>
        </p:sp>
        <p:sp>
          <p:nvSpPr>
            <p:cNvPr id="103" name="TextBox 102"/>
            <p:cNvSpPr txBox="1"/>
            <p:nvPr/>
          </p:nvSpPr>
          <p:spPr>
            <a:xfrm>
              <a:off x="603598" y="3872334"/>
              <a:ext cx="43315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0</a:t>
              </a:r>
            </a:p>
          </p:txBody>
        </p:sp>
        <p:sp>
          <p:nvSpPr>
            <p:cNvPr id="104" name="TextBox 103"/>
            <p:cNvSpPr txBox="1"/>
            <p:nvPr/>
          </p:nvSpPr>
          <p:spPr>
            <a:xfrm>
              <a:off x="1208541" y="3872334"/>
              <a:ext cx="43315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3</a:t>
              </a:r>
            </a:p>
          </p:txBody>
        </p:sp>
        <p:sp>
          <p:nvSpPr>
            <p:cNvPr id="105" name="TextBox 104"/>
            <p:cNvSpPr txBox="1"/>
            <p:nvPr/>
          </p:nvSpPr>
          <p:spPr>
            <a:xfrm>
              <a:off x="2418427" y="3872334"/>
              <a:ext cx="43315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9</a:t>
              </a:r>
            </a:p>
          </p:txBody>
        </p:sp>
        <p:sp>
          <p:nvSpPr>
            <p:cNvPr id="108" name="TextBox 107"/>
            <p:cNvSpPr txBox="1"/>
            <p:nvPr/>
          </p:nvSpPr>
          <p:spPr>
            <a:xfrm>
              <a:off x="3628313" y="3872334"/>
              <a:ext cx="43315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15</a:t>
              </a:r>
            </a:p>
          </p:txBody>
        </p:sp>
        <p:sp>
          <p:nvSpPr>
            <p:cNvPr id="115" name="TextBox 114"/>
            <p:cNvSpPr txBox="1"/>
            <p:nvPr/>
          </p:nvSpPr>
          <p:spPr>
            <a:xfrm>
              <a:off x="5443138" y="3872334"/>
              <a:ext cx="43315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24</a:t>
              </a:r>
            </a:p>
          </p:txBody>
        </p:sp>
      </p:grpSp>
      <p:sp>
        <p:nvSpPr>
          <p:cNvPr id="117" name="TextBox 116"/>
          <p:cNvSpPr txBox="1"/>
          <p:nvPr/>
        </p:nvSpPr>
        <p:spPr>
          <a:xfrm>
            <a:off x="2907680" y="5633591"/>
            <a:ext cx="640520"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Months</a:t>
            </a:r>
          </a:p>
        </p:txBody>
      </p:sp>
      <p:grpSp>
        <p:nvGrpSpPr>
          <p:cNvPr id="186" name="Group 185"/>
          <p:cNvGrpSpPr/>
          <p:nvPr/>
        </p:nvGrpSpPr>
        <p:grpSpPr>
          <a:xfrm>
            <a:off x="388189" y="3272348"/>
            <a:ext cx="425028" cy="2291845"/>
            <a:chOff x="187142" y="1616541"/>
            <a:chExt cx="611699" cy="2291845"/>
          </a:xfrm>
        </p:grpSpPr>
        <p:sp>
          <p:nvSpPr>
            <p:cNvPr id="121" name="TextBox 120"/>
            <p:cNvSpPr txBox="1"/>
            <p:nvPr/>
          </p:nvSpPr>
          <p:spPr>
            <a:xfrm>
              <a:off x="187142" y="2843916"/>
              <a:ext cx="611699"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40</a:t>
              </a:r>
            </a:p>
          </p:txBody>
        </p:sp>
        <p:sp>
          <p:nvSpPr>
            <p:cNvPr id="122" name="TextBox 121"/>
            <p:cNvSpPr txBox="1"/>
            <p:nvPr/>
          </p:nvSpPr>
          <p:spPr>
            <a:xfrm>
              <a:off x="187142" y="2025666"/>
              <a:ext cx="611699"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80</a:t>
              </a:r>
            </a:p>
          </p:txBody>
        </p:sp>
        <p:sp>
          <p:nvSpPr>
            <p:cNvPr id="124" name="TextBox 123"/>
            <p:cNvSpPr txBox="1"/>
            <p:nvPr/>
          </p:nvSpPr>
          <p:spPr>
            <a:xfrm>
              <a:off x="187142" y="3253041"/>
              <a:ext cx="611699"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20</a:t>
              </a:r>
            </a:p>
          </p:txBody>
        </p:sp>
        <p:sp>
          <p:nvSpPr>
            <p:cNvPr id="125" name="TextBox 124"/>
            <p:cNvSpPr txBox="1"/>
            <p:nvPr/>
          </p:nvSpPr>
          <p:spPr>
            <a:xfrm>
              <a:off x="187142" y="2434791"/>
              <a:ext cx="611699"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60</a:t>
              </a:r>
            </a:p>
          </p:txBody>
        </p:sp>
        <p:sp>
          <p:nvSpPr>
            <p:cNvPr id="126" name="TextBox 125"/>
            <p:cNvSpPr txBox="1"/>
            <p:nvPr/>
          </p:nvSpPr>
          <p:spPr>
            <a:xfrm>
              <a:off x="187142" y="1616541"/>
              <a:ext cx="611699"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100</a:t>
              </a:r>
            </a:p>
          </p:txBody>
        </p:sp>
        <p:sp>
          <p:nvSpPr>
            <p:cNvPr id="129" name="TextBox 128"/>
            <p:cNvSpPr txBox="1"/>
            <p:nvPr/>
          </p:nvSpPr>
          <p:spPr>
            <a:xfrm>
              <a:off x="187142" y="3662165"/>
              <a:ext cx="611699"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0</a:t>
              </a:r>
            </a:p>
          </p:txBody>
        </p:sp>
      </p:grpSp>
      <p:grpSp>
        <p:nvGrpSpPr>
          <p:cNvPr id="185" name="Group 184"/>
          <p:cNvGrpSpPr/>
          <p:nvPr/>
        </p:nvGrpSpPr>
        <p:grpSpPr>
          <a:xfrm>
            <a:off x="757100" y="3399036"/>
            <a:ext cx="73593" cy="2048330"/>
            <a:chOff x="757100" y="1743229"/>
            <a:chExt cx="73593" cy="2048330"/>
          </a:xfrm>
        </p:grpSpPr>
        <p:cxnSp>
          <p:nvCxnSpPr>
            <p:cNvPr id="132" name="Straight Connector 131"/>
            <p:cNvCxnSpPr/>
            <p:nvPr/>
          </p:nvCxnSpPr>
          <p:spPr>
            <a:xfrm>
              <a:off x="766685" y="2972227"/>
              <a:ext cx="64008"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766685" y="2152895"/>
              <a:ext cx="64008"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757100" y="3791559"/>
              <a:ext cx="64008"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766685" y="1743229"/>
              <a:ext cx="64008"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766685" y="2562561"/>
              <a:ext cx="64008"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766685" y="3381893"/>
              <a:ext cx="64008"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84" name="Group 183"/>
          <p:cNvGrpSpPr/>
          <p:nvPr/>
        </p:nvGrpSpPr>
        <p:grpSpPr>
          <a:xfrm>
            <a:off x="820366" y="5447588"/>
            <a:ext cx="4841076" cy="64596"/>
            <a:chOff x="820366" y="3791781"/>
            <a:chExt cx="4841076" cy="64596"/>
          </a:xfrm>
        </p:grpSpPr>
        <p:cxnSp>
          <p:nvCxnSpPr>
            <p:cNvPr id="143" name="Straight Connector 142"/>
            <p:cNvCxnSpPr/>
            <p:nvPr/>
          </p:nvCxnSpPr>
          <p:spPr>
            <a:xfrm rot="5400000">
              <a:off x="1393205" y="3824077"/>
              <a:ext cx="64591"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2635770" y="3791781"/>
              <a:ext cx="0" cy="64008"/>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rot="5400000">
              <a:off x="788070" y="3824082"/>
              <a:ext cx="64591"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2030636" y="3791781"/>
              <a:ext cx="0" cy="64008"/>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3240905" y="3791781"/>
              <a:ext cx="0" cy="64008"/>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3846039" y="3791781"/>
              <a:ext cx="0" cy="64008"/>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5056308" y="3791781"/>
              <a:ext cx="0" cy="64008"/>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4451174" y="3791781"/>
              <a:ext cx="0" cy="64008"/>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a:off x="5661442" y="3791781"/>
              <a:ext cx="0" cy="64008"/>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83" name="TextBox 182"/>
          <p:cNvSpPr txBox="1"/>
          <p:nvPr/>
        </p:nvSpPr>
        <p:spPr>
          <a:xfrm rot="16200000">
            <a:off x="-583766" y="4258489"/>
            <a:ext cx="204919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Probability of PFS (%)</a:t>
            </a:r>
          </a:p>
        </p:txBody>
      </p:sp>
      <p:sp>
        <p:nvSpPr>
          <p:cNvPr id="197" name="TextBox 196">
            <a:extLst>
              <a:ext uri="{FF2B5EF4-FFF2-40B4-BE49-F238E27FC236}">
                <a16:creationId xmlns:a16="http://schemas.microsoft.com/office/drawing/2014/main" id="{20B58A1F-3428-4CCA-90E1-F461221A540A}"/>
              </a:ext>
            </a:extLst>
          </p:cNvPr>
          <p:cNvSpPr txBox="1"/>
          <p:nvPr/>
        </p:nvSpPr>
        <p:spPr bwMode="auto">
          <a:xfrm>
            <a:off x="3793619" y="4872101"/>
            <a:ext cx="543739" cy="630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chemeClr val="accent5"/>
                </a:solidFill>
                <a:effectLst/>
                <a:uLnTx/>
                <a:uFillTx/>
                <a:latin typeface="Arial"/>
                <a:ea typeface="+mn-ea"/>
                <a:cs typeface="Arial"/>
              </a:rPr>
              <a:t>SG</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chemeClr val="accent6"/>
                </a:solidFill>
                <a:effectLst/>
                <a:uLnTx/>
                <a:uFillTx/>
                <a:latin typeface="Arial"/>
                <a:ea typeface="+mn-ea"/>
                <a:cs typeface="Arial"/>
              </a:rPr>
              <a:t>TPC</a:t>
            </a:r>
          </a:p>
        </p:txBody>
      </p:sp>
      <p:sp>
        <p:nvSpPr>
          <p:cNvPr id="202" name="Freeform 201"/>
          <p:cNvSpPr/>
          <p:nvPr/>
        </p:nvSpPr>
        <p:spPr>
          <a:xfrm>
            <a:off x="6570324" y="3521585"/>
            <a:ext cx="5137303" cy="1950948"/>
          </a:xfrm>
          <a:custGeom>
            <a:avLst/>
            <a:gdLst>
              <a:gd name="connsiteX0" fmla="*/ 0 w 4749263"/>
              <a:gd name="connsiteY0" fmla="*/ 0 h 1707496"/>
              <a:gd name="connsiteX1" fmla="*/ 10672 w 4749263"/>
              <a:gd name="connsiteY1" fmla="*/ 1707496 h 1707496"/>
              <a:gd name="connsiteX2" fmla="*/ 4749263 w 4749263"/>
              <a:gd name="connsiteY2" fmla="*/ 1707496 h 1707496"/>
              <a:gd name="connsiteX0" fmla="*/ 0 w 4749263"/>
              <a:gd name="connsiteY0" fmla="*/ 0 h 1697982"/>
              <a:gd name="connsiteX1" fmla="*/ 10672 w 4749263"/>
              <a:gd name="connsiteY1" fmla="*/ 1697982 h 1697982"/>
              <a:gd name="connsiteX2" fmla="*/ 4749263 w 4749263"/>
              <a:gd name="connsiteY2" fmla="*/ 1697982 h 1697982"/>
              <a:gd name="connsiteX0" fmla="*/ 4830 w 4739297"/>
              <a:gd name="connsiteY0" fmla="*/ 0 h 1695288"/>
              <a:gd name="connsiteX1" fmla="*/ 706 w 4739297"/>
              <a:gd name="connsiteY1" fmla="*/ 1695288 h 1695288"/>
              <a:gd name="connsiteX2" fmla="*/ 4739297 w 4739297"/>
              <a:gd name="connsiteY2" fmla="*/ 1695288 h 1695288"/>
              <a:gd name="connsiteX0" fmla="*/ 5076 w 4739543"/>
              <a:gd name="connsiteY0" fmla="*/ 14 h 1695302"/>
              <a:gd name="connsiteX1" fmla="*/ 952 w 4739543"/>
              <a:gd name="connsiteY1" fmla="*/ 1695302 h 1695302"/>
              <a:gd name="connsiteX2" fmla="*/ 4739543 w 4739543"/>
              <a:gd name="connsiteY2" fmla="*/ 1695302 h 1695302"/>
            </a:gdLst>
            <a:ahLst/>
            <a:cxnLst>
              <a:cxn ang="0">
                <a:pos x="connsiteX0" y="connsiteY0"/>
              </a:cxn>
              <a:cxn ang="0">
                <a:pos x="connsiteX1" y="connsiteY1"/>
              </a:cxn>
              <a:cxn ang="0">
                <a:pos x="connsiteX2" y="connsiteY2"/>
              </a:cxn>
            </a:cxnLst>
            <a:rect l="l" t="t" r="r" b="b"/>
            <a:pathLst>
              <a:path w="4739543" h="1695302">
                <a:moveTo>
                  <a:pt x="5076" y="14"/>
                </a:moveTo>
                <a:cubicBezTo>
                  <a:pt x="4934" y="-4614"/>
                  <a:pt x="-2605" y="1126137"/>
                  <a:pt x="952" y="1695302"/>
                </a:cubicBezTo>
                <a:lnTo>
                  <a:pt x="4739543" y="1695302"/>
                </a:lnTo>
              </a:path>
            </a:pathLst>
          </a:cu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73" name="Group 272"/>
          <p:cNvGrpSpPr/>
          <p:nvPr/>
        </p:nvGrpSpPr>
        <p:grpSpPr>
          <a:xfrm>
            <a:off x="6352504" y="5510640"/>
            <a:ext cx="5562977" cy="246221"/>
            <a:chOff x="6352504" y="5669103"/>
            <a:chExt cx="5562977" cy="246221"/>
          </a:xfrm>
        </p:grpSpPr>
        <p:sp>
          <p:nvSpPr>
            <p:cNvPr id="204" name="TextBox 203"/>
            <p:cNvSpPr txBox="1"/>
            <p:nvPr/>
          </p:nvSpPr>
          <p:spPr>
            <a:xfrm>
              <a:off x="7492466" y="5669103"/>
              <a:ext cx="43315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6</a:t>
              </a:r>
            </a:p>
          </p:txBody>
        </p:sp>
        <p:sp>
          <p:nvSpPr>
            <p:cNvPr id="205" name="TextBox 204"/>
            <p:cNvSpPr txBox="1"/>
            <p:nvPr/>
          </p:nvSpPr>
          <p:spPr>
            <a:xfrm>
              <a:off x="8632428" y="5669103"/>
              <a:ext cx="43315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12</a:t>
              </a:r>
            </a:p>
          </p:txBody>
        </p:sp>
        <p:sp>
          <p:nvSpPr>
            <p:cNvPr id="206" name="TextBox 205"/>
            <p:cNvSpPr txBox="1"/>
            <p:nvPr/>
          </p:nvSpPr>
          <p:spPr>
            <a:xfrm>
              <a:off x="9772390" y="5669103"/>
              <a:ext cx="43315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18</a:t>
              </a:r>
            </a:p>
          </p:txBody>
        </p:sp>
        <p:sp>
          <p:nvSpPr>
            <p:cNvPr id="207" name="TextBox 206"/>
            <p:cNvSpPr txBox="1"/>
            <p:nvPr/>
          </p:nvSpPr>
          <p:spPr>
            <a:xfrm>
              <a:off x="10342371" y="5669103"/>
              <a:ext cx="43315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21</a:t>
              </a:r>
            </a:p>
          </p:txBody>
        </p:sp>
        <p:sp>
          <p:nvSpPr>
            <p:cNvPr id="208" name="TextBox 207"/>
            <p:cNvSpPr txBox="1"/>
            <p:nvPr/>
          </p:nvSpPr>
          <p:spPr>
            <a:xfrm>
              <a:off x="6352504" y="5669103"/>
              <a:ext cx="43315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0</a:t>
              </a:r>
            </a:p>
          </p:txBody>
        </p:sp>
        <p:sp>
          <p:nvSpPr>
            <p:cNvPr id="209" name="TextBox 208"/>
            <p:cNvSpPr txBox="1"/>
            <p:nvPr/>
          </p:nvSpPr>
          <p:spPr>
            <a:xfrm>
              <a:off x="6922485" y="5669103"/>
              <a:ext cx="43315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3</a:t>
              </a:r>
            </a:p>
          </p:txBody>
        </p:sp>
        <p:sp>
          <p:nvSpPr>
            <p:cNvPr id="210" name="TextBox 209"/>
            <p:cNvSpPr txBox="1"/>
            <p:nvPr/>
          </p:nvSpPr>
          <p:spPr>
            <a:xfrm>
              <a:off x="8062447" y="5669103"/>
              <a:ext cx="43315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9</a:t>
              </a:r>
            </a:p>
          </p:txBody>
        </p:sp>
        <p:sp>
          <p:nvSpPr>
            <p:cNvPr id="211" name="TextBox 210"/>
            <p:cNvSpPr txBox="1"/>
            <p:nvPr/>
          </p:nvSpPr>
          <p:spPr>
            <a:xfrm>
              <a:off x="9202409" y="5669103"/>
              <a:ext cx="43315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15</a:t>
              </a:r>
            </a:p>
          </p:txBody>
        </p:sp>
        <p:sp>
          <p:nvSpPr>
            <p:cNvPr id="212" name="TextBox 211"/>
            <p:cNvSpPr txBox="1"/>
            <p:nvPr/>
          </p:nvSpPr>
          <p:spPr>
            <a:xfrm>
              <a:off x="10912352" y="5669103"/>
              <a:ext cx="43315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24</a:t>
              </a:r>
            </a:p>
          </p:txBody>
        </p:sp>
        <p:sp>
          <p:nvSpPr>
            <p:cNvPr id="272" name="TextBox 271"/>
            <p:cNvSpPr txBox="1"/>
            <p:nvPr/>
          </p:nvSpPr>
          <p:spPr>
            <a:xfrm>
              <a:off x="11482330" y="5669103"/>
              <a:ext cx="43315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27</a:t>
              </a:r>
            </a:p>
          </p:txBody>
        </p:sp>
      </p:grpSp>
      <p:sp>
        <p:nvSpPr>
          <p:cNvPr id="213" name="TextBox 212"/>
          <p:cNvSpPr txBox="1"/>
          <p:nvPr/>
        </p:nvSpPr>
        <p:spPr>
          <a:xfrm>
            <a:off x="8656586" y="5652374"/>
            <a:ext cx="640520"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Months</a:t>
            </a:r>
          </a:p>
        </p:txBody>
      </p:sp>
      <p:grpSp>
        <p:nvGrpSpPr>
          <p:cNvPr id="269" name="Group 268"/>
          <p:cNvGrpSpPr/>
          <p:nvPr/>
        </p:nvGrpSpPr>
        <p:grpSpPr>
          <a:xfrm>
            <a:off x="6137095" y="3403363"/>
            <a:ext cx="425028" cy="2179613"/>
            <a:chOff x="6137095" y="3561826"/>
            <a:chExt cx="425028" cy="2179613"/>
          </a:xfrm>
        </p:grpSpPr>
        <p:sp>
          <p:nvSpPr>
            <p:cNvPr id="215" name="TextBox 214"/>
            <p:cNvSpPr txBox="1"/>
            <p:nvPr/>
          </p:nvSpPr>
          <p:spPr>
            <a:xfrm>
              <a:off x="6137095" y="4721860"/>
              <a:ext cx="425028"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40</a:t>
              </a:r>
            </a:p>
          </p:txBody>
        </p:sp>
        <p:sp>
          <p:nvSpPr>
            <p:cNvPr id="216" name="TextBox 215"/>
            <p:cNvSpPr txBox="1"/>
            <p:nvPr/>
          </p:nvSpPr>
          <p:spPr>
            <a:xfrm>
              <a:off x="6137095" y="3948504"/>
              <a:ext cx="425028"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80</a:t>
              </a:r>
            </a:p>
          </p:txBody>
        </p:sp>
        <p:sp>
          <p:nvSpPr>
            <p:cNvPr id="217" name="TextBox 216"/>
            <p:cNvSpPr txBox="1"/>
            <p:nvPr/>
          </p:nvSpPr>
          <p:spPr>
            <a:xfrm>
              <a:off x="6137095" y="5108538"/>
              <a:ext cx="425028"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20</a:t>
              </a:r>
            </a:p>
          </p:txBody>
        </p:sp>
        <p:sp>
          <p:nvSpPr>
            <p:cNvPr id="218" name="TextBox 217"/>
            <p:cNvSpPr txBox="1"/>
            <p:nvPr/>
          </p:nvSpPr>
          <p:spPr>
            <a:xfrm>
              <a:off x="6137095" y="4335182"/>
              <a:ext cx="425028"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60</a:t>
              </a:r>
            </a:p>
          </p:txBody>
        </p:sp>
        <p:sp>
          <p:nvSpPr>
            <p:cNvPr id="219" name="TextBox 218"/>
            <p:cNvSpPr txBox="1"/>
            <p:nvPr/>
          </p:nvSpPr>
          <p:spPr>
            <a:xfrm>
              <a:off x="6137095" y="3561826"/>
              <a:ext cx="425028"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100</a:t>
              </a:r>
            </a:p>
          </p:txBody>
        </p:sp>
        <p:sp>
          <p:nvSpPr>
            <p:cNvPr id="220" name="TextBox 219"/>
            <p:cNvSpPr txBox="1"/>
            <p:nvPr/>
          </p:nvSpPr>
          <p:spPr>
            <a:xfrm>
              <a:off x="6137095" y="5495218"/>
              <a:ext cx="425028"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0</a:t>
              </a:r>
            </a:p>
          </p:txBody>
        </p:sp>
      </p:grpSp>
      <p:grpSp>
        <p:nvGrpSpPr>
          <p:cNvPr id="268" name="Group 267"/>
          <p:cNvGrpSpPr/>
          <p:nvPr/>
        </p:nvGrpSpPr>
        <p:grpSpPr>
          <a:xfrm>
            <a:off x="6506006" y="3530052"/>
            <a:ext cx="73593" cy="1936097"/>
            <a:chOff x="6506006" y="3688515"/>
            <a:chExt cx="73593" cy="1936097"/>
          </a:xfrm>
        </p:grpSpPr>
        <p:cxnSp>
          <p:nvCxnSpPr>
            <p:cNvPr id="222" name="Straight Connector 221"/>
            <p:cNvCxnSpPr/>
            <p:nvPr/>
          </p:nvCxnSpPr>
          <p:spPr>
            <a:xfrm>
              <a:off x="6515591" y="4850172"/>
              <a:ext cx="64008"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a:off x="6515591" y="4075734"/>
              <a:ext cx="64008"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4" name="Straight Connector 223"/>
            <p:cNvCxnSpPr/>
            <p:nvPr/>
          </p:nvCxnSpPr>
          <p:spPr>
            <a:xfrm>
              <a:off x="6506006" y="5624612"/>
              <a:ext cx="64008"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p:nvCxnSpPr>
          <p:spPr>
            <a:xfrm>
              <a:off x="6515591" y="3688515"/>
              <a:ext cx="64008"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a:off x="6515591" y="4462953"/>
              <a:ext cx="64008"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p:nvCxnSpPr>
          <p:spPr>
            <a:xfrm>
              <a:off x="6515591" y="5237391"/>
              <a:ext cx="64008"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71" name="Group 270"/>
          <p:cNvGrpSpPr/>
          <p:nvPr/>
        </p:nvGrpSpPr>
        <p:grpSpPr>
          <a:xfrm>
            <a:off x="6569272" y="5466371"/>
            <a:ext cx="5130519" cy="64596"/>
            <a:chOff x="6569272" y="5624834"/>
            <a:chExt cx="5130519" cy="64596"/>
          </a:xfrm>
        </p:grpSpPr>
        <p:cxnSp>
          <p:nvCxnSpPr>
            <p:cNvPr id="229" name="Straight Connector 228"/>
            <p:cNvCxnSpPr/>
            <p:nvPr/>
          </p:nvCxnSpPr>
          <p:spPr>
            <a:xfrm rot="5400000">
              <a:off x="7107034" y="5657130"/>
              <a:ext cx="64591"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a:off x="8279446" y="5624834"/>
              <a:ext cx="0" cy="64008"/>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p:nvCxnSpPr>
          <p:spPr>
            <a:xfrm rot="5400000">
              <a:off x="6536976" y="5657135"/>
              <a:ext cx="64591"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a:off x="7709388" y="5624834"/>
              <a:ext cx="0" cy="64008"/>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p:cNvCxnSpPr/>
            <p:nvPr/>
          </p:nvCxnSpPr>
          <p:spPr>
            <a:xfrm>
              <a:off x="8849504" y="5624834"/>
              <a:ext cx="0" cy="64008"/>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p:cNvCxnSpPr/>
            <p:nvPr/>
          </p:nvCxnSpPr>
          <p:spPr>
            <a:xfrm>
              <a:off x="9419562" y="5624834"/>
              <a:ext cx="0" cy="64008"/>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p:nvCxnSpPr>
          <p:spPr>
            <a:xfrm>
              <a:off x="10559678" y="5624834"/>
              <a:ext cx="0" cy="64008"/>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p:nvCxnSpPr>
          <p:spPr>
            <a:xfrm>
              <a:off x="9989620" y="5624834"/>
              <a:ext cx="0" cy="64008"/>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p:nvCxnSpPr>
          <p:spPr>
            <a:xfrm>
              <a:off x="11699791" y="5624834"/>
              <a:ext cx="0" cy="64008"/>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p:nvCxnSpPr>
          <p:spPr>
            <a:xfrm>
              <a:off x="11129736" y="5624834"/>
              <a:ext cx="0" cy="64008"/>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63" name="TextBox 262"/>
          <p:cNvSpPr txBox="1"/>
          <p:nvPr/>
        </p:nvSpPr>
        <p:spPr>
          <a:xfrm rot="16200000">
            <a:off x="5536344" y="4429913"/>
            <a:ext cx="127134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Probability</a:t>
            </a:r>
          </a:p>
        </p:txBody>
      </p:sp>
      <p:sp>
        <p:nvSpPr>
          <p:cNvPr id="278" name="Freeform 277"/>
          <p:cNvSpPr/>
          <p:nvPr/>
        </p:nvSpPr>
        <p:spPr>
          <a:xfrm>
            <a:off x="6572250" y="3520001"/>
            <a:ext cx="4599214" cy="1773465"/>
          </a:xfrm>
          <a:custGeom>
            <a:avLst/>
            <a:gdLst>
              <a:gd name="connsiteX0" fmla="*/ 0 w 4599214"/>
              <a:gd name="connsiteY0" fmla="*/ 0 h 1773465"/>
              <a:gd name="connsiteX1" fmla="*/ 0 w 4599214"/>
              <a:gd name="connsiteY1" fmla="*/ 0 h 1773465"/>
              <a:gd name="connsiteX2" fmla="*/ 72571 w 4599214"/>
              <a:gd name="connsiteY2" fmla="*/ 13607 h 1773465"/>
              <a:gd name="connsiteX3" fmla="*/ 104321 w 4599214"/>
              <a:gd name="connsiteY3" fmla="*/ 36286 h 1773465"/>
              <a:gd name="connsiteX4" fmla="*/ 131536 w 4599214"/>
              <a:gd name="connsiteY4" fmla="*/ 45357 h 1773465"/>
              <a:gd name="connsiteX5" fmla="*/ 145143 w 4599214"/>
              <a:gd name="connsiteY5" fmla="*/ 49893 h 1773465"/>
              <a:gd name="connsiteX6" fmla="*/ 172357 w 4599214"/>
              <a:gd name="connsiteY6" fmla="*/ 68036 h 1773465"/>
              <a:gd name="connsiteX7" fmla="*/ 204107 w 4599214"/>
              <a:gd name="connsiteY7" fmla="*/ 77107 h 1773465"/>
              <a:gd name="connsiteX8" fmla="*/ 258536 w 4599214"/>
              <a:gd name="connsiteY8" fmla="*/ 81643 h 1773465"/>
              <a:gd name="connsiteX9" fmla="*/ 272143 w 4599214"/>
              <a:gd name="connsiteY9" fmla="*/ 86179 h 1773465"/>
              <a:gd name="connsiteX10" fmla="*/ 303893 w 4599214"/>
              <a:gd name="connsiteY10" fmla="*/ 113393 h 1773465"/>
              <a:gd name="connsiteX11" fmla="*/ 312964 w 4599214"/>
              <a:gd name="connsiteY11" fmla="*/ 122465 h 1773465"/>
              <a:gd name="connsiteX12" fmla="*/ 322036 w 4599214"/>
              <a:gd name="connsiteY12" fmla="*/ 149679 h 1773465"/>
              <a:gd name="connsiteX13" fmla="*/ 326571 w 4599214"/>
              <a:gd name="connsiteY13" fmla="*/ 163286 h 1773465"/>
              <a:gd name="connsiteX14" fmla="*/ 335643 w 4599214"/>
              <a:gd name="connsiteY14" fmla="*/ 176893 h 1773465"/>
              <a:gd name="connsiteX15" fmla="*/ 385536 w 4599214"/>
              <a:gd name="connsiteY15" fmla="*/ 176893 h 1773465"/>
              <a:gd name="connsiteX16" fmla="*/ 385536 w 4599214"/>
              <a:gd name="connsiteY16" fmla="*/ 176893 h 1773465"/>
              <a:gd name="connsiteX17" fmla="*/ 385536 w 4599214"/>
              <a:gd name="connsiteY17" fmla="*/ 176893 h 1773465"/>
              <a:gd name="connsiteX18" fmla="*/ 385536 w 4599214"/>
              <a:gd name="connsiteY18" fmla="*/ 208643 h 1773465"/>
              <a:gd name="connsiteX19" fmla="*/ 421821 w 4599214"/>
              <a:gd name="connsiteY19" fmla="*/ 204107 h 1773465"/>
              <a:gd name="connsiteX20" fmla="*/ 426357 w 4599214"/>
              <a:gd name="connsiteY20" fmla="*/ 263072 h 1773465"/>
              <a:gd name="connsiteX21" fmla="*/ 458107 w 4599214"/>
              <a:gd name="connsiteY21" fmla="*/ 263072 h 1773465"/>
              <a:gd name="connsiteX22" fmla="*/ 458107 w 4599214"/>
              <a:gd name="connsiteY22" fmla="*/ 303893 h 1773465"/>
              <a:gd name="connsiteX23" fmla="*/ 476250 w 4599214"/>
              <a:gd name="connsiteY23" fmla="*/ 303893 h 1773465"/>
              <a:gd name="connsiteX24" fmla="*/ 480786 w 4599214"/>
              <a:gd name="connsiteY24" fmla="*/ 322036 h 1773465"/>
              <a:gd name="connsiteX25" fmla="*/ 508000 w 4599214"/>
              <a:gd name="connsiteY25" fmla="*/ 326572 h 1773465"/>
              <a:gd name="connsiteX26" fmla="*/ 503464 w 4599214"/>
              <a:gd name="connsiteY26" fmla="*/ 353786 h 1773465"/>
              <a:gd name="connsiteX27" fmla="*/ 544286 w 4599214"/>
              <a:gd name="connsiteY27" fmla="*/ 358322 h 1773465"/>
              <a:gd name="connsiteX28" fmla="*/ 544286 w 4599214"/>
              <a:gd name="connsiteY28" fmla="*/ 390072 h 1773465"/>
              <a:gd name="connsiteX29" fmla="*/ 557893 w 4599214"/>
              <a:gd name="connsiteY29" fmla="*/ 390072 h 1773465"/>
              <a:gd name="connsiteX30" fmla="*/ 562429 w 4599214"/>
              <a:gd name="connsiteY30" fmla="*/ 408215 h 1773465"/>
              <a:gd name="connsiteX31" fmla="*/ 562429 w 4599214"/>
              <a:gd name="connsiteY31" fmla="*/ 408215 h 1773465"/>
              <a:gd name="connsiteX32" fmla="*/ 607786 w 4599214"/>
              <a:gd name="connsiteY32" fmla="*/ 412750 h 1773465"/>
              <a:gd name="connsiteX33" fmla="*/ 607786 w 4599214"/>
              <a:gd name="connsiteY33" fmla="*/ 453572 h 1773465"/>
              <a:gd name="connsiteX34" fmla="*/ 630464 w 4599214"/>
              <a:gd name="connsiteY34" fmla="*/ 449036 h 1773465"/>
              <a:gd name="connsiteX35" fmla="*/ 635000 w 4599214"/>
              <a:gd name="connsiteY35" fmla="*/ 476250 h 1773465"/>
              <a:gd name="connsiteX36" fmla="*/ 635000 w 4599214"/>
              <a:gd name="connsiteY36" fmla="*/ 476250 h 1773465"/>
              <a:gd name="connsiteX37" fmla="*/ 675821 w 4599214"/>
              <a:gd name="connsiteY37" fmla="*/ 476250 h 1773465"/>
              <a:gd name="connsiteX38" fmla="*/ 675821 w 4599214"/>
              <a:gd name="connsiteY38" fmla="*/ 489857 h 1773465"/>
              <a:gd name="connsiteX39" fmla="*/ 703036 w 4599214"/>
              <a:gd name="connsiteY39" fmla="*/ 498929 h 1773465"/>
              <a:gd name="connsiteX40" fmla="*/ 707571 w 4599214"/>
              <a:gd name="connsiteY40" fmla="*/ 530679 h 1773465"/>
              <a:gd name="connsiteX41" fmla="*/ 757464 w 4599214"/>
              <a:gd name="connsiteY41" fmla="*/ 521607 h 1773465"/>
              <a:gd name="connsiteX42" fmla="*/ 762000 w 4599214"/>
              <a:gd name="connsiteY42" fmla="*/ 539750 h 1773465"/>
              <a:gd name="connsiteX43" fmla="*/ 789214 w 4599214"/>
              <a:gd name="connsiteY43" fmla="*/ 539750 h 1773465"/>
              <a:gd name="connsiteX44" fmla="*/ 789214 w 4599214"/>
              <a:gd name="connsiteY44" fmla="*/ 566965 h 1773465"/>
              <a:gd name="connsiteX45" fmla="*/ 848179 w 4599214"/>
              <a:gd name="connsiteY45" fmla="*/ 571500 h 1773465"/>
              <a:gd name="connsiteX46" fmla="*/ 848179 w 4599214"/>
              <a:gd name="connsiteY46" fmla="*/ 616857 h 1773465"/>
              <a:gd name="connsiteX47" fmla="*/ 870857 w 4599214"/>
              <a:gd name="connsiteY47" fmla="*/ 612322 h 1773465"/>
              <a:gd name="connsiteX48" fmla="*/ 875393 w 4599214"/>
              <a:gd name="connsiteY48" fmla="*/ 644072 h 1773465"/>
              <a:gd name="connsiteX49" fmla="*/ 893536 w 4599214"/>
              <a:gd name="connsiteY49" fmla="*/ 662215 h 1773465"/>
              <a:gd name="connsiteX50" fmla="*/ 911679 w 4599214"/>
              <a:gd name="connsiteY50" fmla="*/ 666750 h 1773465"/>
              <a:gd name="connsiteX51" fmla="*/ 916214 w 4599214"/>
              <a:gd name="connsiteY51" fmla="*/ 693965 h 1773465"/>
              <a:gd name="connsiteX52" fmla="*/ 934357 w 4599214"/>
              <a:gd name="connsiteY52" fmla="*/ 693965 h 1773465"/>
              <a:gd name="connsiteX53" fmla="*/ 934357 w 4599214"/>
              <a:gd name="connsiteY53" fmla="*/ 712107 h 1773465"/>
              <a:gd name="connsiteX54" fmla="*/ 957036 w 4599214"/>
              <a:gd name="connsiteY54" fmla="*/ 716643 h 1773465"/>
              <a:gd name="connsiteX55" fmla="*/ 957036 w 4599214"/>
              <a:gd name="connsiteY55" fmla="*/ 739322 h 1773465"/>
              <a:gd name="connsiteX56" fmla="*/ 984250 w 4599214"/>
              <a:gd name="connsiteY56" fmla="*/ 748393 h 1773465"/>
              <a:gd name="connsiteX57" fmla="*/ 988786 w 4599214"/>
              <a:gd name="connsiteY57" fmla="*/ 766536 h 1773465"/>
              <a:gd name="connsiteX58" fmla="*/ 1016000 w 4599214"/>
              <a:gd name="connsiteY58" fmla="*/ 762000 h 1773465"/>
              <a:gd name="connsiteX59" fmla="*/ 1025071 w 4599214"/>
              <a:gd name="connsiteY59" fmla="*/ 789215 h 1773465"/>
              <a:gd name="connsiteX60" fmla="*/ 1056821 w 4599214"/>
              <a:gd name="connsiteY60" fmla="*/ 793750 h 1773465"/>
              <a:gd name="connsiteX61" fmla="*/ 1061357 w 4599214"/>
              <a:gd name="connsiteY61" fmla="*/ 830036 h 1773465"/>
              <a:gd name="connsiteX62" fmla="*/ 1120321 w 4599214"/>
              <a:gd name="connsiteY62" fmla="*/ 834572 h 1773465"/>
              <a:gd name="connsiteX63" fmla="*/ 1120321 w 4599214"/>
              <a:gd name="connsiteY63" fmla="*/ 834572 h 1773465"/>
              <a:gd name="connsiteX64" fmla="*/ 1120321 w 4599214"/>
              <a:gd name="connsiteY64" fmla="*/ 834572 h 1773465"/>
              <a:gd name="connsiteX65" fmla="*/ 1120321 w 4599214"/>
              <a:gd name="connsiteY65" fmla="*/ 834572 h 1773465"/>
              <a:gd name="connsiteX66" fmla="*/ 1120321 w 4599214"/>
              <a:gd name="connsiteY66" fmla="*/ 870857 h 1773465"/>
              <a:gd name="connsiteX67" fmla="*/ 1179286 w 4599214"/>
              <a:gd name="connsiteY67" fmla="*/ 870857 h 1773465"/>
              <a:gd name="connsiteX68" fmla="*/ 1188357 w 4599214"/>
              <a:gd name="connsiteY68" fmla="*/ 893536 h 1773465"/>
              <a:gd name="connsiteX69" fmla="*/ 1201964 w 4599214"/>
              <a:gd name="connsiteY69" fmla="*/ 907143 h 1773465"/>
              <a:gd name="connsiteX70" fmla="*/ 1260929 w 4599214"/>
              <a:gd name="connsiteY70" fmla="*/ 916215 h 1773465"/>
              <a:gd name="connsiteX71" fmla="*/ 1274536 w 4599214"/>
              <a:gd name="connsiteY71" fmla="*/ 975179 h 1773465"/>
              <a:gd name="connsiteX72" fmla="*/ 1315357 w 4599214"/>
              <a:gd name="connsiteY72" fmla="*/ 975179 h 1773465"/>
              <a:gd name="connsiteX73" fmla="*/ 1328964 w 4599214"/>
              <a:gd name="connsiteY73" fmla="*/ 988786 h 1773465"/>
              <a:gd name="connsiteX74" fmla="*/ 1338036 w 4599214"/>
              <a:gd name="connsiteY74" fmla="*/ 1038679 h 1773465"/>
              <a:gd name="connsiteX75" fmla="*/ 1406071 w 4599214"/>
              <a:gd name="connsiteY75" fmla="*/ 1038679 h 1773465"/>
              <a:gd name="connsiteX76" fmla="*/ 1419679 w 4599214"/>
              <a:gd name="connsiteY76" fmla="*/ 1056822 h 1773465"/>
              <a:gd name="connsiteX77" fmla="*/ 1465036 w 4599214"/>
              <a:gd name="connsiteY77" fmla="*/ 1070429 h 1773465"/>
              <a:gd name="connsiteX78" fmla="*/ 1465036 w 4599214"/>
              <a:gd name="connsiteY78" fmla="*/ 1070429 h 1773465"/>
              <a:gd name="connsiteX79" fmla="*/ 1455964 w 4599214"/>
              <a:gd name="connsiteY79" fmla="*/ 1088572 h 1773465"/>
              <a:gd name="connsiteX80" fmla="*/ 1505857 w 4599214"/>
              <a:gd name="connsiteY80" fmla="*/ 1097643 h 1773465"/>
              <a:gd name="connsiteX81" fmla="*/ 1514929 w 4599214"/>
              <a:gd name="connsiteY81" fmla="*/ 1111250 h 1773465"/>
              <a:gd name="connsiteX82" fmla="*/ 1555750 w 4599214"/>
              <a:gd name="connsiteY82" fmla="*/ 1111250 h 1773465"/>
              <a:gd name="connsiteX83" fmla="*/ 1555750 w 4599214"/>
              <a:gd name="connsiteY83" fmla="*/ 1111250 h 1773465"/>
              <a:gd name="connsiteX84" fmla="*/ 1555750 w 4599214"/>
              <a:gd name="connsiteY84" fmla="*/ 1138465 h 1773465"/>
              <a:gd name="connsiteX85" fmla="*/ 1601107 w 4599214"/>
              <a:gd name="connsiteY85" fmla="*/ 1138465 h 1773465"/>
              <a:gd name="connsiteX86" fmla="*/ 1610179 w 4599214"/>
              <a:gd name="connsiteY86" fmla="*/ 1165679 h 1773465"/>
              <a:gd name="connsiteX87" fmla="*/ 1651000 w 4599214"/>
              <a:gd name="connsiteY87" fmla="*/ 1161143 h 1773465"/>
              <a:gd name="connsiteX88" fmla="*/ 1651000 w 4599214"/>
              <a:gd name="connsiteY88" fmla="*/ 1183822 h 1773465"/>
              <a:gd name="connsiteX89" fmla="*/ 1669143 w 4599214"/>
              <a:gd name="connsiteY89" fmla="*/ 1183822 h 1773465"/>
              <a:gd name="connsiteX90" fmla="*/ 1669143 w 4599214"/>
              <a:gd name="connsiteY90" fmla="*/ 1224643 h 1773465"/>
              <a:gd name="connsiteX91" fmla="*/ 1709964 w 4599214"/>
              <a:gd name="connsiteY91" fmla="*/ 1220107 h 1773465"/>
              <a:gd name="connsiteX92" fmla="*/ 1709964 w 4599214"/>
              <a:gd name="connsiteY92" fmla="*/ 1220107 h 1773465"/>
              <a:gd name="connsiteX93" fmla="*/ 1719036 w 4599214"/>
              <a:gd name="connsiteY93" fmla="*/ 1242786 h 1773465"/>
              <a:gd name="connsiteX94" fmla="*/ 1759857 w 4599214"/>
              <a:gd name="connsiteY94" fmla="*/ 1251857 h 1773465"/>
              <a:gd name="connsiteX95" fmla="*/ 1764393 w 4599214"/>
              <a:gd name="connsiteY95" fmla="*/ 1297215 h 1773465"/>
              <a:gd name="connsiteX96" fmla="*/ 1791607 w 4599214"/>
              <a:gd name="connsiteY96" fmla="*/ 1292679 h 1773465"/>
              <a:gd name="connsiteX97" fmla="*/ 1791607 w 4599214"/>
              <a:gd name="connsiteY97" fmla="*/ 1292679 h 1773465"/>
              <a:gd name="connsiteX98" fmla="*/ 1782536 w 4599214"/>
              <a:gd name="connsiteY98" fmla="*/ 1319893 h 1773465"/>
              <a:gd name="connsiteX99" fmla="*/ 1782536 w 4599214"/>
              <a:gd name="connsiteY99" fmla="*/ 1319893 h 1773465"/>
              <a:gd name="connsiteX100" fmla="*/ 1832429 w 4599214"/>
              <a:gd name="connsiteY100" fmla="*/ 1324429 h 1773465"/>
              <a:gd name="connsiteX101" fmla="*/ 1832429 w 4599214"/>
              <a:gd name="connsiteY101" fmla="*/ 1360715 h 1773465"/>
              <a:gd name="connsiteX102" fmla="*/ 1832429 w 4599214"/>
              <a:gd name="connsiteY102" fmla="*/ 1360715 h 1773465"/>
              <a:gd name="connsiteX103" fmla="*/ 1832429 w 4599214"/>
              <a:gd name="connsiteY103" fmla="*/ 1360715 h 1773465"/>
              <a:gd name="connsiteX104" fmla="*/ 1873250 w 4599214"/>
              <a:gd name="connsiteY104" fmla="*/ 1356179 h 1773465"/>
              <a:gd name="connsiteX105" fmla="*/ 1873250 w 4599214"/>
              <a:gd name="connsiteY105" fmla="*/ 1401536 h 1773465"/>
              <a:gd name="connsiteX106" fmla="*/ 1927679 w 4599214"/>
              <a:gd name="connsiteY106" fmla="*/ 1387929 h 1773465"/>
              <a:gd name="connsiteX107" fmla="*/ 1932214 w 4599214"/>
              <a:gd name="connsiteY107" fmla="*/ 1410607 h 1773465"/>
              <a:gd name="connsiteX108" fmla="*/ 2000250 w 4599214"/>
              <a:gd name="connsiteY108" fmla="*/ 1410607 h 1773465"/>
              <a:gd name="connsiteX109" fmla="*/ 2000250 w 4599214"/>
              <a:gd name="connsiteY109" fmla="*/ 1424215 h 1773465"/>
              <a:gd name="connsiteX110" fmla="*/ 2104571 w 4599214"/>
              <a:gd name="connsiteY110" fmla="*/ 1424215 h 1773465"/>
              <a:gd name="connsiteX111" fmla="*/ 2109107 w 4599214"/>
              <a:gd name="connsiteY111" fmla="*/ 1446893 h 1773465"/>
              <a:gd name="connsiteX112" fmla="*/ 2204357 w 4599214"/>
              <a:gd name="connsiteY112" fmla="*/ 1446893 h 1773465"/>
              <a:gd name="connsiteX113" fmla="*/ 2204357 w 4599214"/>
              <a:gd name="connsiteY113" fmla="*/ 1469572 h 1773465"/>
              <a:gd name="connsiteX114" fmla="*/ 2258786 w 4599214"/>
              <a:gd name="connsiteY114" fmla="*/ 1469572 h 1773465"/>
              <a:gd name="connsiteX115" fmla="*/ 2263321 w 4599214"/>
              <a:gd name="connsiteY115" fmla="*/ 1492250 h 1773465"/>
              <a:gd name="connsiteX116" fmla="*/ 2354036 w 4599214"/>
              <a:gd name="connsiteY116" fmla="*/ 1492250 h 1773465"/>
              <a:gd name="connsiteX117" fmla="*/ 2363107 w 4599214"/>
              <a:gd name="connsiteY117" fmla="*/ 1505857 h 1773465"/>
              <a:gd name="connsiteX118" fmla="*/ 2562679 w 4599214"/>
              <a:gd name="connsiteY118" fmla="*/ 1505857 h 1773465"/>
              <a:gd name="connsiteX119" fmla="*/ 2567214 w 4599214"/>
              <a:gd name="connsiteY119" fmla="*/ 1537607 h 1773465"/>
              <a:gd name="connsiteX120" fmla="*/ 2707821 w 4599214"/>
              <a:gd name="connsiteY120" fmla="*/ 1537607 h 1773465"/>
              <a:gd name="connsiteX121" fmla="*/ 2707821 w 4599214"/>
              <a:gd name="connsiteY121" fmla="*/ 1537607 h 1773465"/>
              <a:gd name="connsiteX122" fmla="*/ 2807607 w 4599214"/>
              <a:gd name="connsiteY122" fmla="*/ 1551215 h 1773465"/>
              <a:gd name="connsiteX123" fmla="*/ 2825750 w 4599214"/>
              <a:gd name="connsiteY123" fmla="*/ 1569357 h 1773465"/>
              <a:gd name="connsiteX124" fmla="*/ 2948214 w 4599214"/>
              <a:gd name="connsiteY124" fmla="*/ 1569357 h 1773465"/>
              <a:gd name="connsiteX125" fmla="*/ 2952750 w 4599214"/>
              <a:gd name="connsiteY125" fmla="*/ 1587500 h 1773465"/>
              <a:gd name="connsiteX126" fmla="*/ 2975429 w 4599214"/>
              <a:gd name="connsiteY126" fmla="*/ 1587500 h 1773465"/>
              <a:gd name="connsiteX127" fmla="*/ 2989036 w 4599214"/>
              <a:gd name="connsiteY127" fmla="*/ 1610179 h 1773465"/>
              <a:gd name="connsiteX128" fmla="*/ 3079750 w 4599214"/>
              <a:gd name="connsiteY128" fmla="*/ 1619250 h 1773465"/>
              <a:gd name="connsiteX129" fmla="*/ 3079750 w 4599214"/>
              <a:gd name="connsiteY129" fmla="*/ 1619250 h 1773465"/>
              <a:gd name="connsiteX130" fmla="*/ 3079750 w 4599214"/>
              <a:gd name="connsiteY130" fmla="*/ 1641929 h 1773465"/>
              <a:gd name="connsiteX131" fmla="*/ 3247571 w 4599214"/>
              <a:gd name="connsiteY131" fmla="*/ 1646465 h 1773465"/>
              <a:gd name="connsiteX132" fmla="*/ 3252107 w 4599214"/>
              <a:gd name="connsiteY132" fmla="*/ 1664607 h 1773465"/>
              <a:gd name="connsiteX133" fmla="*/ 3551464 w 4599214"/>
              <a:gd name="connsiteY133" fmla="*/ 1660072 h 1773465"/>
              <a:gd name="connsiteX134" fmla="*/ 3556000 w 4599214"/>
              <a:gd name="connsiteY134" fmla="*/ 1691822 h 1773465"/>
              <a:gd name="connsiteX135" fmla="*/ 3796393 w 4599214"/>
              <a:gd name="connsiteY135" fmla="*/ 1696357 h 1773465"/>
              <a:gd name="connsiteX136" fmla="*/ 3796393 w 4599214"/>
              <a:gd name="connsiteY136" fmla="*/ 1696357 h 1773465"/>
              <a:gd name="connsiteX137" fmla="*/ 3800929 w 4599214"/>
              <a:gd name="connsiteY137" fmla="*/ 1728107 h 1773465"/>
              <a:gd name="connsiteX138" fmla="*/ 3977821 w 4599214"/>
              <a:gd name="connsiteY138" fmla="*/ 1732643 h 1773465"/>
              <a:gd name="connsiteX139" fmla="*/ 3977821 w 4599214"/>
              <a:gd name="connsiteY139" fmla="*/ 1732643 h 1773465"/>
              <a:gd name="connsiteX140" fmla="*/ 3986893 w 4599214"/>
              <a:gd name="connsiteY140" fmla="*/ 1773465 h 1773465"/>
              <a:gd name="connsiteX141" fmla="*/ 4599214 w 4599214"/>
              <a:gd name="connsiteY141" fmla="*/ 1768929 h 1773465"/>
              <a:gd name="connsiteX0" fmla="*/ 0 w 4599214"/>
              <a:gd name="connsiteY0" fmla="*/ 0 h 1773465"/>
              <a:gd name="connsiteX1" fmla="*/ 0 w 4599214"/>
              <a:gd name="connsiteY1" fmla="*/ 0 h 1773465"/>
              <a:gd name="connsiteX2" fmla="*/ 72571 w 4599214"/>
              <a:gd name="connsiteY2" fmla="*/ 13607 h 1773465"/>
              <a:gd name="connsiteX3" fmla="*/ 104321 w 4599214"/>
              <a:gd name="connsiteY3" fmla="*/ 36286 h 1773465"/>
              <a:gd name="connsiteX4" fmla="*/ 131536 w 4599214"/>
              <a:gd name="connsiteY4" fmla="*/ 45357 h 1773465"/>
              <a:gd name="connsiteX5" fmla="*/ 145143 w 4599214"/>
              <a:gd name="connsiteY5" fmla="*/ 49893 h 1773465"/>
              <a:gd name="connsiteX6" fmla="*/ 172357 w 4599214"/>
              <a:gd name="connsiteY6" fmla="*/ 68036 h 1773465"/>
              <a:gd name="connsiteX7" fmla="*/ 204107 w 4599214"/>
              <a:gd name="connsiteY7" fmla="*/ 77107 h 1773465"/>
              <a:gd name="connsiteX8" fmla="*/ 258536 w 4599214"/>
              <a:gd name="connsiteY8" fmla="*/ 81643 h 1773465"/>
              <a:gd name="connsiteX9" fmla="*/ 272143 w 4599214"/>
              <a:gd name="connsiteY9" fmla="*/ 86179 h 1773465"/>
              <a:gd name="connsiteX10" fmla="*/ 303893 w 4599214"/>
              <a:gd name="connsiteY10" fmla="*/ 113393 h 1773465"/>
              <a:gd name="connsiteX11" fmla="*/ 312964 w 4599214"/>
              <a:gd name="connsiteY11" fmla="*/ 122465 h 1773465"/>
              <a:gd name="connsiteX12" fmla="*/ 322036 w 4599214"/>
              <a:gd name="connsiteY12" fmla="*/ 149679 h 1773465"/>
              <a:gd name="connsiteX13" fmla="*/ 326571 w 4599214"/>
              <a:gd name="connsiteY13" fmla="*/ 163286 h 1773465"/>
              <a:gd name="connsiteX14" fmla="*/ 335643 w 4599214"/>
              <a:gd name="connsiteY14" fmla="*/ 176893 h 1773465"/>
              <a:gd name="connsiteX15" fmla="*/ 385536 w 4599214"/>
              <a:gd name="connsiteY15" fmla="*/ 176893 h 1773465"/>
              <a:gd name="connsiteX16" fmla="*/ 385536 w 4599214"/>
              <a:gd name="connsiteY16" fmla="*/ 176893 h 1773465"/>
              <a:gd name="connsiteX17" fmla="*/ 385536 w 4599214"/>
              <a:gd name="connsiteY17" fmla="*/ 176893 h 1773465"/>
              <a:gd name="connsiteX18" fmla="*/ 385536 w 4599214"/>
              <a:gd name="connsiteY18" fmla="*/ 208643 h 1773465"/>
              <a:gd name="connsiteX19" fmla="*/ 421821 w 4599214"/>
              <a:gd name="connsiteY19" fmla="*/ 204107 h 1773465"/>
              <a:gd name="connsiteX20" fmla="*/ 426357 w 4599214"/>
              <a:gd name="connsiteY20" fmla="*/ 263072 h 1773465"/>
              <a:gd name="connsiteX21" fmla="*/ 458107 w 4599214"/>
              <a:gd name="connsiteY21" fmla="*/ 263072 h 1773465"/>
              <a:gd name="connsiteX22" fmla="*/ 458107 w 4599214"/>
              <a:gd name="connsiteY22" fmla="*/ 303893 h 1773465"/>
              <a:gd name="connsiteX23" fmla="*/ 476250 w 4599214"/>
              <a:gd name="connsiteY23" fmla="*/ 303893 h 1773465"/>
              <a:gd name="connsiteX24" fmla="*/ 480786 w 4599214"/>
              <a:gd name="connsiteY24" fmla="*/ 322036 h 1773465"/>
              <a:gd name="connsiteX25" fmla="*/ 508000 w 4599214"/>
              <a:gd name="connsiteY25" fmla="*/ 326572 h 1773465"/>
              <a:gd name="connsiteX26" fmla="*/ 503464 w 4599214"/>
              <a:gd name="connsiteY26" fmla="*/ 353786 h 1773465"/>
              <a:gd name="connsiteX27" fmla="*/ 544286 w 4599214"/>
              <a:gd name="connsiteY27" fmla="*/ 358322 h 1773465"/>
              <a:gd name="connsiteX28" fmla="*/ 544286 w 4599214"/>
              <a:gd name="connsiteY28" fmla="*/ 390072 h 1773465"/>
              <a:gd name="connsiteX29" fmla="*/ 557893 w 4599214"/>
              <a:gd name="connsiteY29" fmla="*/ 390072 h 1773465"/>
              <a:gd name="connsiteX30" fmla="*/ 562429 w 4599214"/>
              <a:gd name="connsiteY30" fmla="*/ 408215 h 1773465"/>
              <a:gd name="connsiteX31" fmla="*/ 562429 w 4599214"/>
              <a:gd name="connsiteY31" fmla="*/ 408215 h 1773465"/>
              <a:gd name="connsiteX32" fmla="*/ 607786 w 4599214"/>
              <a:gd name="connsiteY32" fmla="*/ 412750 h 1773465"/>
              <a:gd name="connsiteX33" fmla="*/ 607786 w 4599214"/>
              <a:gd name="connsiteY33" fmla="*/ 453572 h 1773465"/>
              <a:gd name="connsiteX34" fmla="*/ 630464 w 4599214"/>
              <a:gd name="connsiteY34" fmla="*/ 449036 h 1773465"/>
              <a:gd name="connsiteX35" fmla="*/ 635000 w 4599214"/>
              <a:gd name="connsiteY35" fmla="*/ 476250 h 1773465"/>
              <a:gd name="connsiteX36" fmla="*/ 635000 w 4599214"/>
              <a:gd name="connsiteY36" fmla="*/ 476250 h 1773465"/>
              <a:gd name="connsiteX37" fmla="*/ 675821 w 4599214"/>
              <a:gd name="connsiteY37" fmla="*/ 476250 h 1773465"/>
              <a:gd name="connsiteX38" fmla="*/ 675821 w 4599214"/>
              <a:gd name="connsiteY38" fmla="*/ 489857 h 1773465"/>
              <a:gd name="connsiteX39" fmla="*/ 703036 w 4599214"/>
              <a:gd name="connsiteY39" fmla="*/ 498929 h 1773465"/>
              <a:gd name="connsiteX40" fmla="*/ 707571 w 4599214"/>
              <a:gd name="connsiteY40" fmla="*/ 530679 h 1773465"/>
              <a:gd name="connsiteX41" fmla="*/ 757464 w 4599214"/>
              <a:gd name="connsiteY41" fmla="*/ 521607 h 1773465"/>
              <a:gd name="connsiteX42" fmla="*/ 762000 w 4599214"/>
              <a:gd name="connsiteY42" fmla="*/ 539750 h 1773465"/>
              <a:gd name="connsiteX43" fmla="*/ 789214 w 4599214"/>
              <a:gd name="connsiteY43" fmla="*/ 539750 h 1773465"/>
              <a:gd name="connsiteX44" fmla="*/ 789214 w 4599214"/>
              <a:gd name="connsiteY44" fmla="*/ 566965 h 1773465"/>
              <a:gd name="connsiteX45" fmla="*/ 848179 w 4599214"/>
              <a:gd name="connsiteY45" fmla="*/ 571500 h 1773465"/>
              <a:gd name="connsiteX46" fmla="*/ 848179 w 4599214"/>
              <a:gd name="connsiteY46" fmla="*/ 616857 h 1773465"/>
              <a:gd name="connsiteX47" fmla="*/ 870857 w 4599214"/>
              <a:gd name="connsiteY47" fmla="*/ 612322 h 1773465"/>
              <a:gd name="connsiteX48" fmla="*/ 875393 w 4599214"/>
              <a:gd name="connsiteY48" fmla="*/ 644072 h 1773465"/>
              <a:gd name="connsiteX49" fmla="*/ 893536 w 4599214"/>
              <a:gd name="connsiteY49" fmla="*/ 662215 h 1773465"/>
              <a:gd name="connsiteX50" fmla="*/ 911679 w 4599214"/>
              <a:gd name="connsiteY50" fmla="*/ 666750 h 1773465"/>
              <a:gd name="connsiteX51" fmla="*/ 916214 w 4599214"/>
              <a:gd name="connsiteY51" fmla="*/ 693965 h 1773465"/>
              <a:gd name="connsiteX52" fmla="*/ 934357 w 4599214"/>
              <a:gd name="connsiteY52" fmla="*/ 693965 h 1773465"/>
              <a:gd name="connsiteX53" fmla="*/ 934357 w 4599214"/>
              <a:gd name="connsiteY53" fmla="*/ 712107 h 1773465"/>
              <a:gd name="connsiteX54" fmla="*/ 957036 w 4599214"/>
              <a:gd name="connsiteY54" fmla="*/ 716643 h 1773465"/>
              <a:gd name="connsiteX55" fmla="*/ 957036 w 4599214"/>
              <a:gd name="connsiteY55" fmla="*/ 739322 h 1773465"/>
              <a:gd name="connsiteX56" fmla="*/ 984250 w 4599214"/>
              <a:gd name="connsiteY56" fmla="*/ 748393 h 1773465"/>
              <a:gd name="connsiteX57" fmla="*/ 988786 w 4599214"/>
              <a:gd name="connsiteY57" fmla="*/ 766536 h 1773465"/>
              <a:gd name="connsiteX58" fmla="*/ 1016000 w 4599214"/>
              <a:gd name="connsiteY58" fmla="*/ 762000 h 1773465"/>
              <a:gd name="connsiteX59" fmla="*/ 1025071 w 4599214"/>
              <a:gd name="connsiteY59" fmla="*/ 789215 h 1773465"/>
              <a:gd name="connsiteX60" fmla="*/ 1056821 w 4599214"/>
              <a:gd name="connsiteY60" fmla="*/ 793750 h 1773465"/>
              <a:gd name="connsiteX61" fmla="*/ 1061357 w 4599214"/>
              <a:gd name="connsiteY61" fmla="*/ 830036 h 1773465"/>
              <a:gd name="connsiteX62" fmla="*/ 1120321 w 4599214"/>
              <a:gd name="connsiteY62" fmla="*/ 834572 h 1773465"/>
              <a:gd name="connsiteX63" fmla="*/ 1120321 w 4599214"/>
              <a:gd name="connsiteY63" fmla="*/ 834572 h 1773465"/>
              <a:gd name="connsiteX64" fmla="*/ 1120321 w 4599214"/>
              <a:gd name="connsiteY64" fmla="*/ 834572 h 1773465"/>
              <a:gd name="connsiteX65" fmla="*/ 1120321 w 4599214"/>
              <a:gd name="connsiteY65" fmla="*/ 834572 h 1773465"/>
              <a:gd name="connsiteX66" fmla="*/ 1120321 w 4599214"/>
              <a:gd name="connsiteY66" fmla="*/ 870857 h 1773465"/>
              <a:gd name="connsiteX67" fmla="*/ 1179286 w 4599214"/>
              <a:gd name="connsiteY67" fmla="*/ 870857 h 1773465"/>
              <a:gd name="connsiteX68" fmla="*/ 1188357 w 4599214"/>
              <a:gd name="connsiteY68" fmla="*/ 893536 h 1773465"/>
              <a:gd name="connsiteX69" fmla="*/ 1201964 w 4599214"/>
              <a:gd name="connsiteY69" fmla="*/ 907143 h 1773465"/>
              <a:gd name="connsiteX70" fmla="*/ 1260929 w 4599214"/>
              <a:gd name="connsiteY70" fmla="*/ 916215 h 1773465"/>
              <a:gd name="connsiteX71" fmla="*/ 1274536 w 4599214"/>
              <a:gd name="connsiteY71" fmla="*/ 975179 h 1773465"/>
              <a:gd name="connsiteX72" fmla="*/ 1315357 w 4599214"/>
              <a:gd name="connsiteY72" fmla="*/ 975179 h 1773465"/>
              <a:gd name="connsiteX73" fmla="*/ 1328964 w 4599214"/>
              <a:gd name="connsiteY73" fmla="*/ 988786 h 1773465"/>
              <a:gd name="connsiteX74" fmla="*/ 1338036 w 4599214"/>
              <a:gd name="connsiteY74" fmla="*/ 1038679 h 1773465"/>
              <a:gd name="connsiteX75" fmla="*/ 1406071 w 4599214"/>
              <a:gd name="connsiteY75" fmla="*/ 1038679 h 1773465"/>
              <a:gd name="connsiteX76" fmla="*/ 1419679 w 4599214"/>
              <a:gd name="connsiteY76" fmla="*/ 1056822 h 1773465"/>
              <a:gd name="connsiteX77" fmla="*/ 1465036 w 4599214"/>
              <a:gd name="connsiteY77" fmla="*/ 1070429 h 1773465"/>
              <a:gd name="connsiteX78" fmla="*/ 1465036 w 4599214"/>
              <a:gd name="connsiteY78" fmla="*/ 1070429 h 1773465"/>
              <a:gd name="connsiteX79" fmla="*/ 1455964 w 4599214"/>
              <a:gd name="connsiteY79" fmla="*/ 1088572 h 1773465"/>
              <a:gd name="connsiteX80" fmla="*/ 1505857 w 4599214"/>
              <a:gd name="connsiteY80" fmla="*/ 1097643 h 1773465"/>
              <a:gd name="connsiteX81" fmla="*/ 1514929 w 4599214"/>
              <a:gd name="connsiteY81" fmla="*/ 1111250 h 1773465"/>
              <a:gd name="connsiteX82" fmla="*/ 1555750 w 4599214"/>
              <a:gd name="connsiteY82" fmla="*/ 1111250 h 1773465"/>
              <a:gd name="connsiteX83" fmla="*/ 1555750 w 4599214"/>
              <a:gd name="connsiteY83" fmla="*/ 1111250 h 1773465"/>
              <a:gd name="connsiteX84" fmla="*/ 1555750 w 4599214"/>
              <a:gd name="connsiteY84" fmla="*/ 1138465 h 1773465"/>
              <a:gd name="connsiteX85" fmla="*/ 1601107 w 4599214"/>
              <a:gd name="connsiteY85" fmla="*/ 1138465 h 1773465"/>
              <a:gd name="connsiteX86" fmla="*/ 1610179 w 4599214"/>
              <a:gd name="connsiteY86" fmla="*/ 1165679 h 1773465"/>
              <a:gd name="connsiteX87" fmla="*/ 1651000 w 4599214"/>
              <a:gd name="connsiteY87" fmla="*/ 1161143 h 1773465"/>
              <a:gd name="connsiteX88" fmla="*/ 1651000 w 4599214"/>
              <a:gd name="connsiteY88" fmla="*/ 1183822 h 1773465"/>
              <a:gd name="connsiteX89" fmla="*/ 1669143 w 4599214"/>
              <a:gd name="connsiteY89" fmla="*/ 1183822 h 1773465"/>
              <a:gd name="connsiteX90" fmla="*/ 1669143 w 4599214"/>
              <a:gd name="connsiteY90" fmla="*/ 1224643 h 1773465"/>
              <a:gd name="connsiteX91" fmla="*/ 1709964 w 4599214"/>
              <a:gd name="connsiteY91" fmla="*/ 1220107 h 1773465"/>
              <a:gd name="connsiteX92" fmla="*/ 1709964 w 4599214"/>
              <a:gd name="connsiteY92" fmla="*/ 1220107 h 1773465"/>
              <a:gd name="connsiteX93" fmla="*/ 1719036 w 4599214"/>
              <a:gd name="connsiteY93" fmla="*/ 1242786 h 1773465"/>
              <a:gd name="connsiteX94" fmla="*/ 1759857 w 4599214"/>
              <a:gd name="connsiteY94" fmla="*/ 1251857 h 1773465"/>
              <a:gd name="connsiteX95" fmla="*/ 1764393 w 4599214"/>
              <a:gd name="connsiteY95" fmla="*/ 1297215 h 1773465"/>
              <a:gd name="connsiteX96" fmla="*/ 1791607 w 4599214"/>
              <a:gd name="connsiteY96" fmla="*/ 1292679 h 1773465"/>
              <a:gd name="connsiteX97" fmla="*/ 1791607 w 4599214"/>
              <a:gd name="connsiteY97" fmla="*/ 1292679 h 1773465"/>
              <a:gd name="connsiteX98" fmla="*/ 1782536 w 4599214"/>
              <a:gd name="connsiteY98" fmla="*/ 1319893 h 1773465"/>
              <a:gd name="connsiteX99" fmla="*/ 1782536 w 4599214"/>
              <a:gd name="connsiteY99" fmla="*/ 1319893 h 1773465"/>
              <a:gd name="connsiteX100" fmla="*/ 1832429 w 4599214"/>
              <a:gd name="connsiteY100" fmla="*/ 1324429 h 1773465"/>
              <a:gd name="connsiteX101" fmla="*/ 1832429 w 4599214"/>
              <a:gd name="connsiteY101" fmla="*/ 1360715 h 1773465"/>
              <a:gd name="connsiteX102" fmla="*/ 1832429 w 4599214"/>
              <a:gd name="connsiteY102" fmla="*/ 1360715 h 1773465"/>
              <a:gd name="connsiteX103" fmla="*/ 1832429 w 4599214"/>
              <a:gd name="connsiteY103" fmla="*/ 1360715 h 1773465"/>
              <a:gd name="connsiteX104" fmla="*/ 1873250 w 4599214"/>
              <a:gd name="connsiteY104" fmla="*/ 1356179 h 1773465"/>
              <a:gd name="connsiteX105" fmla="*/ 1873250 w 4599214"/>
              <a:gd name="connsiteY105" fmla="*/ 1378857 h 1773465"/>
              <a:gd name="connsiteX106" fmla="*/ 1927679 w 4599214"/>
              <a:gd name="connsiteY106" fmla="*/ 1387929 h 1773465"/>
              <a:gd name="connsiteX107" fmla="*/ 1932214 w 4599214"/>
              <a:gd name="connsiteY107" fmla="*/ 1410607 h 1773465"/>
              <a:gd name="connsiteX108" fmla="*/ 2000250 w 4599214"/>
              <a:gd name="connsiteY108" fmla="*/ 1410607 h 1773465"/>
              <a:gd name="connsiteX109" fmla="*/ 2000250 w 4599214"/>
              <a:gd name="connsiteY109" fmla="*/ 1424215 h 1773465"/>
              <a:gd name="connsiteX110" fmla="*/ 2104571 w 4599214"/>
              <a:gd name="connsiteY110" fmla="*/ 1424215 h 1773465"/>
              <a:gd name="connsiteX111" fmla="*/ 2109107 w 4599214"/>
              <a:gd name="connsiteY111" fmla="*/ 1446893 h 1773465"/>
              <a:gd name="connsiteX112" fmla="*/ 2204357 w 4599214"/>
              <a:gd name="connsiteY112" fmla="*/ 1446893 h 1773465"/>
              <a:gd name="connsiteX113" fmla="*/ 2204357 w 4599214"/>
              <a:gd name="connsiteY113" fmla="*/ 1469572 h 1773465"/>
              <a:gd name="connsiteX114" fmla="*/ 2258786 w 4599214"/>
              <a:gd name="connsiteY114" fmla="*/ 1469572 h 1773465"/>
              <a:gd name="connsiteX115" fmla="*/ 2263321 w 4599214"/>
              <a:gd name="connsiteY115" fmla="*/ 1492250 h 1773465"/>
              <a:gd name="connsiteX116" fmla="*/ 2354036 w 4599214"/>
              <a:gd name="connsiteY116" fmla="*/ 1492250 h 1773465"/>
              <a:gd name="connsiteX117" fmla="*/ 2363107 w 4599214"/>
              <a:gd name="connsiteY117" fmla="*/ 1505857 h 1773465"/>
              <a:gd name="connsiteX118" fmla="*/ 2562679 w 4599214"/>
              <a:gd name="connsiteY118" fmla="*/ 1505857 h 1773465"/>
              <a:gd name="connsiteX119" fmla="*/ 2567214 w 4599214"/>
              <a:gd name="connsiteY119" fmla="*/ 1537607 h 1773465"/>
              <a:gd name="connsiteX120" fmla="*/ 2707821 w 4599214"/>
              <a:gd name="connsiteY120" fmla="*/ 1537607 h 1773465"/>
              <a:gd name="connsiteX121" fmla="*/ 2707821 w 4599214"/>
              <a:gd name="connsiteY121" fmla="*/ 1537607 h 1773465"/>
              <a:gd name="connsiteX122" fmla="*/ 2807607 w 4599214"/>
              <a:gd name="connsiteY122" fmla="*/ 1551215 h 1773465"/>
              <a:gd name="connsiteX123" fmla="*/ 2825750 w 4599214"/>
              <a:gd name="connsiteY123" fmla="*/ 1569357 h 1773465"/>
              <a:gd name="connsiteX124" fmla="*/ 2948214 w 4599214"/>
              <a:gd name="connsiteY124" fmla="*/ 1569357 h 1773465"/>
              <a:gd name="connsiteX125" fmla="*/ 2952750 w 4599214"/>
              <a:gd name="connsiteY125" fmla="*/ 1587500 h 1773465"/>
              <a:gd name="connsiteX126" fmla="*/ 2975429 w 4599214"/>
              <a:gd name="connsiteY126" fmla="*/ 1587500 h 1773465"/>
              <a:gd name="connsiteX127" fmla="*/ 2989036 w 4599214"/>
              <a:gd name="connsiteY127" fmla="*/ 1610179 h 1773465"/>
              <a:gd name="connsiteX128" fmla="*/ 3079750 w 4599214"/>
              <a:gd name="connsiteY128" fmla="*/ 1619250 h 1773465"/>
              <a:gd name="connsiteX129" fmla="*/ 3079750 w 4599214"/>
              <a:gd name="connsiteY129" fmla="*/ 1619250 h 1773465"/>
              <a:gd name="connsiteX130" fmla="*/ 3079750 w 4599214"/>
              <a:gd name="connsiteY130" fmla="*/ 1641929 h 1773465"/>
              <a:gd name="connsiteX131" fmla="*/ 3247571 w 4599214"/>
              <a:gd name="connsiteY131" fmla="*/ 1646465 h 1773465"/>
              <a:gd name="connsiteX132" fmla="*/ 3252107 w 4599214"/>
              <a:gd name="connsiteY132" fmla="*/ 1664607 h 1773465"/>
              <a:gd name="connsiteX133" fmla="*/ 3551464 w 4599214"/>
              <a:gd name="connsiteY133" fmla="*/ 1660072 h 1773465"/>
              <a:gd name="connsiteX134" fmla="*/ 3556000 w 4599214"/>
              <a:gd name="connsiteY134" fmla="*/ 1691822 h 1773465"/>
              <a:gd name="connsiteX135" fmla="*/ 3796393 w 4599214"/>
              <a:gd name="connsiteY135" fmla="*/ 1696357 h 1773465"/>
              <a:gd name="connsiteX136" fmla="*/ 3796393 w 4599214"/>
              <a:gd name="connsiteY136" fmla="*/ 1696357 h 1773465"/>
              <a:gd name="connsiteX137" fmla="*/ 3800929 w 4599214"/>
              <a:gd name="connsiteY137" fmla="*/ 1728107 h 1773465"/>
              <a:gd name="connsiteX138" fmla="*/ 3977821 w 4599214"/>
              <a:gd name="connsiteY138" fmla="*/ 1732643 h 1773465"/>
              <a:gd name="connsiteX139" fmla="*/ 3977821 w 4599214"/>
              <a:gd name="connsiteY139" fmla="*/ 1732643 h 1773465"/>
              <a:gd name="connsiteX140" fmla="*/ 3986893 w 4599214"/>
              <a:gd name="connsiteY140" fmla="*/ 1773465 h 1773465"/>
              <a:gd name="connsiteX141" fmla="*/ 4599214 w 4599214"/>
              <a:gd name="connsiteY141" fmla="*/ 1768929 h 177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599214" h="1773465">
                <a:moveTo>
                  <a:pt x="0" y="0"/>
                </a:moveTo>
                <a:lnTo>
                  <a:pt x="0" y="0"/>
                </a:lnTo>
                <a:lnTo>
                  <a:pt x="72571" y="13607"/>
                </a:lnTo>
                <a:cubicBezTo>
                  <a:pt x="83154" y="21167"/>
                  <a:pt x="92870" y="30120"/>
                  <a:pt x="104321" y="36286"/>
                </a:cubicBezTo>
                <a:cubicBezTo>
                  <a:pt x="112740" y="40819"/>
                  <a:pt x="122464" y="42333"/>
                  <a:pt x="131536" y="45357"/>
                </a:cubicBezTo>
                <a:cubicBezTo>
                  <a:pt x="136072" y="46869"/>
                  <a:pt x="141165" y="47241"/>
                  <a:pt x="145143" y="49893"/>
                </a:cubicBezTo>
                <a:cubicBezTo>
                  <a:pt x="154214" y="55941"/>
                  <a:pt x="162014" y="64588"/>
                  <a:pt x="172357" y="68036"/>
                </a:cubicBezTo>
                <a:cubicBezTo>
                  <a:pt x="181399" y="71050"/>
                  <a:pt x="194989" y="75967"/>
                  <a:pt x="204107" y="77107"/>
                </a:cubicBezTo>
                <a:cubicBezTo>
                  <a:pt x="222172" y="79365"/>
                  <a:pt x="240393" y="80131"/>
                  <a:pt x="258536" y="81643"/>
                </a:cubicBezTo>
                <a:cubicBezTo>
                  <a:pt x="263072" y="83155"/>
                  <a:pt x="267867" y="84041"/>
                  <a:pt x="272143" y="86179"/>
                </a:cubicBezTo>
                <a:cubicBezTo>
                  <a:pt x="285959" y="93087"/>
                  <a:pt x="292733" y="102232"/>
                  <a:pt x="303893" y="113393"/>
                </a:cubicBezTo>
                <a:lnTo>
                  <a:pt x="312964" y="122465"/>
                </a:lnTo>
                <a:lnTo>
                  <a:pt x="322036" y="149679"/>
                </a:lnTo>
                <a:cubicBezTo>
                  <a:pt x="323548" y="154215"/>
                  <a:pt x="323190" y="159906"/>
                  <a:pt x="326571" y="163286"/>
                </a:cubicBezTo>
                <a:cubicBezTo>
                  <a:pt x="336712" y="173426"/>
                  <a:pt x="335643" y="168081"/>
                  <a:pt x="335643" y="176893"/>
                </a:cubicBezTo>
                <a:lnTo>
                  <a:pt x="385536" y="176893"/>
                </a:lnTo>
                <a:lnTo>
                  <a:pt x="385536" y="176893"/>
                </a:lnTo>
                <a:lnTo>
                  <a:pt x="385536" y="176893"/>
                </a:lnTo>
                <a:lnTo>
                  <a:pt x="385536" y="208643"/>
                </a:lnTo>
                <a:lnTo>
                  <a:pt x="421821" y="204107"/>
                </a:lnTo>
                <a:lnTo>
                  <a:pt x="426357" y="263072"/>
                </a:lnTo>
                <a:lnTo>
                  <a:pt x="458107" y="263072"/>
                </a:lnTo>
                <a:lnTo>
                  <a:pt x="458107" y="303893"/>
                </a:lnTo>
                <a:lnTo>
                  <a:pt x="476250" y="303893"/>
                </a:lnTo>
                <a:lnTo>
                  <a:pt x="480786" y="322036"/>
                </a:lnTo>
                <a:lnTo>
                  <a:pt x="508000" y="326572"/>
                </a:lnTo>
                <a:lnTo>
                  <a:pt x="503464" y="353786"/>
                </a:lnTo>
                <a:lnTo>
                  <a:pt x="544286" y="358322"/>
                </a:lnTo>
                <a:lnTo>
                  <a:pt x="544286" y="390072"/>
                </a:lnTo>
                <a:lnTo>
                  <a:pt x="557893" y="390072"/>
                </a:lnTo>
                <a:lnTo>
                  <a:pt x="562429" y="408215"/>
                </a:lnTo>
                <a:lnTo>
                  <a:pt x="562429" y="408215"/>
                </a:lnTo>
                <a:lnTo>
                  <a:pt x="607786" y="412750"/>
                </a:lnTo>
                <a:lnTo>
                  <a:pt x="607786" y="453572"/>
                </a:lnTo>
                <a:lnTo>
                  <a:pt x="630464" y="449036"/>
                </a:lnTo>
                <a:lnTo>
                  <a:pt x="635000" y="476250"/>
                </a:lnTo>
                <a:lnTo>
                  <a:pt x="635000" y="476250"/>
                </a:lnTo>
                <a:lnTo>
                  <a:pt x="675821" y="476250"/>
                </a:lnTo>
                <a:lnTo>
                  <a:pt x="675821" y="489857"/>
                </a:lnTo>
                <a:lnTo>
                  <a:pt x="703036" y="498929"/>
                </a:lnTo>
                <a:lnTo>
                  <a:pt x="707571" y="530679"/>
                </a:lnTo>
                <a:lnTo>
                  <a:pt x="757464" y="521607"/>
                </a:lnTo>
                <a:lnTo>
                  <a:pt x="762000" y="539750"/>
                </a:lnTo>
                <a:lnTo>
                  <a:pt x="789214" y="539750"/>
                </a:lnTo>
                <a:lnTo>
                  <a:pt x="789214" y="566965"/>
                </a:lnTo>
                <a:lnTo>
                  <a:pt x="848179" y="571500"/>
                </a:lnTo>
                <a:lnTo>
                  <a:pt x="848179" y="616857"/>
                </a:lnTo>
                <a:lnTo>
                  <a:pt x="870857" y="612322"/>
                </a:lnTo>
                <a:lnTo>
                  <a:pt x="875393" y="644072"/>
                </a:lnTo>
                <a:lnTo>
                  <a:pt x="893536" y="662215"/>
                </a:lnTo>
                <a:lnTo>
                  <a:pt x="911679" y="666750"/>
                </a:lnTo>
                <a:lnTo>
                  <a:pt x="916214" y="693965"/>
                </a:lnTo>
                <a:lnTo>
                  <a:pt x="934357" y="693965"/>
                </a:lnTo>
                <a:lnTo>
                  <a:pt x="934357" y="712107"/>
                </a:lnTo>
                <a:lnTo>
                  <a:pt x="957036" y="716643"/>
                </a:lnTo>
                <a:lnTo>
                  <a:pt x="957036" y="739322"/>
                </a:lnTo>
                <a:lnTo>
                  <a:pt x="984250" y="748393"/>
                </a:lnTo>
                <a:lnTo>
                  <a:pt x="988786" y="766536"/>
                </a:lnTo>
                <a:lnTo>
                  <a:pt x="1016000" y="762000"/>
                </a:lnTo>
                <a:lnTo>
                  <a:pt x="1025071" y="789215"/>
                </a:lnTo>
                <a:lnTo>
                  <a:pt x="1056821" y="793750"/>
                </a:lnTo>
                <a:lnTo>
                  <a:pt x="1061357" y="830036"/>
                </a:lnTo>
                <a:lnTo>
                  <a:pt x="1120321" y="834572"/>
                </a:lnTo>
                <a:lnTo>
                  <a:pt x="1120321" y="834572"/>
                </a:lnTo>
                <a:lnTo>
                  <a:pt x="1120321" y="834572"/>
                </a:lnTo>
                <a:lnTo>
                  <a:pt x="1120321" y="834572"/>
                </a:lnTo>
                <a:lnTo>
                  <a:pt x="1120321" y="870857"/>
                </a:lnTo>
                <a:lnTo>
                  <a:pt x="1179286" y="870857"/>
                </a:lnTo>
                <a:lnTo>
                  <a:pt x="1188357" y="893536"/>
                </a:lnTo>
                <a:lnTo>
                  <a:pt x="1201964" y="907143"/>
                </a:lnTo>
                <a:lnTo>
                  <a:pt x="1260929" y="916215"/>
                </a:lnTo>
                <a:lnTo>
                  <a:pt x="1274536" y="975179"/>
                </a:lnTo>
                <a:lnTo>
                  <a:pt x="1315357" y="975179"/>
                </a:lnTo>
                <a:lnTo>
                  <a:pt x="1328964" y="988786"/>
                </a:lnTo>
                <a:lnTo>
                  <a:pt x="1338036" y="1038679"/>
                </a:lnTo>
                <a:lnTo>
                  <a:pt x="1406071" y="1038679"/>
                </a:lnTo>
                <a:lnTo>
                  <a:pt x="1419679" y="1056822"/>
                </a:lnTo>
                <a:lnTo>
                  <a:pt x="1465036" y="1070429"/>
                </a:lnTo>
                <a:lnTo>
                  <a:pt x="1465036" y="1070429"/>
                </a:lnTo>
                <a:lnTo>
                  <a:pt x="1455964" y="1088572"/>
                </a:lnTo>
                <a:lnTo>
                  <a:pt x="1505857" y="1097643"/>
                </a:lnTo>
                <a:lnTo>
                  <a:pt x="1514929" y="1111250"/>
                </a:lnTo>
                <a:lnTo>
                  <a:pt x="1555750" y="1111250"/>
                </a:lnTo>
                <a:lnTo>
                  <a:pt x="1555750" y="1111250"/>
                </a:lnTo>
                <a:lnTo>
                  <a:pt x="1555750" y="1138465"/>
                </a:lnTo>
                <a:lnTo>
                  <a:pt x="1601107" y="1138465"/>
                </a:lnTo>
                <a:lnTo>
                  <a:pt x="1610179" y="1165679"/>
                </a:lnTo>
                <a:lnTo>
                  <a:pt x="1651000" y="1161143"/>
                </a:lnTo>
                <a:lnTo>
                  <a:pt x="1651000" y="1183822"/>
                </a:lnTo>
                <a:lnTo>
                  <a:pt x="1669143" y="1183822"/>
                </a:lnTo>
                <a:lnTo>
                  <a:pt x="1669143" y="1224643"/>
                </a:lnTo>
                <a:lnTo>
                  <a:pt x="1709964" y="1220107"/>
                </a:lnTo>
                <a:lnTo>
                  <a:pt x="1709964" y="1220107"/>
                </a:lnTo>
                <a:lnTo>
                  <a:pt x="1719036" y="1242786"/>
                </a:lnTo>
                <a:lnTo>
                  <a:pt x="1759857" y="1251857"/>
                </a:lnTo>
                <a:lnTo>
                  <a:pt x="1764393" y="1297215"/>
                </a:lnTo>
                <a:lnTo>
                  <a:pt x="1791607" y="1292679"/>
                </a:lnTo>
                <a:lnTo>
                  <a:pt x="1791607" y="1292679"/>
                </a:lnTo>
                <a:lnTo>
                  <a:pt x="1782536" y="1319893"/>
                </a:lnTo>
                <a:lnTo>
                  <a:pt x="1782536" y="1319893"/>
                </a:lnTo>
                <a:lnTo>
                  <a:pt x="1832429" y="1324429"/>
                </a:lnTo>
                <a:lnTo>
                  <a:pt x="1832429" y="1360715"/>
                </a:lnTo>
                <a:lnTo>
                  <a:pt x="1832429" y="1360715"/>
                </a:lnTo>
                <a:lnTo>
                  <a:pt x="1832429" y="1360715"/>
                </a:lnTo>
                <a:cubicBezTo>
                  <a:pt x="1846036" y="1359203"/>
                  <a:pt x="1866447" y="1353155"/>
                  <a:pt x="1873250" y="1356179"/>
                </a:cubicBezTo>
                <a:cubicBezTo>
                  <a:pt x="1880053" y="1359203"/>
                  <a:pt x="1873250" y="1371298"/>
                  <a:pt x="1873250" y="1378857"/>
                </a:cubicBezTo>
                <a:lnTo>
                  <a:pt x="1927679" y="1387929"/>
                </a:lnTo>
                <a:lnTo>
                  <a:pt x="1932214" y="1410607"/>
                </a:lnTo>
                <a:lnTo>
                  <a:pt x="2000250" y="1410607"/>
                </a:lnTo>
                <a:lnTo>
                  <a:pt x="2000250" y="1424215"/>
                </a:lnTo>
                <a:lnTo>
                  <a:pt x="2104571" y="1424215"/>
                </a:lnTo>
                <a:lnTo>
                  <a:pt x="2109107" y="1446893"/>
                </a:lnTo>
                <a:lnTo>
                  <a:pt x="2204357" y="1446893"/>
                </a:lnTo>
                <a:lnTo>
                  <a:pt x="2204357" y="1469572"/>
                </a:lnTo>
                <a:lnTo>
                  <a:pt x="2258786" y="1469572"/>
                </a:lnTo>
                <a:lnTo>
                  <a:pt x="2263321" y="1492250"/>
                </a:lnTo>
                <a:lnTo>
                  <a:pt x="2354036" y="1492250"/>
                </a:lnTo>
                <a:lnTo>
                  <a:pt x="2363107" y="1505857"/>
                </a:lnTo>
                <a:lnTo>
                  <a:pt x="2562679" y="1505857"/>
                </a:lnTo>
                <a:lnTo>
                  <a:pt x="2567214" y="1537607"/>
                </a:lnTo>
                <a:lnTo>
                  <a:pt x="2707821" y="1537607"/>
                </a:lnTo>
                <a:lnTo>
                  <a:pt x="2707821" y="1537607"/>
                </a:lnTo>
                <a:lnTo>
                  <a:pt x="2807607" y="1551215"/>
                </a:lnTo>
                <a:lnTo>
                  <a:pt x="2825750" y="1569357"/>
                </a:lnTo>
                <a:lnTo>
                  <a:pt x="2948214" y="1569357"/>
                </a:lnTo>
                <a:lnTo>
                  <a:pt x="2952750" y="1587500"/>
                </a:lnTo>
                <a:lnTo>
                  <a:pt x="2975429" y="1587500"/>
                </a:lnTo>
                <a:lnTo>
                  <a:pt x="2989036" y="1610179"/>
                </a:lnTo>
                <a:lnTo>
                  <a:pt x="3079750" y="1619250"/>
                </a:lnTo>
                <a:lnTo>
                  <a:pt x="3079750" y="1619250"/>
                </a:lnTo>
                <a:lnTo>
                  <a:pt x="3079750" y="1641929"/>
                </a:lnTo>
                <a:lnTo>
                  <a:pt x="3247571" y="1646465"/>
                </a:lnTo>
                <a:lnTo>
                  <a:pt x="3252107" y="1664607"/>
                </a:lnTo>
                <a:lnTo>
                  <a:pt x="3551464" y="1660072"/>
                </a:lnTo>
                <a:lnTo>
                  <a:pt x="3556000" y="1691822"/>
                </a:lnTo>
                <a:lnTo>
                  <a:pt x="3796393" y="1696357"/>
                </a:lnTo>
                <a:lnTo>
                  <a:pt x="3796393" y="1696357"/>
                </a:lnTo>
                <a:lnTo>
                  <a:pt x="3800929" y="1728107"/>
                </a:lnTo>
                <a:lnTo>
                  <a:pt x="3977821" y="1732643"/>
                </a:lnTo>
                <a:lnTo>
                  <a:pt x="3977821" y="1732643"/>
                </a:lnTo>
                <a:lnTo>
                  <a:pt x="3986893" y="1773465"/>
                </a:lnTo>
                <a:lnTo>
                  <a:pt x="4599214" y="1768929"/>
                </a:lnTo>
              </a:path>
            </a:pathLst>
          </a:custGeom>
          <a:ln w="28575" cmpd="sng">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Freeform 278"/>
          <p:cNvSpPr/>
          <p:nvPr/>
        </p:nvSpPr>
        <p:spPr>
          <a:xfrm>
            <a:off x="6567714" y="3533608"/>
            <a:ext cx="4517572" cy="1478643"/>
          </a:xfrm>
          <a:custGeom>
            <a:avLst/>
            <a:gdLst>
              <a:gd name="connsiteX0" fmla="*/ 0 w 4517572"/>
              <a:gd name="connsiteY0" fmla="*/ 0 h 1478643"/>
              <a:gd name="connsiteX1" fmla="*/ 86179 w 4517572"/>
              <a:gd name="connsiteY1" fmla="*/ 0 h 1478643"/>
              <a:gd name="connsiteX2" fmla="*/ 113393 w 4517572"/>
              <a:gd name="connsiteY2" fmla="*/ 27215 h 1478643"/>
              <a:gd name="connsiteX3" fmla="*/ 145143 w 4517572"/>
              <a:gd name="connsiteY3" fmla="*/ 36286 h 1478643"/>
              <a:gd name="connsiteX4" fmla="*/ 149679 w 4517572"/>
              <a:gd name="connsiteY4" fmla="*/ 54429 h 1478643"/>
              <a:gd name="connsiteX5" fmla="*/ 190500 w 4517572"/>
              <a:gd name="connsiteY5" fmla="*/ 49893 h 1478643"/>
              <a:gd name="connsiteX6" fmla="*/ 235857 w 4517572"/>
              <a:gd name="connsiteY6" fmla="*/ 54429 h 1478643"/>
              <a:gd name="connsiteX7" fmla="*/ 294822 w 4517572"/>
              <a:gd name="connsiteY7" fmla="*/ 68036 h 1478643"/>
              <a:gd name="connsiteX8" fmla="*/ 317500 w 4517572"/>
              <a:gd name="connsiteY8" fmla="*/ 81643 h 1478643"/>
              <a:gd name="connsiteX9" fmla="*/ 331107 w 4517572"/>
              <a:gd name="connsiteY9" fmla="*/ 99786 h 1478643"/>
              <a:gd name="connsiteX10" fmla="*/ 390072 w 4517572"/>
              <a:gd name="connsiteY10" fmla="*/ 104322 h 1478643"/>
              <a:gd name="connsiteX11" fmla="*/ 408215 w 4517572"/>
              <a:gd name="connsiteY11" fmla="*/ 140608 h 1478643"/>
              <a:gd name="connsiteX12" fmla="*/ 453572 w 4517572"/>
              <a:gd name="connsiteY12" fmla="*/ 163286 h 1478643"/>
              <a:gd name="connsiteX13" fmla="*/ 453572 w 4517572"/>
              <a:gd name="connsiteY13" fmla="*/ 167822 h 1478643"/>
              <a:gd name="connsiteX14" fmla="*/ 635000 w 4517572"/>
              <a:gd name="connsiteY14" fmla="*/ 172358 h 1478643"/>
              <a:gd name="connsiteX15" fmla="*/ 671286 w 4517572"/>
              <a:gd name="connsiteY15" fmla="*/ 172358 h 1478643"/>
              <a:gd name="connsiteX16" fmla="*/ 721179 w 4517572"/>
              <a:gd name="connsiteY16" fmla="*/ 185965 h 1478643"/>
              <a:gd name="connsiteX17" fmla="*/ 725715 w 4517572"/>
              <a:gd name="connsiteY17" fmla="*/ 199572 h 1478643"/>
              <a:gd name="connsiteX18" fmla="*/ 734786 w 4517572"/>
              <a:gd name="connsiteY18" fmla="*/ 217715 h 1478643"/>
              <a:gd name="connsiteX19" fmla="*/ 802822 w 4517572"/>
              <a:gd name="connsiteY19" fmla="*/ 217715 h 1478643"/>
              <a:gd name="connsiteX20" fmla="*/ 811893 w 4517572"/>
              <a:gd name="connsiteY20" fmla="*/ 235858 h 1478643"/>
              <a:gd name="connsiteX21" fmla="*/ 902607 w 4517572"/>
              <a:gd name="connsiteY21" fmla="*/ 254000 h 1478643"/>
              <a:gd name="connsiteX22" fmla="*/ 911679 w 4517572"/>
              <a:gd name="connsiteY22" fmla="*/ 263072 h 1478643"/>
              <a:gd name="connsiteX23" fmla="*/ 925286 w 4517572"/>
              <a:gd name="connsiteY23" fmla="*/ 267608 h 1478643"/>
              <a:gd name="connsiteX24" fmla="*/ 929822 w 4517572"/>
              <a:gd name="connsiteY24" fmla="*/ 281215 h 1478643"/>
              <a:gd name="connsiteX25" fmla="*/ 975179 w 4517572"/>
              <a:gd name="connsiteY25" fmla="*/ 294822 h 1478643"/>
              <a:gd name="connsiteX26" fmla="*/ 997857 w 4517572"/>
              <a:gd name="connsiteY26" fmla="*/ 303893 h 1478643"/>
              <a:gd name="connsiteX27" fmla="*/ 1020536 w 4517572"/>
              <a:gd name="connsiteY27" fmla="*/ 308429 h 1478643"/>
              <a:gd name="connsiteX28" fmla="*/ 1034143 w 4517572"/>
              <a:gd name="connsiteY28" fmla="*/ 312965 h 1478643"/>
              <a:gd name="connsiteX29" fmla="*/ 1043215 w 4517572"/>
              <a:gd name="connsiteY29" fmla="*/ 322036 h 1478643"/>
              <a:gd name="connsiteX30" fmla="*/ 1074965 w 4517572"/>
              <a:gd name="connsiteY30" fmla="*/ 326572 h 1478643"/>
              <a:gd name="connsiteX31" fmla="*/ 1152072 w 4517572"/>
              <a:gd name="connsiteY31" fmla="*/ 331108 h 1478643"/>
              <a:gd name="connsiteX32" fmla="*/ 1170215 w 4517572"/>
              <a:gd name="connsiteY32" fmla="*/ 335643 h 1478643"/>
              <a:gd name="connsiteX33" fmla="*/ 1197429 w 4517572"/>
              <a:gd name="connsiteY33" fmla="*/ 344715 h 1478643"/>
              <a:gd name="connsiteX34" fmla="*/ 1201965 w 4517572"/>
              <a:gd name="connsiteY34" fmla="*/ 358322 h 1478643"/>
              <a:gd name="connsiteX35" fmla="*/ 1229179 w 4517572"/>
              <a:gd name="connsiteY35" fmla="*/ 367393 h 1478643"/>
              <a:gd name="connsiteX36" fmla="*/ 1242786 w 4517572"/>
              <a:gd name="connsiteY36" fmla="*/ 371929 h 1478643"/>
              <a:gd name="connsiteX37" fmla="*/ 1256393 w 4517572"/>
              <a:gd name="connsiteY37" fmla="*/ 381000 h 1478643"/>
              <a:gd name="connsiteX38" fmla="*/ 1265465 w 4517572"/>
              <a:gd name="connsiteY38" fmla="*/ 390072 h 1478643"/>
              <a:gd name="connsiteX39" fmla="*/ 1279072 w 4517572"/>
              <a:gd name="connsiteY39" fmla="*/ 394608 h 1478643"/>
              <a:gd name="connsiteX40" fmla="*/ 1288143 w 4517572"/>
              <a:gd name="connsiteY40" fmla="*/ 421822 h 1478643"/>
              <a:gd name="connsiteX41" fmla="*/ 1324429 w 4517572"/>
              <a:gd name="connsiteY41" fmla="*/ 417286 h 1478643"/>
              <a:gd name="connsiteX42" fmla="*/ 1319893 w 4517572"/>
              <a:gd name="connsiteY42" fmla="*/ 449036 h 1478643"/>
              <a:gd name="connsiteX43" fmla="*/ 1383393 w 4517572"/>
              <a:gd name="connsiteY43" fmla="*/ 449036 h 1478643"/>
              <a:gd name="connsiteX44" fmla="*/ 1387929 w 4517572"/>
              <a:gd name="connsiteY44" fmla="*/ 476250 h 1478643"/>
              <a:gd name="connsiteX45" fmla="*/ 1419679 w 4517572"/>
              <a:gd name="connsiteY45" fmla="*/ 498929 h 1478643"/>
              <a:gd name="connsiteX46" fmla="*/ 1442357 w 4517572"/>
              <a:gd name="connsiteY46" fmla="*/ 517072 h 1478643"/>
              <a:gd name="connsiteX47" fmla="*/ 1451429 w 4517572"/>
              <a:gd name="connsiteY47" fmla="*/ 526143 h 1478643"/>
              <a:gd name="connsiteX48" fmla="*/ 1460500 w 4517572"/>
              <a:gd name="connsiteY48" fmla="*/ 544286 h 1478643"/>
              <a:gd name="connsiteX49" fmla="*/ 1510393 w 4517572"/>
              <a:gd name="connsiteY49" fmla="*/ 526143 h 1478643"/>
              <a:gd name="connsiteX50" fmla="*/ 1514929 w 4517572"/>
              <a:gd name="connsiteY50" fmla="*/ 548822 h 1478643"/>
              <a:gd name="connsiteX51" fmla="*/ 1542143 w 4517572"/>
              <a:gd name="connsiteY51" fmla="*/ 548822 h 1478643"/>
              <a:gd name="connsiteX52" fmla="*/ 1542143 w 4517572"/>
              <a:gd name="connsiteY52" fmla="*/ 548822 h 1478643"/>
              <a:gd name="connsiteX53" fmla="*/ 1546679 w 4517572"/>
              <a:gd name="connsiteY53" fmla="*/ 576036 h 1478643"/>
              <a:gd name="connsiteX54" fmla="*/ 1628322 w 4517572"/>
              <a:gd name="connsiteY54" fmla="*/ 580572 h 1478643"/>
              <a:gd name="connsiteX55" fmla="*/ 1664607 w 4517572"/>
              <a:gd name="connsiteY55" fmla="*/ 612322 h 1478643"/>
              <a:gd name="connsiteX56" fmla="*/ 1714500 w 4517572"/>
              <a:gd name="connsiteY56" fmla="*/ 612322 h 1478643"/>
              <a:gd name="connsiteX57" fmla="*/ 1732643 w 4517572"/>
              <a:gd name="connsiteY57" fmla="*/ 648608 h 1478643"/>
              <a:gd name="connsiteX58" fmla="*/ 1768929 w 4517572"/>
              <a:gd name="connsiteY58" fmla="*/ 648608 h 1478643"/>
              <a:gd name="connsiteX59" fmla="*/ 1796143 w 4517572"/>
              <a:gd name="connsiteY59" fmla="*/ 680358 h 1478643"/>
              <a:gd name="connsiteX60" fmla="*/ 1827893 w 4517572"/>
              <a:gd name="connsiteY60" fmla="*/ 703036 h 1478643"/>
              <a:gd name="connsiteX61" fmla="*/ 1836965 w 4517572"/>
              <a:gd name="connsiteY61" fmla="*/ 730250 h 1478643"/>
              <a:gd name="connsiteX62" fmla="*/ 1900465 w 4517572"/>
              <a:gd name="connsiteY62" fmla="*/ 734786 h 1478643"/>
              <a:gd name="connsiteX63" fmla="*/ 1945822 w 4517572"/>
              <a:gd name="connsiteY63" fmla="*/ 743858 h 1478643"/>
              <a:gd name="connsiteX64" fmla="*/ 1959429 w 4517572"/>
              <a:gd name="connsiteY64" fmla="*/ 752929 h 1478643"/>
              <a:gd name="connsiteX65" fmla="*/ 1986643 w 4517572"/>
              <a:gd name="connsiteY65" fmla="*/ 762000 h 1478643"/>
              <a:gd name="connsiteX66" fmla="*/ 2004786 w 4517572"/>
              <a:gd name="connsiteY66" fmla="*/ 789215 h 1478643"/>
              <a:gd name="connsiteX67" fmla="*/ 2018393 w 4517572"/>
              <a:gd name="connsiteY67" fmla="*/ 793750 h 1478643"/>
              <a:gd name="connsiteX68" fmla="*/ 2027465 w 4517572"/>
              <a:gd name="connsiteY68" fmla="*/ 802822 h 1478643"/>
              <a:gd name="connsiteX69" fmla="*/ 2041072 w 4517572"/>
              <a:gd name="connsiteY69" fmla="*/ 807358 h 1478643"/>
              <a:gd name="connsiteX70" fmla="*/ 2050143 w 4517572"/>
              <a:gd name="connsiteY70" fmla="*/ 820965 h 1478643"/>
              <a:gd name="connsiteX71" fmla="*/ 2100036 w 4517572"/>
              <a:gd name="connsiteY71" fmla="*/ 834572 h 1478643"/>
              <a:gd name="connsiteX72" fmla="*/ 2113643 w 4517572"/>
              <a:gd name="connsiteY72" fmla="*/ 843643 h 1478643"/>
              <a:gd name="connsiteX73" fmla="*/ 2136322 w 4517572"/>
              <a:gd name="connsiteY73" fmla="*/ 866322 h 1478643"/>
              <a:gd name="connsiteX74" fmla="*/ 2168072 w 4517572"/>
              <a:gd name="connsiteY74" fmla="*/ 875393 h 1478643"/>
              <a:gd name="connsiteX75" fmla="*/ 2199822 w 4517572"/>
              <a:gd name="connsiteY75" fmla="*/ 889000 h 1478643"/>
              <a:gd name="connsiteX76" fmla="*/ 2208893 w 4517572"/>
              <a:gd name="connsiteY76" fmla="*/ 898072 h 1478643"/>
              <a:gd name="connsiteX77" fmla="*/ 2236107 w 4517572"/>
              <a:gd name="connsiteY77" fmla="*/ 907143 h 1478643"/>
              <a:gd name="connsiteX78" fmla="*/ 2258786 w 4517572"/>
              <a:gd name="connsiteY78" fmla="*/ 920750 h 1478643"/>
              <a:gd name="connsiteX79" fmla="*/ 2272393 w 4517572"/>
              <a:gd name="connsiteY79" fmla="*/ 929822 h 1478643"/>
              <a:gd name="connsiteX80" fmla="*/ 2304143 w 4517572"/>
              <a:gd name="connsiteY80" fmla="*/ 934358 h 1478643"/>
              <a:gd name="connsiteX81" fmla="*/ 2331357 w 4517572"/>
              <a:gd name="connsiteY81" fmla="*/ 943429 h 1478643"/>
              <a:gd name="connsiteX82" fmla="*/ 2381250 w 4517572"/>
              <a:gd name="connsiteY82" fmla="*/ 957036 h 1478643"/>
              <a:gd name="connsiteX83" fmla="*/ 2471965 w 4517572"/>
              <a:gd name="connsiteY83" fmla="*/ 966108 h 1478643"/>
              <a:gd name="connsiteX84" fmla="*/ 2521857 w 4517572"/>
              <a:gd name="connsiteY84" fmla="*/ 993322 h 1478643"/>
              <a:gd name="connsiteX85" fmla="*/ 2526393 w 4517572"/>
              <a:gd name="connsiteY85" fmla="*/ 988786 h 1478643"/>
              <a:gd name="connsiteX86" fmla="*/ 2571750 w 4517572"/>
              <a:gd name="connsiteY86" fmla="*/ 988786 h 1478643"/>
              <a:gd name="connsiteX87" fmla="*/ 2598965 w 4517572"/>
              <a:gd name="connsiteY87" fmla="*/ 1016000 h 1478643"/>
              <a:gd name="connsiteX88" fmla="*/ 2626179 w 4517572"/>
              <a:gd name="connsiteY88" fmla="*/ 1025072 h 1478643"/>
              <a:gd name="connsiteX89" fmla="*/ 2657929 w 4517572"/>
              <a:gd name="connsiteY89" fmla="*/ 1034143 h 1478643"/>
              <a:gd name="connsiteX90" fmla="*/ 2703286 w 4517572"/>
              <a:gd name="connsiteY90" fmla="*/ 1065893 h 1478643"/>
              <a:gd name="connsiteX91" fmla="*/ 2712357 w 4517572"/>
              <a:gd name="connsiteY91" fmla="*/ 1074965 h 1478643"/>
              <a:gd name="connsiteX92" fmla="*/ 2716893 w 4517572"/>
              <a:gd name="connsiteY92" fmla="*/ 1097643 h 1478643"/>
              <a:gd name="connsiteX93" fmla="*/ 2748643 w 4517572"/>
              <a:gd name="connsiteY93" fmla="*/ 1111250 h 1478643"/>
              <a:gd name="connsiteX94" fmla="*/ 2766786 w 4517572"/>
              <a:gd name="connsiteY94" fmla="*/ 1138465 h 1478643"/>
              <a:gd name="connsiteX95" fmla="*/ 2789465 w 4517572"/>
              <a:gd name="connsiteY95" fmla="*/ 1152072 h 1478643"/>
              <a:gd name="connsiteX96" fmla="*/ 2830286 w 4517572"/>
              <a:gd name="connsiteY96" fmla="*/ 1147536 h 1478643"/>
              <a:gd name="connsiteX97" fmla="*/ 2889250 w 4517572"/>
              <a:gd name="connsiteY97" fmla="*/ 1170215 h 1478643"/>
              <a:gd name="connsiteX98" fmla="*/ 2948215 w 4517572"/>
              <a:gd name="connsiteY98" fmla="*/ 1197429 h 1478643"/>
              <a:gd name="connsiteX99" fmla="*/ 2975429 w 4517572"/>
              <a:gd name="connsiteY99" fmla="*/ 1201965 h 1478643"/>
              <a:gd name="connsiteX100" fmla="*/ 3002643 w 4517572"/>
              <a:gd name="connsiteY100" fmla="*/ 1233715 h 1478643"/>
              <a:gd name="connsiteX101" fmla="*/ 3034393 w 4517572"/>
              <a:gd name="connsiteY101" fmla="*/ 1251858 h 1478643"/>
              <a:gd name="connsiteX102" fmla="*/ 3038929 w 4517572"/>
              <a:gd name="connsiteY102" fmla="*/ 1265465 h 1478643"/>
              <a:gd name="connsiteX103" fmla="*/ 3179536 w 4517572"/>
              <a:gd name="connsiteY103" fmla="*/ 1256393 h 1478643"/>
              <a:gd name="connsiteX104" fmla="*/ 3184072 w 4517572"/>
              <a:gd name="connsiteY104" fmla="*/ 1274536 h 1478643"/>
              <a:gd name="connsiteX105" fmla="*/ 3279322 w 4517572"/>
              <a:gd name="connsiteY105" fmla="*/ 1270000 h 1478643"/>
              <a:gd name="connsiteX106" fmla="*/ 3292929 w 4517572"/>
              <a:gd name="connsiteY106" fmla="*/ 1297215 h 1478643"/>
              <a:gd name="connsiteX107" fmla="*/ 3388179 w 4517572"/>
              <a:gd name="connsiteY107" fmla="*/ 1292679 h 1478643"/>
              <a:gd name="connsiteX108" fmla="*/ 3392715 w 4517572"/>
              <a:gd name="connsiteY108" fmla="*/ 1319893 h 1478643"/>
              <a:gd name="connsiteX109" fmla="*/ 3487965 w 4517572"/>
              <a:gd name="connsiteY109" fmla="*/ 1310822 h 1478643"/>
              <a:gd name="connsiteX110" fmla="*/ 3492500 w 4517572"/>
              <a:gd name="connsiteY110" fmla="*/ 1333500 h 1478643"/>
              <a:gd name="connsiteX111" fmla="*/ 3714750 w 4517572"/>
              <a:gd name="connsiteY111" fmla="*/ 1328965 h 1478643"/>
              <a:gd name="connsiteX112" fmla="*/ 3732893 w 4517572"/>
              <a:gd name="connsiteY112" fmla="*/ 1351643 h 1478643"/>
              <a:gd name="connsiteX113" fmla="*/ 3778250 w 4517572"/>
              <a:gd name="connsiteY113" fmla="*/ 1342572 h 1478643"/>
              <a:gd name="connsiteX114" fmla="*/ 3805465 w 4517572"/>
              <a:gd name="connsiteY114" fmla="*/ 1369786 h 1478643"/>
              <a:gd name="connsiteX115" fmla="*/ 3810000 w 4517572"/>
              <a:gd name="connsiteY115" fmla="*/ 1397000 h 1478643"/>
              <a:gd name="connsiteX116" fmla="*/ 3832679 w 4517572"/>
              <a:gd name="connsiteY116" fmla="*/ 1401536 h 1478643"/>
              <a:gd name="connsiteX117" fmla="*/ 3859893 w 4517572"/>
              <a:gd name="connsiteY117" fmla="*/ 1406072 h 1478643"/>
              <a:gd name="connsiteX118" fmla="*/ 3887107 w 4517572"/>
              <a:gd name="connsiteY118" fmla="*/ 1401536 h 1478643"/>
              <a:gd name="connsiteX119" fmla="*/ 3887107 w 4517572"/>
              <a:gd name="connsiteY119" fmla="*/ 1401536 h 1478643"/>
              <a:gd name="connsiteX120" fmla="*/ 4204607 w 4517572"/>
              <a:gd name="connsiteY120" fmla="*/ 1419679 h 1478643"/>
              <a:gd name="connsiteX121" fmla="*/ 4209143 w 4517572"/>
              <a:gd name="connsiteY121" fmla="*/ 1478643 h 1478643"/>
              <a:gd name="connsiteX122" fmla="*/ 4517572 w 4517572"/>
              <a:gd name="connsiteY122" fmla="*/ 1474108 h 1478643"/>
              <a:gd name="connsiteX0" fmla="*/ 0 w 4517572"/>
              <a:gd name="connsiteY0" fmla="*/ 0 h 1478643"/>
              <a:gd name="connsiteX1" fmla="*/ 86179 w 4517572"/>
              <a:gd name="connsiteY1" fmla="*/ 0 h 1478643"/>
              <a:gd name="connsiteX2" fmla="*/ 113393 w 4517572"/>
              <a:gd name="connsiteY2" fmla="*/ 27215 h 1478643"/>
              <a:gd name="connsiteX3" fmla="*/ 145143 w 4517572"/>
              <a:gd name="connsiteY3" fmla="*/ 36286 h 1478643"/>
              <a:gd name="connsiteX4" fmla="*/ 149679 w 4517572"/>
              <a:gd name="connsiteY4" fmla="*/ 54429 h 1478643"/>
              <a:gd name="connsiteX5" fmla="*/ 190500 w 4517572"/>
              <a:gd name="connsiteY5" fmla="*/ 49893 h 1478643"/>
              <a:gd name="connsiteX6" fmla="*/ 235857 w 4517572"/>
              <a:gd name="connsiteY6" fmla="*/ 54429 h 1478643"/>
              <a:gd name="connsiteX7" fmla="*/ 294822 w 4517572"/>
              <a:gd name="connsiteY7" fmla="*/ 68036 h 1478643"/>
              <a:gd name="connsiteX8" fmla="*/ 317500 w 4517572"/>
              <a:gd name="connsiteY8" fmla="*/ 81643 h 1478643"/>
              <a:gd name="connsiteX9" fmla="*/ 331107 w 4517572"/>
              <a:gd name="connsiteY9" fmla="*/ 99786 h 1478643"/>
              <a:gd name="connsiteX10" fmla="*/ 390072 w 4517572"/>
              <a:gd name="connsiteY10" fmla="*/ 104322 h 1478643"/>
              <a:gd name="connsiteX11" fmla="*/ 408215 w 4517572"/>
              <a:gd name="connsiteY11" fmla="*/ 140608 h 1478643"/>
              <a:gd name="connsiteX12" fmla="*/ 453572 w 4517572"/>
              <a:gd name="connsiteY12" fmla="*/ 163286 h 1478643"/>
              <a:gd name="connsiteX13" fmla="*/ 453572 w 4517572"/>
              <a:gd name="connsiteY13" fmla="*/ 167822 h 1478643"/>
              <a:gd name="connsiteX14" fmla="*/ 635000 w 4517572"/>
              <a:gd name="connsiteY14" fmla="*/ 172358 h 1478643"/>
              <a:gd name="connsiteX15" fmla="*/ 671286 w 4517572"/>
              <a:gd name="connsiteY15" fmla="*/ 172358 h 1478643"/>
              <a:gd name="connsiteX16" fmla="*/ 721179 w 4517572"/>
              <a:gd name="connsiteY16" fmla="*/ 185965 h 1478643"/>
              <a:gd name="connsiteX17" fmla="*/ 725715 w 4517572"/>
              <a:gd name="connsiteY17" fmla="*/ 199572 h 1478643"/>
              <a:gd name="connsiteX18" fmla="*/ 734786 w 4517572"/>
              <a:gd name="connsiteY18" fmla="*/ 217715 h 1478643"/>
              <a:gd name="connsiteX19" fmla="*/ 802822 w 4517572"/>
              <a:gd name="connsiteY19" fmla="*/ 217715 h 1478643"/>
              <a:gd name="connsiteX20" fmla="*/ 811893 w 4517572"/>
              <a:gd name="connsiteY20" fmla="*/ 235858 h 1478643"/>
              <a:gd name="connsiteX21" fmla="*/ 902607 w 4517572"/>
              <a:gd name="connsiteY21" fmla="*/ 254000 h 1478643"/>
              <a:gd name="connsiteX22" fmla="*/ 911679 w 4517572"/>
              <a:gd name="connsiteY22" fmla="*/ 263072 h 1478643"/>
              <a:gd name="connsiteX23" fmla="*/ 925286 w 4517572"/>
              <a:gd name="connsiteY23" fmla="*/ 267608 h 1478643"/>
              <a:gd name="connsiteX24" fmla="*/ 929822 w 4517572"/>
              <a:gd name="connsiteY24" fmla="*/ 281215 h 1478643"/>
              <a:gd name="connsiteX25" fmla="*/ 975179 w 4517572"/>
              <a:gd name="connsiteY25" fmla="*/ 294822 h 1478643"/>
              <a:gd name="connsiteX26" fmla="*/ 997857 w 4517572"/>
              <a:gd name="connsiteY26" fmla="*/ 303893 h 1478643"/>
              <a:gd name="connsiteX27" fmla="*/ 1020536 w 4517572"/>
              <a:gd name="connsiteY27" fmla="*/ 308429 h 1478643"/>
              <a:gd name="connsiteX28" fmla="*/ 1034143 w 4517572"/>
              <a:gd name="connsiteY28" fmla="*/ 312965 h 1478643"/>
              <a:gd name="connsiteX29" fmla="*/ 1043215 w 4517572"/>
              <a:gd name="connsiteY29" fmla="*/ 322036 h 1478643"/>
              <a:gd name="connsiteX30" fmla="*/ 1074965 w 4517572"/>
              <a:gd name="connsiteY30" fmla="*/ 326572 h 1478643"/>
              <a:gd name="connsiteX31" fmla="*/ 1152072 w 4517572"/>
              <a:gd name="connsiteY31" fmla="*/ 331108 h 1478643"/>
              <a:gd name="connsiteX32" fmla="*/ 1170215 w 4517572"/>
              <a:gd name="connsiteY32" fmla="*/ 335643 h 1478643"/>
              <a:gd name="connsiteX33" fmla="*/ 1197429 w 4517572"/>
              <a:gd name="connsiteY33" fmla="*/ 344715 h 1478643"/>
              <a:gd name="connsiteX34" fmla="*/ 1201965 w 4517572"/>
              <a:gd name="connsiteY34" fmla="*/ 358322 h 1478643"/>
              <a:gd name="connsiteX35" fmla="*/ 1229179 w 4517572"/>
              <a:gd name="connsiteY35" fmla="*/ 367393 h 1478643"/>
              <a:gd name="connsiteX36" fmla="*/ 1242786 w 4517572"/>
              <a:gd name="connsiteY36" fmla="*/ 371929 h 1478643"/>
              <a:gd name="connsiteX37" fmla="*/ 1256393 w 4517572"/>
              <a:gd name="connsiteY37" fmla="*/ 381000 h 1478643"/>
              <a:gd name="connsiteX38" fmla="*/ 1265465 w 4517572"/>
              <a:gd name="connsiteY38" fmla="*/ 390072 h 1478643"/>
              <a:gd name="connsiteX39" fmla="*/ 1279072 w 4517572"/>
              <a:gd name="connsiteY39" fmla="*/ 394608 h 1478643"/>
              <a:gd name="connsiteX40" fmla="*/ 1288143 w 4517572"/>
              <a:gd name="connsiteY40" fmla="*/ 421822 h 1478643"/>
              <a:gd name="connsiteX41" fmla="*/ 1324429 w 4517572"/>
              <a:gd name="connsiteY41" fmla="*/ 417286 h 1478643"/>
              <a:gd name="connsiteX42" fmla="*/ 1319893 w 4517572"/>
              <a:gd name="connsiteY42" fmla="*/ 449036 h 1478643"/>
              <a:gd name="connsiteX43" fmla="*/ 1383393 w 4517572"/>
              <a:gd name="connsiteY43" fmla="*/ 449036 h 1478643"/>
              <a:gd name="connsiteX44" fmla="*/ 1387929 w 4517572"/>
              <a:gd name="connsiteY44" fmla="*/ 476250 h 1478643"/>
              <a:gd name="connsiteX45" fmla="*/ 1419679 w 4517572"/>
              <a:gd name="connsiteY45" fmla="*/ 498929 h 1478643"/>
              <a:gd name="connsiteX46" fmla="*/ 1442357 w 4517572"/>
              <a:gd name="connsiteY46" fmla="*/ 517072 h 1478643"/>
              <a:gd name="connsiteX47" fmla="*/ 1451429 w 4517572"/>
              <a:gd name="connsiteY47" fmla="*/ 526143 h 1478643"/>
              <a:gd name="connsiteX48" fmla="*/ 1460500 w 4517572"/>
              <a:gd name="connsiteY48" fmla="*/ 544286 h 1478643"/>
              <a:gd name="connsiteX49" fmla="*/ 1505858 w 4517572"/>
              <a:gd name="connsiteY49" fmla="*/ 539751 h 1478643"/>
              <a:gd name="connsiteX50" fmla="*/ 1514929 w 4517572"/>
              <a:gd name="connsiteY50" fmla="*/ 548822 h 1478643"/>
              <a:gd name="connsiteX51" fmla="*/ 1542143 w 4517572"/>
              <a:gd name="connsiteY51" fmla="*/ 548822 h 1478643"/>
              <a:gd name="connsiteX52" fmla="*/ 1542143 w 4517572"/>
              <a:gd name="connsiteY52" fmla="*/ 548822 h 1478643"/>
              <a:gd name="connsiteX53" fmla="*/ 1546679 w 4517572"/>
              <a:gd name="connsiteY53" fmla="*/ 576036 h 1478643"/>
              <a:gd name="connsiteX54" fmla="*/ 1628322 w 4517572"/>
              <a:gd name="connsiteY54" fmla="*/ 580572 h 1478643"/>
              <a:gd name="connsiteX55" fmla="*/ 1664607 w 4517572"/>
              <a:gd name="connsiteY55" fmla="*/ 612322 h 1478643"/>
              <a:gd name="connsiteX56" fmla="*/ 1714500 w 4517572"/>
              <a:gd name="connsiteY56" fmla="*/ 612322 h 1478643"/>
              <a:gd name="connsiteX57" fmla="*/ 1732643 w 4517572"/>
              <a:gd name="connsiteY57" fmla="*/ 648608 h 1478643"/>
              <a:gd name="connsiteX58" fmla="*/ 1768929 w 4517572"/>
              <a:gd name="connsiteY58" fmla="*/ 648608 h 1478643"/>
              <a:gd name="connsiteX59" fmla="*/ 1796143 w 4517572"/>
              <a:gd name="connsiteY59" fmla="*/ 680358 h 1478643"/>
              <a:gd name="connsiteX60" fmla="*/ 1827893 w 4517572"/>
              <a:gd name="connsiteY60" fmla="*/ 703036 h 1478643"/>
              <a:gd name="connsiteX61" fmla="*/ 1836965 w 4517572"/>
              <a:gd name="connsiteY61" fmla="*/ 730250 h 1478643"/>
              <a:gd name="connsiteX62" fmla="*/ 1900465 w 4517572"/>
              <a:gd name="connsiteY62" fmla="*/ 734786 h 1478643"/>
              <a:gd name="connsiteX63" fmla="*/ 1945822 w 4517572"/>
              <a:gd name="connsiteY63" fmla="*/ 743858 h 1478643"/>
              <a:gd name="connsiteX64" fmla="*/ 1959429 w 4517572"/>
              <a:gd name="connsiteY64" fmla="*/ 752929 h 1478643"/>
              <a:gd name="connsiteX65" fmla="*/ 1986643 w 4517572"/>
              <a:gd name="connsiteY65" fmla="*/ 762000 h 1478643"/>
              <a:gd name="connsiteX66" fmla="*/ 2004786 w 4517572"/>
              <a:gd name="connsiteY66" fmla="*/ 789215 h 1478643"/>
              <a:gd name="connsiteX67" fmla="*/ 2018393 w 4517572"/>
              <a:gd name="connsiteY67" fmla="*/ 793750 h 1478643"/>
              <a:gd name="connsiteX68" fmla="*/ 2027465 w 4517572"/>
              <a:gd name="connsiteY68" fmla="*/ 802822 h 1478643"/>
              <a:gd name="connsiteX69" fmla="*/ 2041072 w 4517572"/>
              <a:gd name="connsiteY69" fmla="*/ 807358 h 1478643"/>
              <a:gd name="connsiteX70" fmla="*/ 2050143 w 4517572"/>
              <a:gd name="connsiteY70" fmla="*/ 820965 h 1478643"/>
              <a:gd name="connsiteX71" fmla="*/ 2100036 w 4517572"/>
              <a:gd name="connsiteY71" fmla="*/ 834572 h 1478643"/>
              <a:gd name="connsiteX72" fmla="*/ 2113643 w 4517572"/>
              <a:gd name="connsiteY72" fmla="*/ 843643 h 1478643"/>
              <a:gd name="connsiteX73" fmla="*/ 2136322 w 4517572"/>
              <a:gd name="connsiteY73" fmla="*/ 866322 h 1478643"/>
              <a:gd name="connsiteX74" fmla="*/ 2168072 w 4517572"/>
              <a:gd name="connsiteY74" fmla="*/ 875393 h 1478643"/>
              <a:gd name="connsiteX75" fmla="*/ 2199822 w 4517572"/>
              <a:gd name="connsiteY75" fmla="*/ 889000 h 1478643"/>
              <a:gd name="connsiteX76" fmla="*/ 2208893 w 4517572"/>
              <a:gd name="connsiteY76" fmla="*/ 898072 h 1478643"/>
              <a:gd name="connsiteX77" fmla="*/ 2236107 w 4517572"/>
              <a:gd name="connsiteY77" fmla="*/ 907143 h 1478643"/>
              <a:gd name="connsiteX78" fmla="*/ 2258786 w 4517572"/>
              <a:gd name="connsiteY78" fmla="*/ 920750 h 1478643"/>
              <a:gd name="connsiteX79" fmla="*/ 2272393 w 4517572"/>
              <a:gd name="connsiteY79" fmla="*/ 929822 h 1478643"/>
              <a:gd name="connsiteX80" fmla="*/ 2304143 w 4517572"/>
              <a:gd name="connsiteY80" fmla="*/ 934358 h 1478643"/>
              <a:gd name="connsiteX81" fmla="*/ 2331357 w 4517572"/>
              <a:gd name="connsiteY81" fmla="*/ 943429 h 1478643"/>
              <a:gd name="connsiteX82" fmla="*/ 2381250 w 4517572"/>
              <a:gd name="connsiteY82" fmla="*/ 957036 h 1478643"/>
              <a:gd name="connsiteX83" fmla="*/ 2471965 w 4517572"/>
              <a:gd name="connsiteY83" fmla="*/ 966108 h 1478643"/>
              <a:gd name="connsiteX84" fmla="*/ 2521857 w 4517572"/>
              <a:gd name="connsiteY84" fmla="*/ 993322 h 1478643"/>
              <a:gd name="connsiteX85" fmla="*/ 2526393 w 4517572"/>
              <a:gd name="connsiteY85" fmla="*/ 988786 h 1478643"/>
              <a:gd name="connsiteX86" fmla="*/ 2571750 w 4517572"/>
              <a:gd name="connsiteY86" fmla="*/ 988786 h 1478643"/>
              <a:gd name="connsiteX87" fmla="*/ 2598965 w 4517572"/>
              <a:gd name="connsiteY87" fmla="*/ 1016000 h 1478643"/>
              <a:gd name="connsiteX88" fmla="*/ 2626179 w 4517572"/>
              <a:gd name="connsiteY88" fmla="*/ 1025072 h 1478643"/>
              <a:gd name="connsiteX89" fmla="*/ 2657929 w 4517572"/>
              <a:gd name="connsiteY89" fmla="*/ 1034143 h 1478643"/>
              <a:gd name="connsiteX90" fmla="*/ 2703286 w 4517572"/>
              <a:gd name="connsiteY90" fmla="*/ 1065893 h 1478643"/>
              <a:gd name="connsiteX91" fmla="*/ 2712357 w 4517572"/>
              <a:gd name="connsiteY91" fmla="*/ 1074965 h 1478643"/>
              <a:gd name="connsiteX92" fmla="*/ 2716893 w 4517572"/>
              <a:gd name="connsiteY92" fmla="*/ 1097643 h 1478643"/>
              <a:gd name="connsiteX93" fmla="*/ 2748643 w 4517572"/>
              <a:gd name="connsiteY93" fmla="*/ 1111250 h 1478643"/>
              <a:gd name="connsiteX94" fmla="*/ 2766786 w 4517572"/>
              <a:gd name="connsiteY94" fmla="*/ 1138465 h 1478643"/>
              <a:gd name="connsiteX95" fmla="*/ 2789465 w 4517572"/>
              <a:gd name="connsiteY95" fmla="*/ 1152072 h 1478643"/>
              <a:gd name="connsiteX96" fmla="*/ 2830286 w 4517572"/>
              <a:gd name="connsiteY96" fmla="*/ 1147536 h 1478643"/>
              <a:gd name="connsiteX97" fmla="*/ 2889250 w 4517572"/>
              <a:gd name="connsiteY97" fmla="*/ 1170215 h 1478643"/>
              <a:gd name="connsiteX98" fmla="*/ 2948215 w 4517572"/>
              <a:gd name="connsiteY98" fmla="*/ 1197429 h 1478643"/>
              <a:gd name="connsiteX99" fmla="*/ 2975429 w 4517572"/>
              <a:gd name="connsiteY99" fmla="*/ 1201965 h 1478643"/>
              <a:gd name="connsiteX100" fmla="*/ 3002643 w 4517572"/>
              <a:gd name="connsiteY100" fmla="*/ 1233715 h 1478643"/>
              <a:gd name="connsiteX101" fmla="*/ 3034393 w 4517572"/>
              <a:gd name="connsiteY101" fmla="*/ 1251858 h 1478643"/>
              <a:gd name="connsiteX102" fmla="*/ 3038929 w 4517572"/>
              <a:gd name="connsiteY102" fmla="*/ 1265465 h 1478643"/>
              <a:gd name="connsiteX103" fmla="*/ 3179536 w 4517572"/>
              <a:gd name="connsiteY103" fmla="*/ 1256393 h 1478643"/>
              <a:gd name="connsiteX104" fmla="*/ 3184072 w 4517572"/>
              <a:gd name="connsiteY104" fmla="*/ 1274536 h 1478643"/>
              <a:gd name="connsiteX105" fmla="*/ 3279322 w 4517572"/>
              <a:gd name="connsiteY105" fmla="*/ 1270000 h 1478643"/>
              <a:gd name="connsiteX106" fmla="*/ 3292929 w 4517572"/>
              <a:gd name="connsiteY106" fmla="*/ 1297215 h 1478643"/>
              <a:gd name="connsiteX107" fmla="*/ 3388179 w 4517572"/>
              <a:gd name="connsiteY107" fmla="*/ 1292679 h 1478643"/>
              <a:gd name="connsiteX108" fmla="*/ 3392715 w 4517572"/>
              <a:gd name="connsiteY108" fmla="*/ 1319893 h 1478643"/>
              <a:gd name="connsiteX109" fmla="*/ 3487965 w 4517572"/>
              <a:gd name="connsiteY109" fmla="*/ 1310822 h 1478643"/>
              <a:gd name="connsiteX110" fmla="*/ 3492500 w 4517572"/>
              <a:gd name="connsiteY110" fmla="*/ 1333500 h 1478643"/>
              <a:gd name="connsiteX111" fmla="*/ 3714750 w 4517572"/>
              <a:gd name="connsiteY111" fmla="*/ 1328965 h 1478643"/>
              <a:gd name="connsiteX112" fmla="*/ 3732893 w 4517572"/>
              <a:gd name="connsiteY112" fmla="*/ 1351643 h 1478643"/>
              <a:gd name="connsiteX113" fmla="*/ 3778250 w 4517572"/>
              <a:gd name="connsiteY113" fmla="*/ 1342572 h 1478643"/>
              <a:gd name="connsiteX114" fmla="*/ 3805465 w 4517572"/>
              <a:gd name="connsiteY114" fmla="*/ 1369786 h 1478643"/>
              <a:gd name="connsiteX115" fmla="*/ 3810000 w 4517572"/>
              <a:gd name="connsiteY115" fmla="*/ 1397000 h 1478643"/>
              <a:gd name="connsiteX116" fmla="*/ 3832679 w 4517572"/>
              <a:gd name="connsiteY116" fmla="*/ 1401536 h 1478643"/>
              <a:gd name="connsiteX117" fmla="*/ 3859893 w 4517572"/>
              <a:gd name="connsiteY117" fmla="*/ 1406072 h 1478643"/>
              <a:gd name="connsiteX118" fmla="*/ 3887107 w 4517572"/>
              <a:gd name="connsiteY118" fmla="*/ 1401536 h 1478643"/>
              <a:gd name="connsiteX119" fmla="*/ 3887107 w 4517572"/>
              <a:gd name="connsiteY119" fmla="*/ 1401536 h 1478643"/>
              <a:gd name="connsiteX120" fmla="*/ 4204607 w 4517572"/>
              <a:gd name="connsiteY120" fmla="*/ 1419679 h 1478643"/>
              <a:gd name="connsiteX121" fmla="*/ 4209143 w 4517572"/>
              <a:gd name="connsiteY121" fmla="*/ 1478643 h 1478643"/>
              <a:gd name="connsiteX122" fmla="*/ 4517572 w 4517572"/>
              <a:gd name="connsiteY122" fmla="*/ 1474108 h 1478643"/>
              <a:gd name="connsiteX0" fmla="*/ 0 w 4517572"/>
              <a:gd name="connsiteY0" fmla="*/ 0 h 1478643"/>
              <a:gd name="connsiteX1" fmla="*/ 86179 w 4517572"/>
              <a:gd name="connsiteY1" fmla="*/ 0 h 1478643"/>
              <a:gd name="connsiteX2" fmla="*/ 113393 w 4517572"/>
              <a:gd name="connsiteY2" fmla="*/ 27215 h 1478643"/>
              <a:gd name="connsiteX3" fmla="*/ 145143 w 4517572"/>
              <a:gd name="connsiteY3" fmla="*/ 36286 h 1478643"/>
              <a:gd name="connsiteX4" fmla="*/ 149679 w 4517572"/>
              <a:gd name="connsiteY4" fmla="*/ 54429 h 1478643"/>
              <a:gd name="connsiteX5" fmla="*/ 190500 w 4517572"/>
              <a:gd name="connsiteY5" fmla="*/ 49893 h 1478643"/>
              <a:gd name="connsiteX6" fmla="*/ 235857 w 4517572"/>
              <a:gd name="connsiteY6" fmla="*/ 54429 h 1478643"/>
              <a:gd name="connsiteX7" fmla="*/ 294822 w 4517572"/>
              <a:gd name="connsiteY7" fmla="*/ 68036 h 1478643"/>
              <a:gd name="connsiteX8" fmla="*/ 317500 w 4517572"/>
              <a:gd name="connsiteY8" fmla="*/ 81643 h 1478643"/>
              <a:gd name="connsiteX9" fmla="*/ 331107 w 4517572"/>
              <a:gd name="connsiteY9" fmla="*/ 99786 h 1478643"/>
              <a:gd name="connsiteX10" fmla="*/ 390072 w 4517572"/>
              <a:gd name="connsiteY10" fmla="*/ 104322 h 1478643"/>
              <a:gd name="connsiteX11" fmla="*/ 408215 w 4517572"/>
              <a:gd name="connsiteY11" fmla="*/ 140608 h 1478643"/>
              <a:gd name="connsiteX12" fmla="*/ 453572 w 4517572"/>
              <a:gd name="connsiteY12" fmla="*/ 163286 h 1478643"/>
              <a:gd name="connsiteX13" fmla="*/ 453572 w 4517572"/>
              <a:gd name="connsiteY13" fmla="*/ 167822 h 1478643"/>
              <a:gd name="connsiteX14" fmla="*/ 630464 w 4517572"/>
              <a:gd name="connsiteY14" fmla="*/ 158751 h 1478643"/>
              <a:gd name="connsiteX15" fmla="*/ 671286 w 4517572"/>
              <a:gd name="connsiteY15" fmla="*/ 172358 h 1478643"/>
              <a:gd name="connsiteX16" fmla="*/ 721179 w 4517572"/>
              <a:gd name="connsiteY16" fmla="*/ 185965 h 1478643"/>
              <a:gd name="connsiteX17" fmla="*/ 725715 w 4517572"/>
              <a:gd name="connsiteY17" fmla="*/ 199572 h 1478643"/>
              <a:gd name="connsiteX18" fmla="*/ 734786 w 4517572"/>
              <a:gd name="connsiteY18" fmla="*/ 217715 h 1478643"/>
              <a:gd name="connsiteX19" fmla="*/ 802822 w 4517572"/>
              <a:gd name="connsiteY19" fmla="*/ 217715 h 1478643"/>
              <a:gd name="connsiteX20" fmla="*/ 811893 w 4517572"/>
              <a:gd name="connsiteY20" fmla="*/ 235858 h 1478643"/>
              <a:gd name="connsiteX21" fmla="*/ 902607 w 4517572"/>
              <a:gd name="connsiteY21" fmla="*/ 254000 h 1478643"/>
              <a:gd name="connsiteX22" fmla="*/ 911679 w 4517572"/>
              <a:gd name="connsiteY22" fmla="*/ 263072 h 1478643"/>
              <a:gd name="connsiteX23" fmla="*/ 925286 w 4517572"/>
              <a:gd name="connsiteY23" fmla="*/ 267608 h 1478643"/>
              <a:gd name="connsiteX24" fmla="*/ 929822 w 4517572"/>
              <a:gd name="connsiteY24" fmla="*/ 281215 h 1478643"/>
              <a:gd name="connsiteX25" fmla="*/ 975179 w 4517572"/>
              <a:gd name="connsiteY25" fmla="*/ 294822 h 1478643"/>
              <a:gd name="connsiteX26" fmla="*/ 997857 w 4517572"/>
              <a:gd name="connsiteY26" fmla="*/ 303893 h 1478643"/>
              <a:gd name="connsiteX27" fmla="*/ 1020536 w 4517572"/>
              <a:gd name="connsiteY27" fmla="*/ 308429 h 1478643"/>
              <a:gd name="connsiteX28" fmla="*/ 1034143 w 4517572"/>
              <a:gd name="connsiteY28" fmla="*/ 312965 h 1478643"/>
              <a:gd name="connsiteX29" fmla="*/ 1043215 w 4517572"/>
              <a:gd name="connsiteY29" fmla="*/ 322036 h 1478643"/>
              <a:gd name="connsiteX30" fmla="*/ 1074965 w 4517572"/>
              <a:gd name="connsiteY30" fmla="*/ 326572 h 1478643"/>
              <a:gd name="connsiteX31" fmla="*/ 1152072 w 4517572"/>
              <a:gd name="connsiteY31" fmla="*/ 331108 h 1478643"/>
              <a:gd name="connsiteX32" fmla="*/ 1170215 w 4517572"/>
              <a:gd name="connsiteY32" fmla="*/ 335643 h 1478643"/>
              <a:gd name="connsiteX33" fmla="*/ 1197429 w 4517572"/>
              <a:gd name="connsiteY33" fmla="*/ 344715 h 1478643"/>
              <a:gd name="connsiteX34" fmla="*/ 1201965 w 4517572"/>
              <a:gd name="connsiteY34" fmla="*/ 358322 h 1478643"/>
              <a:gd name="connsiteX35" fmla="*/ 1229179 w 4517572"/>
              <a:gd name="connsiteY35" fmla="*/ 367393 h 1478643"/>
              <a:gd name="connsiteX36" fmla="*/ 1242786 w 4517572"/>
              <a:gd name="connsiteY36" fmla="*/ 371929 h 1478643"/>
              <a:gd name="connsiteX37" fmla="*/ 1256393 w 4517572"/>
              <a:gd name="connsiteY37" fmla="*/ 381000 h 1478643"/>
              <a:gd name="connsiteX38" fmla="*/ 1265465 w 4517572"/>
              <a:gd name="connsiteY38" fmla="*/ 390072 h 1478643"/>
              <a:gd name="connsiteX39" fmla="*/ 1279072 w 4517572"/>
              <a:gd name="connsiteY39" fmla="*/ 394608 h 1478643"/>
              <a:gd name="connsiteX40" fmla="*/ 1288143 w 4517572"/>
              <a:gd name="connsiteY40" fmla="*/ 421822 h 1478643"/>
              <a:gd name="connsiteX41" fmla="*/ 1324429 w 4517572"/>
              <a:gd name="connsiteY41" fmla="*/ 417286 h 1478643"/>
              <a:gd name="connsiteX42" fmla="*/ 1319893 w 4517572"/>
              <a:gd name="connsiteY42" fmla="*/ 449036 h 1478643"/>
              <a:gd name="connsiteX43" fmla="*/ 1383393 w 4517572"/>
              <a:gd name="connsiteY43" fmla="*/ 449036 h 1478643"/>
              <a:gd name="connsiteX44" fmla="*/ 1387929 w 4517572"/>
              <a:gd name="connsiteY44" fmla="*/ 476250 h 1478643"/>
              <a:gd name="connsiteX45" fmla="*/ 1419679 w 4517572"/>
              <a:gd name="connsiteY45" fmla="*/ 498929 h 1478643"/>
              <a:gd name="connsiteX46" fmla="*/ 1442357 w 4517572"/>
              <a:gd name="connsiteY46" fmla="*/ 517072 h 1478643"/>
              <a:gd name="connsiteX47" fmla="*/ 1451429 w 4517572"/>
              <a:gd name="connsiteY47" fmla="*/ 526143 h 1478643"/>
              <a:gd name="connsiteX48" fmla="*/ 1460500 w 4517572"/>
              <a:gd name="connsiteY48" fmla="*/ 544286 h 1478643"/>
              <a:gd name="connsiteX49" fmla="*/ 1505858 w 4517572"/>
              <a:gd name="connsiteY49" fmla="*/ 539751 h 1478643"/>
              <a:gd name="connsiteX50" fmla="*/ 1514929 w 4517572"/>
              <a:gd name="connsiteY50" fmla="*/ 548822 h 1478643"/>
              <a:gd name="connsiteX51" fmla="*/ 1542143 w 4517572"/>
              <a:gd name="connsiteY51" fmla="*/ 548822 h 1478643"/>
              <a:gd name="connsiteX52" fmla="*/ 1542143 w 4517572"/>
              <a:gd name="connsiteY52" fmla="*/ 548822 h 1478643"/>
              <a:gd name="connsiteX53" fmla="*/ 1546679 w 4517572"/>
              <a:gd name="connsiteY53" fmla="*/ 576036 h 1478643"/>
              <a:gd name="connsiteX54" fmla="*/ 1628322 w 4517572"/>
              <a:gd name="connsiteY54" fmla="*/ 580572 h 1478643"/>
              <a:gd name="connsiteX55" fmla="*/ 1664607 w 4517572"/>
              <a:gd name="connsiteY55" fmla="*/ 612322 h 1478643"/>
              <a:gd name="connsiteX56" fmla="*/ 1714500 w 4517572"/>
              <a:gd name="connsiteY56" fmla="*/ 612322 h 1478643"/>
              <a:gd name="connsiteX57" fmla="*/ 1732643 w 4517572"/>
              <a:gd name="connsiteY57" fmla="*/ 648608 h 1478643"/>
              <a:gd name="connsiteX58" fmla="*/ 1768929 w 4517572"/>
              <a:gd name="connsiteY58" fmla="*/ 648608 h 1478643"/>
              <a:gd name="connsiteX59" fmla="*/ 1796143 w 4517572"/>
              <a:gd name="connsiteY59" fmla="*/ 680358 h 1478643"/>
              <a:gd name="connsiteX60" fmla="*/ 1827893 w 4517572"/>
              <a:gd name="connsiteY60" fmla="*/ 703036 h 1478643"/>
              <a:gd name="connsiteX61" fmla="*/ 1836965 w 4517572"/>
              <a:gd name="connsiteY61" fmla="*/ 730250 h 1478643"/>
              <a:gd name="connsiteX62" fmla="*/ 1900465 w 4517572"/>
              <a:gd name="connsiteY62" fmla="*/ 734786 h 1478643"/>
              <a:gd name="connsiteX63" fmla="*/ 1945822 w 4517572"/>
              <a:gd name="connsiteY63" fmla="*/ 743858 h 1478643"/>
              <a:gd name="connsiteX64" fmla="*/ 1959429 w 4517572"/>
              <a:gd name="connsiteY64" fmla="*/ 752929 h 1478643"/>
              <a:gd name="connsiteX65" fmla="*/ 1986643 w 4517572"/>
              <a:gd name="connsiteY65" fmla="*/ 762000 h 1478643"/>
              <a:gd name="connsiteX66" fmla="*/ 2004786 w 4517572"/>
              <a:gd name="connsiteY66" fmla="*/ 789215 h 1478643"/>
              <a:gd name="connsiteX67" fmla="*/ 2018393 w 4517572"/>
              <a:gd name="connsiteY67" fmla="*/ 793750 h 1478643"/>
              <a:gd name="connsiteX68" fmla="*/ 2027465 w 4517572"/>
              <a:gd name="connsiteY68" fmla="*/ 802822 h 1478643"/>
              <a:gd name="connsiteX69" fmla="*/ 2041072 w 4517572"/>
              <a:gd name="connsiteY69" fmla="*/ 807358 h 1478643"/>
              <a:gd name="connsiteX70" fmla="*/ 2050143 w 4517572"/>
              <a:gd name="connsiteY70" fmla="*/ 820965 h 1478643"/>
              <a:gd name="connsiteX71" fmla="*/ 2100036 w 4517572"/>
              <a:gd name="connsiteY71" fmla="*/ 834572 h 1478643"/>
              <a:gd name="connsiteX72" fmla="*/ 2113643 w 4517572"/>
              <a:gd name="connsiteY72" fmla="*/ 843643 h 1478643"/>
              <a:gd name="connsiteX73" fmla="*/ 2136322 w 4517572"/>
              <a:gd name="connsiteY73" fmla="*/ 866322 h 1478643"/>
              <a:gd name="connsiteX74" fmla="*/ 2168072 w 4517572"/>
              <a:gd name="connsiteY74" fmla="*/ 875393 h 1478643"/>
              <a:gd name="connsiteX75" fmla="*/ 2199822 w 4517572"/>
              <a:gd name="connsiteY75" fmla="*/ 889000 h 1478643"/>
              <a:gd name="connsiteX76" fmla="*/ 2208893 w 4517572"/>
              <a:gd name="connsiteY76" fmla="*/ 898072 h 1478643"/>
              <a:gd name="connsiteX77" fmla="*/ 2236107 w 4517572"/>
              <a:gd name="connsiteY77" fmla="*/ 907143 h 1478643"/>
              <a:gd name="connsiteX78" fmla="*/ 2258786 w 4517572"/>
              <a:gd name="connsiteY78" fmla="*/ 920750 h 1478643"/>
              <a:gd name="connsiteX79" fmla="*/ 2272393 w 4517572"/>
              <a:gd name="connsiteY79" fmla="*/ 929822 h 1478643"/>
              <a:gd name="connsiteX80" fmla="*/ 2304143 w 4517572"/>
              <a:gd name="connsiteY80" fmla="*/ 934358 h 1478643"/>
              <a:gd name="connsiteX81" fmla="*/ 2331357 w 4517572"/>
              <a:gd name="connsiteY81" fmla="*/ 943429 h 1478643"/>
              <a:gd name="connsiteX82" fmla="*/ 2381250 w 4517572"/>
              <a:gd name="connsiteY82" fmla="*/ 957036 h 1478643"/>
              <a:gd name="connsiteX83" fmla="*/ 2471965 w 4517572"/>
              <a:gd name="connsiteY83" fmla="*/ 966108 h 1478643"/>
              <a:gd name="connsiteX84" fmla="*/ 2521857 w 4517572"/>
              <a:gd name="connsiteY84" fmla="*/ 993322 h 1478643"/>
              <a:gd name="connsiteX85" fmla="*/ 2526393 w 4517572"/>
              <a:gd name="connsiteY85" fmla="*/ 988786 h 1478643"/>
              <a:gd name="connsiteX86" fmla="*/ 2571750 w 4517572"/>
              <a:gd name="connsiteY86" fmla="*/ 988786 h 1478643"/>
              <a:gd name="connsiteX87" fmla="*/ 2598965 w 4517572"/>
              <a:gd name="connsiteY87" fmla="*/ 1016000 h 1478643"/>
              <a:gd name="connsiteX88" fmla="*/ 2626179 w 4517572"/>
              <a:gd name="connsiteY88" fmla="*/ 1025072 h 1478643"/>
              <a:gd name="connsiteX89" fmla="*/ 2657929 w 4517572"/>
              <a:gd name="connsiteY89" fmla="*/ 1034143 h 1478643"/>
              <a:gd name="connsiteX90" fmla="*/ 2703286 w 4517572"/>
              <a:gd name="connsiteY90" fmla="*/ 1065893 h 1478643"/>
              <a:gd name="connsiteX91" fmla="*/ 2712357 w 4517572"/>
              <a:gd name="connsiteY91" fmla="*/ 1074965 h 1478643"/>
              <a:gd name="connsiteX92" fmla="*/ 2716893 w 4517572"/>
              <a:gd name="connsiteY92" fmla="*/ 1097643 h 1478643"/>
              <a:gd name="connsiteX93" fmla="*/ 2748643 w 4517572"/>
              <a:gd name="connsiteY93" fmla="*/ 1111250 h 1478643"/>
              <a:gd name="connsiteX94" fmla="*/ 2766786 w 4517572"/>
              <a:gd name="connsiteY94" fmla="*/ 1138465 h 1478643"/>
              <a:gd name="connsiteX95" fmla="*/ 2789465 w 4517572"/>
              <a:gd name="connsiteY95" fmla="*/ 1152072 h 1478643"/>
              <a:gd name="connsiteX96" fmla="*/ 2830286 w 4517572"/>
              <a:gd name="connsiteY96" fmla="*/ 1147536 h 1478643"/>
              <a:gd name="connsiteX97" fmla="*/ 2889250 w 4517572"/>
              <a:gd name="connsiteY97" fmla="*/ 1170215 h 1478643"/>
              <a:gd name="connsiteX98" fmla="*/ 2948215 w 4517572"/>
              <a:gd name="connsiteY98" fmla="*/ 1197429 h 1478643"/>
              <a:gd name="connsiteX99" fmla="*/ 2975429 w 4517572"/>
              <a:gd name="connsiteY99" fmla="*/ 1201965 h 1478643"/>
              <a:gd name="connsiteX100" fmla="*/ 3002643 w 4517572"/>
              <a:gd name="connsiteY100" fmla="*/ 1233715 h 1478643"/>
              <a:gd name="connsiteX101" fmla="*/ 3034393 w 4517572"/>
              <a:gd name="connsiteY101" fmla="*/ 1251858 h 1478643"/>
              <a:gd name="connsiteX102" fmla="*/ 3038929 w 4517572"/>
              <a:gd name="connsiteY102" fmla="*/ 1265465 h 1478643"/>
              <a:gd name="connsiteX103" fmla="*/ 3179536 w 4517572"/>
              <a:gd name="connsiteY103" fmla="*/ 1256393 h 1478643"/>
              <a:gd name="connsiteX104" fmla="*/ 3184072 w 4517572"/>
              <a:gd name="connsiteY104" fmla="*/ 1274536 h 1478643"/>
              <a:gd name="connsiteX105" fmla="*/ 3279322 w 4517572"/>
              <a:gd name="connsiteY105" fmla="*/ 1270000 h 1478643"/>
              <a:gd name="connsiteX106" fmla="*/ 3292929 w 4517572"/>
              <a:gd name="connsiteY106" fmla="*/ 1297215 h 1478643"/>
              <a:gd name="connsiteX107" fmla="*/ 3388179 w 4517572"/>
              <a:gd name="connsiteY107" fmla="*/ 1292679 h 1478643"/>
              <a:gd name="connsiteX108" fmla="*/ 3392715 w 4517572"/>
              <a:gd name="connsiteY108" fmla="*/ 1319893 h 1478643"/>
              <a:gd name="connsiteX109" fmla="*/ 3487965 w 4517572"/>
              <a:gd name="connsiteY109" fmla="*/ 1310822 h 1478643"/>
              <a:gd name="connsiteX110" fmla="*/ 3492500 w 4517572"/>
              <a:gd name="connsiteY110" fmla="*/ 1333500 h 1478643"/>
              <a:gd name="connsiteX111" fmla="*/ 3714750 w 4517572"/>
              <a:gd name="connsiteY111" fmla="*/ 1328965 h 1478643"/>
              <a:gd name="connsiteX112" fmla="*/ 3732893 w 4517572"/>
              <a:gd name="connsiteY112" fmla="*/ 1351643 h 1478643"/>
              <a:gd name="connsiteX113" fmla="*/ 3778250 w 4517572"/>
              <a:gd name="connsiteY113" fmla="*/ 1342572 h 1478643"/>
              <a:gd name="connsiteX114" fmla="*/ 3805465 w 4517572"/>
              <a:gd name="connsiteY114" fmla="*/ 1369786 h 1478643"/>
              <a:gd name="connsiteX115" fmla="*/ 3810000 w 4517572"/>
              <a:gd name="connsiteY115" fmla="*/ 1397000 h 1478643"/>
              <a:gd name="connsiteX116" fmla="*/ 3832679 w 4517572"/>
              <a:gd name="connsiteY116" fmla="*/ 1401536 h 1478643"/>
              <a:gd name="connsiteX117" fmla="*/ 3859893 w 4517572"/>
              <a:gd name="connsiteY117" fmla="*/ 1406072 h 1478643"/>
              <a:gd name="connsiteX118" fmla="*/ 3887107 w 4517572"/>
              <a:gd name="connsiteY118" fmla="*/ 1401536 h 1478643"/>
              <a:gd name="connsiteX119" fmla="*/ 3887107 w 4517572"/>
              <a:gd name="connsiteY119" fmla="*/ 1401536 h 1478643"/>
              <a:gd name="connsiteX120" fmla="*/ 4204607 w 4517572"/>
              <a:gd name="connsiteY120" fmla="*/ 1419679 h 1478643"/>
              <a:gd name="connsiteX121" fmla="*/ 4209143 w 4517572"/>
              <a:gd name="connsiteY121" fmla="*/ 1478643 h 1478643"/>
              <a:gd name="connsiteX122" fmla="*/ 4517572 w 4517572"/>
              <a:gd name="connsiteY122" fmla="*/ 1474108 h 1478643"/>
              <a:gd name="connsiteX0" fmla="*/ 0 w 4517572"/>
              <a:gd name="connsiteY0" fmla="*/ 0 h 1478643"/>
              <a:gd name="connsiteX1" fmla="*/ 86179 w 4517572"/>
              <a:gd name="connsiteY1" fmla="*/ 0 h 1478643"/>
              <a:gd name="connsiteX2" fmla="*/ 113393 w 4517572"/>
              <a:gd name="connsiteY2" fmla="*/ 27215 h 1478643"/>
              <a:gd name="connsiteX3" fmla="*/ 145143 w 4517572"/>
              <a:gd name="connsiteY3" fmla="*/ 36286 h 1478643"/>
              <a:gd name="connsiteX4" fmla="*/ 149679 w 4517572"/>
              <a:gd name="connsiteY4" fmla="*/ 54429 h 1478643"/>
              <a:gd name="connsiteX5" fmla="*/ 190500 w 4517572"/>
              <a:gd name="connsiteY5" fmla="*/ 49893 h 1478643"/>
              <a:gd name="connsiteX6" fmla="*/ 235857 w 4517572"/>
              <a:gd name="connsiteY6" fmla="*/ 54429 h 1478643"/>
              <a:gd name="connsiteX7" fmla="*/ 294822 w 4517572"/>
              <a:gd name="connsiteY7" fmla="*/ 68036 h 1478643"/>
              <a:gd name="connsiteX8" fmla="*/ 317500 w 4517572"/>
              <a:gd name="connsiteY8" fmla="*/ 81643 h 1478643"/>
              <a:gd name="connsiteX9" fmla="*/ 331107 w 4517572"/>
              <a:gd name="connsiteY9" fmla="*/ 99786 h 1478643"/>
              <a:gd name="connsiteX10" fmla="*/ 390072 w 4517572"/>
              <a:gd name="connsiteY10" fmla="*/ 104322 h 1478643"/>
              <a:gd name="connsiteX11" fmla="*/ 408215 w 4517572"/>
              <a:gd name="connsiteY11" fmla="*/ 140608 h 1478643"/>
              <a:gd name="connsiteX12" fmla="*/ 453572 w 4517572"/>
              <a:gd name="connsiteY12" fmla="*/ 163286 h 1478643"/>
              <a:gd name="connsiteX13" fmla="*/ 453572 w 4517572"/>
              <a:gd name="connsiteY13" fmla="*/ 167822 h 1478643"/>
              <a:gd name="connsiteX14" fmla="*/ 630464 w 4517572"/>
              <a:gd name="connsiteY14" fmla="*/ 158751 h 1478643"/>
              <a:gd name="connsiteX15" fmla="*/ 671286 w 4517572"/>
              <a:gd name="connsiteY15" fmla="*/ 172358 h 1478643"/>
              <a:gd name="connsiteX16" fmla="*/ 721179 w 4517572"/>
              <a:gd name="connsiteY16" fmla="*/ 185965 h 1478643"/>
              <a:gd name="connsiteX17" fmla="*/ 725715 w 4517572"/>
              <a:gd name="connsiteY17" fmla="*/ 199572 h 1478643"/>
              <a:gd name="connsiteX18" fmla="*/ 734786 w 4517572"/>
              <a:gd name="connsiteY18" fmla="*/ 217715 h 1478643"/>
              <a:gd name="connsiteX19" fmla="*/ 802822 w 4517572"/>
              <a:gd name="connsiteY19" fmla="*/ 217715 h 1478643"/>
              <a:gd name="connsiteX20" fmla="*/ 811893 w 4517572"/>
              <a:gd name="connsiteY20" fmla="*/ 235858 h 1478643"/>
              <a:gd name="connsiteX21" fmla="*/ 902607 w 4517572"/>
              <a:gd name="connsiteY21" fmla="*/ 254000 h 1478643"/>
              <a:gd name="connsiteX22" fmla="*/ 911679 w 4517572"/>
              <a:gd name="connsiteY22" fmla="*/ 263072 h 1478643"/>
              <a:gd name="connsiteX23" fmla="*/ 925286 w 4517572"/>
              <a:gd name="connsiteY23" fmla="*/ 267608 h 1478643"/>
              <a:gd name="connsiteX24" fmla="*/ 929822 w 4517572"/>
              <a:gd name="connsiteY24" fmla="*/ 281215 h 1478643"/>
              <a:gd name="connsiteX25" fmla="*/ 975179 w 4517572"/>
              <a:gd name="connsiteY25" fmla="*/ 294822 h 1478643"/>
              <a:gd name="connsiteX26" fmla="*/ 997857 w 4517572"/>
              <a:gd name="connsiteY26" fmla="*/ 303893 h 1478643"/>
              <a:gd name="connsiteX27" fmla="*/ 1020536 w 4517572"/>
              <a:gd name="connsiteY27" fmla="*/ 308429 h 1478643"/>
              <a:gd name="connsiteX28" fmla="*/ 1034143 w 4517572"/>
              <a:gd name="connsiteY28" fmla="*/ 312965 h 1478643"/>
              <a:gd name="connsiteX29" fmla="*/ 1043215 w 4517572"/>
              <a:gd name="connsiteY29" fmla="*/ 322036 h 1478643"/>
              <a:gd name="connsiteX30" fmla="*/ 1074965 w 4517572"/>
              <a:gd name="connsiteY30" fmla="*/ 326572 h 1478643"/>
              <a:gd name="connsiteX31" fmla="*/ 1152072 w 4517572"/>
              <a:gd name="connsiteY31" fmla="*/ 331108 h 1478643"/>
              <a:gd name="connsiteX32" fmla="*/ 1170215 w 4517572"/>
              <a:gd name="connsiteY32" fmla="*/ 335643 h 1478643"/>
              <a:gd name="connsiteX33" fmla="*/ 1197429 w 4517572"/>
              <a:gd name="connsiteY33" fmla="*/ 344715 h 1478643"/>
              <a:gd name="connsiteX34" fmla="*/ 1201965 w 4517572"/>
              <a:gd name="connsiteY34" fmla="*/ 358322 h 1478643"/>
              <a:gd name="connsiteX35" fmla="*/ 1229179 w 4517572"/>
              <a:gd name="connsiteY35" fmla="*/ 367393 h 1478643"/>
              <a:gd name="connsiteX36" fmla="*/ 1242786 w 4517572"/>
              <a:gd name="connsiteY36" fmla="*/ 371929 h 1478643"/>
              <a:gd name="connsiteX37" fmla="*/ 1256393 w 4517572"/>
              <a:gd name="connsiteY37" fmla="*/ 381000 h 1478643"/>
              <a:gd name="connsiteX38" fmla="*/ 1265465 w 4517572"/>
              <a:gd name="connsiteY38" fmla="*/ 390072 h 1478643"/>
              <a:gd name="connsiteX39" fmla="*/ 1279072 w 4517572"/>
              <a:gd name="connsiteY39" fmla="*/ 394608 h 1478643"/>
              <a:gd name="connsiteX40" fmla="*/ 1288143 w 4517572"/>
              <a:gd name="connsiteY40" fmla="*/ 421822 h 1478643"/>
              <a:gd name="connsiteX41" fmla="*/ 1324429 w 4517572"/>
              <a:gd name="connsiteY41" fmla="*/ 417286 h 1478643"/>
              <a:gd name="connsiteX42" fmla="*/ 1319893 w 4517572"/>
              <a:gd name="connsiteY42" fmla="*/ 449036 h 1478643"/>
              <a:gd name="connsiteX43" fmla="*/ 1383393 w 4517572"/>
              <a:gd name="connsiteY43" fmla="*/ 449036 h 1478643"/>
              <a:gd name="connsiteX44" fmla="*/ 1387929 w 4517572"/>
              <a:gd name="connsiteY44" fmla="*/ 476250 h 1478643"/>
              <a:gd name="connsiteX45" fmla="*/ 1419679 w 4517572"/>
              <a:gd name="connsiteY45" fmla="*/ 498929 h 1478643"/>
              <a:gd name="connsiteX46" fmla="*/ 1442357 w 4517572"/>
              <a:gd name="connsiteY46" fmla="*/ 517072 h 1478643"/>
              <a:gd name="connsiteX47" fmla="*/ 1451429 w 4517572"/>
              <a:gd name="connsiteY47" fmla="*/ 526143 h 1478643"/>
              <a:gd name="connsiteX48" fmla="*/ 1460500 w 4517572"/>
              <a:gd name="connsiteY48" fmla="*/ 544286 h 1478643"/>
              <a:gd name="connsiteX49" fmla="*/ 1505858 w 4517572"/>
              <a:gd name="connsiteY49" fmla="*/ 539751 h 1478643"/>
              <a:gd name="connsiteX50" fmla="*/ 1514929 w 4517572"/>
              <a:gd name="connsiteY50" fmla="*/ 548822 h 1478643"/>
              <a:gd name="connsiteX51" fmla="*/ 1542143 w 4517572"/>
              <a:gd name="connsiteY51" fmla="*/ 548822 h 1478643"/>
              <a:gd name="connsiteX52" fmla="*/ 1542143 w 4517572"/>
              <a:gd name="connsiteY52" fmla="*/ 548822 h 1478643"/>
              <a:gd name="connsiteX53" fmla="*/ 1546679 w 4517572"/>
              <a:gd name="connsiteY53" fmla="*/ 576036 h 1478643"/>
              <a:gd name="connsiteX54" fmla="*/ 1628322 w 4517572"/>
              <a:gd name="connsiteY54" fmla="*/ 580572 h 1478643"/>
              <a:gd name="connsiteX55" fmla="*/ 1664607 w 4517572"/>
              <a:gd name="connsiteY55" fmla="*/ 612322 h 1478643"/>
              <a:gd name="connsiteX56" fmla="*/ 1714500 w 4517572"/>
              <a:gd name="connsiteY56" fmla="*/ 612322 h 1478643"/>
              <a:gd name="connsiteX57" fmla="*/ 1732643 w 4517572"/>
              <a:gd name="connsiteY57" fmla="*/ 648608 h 1478643"/>
              <a:gd name="connsiteX58" fmla="*/ 1768929 w 4517572"/>
              <a:gd name="connsiteY58" fmla="*/ 648608 h 1478643"/>
              <a:gd name="connsiteX59" fmla="*/ 1796143 w 4517572"/>
              <a:gd name="connsiteY59" fmla="*/ 680358 h 1478643"/>
              <a:gd name="connsiteX60" fmla="*/ 1827893 w 4517572"/>
              <a:gd name="connsiteY60" fmla="*/ 703036 h 1478643"/>
              <a:gd name="connsiteX61" fmla="*/ 1836965 w 4517572"/>
              <a:gd name="connsiteY61" fmla="*/ 730250 h 1478643"/>
              <a:gd name="connsiteX62" fmla="*/ 1900465 w 4517572"/>
              <a:gd name="connsiteY62" fmla="*/ 734786 h 1478643"/>
              <a:gd name="connsiteX63" fmla="*/ 1945822 w 4517572"/>
              <a:gd name="connsiteY63" fmla="*/ 743858 h 1478643"/>
              <a:gd name="connsiteX64" fmla="*/ 1959429 w 4517572"/>
              <a:gd name="connsiteY64" fmla="*/ 752929 h 1478643"/>
              <a:gd name="connsiteX65" fmla="*/ 1986643 w 4517572"/>
              <a:gd name="connsiteY65" fmla="*/ 762000 h 1478643"/>
              <a:gd name="connsiteX66" fmla="*/ 2004786 w 4517572"/>
              <a:gd name="connsiteY66" fmla="*/ 789215 h 1478643"/>
              <a:gd name="connsiteX67" fmla="*/ 2018393 w 4517572"/>
              <a:gd name="connsiteY67" fmla="*/ 793750 h 1478643"/>
              <a:gd name="connsiteX68" fmla="*/ 2027465 w 4517572"/>
              <a:gd name="connsiteY68" fmla="*/ 802822 h 1478643"/>
              <a:gd name="connsiteX69" fmla="*/ 2041072 w 4517572"/>
              <a:gd name="connsiteY69" fmla="*/ 807358 h 1478643"/>
              <a:gd name="connsiteX70" fmla="*/ 2050143 w 4517572"/>
              <a:gd name="connsiteY70" fmla="*/ 820965 h 1478643"/>
              <a:gd name="connsiteX71" fmla="*/ 2100036 w 4517572"/>
              <a:gd name="connsiteY71" fmla="*/ 834572 h 1478643"/>
              <a:gd name="connsiteX72" fmla="*/ 2113643 w 4517572"/>
              <a:gd name="connsiteY72" fmla="*/ 843643 h 1478643"/>
              <a:gd name="connsiteX73" fmla="*/ 2136322 w 4517572"/>
              <a:gd name="connsiteY73" fmla="*/ 866322 h 1478643"/>
              <a:gd name="connsiteX74" fmla="*/ 2168072 w 4517572"/>
              <a:gd name="connsiteY74" fmla="*/ 875393 h 1478643"/>
              <a:gd name="connsiteX75" fmla="*/ 2199822 w 4517572"/>
              <a:gd name="connsiteY75" fmla="*/ 889000 h 1478643"/>
              <a:gd name="connsiteX76" fmla="*/ 2208893 w 4517572"/>
              <a:gd name="connsiteY76" fmla="*/ 898072 h 1478643"/>
              <a:gd name="connsiteX77" fmla="*/ 2236107 w 4517572"/>
              <a:gd name="connsiteY77" fmla="*/ 907143 h 1478643"/>
              <a:gd name="connsiteX78" fmla="*/ 2258786 w 4517572"/>
              <a:gd name="connsiteY78" fmla="*/ 920750 h 1478643"/>
              <a:gd name="connsiteX79" fmla="*/ 2272393 w 4517572"/>
              <a:gd name="connsiteY79" fmla="*/ 929822 h 1478643"/>
              <a:gd name="connsiteX80" fmla="*/ 2304143 w 4517572"/>
              <a:gd name="connsiteY80" fmla="*/ 934358 h 1478643"/>
              <a:gd name="connsiteX81" fmla="*/ 2331357 w 4517572"/>
              <a:gd name="connsiteY81" fmla="*/ 943429 h 1478643"/>
              <a:gd name="connsiteX82" fmla="*/ 2381250 w 4517572"/>
              <a:gd name="connsiteY82" fmla="*/ 957036 h 1478643"/>
              <a:gd name="connsiteX83" fmla="*/ 2471965 w 4517572"/>
              <a:gd name="connsiteY83" fmla="*/ 966108 h 1478643"/>
              <a:gd name="connsiteX84" fmla="*/ 2521857 w 4517572"/>
              <a:gd name="connsiteY84" fmla="*/ 993322 h 1478643"/>
              <a:gd name="connsiteX85" fmla="*/ 2526393 w 4517572"/>
              <a:gd name="connsiteY85" fmla="*/ 988786 h 1478643"/>
              <a:gd name="connsiteX86" fmla="*/ 2571750 w 4517572"/>
              <a:gd name="connsiteY86" fmla="*/ 988786 h 1478643"/>
              <a:gd name="connsiteX87" fmla="*/ 2598965 w 4517572"/>
              <a:gd name="connsiteY87" fmla="*/ 1016000 h 1478643"/>
              <a:gd name="connsiteX88" fmla="*/ 2626179 w 4517572"/>
              <a:gd name="connsiteY88" fmla="*/ 1025072 h 1478643"/>
              <a:gd name="connsiteX89" fmla="*/ 2657929 w 4517572"/>
              <a:gd name="connsiteY89" fmla="*/ 1034143 h 1478643"/>
              <a:gd name="connsiteX90" fmla="*/ 2703286 w 4517572"/>
              <a:gd name="connsiteY90" fmla="*/ 1065893 h 1478643"/>
              <a:gd name="connsiteX91" fmla="*/ 2712357 w 4517572"/>
              <a:gd name="connsiteY91" fmla="*/ 1074965 h 1478643"/>
              <a:gd name="connsiteX92" fmla="*/ 2716893 w 4517572"/>
              <a:gd name="connsiteY92" fmla="*/ 1097643 h 1478643"/>
              <a:gd name="connsiteX93" fmla="*/ 2748643 w 4517572"/>
              <a:gd name="connsiteY93" fmla="*/ 1111250 h 1478643"/>
              <a:gd name="connsiteX94" fmla="*/ 2766786 w 4517572"/>
              <a:gd name="connsiteY94" fmla="*/ 1138465 h 1478643"/>
              <a:gd name="connsiteX95" fmla="*/ 2789465 w 4517572"/>
              <a:gd name="connsiteY95" fmla="*/ 1152072 h 1478643"/>
              <a:gd name="connsiteX96" fmla="*/ 2830286 w 4517572"/>
              <a:gd name="connsiteY96" fmla="*/ 1147536 h 1478643"/>
              <a:gd name="connsiteX97" fmla="*/ 2889250 w 4517572"/>
              <a:gd name="connsiteY97" fmla="*/ 1170215 h 1478643"/>
              <a:gd name="connsiteX98" fmla="*/ 2948215 w 4517572"/>
              <a:gd name="connsiteY98" fmla="*/ 1197429 h 1478643"/>
              <a:gd name="connsiteX99" fmla="*/ 2975429 w 4517572"/>
              <a:gd name="connsiteY99" fmla="*/ 1201965 h 1478643"/>
              <a:gd name="connsiteX100" fmla="*/ 3002643 w 4517572"/>
              <a:gd name="connsiteY100" fmla="*/ 1233715 h 1478643"/>
              <a:gd name="connsiteX101" fmla="*/ 3034393 w 4517572"/>
              <a:gd name="connsiteY101" fmla="*/ 1251858 h 1478643"/>
              <a:gd name="connsiteX102" fmla="*/ 3038929 w 4517572"/>
              <a:gd name="connsiteY102" fmla="*/ 1251858 h 1478643"/>
              <a:gd name="connsiteX103" fmla="*/ 3179536 w 4517572"/>
              <a:gd name="connsiteY103" fmla="*/ 1256393 h 1478643"/>
              <a:gd name="connsiteX104" fmla="*/ 3184072 w 4517572"/>
              <a:gd name="connsiteY104" fmla="*/ 1274536 h 1478643"/>
              <a:gd name="connsiteX105" fmla="*/ 3279322 w 4517572"/>
              <a:gd name="connsiteY105" fmla="*/ 1270000 h 1478643"/>
              <a:gd name="connsiteX106" fmla="*/ 3292929 w 4517572"/>
              <a:gd name="connsiteY106" fmla="*/ 1297215 h 1478643"/>
              <a:gd name="connsiteX107" fmla="*/ 3388179 w 4517572"/>
              <a:gd name="connsiteY107" fmla="*/ 1292679 h 1478643"/>
              <a:gd name="connsiteX108" fmla="*/ 3392715 w 4517572"/>
              <a:gd name="connsiteY108" fmla="*/ 1319893 h 1478643"/>
              <a:gd name="connsiteX109" fmla="*/ 3487965 w 4517572"/>
              <a:gd name="connsiteY109" fmla="*/ 1310822 h 1478643"/>
              <a:gd name="connsiteX110" fmla="*/ 3492500 w 4517572"/>
              <a:gd name="connsiteY110" fmla="*/ 1333500 h 1478643"/>
              <a:gd name="connsiteX111" fmla="*/ 3714750 w 4517572"/>
              <a:gd name="connsiteY111" fmla="*/ 1328965 h 1478643"/>
              <a:gd name="connsiteX112" fmla="*/ 3732893 w 4517572"/>
              <a:gd name="connsiteY112" fmla="*/ 1351643 h 1478643"/>
              <a:gd name="connsiteX113" fmla="*/ 3778250 w 4517572"/>
              <a:gd name="connsiteY113" fmla="*/ 1342572 h 1478643"/>
              <a:gd name="connsiteX114" fmla="*/ 3805465 w 4517572"/>
              <a:gd name="connsiteY114" fmla="*/ 1369786 h 1478643"/>
              <a:gd name="connsiteX115" fmla="*/ 3810000 w 4517572"/>
              <a:gd name="connsiteY115" fmla="*/ 1397000 h 1478643"/>
              <a:gd name="connsiteX116" fmla="*/ 3832679 w 4517572"/>
              <a:gd name="connsiteY116" fmla="*/ 1401536 h 1478643"/>
              <a:gd name="connsiteX117" fmla="*/ 3859893 w 4517572"/>
              <a:gd name="connsiteY117" fmla="*/ 1406072 h 1478643"/>
              <a:gd name="connsiteX118" fmla="*/ 3887107 w 4517572"/>
              <a:gd name="connsiteY118" fmla="*/ 1401536 h 1478643"/>
              <a:gd name="connsiteX119" fmla="*/ 3887107 w 4517572"/>
              <a:gd name="connsiteY119" fmla="*/ 1401536 h 1478643"/>
              <a:gd name="connsiteX120" fmla="*/ 4204607 w 4517572"/>
              <a:gd name="connsiteY120" fmla="*/ 1419679 h 1478643"/>
              <a:gd name="connsiteX121" fmla="*/ 4209143 w 4517572"/>
              <a:gd name="connsiteY121" fmla="*/ 1478643 h 1478643"/>
              <a:gd name="connsiteX122" fmla="*/ 4517572 w 4517572"/>
              <a:gd name="connsiteY122" fmla="*/ 1474108 h 1478643"/>
              <a:gd name="connsiteX0" fmla="*/ 0 w 4517572"/>
              <a:gd name="connsiteY0" fmla="*/ 0 h 1478643"/>
              <a:gd name="connsiteX1" fmla="*/ 86179 w 4517572"/>
              <a:gd name="connsiteY1" fmla="*/ 0 h 1478643"/>
              <a:gd name="connsiteX2" fmla="*/ 113393 w 4517572"/>
              <a:gd name="connsiteY2" fmla="*/ 27215 h 1478643"/>
              <a:gd name="connsiteX3" fmla="*/ 145143 w 4517572"/>
              <a:gd name="connsiteY3" fmla="*/ 36286 h 1478643"/>
              <a:gd name="connsiteX4" fmla="*/ 149679 w 4517572"/>
              <a:gd name="connsiteY4" fmla="*/ 54429 h 1478643"/>
              <a:gd name="connsiteX5" fmla="*/ 190500 w 4517572"/>
              <a:gd name="connsiteY5" fmla="*/ 49893 h 1478643"/>
              <a:gd name="connsiteX6" fmla="*/ 235857 w 4517572"/>
              <a:gd name="connsiteY6" fmla="*/ 54429 h 1478643"/>
              <a:gd name="connsiteX7" fmla="*/ 294822 w 4517572"/>
              <a:gd name="connsiteY7" fmla="*/ 68036 h 1478643"/>
              <a:gd name="connsiteX8" fmla="*/ 317500 w 4517572"/>
              <a:gd name="connsiteY8" fmla="*/ 81643 h 1478643"/>
              <a:gd name="connsiteX9" fmla="*/ 331107 w 4517572"/>
              <a:gd name="connsiteY9" fmla="*/ 99786 h 1478643"/>
              <a:gd name="connsiteX10" fmla="*/ 390072 w 4517572"/>
              <a:gd name="connsiteY10" fmla="*/ 104322 h 1478643"/>
              <a:gd name="connsiteX11" fmla="*/ 408215 w 4517572"/>
              <a:gd name="connsiteY11" fmla="*/ 140608 h 1478643"/>
              <a:gd name="connsiteX12" fmla="*/ 453572 w 4517572"/>
              <a:gd name="connsiteY12" fmla="*/ 163286 h 1478643"/>
              <a:gd name="connsiteX13" fmla="*/ 453572 w 4517572"/>
              <a:gd name="connsiteY13" fmla="*/ 167822 h 1478643"/>
              <a:gd name="connsiteX14" fmla="*/ 630464 w 4517572"/>
              <a:gd name="connsiteY14" fmla="*/ 158751 h 1478643"/>
              <a:gd name="connsiteX15" fmla="*/ 671286 w 4517572"/>
              <a:gd name="connsiteY15" fmla="*/ 172358 h 1478643"/>
              <a:gd name="connsiteX16" fmla="*/ 721179 w 4517572"/>
              <a:gd name="connsiteY16" fmla="*/ 185965 h 1478643"/>
              <a:gd name="connsiteX17" fmla="*/ 725715 w 4517572"/>
              <a:gd name="connsiteY17" fmla="*/ 199572 h 1478643"/>
              <a:gd name="connsiteX18" fmla="*/ 734786 w 4517572"/>
              <a:gd name="connsiteY18" fmla="*/ 217715 h 1478643"/>
              <a:gd name="connsiteX19" fmla="*/ 802822 w 4517572"/>
              <a:gd name="connsiteY19" fmla="*/ 217715 h 1478643"/>
              <a:gd name="connsiteX20" fmla="*/ 811893 w 4517572"/>
              <a:gd name="connsiteY20" fmla="*/ 235858 h 1478643"/>
              <a:gd name="connsiteX21" fmla="*/ 902607 w 4517572"/>
              <a:gd name="connsiteY21" fmla="*/ 254000 h 1478643"/>
              <a:gd name="connsiteX22" fmla="*/ 911679 w 4517572"/>
              <a:gd name="connsiteY22" fmla="*/ 263072 h 1478643"/>
              <a:gd name="connsiteX23" fmla="*/ 925286 w 4517572"/>
              <a:gd name="connsiteY23" fmla="*/ 267608 h 1478643"/>
              <a:gd name="connsiteX24" fmla="*/ 929822 w 4517572"/>
              <a:gd name="connsiteY24" fmla="*/ 281215 h 1478643"/>
              <a:gd name="connsiteX25" fmla="*/ 975179 w 4517572"/>
              <a:gd name="connsiteY25" fmla="*/ 294822 h 1478643"/>
              <a:gd name="connsiteX26" fmla="*/ 997857 w 4517572"/>
              <a:gd name="connsiteY26" fmla="*/ 303893 h 1478643"/>
              <a:gd name="connsiteX27" fmla="*/ 1020536 w 4517572"/>
              <a:gd name="connsiteY27" fmla="*/ 308429 h 1478643"/>
              <a:gd name="connsiteX28" fmla="*/ 1034143 w 4517572"/>
              <a:gd name="connsiteY28" fmla="*/ 312965 h 1478643"/>
              <a:gd name="connsiteX29" fmla="*/ 1043215 w 4517572"/>
              <a:gd name="connsiteY29" fmla="*/ 322036 h 1478643"/>
              <a:gd name="connsiteX30" fmla="*/ 1074965 w 4517572"/>
              <a:gd name="connsiteY30" fmla="*/ 326572 h 1478643"/>
              <a:gd name="connsiteX31" fmla="*/ 1152072 w 4517572"/>
              <a:gd name="connsiteY31" fmla="*/ 331108 h 1478643"/>
              <a:gd name="connsiteX32" fmla="*/ 1170215 w 4517572"/>
              <a:gd name="connsiteY32" fmla="*/ 335643 h 1478643"/>
              <a:gd name="connsiteX33" fmla="*/ 1197429 w 4517572"/>
              <a:gd name="connsiteY33" fmla="*/ 344715 h 1478643"/>
              <a:gd name="connsiteX34" fmla="*/ 1201965 w 4517572"/>
              <a:gd name="connsiteY34" fmla="*/ 358322 h 1478643"/>
              <a:gd name="connsiteX35" fmla="*/ 1229179 w 4517572"/>
              <a:gd name="connsiteY35" fmla="*/ 367393 h 1478643"/>
              <a:gd name="connsiteX36" fmla="*/ 1242786 w 4517572"/>
              <a:gd name="connsiteY36" fmla="*/ 371929 h 1478643"/>
              <a:gd name="connsiteX37" fmla="*/ 1256393 w 4517572"/>
              <a:gd name="connsiteY37" fmla="*/ 381000 h 1478643"/>
              <a:gd name="connsiteX38" fmla="*/ 1265465 w 4517572"/>
              <a:gd name="connsiteY38" fmla="*/ 390072 h 1478643"/>
              <a:gd name="connsiteX39" fmla="*/ 1279072 w 4517572"/>
              <a:gd name="connsiteY39" fmla="*/ 394608 h 1478643"/>
              <a:gd name="connsiteX40" fmla="*/ 1288143 w 4517572"/>
              <a:gd name="connsiteY40" fmla="*/ 421822 h 1478643"/>
              <a:gd name="connsiteX41" fmla="*/ 1324429 w 4517572"/>
              <a:gd name="connsiteY41" fmla="*/ 417286 h 1478643"/>
              <a:gd name="connsiteX42" fmla="*/ 1319893 w 4517572"/>
              <a:gd name="connsiteY42" fmla="*/ 449036 h 1478643"/>
              <a:gd name="connsiteX43" fmla="*/ 1383393 w 4517572"/>
              <a:gd name="connsiteY43" fmla="*/ 449036 h 1478643"/>
              <a:gd name="connsiteX44" fmla="*/ 1387929 w 4517572"/>
              <a:gd name="connsiteY44" fmla="*/ 476250 h 1478643"/>
              <a:gd name="connsiteX45" fmla="*/ 1419679 w 4517572"/>
              <a:gd name="connsiteY45" fmla="*/ 498929 h 1478643"/>
              <a:gd name="connsiteX46" fmla="*/ 1442357 w 4517572"/>
              <a:gd name="connsiteY46" fmla="*/ 517072 h 1478643"/>
              <a:gd name="connsiteX47" fmla="*/ 1451429 w 4517572"/>
              <a:gd name="connsiteY47" fmla="*/ 526143 h 1478643"/>
              <a:gd name="connsiteX48" fmla="*/ 1460500 w 4517572"/>
              <a:gd name="connsiteY48" fmla="*/ 544286 h 1478643"/>
              <a:gd name="connsiteX49" fmla="*/ 1505858 w 4517572"/>
              <a:gd name="connsiteY49" fmla="*/ 539751 h 1478643"/>
              <a:gd name="connsiteX50" fmla="*/ 1514929 w 4517572"/>
              <a:gd name="connsiteY50" fmla="*/ 548822 h 1478643"/>
              <a:gd name="connsiteX51" fmla="*/ 1542143 w 4517572"/>
              <a:gd name="connsiteY51" fmla="*/ 548822 h 1478643"/>
              <a:gd name="connsiteX52" fmla="*/ 1542143 w 4517572"/>
              <a:gd name="connsiteY52" fmla="*/ 548822 h 1478643"/>
              <a:gd name="connsiteX53" fmla="*/ 1546679 w 4517572"/>
              <a:gd name="connsiteY53" fmla="*/ 576036 h 1478643"/>
              <a:gd name="connsiteX54" fmla="*/ 1628322 w 4517572"/>
              <a:gd name="connsiteY54" fmla="*/ 580572 h 1478643"/>
              <a:gd name="connsiteX55" fmla="*/ 1664607 w 4517572"/>
              <a:gd name="connsiteY55" fmla="*/ 612322 h 1478643"/>
              <a:gd name="connsiteX56" fmla="*/ 1714500 w 4517572"/>
              <a:gd name="connsiteY56" fmla="*/ 612322 h 1478643"/>
              <a:gd name="connsiteX57" fmla="*/ 1732643 w 4517572"/>
              <a:gd name="connsiteY57" fmla="*/ 648608 h 1478643"/>
              <a:gd name="connsiteX58" fmla="*/ 1768929 w 4517572"/>
              <a:gd name="connsiteY58" fmla="*/ 648608 h 1478643"/>
              <a:gd name="connsiteX59" fmla="*/ 1796143 w 4517572"/>
              <a:gd name="connsiteY59" fmla="*/ 680358 h 1478643"/>
              <a:gd name="connsiteX60" fmla="*/ 1827893 w 4517572"/>
              <a:gd name="connsiteY60" fmla="*/ 703036 h 1478643"/>
              <a:gd name="connsiteX61" fmla="*/ 1836965 w 4517572"/>
              <a:gd name="connsiteY61" fmla="*/ 730250 h 1478643"/>
              <a:gd name="connsiteX62" fmla="*/ 1900465 w 4517572"/>
              <a:gd name="connsiteY62" fmla="*/ 734786 h 1478643"/>
              <a:gd name="connsiteX63" fmla="*/ 1945822 w 4517572"/>
              <a:gd name="connsiteY63" fmla="*/ 743858 h 1478643"/>
              <a:gd name="connsiteX64" fmla="*/ 1959429 w 4517572"/>
              <a:gd name="connsiteY64" fmla="*/ 752929 h 1478643"/>
              <a:gd name="connsiteX65" fmla="*/ 1986643 w 4517572"/>
              <a:gd name="connsiteY65" fmla="*/ 762000 h 1478643"/>
              <a:gd name="connsiteX66" fmla="*/ 2004786 w 4517572"/>
              <a:gd name="connsiteY66" fmla="*/ 789215 h 1478643"/>
              <a:gd name="connsiteX67" fmla="*/ 2018393 w 4517572"/>
              <a:gd name="connsiteY67" fmla="*/ 793750 h 1478643"/>
              <a:gd name="connsiteX68" fmla="*/ 2027465 w 4517572"/>
              <a:gd name="connsiteY68" fmla="*/ 802822 h 1478643"/>
              <a:gd name="connsiteX69" fmla="*/ 2041072 w 4517572"/>
              <a:gd name="connsiteY69" fmla="*/ 807358 h 1478643"/>
              <a:gd name="connsiteX70" fmla="*/ 2050143 w 4517572"/>
              <a:gd name="connsiteY70" fmla="*/ 820965 h 1478643"/>
              <a:gd name="connsiteX71" fmla="*/ 2100036 w 4517572"/>
              <a:gd name="connsiteY71" fmla="*/ 834572 h 1478643"/>
              <a:gd name="connsiteX72" fmla="*/ 2113643 w 4517572"/>
              <a:gd name="connsiteY72" fmla="*/ 843643 h 1478643"/>
              <a:gd name="connsiteX73" fmla="*/ 2136322 w 4517572"/>
              <a:gd name="connsiteY73" fmla="*/ 866322 h 1478643"/>
              <a:gd name="connsiteX74" fmla="*/ 2168072 w 4517572"/>
              <a:gd name="connsiteY74" fmla="*/ 875393 h 1478643"/>
              <a:gd name="connsiteX75" fmla="*/ 2199822 w 4517572"/>
              <a:gd name="connsiteY75" fmla="*/ 889000 h 1478643"/>
              <a:gd name="connsiteX76" fmla="*/ 2208893 w 4517572"/>
              <a:gd name="connsiteY76" fmla="*/ 898072 h 1478643"/>
              <a:gd name="connsiteX77" fmla="*/ 2236107 w 4517572"/>
              <a:gd name="connsiteY77" fmla="*/ 907143 h 1478643"/>
              <a:gd name="connsiteX78" fmla="*/ 2258786 w 4517572"/>
              <a:gd name="connsiteY78" fmla="*/ 920750 h 1478643"/>
              <a:gd name="connsiteX79" fmla="*/ 2272393 w 4517572"/>
              <a:gd name="connsiteY79" fmla="*/ 929822 h 1478643"/>
              <a:gd name="connsiteX80" fmla="*/ 2304143 w 4517572"/>
              <a:gd name="connsiteY80" fmla="*/ 934358 h 1478643"/>
              <a:gd name="connsiteX81" fmla="*/ 2331357 w 4517572"/>
              <a:gd name="connsiteY81" fmla="*/ 943429 h 1478643"/>
              <a:gd name="connsiteX82" fmla="*/ 2381250 w 4517572"/>
              <a:gd name="connsiteY82" fmla="*/ 957036 h 1478643"/>
              <a:gd name="connsiteX83" fmla="*/ 2471965 w 4517572"/>
              <a:gd name="connsiteY83" fmla="*/ 966108 h 1478643"/>
              <a:gd name="connsiteX84" fmla="*/ 2521857 w 4517572"/>
              <a:gd name="connsiteY84" fmla="*/ 993322 h 1478643"/>
              <a:gd name="connsiteX85" fmla="*/ 2526393 w 4517572"/>
              <a:gd name="connsiteY85" fmla="*/ 988786 h 1478643"/>
              <a:gd name="connsiteX86" fmla="*/ 2571750 w 4517572"/>
              <a:gd name="connsiteY86" fmla="*/ 988786 h 1478643"/>
              <a:gd name="connsiteX87" fmla="*/ 2598965 w 4517572"/>
              <a:gd name="connsiteY87" fmla="*/ 1016000 h 1478643"/>
              <a:gd name="connsiteX88" fmla="*/ 2626179 w 4517572"/>
              <a:gd name="connsiteY88" fmla="*/ 1025072 h 1478643"/>
              <a:gd name="connsiteX89" fmla="*/ 2657929 w 4517572"/>
              <a:gd name="connsiteY89" fmla="*/ 1034143 h 1478643"/>
              <a:gd name="connsiteX90" fmla="*/ 2703286 w 4517572"/>
              <a:gd name="connsiteY90" fmla="*/ 1065893 h 1478643"/>
              <a:gd name="connsiteX91" fmla="*/ 2712357 w 4517572"/>
              <a:gd name="connsiteY91" fmla="*/ 1074965 h 1478643"/>
              <a:gd name="connsiteX92" fmla="*/ 2716893 w 4517572"/>
              <a:gd name="connsiteY92" fmla="*/ 1097643 h 1478643"/>
              <a:gd name="connsiteX93" fmla="*/ 2748643 w 4517572"/>
              <a:gd name="connsiteY93" fmla="*/ 1111250 h 1478643"/>
              <a:gd name="connsiteX94" fmla="*/ 2766786 w 4517572"/>
              <a:gd name="connsiteY94" fmla="*/ 1138465 h 1478643"/>
              <a:gd name="connsiteX95" fmla="*/ 2789465 w 4517572"/>
              <a:gd name="connsiteY95" fmla="*/ 1152072 h 1478643"/>
              <a:gd name="connsiteX96" fmla="*/ 2830286 w 4517572"/>
              <a:gd name="connsiteY96" fmla="*/ 1147536 h 1478643"/>
              <a:gd name="connsiteX97" fmla="*/ 2889250 w 4517572"/>
              <a:gd name="connsiteY97" fmla="*/ 1170215 h 1478643"/>
              <a:gd name="connsiteX98" fmla="*/ 2948215 w 4517572"/>
              <a:gd name="connsiteY98" fmla="*/ 1197429 h 1478643"/>
              <a:gd name="connsiteX99" fmla="*/ 2975429 w 4517572"/>
              <a:gd name="connsiteY99" fmla="*/ 1201965 h 1478643"/>
              <a:gd name="connsiteX100" fmla="*/ 3002643 w 4517572"/>
              <a:gd name="connsiteY100" fmla="*/ 1233715 h 1478643"/>
              <a:gd name="connsiteX101" fmla="*/ 3034393 w 4517572"/>
              <a:gd name="connsiteY101" fmla="*/ 1251858 h 1478643"/>
              <a:gd name="connsiteX102" fmla="*/ 3038929 w 4517572"/>
              <a:gd name="connsiteY102" fmla="*/ 1251858 h 1478643"/>
              <a:gd name="connsiteX103" fmla="*/ 3179536 w 4517572"/>
              <a:gd name="connsiteY103" fmla="*/ 1256393 h 1478643"/>
              <a:gd name="connsiteX104" fmla="*/ 3184072 w 4517572"/>
              <a:gd name="connsiteY104" fmla="*/ 1274536 h 1478643"/>
              <a:gd name="connsiteX105" fmla="*/ 3279322 w 4517572"/>
              <a:gd name="connsiteY105" fmla="*/ 1270000 h 1478643"/>
              <a:gd name="connsiteX106" fmla="*/ 3292929 w 4517572"/>
              <a:gd name="connsiteY106" fmla="*/ 1297215 h 1478643"/>
              <a:gd name="connsiteX107" fmla="*/ 3388179 w 4517572"/>
              <a:gd name="connsiteY107" fmla="*/ 1292679 h 1478643"/>
              <a:gd name="connsiteX108" fmla="*/ 3392715 w 4517572"/>
              <a:gd name="connsiteY108" fmla="*/ 1319893 h 1478643"/>
              <a:gd name="connsiteX109" fmla="*/ 3487965 w 4517572"/>
              <a:gd name="connsiteY109" fmla="*/ 1310822 h 1478643"/>
              <a:gd name="connsiteX110" fmla="*/ 3492500 w 4517572"/>
              <a:gd name="connsiteY110" fmla="*/ 1333500 h 1478643"/>
              <a:gd name="connsiteX111" fmla="*/ 3714750 w 4517572"/>
              <a:gd name="connsiteY111" fmla="*/ 1328965 h 1478643"/>
              <a:gd name="connsiteX112" fmla="*/ 3732893 w 4517572"/>
              <a:gd name="connsiteY112" fmla="*/ 1351643 h 1478643"/>
              <a:gd name="connsiteX113" fmla="*/ 3778250 w 4517572"/>
              <a:gd name="connsiteY113" fmla="*/ 1342572 h 1478643"/>
              <a:gd name="connsiteX114" fmla="*/ 3805465 w 4517572"/>
              <a:gd name="connsiteY114" fmla="*/ 1369786 h 1478643"/>
              <a:gd name="connsiteX115" fmla="*/ 3810000 w 4517572"/>
              <a:gd name="connsiteY115" fmla="*/ 1397000 h 1478643"/>
              <a:gd name="connsiteX116" fmla="*/ 3832679 w 4517572"/>
              <a:gd name="connsiteY116" fmla="*/ 1401536 h 1478643"/>
              <a:gd name="connsiteX117" fmla="*/ 3859893 w 4517572"/>
              <a:gd name="connsiteY117" fmla="*/ 1406072 h 1478643"/>
              <a:gd name="connsiteX118" fmla="*/ 3887107 w 4517572"/>
              <a:gd name="connsiteY118" fmla="*/ 1401536 h 1478643"/>
              <a:gd name="connsiteX119" fmla="*/ 3878035 w 4517572"/>
              <a:gd name="connsiteY119" fmla="*/ 1428750 h 1478643"/>
              <a:gd name="connsiteX120" fmla="*/ 4204607 w 4517572"/>
              <a:gd name="connsiteY120" fmla="*/ 1419679 h 1478643"/>
              <a:gd name="connsiteX121" fmla="*/ 4209143 w 4517572"/>
              <a:gd name="connsiteY121" fmla="*/ 1478643 h 1478643"/>
              <a:gd name="connsiteX122" fmla="*/ 4517572 w 4517572"/>
              <a:gd name="connsiteY122" fmla="*/ 1474108 h 147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4517572" h="1478643">
                <a:moveTo>
                  <a:pt x="0" y="0"/>
                </a:moveTo>
                <a:lnTo>
                  <a:pt x="86179" y="0"/>
                </a:lnTo>
                <a:cubicBezTo>
                  <a:pt x="95250" y="9072"/>
                  <a:pt x="103266" y="19339"/>
                  <a:pt x="113393" y="27215"/>
                </a:cubicBezTo>
                <a:cubicBezTo>
                  <a:pt x="116473" y="29611"/>
                  <a:pt x="143799" y="35950"/>
                  <a:pt x="145143" y="36286"/>
                </a:cubicBezTo>
                <a:cubicBezTo>
                  <a:pt x="146655" y="42334"/>
                  <a:pt x="143708" y="52638"/>
                  <a:pt x="149679" y="54429"/>
                </a:cubicBezTo>
                <a:cubicBezTo>
                  <a:pt x="162792" y="58363"/>
                  <a:pt x="176809" y="49893"/>
                  <a:pt x="190500" y="49893"/>
                </a:cubicBezTo>
                <a:cubicBezTo>
                  <a:pt x="205694" y="49893"/>
                  <a:pt x="220738" y="52917"/>
                  <a:pt x="235857" y="54429"/>
                </a:cubicBezTo>
                <a:cubicBezTo>
                  <a:pt x="273214" y="66881"/>
                  <a:pt x="253606" y="62148"/>
                  <a:pt x="294822" y="68036"/>
                </a:cubicBezTo>
                <a:cubicBezTo>
                  <a:pt x="317804" y="91021"/>
                  <a:pt x="288062" y="63981"/>
                  <a:pt x="317500" y="81643"/>
                </a:cubicBezTo>
                <a:cubicBezTo>
                  <a:pt x="325688" y="86556"/>
                  <a:pt x="327248" y="92067"/>
                  <a:pt x="331107" y="99786"/>
                </a:cubicBezTo>
                <a:lnTo>
                  <a:pt x="390072" y="104322"/>
                </a:lnTo>
                <a:cubicBezTo>
                  <a:pt x="396120" y="116417"/>
                  <a:pt x="397096" y="132911"/>
                  <a:pt x="408215" y="140608"/>
                </a:cubicBezTo>
                <a:cubicBezTo>
                  <a:pt x="457570" y="174777"/>
                  <a:pt x="444651" y="118681"/>
                  <a:pt x="453572" y="163286"/>
                </a:cubicBezTo>
                <a:cubicBezTo>
                  <a:pt x="453869" y="164769"/>
                  <a:pt x="453572" y="166310"/>
                  <a:pt x="453572" y="167822"/>
                </a:cubicBezTo>
                <a:lnTo>
                  <a:pt x="630464" y="158751"/>
                </a:lnTo>
                <a:lnTo>
                  <a:pt x="671286" y="172358"/>
                </a:lnTo>
                <a:cubicBezTo>
                  <a:pt x="690631" y="174507"/>
                  <a:pt x="710463" y="168105"/>
                  <a:pt x="721179" y="185965"/>
                </a:cubicBezTo>
                <a:cubicBezTo>
                  <a:pt x="723639" y="190065"/>
                  <a:pt x="723577" y="195296"/>
                  <a:pt x="725715" y="199572"/>
                </a:cubicBezTo>
                <a:cubicBezTo>
                  <a:pt x="735625" y="219391"/>
                  <a:pt x="734786" y="206354"/>
                  <a:pt x="734786" y="217715"/>
                </a:cubicBezTo>
                <a:lnTo>
                  <a:pt x="802822" y="217715"/>
                </a:lnTo>
                <a:lnTo>
                  <a:pt x="811893" y="235858"/>
                </a:lnTo>
                <a:cubicBezTo>
                  <a:pt x="904140" y="270450"/>
                  <a:pt x="780462" y="227826"/>
                  <a:pt x="902607" y="254000"/>
                </a:cubicBezTo>
                <a:cubicBezTo>
                  <a:pt x="906789" y="254896"/>
                  <a:pt x="908012" y="260872"/>
                  <a:pt x="911679" y="263072"/>
                </a:cubicBezTo>
                <a:cubicBezTo>
                  <a:pt x="915779" y="265532"/>
                  <a:pt x="920750" y="266096"/>
                  <a:pt x="925286" y="267608"/>
                </a:cubicBezTo>
                <a:cubicBezTo>
                  <a:pt x="926798" y="272144"/>
                  <a:pt x="925931" y="278436"/>
                  <a:pt x="929822" y="281215"/>
                </a:cubicBezTo>
                <a:cubicBezTo>
                  <a:pt x="939020" y="287785"/>
                  <a:pt x="963360" y="290882"/>
                  <a:pt x="975179" y="294822"/>
                </a:cubicBezTo>
                <a:cubicBezTo>
                  <a:pt x="982903" y="297397"/>
                  <a:pt x="990059" y="301554"/>
                  <a:pt x="997857" y="303893"/>
                </a:cubicBezTo>
                <a:cubicBezTo>
                  <a:pt x="1005241" y="306108"/>
                  <a:pt x="1013057" y="306559"/>
                  <a:pt x="1020536" y="308429"/>
                </a:cubicBezTo>
                <a:cubicBezTo>
                  <a:pt x="1025174" y="309589"/>
                  <a:pt x="1029607" y="311453"/>
                  <a:pt x="1034143" y="312965"/>
                </a:cubicBezTo>
                <a:cubicBezTo>
                  <a:pt x="1037167" y="315989"/>
                  <a:pt x="1039158" y="320684"/>
                  <a:pt x="1043215" y="322036"/>
                </a:cubicBezTo>
                <a:cubicBezTo>
                  <a:pt x="1053357" y="325417"/>
                  <a:pt x="1064311" y="325684"/>
                  <a:pt x="1074965" y="326572"/>
                </a:cubicBezTo>
                <a:cubicBezTo>
                  <a:pt x="1100623" y="328710"/>
                  <a:pt x="1126370" y="329596"/>
                  <a:pt x="1152072" y="331108"/>
                </a:cubicBezTo>
                <a:cubicBezTo>
                  <a:pt x="1158120" y="332620"/>
                  <a:pt x="1164244" y="333852"/>
                  <a:pt x="1170215" y="335643"/>
                </a:cubicBezTo>
                <a:cubicBezTo>
                  <a:pt x="1179374" y="338391"/>
                  <a:pt x="1197429" y="344715"/>
                  <a:pt x="1197429" y="344715"/>
                </a:cubicBezTo>
                <a:cubicBezTo>
                  <a:pt x="1198941" y="349251"/>
                  <a:pt x="1198074" y="355543"/>
                  <a:pt x="1201965" y="358322"/>
                </a:cubicBezTo>
                <a:cubicBezTo>
                  <a:pt x="1209746" y="363880"/>
                  <a:pt x="1220108" y="364369"/>
                  <a:pt x="1229179" y="367393"/>
                </a:cubicBezTo>
                <a:cubicBezTo>
                  <a:pt x="1233715" y="368905"/>
                  <a:pt x="1238808" y="369277"/>
                  <a:pt x="1242786" y="371929"/>
                </a:cubicBezTo>
                <a:cubicBezTo>
                  <a:pt x="1247322" y="374953"/>
                  <a:pt x="1252136" y="377595"/>
                  <a:pt x="1256393" y="381000"/>
                </a:cubicBezTo>
                <a:cubicBezTo>
                  <a:pt x="1259732" y="383672"/>
                  <a:pt x="1261798" y="387872"/>
                  <a:pt x="1265465" y="390072"/>
                </a:cubicBezTo>
                <a:cubicBezTo>
                  <a:pt x="1269565" y="392532"/>
                  <a:pt x="1274536" y="393096"/>
                  <a:pt x="1279072" y="394608"/>
                </a:cubicBezTo>
                <a:cubicBezTo>
                  <a:pt x="1284427" y="416030"/>
                  <a:pt x="1280819" y="407175"/>
                  <a:pt x="1288143" y="421822"/>
                </a:cubicBezTo>
                <a:lnTo>
                  <a:pt x="1324429" y="417286"/>
                </a:lnTo>
                <a:lnTo>
                  <a:pt x="1319893" y="449036"/>
                </a:lnTo>
                <a:lnTo>
                  <a:pt x="1383393" y="449036"/>
                </a:lnTo>
                <a:lnTo>
                  <a:pt x="1387929" y="476250"/>
                </a:lnTo>
                <a:cubicBezTo>
                  <a:pt x="1398512" y="483810"/>
                  <a:pt x="1409958" y="490288"/>
                  <a:pt x="1419679" y="498929"/>
                </a:cubicBezTo>
                <a:cubicBezTo>
                  <a:pt x="1444298" y="520813"/>
                  <a:pt x="1412268" y="507041"/>
                  <a:pt x="1442357" y="517072"/>
                </a:cubicBezTo>
                <a:cubicBezTo>
                  <a:pt x="1445381" y="520096"/>
                  <a:pt x="1449229" y="522476"/>
                  <a:pt x="1451429" y="526143"/>
                </a:cubicBezTo>
                <a:cubicBezTo>
                  <a:pt x="1467071" y="552210"/>
                  <a:pt x="1447921" y="531704"/>
                  <a:pt x="1460500" y="544286"/>
                </a:cubicBezTo>
                <a:lnTo>
                  <a:pt x="1505858" y="539751"/>
                </a:lnTo>
                <a:lnTo>
                  <a:pt x="1514929" y="548822"/>
                </a:lnTo>
                <a:lnTo>
                  <a:pt x="1542143" y="548822"/>
                </a:lnTo>
                <a:lnTo>
                  <a:pt x="1542143" y="548822"/>
                </a:lnTo>
                <a:lnTo>
                  <a:pt x="1546679" y="576036"/>
                </a:lnTo>
                <a:lnTo>
                  <a:pt x="1628322" y="580572"/>
                </a:lnTo>
                <a:cubicBezTo>
                  <a:pt x="1662823" y="605215"/>
                  <a:pt x="1654257" y="591617"/>
                  <a:pt x="1664607" y="612322"/>
                </a:cubicBezTo>
                <a:lnTo>
                  <a:pt x="1714500" y="612322"/>
                </a:lnTo>
                <a:lnTo>
                  <a:pt x="1732643" y="648608"/>
                </a:lnTo>
                <a:lnTo>
                  <a:pt x="1768929" y="648608"/>
                </a:lnTo>
                <a:lnTo>
                  <a:pt x="1796143" y="680358"/>
                </a:lnTo>
                <a:cubicBezTo>
                  <a:pt x="1806726" y="687917"/>
                  <a:pt x="1819657" y="692970"/>
                  <a:pt x="1827893" y="703036"/>
                </a:cubicBezTo>
                <a:cubicBezTo>
                  <a:pt x="1833948" y="710437"/>
                  <a:pt x="1836965" y="730250"/>
                  <a:pt x="1836965" y="730250"/>
                </a:cubicBezTo>
                <a:lnTo>
                  <a:pt x="1900465" y="734786"/>
                </a:lnTo>
                <a:cubicBezTo>
                  <a:pt x="1915584" y="737810"/>
                  <a:pt x="1931085" y="739324"/>
                  <a:pt x="1945822" y="743858"/>
                </a:cubicBezTo>
                <a:cubicBezTo>
                  <a:pt x="1951032" y="745461"/>
                  <a:pt x="1954448" y="750715"/>
                  <a:pt x="1959429" y="752929"/>
                </a:cubicBezTo>
                <a:cubicBezTo>
                  <a:pt x="1968167" y="756812"/>
                  <a:pt x="1986643" y="762000"/>
                  <a:pt x="1986643" y="762000"/>
                </a:cubicBezTo>
                <a:cubicBezTo>
                  <a:pt x="1991398" y="776266"/>
                  <a:pt x="1990225" y="779508"/>
                  <a:pt x="2004786" y="789215"/>
                </a:cubicBezTo>
                <a:cubicBezTo>
                  <a:pt x="2008764" y="791867"/>
                  <a:pt x="2013857" y="792238"/>
                  <a:pt x="2018393" y="793750"/>
                </a:cubicBezTo>
                <a:cubicBezTo>
                  <a:pt x="2021417" y="796774"/>
                  <a:pt x="2023798" y="800622"/>
                  <a:pt x="2027465" y="802822"/>
                </a:cubicBezTo>
                <a:cubicBezTo>
                  <a:pt x="2031565" y="805282"/>
                  <a:pt x="2037339" y="804371"/>
                  <a:pt x="2041072" y="807358"/>
                </a:cubicBezTo>
                <a:cubicBezTo>
                  <a:pt x="2045329" y="810763"/>
                  <a:pt x="2045520" y="818076"/>
                  <a:pt x="2050143" y="820965"/>
                </a:cubicBezTo>
                <a:cubicBezTo>
                  <a:pt x="2060974" y="827734"/>
                  <a:pt x="2087086" y="831982"/>
                  <a:pt x="2100036" y="834572"/>
                </a:cubicBezTo>
                <a:cubicBezTo>
                  <a:pt x="2104572" y="837596"/>
                  <a:pt x="2109541" y="840053"/>
                  <a:pt x="2113643" y="843643"/>
                </a:cubicBezTo>
                <a:cubicBezTo>
                  <a:pt x="2121689" y="850683"/>
                  <a:pt x="2125950" y="863729"/>
                  <a:pt x="2136322" y="866322"/>
                </a:cubicBezTo>
                <a:cubicBezTo>
                  <a:pt x="2159103" y="872018"/>
                  <a:pt x="2148551" y="868887"/>
                  <a:pt x="2168072" y="875393"/>
                </a:cubicBezTo>
                <a:cubicBezTo>
                  <a:pt x="2188556" y="895879"/>
                  <a:pt x="2162201" y="872877"/>
                  <a:pt x="2199822" y="889000"/>
                </a:cubicBezTo>
                <a:cubicBezTo>
                  <a:pt x="2203753" y="890685"/>
                  <a:pt x="2205068" y="896160"/>
                  <a:pt x="2208893" y="898072"/>
                </a:cubicBezTo>
                <a:cubicBezTo>
                  <a:pt x="2217445" y="902348"/>
                  <a:pt x="2236107" y="907143"/>
                  <a:pt x="2236107" y="907143"/>
                </a:cubicBezTo>
                <a:cubicBezTo>
                  <a:pt x="2253828" y="924864"/>
                  <a:pt x="2235232" y="908973"/>
                  <a:pt x="2258786" y="920750"/>
                </a:cubicBezTo>
                <a:cubicBezTo>
                  <a:pt x="2263662" y="923188"/>
                  <a:pt x="2267172" y="928255"/>
                  <a:pt x="2272393" y="929822"/>
                </a:cubicBezTo>
                <a:cubicBezTo>
                  <a:pt x="2282633" y="932894"/>
                  <a:pt x="2293560" y="932846"/>
                  <a:pt x="2304143" y="934358"/>
                </a:cubicBezTo>
                <a:lnTo>
                  <a:pt x="2331357" y="943429"/>
                </a:lnTo>
                <a:lnTo>
                  <a:pt x="2381250" y="957036"/>
                </a:lnTo>
                <a:lnTo>
                  <a:pt x="2471965" y="966108"/>
                </a:lnTo>
                <a:cubicBezTo>
                  <a:pt x="2486322" y="976363"/>
                  <a:pt x="2501865" y="993322"/>
                  <a:pt x="2521857" y="993322"/>
                </a:cubicBezTo>
                <a:cubicBezTo>
                  <a:pt x="2523995" y="993322"/>
                  <a:pt x="2524881" y="990298"/>
                  <a:pt x="2526393" y="988786"/>
                </a:cubicBezTo>
                <a:lnTo>
                  <a:pt x="2571750" y="988786"/>
                </a:lnTo>
                <a:cubicBezTo>
                  <a:pt x="2580822" y="997857"/>
                  <a:pt x="2588291" y="1008884"/>
                  <a:pt x="2598965" y="1016000"/>
                </a:cubicBezTo>
                <a:cubicBezTo>
                  <a:pt x="2606921" y="1021304"/>
                  <a:pt x="2616902" y="1022753"/>
                  <a:pt x="2626179" y="1025072"/>
                </a:cubicBezTo>
                <a:cubicBezTo>
                  <a:pt x="2648960" y="1030768"/>
                  <a:pt x="2638408" y="1027637"/>
                  <a:pt x="2657929" y="1034143"/>
                </a:cubicBezTo>
                <a:cubicBezTo>
                  <a:pt x="2670854" y="1072922"/>
                  <a:pt x="2657512" y="1060172"/>
                  <a:pt x="2703286" y="1065893"/>
                </a:cubicBezTo>
                <a:cubicBezTo>
                  <a:pt x="2706310" y="1068917"/>
                  <a:pt x="2710672" y="1071034"/>
                  <a:pt x="2712357" y="1074965"/>
                </a:cubicBezTo>
                <a:cubicBezTo>
                  <a:pt x="2715394" y="1082051"/>
                  <a:pt x="2712412" y="1091370"/>
                  <a:pt x="2716893" y="1097643"/>
                </a:cubicBezTo>
                <a:cubicBezTo>
                  <a:pt x="2720398" y="1102549"/>
                  <a:pt x="2741995" y="1109034"/>
                  <a:pt x="2748643" y="1111250"/>
                </a:cubicBezTo>
                <a:cubicBezTo>
                  <a:pt x="2754150" y="1122263"/>
                  <a:pt x="2756398" y="1131540"/>
                  <a:pt x="2766786" y="1138465"/>
                </a:cubicBezTo>
                <a:cubicBezTo>
                  <a:pt x="2796872" y="1158523"/>
                  <a:pt x="2776976" y="1139583"/>
                  <a:pt x="2789465" y="1152072"/>
                </a:cubicBezTo>
                <a:lnTo>
                  <a:pt x="2830286" y="1147536"/>
                </a:lnTo>
                <a:lnTo>
                  <a:pt x="2889250" y="1170215"/>
                </a:lnTo>
                <a:cubicBezTo>
                  <a:pt x="2908905" y="1179286"/>
                  <a:pt x="2927902" y="1189945"/>
                  <a:pt x="2948215" y="1197429"/>
                </a:cubicBezTo>
                <a:cubicBezTo>
                  <a:pt x="2956844" y="1200608"/>
                  <a:pt x="2967025" y="1198230"/>
                  <a:pt x="2975429" y="1201965"/>
                </a:cubicBezTo>
                <a:cubicBezTo>
                  <a:pt x="2984317" y="1205915"/>
                  <a:pt x="2997049" y="1228121"/>
                  <a:pt x="3002643" y="1233715"/>
                </a:cubicBezTo>
                <a:cubicBezTo>
                  <a:pt x="3016372" y="1247444"/>
                  <a:pt x="3018825" y="1246668"/>
                  <a:pt x="3034393" y="1251858"/>
                </a:cubicBezTo>
                <a:cubicBezTo>
                  <a:pt x="3044977" y="1262441"/>
                  <a:pt x="3046489" y="1244298"/>
                  <a:pt x="3038929" y="1251858"/>
                </a:cubicBezTo>
                <a:lnTo>
                  <a:pt x="3179536" y="1256393"/>
                </a:lnTo>
                <a:lnTo>
                  <a:pt x="3184072" y="1274536"/>
                </a:lnTo>
                <a:lnTo>
                  <a:pt x="3279322" y="1270000"/>
                </a:lnTo>
                <a:lnTo>
                  <a:pt x="3292929" y="1297215"/>
                </a:lnTo>
                <a:lnTo>
                  <a:pt x="3388179" y="1292679"/>
                </a:lnTo>
                <a:lnTo>
                  <a:pt x="3392715" y="1319893"/>
                </a:lnTo>
                <a:lnTo>
                  <a:pt x="3487965" y="1310822"/>
                </a:lnTo>
                <a:lnTo>
                  <a:pt x="3492500" y="1333500"/>
                </a:lnTo>
                <a:lnTo>
                  <a:pt x="3714750" y="1328965"/>
                </a:lnTo>
                <a:lnTo>
                  <a:pt x="3732893" y="1351643"/>
                </a:lnTo>
                <a:lnTo>
                  <a:pt x="3778250" y="1342572"/>
                </a:lnTo>
                <a:cubicBezTo>
                  <a:pt x="3787322" y="1351643"/>
                  <a:pt x="3799001" y="1358705"/>
                  <a:pt x="3805465" y="1369786"/>
                </a:cubicBezTo>
                <a:cubicBezTo>
                  <a:pt x="3810099" y="1377730"/>
                  <a:pt x="3804015" y="1390018"/>
                  <a:pt x="3810000" y="1397000"/>
                </a:cubicBezTo>
                <a:cubicBezTo>
                  <a:pt x="3815017" y="1402853"/>
                  <a:pt x="3825094" y="1400157"/>
                  <a:pt x="3832679" y="1401536"/>
                </a:cubicBezTo>
                <a:cubicBezTo>
                  <a:pt x="3841727" y="1403181"/>
                  <a:pt x="3850822" y="1404560"/>
                  <a:pt x="3859893" y="1406072"/>
                </a:cubicBezTo>
                <a:cubicBezTo>
                  <a:pt x="3884054" y="1401240"/>
                  <a:pt x="3884083" y="1397756"/>
                  <a:pt x="3887107" y="1401536"/>
                </a:cubicBezTo>
                <a:cubicBezTo>
                  <a:pt x="3890131" y="1405316"/>
                  <a:pt x="3881059" y="1419679"/>
                  <a:pt x="3878035" y="1428750"/>
                </a:cubicBezTo>
                <a:lnTo>
                  <a:pt x="4204607" y="1419679"/>
                </a:lnTo>
                <a:lnTo>
                  <a:pt x="4209143" y="1478643"/>
                </a:lnTo>
                <a:lnTo>
                  <a:pt x="4517572" y="1474108"/>
                </a:lnTo>
              </a:path>
            </a:pathLst>
          </a:custGeom>
          <a:ln w="28575" cmpd="sng">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Freeform 279"/>
          <p:cNvSpPr/>
          <p:nvPr/>
        </p:nvSpPr>
        <p:spPr>
          <a:xfrm>
            <a:off x="830881" y="3405286"/>
            <a:ext cx="3035085" cy="1980339"/>
          </a:xfrm>
          <a:custGeom>
            <a:avLst/>
            <a:gdLst>
              <a:gd name="connsiteX0" fmla="*/ 0 w 3035085"/>
              <a:gd name="connsiteY0" fmla="*/ 0 h 1980339"/>
              <a:gd name="connsiteX1" fmla="*/ 64577 w 3035085"/>
              <a:gd name="connsiteY1" fmla="*/ 4305 h 1980339"/>
              <a:gd name="connsiteX2" fmla="*/ 68882 w 3035085"/>
              <a:gd name="connsiteY2" fmla="*/ 25831 h 1980339"/>
              <a:gd name="connsiteX3" fmla="*/ 86102 w 3035085"/>
              <a:gd name="connsiteY3" fmla="*/ 21526 h 1980339"/>
              <a:gd name="connsiteX4" fmla="*/ 81797 w 3035085"/>
              <a:gd name="connsiteY4" fmla="*/ 51661 h 1980339"/>
              <a:gd name="connsiteX5" fmla="*/ 124848 w 3035085"/>
              <a:gd name="connsiteY5" fmla="*/ 51661 h 1980339"/>
              <a:gd name="connsiteX6" fmla="*/ 124848 w 3035085"/>
              <a:gd name="connsiteY6" fmla="*/ 86102 h 1980339"/>
              <a:gd name="connsiteX7" fmla="*/ 167899 w 3035085"/>
              <a:gd name="connsiteY7" fmla="*/ 86102 h 1980339"/>
              <a:gd name="connsiteX8" fmla="*/ 167899 w 3035085"/>
              <a:gd name="connsiteY8" fmla="*/ 146373 h 1980339"/>
              <a:gd name="connsiteX9" fmla="*/ 236780 w 3035085"/>
              <a:gd name="connsiteY9" fmla="*/ 154983 h 1980339"/>
              <a:gd name="connsiteX10" fmla="*/ 236780 w 3035085"/>
              <a:gd name="connsiteY10" fmla="*/ 228170 h 1980339"/>
              <a:gd name="connsiteX11" fmla="*/ 249695 w 3035085"/>
              <a:gd name="connsiteY11" fmla="*/ 228170 h 1980339"/>
              <a:gd name="connsiteX12" fmla="*/ 245390 w 3035085"/>
              <a:gd name="connsiteY12" fmla="*/ 340102 h 1980339"/>
              <a:gd name="connsiteX13" fmla="*/ 245390 w 3035085"/>
              <a:gd name="connsiteY13" fmla="*/ 340102 h 1980339"/>
              <a:gd name="connsiteX14" fmla="*/ 279831 w 3035085"/>
              <a:gd name="connsiteY14" fmla="*/ 331492 h 1980339"/>
              <a:gd name="connsiteX15" fmla="*/ 275526 w 3035085"/>
              <a:gd name="connsiteY15" fmla="*/ 727559 h 1980339"/>
              <a:gd name="connsiteX16" fmla="*/ 309966 w 3035085"/>
              <a:gd name="connsiteY16" fmla="*/ 736170 h 1980339"/>
              <a:gd name="connsiteX17" fmla="*/ 301356 w 3035085"/>
              <a:gd name="connsiteY17" fmla="*/ 904068 h 1980339"/>
              <a:gd name="connsiteX18" fmla="*/ 327187 w 3035085"/>
              <a:gd name="connsiteY18" fmla="*/ 904068 h 1980339"/>
              <a:gd name="connsiteX19" fmla="*/ 322882 w 3035085"/>
              <a:gd name="connsiteY19" fmla="*/ 977254 h 1980339"/>
              <a:gd name="connsiteX20" fmla="*/ 335797 w 3035085"/>
              <a:gd name="connsiteY20" fmla="*/ 977254 h 1980339"/>
              <a:gd name="connsiteX21" fmla="*/ 344407 w 3035085"/>
              <a:gd name="connsiteY21" fmla="*/ 1020305 h 1980339"/>
              <a:gd name="connsiteX22" fmla="*/ 383153 w 3035085"/>
              <a:gd name="connsiteY22" fmla="*/ 1020305 h 1980339"/>
              <a:gd name="connsiteX23" fmla="*/ 378848 w 3035085"/>
              <a:gd name="connsiteY23" fmla="*/ 1063356 h 1980339"/>
              <a:gd name="connsiteX24" fmla="*/ 443424 w 3035085"/>
              <a:gd name="connsiteY24" fmla="*/ 1071966 h 1980339"/>
              <a:gd name="connsiteX25" fmla="*/ 443424 w 3035085"/>
              <a:gd name="connsiteY25" fmla="*/ 1093492 h 1980339"/>
              <a:gd name="connsiteX26" fmla="*/ 477865 w 3035085"/>
              <a:gd name="connsiteY26" fmla="*/ 1110712 h 1980339"/>
              <a:gd name="connsiteX27" fmla="*/ 490780 w 3035085"/>
              <a:gd name="connsiteY27" fmla="*/ 1115017 h 1980339"/>
              <a:gd name="connsiteX28" fmla="*/ 499390 w 3035085"/>
              <a:gd name="connsiteY28" fmla="*/ 1127932 h 1980339"/>
              <a:gd name="connsiteX29" fmla="*/ 520916 w 3035085"/>
              <a:gd name="connsiteY29" fmla="*/ 1145153 h 1980339"/>
              <a:gd name="connsiteX30" fmla="*/ 525221 w 3035085"/>
              <a:gd name="connsiteY30" fmla="*/ 1192509 h 1980339"/>
              <a:gd name="connsiteX31" fmla="*/ 533831 w 3035085"/>
              <a:gd name="connsiteY31" fmla="*/ 1201119 h 1980339"/>
              <a:gd name="connsiteX32" fmla="*/ 533831 w 3035085"/>
              <a:gd name="connsiteY32" fmla="*/ 1278610 h 1980339"/>
              <a:gd name="connsiteX33" fmla="*/ 533831 w 3035085"/>
              <a:gd name="connsiteY33" fmla="*/ 1278610 h 1980339"/>
              <a:gd name="connsiteX34" fmla="*/ 563966 w 3035085"/>
              <a:gd name="connsiteY34" fmla="*/ 1287220 h 1980339"/>
              <a:gd name="connsiteX35" fmla="*/ 551051 w 3035085"/>
              <a:gd name="connsiteY35" fmla="*/ 1399153 h 1980339"/>
              <a:gd name="connsiteX36" fmla="*/ 551051 w 3035085"/>
              <a:gd name="connsiteY36" fmla="*/ 1399153 h 1980339"/>
              <a:gd name="connsiteX37" fmla="*/ 576882 w 3035085"/>
              <a:gd name="connsiteY37" fmla="*/ 1403458 h 1980339"/>
              <a:gd name="connsiteX38" fmla="*/ 576882 w 3035085"/>
              <a:gd name="connsiteY38" fmla="*/ 1468034 h 1980339"/>
              <a:gd name="connsiteX39" fmla="*/ 619933 w 3035085"/>
              <a:gd name="connsiteY39" fmla="*/ 1468034 h 1980339"/>
              <a:gd name="connsiteX40" fmla="*/ 619933 w 3035085"/>
              <a:gd name="connsiteY40" fmla="*/ 1468034 h 1980339"/>
              <a:gd name="connsiteX41" fmla="*/ 619933 w 3035085"/>
              <a:gd name="connsiteY41" fmla="*/ 1468034 h 1980339"/>
              <a:gd name="connsiteX42" fmla="*/ 619933 w 3035085"/>
              <a:gd name="connsiteY42" fmla="*/ 1502475 h 1980339"/>
              <a:gd name="connsiteX43" fmla="*/ 736170 w 3035085"/>
              <a:gd name="connsiteY43" fmla="*/ 1506780 h 1980339"/>
              <a:gd name="connsiteX44" fmla="*/ 740475 w 3035085"/>
              <a:gd name="connsiteY44" fmla="*/ 1524000 h 1980339"/>
              <a:gd name="connsiteX45" fmla="*/ 805051 w 3035085"/>
              <a:gd name="connsiteY45" fmla="*/ 1528305 h 1980339"/>
              <a:gd name="connsiteX46" fmla="*/ 835187 w 3035085"/>
              <a:gd name="connsiteY46" fmla="*/ 1554136 h 1980339"/>
              <a:gd name="connsiteX47" fmla="*/ 852407 w 3035085"/>
              <a:gd name="connsiteY47" fmla="*/ 1571356 h 1980339"/>
              <a:gd name="connsiteX48" fmla="*/ 852407 w 3035085"/>
              <a:gd name="connsiteY48" fmla="*/ 1640237 h 1980339"/>
              <a:gd name="connsiteX49" fmla="*/ 882543 w 3035085"/>
              <a:gd name="connsiteY49" fmla="*/ 1640237 h 1980339"/>
              <a:gd name="connsiteX50" fmla="*/ 886848 w 3035085"/>
              <a:gd name="connsiteY50" fmla="*/ 1691898 h 1980339"/>
              <a:gd name="connsiteX51" fmla="*/ 955729 w 3035085"/>
              <a:gd name="connsiteY51" fmla="*/ 1687593 h 1980339"/>
              <a:gd name="connsiteX52" fmla="*/ 955729 w 3035085"/>
              <a:gd name="connsiteY52" fmla="*/ 1687593 h 1980339"/>
              <a:gd name="connsiteX53" fmla="*/ 960034 w 3035085"/>
              <a:gd name="connsiteY53" fmla="*/ 1726339 h 1980339"/>
              <a:gd name="connsiteX54" fmla="*/ 1059051 w 3035085"/>
              <a:gd name="connsiteY54" fmla="*/ 1730644 h 1980339"/>
              <a:gd name="connsiteX55" fmla="*/ 1059051 w 3035085"/>
              <a:gd name="connsiteY55" fmla="*/ 1752170 h 1980339"/>
              <a:gd name="connsiteX56" fmla="*/ 1102102 w 3035085"/>
              <a:gd name="connsiteY56" fmla="*/ 1752170 h 1980339"/>
              <a:gd name="connsiteX57" fmla="*/ 1110712 w 3035085"/>
              <a:gd name="connsiteY57" fmla="*/ 1829661 h 1980339"/>
              <a:gd name="connsiteX58" fmla="*/ 1261390 w 3035085"/>
              <a:gd name="connsiteY58" fmla="*/ 1825356 h 1980339"/>
              <a:gd name="connsiteX59" fmla="*/ 1265695 w 3035085"/>
              <a:gd name="connsiteY59" fmla="*/ 1838271 h 1980339"/>
              <a:gd name="connsiteX60" fmla="*/ 1356102 w 3035085"/>
              <a:gd name="connsiteY60" fmla="*/ 1838271 h 1980339"/>
              <a:gd name="connsiteX61" fmla="*/ 1364712 w 3035085"/>
              <a:gd name="connsiteY61" fmla="*/ 1859797 h 1980339"/>
              <a:gd name="connsiteX62" fmla="*/ 1424983 w 3035085"/>
              <a:gd name="connsiteY62" fmla="*/ 1859797 h 1980339"/>
              <a:gd name="connsiteX63" fmla="*/ 1424983 w 3035085"/>
              <a:gd name="connsiteY63" fmla="*/ 1859797 h 1980339"/>
              <a:gd name="connsiteX64" fmla="*/ 1433594 w 3035085"/>
              <a:gd name="connsiteY64" fmla="*/ 1877017 h 1980339"/>
              <a:gd name="connsiteX65" fmla="*/ 1842577 w 3035085"/>
              <a:gd name="connsiteY65" fmla="*/ 1877017 h 1980339"/>
              <a:gd name="connsiteX66" fmla="*/ 1846882 w 3035085"/>
              <a:gd name="connsiteY66" fmla="*/ 1920068 h 1980339"/>
              <a:gd name="connsiteX67" fmla="*/ 2961899 w 3035085"/>
              <a:gd name="connsiteY67" fmla="*/ 1920068 h 1980339"/>
              <a:gd name="connsiteX68" fmla="*/ 2966204 w 3035085"/>
              <a:gd name="connsiteY68" fmla="*/ 1980339 h 1980339"/>
              <a:gd name="connsiteX69" fmla="*/ 3035085 w 3035085"/>
              <a:gd name="connsiteY69" fmla="*/ 1980339 h 198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035085" h="1980339">
                <a:moveTo>
                  <a:pt x="0" y="0"/>
                </a:moveTo>
                <a:lnTo>
                  <a:pt x="64577" y="4305"/>
                </a:lnTo>
                <a:lnTo>
                  <a:pt x="68882" y="25831"/>
                </a:lnTo>
                <a:lnTo>
                  <a:pt x="86102" y="21526"/>
                </a:lnTo>
                <a:lnTo>
                  <a:pt x="81797" y="51661"/>
                </a:lnTo>
                <a:lnTo>
                  <a:pt x="124848" y="51661"/>
                </a:lnTo>
                <a:lnTo>
                  <a:pt x="124848" y="86102"/>
                </a:lnTo>
                <a:lnTo>
                  <a:pt x="167899" y="86102"/>
                </a:lnTo>
                <a:lnTo>
                  <a:pt x="167899" y="146373"/>
                </a:lnTo>
                <a:lnTo>
                  <a:pt x="236780" y="154983"/>
                </a:lnTo>
                <a:lnTo>
                  <a:pt x="236780" y="228170"/>
                </a:lnTo>
                <a:lnTo>
                  <a:pt x="249695" y="228170"/>
                </a:lnTo>
                <a:lnTo>
                  <a:pt x="245390" y="340102"/>
                </a:lnTo>
                <a:lnTo>
                  <a:pt x="245390" y="340102"/>
                </a:lnTo>
                <a:lnTo>
                  <a:pt x="279831" y="331492"/>
                </a:lnTo>
                <a:lnTo>
                  <a:pt x="275526" y="727559"/>
                </a:lnTo>
                <a:lnTo>
                  <a:pt x="309966" y="736170"/>
                </a:lnTo>
                <a:lnTo>
                  <a:pt x="301356" y="904068"/>
                </a:lnTo>
                <a:lnTo>
                  <a:pt x="327187" y="904068"/>
                </a:lnTo>
                <a:lnTo>
                  <a:pt x="322882" y="977254"/>
                </a:lnTo>
                <a:lnTo>
                  <a:pt x="335797" y="977254"/>
                </a:lnTo>
                <a:lnTo>
                  <a:pt x="344407" y="1020305"/>
                </a:lnTo>
                <a:lnTo>
                  <a:pt x="383153" y="1020305"/>
                </a:lnTo>
                <a:lnTo>
                  <a:pt x="378848" y="1063356"/>
                </a:lnTo>
                <a:lnTo>
                  <a:pt x="443424" y="1071966"/>
                </a:lnTo>
                <a:lnTo>
                  <a:pt x="443424" y="1093492"/>
                </a:lnTo>
                <a:cubicBezTo>
                  <a:pt x="454904" y="1099232"/>
                  <a:pt x="466180" y="1105401"/>
                  <a:pt x="477865" y="1110712"/>
                </a:cubicBezTo>
                <a:cubicBezTo>
                  <a:pt x="481996" y="1112590"/>
                  <a:pt x="487237" y="1112182"/>
                  <a:pt x="490780" y="1115017"/>
                </a:cubicBezTo>
                <a:cubicBezTo>
                  <a:pt x="494820" y="1118249"/>
                  <a:pt x="496023" y="1124004"/>
                  <a:pt x="499390" y="1127932"/>
                </a:cubicBezTo>
                <a:cubicBezTo>
                  <a:pt x="515021" y="1146168"/>
                  <a:pt x="508953" y="1145153"/>
                  <a:pt x="520916" y="1145153"/>
                </a:cubicBezTo>
                <a:lnTo>
                  <a:pt x="525221" y="1192509"/>
                </a:lnTo>
                <a:lnTo>
                  <a:pt x="533831" y="1201119"/>
                </a:lnTo>
                <a:lnTo>
                  <a:pt x="533831" y="1278610"/>
                </a:lnTo>
                <a:lnTo>
                  <a:pt x="533831" y="1278610"/>
                </a:lnTo>
                <a:lnTo>
                  <a:pt x="563966" y="1287220"/>
                </a:lnTo>
                <a:lnTo>
                  <a:pt x="551051" y="1399153"/>
                </a:lnTo>
                <a:lnTo>
                  <a:pt x="551051" y="1399153"/>
                </a:lnTo>
                <a:lnTo>
                  <a:pt x="576882" y="1403458"/>
                </a:lnTo>
                <a:lnTo>
                  <a:pt x="576882" y="1468034"/>
                </a:lnTo>
                <a:lnTo>
                  <a:pt x="619933" y="1468034"/>
                </a:lnTo>
                <a:lnTo>
                  <a:pt x="619933" y="1468034"/>
                </a:lnTo>
                <a:lnTo>
                  <a:pt x="619933" y="1468034"/>
                </a:lnTo>
                <a:lnTo>
                  <a:pt x="619933" y="1502475"/>
                </a:lnTo>
                <a:lnTo>
                  <a:pt x="736170" y="1506780"/>
                </a:lnTo>
                <a:lnTo>
                  <a:pt x="740475" y="1524000"/>
                </a:lnTo>
                <a:lnTo>
                  <a:pt x="805051" y="1528305"/>
                </a:lnTo>
                <a:cubicBezTo>
                  <a:pt x="815096" y="1536915"/>
                  <a:pt x="824856" y="1545871"/>
                  <a:pt x="835187" y="1554136"/>
                </a:cubicBezTo>
                <a:cubicBezTo>
                  <a:pt x="852504" y="1567989"/>
                  <a:pt x="844714" y="1555970"/>
                  <a:pt x="852407" y="1571356"/>
                </a:cubicBezTo>
                <a:lnTo>
                  <a:pt x="852407" y="1640237"/>
                </a:lnTo>
                <a:lnTo>
                  <a:pt x="882543" y="1640237"/>
                </a:lnTo>
                <a:lnTo>
                  <a:pt x="886848" y="1691898"/>
                </a:lnTo>
                <a:lnTo>
                  <a:pt x="955729" y="1687593"/>
                </a:lnTo>
                <a:lnTo>
                  <a:pt x="955729" y="1687593"/>
                </a:lnTo>
                <a:lnTo>
                  <a:pt x="960034" y="1726339"/>
                </a:lnTo>
                <a:lnTo>
                  <a:pt x="1059051" y="1730644"/>
                </a:lnTo>
                <a:lnTo>
                  <a:pt x="1059051" y="1752170"/>
                </a:lnTo>
                <a:lnTo>
                  <a:pt x="1102102" y="1752170"/>
                </a:lnTo>
                <a:lnTo>
                  <a:pt x="1110712" y="1829661"/>
                </a:lnTo>
                <a:lnTo>
                  <a:pt x="1261390" y="1825356"/>
                </a:lnTo>
                <a:lnTo>
                  <a:pt x="1265695" y="1838271"/>
                </a:lnTo>
                <a:lnTo>
                  <a:pt x="1356102" y="1838271"/>
                </a:lnTo>
                <a:lnTo>
                  <a:pt x="1364712" y="1859797"/>
                </a:lnTo>
                <a:lnTo>
                  <a:pt x="1424983" y="1859797"/>
                </a:lnTo>
                <a:lnTo>
                  <a:pt x="1424983" y="1859797"/>
                </a:lnTo>
                <a:lnTo>
                  <a:pt x="1433594" y="1877017"/>
                </a:lnTo>
                <a:lnTo>
                  <a:pt x="1842577" y="1877017"/>
                </a:lnTo>
                <a:lnTo>
                  <a:pt x="1846882" y="1920068"/>
                </a:lnTo>
                <a:lnTo>
                  <a:pt x="2961899" y="1920068"/>
                </a:lnTo>
                <a:lnTo>
                  <a:pt x="2966204" y="1980339"/>
                </a:lnTo>
                <a:lnTo>
                  <a:pt x="3035085" y="1980339"/>
                </a:lnTo>
              </a:path>
            </a:pathLst>
          </a:custGeom>
          <a:ln w="28575" cmpd="sng">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Freeform 280"/>
          <p:cNvSpPr/>
          <p:nvPr/>
        </p:nvSpPr>
        <p:spPr>
          <a:xfrm>
            <a:off x="830882" y="3392371"/>
            <a:ext cx="4292170" cy="1885627"/>
          </a:xfrm>
          <a:custGeom>
            <a:avLst/>
            <a:gdLst>
              <a:gd name="connsiteX0" fmla="*/ 0 w 1653153"/>
              <a:gd name="connsiteY0" fmla="*/ 0 h 1386237"/>
              <a:gd name="connsiteX1" fmla="*/ 0 w 1653153"/>
              <a:gd name="connsiteY1" fmla="*/ 0 h 1386237"/>
              <a:gd name="connsiteX2" fmla="*/ 38746 w 1653153"/>
              <a:gd name="connsiteY2" fmla="*/ 8610 h 1386237"/>
              <a:gd name="connsiteX3" fmla="*/ 55966 w 1653153"/>
              <a:gd name="connsiteY3" fmla="*/ 12915 h 1386237"/>
              <a:gd name="connsiteX4" fmla="*/ 60272 w 1653153"/>
              <a:gd name="connsiteY4" fmla="*/ 25830 h 1386237"/>
              <a:gd name="connsiteX5" fmla="*/ 81797 w 1653153"/>
              <a:gd name="connsiteY5" fmla="*/ 55966 h 1386237"/>
              <a:gd name="connsiteX6" fmla="*/ 137763 w 1653153"/>
              <a:gd name="connsiteY6" fmla="*/ 51661 h 1386237"/>
              <a:gd name="connsiteX7" fmla="*/ 172204 w 1653153"/>
              <a:gd name="connsiteY7" fmla="*/ 77491 h 1386237"/>
              <a:gd name="connsiteX8" fmla="*/ 232475 w 1653153"/>
              <a:gd name="connsiteY8" fmla="*/ 90407 h 1386237"/>
              <a:gd name="connsiteX9" fmla="*/ 241085 w 1653153"/>
              <a:gd name="connsiteY9" fmla="*/ 111932 h 1386237"/>
              <a:gd name="connsiteX10" fmla="*/ 249695 w 1653153"/>
              <a:gd name="connsiteY10" fmla="*/ 159288 h 1386237"/>
              <a:gd name="connsiteX11" fmla="*/ 245390 w 1653153"/>
              <a:gd name="connsiteY11" fmla="*/ 223864 h 1386237"/>
              <a:gd name="connsiteX12" fmla="*/ 266916 w 1653153"/>
              <a:gd name="connsiteY12" fmla="*/ 215254 h 1386237"/>
              <a:gd name="connsiteX13" fmla="*/ 266916 w 1653153"/>
              <a:gd name="connsiteY13" fmla="*/ 357322 h 1386237"/>
              <a:gd name="connsiteX14" fmla="*/ 288441 w 1653153"/>
              <a:gd name="connsiteY14" fmla="*/ 353017 h 1386237"/>
              <a:gd name="connsiteX15" fmla="*/ 284136 w 1653153"/>
              <a:gd name="connsiteY15" fmla="*/ 378847 h 1386237"/>
              <a:gd name="connsiteX16" fmla="*/ 318577 w 1653153"/>
              <a:gd name="connsiteY16" fmla="*/ 374542 h 1386237"/>
              <a:gd name="connsiteX17" fmla="*/ 309966 w 1653153"/>
              <a:gd name="connsiteY17" fmla="*/ 413288 h 1386237"/>
              <a:gd name="connsiteX18" fmla="*/ 309966 w 1653153"/>
              <a:gd name="connsiteY18" fmla="*/ 413288 h 1386237"/>
              <a:gd name="connsiteX19" fmla="*/ 322882 w 1653153"/>
              <a:gd name="connsiteY19" fmla="*/ 417593 h 1386237"/>
              <a:gd name="connsiteX20" fmla="*/ 327187 w 1653153"/>
              <a:gd name="connsiteY20" fmla="*/ 464949 h 1386237"/>
              <a:gd name="connsiteX21" fmla="*/ 391763 w 1653153"/>
              <a:gd name="connsiteY21" fmla="*/ 464949 h 1386237"/>
              <a:gd name="connsiteX22" fmla="*/ 391763 w 1653153"/>
              <a:gd name="connsiteY22" fmla="*/ 495085 h 1386237"/>
              <a:gd name="connsiteX23" fmla="*/ 413288 w 1653153"/>
              <a:gd name="connsiteY23" fmla="*/ 490780 h 1386237"/>
              <a:gd name="connsiteX24" fmla="*/ 413288 w 1653153"/>
              <a:gd name="connsiteY24" fmla="*/ 520915 h 1386237"/>
              <a:gd name="connsiteX25" fmla="*/ 477865 w 1653153"/>
              <a:gd name="connsiteY25" fmla="*/ 512305 h 1386237"/>
              <a:gd name="connsiteX26" fmla="*/ 477865 w 1653153"/>
              <a:gd name="connsiteY26" fmla="*/ 520915 h 1386237"/>
              <a:gd name="connsiteX27" fmla="*/ 512305 w 1653153"/>
              <a:gd name="connsiteY27" fmla="*/ 533830 h 1386237"/>
              <a:gd name="connsiteX28" fmla="*/ 525221 w 1653153"/>
              <a:gd name="connsiteY28" fmla="*/ 538135 h 1386237"/>
              <a:gd name="connsiteX29" fmla="*/ 520916 w 1653153"/>
              <a:gd name="connsiteY29" fmla="*/ 551051 h 1386237"/>
              <a:gd name="connsiteX30" fmla="*/ 538136 w 1653153"/>
              <a:gd name="connsiteY30" fmla="*/ 576881 h 1386237"/>
              <a:gd name="connsiteX31" fmla="*/ 555356 w 1653153"/>
              <a:gd name="connsiteY31" fmla="*/ 602712 h 1386237"/>
              <a:gd name="connsiteX32" fmla="*/ 563966 w 1653153"/>
              <a:gd name="connsiteY32" fmla="*/ 615627 h 1386237"/>
              <a:gd name="connsiteX33" fmla="*/ 572577 w 1653153"/>
              <a:gd name="connsiteY33" fmla="*/ 624237 h 1386237"/>
              <a:gd name="connsiteX34" fmla="*/ 572577 w 1653153"/>
              <a:gd name="connsiteY34" fmla="*/ 658678 h 1386237"/>
              <a:gd name="connsiteX35" fmla="*/ 572577 w 1653153"/>
              <a:gd name="connsiteY35" fmla="*/ 658678 h 1386237"/>
              <a:gd name="connsiteX36" fmla="*/ 568272 w 1653153"/>
              <a:gd name="connsiteY36" fmla="*/ 701729 h 1386237"/>
              <a:gd name="connsiteX37" fmla="*/ 589797 w 1653153"/>
              <a:gd name="connsiteY37" fmla="*/ 697424 h 1386237"/>
              <a:gd name="connsiteX38" fmla="*/ 589797 w 1653153"/>
              <a:gd name="connsiteY38" fmla="*/ 736169 h 1386237"/>
              <a:gd name="connsiteX39" fmla="*/ 628543 w 1653153"/>
              <a:gd name="connsiteY39" fmla="*/ 731864 h 1386237"/>
              <a:gd name="connsiteX40" fmla="*/ 645763 w 1653153"/>
              <a:gd name="connsiteY40" fmla="*/ 744780 h 1386237"/>
              <a:gd name="connsiteX41" fmla="*/ 697424 w 1653153"/>
              <a:gd name="connsiteY41" fmla="*/ 740474 h 1386237"/>
              <a:gd name="connsiteX42" fmla="*/ 697424 w 1653153"/>
              <a:gd name="connsiteY42" fmla="*/ 740474 h 1386237"/>
              <a:gd name="connsiteX43" fmla="*/ 706034 w 1653153"/>
              <a:gd name="connsiteY43" fmla="*/ 757695 h 1386237"/>
              <a:gd name="connsiteX44" fmla="*/ 753390 w 1653153"/>
              <a:gd name="connsiteY44" fmla="*/ 766305 h 1386237"/>
              <a:gd name="connsiteX45" fmla="*/ 757695 w 1653153"/>
              <a:gd name="connsiteY45" fmla="*/ 787830 h 1386237"/>
              <a:gd name="connsiteX46" fmla="*/ 792136 w 1653153"/>
              <a:gd name="connsiteY46" fmla="*/ 783525 h 1386237"/>
              <a:gd name="connsiteX47" fmla="*/ 822272 w 1653153"/>
              <a:gd name="connsiteY47" fmla="*/ 805051 h 1386237"/>
              <a:gd name="connsiteX48" fmla="*/ 813661 w 1653153"/>
              <a:gd name="connsiteY48" fmla="*/ 843797 h 1386237"/>
              <a:gd name="connsiteX49" fmla="*/ 835187 w 1653153"/>
              <a:gd name="connsiteY49" fmla="*/ 865322 h 1386237"/>
              <a:gd name="connsiteX50" fmla="*/ 848102 w 1653153"/>
              <a:gd name="connsiteY50" fmla="*/ 878237 h 1386237"/>
              <a:gd name="connsiteX51" fmla="*/ 852407 w 1653153"/>
              <a:gd name="connsiteY51" fmla="*/ 891152 h 1386237"/>
              <a:gd name="connsiteX52" fmla="*/ 856712 w 1653153"/>
              <a:gd name="connsiteY52" fmla="*/ 929898 h 1386237"/>
              <a:gd name="connsiteX53" fmla="*/ 899763 w 1653153"/>
              <a:gd name="connsiteY53" fmla="*/ 934203 h 1386237"/>
              <a:gd name="connsiteX54" fmla="*/ 934204 w 1653153"/>
              <a:gd name="connsiteY54" fmla="*/ 960034 h 1386237"/>
              <a:gd name="connsiteX55" fmla="*/ 981560 w 1653153"/>
              <a:gd name="connsiteY55" fmla="*/ 951424 h 1386237"/>
              <a:gd name="connsiteX56" fmla="*/ 1016000 w 1653153"/>
              <a:gd name="connsiteY56" fmla="*/ 972949 h 1386237"/>
              <a:gd name="connsiteX57" fmla="*/ 1080577 w 1653153"/>
              <a:gd name="connsiteY57" fmla="*/ 972949 h 1386237"/>
              <a:gd name="connsiteX58" fmla="*/ 1102102 w 1653153"/>
              <a:gd name="connsiteY58" fmla="*/ 1011695 h 1386237"/>
              <a:gd name="connsiteX59" fmla="*/ 1110712 w 1653153"/>
              <a:gd name="connsiteY59" fmla="*/ 1054746 h 1386237"/>
              <a:gd name="connsiteX60" fmla="*/ 1123627 w 1653153"/>
              <a:gd name="connsiteY60" fmla="*/ 1063356 h 1386237"/>
              <a:gd name="connsiteX61" fmla="*/ 1132238 w 1653153"/>
              <a:gd name="connsiteY61" fmla="*/ 1071966 h 1386237"/>
              <a:gd name="connsiteX62" fmla="*/ 1149458 w 1653153"/>
              <a:gd name="connsiteY62" fmla="*/ 1093491 h 1386237"/>
              <a:gd name="connsiteX63" fmla="*/ 1158068 w 1653153"/>
              <a:gd name="connsiteY63" fmla="*/ 1106407 h 1386237"/>
              <a:gd name="connsiteX64" fmla="*/ 1170983 w 1653153"/>
              <a:gd name="connsiteY64" fmla="*/ 1115017 h 1386237"/>
              <a:gd name="connsiteX65" fmla="*/ 1179594 w 1653153"/>
              <a:gd name="connsiteY65" fmla="*/ 1123627 h 1386237"/>
              <a:gd name="connsiteX66" fmla="*/ 1205424 w 1653153"/>
              <a:gd name="connsiteY66" fmla="*/ 1132237 h 1386237"/>
              <a:gd name="connsiteX67" fmla="*/ 1209729 w 1653153"/>
              <a:gd name="connsiteY67" fmla="*/ 1145152 h 1386237"/>
              <a:gd name="connsiteX68" fmla="*/ 1257085 w 1653153"/>
              <a:gd name="connsiteY68" fmla="*/ 1149458 h 1386237"/>
              <a:gd name="connsiteX69" fmla="*/ 1287221 w 1653153"/>
              <a:gd name="connsiteY69" fmla="*/ 1170983 h 1386237"/>
              <a:gd name="connsiteX70" fmla="*/ 1304441 w 1653153"/>
              <a:gd name="connsiteY70" fmla="*/ 1183898 h 1386237"/>
              <a:gd name="connsiteX71" fmla="*/ 1364712 w 1653153"/>
              <a:gd name="connsiteY71" fmla="*/ 1179593 h 1386237"/>
              <a:gd name="connsiteX72" fmla="*/ 1390543 w 1653153"/>
              <a:gd name="connsiteY72" fmla="*/ 1214034 h 1386237"/>
              <a:gd name="connsiteX73" fmla="*/ 1403458 w 1653153"/>
              <a:gd name="connsiteY73" fmla="*/ 1287220 h 1386237"/>
              <a:gd name="connsiteX74" fmla="*/ 1412068 w 1653153"/>
              <a:gd name="connsiteY74" fmla="*/ 1300135 h 1386237"/>
              <a:gd name="connsiteX75" fmla="*/ 1437899 w 1653153"/>
              <a:gd name="connsiteY75" fmla="*/ 1308746 h 1386237"/>
              <a:gd name="connsiteX76" fmla="*/ 1446509 w 1653153"/>
              <a:gd name="connsiteY76" fmla="*/ 1313051 h 1386237"/>
              <a:gd name="connsiteX77" fmla="*/ 1480950 w 1653153"/>
              <a:gd name="connsiteY77" fmla="*/ 1321661 h 1386237"/>
              <a:gd name="connsiteX78" fmla="*/ 1493865 w 1653153"/>
              <a:gd name="connsiteY78" fmla="*/ 1364712 h 1386237"/>
              <a:gd name="connsiteX79" fmla="*/ 1605797 w 1653153"/>
              <a:gd name="connsiteY79" fmla="*/ 1364712 h 1386237"/>
              <a:gd name="connsiteX80" fmla="*/ 1614407 w 1653153"/>
              <a:gd name="connsiteY80" fmla="*/ 1386237 h 1386237"/>
              <a:gd name="connsiteX81" fmla="*/ 1653153 w 1653153"/>
              <a:gd name="connsiteY81" fmla="*/ 1381932 h 138623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4292170 w 4292170"/>
              <a:gd name="connsiteY81"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4292170 w 4292170"/>
              <a:gd name="connsiteY81"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4292170 w 4292170"/>
              <a:gd name="connsiteY81"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4175932 w 4292170"/>
              <a:gd name="connsiteY81" fmla="*/ 1885627 h 1885627"/>
              <a:gd name="connsiteX82" fmla="*/ 4292170 w 4292170"/>
              <a:gd name="connsiteY82"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4154406 w 4292170"/>
              <a:gd name="connsiteY81" fmla="*/ 1799525 h 1885627"/>
              <a:gd name="connsiteX82" fmla="*/ 4175932 w 4292170"/>
              <a:gd name="connsiteY82" fmla="*/ 1885627 h 1885627"/>
              <a:gd name="connsiteX83" fmla="*/ 4292170 w 4292170"/>
              <a:gd name="connsiteY83"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4154406 w 4292170"/>
              <a:gd name="connsiteY81" fmla="*/ 1799525 h 1885627"/>
              <a:gd name="connsiteX82" fmla="*/ 4175932 w 4292170"/>
              <a:gd name="connsiteY82" fmla="*/ 1885627 h 1885627"/>
              <a:gd name="connsiteX83" fmla="*/ 4292170 w 4292170"/>
              <a:gd name="connsiteY83"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2966203 w 4292170"/>
              <a:gd name="connsiteY81" fmla="*/ 1808135 h 1885627"/>
              <a:gd name="connsiteX82" fmla="*/ 4154406 w 4292170"/>
              <a:gd name="connsiteY82" fmla="*/ 1799525 h 1885627"/>
              <a:gd name="connsiteX83" fmla="*/ 4175932 w 4292170"/>
              <a:gd name="connsiteY83" fmla="*/ 1885627 h 1885627"/>
              <a:gd name="connsiteX84" fmla="*/ 4292170 w 4292170"/>
              <a:gd name="connsiteY84"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2966203 w 4292170"/>
              <a:gd name="connsiteY81" fmla="*/ 1808135 h 1885627"/>
              <a:gd name="connsiteX82" fmla="*/ 4154406 w 4292170"/>
              <a:gd name="connsiteY82" fmla="*/ 1799525 h 1885627"/>
              <a:gd name="connsiteX83" fmla="*/ 4175932 w 4292170"/>
              <a:gd name="connsiteY83" fmla="*/ 1885627 h 1885627"/>
              <a:gd name="connsiteX84" fmla="*/ 4292170 w 4292170"/>
              <a:gd name="connsiteY84"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2970508 w 4292170"/>
              <a:gd name="connsiteY81" fmla="*/ 1786610 h 1885627"/>
              <a:gd name="connsiteX82" fmla="*/ 2966203 w 4292170"/>
              <a:gd name="connsiteY82" fmla="*/ 1808135 h 1885627"/>
              <a:gd name="connsiteX83" fmla="*/ 4154406 w 4292170"/>
              <a:gd name="connsiteY83" fmla="*/ 1799525 h 1885627"/>
              <a:gd name="connsiteX84" fmla="*/ 4175932 w 4292170"/>
              <a:gd name="connsiteY84" fmla="*/ 1885627 h 1885627"/>
              <a:gd name="connsiteX85" fmla="*/ 4292170 w 4292170"/>
              <a:gd name="connsiteY85"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2970508 w 4292170"/>
              <a:gd name="connsiteY81" fmla="*/ 1786610 h 1885627"/>
              <a:gd name="connsiteX82" fmla="*/ 2966203 w 4292170"/>
              <a:gd name="connsiteY82" fmla="*/ 1808135 h 1885627"/>
              <a:gd name="connsiteX83" fmla="*/ 4154406 w 4292170"/>
              <a:gd name="connsiteY83" fmla="*/ 1799525 h 1885627"/>
              <a:gd name="connsiteX84" fmla="*/ 4175932 w 4292170"/>
              <a:gd name="connsiteY84" fmla="*/ 1885627 h 1885627"/>
              <a:gd name="connsiteX85" fmla="*/ 4292170 w 4292170"/>
              <a:gd name="connsiteY85"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2914542 w 4292170"/>
              <a:gd name="connsiteY81" fmla="*/ 1795220 h 1885627"/>
              <a:gd name="connsiteX82" fmla="*/ 2970508 w 4292170"/>
              <a:gd name="connsiteY82" fmla="*/ 1786610 h 1885627"/>
              <a:gd name="connsiteX83" fmla="*/ 2966203 w 4292170"/>
              <a:gd name="connsiteY83" fmla="*/ 1808135 h 1885627"/>
              <a:gd name="connsiteX84" fmla="*/ 4154406 w 4292170"/>
              <a:gd name="connsiteY84" fmla="*/ 1799525 h 1885627"/>
              <a:gd name="connsiteX85" fmla="*/ 4175932 w 4292170"/>
              <a:gd name="connsiteY85" fmla="*/ 1885627 h 1885627"/>
              <a:gd name="connsiteX86" fmla="*/ 4292170 w 4292170"/>
              <a:gd name="connsiteY86"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2914542 w 4292170"/>
              <a:gd name="connsiteY81" fmla="*/ 1795220 h 1885627"/>
              <a:gd name="connsiteX82" fmla="*/ 2970508 w 4292170"/>
              <a:gd name="connsiteY82" fmla="*/ 1786610 h 1885627"/>
              <a:gd name="connsiteX83" fmla="*/ 2966203 w 4292170"/>
              <a:gd name="connsiteY83" fmla="*/ 1808135 h 1885627"/>
              <a:gd name="connsiteX84" fmla="*/ 4154406 w 4292170"/>
              <a:gd name="connsiteY84" fmla="*/ 1799525 h 1885627"/>
              <a:gd name="connsiteX85" fmla="*/ 4175932 w 4292170"/>
              <a:gd name="connsiteY85" fmla="*/ 1885627 h 1885627"/>
              <a:gd name="connsiteX86" fmla="*/ 4292170 w 4292170"/>
              <a:gd name="connsiteY86"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2901626 w 4292170"/>
              <a:gd name="connsiteY81" fmla="*/ 1765085 h 1885627"/>
              <a:gd name="connsiteX82" fmla="*/ 2914542 w 4292170"/>
              <a:gd name="connsiteY82" fmla="*/ 1795220 h 1885627"/>
              <a:gd name="connsiteX83" fmla="*/ 2970508 w 4292170"/>
              <a:gd name="connsiteY83" fmla="*/ 1786610 h 1885627"/>
              <a:gd name="connsiteX84" fmla="*/ 2966203 w 4292170"/>
              <a:gd name="connsiteY84" fmla="*/ 1808135 h 1885627"/>
              <a:gd name="connsiteX85" fmla="*/ 4154406 w 4292170"/>
              <a:gd name="connsiteY85" fmla="*/ 1799525 h 1885627"/>
              <a:gd name="connsiteX86" fmla="*/ 4175932 w 4292170"/>
              <a:gd name="connsiteY86" fmla="*/ 1885627 h 1885627"/>
              <a:gd name="connsiteX87" fmla="*/ 4292170 w 4292170"/>
              <a:gd name="connsiteY87"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2901626 w 4292170"/>
              <a:gd name="connsiteY81" fmla="*/ 1765085 h 1885627"/>
              <a:gd name="connsiteX82" fmla="*/ 2914542 w 4292170"/>
              <a:gd name="connsiteY82" fmla="*/ 1795220 h 1885627"/>
              <a:gd name="connsiteX83" fmla="*/ 2970508 w 4292170"/>
              <a:gd name="connsiteY83" fmla="*/ 1786610 h 1885627"/>
              <a:gd name="connsiteX84" fmla="*/ 2966203 w 4292170"/>
              <a:gd name="connsiteY84" fmla="*/ 1808135 h 1885627"/>
              <a:gd name="connsiteX85" fmla="*/ 4154406 w 4292170"/>
              <a:gd name="connsiteY85" fmla="*/ 1799525 h 1885627"/>
              <a:gd name="connsiteX86" fmla="*/ 4175932 w 4292170"/>
              <a:gd name="connsiteY86" fmla="*/ 1885627 h 1885627"/>
              <a:gd name="connsiteX87" fmla="*/ 4292170 w 4292170"/>
              <a:gd name="connsiteY87"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2539999 w 4292170"/>
              <a:gd name="connsiteY81" fmla="*/ 1765085 h 1885627"/>
              <a:gd name="connsiteX82" fmla="*/ 2901626 w 4292170"/>
              <a:gd name="connsiteY82" fmla="*/ 1765085 h 1885627"/>
              <a:gd name="connsiteX83" fmla="*/ 2914542 w 4292170"/>
              <a:gd name="connsiteY83" fmla="*/ 1795220 h 1885627"/>
              <a:gd name="connsiteX84" fmla="*/ 2970508 w 4292170"/>
              <a:gd name="connsiteY84" fmla="*/ 1786610 h 1885627"/>
              <a:gd name="connsiteX85" fmla="*/ 2966203 w 4292170"/>
              <a:gd name="connsiteY85" fmla="*/ 1808135 h 1885627"/>
              <a:gd name="connsiteX86" fmla="*/ 4154406 w 4292170"/>
              <a:gd name="connsiteY86" fmla="*/ 1799525 h 1885627"/>
              <a:gd name="connsiteX87" fmla="*/ 4175932 w 4292170"/>
              <a:gd name="connsiteY87" fmla="*/ 1885627 h 1885627"/>
              <a:gd name="connsiteX88" fmla="*/ 4292170 w 4292170"/>
              <a:gd name="connsiteY88"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2539999 w 4292170"/>
              <a:gd name="connsiteY81" fmla="*/ 1765085 h 1885627"/>
              <a:gd name="connsiteX82" fmla="*/ 2901626 w 4292170"/>
              <a:gd name="connsiteY82" fmla="*/ 1765085 h 1885627"/>
              <a:gd name="connsiteX83" fmla="*/ 2914542 w 4292170"/>
              <a:gd name="connsiteY83" fmla="*/ 1795220 h 1885627"/>
              <a:gd name="connsiteX84" fmla="*/ 2970508 w 4292170"/>
              <a:gd name="connsiteY84" fmla="*/ 1786610 h 1885627"/>
              <a:gd name="connsiteX85" fmla="*/ 2966203 w 4292170"/>
              <a:gd name="connsiteY85" fmla="*/ 1808135 h 1885627"/>
              <a:gd name="connsiteX86" fmla="*/ 4154406 w 4292170"/>
              <a:gd name="connsiteY86" fmla="*/ 1799525 h 1885627"/>
              <a:gd name="connsiteX87" fmla="*/ 4175932 w 4292170"/>
              <a:gd name="connsiteY87" fmla="*/ 1885627 h 1885627"/>
              <a:gd name="connsiteX88" fmla="*/ 4292170 w 4292170"/>
              <a:gd name="connsiteY88"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2522779 w 4292170"/>
              <a:gd name="connsiteY81" fmla="*/ 1726339 h 1885627"/>
              <a:gd name="connsiteX82" fmla="*/ 2539999 w 4292170"/>
              <a:gd name="connsiteY82" fmla="*/ 1765085 h 1885627"/>
              <a:gd name="connsiteX83" fmla="*/ 2901626 w 4292170"/>
              <a:gd name="connsiteY83" fmla="*/ 1765085 h 1885627"/>
              <a:gd name="connsiteX84" fmla="*/ 2914542 w 4292170"/>
              <a:gd name="connsiteY84" fmla="*/ 1795220 h 1885627"/>
              <a:gd name="connsiteX85" fmla="*/ 2970508 w 4292170"/>
              <a:gd name="connsiteY85" fmla="*/ 1786610 h 1885627"/>
              <a:gd name="connsiteX86" fmla="*/ 2966203 w 4292170"/>
              <a:gd name="connsiteY86" fmla="*/ 1808135 h 1885627"/>
              <a:gd name="connsiteX87" fmla="*/ 4154406 w 4292170"/>
              <a:gd name="connsiteY87" fmla="*/ 1799525 h 1885627"/>
              <a:gd name="connsiteX88" fmla="*/ 4175932 w 4292170"/>
              <a:gd name="connsiteY88" fmla="*/ 1885627 h 1885627"/>
              <a:gd name="connsiteX89" fmla="*/ 4292170 w 4292170"/>
              <a:gd name="connsiteY89"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2522779 w 4292170"/>
              <a:gd name="connsiteY81" fmla="*/ 1726339 h 1885627"/>
              <a:gd name="connsiteX82" fmla="*/ 2539999 w 4292170"/>
              <a:gd name="connsiteY82" fmla="*/ 1765085 h 1885627"/>
              <a:gd name="connsiteX83" fmla="*/ 2901626 w 4292170"/>
              <a:gd name="connsiteY83" fmla="*/ 1765085 h 1885627"/>
              <a:gd name="connsiteX84" fmla="*/ 2914542 w 4292170"/>
              <a:gd name="connsiteY84" fmla="*/ 1795220 h 1885627"/>
              <a:gd name="connsiteX85" fmla="*/ 2970508 w 4292170"/>
              <a:gd name="connsiteY85" fmla="*/ 1786610 h 1885627"/>
              <a:gd name="connsiteX86" fmla="*/ 2966203 w 4292170"/>
              <a:gd name="connsiteY86" fmla="*/ 1808135 h 1885627"/>
              <a:gd name="connsiteX87" fmla="*/ 4154406 w 4292170"/>
              <a:gd name="connsiteY87" fmla="*/ 1799525 h 1885627"/>
              <a:gd name="connsiteX88" fmla="*/ 4175932 w 4292170"/>
              <a:gd name="connsiteY88" fmla="*/ 1885627 h 1885627"/>
              <a:gd name="connsiteX89" fmla="*/ 4292170 w 4292170"/>
              <a:gd name="connsiteY89"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2479728 w 4292170"/>
              <a:gd name="connsiteY81" fmla="*/ 1743559 h 1885627"/>
              <a:gd name="connsiteX82" fmla="*/ 2522779 w 4292170"/>
              <a:gd name="connsiteY82" fmla="*/ 1726339 h 1885627"/>
              <a:gd name="connsiteX83" fmla="*/ 2539999 w 4292170"/>
              <a:gd name="connsiteY83" fmla="*/ 1765085 h 1885627"/>
              <a:gd name="connsiteX84" fmla="*/ 2901626 w 4292170"/>
              <a:gd name="connsiteY84" fmla="*/ 1765085 h 1885627"/>
              <a:gd name="connsiteX85" fmla="*/ 2914542 w 4292170"/>
              <a:gd name="connsiteY85" fmla="*/ 1795220 h 1885627"/>
              <a:gd name="connsiteX86" fmla="*/ 2970508 w 4292170"/>
              <a:gd name="connsiteY86" fmla="*/ 1786610 h 1885627"/>
              <a:gd name="connsiteX87" fmla="*/ 2966203 w 4292170"/>
              <a:gd name="connsiteY87" fmla="*/ 1808135 h 1885627"/>
              <a:gd name="connsiteX88" fmla="*/ 4154406 w 4292170"/>
              <a:gd name="connsiteY88" fmla="*/ 1799525 h 1885627"/>
              <a:gd name="connsiteX89" fmla="*/ 4175932 w 4292170"/>
              <a:gd name="connsiteY89" fmla="*/ 1885627 h 1885627"/>
              <a:gd name="connsiteX90" fmla="*/ 4292170 w 4292170"/>
              <a:gd name="connsiteY90"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2479728 w 4292170"/>
              <a:gd name="connsiteY81" fmla="*/ 1743559 h 1885627"/>
              <a:gd name="connsiteX82" fmla="*/ 2522779 w 4292170"/>
              <a:gd name="connsiteY82" fmla="*/ 1726339 h 1885627"/>
              <a:gd name="connsiteX83" fmla="*/ 2539999 w 4292170"/>
              <a:gd name="connsiteY83" fmla="*/ 1765085 h 1885627"/>
              <a:gd name="connsiteX84" fmla="*/ 2901626 w 4292170"/>
              <a:gd name="connsiteY84" fmla="*/ 1765085 h 1885627"/>
              <a:gd name="connsiteX85" fmla="*/ 2914542 w 4292170"/>
              <a:gd name="connsiteY85" fmla="*/ 1795220 h 1885627"/>
              <a:gd name="connsiteX86" fmla="*/ 2970508 w 4292170"/>
              <a:gd name="connsiteY86" fmla="*/ 1786610 h 1885627"/>
              <a:gd name="connsiteX87" fmla="*/ 2966203 w 4292170"/>
              <a:gd name="connsiteY87" fmla="*/ 1808135 h 1885627"/>
              <a:gd name="connsiteX88" fmla="*/ 4154406 w 4292170"/>
              <a:gd name="connsiteY88" fmla="*/ 1799525 h 1885627"/>
              <a:gd name="connsiteX89" fmla="*/ 4175932 w 4292170"/>
              <a:gd name="connsiteY89" fmla="*/ 1885627 h 1885627"/>
              <a:gd name="connsiteX90" fmla="*/ 4292170 w 4292170"/>
              <a:gd name="connsiteY90"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2471118 w 4292170"/>
              <a:gd name="connsiteY81" fmla="*/ 1726339 h 1885627"/>
              <a:gd name="connsiteX82" fmla="*/ 2479728 w 4292170"/>
              <a:gd name="connsiteY82" fmla="*/ 1743559 h 1885627"/>
              <a:gd name="connsiteX83" fmla="*/ 2522779 w 4292170"/>
              <a:gd name="connsiteY83" fmla="*/ 1726339 h 1885627"/>
              <a:gd name="connsiteX84" fmla="*/ 2539999 w 4292170"/>
              <a:gd name="connsiteY84" fmla="*/ 1765085 h 1885627"/>
              <a:gd name="connsiteX85" fmla="*/ 2901626 w 4292170"/>
              <a:gd name="connsiteY85" fmla="*/ 1765085 h 1885627"/>
              <a:gd name="connsiteX86" fmla="*/ 2914542 w 4292170"/>
              <a:gd name="connsiteY86" fmla="*/ 1795220 h 1885627"/>
              <a:gd name="connsiteX87" fmla="*/ 2970508 w 4292170"/>
              <a:gd name="connsiteY87" fmla="*/ 1786610 h 1885627"/>
              <a:gd name="connsiteX88" fmla="*/ 2966203 w 4292170"/>
              <a:gd name="connsiteY88" fmla="*/ 1808135 h 1885627"/>
              <a:gd name="connsiteX89" fmla="*/ 4154406 w 4292170"/>
              <a:gd name="connsiteY89" fmla="*/ 1799525 h 1885627"/>
              <a:gd name="connsiteX90" fmla="*/ 4175932 w 4292170"/>
              <a:gd name="connsiteY90" fmla="*/ 1885627 h 1885627"/>
              <a:gd name="connsiteX91" fmla="*/ 4292170 w 4292170"/>
              <a:gd name="connsiteY91"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2471118 w 4292170"/>
              <a:gd name="connsiteY81" fmla="*/ 1726339 h 1885627"/>
              <a:gd name="connsiteX82" fmla="*/ 2479728 w 4292170"/>
              <a:gd name="connsiteY82" fmla="*/ 1743559 h 1885627"/>
              <a:gd name="connsiteX83" fmla="*/ 2522779 w 4292170"/>
              <a:gd name="connsiteY83" fmla="*/ 1726339 h 1885627"/>
              <a:gd name="connsiteX84" fmla="*/ 2539999 w 4292170"/>
              <a:gd name="connsiteY84" fmla="*/ 1765085 h 1885627"/>
              <a:gd name="connsiteX85" fmla="*/ 2901626 w 4292170"/>
              <a:gd name="connsiteY85" fmla="*/ 1765085 h 1885627"/>
              <a:gd name="connsiteX86" fmla="*/ 2914542 w 4292170"/>
              <a:gd name="connsiteY86" fmla="*/ 1795220 h 1885627"/>
              <a:gd name="connsiteX87" fmla="*/ 2970508 w 4292170"/>
              <a:gd name="connsiteY87" fmla="*/ 1786610 h 1885627"/>
              <a:gd name="connsiteX88" fmla="*/ 2966203 w 4292170"/>
              <a:gd name="connsiteY88" fmla="*/ 1808135 h 1885627"/>
              <a:gd name="connsiteX89" fmla="*/ 4154406 w 4292170"/>
              <a:gd name="connsiteY89" fmla="*/ 1799525 h 1885627"/>
              <a:gd name="connsiteX90" fmla="*/ 4175932 w 4292170"/>
              <a:gd name="connsiteY90" fmla="*/ 1885627 h 1885627"/>
              <a:gd name="connsiteX91" fmla="*/ 4292170 w 4292170"/>
              <a:gd name="connsiteY91"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2428067 w 4292170"/>
              <a:gd name="connsiteY81" fmla="*/ 1726339 h 1885627"/>
              <a:gd name="connsiteX82" fmla="*/ 2471118 w 4292170"/>
              <a:gd name="connsiteY82" fmla="*/ 1726339 h 1885627"/>
              <a:gd name="connsiteX83" fmla="*/ 2479728 w 4292170"/>
              <a:gd name="connsiteY83" fmla="*/ 1743559 h 1885627"/>
              <a:gd name="connsiteX84" fmla="*/ 2522779 w 4292170"/>
              <a:gd name="connsiteY84" fmla="*/ 1726339 h 1885627"/>
              <a:gd name="connsiteX85" fmla="*/ 2539999 w 4292170"/>
              <a:gd name="connsiteY85" fmla="*/ 1765085 h 1885627"/>
              <a:gd name="connsiteX86" fmla="*/ 2901626 w 4292170"/>
              <a:gd name="connsiteY86" fmla="*/ 1765085 h 1885627"/>
              <a:gd name="connsiteX87" fmla="*/ 2914542 w 4292170"/>
              <a:gd name="connsiteY87" fmla="*/ 1795220 h 1885627"/>
              <a:gd name="connsiteX88" fmla="*/ 2970508 w 4292170"/>
              <a:gd name="connsiteY88" fmla="*/ 1786610 h 1885627"/>
              <a:gd name="connsiteX89" fmla="*/ 2966203 w 4292170"/>
              <a:gd name="connsiteY89" fmla="*/ 1808135 h 1885627"/>
              <a:gd name="connsiteX90" fmla="*/ 4154406 w 4292170"/>
              <a:gd name="connsiteY90" fmla="*/ 1799525 h 1885627"/>
              <a:gd name="connsiteX91" fmla="*/ 4175932 w 4292170"/>
              <a:gd name="connsiteY91" fmla="*/ 1885627 h 1885627"/>
              <a:gd name="connsiteX92" fmla="*/ 4292170 w 4292170"/>
              <a:gd name="connsiteY92"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2428067 w 4292170"/>
              <a:gd name="connsiteY81" fmla="*/ 1726339 h 1885627"/>
              <a:gd name="connsiteX82" fmla="*/ 2471118 w 4292170"/>
              <a:gd name="connsiteY82" fmla="*/ 1726339 h 1885627"/>
              <a:gd name="connsiteX83" fmla="*/ 2479728 w 4292170"/>
              <a:gd name="connsiteY83" fmla="*/ 1743559 h 1885627"/>
              <a:gd name="connsiteX84" fmla="*/ 2522779 w 4292170"/>
              <a:gd name="connsiteY84" fmla="*/ 1726339 h 1885627"/>
              <a:gd name="connsiteX85" fmla="*/ 2539999 w 4292170"/>
              <a:gd name="connsiteY85" fmla="*/ 1765085 h 1885627"/>
              <a:gd name="connsiteX86" fmla="*/ 2901626 w 4292170"/>
              <a:gd name="connsiteY86" fmla="*/ 1765085 h 1885627"/>
              <a:gd name="connsiteX87" fmla="*/ 2914542 w 4292170"/>
              <a:gd name="connsiteY87" fmla="*/ 1795220 h 1885627"/>
              <a:gd name="connsiteX88" fmla="*/ 2970508 w 4292170"/>
              <a:gd name="connsiteY88" fmla="*/ 1786610 h 1885627"/>
              <a:gd name="connsiteX89" fmla="*/ 2966203 w 4292170"/>
              <a:gd name="connsiteY89" fmla="*/ 1808135 h 1885627"/>
              <a:gd name="connsiteX90" fmla="*/ 4154406 w 4292170"/>
              <a:gd name="connsiteY90" fmla="*/ 1799525 h 1885627"/>
              <a:gd name="connsiteX91" fmla="*/ 4175932 w 4292170"/>
              <a:gd name="connsiteY91" fmla="*/ 1885627 h 1885627"/>
              <a:gd name="connsiteX92" fmla="*/ 4292170 w 4292170"/>
              <a:gd name="connsiteY92"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2419457 w 4292170"/>
              <a:gd name="connsiteY81" fmla="*/ 1704813 h 1885627"/>
              <a:gd name="connsiteX82" fmla="*/ 2428067 w 4292170"/>
              <a:gd name="connsiteY82" fmla="*/ 1726339 h 1885627"/>
              <a:gd name="connsiteX83" fmla="*/ 2471118 w 4292170"/>
              <a:gd name="connsiteY83" fmla="*/ 1726339 h 1885627"/>
              <a:gd name="connsiteX84" fmla="*/ 2479728 w 4292170"/>
              <a:gd name="connsiteY84" fmla="*/ 1743559 h 1885627"/>
              <a:gd name="connsiteX85" fmla="*/ 2522779 w 4292170"/>
              <a:gd name="connsiteY85" fmla="*/ 1726339 h 1885627"/>
              <a:gd name="connsiteX86" fmla="*/ 2539999 w 4292170"/>
              <a:gd name="connsiteY86" fmla="*/ 1765085 h 1885627"/>
              <a:gd name="connsiteX87" fmla="*/ 2901626 w 4292170"/>
              <a:gd name="connsiteY87" fmla="*/ 1765085 h 1885627"/>
              <a:gd name="connsiteX88" fmla="*/ 2914542 w 4292170"/>
              <a:gd name="connsiteY88" fmla="*/ 1795220 h 1885627"/>
              <a:gd name="connsiteX89" fmla="*/ 2970508 w 4292170"/>
              <a:gd name="connsiteY89" fmla="*/ 1786610 h 1885627"/>
              <a:gd name="connsiteX90" fmla="*/ 2966203 w 4292170"/>
              <a:gd name="connsiteY90" fmla="*/ 1808135 h 1885627"/>
              <a:gd name="connsiteX91" fmla="*/ 4154406 w 4292170"/>
              <a:gd name="connsiteY91" fmla="*/ 1799525 h 1885627"/>
              <a:gd name="connsiteX92" fmla="*/ 4175932 w 4292170"/>
              <a:gd name="connsiteY92" fmla="*/ 1885627 h 1885627"/>
              <a:gd name="connsiteX93" fmla="*/ 4292170 w 4292170"/>
              <a:gd name="connsiteY93"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2419457 w 4292170"/>
              <a:gd name="connsiteY81" fmla="*/ 1704813 h 1885627"/>
              <a:gd name="connsiteX82" fmla="*/ 2428067 w 4292170"/>
              <a:gd name="connsiteY82" fmla="*/ 1726339 h 1885627"/>
              <a:gd name="connsiteX83" fmla="*/ 2471118 w 4292170"/>
              <a:gd name="connsiteY83" fmla="*/ 1726339 h 1885627"/>
              <a:gd name="connsiteX84" fmla="*/ 2479728 w 4292170"/>
              <a:gd name="connsiteY84" fmla="*/ 1743559 h 1885627"/>
              <a:gd name="connsiteX85" fmla="*/ 2522779 w 4292170"/>
              <a:gd name="connsiteY85" fmla="*/ 1726339 h 1885627"/>
              <a:gd name="connsiteX86" fmla="*/ 2539999 w 4292170"/>
              <a:gd name="connsiteY86" fmla="*/ 1765085 h 1885627"/>
              <a:gd name="connsiteX87" fmla="*/ 2901626 w 4292170"/>
              <a:gd name="connsiteY87" fmla="*/ 1765085 h 1885627"/>
              <a:gd name="connsiteX88" fmla="*/ 2914542 w 4292170"/>
              <a:gd name="connsiteY88" fmla="*/ 1795220 h 1885627"/>
              <a:gd name="connsiteX89" fmla="*/ 2970508 w 4292170"/>
              <a:gd name="connsiteY89" fmla="*/ 1786610 h 1885627"/>
              <a:gd name="connsiteX90" fmla="*/ 2966203 w 4292170"/>
              <a:gd name="connsiteY90" fmla="*/ 1808135 h 1885627"/>
              <a:gd name="connsiteX91" fmla="*/ 4154406 w 4292170"/>
              <a:gd name="connsiteY91" fmla="*/ 1799525 h 1885627"/>
              <a:gd name="connsiteX92" fmla="*/ 4175932 w 4292170"/>
              <a:gd name="connsiteY92" fmla="*/ 1885627 h 1885627"/>
              <a:gd name="connsiteX93" fmla="*/ 4292170 w 4292170"/>
              <a:gd name="connsiteY93"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2234338 w 4292170"/>
              <a:gd name="connsiteY81" fmla="*/ 1704813 h 1885627"/>
              <a:gd name="connsiteX82" fmla="*/ 2419457 w 4292170"/>
              <a:gd name="connsiteY82" fmla="*/ 1704813 h 1885627"/>
              <a:gd name="connsiteX83" fmla="*/ 2428067 w 4292170"/>
              <a:gd name="connsiteY83" fmla="*/ 1726339 h 1885627"/>
              <a:gd name="connsiteX84" fmla="*/ 2471118 w 4292170"/>
              <a:gd name="connsiteY84" fmla="*/ 1726339 h 1885627"/>
              <a:gd name="connsiteX85" fmla="*/ 2479728 w 4292170"/>
              <a:gd name="connsiteY85" fmla="*/ 1743559 h 1885627"/>
              <a:gd name="connsiteX86" fmla="*/ 2522779 w 4292170"/>
              <a:gd name="connsiteY86" fmla="*/ 1726339 h 1885627"/>
              <a:gd name="connsiteX87" fmla="*/ 2539999 w 4292170"/>
              <a:gd name="connsiteY87" fmla="*/ 1765085 h 1885627"/>
              <a:gd name="connsiteX88" fmla="*/ 2901626 w 4292170"/>
              <a:gd name="connsiteY88" fmla="*/ 1765085 h 1885627"/>
              <a:gd name="connsiteX89" fmla="*/ 2914542 w 4292170"/>
              <a:gd name="connsiteY89" fmla="*/ 1795220 h 1885627"/>
              <a:gd name="connsiteX90" fmla="*/ 2970508 w 4292170"/>
              <a:gd name="connsiteY90" fmla="*/ 1786610 h 1885627"/>
              <a:gd name="connsiteX91" fmla="*/ 2966203 w 4292170"/>
              <a:gd name="connsiteY91" fmla="*/ 1808135 h 1885627"/>
              <a:gd name="connsiteX92" fmla="*/ 4154406 w 4292170"/>
              <a:gd name="connsiteY92" fmla="*/ 1799525 h 1885627"/>
              <a:gd name="connsiteX93" fmla="*/ 4175932 w 4292170"/>
              <a:gd name="connsiteY93" fmla="*/ 1885627 h 1885627"/>
              <a:gd name="connsiteX94" fmla="*/ 4292170 w 4292170"/>
              <a:gd name="connsiteY94"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2234338 w 4292170"/>
              <a:gd name="connsiteY81" fmla="*/ 1704813 h 1885627"/>
              <a:gd name="connsiteX82" fmla="*/ 2419457 w 4292170"/>
              <a:gd name="connsiteY82" fmla="*/ 1704813 h 1885627"/>
              <a:gd name="connsiteX83" fmla="*/ 2428067 w 4292170"/>
              <a:gd name="connsiteY83" fmla="*/ 1726339 h 1885627"/>
              <a:gd name="connsiteX84" fmla="*/ 2471118 w 4292170"/>
              <a:gd name="connsiteY84" fmla="*/ 1726339 h 1885627"/>
              <a:gd name="connsiteX85" fmla="*/ 2479728 w 4292170"/>
              <a:gd name="connsiteY85" fmla="*/ 1743559 h 1885627"/>
              <a:gd name="connsiteX86" fmla="*/ 2522779 w 4292170"/>
              <a:gd name="connsiteY86" fmla="*/ 1726339 h 1885627"/>
              <a:gd name="connsiteX87" fmla="*/ 2539999 w 4292170"/>
              <a:gd name="connsiteY87" fmla="*/ 1765085 h 1885627"/>
              <a:gd name="connsiteX88" fmla="*/ 2901626 w 4292170"/>
              <a:gd name="connsiteY88" fmla="*/ 1765085 h 1885627"/>
              <a:gd name="connsiteX89" fmla="*/ 2914542 w 4292170"/>
              <a:gd name="connsiteY89" fmla="*/ 1795220 h 1885627"/>
              <a:gd name="connsiteX90" fmla="*/ 2970508 w 4292170"/>
              <a:gd name="connsiteY90" fmla="*/ 1786610 h 1885627"/>
              <a:gd name="connsiteX91" fmla="*/ 2966203 w 4292170"/>
              <a:gd name="connsiteY91" fmla="*/ 1808135 h 1885627"/>
              <a:gd name="connsiteX92" fmla="*/ 4154406 w 4292170"/>
              <a:gd name="connsiteY92" fmla="*/ 1799525 h 1885627"/>
              <a:gd name="connsiteX93" fmla="*/ 4175932 w 4292170"/>
              <a:gd name="connsiteY93" fmla="*/ 1885627 h 1885627"/>
              <a:gd name="connsiteX94" fmla="*/ 4292170 w 4292170"/>
              <a:gd name="connsiteY94"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2217118 w 4292170"/>
              <a:gd name="connsiteY81" fmla="*/ 1678983 h 1885627"/>
              <a:gd name="connsiteX82" fmla="*/ 2234338 w 4292170"/>
              <a:gd name="connsiteY82" fmla="*/ 1704813 h 1885627"/>
              <a:gd name="connsiteX83" fmla="*/ 2419457 w 4292170"/>
              <a:gd name="connsiteY83" fmla="*/ 1704813 h 1885627"/>
              <a:gd name="connsiteX84" fmla="*/ 2428067 w 4292170"/>
              <a:gd name="connsiteY84" fmla="*/ 1726339 h 1885627"/>
              <a:gd name="connsiteX85" fmla="*/ 2471118 w 4292170"/>
              <a:gd name="connsiteY85" fmla="*/ 1726339 h 1885627"/>
              <a:gd name="connsiteX86" fmla="*/ 2479728 w 4292170"/>
              <a:gd name="connsiteY86" fmla="*/ 1743559 h 1885627"/>
              <a:gd name="connsiteX87" fmla="*/ 2522779 w 4292170"/>
              <a:gd name="connsiteY87" fmla="*/ 1726339 h 1885627"/>
              <a:gd name="connsiteX88" fmla="*/ 2539999 w 4292170"/>
              <a:gd name="connsiteY88" fmla="*/ 1765085 h 1885627"/>
              <a:gd name="connsiteX89" fmla="*/ 2901626 w 4292170"/>
              <a:gd name="connsiteY89" fmla="*/ 1765085 h 1885627"/>
              <a:gd name="connsiteX90" fmla="*/ 2914542 w 4292170"/>
              <a:gd name="connsiteY90" fmla="*/ 1795220 h 1885627"/>
              <a:gd name="connsiteX91" fmla="*/ 2970508 w 4292170"/>
              <a:gd name="connsiteY91" fmla="*/ 1786610 h 1885627"/>
              <a:gd name="connsiteX92" fmla="*/ 2966203 w 4292170"/>
              <a:gd name="connsiteY92" fmla="*/ 1808135 h 1885627"/>
              <a:gd name="connsiteX93" fmla="*/ 4154406 w 4292170"/>
              <a:gd name="connsiteY93" fmla="*/ 1799525 h 1885627"/>
              <a:gd name="connsiteX94" fmla="*/ 4175932 w 4292170"/>
              <a:gd name="connsiteY94" fmla="*/ 1885627 h 1885627"/>
              <a:gd name="connsiteX95" fmla="*/ 4292170 w 4292170"/>
              <a:gd name="connsiteY95"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2217118 w 4292170"/>
              <a:gd name="connsiteY81" fmla="*/ 1678983 h 1885627"/>
              <a:gd name="connsiteX82" fmla="*/ 2234338 w 4292170"/>
              <a:gd name="connsiteY82" fmla="*/ 1704813 h 1885627"/>
              <a:gd name="connsiteX83" fmla="*/ 2419457 w 4292170"/>
              <a:gd name="connsiteY83" fmla="*/ 1704813 h 1885627"/>
              <a:gd name="connsiteX84" fmla="*/ 2428067 w 4292170"/>
              <a:gd name="connsiteY84" fmla="*/ 1726339 h 1885627"/>
              <a:gd name="connsiteX85" fmla="*/ 2471118 w 4292170"/>
              <a:gd name="connsiteY85" fmla="*/ 1726339 h 1885627"/>
              <a:gd name="connsiteX86" fmla="*/ 2479728 w 4292170"/>
              <a:gd name="connsiteY86" fmla="*/ 1743559 h 1885627"/>
              <a:gd name="connsiteX87" fmla="*/ 2522779 w 4292170"/>
              <a:gd name="connsiteY87" fmla="*/ 1726339 h 1885627"/>
              <a:gd name="connsiteX88" fmla="*/ 2539999 w 4292170"/>
              <a:gd name="connsiteY88" fmla="*/ 1765085 h 1885627"/>
              <a:gd name="connsiteX89" fmla="*/ 2901626 w 4292170"/>
              <a:gd name="connsiteY89" fmla="*/ 1765085 h 1885627"/>
              <a:gd name="connsiteX90" fmla="*/ 2914542 w 4292170"/>
              <a:gd name="connsiteY90" fmla="*/ 1795220 h 1885627"/>
              <a:gd name="connsiteX91" fmla="*/ 2970508 w 4292170"/>
              <a:gd name="connsiteY91" fmla="*/ 1786610 h 1885627"/>
              <a:gd name="connsiteX92" fmla="*/ 2966203 w 4292170"/>
              <a:gd name="connsiteY92" fmla="*/ 1808135 h 1885627"/>
              <a:gd name="connsiteX93" fmla="*/ 4154406 w 4292170"/>
              <a:gd name="connsiteY93" fmla="*/ 1799525 h 1885627"/>
              <a:gd name="connsiteX94" fmla="*/ 4175932 w 4292170"/>
              <a:gd name="connsiteY94" fmla="*/ 1885627 h 1885627"/>
              <a:gd name="connsiteX95" fmla="*/ 4292170 w 4292170"/>
              <a:gd name="connsiteY95"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2131016 w 4292170"/>
              <a:gd name="connsiteY81" fmla="*/ 1670373 h 1885627"/>
              <a:gd name="connsiteX82" fmla="*/ 2217118 w 4292170"/>
              <a:gd name="connsiteY82" fmla="*/ 1678983 h 1885627"/>
              <a:gd name="connsiteX83" fmla="*/ 2234338 w 4292170"/>
              <a:gd name="connsiteY83" fmla="*/ 1704813 h 1885627"/>
              <a:gd name="connsiteX84" fmla="*/ 2419457 w 4292170"/>
              <a:gd name="connsiteY84" fmla="*/ 1704813 h 1885627"/>
              <a:gd name="connsiteX85" fmla="*/ 2428067 w 4292170"/>
              <a:gd name="connsiteY85" fmla="*/ 1726339 h 1885627"/>
              <a:gd name="connsiteX86" fmla="*/ 2471118 w 4292170"/>
              <a:gd name="connsiteY86" fmla="*/ 1726339 h 1885627"/>
              <a:gd name="connsiteX87" fmla="*/ 2479728 w 4292170"/>
              <a:gd name="connsiteY87" fmla="*/ 1743559 h 1885627"/>
              <a:gd name="connsiteX88" fmla="*/ 2522779 w 4292170"/>
              <a:gd name="connsiteY88" fmla="*/ 1726339 h 1885627"/>
              <a:gd name="connsiteX89" fmla="*/ 2539999 w 4292170"/>
              <a:gd name="connsiteY89" fmla="*/ 1765085 h 1885627"/>
              <a:gd name="connsiteX90" fmla="*/ 2901626 w 4292170"/>
              <a:gd name="connsiteY90" fmla="*/ 1765085 h 1885627"/>
              <a:gd name="connsiteX91" fmla="*/ 2914542 w 4292170"/>
              <a:gd name="connsiteY91" fmla="*/ 1795220 h 1885627"/>
              <a:gd name="connsiteX92" fmla="*/ 2970508 w 4292170"/>
              <a:gd name="connsiteY92" fmla="*/ 1786610 h 1885627"/>
              <a:gd name="connsiteX93" fmla="*/ 2966203 w 4292170"/>
              <a:gd name="connsiteY93" fmla="*/ 1808135 h 1885627"/>
              <a:gd name="connsiteX94" fmla="*/ 4154406 w 4292170"/>
              <a:gd name="connsiteY94" fmla="*/ 1799525 h 1885627"/>
              <a:gd name="connsiteX95" fmla="*/ 4175932 w 4292170"/>
              <a:gd name="connsiteY95" fmla="*/ 1885627 h 1885627"/>
              <a:gd name="connsiteX96" fmla="*/ 4292170 w 4292170"/>
              <a:gd name="connsiteY96"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2131016 w 4292170"/>
              <a:gd name="connsiteY81" fmla="*/ 1670373 h 1885627"/>
              <a:gd name="connsiteX82" fmla="*/ 2217118 w 4292170"/>
              <a:gd name="connsiteY82" fmla="*/ 1678983 h 1885627"/>
              <a:gd name="connsiteX83" fmla="*/ 2234338 w 4292170"/>
              <a:gd name="connsiteY83" fmla="*/ 1704813 h 1885627"/>
              <a:gd name="connsiteX84" fmla="*/ 2419457 w 4292170"/>
              <a:gd name="connsiteY84" fmla="*/ 1704813 h 1885627"/>
              <a:gd name="connsiteX85" fmla="*/ 2428067 w 4292170"/>
              <a:gd name="connsiteY85" fmla="*/ 1726339 h 1885627"/>
              <a:gd name="connsiteX86" fmla="*/ 2471118 w 4292170"/>
              <a:gd name="connsiteY86" fmla="*/ 1726339 h 1885627"/>
              <a:gd name="connsiteX87" fmla="*/ 2479728 w 4292170"/>
              <a:gd name="connsiteY87" fmla="*/ 1743559 h 1885627"/>
              <a:gd name="connsiteX88" fmla="*/ 2522779 w 4292170"/>
              <a:gd name="connsiteY88" fmla="*/ 1726339 h 1885627"/>
              <a:gd name="connsiteX89" fmla="*/ 2539999 w 4292170"/>
              <a:gd name="connsiteY89" fmla="*/ 1765085 h 1885627"/>
              <a:gd name="connsiteX90" fmla="*/ 2901626 w 4292170"/>
              <a:gd name="connsiteY90" fmla="*/ 1765085 h 1885627"/>
              <a:gd name="connsiteX91" fmla="*/ 2914542 w 4292170"/>
              <a:gd name="connsiteY91" fmla="*/ 1795220 h 1885627"/>
              <a:gd name="connsiteX92" fmla="*/ 2970508 w 4292170"/>
              <a:gd name="connsiteY92" fmla="*/ 1786610 h 1885627"/>
              <a:gd name="connsiteX93" fmla="*/ 2966203 w 4292170"/>
              <a:gd name="connsiteY93" fmla="*/ 1808135 h 1885627"/>
              <a:gd name="connsiteX94" fmla="*/ 4154406 w 4292170"/>
              <a:gd name="connsiteY94" fmla="*/ 1799525 h 1885627"/>
              <a:gd name="connsiteX95" fmla="*/ 4175932 w 4292170"/>
              <a:gd name="connsiteY95" fmla="*/ 1885627 h 1885627"/>
              <a:gd name="connsiteX96" fmla="*/ 4292170 w 4292170"/>
              <a:gd name="connsiteY96"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2113796 w 4292170"/>
              <a:gd name="connsiteY81" fmla="*/ 1627322 h 1885627"/>
              <a:gd name="connsiteX82" fmla="*/ 2131016 w 4292170"/>
              <a:gd name="connsiteY82" fmla="*/ 1670373 h 1885627"/>
              <a:gd name="connsiteX83" fmla="*/ 2217118 w 4292170"/>
              <a:gd name="connsiteY83" fmla="*/ 1678983 h 1885627"/>
              <a:gd name="connsiteX84" fmla="*/ 2234338 w 4292170"/>
              <a:gd name="connsiteY84" fmla="*/ 1704813 h 1885627"/>
              <a:gd name="connsiteX85" fmla="*/ 2419457 w 4292170"/>
              <a:gd name="connsiteY85" fmla="*/ 1704813 h 1885627"/>
              <a:gd name="connsiteX86" fmla="*/ 2428067 w 4292170"/>
              <a:gd name="connsiteY86" fmla="*/ 1726339 h 1885627"/>
              <a:gd name="connsiteX87" fmla="*/ 2471118 w 4292170"/>
              <a:gd name="connsiteY87" fmla="*/ 1726339 h 1885627"/>
              <a:gd name="connsiteX88" fmla="*/ 2479728 w 4292170"/>
              <a:gd name="connsiteY88" fmla="*/ 1743559 h 1885627"/>
              <a:gd name="connsiteX89" fmla="*/ 2522779 w 4292170"/>
              <a:gd name="connsiteY89" fmla="*/ 1726339 h 1885627"/>
              <a:gd name="connsiteX90" fmla="*/ 2539999 w 4292170"/>
              <a:gd name="connsiteY90" fmla="*/ 1765085 h 1885627"/>
              <a:gd name="connsiteX91" fmla="*/ 2901626 w 4292170"/>
              <a:gd name="connsiteY91" fmla="*/ 1765085 h 1885627"/>
              <a:gd name="connsiteX92" fmla="*/ 2914542 w 4292170"/>
              <a:gd name="connsiteY92" fmla="*/ 1795220 h 1885627"/>
              <a:gd name="connsiteX93" fmla="*/ 2970508 w 4292170"/>
              <a:gd name="connsiteY93" fmla="*/ 1786610 h 1885627"/>
              <a:gd name="connsiteX94" fmla="*/ 2966203 w 4292170"/>
              <a:gd name="connsiteY94" fmla="*/ 1808135 h 1885627"/>
              <a:gd name="connsiteX95" fmla="*/ 4154406 w 4292170"/>
              <a:gd name="connsiteY95" fmla="*/ 1799525 h 1885627"/>
              <a:gd name="connsiteX96" fmla="*/ 4175932 w 4292170"/>
              <a:gd name="connsiteY96" fmla="*/ 1885627 h 1885627"/>
              <a:gd name="connsiteX97" fmla="*/ 4292170 w 4292170"/>
              <a:gd name="connsiteY97"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2113796 w 4292170"/>
              <a:gd name="connsiteY81" fmla="*/ 1627322 h 1885627"/>
              <a:gd name="connsiteX82" fmla="*/ 2131016 w 4292170"/>
              <a:gd name="connsiteY82" fmla="*/ 1670373 h 1885627"/>
              <a:gd name="connsiteX83" fmla="*/ 2217118 w 4292170"/>
              <a:gd name="connsiteY83" fmla="*/ 1678983 h 1885627"/>
              <a:gd name="connsiteX84" fmla="*/ 2234338 w 4292170"/>
              <a:gd name="connsiteY84" fmla="*/ 1704813 h 1885627"/>
              <a:gd name="connsiteX85" fmla="*/ 2419457 w 4292170"/>
              <a:gd name="connsiteY85" fmla="*/ 1704813 h 1885627"/>
              <a:gd name="connsiteX86" fmla="*/ 2428067 w 4292170"/>
              <a:gd name="connsiteY86" fmla="*/ 1726339 h 1885627"/>
              <a:gd name="connsiteX87" fmla="*/ 2471118 w 4292170"/>
              <a:gd name="connsiteY87" fmla="*/ 1726339 h 1885627"/>
              <a:gd name="connsiteX88" fmla="*/ 2479728 w 4292170"/>
              <a:gd name="connsiteY88" fmla="*/ 1743559 h 1885627"/>
              <a:gd name="connsiteX89" fmla="*/ 2522779 w 4292170"/>
              <a:gd name="connsiteY89" fmla="*/ 1726339 h 1885627"/>
              <a:gd name="connsiteX90" fmla="*/ 2539999 w 4292170"/>
              <a:gd name="connsiteY90" fmla="*/ 1765085 h 1885627"/>
              <a:gd name="connsiteX91" fmla="*/ 2901626 w 4292170"/>
              <a:gd name="connsiteY91" fmla="*/ 1765085 h 1885627"/>
              <a:gd name="connsiteX92" fmla="*/ 2914542 w 4292170"/>
              <a:gd name="connsiteY92" fmla="*/ 1795220 h 1885627"/>
              <a:gd name="connsiteX93" fmla="*/ 2970508 w 4292170"/>
              <a:gd name="connsiteY93" fmla="*/ 1786610 h 1885627"/>
              <a:gd name="connsiteX94" fmla="*/ 2966203 w 4292170"/>
              <a:gd name="connsiteY94" fmla="*/ 1808135 h 1885627"/>
              <a:gd name="connsiteX95" fmla="*/ 4154406 w 4292170"/>
              <a:gd name="connsiteY95" fmla="*/ 1799525 h 1885627"/>
              <a:gd name="connsiteX96" fmla="*/ 4175932 w 4292170"/>
              <a:gd name="connsiteY96" fmla="*/ 1885627 h 1885627"/>
              <a:gd name="connsiteX97" fmla="*/ 4292170 w 4292170"/>
              <a:gd name="connsiteY97"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2109491 w 4292170"/>
              <a:gd name="connsiteY81" fmla="*/ 1623017 h 1885627"/>
              <a:gd name="connsiteX82" fmla="*/ 2113796 w 4292170"/>
              <a:gd name="connsiteY82" fmla="*/ 1627322 h 1885627"/>
              <a:gd name="connsiteX83" fmla="*/ 2131016 w 4292170"/>
              <a:gd name="connsiteY83" fmla="*/ 1670373 h 1885627"/>
              <a:gd name="connsiteX84" fmla="*/ 2217118 w 4292170"/>
              <a:gd name="connsiteY84" fmla="*/ 1678983 h 1885627"/>
              <a:gd name="connsiteX85" fmla="*/ 2234338 w 4292170"/>
              <a:gd name="connsiteY85" fmla="*/ 1704813 h 1885627"/>
              <a:gd name="connsiteX86" fmla="*/ 2419457 w 4292170"/>
              <a:gd name="connsiteY86" fmla="*/ 1704813 h 1885627"/>
              <a:gd name="connsiteX87" fmla="*/ 2428067 w 4292170"/>
              <a:gd name="connsiteY87" fmla="*/ 1726339 h 1885627"/>
              <a:gd name="connsiteX88" fmla="*/ 2471118 w 4292170"/>
              <a:gd name="connsiteY88" fmla="*/ 1726339 h 1885627"/>
              <a:gd name="connsiteX89" fmla="*/ 2479728 w 4292170"/>
              <a:gd name="connsiteY89" fmla="*/ 1743559 h 1885627"/>
              <a:gd name="connsiteX90" fmla="*/ 2522779 w 4292170"/>
              <a:gd name="connsiteY90" fmla="*/ 1726339 h 1885627"/>
              <a:gd name="connsiteX91" fmla="*/ 2539999 w 4292170"/>
              <a:gd name="connsiteY91" fmla="*/ 1765085 h 1885627"/>
              <a:gd name="connsiteX92" fmla="*/ 2901626 w 4292170"/>
              <a:gd name="connsiteY92" fmla="*/ 1765085 h 1885627"/>
              <a:gd name="connsiteX93" fmla="*/ 2914542 w 4292170"/>
              <a:gd name="connsiteY93" fmla="*/ 1795220 h 1885627"/>
              <a:gd name="connsiteX94" fmla="*/ 2970508 w 4292170"/>
              <a:gd name="connsiteY94" fmla="*/ 1786610 h 1885627"/>
              <a:gd name="connsiteX95" fmla="*/ 2966203 w 4292170"/>
              <a:gd name="connsiteY95" fmla="*/ 1808135 h 1885627"/>
              <a:gd name="connsiteX96" fmla="*/ 4154406 w 4292170"/>
              <a:gd name="connsiteY96" fmla="*/ 1799525 h 1885627"/>
              <a:gd name="connsiteX97" fmla="*/ 4175932 w 4292170"/>
              <a:gd name="connsiteY97" fmla="*/ 1885627 h 1885627"/>
              <a:gd name="connsiteX98" fmla="*/ 4292170 w 4292170"/>
              <a:gd name="connsiteY98"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2105186 w 4292170"/>
              <a:gd name="connsiteY81" fmla="*/ 1597186 h 1885627"/>
              <a:gd name="connsiteX82" fmla="*/ 2109491 w 4292170"/>
              <a:gd name="connsiteY82" fmla="*/ 1623017 h 1885627"/>
              <a:gd name="connsiteX83" fmla="*/ 2113796 w 4292170"/>
              <a:gd name="connsiteY83" fmla="*/ 1627322 h 1885627"/>
              <a:gd name="connsiteX84" fmla="*/ 2131016 w 4292170"/>
              <a:gd name="connsiteY84" fmla="*/ 1670373 h 1885627"/>
              <a:gd name="connsiteX85" fmla="*/ 2217118 w 4292170"/>
              <a:gd name="connsiteY85" fmla="*/ 1678983 h 1885627"/>
              <a:gd name="connsiteX86" fmla="*/ 2234338 w 4292170"/>
              <a:gd name="connsiteY86" fmla="*/ 1704813 h 1885627"/>
              <a:gd name="connsiteX87" fmla="*/ 2419457 w 4292170"/>
              <a:gd name="connsiteY87" fmla="*/ 1704813 h 1885627"/>
              <a:gd name="connsiteX88" fmla="*/ 2428067 w 4292170"/>
              <a:gd name="connsiteY88" fmla="*/ 1726339 h 1885627"/>
              <a:gd name="connsiteX89" fmla="*/ 2471118 w 4292170"/>
              <a:gd name="connsiteY89" fmla="*/ 1726339 h 1885627"/>
              <a:gd name="connsiteX90" fmla="*/ 2479728 w 4292170"/>
              <a:gd name="connsiteY90" fmla="*/ 1743559 h 1885627"/>
              <a:gd name="connsiteX91" fmla="*/ 2522779 w 4292170"/>
              <a:gd name="connsiteY91" fmla="*/ 1726339 h 1885627"/>
              <a:gd name="connsiteX92" fmla="*/ 2539999 w 4292170"/>
              <a:gd name="connsiteY92" fmla="*/ 1765085 h 1885627"/>
              <a:gd name="connsiteX93" fmla="*/ 2901626 w 4292170"/>
              <a:gd name="connsiteY93" fmla="*/ 1765085 h 1885627"/>
              <a:gd name="connsiteX94" fmla="*/ 2914542 w 4292170"/>
              <a:gd name="connsiteY94" fmla="*/ 1795220 h 1885627"/>
              <a:gd name="connsiteX95" fmla="*/ 2970508 w 4292170"/>
              <a:gd name="connsiteY95" fmla="*/ 1786610 h 1885627"/>
              <a:gd name="connsiteX96" fmla="*/ 2966203 w 4292170"/>
              <a:gd name="connsiteY96" fmla="*/ 1808135 h 1885627"/>
              <a:gd name="connsiteX97" fmla="*/ 4154406 w 4292170"/>
              <a:gd name="connsiteY97" fmla="*/ 1799525 h 1885627"/>
              <a:gd name="connsiteX98" fmla="*/ 4175932 w 4292170"/>
              <a:gd name="connsiteY98" fmla="*/ 1885627 h 1885627"/>
              <a:gd name="connsiteX99" fmla="*/ 4292170 w 4292170"/>
              <a:gd name="connsiteY99"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2105186 w 4292170"/>
              <a:gd name="connsiteY81" fmla="*/ 1597186 h 1885627"/>
              <a:gd name="connsiteX82" fmla="*/ 2109491 w 4292170"/>
              <a:gd name="connsiteY82" fmla="*/ 1623017 h 1885627"/>
              <a:gd name="connsiteX83" fmla="*/ 2113796 w 4292170"/>
              <a:gd name="connsiteY83" fmla="*/ 1627322 h 1885627"/>
              <a:gd name="connsiteX84" fmla="*/ 2131016 w 4292170"/>
              <a:gd name="connsiteY84" fmla="*/ 1670373 h 1885627"/>
              <a:gd name="connsiteX85" fmla="*/ 2217118 w 4292170"/>
              <a:gd name="connsiteY85" fmla="*/ 1678983 h 1885627"/>
              <a:gd name="connsiteX86" fmla="*/ 2234338 w 4292170"/>
              <a:gd name="connsiteY86" fmla="*/ 1704813 h 1885627"/>
              <a:gd name="connsiteX87" fmla="*/ 2419457 w 4292170"/>
              <a:gd name="connsiteY87" fmla="*/ 1704813 h 1885627"/>
              <a:gd name="connsiteX88" fmla="*/ 2428067 w 4292170"/>
              <a:gd name="connsiteY88" fmla="*/ 1726339 h 1885627"/>
              <a:gd name="connsiteX89" fmla="*/ 2471118 w 4292170"/>
              <a:gd name="connsiteY89" fmla="*/ 1726339 h 1885627"/>
              <a:gd name="connsiteX90" fmla="*/ 2479728 w 4292170"/>
              <a:gd name="connsiteY90" fmla="*/ 1743559 h 1885627"/>
              <a:gd name="connsiteX91" fmla="*/ 2522779 w 4292170"/>
              <a:gd name="connsiteY91" fmla="*/ 1726339 h 1885627"/>
              <a:gd name="connsiteX92" fmla="*/ 2539999 w 4292170"/>
              <a:gd name="connsiteY92" fmla="*/ 1765085 h 1885627"/>
              <a:gd name="connsiteX93" fmla="*/ 2901626 w 4292170"/>
              <a:gd name="connsiteY93" fmla="*/ 1765085 h 1885627"/>
              <a:gd name="connsiteX94" fmla="*/ 2914542 w 4292170"/>
              <a:gd name="connsiteY94" fmla="*/ 1795220 h 1885627"/>
              <a:gd name="connsiteX95" fmla="*/ 2970508 w 4292170"/>
              <a:gd name="connsiteY95" fmla="*/ 1786610 h 1885627"/>
              <a:gd name="connsiteX96" fmla="*/ 2966203 w 4292170"/>
              <a:gd name="connsiteY96" fmla="*/ 1808135 h 1885627"/>
              <a:gd name="connsiteX97" fmla="*/ 4154406 w 4292170"/>
              <a:gd name="connsiteY97" fmla="*/ 1799525 h 1885627"/>
              <a:gd name="connsiteX98" fmla="*/ 4175932 w 4292170"/>
              <a:gd name="connsiteY98" fmla="*/ 1885627 h 1885627"/>
              <a:gd name="connsiteX99" fmla="*/ 4292170 w 4292170"/>
              <a:gd name="connsiteY99"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2079355 w 4292170"/>
              <a:gd name="connsiteY81" fmla="*/ 1597186 h 1885627"/>
              <a:gd name="connsiteX82" fmla="*/ 2105186 w 4292170"/>
              <a:gd name="connsiteY82" fmla="*/ 1597186 h 1885627"/>
              <a:gd name="connsiteX83" fmla="*/ 2109491 w 4292170"/>
              <a:gd name="connsiteY83" fmla="*/ 1623017 h 1885627"/>
              <a:gd name="connsiteX84" fmla="*/ 2113796 w 4292170"/>
              <a:gd name="connsiteY84" fmla="*/ 1627322 h 1885627"/>
              <a:gd name="connsiteX85" fmla="*/ 2131016 w 4292170"/>
              <a:gd name="connsiteY85" fmla="*/ 1670373 h 1885627"/>
              <a:gd name="connsiteX86" fmla="*/ 2217118 w 4292170"/>
              <a:gd name="connsiteY86" fmla="*/ 1678983 h 1885627"/>
              <a:gd name="connsiteX87" fmla="*/ 2234338 w 4292170"/>
              <a:gd name="connsiteY87" fmla="*/ 1704813 h 1885627"/>
              <a:gd name="connsiteX88" fmla="*/ 2419457 w 4292170"/>
              <a:gd name="connsiteY88" fmla="*/ 1704813 h 1885627"/>
              <a:gd name="connsiteX89" fmla="*/ 2428067 w 4292170"/>
              <a:gd name="connsiteY89" fmla="*/ 1726339 h 1885627"/>
              <a:gd name="connsiteX90" fmla="*/ 2471118 w 4292170"/>
              <a:gd name="connsiteY90" fmla="*/ 1726339 h 1885627"/>
              <a:gd name="connsiteX91" fmla="*/ 2479728 w 4292170"/>
              <a:gd name="connsiteY91" fmla="*/ 1743559 h 1885627"/>
              <a:gd name="connsiteX92" fmla="*/ 2522779 w 4292170"/>
              <a:gd name="connsiteY92" fmla="*/ 1726339 h 1885627"/>
              <a:gd name="connsiteX93" fmla="*/ 2539999 w 4292170"/>
              <a:gd name="connsiteY93" fmla="*/ 1765085 h 1885627"/>
              <a:gd name="connsiteX94" fmla="*/ 2901626 w 4292170"/>
              <a:gd name="connsiteY94" fmla="*/ 1765085 h 1885627"/>
              <a:gd name="connsiteX95" fmla="*/ 2914542 w 4292170"/>
              <a:gd name="connsiteY95" fmla="*/ 1795220 h 1885627"/>
              <a:gd name="connsiteX96" fmla="*/ 2970508 w 4292170"/>
              <a:gd name="connsiteY96" fmla="*/ 1786610 h 1885627"/>
              <a:gd name="connsiteX97" fmla="*/ 2966203 w 4292170"/>
              <a:gd name="connsiteY97" fmla="*/ 1808135 h 1885627"/>
              <a:gd name="connsiteX98" fmla="*/ 4154406 w 4292170"/>
              <a:gd name="connsiteY98" fmla="*/ 1799525 h 1885627"/>
              <a:gd name="connsiteX99" fmla="*/ 4175932 w 4292170"/>
              <a:gd name="connsiteY99" fmla="*/ 1885627 h 1885627"/>
              <a:gd name="connsiteX100" fmla="*/ 4292170 w 4292170"/>
              <a:gd name="connsiteY100"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2079355 w 4292170"/>
              <a:gd name="connsiteY81" fmla="*/ 1597186 h 1885627"/>
              <a:gd name="connsiteX82" fmla="*/ 2105186 w 4292170"/>
              <a:gd name="connsiteY82" fmla="*/ 1597186 h 1885627"/>
              <a:gd name="connsiteX83" fmla="*/ 2109491 w 4292170"/>
              <a:gd name="connsiteY83" fmla="*/ 1623017 h 1885627"/>
              <a:gd name="connsiteX84" fmla="*/ 2113796 w 4292170"/>
              <a:gd name="connsiteY84" fmla="*/ 1627322 h 1885627"/>
              <a:gd name="connsiteX85" fmla="*/ 2131016 w 4292170"/>
              <a:gd name="connsiteY85" fmla="*/ 1670373 h 1885627"/>
              <a:gd name="connsiteX86" fmla="*/ 2217118 w 4292170"/>
              <a:gd name="connsiteY86" fmla="*/ 1678983 h 1885627"/>
              <a:gd name="connsiteX87" fmla="*/ 2234338 w 4292170"/>
              <a:gd name="connsiteY87" fmla="*/ 1704813 h 1885627"/>
              <a:gd name="connsiteX88" fmla="*/ 2419457 w 4292170"/>
              <a:gd name="connsiteY88" fmla="*/ 1704813 h 1885627"/>
              <a:gd name="connsiteX89" fmla="*/ 2428067 w 4292170"/>
              <a:gd name="connsiteY89" fmla="*/ 1726339 h 1885627"/>
              <a:gd name="connsiteX90" fmla="*/ 2471118 w 4292170"/>
              <a:gd name="connsiteY90" fmla="*/ 1726339 h 1885627"/>
              <a:gd name="connsiteX91" fmla="*/ 2479728 w 4292170"/>
              <a:gd name="connsiteY91" fmla="*/ 1743559 h 1885627"/>
              <a:gd name="connsiteX92" fmla="*/ 2522779 w 4292170"/>
              <a:gd name="connsiteY92" fmla="*/ 1726339 h 1885627"/>
              <a:gd name="connsiteX93" fmla="*/ 2539999 w 4292170"/>
              <a:gd name="connsiteY93" fmla="*/ 1765085 h 1885627"/>
              <a:gd name="connsiteX94" fmla="*/ 2901626 w 4292170"/>
              <a:gd name="connsiteY94" fmla="*/ 1765085 h 1885627"/>
              <a:gd name="connsiteX95" fmla="*/ 2914542 w 4292170"/>
              <a:gd name="connsiteY95" fmla="*/ 1795220 h 1885627"/>
              <a:gd name="connsiteX96" fmla="*/ 2970508 w 4292170"/>
              <a:gd name="connsiteY96" fmla="*/ 1786610 h 1885627"/>
              <a:gd name="connsiteX97" fmla="*/ 2966203 w 4292170"/>
              <a:gd name="connsiteY97" fmla="*/ 1808135 h 1885627"/>
              <a:gd name="connsiteX98" fmla="*/ 4154406 w 4292170"/>
              <a:gd name="connsiteY98" fmla="*/ 1799525 h 1885627"/>
              <a:gd name="connsiteX99" fmla="*/ 4175932 w 4292170"/>
              <a:gd name="connsiteY99" fmla="*/ 1885627 h 1885627"/>
              <a:gd name="connsiteX100" fmla="*/ 4292170 w 4292170"/>
              <a:gd name="connsiteY100"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2070745 w 4292170"/>
              <a:gd name="connsiteY81" fmla="*/ 1567051 h 1885627"/>
              <a:gd name="connsiteX82" fmla="*/ 2079355 w 4292170"/>
              <a:gd name="connsiteY82" fmla="*/ 1597186 h 1885627"/>
              <a:gd name="connsiteX83" fmla="*/ 2105186 w 4292170"/>
              <a:gd name="connsiteY83" fmla="*/ 1597186 h 1885627"/>
              <a:gd name="connsiteX84" fmla="*/ 2109491 w 4292170"/>
              <a:gd name="connsiteY84" fmla="*/ 1623017 h 1885627"/>
              <a:gd name="connsiteX85" fmla="*/ 2113796 w 4292170"/>
              <a:gd name="connsiteY85" fmla="*/ 1627322 h 1885627"/>
              <a:gd name="connsiteX86" fmla="*/ 2131016 w 4292170"/>
              <a:gd name="connsiteY86" fmla="*/ 1670373 h 1885627"/>
              <a:gd name="connsiteX87" fmla="*/ 2217118 w 4292170"/>
              <a:gd name="connsiteY87" fmla="*/ 1678983 h 1885627"/>
              <a:gd name="connsiteX88" fmla="*/ 2234338 w 4292170"/>
              <a:gd name="connsiteY88" fmla="*/ 1704813 h 1885627"/>
              <a:gd name="connsiteX89" fmla="*/ 2419457 w 4292170"/>
              <a:gd name="connsiteY89" fmla="*/ 1704813 h 1885627"/>
              <a:gd name="connsiteX90" fmla="*/ 2428067 w 4292170"/>
              <a:gd name="connsiteY90" fmla="*/ 1726339 h 1885627"/>
              <a:gd name="connsiteX91" fmla="*/ 2471118 w 4292170"/>
              <a:gd name="connsiteY91" fmla="*/ 1726339 h 1885627"/>
              <a:gd name="connsiteX92" fmla="*/ 2479728 w 4292170"/>
              <a:gd name="connsiteY92" fmla="*/ 1743559 h 1885627"/>
              <a:gd name="connsiteX93" fmla="*/ 2522779 w 4292170"/>
              <a:gd name="connsiteY93" fmla="*/ 1726339 h 1885627"/>
              <a:gd name="connsiteX94" fmla="*/ 2539999 w 4292170"/>
              <a:gd name="connsiteY94" fmla="*/ 1765085 h 1885627"/>
              <a:gd name="connsiteX95" fmla="*/ 2901626 w 4292170"/>
              <a:gd name="connsiteY95" fmla="*/ 1765085 h 1885627"/>
              <a:gd name="connsiteX96" fmla="*/ 2914542 w 4292170"/>
              <a:gd name="connsiteY96" fmla="*/ 1795220 h 1885627"/>
              <a:gd name="connsiteX97" fmla="*/ 2970508 w 4292170"/>
              <a:gd name="connsiteY97" fmla="*/ 1786610 h 1885627"/>
              <a:gd name="connsiteX98" fmla="*/ 2966203 w 4292170"/>
              <a:gd name="connsiteY98" fmla="*/ 1808135 h 1885627"/>
              <a:gd name="connsiteX99" fmla="*/ 4154406 w 4292170"/>
              <a:gd name="connsiteY99" fmla="*/ 1799525 h 1885627"/>
              <a:gd name="connsiteX100" fmla="*/ 4175932 w 4292170"/>
              <a:gd name="connsiteY100" fmla="*/ 1885627 h 1885627"/>
              <a:gd name="connsiteX101" fmla="*/ 4292170 w 4292170"/>
              <a:gd name="connsiteY101"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2070745 w 4292170"/>
              <a:gd name="connsiteY81" fmla="*/ 1567051 h 1885627"/>
              <a:gd name="connsiteX82" fmla="*/ 2079355 w 4292170"/>
              <a:gd name="connsiteY82" fmla="*/ 1597186 h 1885627"/>
              <a:gd name="connsiteX83" fmla="*/ 2105186 w 4292170"/>
              <a:gd name="connsiteY83" fmla="*/ 1597186 h 1885627"/>
              <a:gd name="connsiteX84" fmla="*/ 2109491 w 4292170"/>
              <a:gd name="connsiteY84" fmla="*/ 1623017 h 1885627"/>
              <a:gd name="connsiteX85" fmla="*/ 2113796 w 4292170"/>
              <a:gd name="connsiteY85" fmla="*/ 1627322 h 1885627"/>
              <a:gd name="connsiteX86" fmla="*/ 2131016 w 4292170"/>
              <a:gd name="connsiteY86" fmla="*/ 1670373 h 1885627"/>
              <a:gd name="connsiteX87" fmla="*/ 2217118 w 4292170"/>
              <a:gd name="connsiteY87" fmla="*/ 1678983 h 1885627"/>
              <a:gd name="connsiteX88" fmla="*/ 2234338 w 4292170"/>
              <a:gd name="connsiteY88" fmla="*/ 1704813 h 1885627"/>
              <a:gd name="connsiteX89" fmla="*/ 2419457 w 4292170"/>
              <a:gd name="connsiteY89" fmla="*/ 1704813 h 1885627"/>
              <a:gd name="connsiteX90" fmla="*/ 2428067 w 4292170"/>
              <a:gd name="connsiteY90" fmla="*/ 1726339 h 1885627"/>
              <a:gd name="connsiteX91" fmla="*/ 2471118 w 4292170"/>
              <a:gd name="connsiteY91" fmla="*/ 1726339 h 1885627"/>
              <a:gd name="connsiteX92" fmla="*/ 2479728 w 4292170"/>
              <a:gd name="connsiteY92" fmla="*/ 1743559 h 1885627"/>
              <a:gd name="connsiteX93" fmla="*/ 2522779 w 4292170"/>
              <a:gd name="connsiteY93" fmla="*/ 1726339 h 1885627"/>
              <a:gd name="connsiteX94" fmla="*/ 2539999 w 4292170"/>
              <a:gd name="connsiteY94" fmla="*/ 1765085 h 1885627"/>
              <a:gd name="connsiteX95" fmla="*/ 2901626 w 4292170"/>
              <a:gd name="connsiteY95" fmla="*/ 1765085 h 1885627"/>
              <a:gd name="connsiteX96" fmla="*/ 2914542 w 4292170"/>
              <a:gd name="connsiteY96" fmla="*/ 1795220 h 1885627"/>
              <a:gd name="connsiteX97" fmla="*/ 2970508 w 4292170"/>
              <a:gd name="connsiteY97" fmla="*/ 1786610 h 1885627"/>
              <a:gd name="connsiteX98" fmla="*/ 2966203 w 4292170"/>
              <a:gd name="connsiteY98" fmla="*/ 1808135 h 1885627"/>
              <a:gd name="connsiteX99" fmla="*/ 4154406 w 4292170"/>
              <a:gd name="connsiteY99" fmla="*/ 1799525 h 1885627"/>
              <a:gd name="connsiteX100" fmla="*/ 4175932 w 4292170"/>
              <a:gd name="connsiteY100" fmla="*/ 1885627 h 1885627"/>
              <a:gd name="connsiteX101" fmla="*/ 4292170 w 4292170"/>
              <a:gd name="connsiteY101"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1838271 w 4292170"/>
              <a:gd name="connsiteY81" fmla="*/ 1575661 h 1885627"/>
              <a:gd name="connsiteX82" fmla="*/ 2070745 w 4292170"/>
              <a:gd name="connsiteY82" fmla="*/ 1567051 h 1885627"/>
              <a:gd name="connsiteX83" fmla="*/ 2079355 w 4292170"/>
              <a:gd name="connsiteY83" fmla="*/ 1597186 h 1885627"/>
              <a:gd name="connsiteX84" fmla="*/ 2105186 w 4292170"/>
              <a:gd name="connsiteY84" fmla="*/ 1597186 h 1885627"/>
              <a:gd name="connsiteX85" fmla="*/ 2109491 w 4292170"/>
              <a:gd name="connsiteY85" fmla="*/ 1623017 h 1885627"/>
              <a:gd name="connsiteX86" fmla="*/ 2113796 w 4292170"/>
              <a:gd name="connsiteY86" fmla="*/ 1627322 h 1885627"/>
              <a:gd name="connsiteX87" fmla="*/ 2131016 w 4292170"/>
              <a:gd name="connsiteY87" fmla="*/ 1670373 h 1885627"/>
              <a:gd name="connsiteX88" fmla="*/ 2217118 w 4292170"/>
              <a:gd name="connsiteY88" fmla="*/ 1678983 h 1885627"/>
              <a:gd name="connsiteX89" fmla="*/ 2234338 w 4292170"/>
              <a:gd name="connsiteY89" fmla="*/ 1704813 h 1885627"/>
              <a:gd name="connsiteX90" fmla="*/ 2419457 w 4292170"/>
              <a:gd name="connsiteY90" fmla="*/ 1704813 h 1885627"/>
              <a:gd name="connsiteX91" fmla="*/ 2428067 w 4292170"/>
              <a:gd name="connsiteY91" fmla="*/ 1726339 h 1885627"/>
              <a:gd name="connsiteX92" fmla="*/ 2471118 w 4292170"/>
              <a:gd name="connsiteY92" fmla="*/ 1726339 h 1885627"/>
              <a:gd name="connsiteX93" fmla="*/ 2479728 w 4292170"/>
              <a:gd name="connsiteY93" fmla="*/ 1743559 h 1885627"/>
              <a:gd name="connsiteX94" fmla="*/ 2522779 w 4292170"/>
              <a:gd name="connsiteY94" fmla="*/ 1726339 h 1885627"/>
              <a:gd name="connsiteX95" fmla="*/ 2539999 w 4292170"/>
              <a:gd name="connsiteY95" fmla="*/ 1765085 h 1885627"/>
              <a:gd name="connsiteX96" fmla="*/ 2901626 w 4292170"/>
              <a:gd name="connsiteY96" fmla="*/ 1765085 h 1885627"/>
              <a:gd name="connsiteX97" fmla="*/ 2914542 w 4292170"/>
              <a:gd name="connsiteY97" fmla="*/ 1795220 h 1885627"/>
              <a:gd name="connsiteX98" fmla="*/ 2970508 w 4292170"/>
              <a:gd name="connsiteY98" fmla="*/ 1786610 h 1885627"/>
              <a:gd name="connsiteX99" fmla="*/ 2966203 w 4292170"/>
              <a:gd name="connsiteY99" fmla="*/ 1808135 h 1885627"/>
              <a:gd name="connsiteX100" fmla="*/ 4154406 w 4292170"/>
              <a:gd name="connsiteY100" fmla="*/ 1799525 h 1885627"/>
              <a:gd name="connsiteX101" fmla="*/ 4175932 w 4292170"/>
              <a:gd name="connsiteY101" fmla="*/ 1885627 h 1885627"/>
              <a:gd name="connsiteX102" fmla="*/ 4292170 w 4292170"/>
              <a:gd name="connsiteY102"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1838271 w 4292170"/>
              <a:gd name="connsiteY81" fmla="*/ 1575661 h 1885627"/>
              <a:gd name="connsiteX82" fmla="*/ 2070745 w 4292170"/>
              <a:gd name="connsiteY82" fmla="*/ 1567051 h 1885627"/>
              <a:gd name="connsiteX83" fmla="*/ 2079355 w 4292170"/>
              <a:gd name="connsiteY83" fmla="*/ 1597186 h 1885627"/>
              <a:gd name="connsiteX84" fmla="*/ 2105186 w 4292170"/>
              <a:gd name="connsiteY84" fmla="*/ 1597186 h 1885627"/>
              <a:gd name="connsiteX85" fmla="*/ 2109491 w 4292170"/>
              <a:gd name="connsiteY85" fmla="*/ 1623017 h 1885627"/>
              <a:gd name="connsiteX86" fmla="*/ 2113796 w 4292170"/>
              <a:gd name="connsiteY86" fmla="*/ 1627322 h 1885627"/>
              <a:gd name="connsiteX87" fmla="*/ 2131016 w 4292170"/>
              <a:gd name="connsiteY87" fmla="*/ 1670373 h 1885627"/>
              <a:gd name="connsiteX88" fmla="*/ 2217118 w 4292170"/>
              <a:gd name="connsiteY88" fmla="*/ 1678983 h 1885627"/>
              <a:gd name="connsiteX89" fmla="*/ 2234338 w 4292170"/>
              <a:gd name="connsiteY89" fmla="*/ 1704813 h 1885627"/>
              <a:gd name="connsiteX90" fmla="*/ 2419457 w 4292170"/>
              <a:gd name="connsiteY90" fmla="*/ 1704813 h 1885627"/>
              <a:gd name="connsiteX91" fmla="*/ 2428067 w 4292170"/>
              <a:gd name="connsiteY91" fmla="*/ 1726339 h 1885627"/>
              <a:gd name="connsiteX92" fmla="*/ 2471118 w 4292170"/>
              <a:gd name="connsiteY92" fmla="*/ 1726339 h 1885627"/>
              <a:gd name="connsiteX93" fmla="*/ 2479728 w 4292170"/>
              <a:gd name="connsiteY93" fmla="*/ 1743559 h 1885627"/>
              <a:gd name="connsiteX94" fmla="*/ 2522779 w 4292170"/>
              <a:gd name="connsiteY94" fmla="*/ 1726339 h 1885627"/>
              <a:gd name="connsiteX95" fmla="*/ 2539999 w 4292170"/>
              <a:gd name="connsiteY95" fmla="*/ 1765085 h 1885627"/>
              <a:gd name="connsiteX96" fmla="*/ 2901626 w 4292170"/>
              <a:gd name="connsiteY96" fmla="*/ 1765085 h 1885627"/>
              <a:gd name="connsiteX97" fmla="*/ 2914542 w 4292170"/>
              <a:gd name="connsiteY97" fmla="*/ 1795220 h 1885627"/>
              <a:gd name="connsiteX98" fmla="*/ 2970508 w 4292170"/>
              <a:gd name="connsiteY98" fmla="*/ 1786610 h 1885627"/>
              <a:gd name="connsiteX99" fmla="*/ 2966203 w 4292170"/>
              <a:gd name="connsiteY99" fmla="*/ 1808135 h 1885627"/>
              <a:gd name="connsiteX100" fmla="*/ 4154406 w 4292170"/>
              <a:gd name="connsiteY100" fmla="*/ 1799525 h 1885627"/>
              <a:gd name="connsiteX101" fmla="*/ 4175932 w 4292170"/>
              <a:gd name="connsiteY101" fmla="*/ 1885627 h 1885627"/>
              <a:gd name="connsiteX102" fmla="*/ 4292170 w 4292170"/>
              <a:gd name="connsiteY102"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1667843 w 4292170"/>
              <a:gd name="connsiteY81" fmla="*/ 1392641 h 1885627"/>
              <a:gd name="connsiteX82" fmla="*/ 1838271 w 4292170"/>
              <a:gd name="connsiteY82" fmla="*/ 1575661 h 1885627"/>
              <a:gd name="connsiteX83" fmla="*/ 2070745 w 4292170"/>
              <a:gd name="connsiteY83" fmla="*/ 1567051 h 1885627"/>
              <a:gd name="connsiteX84" fmla="*/ 2079355 w 4292170"/>
              <a:gd name="connsiteY84" fmla="*/ 1597186 h 1885627"/>
              <a:gd name="connsiteX85" fmla="*/ 2105186 w 4292170"/>
              <a:gd name="connsiteY85" fmla="*/ 1597186 h 1885627"/>
              <a:gd name="connsiteX86" fmla="*/ 2109491 w 4292170"/>
              <a:gd name="connsiteY86" fmla="*/ 1623017 h 1885627"/>
              <a:gd name="connsiteX87" fmla="*/ 2113796 w 4292170"/>
              <a:gd name="connsiteY87" fmla="*/ 1627322 h 1885627"/>
              <a:gd name="connsiteX88" fmla="*/ 2131016 w 4292170"/>
              <a:gd name="connsiteY88" fmla="*/ 1670373 h 1885627"/>
              <a:gd name="connsiteX89" fmla="*/ 2217118 w 4292170"/>
              <a:gd name="connsiteY89" fmla="*/ 1678983 h 1885627"/>
              <a:gd name="connsiteX90" fmla="*/ 2234338 w 4292170"/>
              <a:gd name="connsiteY90" fmla="*/ 1704813 h 1885627"/>
              <a:gd name="connsiteX91" fmla="*/ 2419457 w 4292170"/>
              <a:gd name="connsiteY91" fmla="*/ 1704813 h 1885627"/>
              <a:gd name="connsiteX92" fmla="*/ 2428067 w 4292170"/>
              <a:gd name="connsiteY92" fmla="*/ 1726339 h 1885627"/>
              <a:gd name="connsiteX93" fmla="*/ 2471118 w 4292170"/>
              <a:gd name="connsiteY93" fmla="*/ 1726339 h 1885627"/>
              <a:gd name="connsiteX94" fmla="*/ 2479728 w 4292170"/>
              <a:gd name="connsiteY94" fmla="*/ 1743559 h 1885627"/>
              <a:gd name="connsiteX95" fmla="*/ 2522779 w 4292170"/>
              <a:gd name="connsiteY95" fmla="*/ 1726339 h 1885627"/>
              <a:gd name="connsiteX96" fmla="*/ 2539999 w 4292170"/>
              <a:gd name="connsiteY96" fmla="*/ 1765085 h 1885627"/>
              <a:gd name="connsiteX97" fmla="*/ 2901626 w 4292170"/>
              <a:gd name="connsiteY97" fmla="*/ 1765085 h 1885627"/>
              <a:gd name="connsiteX98" fmla="*/ 2914542 w 4292170"/>
              <a:gd name="connsiteY98" fmla="*/ 1795220 h 1885627"/>
              <a:gd name="connsiteX99" fmla="*/ 2970508 w 4292170"/>
              <a:gd name="connsiteY99" fmla="*/ 1786610 h 1885627"/>
              <a:gd name="connsiteX100" fmla="*/ 2966203 w 4292170"/>
              <a:gd name="connsiteY100" fmla="*/ 1808135 h 1885627"/>
              <a:gd name="connsiteX101" fmla="*/ 4154406 w 4292170"/>
              <a:gd name="connsiteY101" fmla="*/ 1799525 h 1885627"/>
              <a:gd name="connsiteX102" fmla="*/ 4175932 w 4292170"/>
              <a:gd name="connsiteY102" fmla="*/ 1885627 h 1885627"/>
              <a:gd name="connsiteX103" fmla="*/ 4292170 w 4292170"/>
              <a:gd name="connsiteY103"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1667843 w 4292170"/>
              <a:gd name="connsiteY81" fmla="*/ 1392641 h 1885627"/>
              <a:gd name="connsiteX82" fmla="*/ 1667843 w 4292170"/>
              <a:gd name="connsiteY82" fmla="*/ 1456141 h 1885627"/>
              <a:gd name="connsiteX83" fmla="*/ 1838271 w 4292170"/>
              <a:gd name="connsiteY83" fmla="*/ 1575661 h 1885627"/>
              <a:gd name="connsiteX84" fmla="*/ 2070745 w 4292170"/>
              <a:gd name="connsiteY84" fmla="*/ 1567051 h 1885627"/>
              <a:gd name="connsiteX85" fmla="*/ 2079355 w 4292170"/>
              <a:gd name="connsiteY85" fmla="*/ 1597186 h 1885627"/>
              <a:gd name="connsiteX86" fmla="*/ 2105186 w 4292170"/>
              <a:gd name="connsiteY86" fmla="*/ 1597186 h 1885627"/>
              <a:gd name="connsiteX87" fmla="*/ 2109491 w 4292170"/>
              <a:gd name="connsiteY87" fmla="*/ 1623017 h 1885627"/>
              <a:gd name="connsiteX88" fmla="*/ 2113796 w 4292170"/>
              <a:gd name="connsiteY88" fmla="*/ 1627322 h 1885627"/>
              <a:gd name="connsiteX89" fmla="*/ 2131016 w 4292170"/>
              <a:gd name="connsiteY89" fmla="*/ 1670373 h 1885627"/>
              <a:gd name="connsiteX90" fmla="*/ 2217118 w 4292170"/>
              <a:gd name="connsiteY90" fmla="*/ 1678983 h 1885627"/>
              <a:gd name="connsiteX91" fmla="*/ 2234338 w 4292170"/>
              <a:gd name="connsiteY91" fmla="*/ 1704813 h 1885627"/>
              <a:gd name="connsiteX92" fmla="*/ 2419457 w 4292170"/>
              <a:gd name="connsiteY92" fmla="*/ 1704813 h 1885627"/>
              <a:gd name="connsiteX93" fmla="*/ 2428067 w 4292170"/>
              <a:gd name="connsiteY93" fmla="*/ 1726339 h 1885627"/>
              <a:gd name="connsiteX94" fmla="*/ 2471118 w 4292170"/>
              <a:gd name="connsiteY94" fmla="*/ 1726339 h 1885627"/>
              <a:gd name="connsiteX95" fmla="*/ 2479728 w 4292170"/>
              <a:gd name="connsiteY95" fmla="*/ 1743559 h 1885627"/>
              <a:gd name="connsiteX96" fmla="*/ 2522779 w 4292170"/>
              <a:gd name="connsiteY96" fmla="*/ 1726339 h 1885627"/>
              <a:gd name="connsiteX97" fmla="*/ 2539999 w 4292170"/>
              <a:gd name="connsiteY97" fmla="*/ 1765085 h 1885627"/>
              <a:gd name="connsiteX98" fmla="*/ 2901626 w 4292170"/>
              <a:gd name="connsiteY98" fmla="*/ 1765085 h 1885627"/>
              <a:gd name="connsiteX99" fmla="*/ 2914542 w 4292170"/>
              <a:gd name="connsiteY99" fmla="*/ 1795220 h 1885627"/>
              <a:gd name="connsiteX100" fmla="*/ 2970508 w 4292170"/>
              <a:gd name="connsiteY100" fmla="*/ 1786610 h 1885627"/>
              <a:gd name="connsiteX101" fmla="*/ 2966203 w 4292170"/>
              <a:gd name="connsiteY101" fmla="*/ 1808135 h 1885627"/>
              <a:gd name="connsiteX102" fmla="*/ 4154406 w 4292170"/>
              <a:gd name="connsiteY102" fmla="*/ 1799525 h 1885627"/>
              <a:gd name="connsiteX103" fmla="*/ 4175932 w 4292170"/>
              <a:gd name="connsiteY103" fmla="*/ 1885627 h 1885627"/>
              <a:gd name="connsiteX104" fmla="*/ 4292170 w 4292170"/>
              <a:gd name="connsiteY104"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1667843 w 4292170"/>
              <a:gd name="connsiteY81" fmla="*/ 1392641 h 1885627"/>
              <a:gd name="connsiteX82" fmla="*/ 1667843 w 4292170"/>
              <a:gd name="connsiteY82" fmla="*/ 1456141 h 1885627"/>
              <a:gd name="connsiteX83" fmla="*/ 1690068 w 4292170"/>
              <a:gd name="connsiteY83" fmla="*/ 1456141 h 1885627"/>
              <a:gd name="connsiteX84" fmla="*/ 1838271 w 4292170"/>
              <a:gd name="connsiteY84" fmla="*/ 1575661 h 1885627"/>
              <a:gd name="connsiteX85" fmla="*/ 2070745 w 4292170"/>
              <a:gd name="connsiteY85" fmla="*/ 1567051 h 1885627"/>
              <a:gd name="connsiteX86" fmla="*/ 2079355 w 4292170"/>
              <a:gd name="connsiteY86" fmla="*/ 1597186 h 1885627"/>
              <a:gd name="connsiteX87" fmla="*/ 2105186 w 4292170"/>
              <a:gd name="connsiteY87" fmla="*/ 1597186 h 1885627"/>
              <a:gd name="connsiteX88" fmla="*/ 2109491 w 4292170"/>
              <a:gd name="connsiteY88" fmla="*/ 1623017 h 1885627"/>
              <a:gd name="connsiteX89" fmla="*/ 2113796 w 4292170"/>
              <a:gd name="connsiteY89" fmla="*/ 1627322 h 1885627"/>
              <a:gd name="connsiteX90" fmla="*/ 2131016 w 4292170"/>
              <a:gd name="connsiteY90" fmla="*/ 1670373 h 1885627"/>
              <a:gd name="connsiteX91" fmla="*/ 2217118 w 4292170"/>
              <a:gd name="connsiteY91" fmla="*/ 1678983 h 1885627"/>
              <a:gd name="connsiteX92" fmla="*/ 2234338 w 4292170"/>
              <a:gd name="connsiteY92" fmla="*/ 1704813 h 1885627"/>
              <a:gd name="connsiteX93" fmla="*/ 2419457 w 4292170"/>
              <a:gd name="connsiteY93" fmla="*/ 1704813 h 1885627"/>
              <a:gd name="connsiteX94" fmla="*/ 2428067 w 4292170"/>
              <a:gd name="connsiteY94" fmla="*/ 1726339 h 1885627"/>
              <a:gd name="connsiteX95" fmla="*/ 2471118 w 4292170"/>
              <a:gd name="connsiteY95" fmla="*/ 1726339 h 1885627"/>
              <a:gd name="connsiteX96" fmla="*/ 2479728 w 4292170"/>
              <a:gd name="connsiteY96" fmla="*/ 1743559 h 1885627"/>
              <a:gd name="connsiteX97" fmla="*/ 2522779 w 4292170"/>
              <a:gd name="connsiteY97" fmla="*/ 1726339 h 1885627"/>
              <a:gd name="connsiteX98" fmla="*/ 2539999 w 4292170"/>
              <a:gd name="connsiteY98" fmla="*/ 1765085 h 1885627"/>
              <a:gd name="connsiteX99" fmla="*/ 2901626 w 4292170"/>
              <a:gd name="connsiteY99" fmla="*/ 1765085 h 1885627"/>
              <a:gd name="connsiteX100" fmla="*/ 2914542 w 4292170"/>
              <a:gd name="connsiteY100" fmla="*/ 1795220 h 1885627"/>
              <a:gd name="connsiteX101" fmla="*/ 2970508 w 4292170"/>
              <a:gd name="connsiteY101" fmla="*/ 1786610 h 1885627"/>
              <a:gd name="connsiteX102" fmla="*/ 2966203 w 4292170"/>
              <a:gd name="connsiteY102" fmla="*/ 1808135 h 1885627"/>
              <a:gd name="connsiteX103" fmla="*/ 4154406 w 4292170"/>
              <a:gd name="connsiteY103" fmla="*/ 1799525 h 1885627"/>
              <a:gd name="connsiteX104" fmla="*/ 4175932 w 4292170"/>
              <a:gd name="connsiteY104" fmla="*/ 1885627 h 1885627"/>
              <a:gd name="connsiteX105" fmla="*/ 4292170 w 4292170"/>
              <a:gd name="connsiteY105"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1667843 w 4292170"/>
              <a:gd name="connsiteY81" fmla="*/ 1392641 h 1885627"/>
              <a:gd name="connsiteX82" fmla="*/ 1667843 w 4292170"/>
              <a:gd name="connsiteY82" fmla="*/ 1456141 h 1885627"/>
              <a:gd name="connsiteX83" fmla="*/ 1690068 w 4292170"/>
              <a:gd name="connsiteY83" fmla="*/ 1456141 h 1885627"/>
              <a:gd name="connsiteX84" fmla="*/ 1690068 w 4292170"/>
              <a:gd name="connsiteY84" fmla="*/ 1529166 h 1885627"/>
              <a:gd name="connsiteX85" fmla="*/ 1838271 w 4292170"/>
              <a:gd name="connsiteY85" fmla="*/ 1575661 h 1885627"/>
              <a:gd name="connsiteX86" fmla="*/ 2070745 w 4292170"/>
              <a:gd name="connsiteY86" fmla="*/ 1567051 h 1885627"/>
              <a:gd name="connsiteX87" fmla="*/ 2079355 w 4292170"/>
              <a:gd name="connsiteY87" fmla="*/ 1597186 h 1885627"/>
              <a:gd name="connsiteX88" fmla="*/ 2105186 w 4292170"/>
              <a:gd name="connsiteY88" fmla="*/ 1597186 h 1885627"/>
              <a:gd name="connsiteX89" fmla="*/ 2109491 w 4292170"/>
              <a:gd name="connsiteY89" fmla="*/ 1623017 h 1885627"/>
              <a:gd name="connsiteX90" fmla="*/ 2113796 w 4292170"/>
              <a:gd name="connsiteY90" fmla="*/ 1627322 h 1885627"/>
              <a:gd name="connsiteX91" fmla="*/ 2131016 w 4292170"/>
              <a:gd name="connsiteY91" fmla="*/ 1670373 h 1885627"/>
              <a:gd name="connsiteX92" fmla="*/ 2217118 w 4292170"/>
              <a:gd name="connsiteY92" fmla="*/ 1678983 h 1885627"/>
              <a:gd name="connsiteX93" fmla="*/ 2234338 w 4292170"/>
              <a:gd name="connsiteY93" fmla="*/ 1704813 h 1885627"/>
              <a:gd name="connsiteX94" fmla="*/ 2419457 w 4292170"/>
              <a:gd name="connsiteY94" fmla="*/ 1704813 h 1885627"/>
              <a:gd name="connsiteX95" fmla="*/ 2428067 w 4292170"/>
              <a:gd name="connsiteY95" fmla="*/ 1726339 h 1885627"/>
              <a:gd name="connsiteX96" fmla="*/ 2471118 w 4292170"/>
              <a:gd name="connsiteY96" fmla="*/ 1726339 h 1885627"/>
              <a:gd name="connsiteX97" fmla="*/ 2479728 w 4292170"/>
              <a:gd name="connsiteY97" fmla="*/ 1743559 h 1885627"/>
              <a:gd name="connsiteX98" fmla="*/ 2522779 w 4292170"/>
              <a:gd name="connsiteY98" fmla="*/ 1726339 h 1885627"/>
              <a:gd name="connsiteX99" fmla="*/ 2539999 w 4292170"/>
              <a:gd name="connsiteY99" fmla="*/ 1765085 h 1885627"/>
              <a:gd name="connsiteX100" fmla="*/ 2901626 w 4292170"/>
              <a:gd name="connsiteY100" fmla="*/ 1765085 h 1885627"/>
              <a:gd name="connsiteX101" fmla="*/ 2914542 w 4292170"/>
              <a:gd name="connsiteY101" fmla="*/ 1795220 h 1885627"/>
              <a:gd name="connsiteX102" fmla="*/ 2970508 w 4292170"/>
              <a:gd name="connsiteY102" fmla="*/ 1786610 h 1885627"/>
              <a:gd name="connsiteX103" fmla="*/ 2966203 w 4292170"/>
              <a:gd name="connsiteY103" fmla="*/ 1808135 h 1885627"/>
              <a:gd name="connsiteX104" fmla="*/ 4154406 w 4292170"/>
              <a:gd name="connsiteY104" fmla="*/ 1799525 h 1885627"/>
              <a:gd name="connsiteX105" fmla="*/ 4175932 w 4292170"/>
              <a:gd name="connsiteY105" fmla="*/ 1885627 h 1885627"/>
              <a:gd name="connsiteX106" fmla="*/ 4292170 w 4292170"/>
              <a:gd name="connsiteY106"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1667843 w 4292170"/>
              <a:gd name="connsiteY81" fmla="*/ 1392641 h 1885627"/>
              <a:gd name="connsiteX82" fmla="*/ 1667843 w 4292170"/>
              <a:gd name="connsiteY82" fmla="*/ 1456141 h 1885627"/>
              <a:gd name="connsiteX83" fmla="*/ 1690068 w 4292170"/>
              <a:gd name="connsiteY83" fmla="*/ 1456141 h 1885627"/>
              <a:gd name="connsiteX84" fmla="*/ 1690068 w 4292170"/>
              <a:gd name="connsiteY84" fmla="*/ 1529166 h 1885627"/>
              <a:gd name="connsiteX85" fmla="*/ 1838271 w 4292170"/>
              <a:gd name="connsiteY85" fmla="*/ 1575661 h 1885627"/>
              <a:gd name="connsiteX86" fmla="*/ 2070745 w 4292170"/>
              <a:gd name="connsiteY86" fmla="*/ 1567051 h 1885627"/>
              <a:gd name="connsiteX87" fmla="*/ 2079355 w 4292170"/>
              <a:gd name="connsiteY87" fmla="*/ 1597186 h 1885627"/>
              <a:gd name="connsiteX88" fmla="*/ 2105186 w 4292170"/>
              <a:gd name="connsiteY88" fmla="*/ 1597186 h 1885627"/>
              <a:gd name="connsiteX89" fmla="*/ 2109491 w 4292170"/>
              <a:gd name="connsiteY89" fmla="*/ 1623017 h 1885627"/>
              <a:gd name="connsiteX90" fmla="*/ 2113796 w 4292170"/>
              <a:gd name="connsiteY90" fmla="*/ 1627322 h 1885627"/>
              <a:gd name="connsiteX91" fmla="*/ 2131016 w 4292170"/>
              <a:gd name="connsiteY91" fmla="*/ 1670373 h 1885627"/>
              <a:gd name="connsiteX92" fmla="*/ 2217118 w 4292170"/>
              <a:gd name="connsiteY92" fmla="*/ 1678983 h 1885627"/>
              <a:gd name="connsiteX93" fmla="*/ 2234338 w 4292170"/>
              <a:gd name="connsiteY93" fmla="*/ 1704813 h 1885627"/>
              <a:gd name="connsiteX94" fmla="*/ 2419457 w 4292170"/>
              <a:gd name="connsiteY94" fmla="*/ 1704813 h 1885627"/>
              <a:gd name="connsiteX95" fmla="*/ 2428067 w 4292170"/>
              <a:gd name="connsiteY95" fmla="*/ 1726339 h 1885627"/>
              <a:gd name="connsiteX96" fmla="*/ 2471118 w 4292170"/>
              <a:gd name="connsiteY96" fmla="*/ 1726339 h 1885627"/>
              <a:gd name="connsiteX97" fmla="*/ 2479728 w 4292170"/>
              <a:gd name="connsiteY97" fmla="*/ 1743559 h 1885627"/>
              <a:gd name="connsiteX98" fmla="*/ 2522779 w 4292170"/>
              <a:gd name="connsiteY98" fmla="*/ 1726339 h 1885627"/>
              <a:gd name="connsiteX99" fmla="*/ 2539999 w 4292170"/>
              <a:gd name="connsiteY99" fmla="*/ 1765085 h 1885627"/>
              <a:gd name="connsiteX100" fmla="*/ 2901626 w 4292170"/>
              <a:gd name="connsiteY100" fmla="*/ 1765085 h 1885627"/>
              <a:gd name="connsiteX101" fmla="*/ 2914542 w 4292170"/>
              <a:gd name="connsiteY101" fmla="*/ 1795220 h 1885627"/>
              <a:gd name="connsiteX102" fmla="*/ 2970508 w 4292170"/>
              <a:gd name="connsiteY102" fmla="*/ 1786610 h 1885627"/>
              <a:gd name="connsiteX103" fmla="*/ 2966203 w 4292170"/>
              <a:gd name="connsiteY103" fmla="*/ 1808135 h 1885627"/>
              <a:gd name="connsiteX104" fmla="*/ 4154406 w 4292170"/>
              <a:gd name="connsiteY104" fmla="*/ 1799525 h 1885627"/>
              <a:gd name="connsiteX105" fmla="*/ 4175932 w 4292170"/>
              <a:gd name="connsiteY105" fmla="*/ 1885627 h 1885627"/>
              <a:gd name="connsiteX106" fmla="*/ 4292170 w 4292170"/>
              <a:gd name="connsiteY106"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1667843 w 4292170"/>
              <a:gd name="connsiteY81" fmla="*/ 1392641 h 1885627"/>
              <a:gd name="connsiteX82" fmla="*/ 1667843 w 4292170"/>
              <a:gd name="connsiteY82" fmla="*/ 1456141 h 1885627"/>
              <a:gd name="connsiteX83" fmla="*/ 1690068 w 4292170"/>
              <a:gd name="connsiteY83" fmla="*/ 1456141 h 1885627"/>
              <a:gd name="connsiteX84" fmla="*/ 1690068 w 4292170"/>
              <a:gd name="connsiteY84" fmla="*/ 1529166 h 1885627"/>
              <a:gd name="connsiteX85" fmla="*/ 1721818 w 4292170"/>
              <a:gd name="connsiteY85" fmla="*/ 1529166 h 1885627"/>
              <a:gd name="connsiteX86" fmla="*/ 1838271 w 4292170"/>
              <a:gd name="connsiteY86" fmla="*/ 1575661 h 1885627"/>
              <a:gd name="connsiteX87" fmla="*/ 2070745 w 4292170"/>
              <a:gd name="connsiteY87" fmla="*/ 1567051 h 1885627"/>
              <a:gd name="connsiteX88" fmla="*/ 2079355 w 4292170"/>
              <a:gd name="connsiteY88" fmla="*/ 1597186 h 1885627"/>
              <a:gd name="connsiteX89" fmla="*/ 2105186 w 4292170"/>
              <a:gd name="connsiteY89" fmla="*/ 1597186 h 1885627"/>
              <a:gd name="connsiteX90" fmla="*/ 2109491 w 4292170"/>
              <a:gd name="connsiteY90" fmla="*/ 1623017 h 1885627"/>
              <a:gd name="connsiteX91" fmla="*/ 2113796 w 4292170"/>
              <a:gd name="connsiteY91" fmla="*/ 1627322 h 1885627"/>
              <a:gd name="connsiteX92" fmla="*/ 2131016 w 4292170"/>
              <a:gd name="connsiteY92" fmla="*/ 1670373 h 1885627"/>
              <a:gd name="connsiteX93" fmla="*/ 2217118 w 4292170"/>
              <a:gd name="connsiteY93" fmla="*/ 1678983 h 1885627"/>
              <a:gd name="connsiteX94" fmla="*/ 2234338 w 4292170"/>
              <a:gd name="connsiteY94" fmla="*/ 1704813 h 1885627"/>
              <a:gd name="connsiteX95" fmla="*/ 2419457 w 4292170"/>
              <a:gd name="connsiteY95" fmla="*/ 1704813 h 1885627"/>
              <a:gd name="connsiteX96" fmla="*/ 2428067 w 4292170"/>
              <a:gd name="connsiteY96" fmla="*/ 1726339 h 1885627"/>
              <a:gd name="connsiteX97" fmla="*/ 2471118 w 4292170"/>
              <a:gd name="connsiteY97" fmla="*/ 1726339 h 1885627"/>
              <a:gd name="connsiteX98" fmla="*/ 2479728 w 4292170"/>
              <a:gd name="connsiteY98" fmla="*/ 1743559 h 1885627"/>
              <a:gd name="connsiteX99" fmla="*/ 2522779 w 4292170"/>
              <a:gd name="connsiteY99" fmla="*/ 1726339 h 1885627"/>
              <a:gd name="connsiteX100" fmla="*/ 2539999 w 4292170"/>
              <a:gd name="connsiteY100" fmla="*/ 1765085 h 1885627"/>
              <a:gd name="connsiteX101" fmla="*/ 2901626 w 4292170"/>
              <a:gd name="connsiteY101" fmla="*/ 1765085 h 1885627"/>
              <a:gd name="connsiteX102" fmla="*/ 2914542 w 4292170"/>
              <a:gd name="connsiteY102" fmla="*/ 1795220 h 1885627"/>
              <a:gd name="connsiteX103" fmla="*/ 2970508 w 4292170"/>
              <a:gd name="connsiteY103" fmla="*/ 1786610 h 1885627"/>
              <a:gd name="connsiteX104" fmla="*/ 2966203 w 4292170"/>
              <a:gd name="connsiteY104" fmla="*/ 1808135 h 1885627"/>
              <a:gd name="connsiteX105" fmla="*/ 4154406 w 4292170"/>
              <a:gd name="connsiteY105" fmla="*/ 1799525 h 1885627"/>
              <a:gd name="connsiteX106" fmla="*/ 4175932 w 4292170"/>
              <a:gd name="connsiteY106" fmla="*/ 1885627 h 1885627"/>
              <a:gd name="connsiteX107" fmla="*/ 4292170 w 4292170"/>
              <a:gd name="connsiteY107"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1667843 w 4292170"/>
              <a:gd name="connsiteY81" fmla="*/ 1392641 h 1885627"/>
              <a:gd name="connsiteX82" fmla="*/ 1667843 w 4292170"/>
              <a:gd name="connsiteY82" fmla="*/ 1456141 h 1885627"/>
              <a:gd name="connsiteX83" fmla="*/ 1690068 w 4292170"/>
              <a:gd name="connsiteY83" fmla="*/ 1456141 h 1885627"/>
              <a:gd name="connsiteX84" fmla="*/ 1690068 w 4292170"/>
              <a:gd name="connsiteY84" fmla="*/ 1529166 h 1885627"/>
              <a:gd name="connsiteX85" fmla="*/ 1721818 w 4292170"/>
              <a:gd name="connsiteY85" fmla="*/ 1529166 h 1885627"/>
              <a:gd name="connsiteX86" fmla="*/ 1734518 w 4292170"/>
              <a:gd name="connsiteY86" fmla="*/ 1545041 h 1885627"/>
              <a:gd name="connsiteX87" fmla="*/ 1838271 w 4292170"/>
              <a:gd name="connsiteY87" fmla="*/ 1575661 h 1885627"/>
              <a:gd name="connsiteX88" fmla="*/ 2070745 w 4292170"/>
              <a:gd name="connsiteY88" fmla="*/ 1567051 h 1885627"/>
              <a:gd name="connsiteX89" fmla="*/ 2079355 w 4292170"/>
              <a:gd name="connsiteY89" fmla="*/ 1597186 h 1885627"/>
              <a:gd name="connsiteX90" fmla="*/ 2105186 w 4292170"/>
              <a:gd name="connsiteY90" fmla="*/ 1597186 h 1885627"/>
              <a:gd name="connsiteX91" fmla="*/ 2109491 w 4292170"/>
              <a:gd name="connsiteY91" fmla="*/ 1623017 h 1885627"/>
              <a:gd name="connsiteX92" fmla="*/ 2113796 w 4292170"/>
              <a:gd name="connsiteY92" fmla="*/ 1627322 h 1885627"/>
              <a:gd name="connsiteX93" fmla="*/ 2131016 w 4292170"/>
              <a:gd name="connsiteY93" fmla="*/ 1670373 h 1885627"/>
              <a:gd name="connsiteX94" fmla="*/ 2217118 w 4292170"/>
              <a:gd name="connsiteY94" fmla="*/ 1678983 h 1885627"/>
              <a:gd name="connsiteX95" fmla="*/ 2234338 w 4292170"/>
              <a:gd name="connsiteY95" fmla="*/ 1704813 h 1885627"/>
              <a:gd name="connsiteX96" fmla="*/ 2419457 w 4292170"/>
              <a:gd name="connsiteY96" fmla="*/ 1704813 h 1885627"/>
              <a:gd name="connsiteX97" fmla="*/ 2428067 w 4292170"/>
              <a:gd name="connsiteY97" fmla="*/ 1726339 h 1885627"/>
              <a:gd name="connsiteX98" fmla="*/ 2471118 w 4292170"/>
              <a:gd name="connsiteY98" fmla="*/ 1726339 h 1885627"/>
              <a:gd name="connsiteX99" fmla="*/ 2479728 w 4292170"/>
              <a:gd name="connsiteY99" fmla="*/ 1743559 h 1885627"/>
              <a:gd name="connsiteX100" fmla="*/ 2522779 w 4292170"/>
              <a:gd name="connsiteY100" fmla="*/ 1726339 h 1885627"/>
              <a:gd name="connsiteX101" fmla="*/ 2539999 w 4292170"/>
              <a:gd name="connsiteY101" fmla="*/ 1765085 h 1885627"/>
              <a:gd name="connsiteX102" fmla="*/ 2901626 w 4292170"/>
              <a:gd name="connsiteY102" fmla="*/ 1765085 h 1885627"/>
              <a:gd name="connsiteX103" fmla="*/ 2914542 w 4292170"/>
              <a:gd name="connsiteY103" fmla="*/ 1795220 h 1885627"/>
              <a:gd name="connsiteX104" fmla="*/ 2970508 w 4292170"/>
              <a:gd name="connsiteY104" fmla="*/ 1786610 h 1885627"/>
              <a:gd name="connsiteX105" fmla="*/ 2966203 w 4292170"/>
              <a:gd name="connsiteY105" fmla="*/ 1808135 h 1885627"/>
              <a:gd name="connsiteX106" fmla="*/ 4154406 w 4292170"/>
              <a:gd name="connsiteY106" fmla="*/ 1799525 h 1885627"/>
              <a:gd name="connsiteX107" fmla="*/ 4175932 w 4292170"/>
              <a:gd name="connsiteY107" fmla="*/ 1885627 h 1885627"/>
              <a:gd name="connsiteX108" fmla="*/ 4292170 w 4292170"/>
              <a:gd name="connsiteY108"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1667843 w 4292170"/>
              <a:gd name="connsiteY81" fmla="*/ 1392641 h 1885627"/>
              <a:gd name="connsiteX82" fmla="*/ 1667843 w 4292170"/>
              <a:gd name="connsiteY82" fmla="*/ 1456141 h 1885627"/>
              <a:gd name="connsiteX83" fmla="*/ 1690068 w 4292170"/>
              <a:gd name="connsiteY83" fmla="*/ 1456141 h 1885627"/>
              <a:gd name="connsiteX84" fmla="*/ 1690068 w 4292170"/>
              <a:gd name="connsiteY84" fmla="*/ 1529166 h 1885627"/>
              <a:gd name="connsiteX85" fmla="*/ 1721818 w 4292170"/>
              <a:gd name="connsiteY85" fmla="*/ 1529166 h 1885627"/>
              <a:gd name="connsiteX86" fmla="*/ 1734518 w 4292170"/>
              <a:gd name="connsiteY86" fmla="*/ 1545041 h 1885627"/>
              <a:gd name="connsiteX87" fmla="*/ 1838271 w 4292170"/>
              <a:gd name="connsiteY87" fmla="*/ 1575661 h 1885627"/>
              <a:gd name="connsiteX88" fmla="*/ 2070745 w 4292170"/>
              <a:gd name="connsiteY88" fmla="*/ 1567051 h 1885627"/>
              <a:gd name="connsiteX89" fmla="*/ 2079355 w 4292170"/>
              <a:gd name="connsiteY89" fmla="*/ 1597186 h 1885627"/>
              <a:gd name="connsiteX90" fmla="*/ 2105186 w 4292170"/>
              <a:gd name="connsiteY90" fmla="*/ 1597186 h 1885627"/>
              <a:gd name="connsiteX91" fmla="*/ 2109491 w 4292170"/>
              <a:gd name="connsiteY91" fmla="*/ 1623017 h 1885627"/>
              <a:gd name="connsiteX92" fmla="*/ 2113796 w 4292170"/>
              <a:gd name="connsiteY92" fmla="*/ 1627322 h 1885627"/>
              <a:gd name="connsiteX93" fmla="*/ 2131016 w 4292170"/>
              <a:gd name="connsiteY93" fmla="*/ 1670373 h 1885627"/>
              <a:gd name="connsiteX94" fmla="*/ 2217118 w 4292170"/>
              <a:gd name="connsiteY94" fmla="*/ 1678983 h 1885627"/>
              <a:gd name="connsiteX95" fmla="*/ 2234338 w 4292170"/>
              <a:gd name="connsiteY95" fmla="*/ 1704813 h 1885627"/>
              <a:gd name="connsiteX96" fmla="*/ 2419457 w 4292170"/>
              <a:gd name="connsiteY96" fmla="*/ 1704813 h 1885627"/>
              <a:gd name="connsiteX97" fmla="*/ 2428067 w 4292170"/>
              <a:gd name="connsiteY97" fmla="*/ 1726339 h 1885627"/>
              <a:gd name="connsiteX98" fmla="*/ 2471118 w 4292170"/>
              <a:gd name="connsiteY98" fmla="*/ 1726339 h 1885627"/>
              <a:gd name="connsiteX99" fmla="*/ 2479728 w 4292170"/>
              <a:gd name="connsiteY99" fmla="*/ 1743559 h 1885627"/>
              <a:gd name="connsiteX100" fmla="*/ 2522779 w 4292170"/>
              <a:gd name="connsiteY100" fmla="*/ 1726339 h 1885627"/>
              <a:gd name="connsiteX101" fmla="*/ 2539999 w 4292170"/>
              <a:gd name="connsiteY101" fmla="*/ 1765085 h 1885627"/>
              <a:gd name="connsiteX102" fmla="*/ 2901626 w 4292170"/>
              <a:gd name="connsiteY102" fmla="*/ 1765085 h 1885627"/>
              <a:gd name="connsiteX103" fmla="*/ 2914542 w 4292170"/>
              <a:gd name="connsiteY103" fmla="*/ 1795220 h 1885627"/>
              <a:gd name="connsiteX104" fmla="*/ 2970508 w 4292170"/>
              <a:gd name="connsiteY104" fmla="*/ 1786610 h 1885627"/>
              <a:gd name="connsiteX105" fmla="*/ 2966203 w 4292170"/>
              <a:gd name="connsiteY105" fmla="*/ 1808135 h 1885627"/>
              <a:gd name="connsiteX106" fmla="*/ 4154406 w 4292170"/>
              <a:gd name="connsiteY106" fmla="*/ 1799525 h 1885627"/>
              <a:gd name="connsiteX107" fmla="*/ 4175932 w 4292170"/>
              <a:gd name="connsiteY107" fmla="*/ 1885627 h 1885627"/>
              <a:gd name="connsiteX108" fmla="*/ 4292170 w 4292170"/>
              <a:gd name="connsiteY108"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1667843 w 4292170"/>
              <a:gd name="connsiteY81" fmla="*/ 1392641 h 1885627"/>
              <a:gd name="connsiteX82" fmla="*/ 1667843 w 4292170"/>
              <a:gd name="connsiteY82" fmla="*/ 1456141 h 1885627"/>
              <a:gd name="connsiteX83" fmla="*/ 1690068 w 4292170"/>
              <a:gd name="connsiteY83" fmla="*/ 1456141 h 1885627"/>
              <a:gd name="connsiteX84" fmla="*/ 1690068 w 4292170"/>
              <a:gd name="connsiteY84" fmla="*/ 1529166 h 1885627"/>
              <a:gd name="connsiteX85" fmla="*/ 1721818 w 4292170"/>
              <a:gd name="connsiteY85" fmla="*/ 1529166 h 1885627"/>
              <a:gd name="connsiteX86" fmla="*/ 1734518 w 4292170"/>
              <a:gd name="connsiteY86" fmla="*/ 1545041 h 1885627"/>
              <a:gd name="connsiteX87" fmla="*/ 1838271 w 4292170"/>
              <a:gd name="connsiteY87" fmla="*/ 1575661 h 1885627"/>
              <a:gd name="connsiteX88" fmla="*/ 2070745 w 4292170"/>
              <a:gd name="connsiteY88" fmla="*/ 1567051 h 1885627"/>
              <a:gd name="connsiteX89" fmla="*/ 2079355 w 4292170"/>
              <a:gd name="connsiteY89" fmla="*/ 1597186 h 1885627"/>
              <a:gd name="connsiteX90" fmla="*/ 2105186 w 4292170"/>
              <a:gd name="connsiteY90" fmla="*/ 1597186 h 1885627"/>
              <a:gd name="connsiteX91" fmla="*/ 2109491 w 4292170"/>
              <a:gd name="connsiteY91" fmla="*/ 1623017 h 1885627"/>
              <a:gd name="connsiteX92" fmla="*/ 2113796 w 4292170"/>
              <a:gd name="connsiteY92" fmla="*/ 1627322 h 1885627"/>
              <a:gd name="connsiteX93" fmla="*/ 2131016 w 4292170"/>
              <a:gd name="connsiteY93" fmla="*/ 1670373 h 1885627"/>
              <a:gd name="connsiteX94" fmla="*/ 2217118 w 4292170"/>
              <a:gd name="connsiteY94" fmla="*/ 1678983 h 1885627"/>
              <a:gd name="connsiteX95" fmla="*/ 2234338 w 4292170"/>
              <a:gd name="connsiteY95" fmla="*/ 1704813 h 1885627"/>
              <a:gd name="connsiteX96" fmla="*/ 2419457 w 4292170"/>
              <a:gd name="connsiteY96" fmla="*/ 1704813 h 1885627"/>
              <a:gd name="connsiteX97" fmla="*/ 2428067 w 4292170"/>
              <a:gd name="connsiteY97" fmla="*/ 1726339 h 1885627"/>
              <a:gd name="connsiteX98" fmla="*/ 2471118 w 4292170"/>
              <a:gd name="connsiteY98" fmla="*/ 1726339 h 1885627"/>
              <a:gd name="connsiteX99" fmla="*/ 2479728 w 4292170"/>
              <a:gd name="connsiteY99" fmla="*/ 1743559 h 1885627"/>
              <a:gd name="connsiteX100" fmla="*/ 2522779 w 4292170"/>
              <a:gd name="connsiteY100" fmla="*/ 1726339 h 1885627"/>
              <a:gd name="connsiteX101" fmla="*/ 2539999 w 4292170"/>
              <a:gd name="connsiteY101" fmla="*/ 1765085 h 1885627"/>
              <a:gd name="connsiteX102" fmla="*/ 2901626 w 4292170"/>
              <a:gd name="connsiteY102" fmla="*/ 1765085 h 1885627"/>
              <a:gd name="connsiteX103" fmla="*/ 2914542 w 4292170"/>
              <a:gd name="connsiteY103" fmla="*/ 1795220 h 1885627"/>
              <a:gd name="connsiteX104" fmla="*/ 2970508 w 4292170"/>
              <a:gd name="connsiteY104" fmla="*/ 1786610 h 1885627"/>
              <a:gd name="connsiteX105" fmla="*/ 2966203 w 4292170"/>
              <a:gd name="connsiteY105" fmla="*/ 1808135 h 1885627"/>
              <a:gd name="connsiteX106" fmla="*/ 4154406 w 4292170"/>
              <a:gd name="connsiteY106" fmla="*/ 1799525 h 1885627"/>
              <a:gd name="connsiteX107" fmla="*/ 4175932 w 4292170"/>
              <a:gd name="connsiteY107" fmla="*/ 1885627 h 1885627"/>
              <a:gd name="connsiteX108" fmla="*/ 4292170 w 4292170"/>
              <a:gd name="connsiteY108"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1667843 w 4292170"/>
              <a:gd name="connsiteY81" fmla="*/ 1392641 h 1885627"/>
              <a:gd name="connsiteX82" fmla="*/ 1667843 w 4292170"/>
              <a:gd name="connsiteY82" fmla="*/ 1456141 h 1885627"/>
              <a:gd name="connsiteX83" fmla="*/ 1690068 w 4292170"/>
              <a:gd name="connsiteY83" fmla="*/ 1456141 h 1885627"/>
              <a:gd name="connsiteX84" fmla="*/ 1690068 w 4292170"/>
              <a:gd name="connsiteY84" fmla="*/ 1529166 h 1885627"/>
              <a:gd name="connsiteX85" fmla="*/ 1721818 w 4292170"/>
              <a:gd name="connsiteY85" fmla="*/ 1529166 h 1885627"/>
              <a:gd name="connsiteX86" fmla="*/ 1734518 w 4292170"/>
              <a:gd name="connsiteY86" fmla="*/ 1545041 h 1885627"/>
              <a:gd name="connsiteX87" fmla="*/ 1785318 w 4292170"/>
              <a:gd name="connsiteY87" fmla="*/ 1545041 h 1885627"/>
              <a:gd name="connsiteX88" fmla="*/ 1838271 w 4292170"/>
              <a:gd name="connsiteY88" fmla="*/ 1575661 h 1885627"/>
              <a:gd name="connsiteX89" fmla="*/ 2070745 w 4292170"/>
              <a:gd name="connsiteY89" fmla="*/ 1567051 h 1885627"/>
              <a:gd name="connsiteX90" fmla="*/ 2079355 w 4292170"/>
              <a:gd name="connsiteY90" fmla="*/ 1597186 h 1885627"/>
              <a:gd name="connsiteX91" fmla="*/ 2105186 w 4292170"/>
              <a:gd name="connsiteY91" fmla="*/ 1597186 h 1885627"/>
              <a:gd name="connsiteX92" fmla="*/ 2109491 w 4292170"/>
              <a:gd name="connsiteY92" fmla="*/ 1623017 h 1885627"/>
              <a:gd name="connsiteX93" fmla="*/ 2113796 w 4292170"/>
              <a:gd name="connsiteY93" fmla="*/ 1627322 h 1885627"/>
              <a:gd name="connsiteX94" fmla="*/ 2131016 w 4292170"/>
              <a:gd name="connsiteY94" fmla="*/ 1670373 h 1885627"/>
              <a:gd name="connsiteX95" fmla="*/ 2217118 w 4292170"/>
              <a:gd name="connsiteY95" fmla="*/ 1678983 h 1885627"/>
              <a:gd name="connsiteX96" fmla="*/ 2234338 w 4292170"/>
              <a:gd name="connsiteY96" fmla="*/ 1704813 h 1885627"/>
              <a:gd name="connsiteX97" fmla="*/ 2419457 w 4292170"/>
              <a:gd name="connsiteY97" fmla="*/ 1704813 h 1885627"/>
              <a:gd name="connsiteX98" fmla="*/ 2428067 w 4292170"/>
              <a:gd name="connsiteY98" fmla="*/ 1726339 h 1885627"/>
              <a:gd name="connsiteX99" fmla="*/ 2471118 w 4292170"/>
              <a:gd name="connsiteY99" fmla="*/ 1726339 h 1885627"/>
              <a:gd name="connsiteX100" fmla="*/ 2479728 w 4292170"/>
              <a:gd name="connsiteY100" fmla="*/ 1743559 h 1885627"/>
              <a:gd name="connsiteX101" fmla="*/ 2522779 w 4292170"/>
              <a:gd name="connsiteY101" fmla="*/ 1726339 h 1885627"/>
              <a:gd name="connsiteX102" fmla="*/ 2539999 w 4292170"/>
              <a:gd name="connsiteY102" fmla="*/ 1765085 h 1885627"/>
              <a:gd name="connsiteX103" fmla="*/ 2901626 w 4292170"/>
              <a:gd name="connsiteY103" fmla="*/ 1765085 h 1885627"/>
              <a:gd name="connsiteX104" fmla="*/ 2914542 w 4292170"/>
              <a:gd name="connsiteY104" fmla="*/ 1795220 h 1885627"/>
              <a:gd name="connsiteX105" fmla="*/ 2970508 w 4292170"/>
              <a:gd name="connsiteY105" fmla="*/ 1786610 h 1885627"/>
              <a:gd name="connsiteX106" fmla="*/ 2966203 w 4292170"/>
              <a:gd name="connsiteY106" fmla="*/ 1808135 h 1885627"/>
              <a:gd name="connsiteX107" fmla="*/ 4154406 w 4292170"/>
              <a:gd name="connsiteY107" fmla="*/ 1799525 h 1885627"/>
              <a:gd name="connsiteX108" fmla="*/ 4175932 w 4292170"/>
              <a:gd name="connsiteY108" fmla="*/ 1885627 h 1885627"/>
              <a:gd name="connsiteX109" fmla="*/ 4292170 w 4292170"/>
              <a:gd name="connsiteY109"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1667843 w 4292170"/>
              <a:gd name="connsiteY81" fmla="*/ 1392641 h 1885627"/>
              <a:gd name="connsiteX82" fmla="*/ 1667843 w 4292170"/>
              <a:gd name="connsiteY82" fmla="*/ 1456141 h 1885627"/>
              <a:gd name="connsiteX83" fmla="*/ 1690068 w 4292170"/>
              <a:gd name="connsiteY83" fmla="*/ 1456141 h 1885627"/>
              <a:gd name="connsiteX84" fmla="*/ 1690068 w 4292170"/>
              <a:gd name="connsiteY84" fmla="*/ 1529166 h 1885627"/>
              <a:gd name="connsiteX85" fmla="*/ 1721818 w 4292170"/>
              <a:gd name="connsiteY85" fmla="*/ 1529166 h 1885627"/>
              <a:gd name="connsiteX86" fmla="*/ 1734518 w 4292170"/>
              <a:gd name="connsiteY86" fmla="*/ 1545041 h 1885627"/>
              <a:gd name="connsiteX87" fmla="*/ 1785318 w 4292170"/>
              <a:gd name="connsiteY87" fmla="*/ 1545041 h 1885627"/>
              <a:gd name="connsiteX88" fmla="*/ 1791668 w 4292170"/>
              <a:gd name="connsiteY88" fmla="*/ 1560916 h 1885627"/>
              <a:gd name="connsiteX89" fmla="*/ 1838271 w 4292170"/>
              <a:gd name="connsiteY89" fmla="*/ 1575661 h 1885627"/>
              <a:gd name="connsiteX90" fmla="*/ 2070745 w 4292170"/>
              <a:gd name="connsiteY90" fmla="*/ 1567051 h 1885627"/>
              <a:gd name="connsiteX91" fmla="*/ 2079355 w 4292170"/>
              <a:gd name="connsiteY91" fmla="*/ 1597186 h 1885627"/>
              <a:gd name="connsiteX92" fmla="*/ 2105186 w 4292170"/>
              <a:gd name="connsiteY92" fmla="*/ 1597186 h 1885627"/>
              <a:gd name="connsiteX93" fmla="*/ 2109491 w 4292170"/>
              <a:gd name="connsiteY93" fmla="*/ 1623017 h 1885627"/>
              <a:gd name="connsiteX94" fmla="*/ 2113796 w 4292170"/>
              <a:gd name="connsiteY94" fmla="*/ 1627322 h 1885627"/>
              <a:gd name="connsiteX95" fmla="*/ 2131016 w 4292170"/>
              <a:gd name="connsiteY95" fmla="*/ 1670373 h 1885627"/>
              <a:gd name="connsiteX96" fmla="*/ 2217118 w 4292170"/>
              <a:gd name="connsiteY96" fmla="*/ 1678983 h 1885627"/>
              <a:gd name="connsiteX97" fmla="*/ 2234338 w 4292170"/>
              <a:gd name="connsiteY97" fmla="*/ 1704813 h 1885627"/>
              <a:gd name="connsiteX98" fmla="*/ 2419457 w 4292170"/>
              <a:gd name="connsiteY98" fmla="*/ 1704813 h 1885627"/>
              <a:gd name="connsiteX99" fmla="*/ 2428067 w 4292170"/>
              <a:gd name="connsiteY99" fmla="*/ 1726339 h 1885627"/>
              <a:gd name="connsiteX100" fmla="*/ 2471118 w 4292170"/>
              <a:gd name="connsiteY100" fmla="*/ 1726339 h 1885627"/>
              <a:gd name="connsiteX101" fmla="*/ 2479728 w 4292170"/>
              <a:gd name="connsiteY101" fmla="*/ 1743559 h 1885627"/>
              <a:gd name="connsiteX102" fmla="*/ 2522779 w 4292170"/>
              <a:gd name="connsiteY102" fmla="*/ 1726339 h 1885627"/>
              <a:gd name="connsiteX103" fmla="*/ 2539999 w 4292170"/>
              <a:gd name="connsiteY103" fmla="*/ 1765085 h 1885627"/>
              <a:gd name="connsiteX104" fmla="*/ 2901626 w 4292170"/>
              <a:gd name="connsiteY104" fmla="*/ 1765085 h 1885627"/>
              <a:gd name="connsiteX105" fmla="*/ 2914542 w 4292170"/>
              <a:gd name="connsiteY105" fmla="*/ 1795220 h 1885627"/>
              <a:gd name="connsiteX106" fmla="*/ 2970508 w 4292170"/>
              <a:gd name="connsiteY106" fmla="*/ 1786610 h 1885627"/>
              <a:gd name="connsiteX107" fmla="*/ 2966203 w 4292170"/>
              <a:gd name="connsiteY107" fmla="*/ 1808135 h 1885627"/>
              <a:gd name="connsiteX108" fmla="*/ 4154406 w 4292170"/>
              <a:gd name="connsiteY108" fmla="*/ 1799525 h 1885627"/>
              <a:gd name="connsiteX109" fmla="*/ 4175932 w 4292170"/>
              <a:gd name="connsiteY109" fmla="*/ 1885627 h 1885627"/>
              <a:gd name="connsiteX110" fmla="*/ 4292170 w 4292170"/>
              <a:gd name="connsiteY110" fmla="*/ 1885627 h 1885627"/>
              <a:gd name="connsiteX0" fmla="*/ 0 w 4292170"/>
              <a:gd name="connsiteY0" fmla="*/ 0 h 1885627"/>
              <a:gd name="connsiteX1" fmla="*/ 0 w 4292170"/>
              <a:gd name="connsiteY1" fmla="*/ 0 h 1885627"/>
              <a:gd name="connsiteX2" fmla="*/ 38746 w 4292170"/>
              <a:gd name="connsiteY2" fmla="*/ 8610 h 1885627"/>
              <a:gd name="connsiteX3" fmla="*/ 55966 w 4292170"/>
              <a:gd name="connsiteY3" fmla="*/ 12915 h 1885627"/>
              <a:gd name="connsiteX4" fmla="*/ 60272 w 4292170"/>
              <a:gd name="connsiteY4" fmla="*/ 25830 h 1885627"/>
              <a:gd name="connsiteX5" fmla="*/ 81797 w 4292170"/>
              <a:gd name="connsiteY5" fmla="*/ 55966 h 1885627"/>
              <a:gd name="connsiteX6" fmla="*/ 137763 w 4292170"/>
              <a:gd name="connsiteY6" fmla="*/ 51661 h 1885627"/>
              <a:gd name="connsiteX7" fmla="*/ 172204 w 4292170"/>
              <a:gd name="connsiteY7" fmla="*/ 77491 h 1885627"/>
              <a:gd name="connsiteX8" fmla="*/ 232475 w 4292170"/>
              <a:gd name="connsiteY8" fmla="*/ 90407 h 1885627"/>
              <a:gd name="connsiteX9" fmla="*/ 241085 w 4292170"/>
              <a:gd name="connsiteY9" fmla="*/ 111932 h 1885627"/>
              <a:gd name="connsiteX10" fmla="*/ 249695 w 4292170"/>
              <a:gd name="connsiteY10" fmla="*/ 159288 h 1885627"/>
              <a:gd name="connsiteX11" fmla="*/ 245390 w 4292170"/>
              <a:gd name="connsiteY11" fmla="*/ 223864 h 1885627"/>
              <a:gd name="connsiteX12" fmla="*/ 266916 w 4292170"/>
              <a:gd name="connsiteY12" fmla="*/ 215254 h 1885627"/>
              <a:gd name="connsiteX13" fmla="*/ 266916 w 4292170"/>
              <a:gd name="connsiteY13" fmla="*/ 357322 h 1885627"/>
              <a:gd name="connsiteX14" fmla="*/ 288441 w 4292170"/>
              <a:gd name="connsiteY14" fmla="*/ 353017 h 1885627"/>
              <a:gd name="connsiteX15" fmla="*/ 284136 w 4292170"/>
              <a:gd name="connsiteY15" fmla="*/ 378847 h 1885627"/>
              <a:gd name="connsiteX16" fmla="*/ 318577 w 4292170"/>
              <a:gd name="connsiteY16" fmla="*/ 374542 h 1885627"/>
              <a:gd name="connsiteX17" fmla="*/ 309966 w 4292170"/>
              <a:gd name="connsiteY17" fmla="*/ 413288 h 1885627"/>
              <a:gd name="connsiteX18" fmla="*/ 309966 w 4292170"/>
              <a:gd name="connsiteY18" fmla="*/ 413288 h 1885627"/>
              <a:gd name="connsiteX19" fmla="*/ 322882 w 4292170"/>
              <a:gd name="connsiteY19" fmla="*/ 417593 h 1885627"/>
              <a:gd name="connsiteX20" fmla="*/ 327187 w 4292170"/>
              <a:gd name="connsiteY20" fmla="*/ 464949 h 1885627"/>
              <a:gd name="connsiteX21" fmla="*/ 391763 w 4292170"/>
              <a:gd name="connsiteY21" fmla="*/ 464949 h 1885627"/>
              <a:gd name="connsiteX22" fmla="*/ 391763 w 4292170"/>
              <a:gd name="connsiteY22" fmla="*/ 495085 h 1885627"/>
              <a:gd name="connsiteX23" fmla="*/ 413288 w 4292170"/>
              <a:gd name="connsiteY23" fmla="*/ 490780 h 1885627"/>
              <a:gd name="connsiteX24" fmla="*/ 413288 w 4292170"/>
              <a:gd name="connsiteY24" fmla="*/ 520915 h 1885627"/>
              <a:gd name="connsiteX25" fmla="*/ 477865 w 4292170"/>
              <a:gd name="connsiteY25" fmla="*/ 512305 h 1885627"/>
              <a:gd name="connsiteX26" fmla="*/ 477865 w 4292170"/>
              <a:gd name="connsiteY26" fmla="*/ 520915 h 1885627"/>
              <a:gd name="connsiteX27" fmla="*/ 512305 w 4292170"/>
              <a:gd name="connsiteY27" fmla="*/ 533830 h 1885627"/>
              <a:gd name="connsiteX28" fmla="*/ 525221 w 4292170"/>
              <a:gd name="connsiteY28" fmla="*/ 538135 h 1885627"/>
              <a:gd name="connsiteX29" fmla="*/ 520916 w 4292170"/>
              <a:gd name="connsiteY29" fmla="*/ 551051 h 1885627"/>
              <a:gd name="connsiteX30" fmla="*/ 538136 w 4292170"/>
              <a:gd name="connsiteY30" fmla="*/ 576881 h 1885627"/>
              <a:gd name="connsiteX31" fmla="*/ 555356 w 4292170"/>
              <a:gd name="connsiteY31" fmla="*/ 602712 h 1885627"/>
              <a:gd name="connsiteX32" fmla="*/ 563966 w 4292170"/>
              <a:gd name="connsiteY32" fmla="*/ 615627 h 1885627"/>
              <a:gd name="connsiteX33" fmla="*/ 572577 w 4292170"/>
              <a:gd name="connsiteY33" fmla="*/ 624237 h 1885627"/>
              <a:gd name="connsiteX34" fmla="*/ 572577 w 4292170"/>
              <a:gd name="connsiteY34" fmla="*/ 658678 h 1885627"/>
              <a:gd name="connsiteX35" fmla="*/ 572577 w 4292170"/>
              <a:gd name="connsiteY35" fmla="*/ 658678 h 1885627"/>
              <a:gd name="connsiteX36" fmla="*/ 568272 w 4292170"/>
              <a:gd name="connsiteY36" fmla="*/ 701729 h 1885627"/>
              <a:gd name="connsiteX37" fmla="*/ 589797 w 4292170"/>
              <a:gd name="connsiteY37" fmla="*/ 697424 h 1885627"/>
              <a:gd name="connsiteX38" fmla="*/ 589797 w 4292170"/>
              <a:gd name="connsiteY38" fmla="*/ 736169 h 1885627"/>
              <a:gd name="connsiteX39" fmla="*/ 628543 w 4292170"/>
              <a:gd name="connsiteY39" fmla="*/ 731864 h 1885627"/>
              <a:gd name="connsiteX40" fmla="*/ 645763 w 4292170"/>
              <a:gd name="connsiteY40" fmla="*/ 744780 h 1885627"/>
              <a:gd name="connsiteX41" fmla="*/ 697424 w 4292170"/>
              <a:gd name="connsiteY41" fmla="*/ 740474 h 1885627"/>
              <a:gd name="connsiteX42" fmla="*/ 697424 w 4292170"/>
              <a:gd name="connsiteY42" fmla="*/ 740474 h 1885627"/>
              <a:gd name="connsiteX43" fmla="*/ 706034 w 4292170"/>
              <a:gd name="connsiteY43" fmla="*/ 757695 h 1885627"/>
              <a:gd name="connsiteX44" fmla="*/ 753390 w 4292170"/>
              <a:gd name="connsiteY44" fmla="*/ 766305 h 1885627"/>
              <a:gd name="connsiteX45" fmla="*/ 757695 w 4292170"/>
              <a:gd name="connsiteY45" fmla="*/ 787830 h 1885627"/>
              <a:gd name="connsiteX46" fmla="*/ 792136 w 4292170"/>
              <a:gd name="connsiteY46" fmla="*/ 783525 h 1885627"/>
              <a:gd name="connsiteX47" fmla="*/ 822272 w 4292170"/>
              <a:gd name="connsiteY47" fmla="*/ 805051 h 1885627"/>
              <a:gd name="connsiteX48" fmla="*/ 813661 w 4292170"/>
              <a:gd name="connsiteY48" fmla="*/ 843797 h 1885627"/>
              <a:gd name="connsiteX49" fmla="*/ 835187 w 4292170"/>
              <a:gd name="connsiteY49" fmla="*/ 865322 h 1885627"/>
              <a:gd name="connsiteX50" fmla="*/ 848102 w 4292170"/>
              <a:gd name="connsiteY50" fmla="*/ 878237 h 1885627"/>
              <a:gd name="connsiteX51" fmla="*/ 852407 w 4292170"/>
              <a:gd name="connsiteY51" fmla="*/ 891152 h 1885627"/>
              <a:gd name="connsiteX52" fmla="*/ 856712 w 4292170"/>
              <a:gd name="connsiteY52" fmla="*/ 929898 h 1885627"/>
              <a:gd name="connsiteX53" fmla="*/ 899763 w 4292170"/>
              <a:gd name="connsiteY53" fmla="*/ 934203 h 1885627"/>
              <a:gd name="connsiteX54" fmla="*/ 934204 w 4292170"/>
              <a:gd name="connsiteY54" fmla="*/ 960034 h 1885627"/>
              <a:gd name="connsiteX55" fmla="*/ 981560 w 4292170"/>
              <a:gd name="connsiteY55" fmla="*/ 951424 h 1885627"/>
              <a:gd name="connsiteX56" fmla="*/ 1016000 w 4292170"/>
              <a:gd name="connsiteY56" fmla="*/ 972949 h 1885627"/>
              <a:gd name="connsiteX57" fmla="*/ 1080577 w 4292170"/>
              <a:gd name="connsiteY57" fmla="*/ 972949 h 1885627"/>
              <a:gd name="connsiteX58" fmla="*/ 1102102 w 4292170"/>
              <a:gd name="connsiteY58" fmla="*/ 1011695 h 1885627"/>
              <a:gd name="connsiteX59" fmla="*/ 1110712 w 4292170"/>
              <a:gd name="connsiteY59" fmla="*/ 1054746 h 1885627"/>
              <a:gd name="connsiteX60" fmla="*/ 1123627 w 4292170"/>
              <a:gd name="connsiteY60" fmla="*/ 1063356 h 1885627"/>
              <a:gd name="connsiteX61" fmla="*/ 1132238 w 4292170"/>
              <a:gd name="connsiteY61" fmla="*/ 1071966 h 1885627"/>
              <a:gd name="connsiteX62" fmla="*/ 1149458 w 4292170"/>
              <a:gd name="connsiteY62" fmla="*/ 1093491 h 1885627"/>
              <a:gd name="connsiteX63" fmla="*/ 1158068 w 4292170"/>
              <a:gd name="connsiteY63" fmla="*/ 1106407 h 1885627"/>
              <a:gd name="connsiteX64" fmla="*/ 1170983 w 4292170"/>
              <a:gd name="connsiteY64" fmla="*/ 1115017 h 1885627"/>
              <a:gd name="connsiteX65" fmla="*/ 1179594 w 4292170"/>
              <a:gd name="connsiteY65" fmla="*/ 1123627 h 1885627"/>
              <a:gd name="connsiteX66" fmla="*/ 1205424 w 4292170"/>
              <a:gd name="connsiteY66" fmla="*/ 1132237 h 1885627"/>
              <a:gd name="connsiteX67" fmla="*/ 1209729 w 4292170"/>
              <a:gd name="connsiteY67" fmla="*/ 1145152 h 1885627"/>
              <a:gd name="connsiteX68" fmla="*/ 1257085 w 4292170"/>
              <a:gd name="connsiteY68" fmla="*/ 1149458 h 1885627"/>
              <a:gd name="connsiteX69" fmla="*/ 1287221 w 4292170"/>
              <a:gd name="connsiteY69" fmla="*/ 1170983 h 1885627"/>
              <a:gd name="connsiteX70" fmla="*/ 1304441 w 4292170"/>
              <a:gd name="connsiteY70" fmla="*/ 1183898 h 1885627"/>
              <a:gd name="connsiteX71" fmla="*/ 1364712 w 4292170"/>
              <a:gd name="connsiteY71" fmla="*/ 1179593 h 1885627"/>
              <a:gd name="connsiteX72" fmla="*/ 1390543 w 4292170"/>
              <a:gd name="connsiteY72" fmla="*/ 1214034 h 1885627"/>
              <a:gd name="connsiteX73" fmla="*/ 1403458 w 4292170"/>
              <a:gd name="connsiteY73" fmla="*/ 1287220 h 1885627"/>
              <a:gd name="connsiteX74" fmla="*/ 1412068 w 4292170"/>
              <a:gd name="connsiteY74" fmla="*/ 1300135 h 1885627"/>
              <a:gd name="connsiteX75" fmla="*/ 1437899 w 4292170"/>
              <a:gd name="connsiteY75" fmla="*/ 1308746 h 1885627"/>
              <a:gd name="connsiteX76" fmla="*/ 1446509 w 4292170"/>
              <a:gd name="connsiteY76" fmla="*/ 1313051 h 1885627"/>
              <a:gd name="connsiteX77" fmla="*/ 1480950 w 4292170"/>
              <a:gd name="connsiteY77" fmla="*/ 1321661 h 1885627"/>
              <a:gd name="connsiteX78" fmla="*/ 1493865 w 4292170"/>
              <a:gd name="connsiteY78" fmla="*/ 1364712 h 1885627"/>
              <a:gd name="connsiteX79" fmla="*/ 1605797 w 4292170"/>
              <a:gd name="connsiteY79" fmla="*/ 1364712 h 1885627"/>
              <a:gd name="connsiteX80" fmla="*/ 1614407 w 4292170"/>
              <a:gd name="connsiteY80" fmla="*/ 1386237 h 1885627"/>
              <a:gd name="connsiteX81" fmla="*/ 1667843 w 4292170"/>
              <a:gd name="connsiteY81" fmla="*/ 1392641 h 1885627"/>
              <a:gd name="connsiteX82" fmla="*/ 1667843 w 4292170"/>
              <a:gd name="connsiteY82" fmla="*/ 1456141 h 1885627"/>
              <a:gd name="connsiteX83" fmla="*/ 1690068 w 4292170"/>
              <a:gd name="connsiteY83" fmla="*/ 1456141 h 1885627"/>
              <a:gd name="connsiteX84" fmla="*/ 1690068 w 4292170"/>
              <a:gd name="connsiteY84" fmla="*/ 1529166 h 1885627"/>
              <a:gd name="connsiteX85" fmla="*/ 1721818 w 4292170"/>
              <a:gd name="connsiteY85" fmla="*/ 1529166 h 1885627"/>
              <a:gd name="connsiteX86" fmla="*/ 1734518 w 4292170"/>
              <a:gd name="connsiteY86" fmla="*/ 1545041 h 1885627"/>
              <a:gd name="connsiteX87" fmla="*/ 1785318 w 4292170"/>
              <a:gd name="connsiteY87" fmla="*/ 1545041 h 1885627"/>
              <a:gd name="connsiteX88" fmla="*/ 1791668 w 4292170"/>
              <a:gd name="connsiteY88" fmla="*/ 1560916 h 1885627"/>
              <a:gd name="connsiteX89" fmla="*/ 1838271 w 4292170"/>
              <a:gd name="connsiteY89" fmla="*/ 1575661 h 1885627"/>
              <a:gd name="connsiteX90" fmla="*/ 2070745 w 4292170"/>
              <a:gd name="connsiteY90" fmla="*/ 1567051 h 1885627"/>
              <a:gd name="connsiteX91" fmla="*/ 2079355 w 4292170"/>
              <a:gd name="connsiteY91" fmla="*/ 1597186 h 1885627"/>
              <a:gd name="connsiteX92" fmla="*/ 2105186 w 4292170"/>
              <a:gd name="connsiteY92" fmla="*/ 1597186 h 1885627"/>
              <a:gd name="connsiteX93" fmla="*/ 2109491 w 4292170"/>
              <a:gd name="connsiteY93" fmla="*/ 1623017 h 1885627"/>
              <a:gd name="connsiteX94" fmla="*/ 2113796 w 4292170"/>
              <a:gd name="connsiteY94" fmla="*/ 1627322 h 1885627"/>
              <a:gd name="connsiteX95" fmla="*/ 2131016 w 4292170"/>
              <a:gd name="connsiteY95" fmla="*/ 1670373 h 1885627"/>
              <a:gd name="connsiteX96" fmla="*/ 2217118 w 4292170"/>
              <a:gd name="connsiteY96" fmla="*/ 1678983 h 1885627"/>
              <a:gd name="connsiteX97" fmla="*/ 2234338 w 4292170"/>
              <a:gd name="connsiteY97" fmla="*/ 1704813 h 1885627"/>
              <a:gd name="connsiteX98" fmla="*/ 2419457 w 4292170"/>
              <a:gd name="connsiteY98" fmla="*/ 1704813 h 1885627"/>
              <a:gd name="connsiteX99" fmla="*/ 2428067 w 4292170"/>
              <a:gd name="connsiteY99" fmla="*/ 1726339 h 1885627"/>
              <a:gd name="connsiteX100" fmla="*/ 2471118 w 4292170"/>
              <a:gd name="connsiteY100" fmla="*/ 1726339 h 1885627"/>
              <a:gd name="connsiteX101" fmla="*/ 2479728 w 4292170"/>
              <a:gd name="connsiteY101" fmla="*/ 1743559 h 1885627"/>
              <a:gd name="connsiteX102" fmla="*/ 2522779 w 4292170"/>
              <a:gd name="connsiteY102" fmla="*/ 1726339 h 1885627"/>
              <a:gd name="connsiteX103" fmla="*/ 2539999 w 4292170"/>
              <a:gd name="connsiteY103" fmla="*/ 1765085 h 1885627"/>
              <a:gd name="connsiteX104" fmla="*/ 2901626 w 4292170"/>
              <a:gd name="connsiteY104" fmla="*/ 1765085 h 1885627"/>
              <a:gd name="connsiteX105" fmla="*/ 2914542 w 4292170"/>
              <a:gd name="connsiteY105" fmla="*/ 1795220 h 1885627"/>
              <a:gd name="connsiteX106" fmla="*/ 2970508 w 4292170"/>
              <a:gd name="connsiteY106" fmla="*/ 1786610 h 1885627"/>
              <a:gd name="connsiteX107" fmla="*/ 2966203 w 4292170"/>
              <a:gd name="connsiteY107" fmla="*/ 1808135 h 1885627"/>
              <a:gd name="connsiteX108" fmla="*/ 4154406 w 4292170"/>
              <a:gd name="connsiteY108" fmla="*/ 1799525 h 1885627"/>
              <a:gd name="connsiteX109" fmla="*/ 4175932 w 4292170"/>
              <a:gd name="connsiteY109" fmla="*/ 1885627 h 1885627"/>
              <a:gd name="connsiteX110" fmla="*/ 4292170 w 4292170"/>
              <a:gd name="connsiteY110" fmla="*/ 1885627 h 188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4292170" h="1885627">
                <a:moveTo>
                  <a:pt x="0" y="0"/>
                </a:moveTo>
                <a:lnTo>
                  <a:pt x="0" y="0"/>
                </a:lnTo>
                <a:lnTo>
                  <a:pt x="38746" y="8610"/>
                </a:lnTo>
                <a:cubicBezTo>
                  <a:pt x="44511" y="9940"/>
                  <a:pt x="51346" y="9219"/>
                  <a:pt x="55966" y="12915"/>
                </a:cubicBezTo>
                <a:cubicBezTo>
                  <a:pt x="59510" y="15750"/>
                  <a:pt x="58068" y="21863"/>
                  <a:pt x="60272" y="25830"/>
                </a:cubicBezTo>
                <a:cubicBezTo>
                  <a:pt x="71740" y="46472"/>
                  <a:pt x="71524" y="45693"/>
                  <a:pt x="81797" y="55966"/>
                </a:cubicBezTo>
                <a:lnTo>
                  <a:pt x="137763" y="51661"/>
                </a:lnTo>
                <a:lnTo>
                  <a:pt x="172204" y="77491"/>
                </a:lnTo>
                <a:lnTo>
                  <a:pt x="232475" y="90407"/>
                </a:lnTo>
                <a:lnTo>
                  <a:pt x="241085" y="111932"/>
                </a:lnTo>
                <a:cubicBezTo>
                  <a:pt x="245744" y="153867"/>
                  <a:pt x="239579" y="139055"/>
                  <a:pt x="249695" y="159288"/>
                </a:cubicBezTo>
                <a:lnTo>
                  <a:pt x="245390" y="223864"/>
                </a:lnTo>
                <a:lnTo>
                  <a:pt x="266916" y="215254"/>
                </a:lnTo>
                <a:lnTo>
                  <a:pt x="266916" y="357322"/>
                </a:lnTo>
                <a:lnTo>
                  <a:pt x="288441" y="353017"/>
                </a:lnTo>
                <a:lnTo>
                  <a:pt x="284136" y="378847"/>
                </a:lnTo>
                <a:lnTo>
                  <a:pt x="318577" y="374542"/>
                </a:lnTo>
                <a:lnTo>
                  <a:pt x="309966" y="413288"/>
                </a:lnTo>
                <a:lnTo>
                  <a:pt x="309966" y="413288"/>
                </a:lnTo>
                <a:lnTo>
                  <a:pt x="322882" y="417593"/>
                </a:lnTo>
                <a:lnTo>
                  <a:pt x="327187" y="464949"/>
                </a:lnTo>
                <a:lnTo>
                  <a:pt x="391763" y="464949"/>
                </a:lnTo>
                <a:lnTo>
                  <a:pt x="391763" y="495085"/>
                </a:lnTo>
                <a:lnTo>
                  <a:pt x="413288" y="490780"/>
                </a:lnTo>
                <a:lnTo>
                  <a:pt x="413288" y="520915"/>
                </a:lnTo>
                <a:lnTo>
                  <a:pt x="477865" y="512305"/>
                </a:lnTo>
                <a:lnTo>
                  <a:pt x="477865" y="520915"/>
                </a:lnTo>
                <a:lnTo>
                  <a:pt x="512305" y="533830"/>
                </a:lnTo>
                <a:cubicBezTo>
                  <a:pt x="516570" y="535381"/>
                  <a:pt x="523191" y="534076"/>
                  <a:pt x="525221" y="538135"/>
                </a:cubicBezTo>
                <a:cubicBezTo>
                  <a:pt x="527251" y="542194"/>
                  <a:pt x="522351" y="546746"/>
                  <a:pt x="520916" y="551051"/>
                </a:cubicBezTo>
                <a:cubicBezTo>
                  <a:pt x="529150" y="575752"/>
                  <a:pt x="519325" y="552694"/>
                  <a:pt x="538136" y="576881"/>
                </a:cubicBezTo>
                <a:cubicBezTo>
                  <a:pt x="544489" y="585049"/>
                  <a:pt x="549616" y="594102"/>
                  <a:pt x="555356" y="602712"/>
                </a:cubicBezTo>
                <a:cubicBezTo>
                  <a:pt x="558226" y="607017"/>
                  <a:pt x="560307" y="611969"/>
                  <a:pt x="563966" y="615627"/>
                </a:cubicBezTo>
                <a:cubicBezTo>
                  <a:pt x="566836" y="618497"/>
                  <a:pt x="571781" y="620257"/>
                  <a:pt x="572577" y="624237"/>
                </a:cubicBezTo>
                <a:cubicBezTo>
                  <a:pt x="574829" y="635494"/>
                  <a:pt x="572577" y="647198"/>
                  <a:pt x="572577" y="658678"/>
                </a:cubicBezTo>
                <a:lnTo>
                  <a:pt x="572577" y="658678"/>
                </a:lnTo>
                <a:lnTo>
                  <a:pt x="568272" y="701729"/>
                </a:lnTo>
                <a:lnTo>
                  <a:pt x="589797" y="697424"/>
                </a:lnTo>
                <a:lnTo>
                  <a:pt x="589797" y="736169"/>
                </a:lnTo>
                <a:lnTo>
                  <a:pt x="628543" y="731864"/>
                </a:lnTo>
                <a:lnTo>
                  <a:pt x="645763" y="744780"/>
                </a:lnTo>
                <a:lnTo>
                  <a:pt x="697424" y="740474"/>
                </a:lnTo>
                <a:lnTo>
                  <a:pt x="697424" y="740474"/>
                </a:lnTo>
                <a:lnTo>
                  <a:pt x="706034" y="757695"/>
                </a:lnTo>
                <a:lnTo>
                  <a:pt x="753390" y="766305"/>
                </a:lnTo>
                <a:lnTo>
                  <a:pt x="757695" y="787830"/>
                </a:lnTo>
                <a:lnTo>
                  <a:pt x="792136" y="783525"/>
                </a:lnTo>
                <a:cubicBezTo>
                  <a:pt x="802181" y="790700"/>
                  <a:pt x="816361" y="794214"/>
                  <a:pt x="822272" y="805051"/>
                </a:cubicBezTo>
                <a:cubicBezTo>
                  <a:pt x="825406" y="810797"/>
                  <a:pt x="816470" y="835369"/>
                  <a:pt x="813661" y="843797"/>
                </a:cubicBezTo>
                <a:lnTo>
                  <a:pt x="835187" y="865322"/>
                </a:lnTo>
                <a:lnTo>
                  <a:pt x="848102" y="878237"/>
                </a:lnTo>
                <a:cubicBezTo>
                  <a:pt x="849537" y="882542"/>
                  <a:pt x="851517" y="886702"/>
                  <a:pt x="852407" y="891152"/>
                </a:cubicBezTo>
                <a:cubicBezTo>
                  <a:pt x="857118" y="914707"/>
                  <a:pt x="856712" y="913806"/>
                  <a:pt x="856712" y="929898"/>
                </a:cubicBezTo>
                <a:lnTo>
                  <a:pt x="899763" y="934203"/>
                </a:lnTo>
                <a:cubicBezTo>
                  <a:pt x="930989" y="960968"/>
                  <a:pt x="916668" y="960034"/>
                  <a:pt x="934204" y="960034"/>
                </a:cubicBezTo>
                <a:lnTo>
                  <a:pt x="981560" y="951424"/>
                </a:lnTo>
                <a:cubicBezTo>
                  <a:pt x="1012863" y="973783"/>
                  <a:pt x="999351" y="972949"/>
                  <a:pt x="1016000" y="972949"/>
                </a:cubicBezTo>
                <a:lnTo>
                  <a:pt x="1080577" y="972949"/>
                </a:lnTo>
                <a:lnTo>
                  <a:pt x="1102102" y="1011695"/>
                </a:lnTo>
                <a:cubicBezTo>
                  <a:pt x="1104972" y="1026045"/>
                  <a:pt x="1105083" y="1041237"/>
                  <a:pt x="1110712" y="1054746"/>
                </a:cubicBezTo>
                <a:cubicBezTo>
                  <a:pt x="1112702" y="1059522"/>
                  <a:pt x="1119587" y="1060124"/>
                  <a:pt x="1123627" y="1063356"/>
                </a:cubicBezTo>
                <a:cubicBezTo>
                  <a:pt x="1126797" y="1065892"/>
                  <a:pt x="1129368" y="1069096"/>
                  <a:pt x="1132238" y="1071966"/>
                </a:cubicBezTo>
                <a:cubicBezTo>
                  <a:pt x="1140619" y="1097110"/>
                  <a:pt x="1129985" y="1074017"/>
                  <a:pt x="1149458" y="1093491"/>
                </a:cubicBezTo>
                <a:cubicBezTo>
                  <a:pt x="1153117" y="1097150"/>
                  <a:pt x="1154409" y="1102748"/>
                  <a:pt x="1158068" y="1106407"/>
                </a:cubicBezTo>
                <a:cubicBezTo>
                  <a:pt x="1161726" y="1110066"/>
                  <a:pt x="1166943" y="1111785"/>
                  <a:pt x="1170983" y="1115017"/>
                </a:cubicBezTo>
                <a:cubicBezTo>
                  <a:pt x="1174153" y="1117553"/>
                  <a:pt x="1175963" y="1121812"/>
                  <a:pt x="1179594" y="1123627"/>
                </a:cubicBezTo>
                <a:cubicBezTo>
                  <a:pt x="1187712" y="1127686"/>
                  <a:pt x="1205424" y="1132237"/>
                  <a:pt x="1205424" y="1132237"/>
                </a:cubicBezTo>
                <a:lnTo>
                  <a:pt x="1209729" y="1145152"/>
                </a:lnTo>
                <a:lnTo>
                  <a:pt x="1257085" y="1149458"/>
                </a:lnTo>
                <a:cubicBezTo>
                  <a:pt x="1267130" y="1156633"/>
                  <a:pt x="1276636" y="1164632"/>
                  <a:pt x="1287221" y="1170983"/>
                </a:cubicBezTo>
                <a:cubicBezTo>
                  <a:pt x="1306220" y="1182382"/>
                  <a:pt x="1295957" y="1166931"/>
                  <a:pt x="1304441" y="1183898"/>
                </a:cubicBezTo>
                <a:lnTo>
                  <a:pt x="1364712" y="1179593"/>
                </a:lnTo>
                <a:lnTo>
                  <a:pt x="1390543" y="1214034"/>
                </a:lnTo>
                <a:cubicBezTo>
                  <a:pt x="1391913" y="1229108"/>
                  <a:pt x="1391986" y="1270013"/>
                  <a:pt x="1403458" y="1287220"/>
                </a:cubicBezTo>
                <a:cubicBezTo>
                  <a:pt x="1406328" y="1291525"/>
                  <a:pt x="1407681" y="1297393"/>
                  <a:pt x="1412068" y="1300135"/>
                </a:cubicBezTo>
                <a:cubicBezTo>
                  <a:pt x="1419765" y="1304945"/>
                  <a:pt x="1429781" y="1304687"/>
                  <a:pt x="1437899" y="1308746"/>
                </a:cubicBezTo>
                <a:lnTo>
                  <a:pt x="1446509" y="1313051"/>
                </a:lnTo>
                <a:lnTo>
                  <a:pt x="1480950" y="1321661"/>
                </a:lnTo>
                <a:cubicBezTo>
                  <a:pt x="1490000" y="1362388"/>
                  <a:pt x="1480205" y="1351052"/>
                  <a:pt x="1493865" y="1364712"/>
                </a:cubicBezTo>
                <a:lnTo>
                  <a:pt x="1605797" y="1364712"/>
                </a:lnTo>
                <a:lnTo>
                  <a:pt x="1614407" y="1386237"/>
                </a:lnTo>
                <a:cubicBezTo>
                  <a:pt x="1621636" y="1392605"/>
                  <a:pt x="1660614" y="1386273"/>
                  <a:pt x="1667843" y="1392641"/>
                </a:cubicBezTo>
                <a:cubicBezTo>
                  <a:pt x="1679485" y="1404283"/>
                  <a:pt x="1656201" y="1444499"/>
                  <a:pt x="1667843" y="1456141"/>
                </a:cubicBezTo>
                <a:cubicBezTo>
                  <a:pt x="1674193" y="1461433"/>
                  <a:pt x="1683718" y="1450849"/>
                  <a:pt x="1690068" y="1456141"/>
                </a:cubicBezTo>
                <a:lnTo>
                  <a:pt x="1690068" y="1529166"/>
                </a:lnTo>
                <a:cubicBezTo>
                  <a:pt x="1699593" y="1532341"/>
                  <a:pt x="1712293" y="1525991"/>
                  <a:pt x="1721818" y="1529166"/>
                </a:cubicBezTo>
                <a:cubicBezTo>
                  <a:pt x="1733460" y="1532341"/>
                  <a:pt x="1722876" y="1541866"/>
                  <a:pt x="1734518" y="1545041"/>
                </a:cubicBezTo>
                <a:cubicBezTo>
                  <a:pt x="1740868" y="1548745"/>
                  <a:pt x="1768026" y="1539938"/>
                  <a:pt x="1785318" y="1545041"/>
                </a:cubicBezTo>
                <a:cubicBezTo>
                  <a:pt x="1796431" y="1548216"/>
                  <a:pt x="1782843" y="1555813"/>
                  <a:pt x="1791668" y="1560916"/>
                </a:cubicBezTo>
                <a:cubicBezTo>
                  <a:pt x="1810018" y="1559669"/>
                  <a:pt x="1793346" y="1575168"/>
                  <a:pt x="1838271" y="1575661"/>
                </a:cubicBezTo>
                <a:lnTo>
                  <a:pt x="2070745" y="1567051"/>
                </a:lnTo>
                <a:lnTo>
                  <a:pt x="2079355" y="1597186"/>
                </a:lnTo>
                <a:lnTo>
                  <a:pt x="2105186" y="1597186"/>
                </a:lnTo>
                <a:lnTo>
                  <a:pt x="2109491" y="1623017"/>
                </a:lnTo>
                <a:lnTo>
                  <a:pt x="2113796" y="1627322"/>
                </a:lnTo>
                <a:lnTo>
                  <a:pt x="2131016" y="1670373"/>
                </a:lnTo>
                <a:lnTo>
                  <a:pt x="2217118" y="1678983"/>
                </a:lnTo>
                <a:lnTo>
                  <a:pt x="2234338" y="1704813"/>
                </a:lnTo>
                <a:lnTo>
                  <a:pt x="2419457" y="1704813"/>
                </a:lnTo>
                <a:lnTo>
                  <a:pt x="2428067" y="1726339"/>
                </a:lnTo>
                <a:lnTo>
                  <a:pt x="2471118" y="1726339"/>
                </a:lnTo>
                <a:lnTo>
                  <a:pt x="2479728" y="1743559"/>
                </a:lnTo>
                <a:lnTo>
                  <a:pt x="2522779" y="1726339"/>
                </a:lnTo>
                <a:lnTo>
                  <a:pt x="2539999" y="1765085"/>
                </a:lnTo>
                <a:lnTo>
                  <a:pt x="2901626" y="1765085"/>
                </a:lnTo>
                <a:lnTo>
                  <a:pt x="2914542" y="1795220"/>
                </a:lnTo>
                <a:lnTo>
                  <a:pt x="2970508" y="1786610"/>
                </a:lnTo>
                <a:lnTo>
                  <a:pt x="2966203" y="1808135"/>
                </a:lnTo>
                <a:lnTo>
                  <a:pt x="4154406" y="1799525"/>
                </a:lnTo>
                <a:lnTo>
                  <a:pt x="4175932" y="1885627"/>
                </a:lnTo>
                <a:lnTo>
                  <a:pt x="4292170" y="1885627"/>
                </a:lnTo>
              </a:path>
            </a:pathLst>
          </a:custGeom>
          <a:ln w="28575" cmpd="sng">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itle 1">
            <a:extLst>
              <a:ext uri="{FF2B5EF4-FFF2-40B4-BE49-F238E27FC236}">
                <a16:creationId xmlns:a16="http://schemas.microsoft.com/office/drawing/2014/main" id="{3214D2D9-D2EA-8D9F-7A1C-1E4CF42A9F33}"/>
              </a:ext>
            </a:extLst>
          </p:cNvPr>
          <p:cNvSpPr>
            <a:spLocks noGrp="1"/>
          </p:cNvSpPr>
          <p:nvPr>
            <p:ph type="title"/>
          </p:nvPr>
        </p:nvSpPr>
        <p:spPr>
          <a:xfrm>
            <a:off x="609600" y="199505"/>
            <a:ext cx="10744200" cy="1185577"/>
          </a:xfrm>
        </p:spPr>
        <p:txBody>
          <a:bodyPr>
            <a:noAutofit/>
          </a:bodyPr>
          <a:lstStyle/>
          <a:p>
            <a:r>
              <a:rPr lang="en-US" sz="2400" dirty="0"/>
              <a:t>Sacituzumab </a:t>
            </a:r>
            <a:r>
              <a:rPr lang="en-US" sz="2400" dirty="0" err="1"/>
              <a:t>Govitecan</a:t>
            </a:r>
            <a:r>
              <a:rPr lang="en-US" sz="2400" dirty="0"/>
              <a:t> (SG) Versus Single-Agent CT (TPC) in Metastatic TNBC after ≥2 Previous CT Regimens</a:t>
            </a:r>
            <a:br>
              <a:rPr lang="en-US" sz="2400" dirty="0"/>
            </a:br>
            <a:r>
              <a:rPr lang="en-US" sz="2000" b="0" i="1" dirty="0"/>
              <a:t>Phase 3 ASCENT: Efficacy</a:t>
            </a:r>
            <a:endParaRPr lang="en-US" sz="2400" b="0" i="1" dirty="0"/>
          </a:p>
        </p:txBody>
      </p:sp>
      <p:sp>
        <p:nvSpPr>
          <p:cNvPr id="10" name="TextBox 9">
            <a:extLst>
              <a:ext uri="{FF2B5EF4-FFF2-40B4-BE49-F238E27FC236}">
                <a16:creationId xmlns:a16="http://schemas.microsoft.com/office/drawing/2014/main" id="{30D74DDD-903F-164C-ED07-8BE18C247A7E}"/>
              </a:ext>
            </a:extLst>
          </p:cNvPr>
          <p:cNvSpPr txBox="1"/>
          <p:nvPr/>
        </p:nvSpPr>
        <p:spPr bwMode="auto">
          <a:xfrm>
            <a:off x="11153445" y="4763457"/>
            <a:ext cx="543739" cy="630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chemeClr val="accent5"/>
                </a:solidFill>
                <a:effectLst/>
                <a:uLnTx/>
                <a:uFillTx/>
                <a:latin typeface="Arial"/>
                <a:ea typeface="+mn-ea"/>
                <a:cs typeface="Arial"/>
              </a:rPr>
              <a:t>SG</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chemeClr val="accent6"/>
                </a:solidFill>
                <a:effectLst/>
                <a:uLnTx/>
                <a:uFillTx/>
                <a:latin typeface="Arial"/>
                <a:ea typeface="+mn-ea"/>
                <a:cs typeface="Arial"/>
              </a:rPr>
              <a:t>TPC</a:t>
            </a:r>
          </a:p>
        </p:txBody>
      </p:sp>
      <p:graphicFrame>
        <p:nvGraphicFramePr>
          <p:cNvPr id="2" name="Table 1">
            <a:extLst>
              <a:ext uri="{FF2B5EF4-FFF2-40B4-BE49-F238E27FC236}">
                <a16:creationId xmlns:a16="http://schemas.microsoft.com/office/drawing/2014/main" id="{C762979E-772E-8772-6505-74F77D11A8D0}"/>
              </a:ext>
            </a:extLst>
          </p:cNvPr>
          <p:cNvGraphicFramePr>
            <a:graphicFrameLocks noGrp="1"/>
          </p:cNvGraphicFramePr>
          <p:nvPr>
            <p:extLst>
              <p:ext uri="{D42A27DB-BD31-4B8C-83A1-F6EECF244321}">
                <p14:modId xmlns:p14="http://schemas.microsoft.com/office/powerpoint/2010/main" val="485763275"/>
              </p:ext>
            </p:extLst>
          </p:nvPr>
        </p:nvGraphicFramePr>
        <p:xfrm>
          <a:off x="719894" y="1986580"/>
          <a:ext cx="4949935" cy="1219200"/>
        </p:xfrm>
        <a:graphic>
          <a:graphicData uri="http://schemas.openxmlformats.org/drawingml/2006/table">
            <a:tbl>
              <a:tblPr firstRow="1" bandRow="1">
                <a:tableStyleId>{2D5ABB26-0587-4C30-8999-92F81FD0307C}</a:tableStyleId>
              </a:tblPr>
              <a:tblGrid>
                <a:gridCol w="2355211">
                  <a:extLst>
                    <a:ext uri="{9D8B030D-6E8A-4147-A177-3AD203B41FA5}">
                      <a16:colId xmlns:a16="http://schemas.microsoft.com/office/drawing/2014/main" val="20000"/>
                    </a:ext>
                  </a:extLst>
                </a:gridCol>
                <a:gridCol w="1297362">
                  <a:extLst>
                    <a:ext uri="{9D8B030D-6E8A-4147-A177-3AD203B41FA5}">
                      <a16:colId xmlns:a16="http://schemas.microsoft.com/office/drawing/2014/main" val="20001"/>
                    </a:ext>
                  </a:extLst>
                </a:gridCol>
                <a:gridCol w="1297362">
                  <a:extLst>
                    <a:ext uri="{9D8B030D-6E8A-4147-A177-3AD203B41FA5}">
                      <a16:colId xmlns:a16="http://schemas.microsoft.com/office/drawing/2014/main" val="20002"/>
                    </a:ext>
                  </a:extLst>
                </a:gridCol>
              </a:tblGrid>
              <a:tr h="188384">
                <a:tc>
                  <a:txBody>
                    <a:bodyPr/>
                    <a:lstStyle/>
                    <a:p>
                      <a:r>
                        <a:rPr lang="en-US" sz="1400" b="1" dirty="0"/>
                        <a:t>BICR Analysis</a:t>
                      </a:r>
                    </a:p>
                  </a:txBody>
                  <a:tcPr>
                    <a:lnT w="28575" cap="flat" cmpd="sng" algn="ctr">
                      <a:solidFill>
                        <a:prstClr val="black">
                          <a:lumMod val="75000"/>
                          <a:lumOff val="25000"/>
                        </a:prstClr>
                      </a:solidFill>
                      <a:prstDash val="solid"/>
                      <a:round/>
                      <a:headEnd type="none" w="med" len="med"/>
                      <a:tailEnd type="none" w="med" len="med"/>
                    </a:lnT>
                    <a:lnB w="28575" cap="flat" cmpd="sng" algn="ctr">
                      <a:solidFill>
                        <a:prstClr val="black">
                          <a:lumMod val="75000"/>
                          <a:lumOff val="25000"/>
                        </a:prstClr>
                      </a:solidFill>
                      <a:prstDash val="solid"/>
                      <a:round/>
                      <a:headEnd type="none" w="med" len="med"/>
                      <a:tailEnd type="none" w="med" len="med"/>
                    </a:lnB>
                  </a:tcPr>
                </a:tc>
                <a:tc>
                  <a:txBody>
                    <a:bodyPr/>
                    <a:lstStyle/>
                    <a:p>
                      <a:pPr algn="ctr"/>
                      <a:r>
                        <a:rPr lang="en-US" sz="1400" b="1" dirty="0">
                          <a:solidFill>
                            <a:schemeClr val="bg1"/>
                          </a:solidFill>
                        </a:rPr>
                        <a:t>SG (n=235)</a:t>
                      </a:r>
                    </a:p>
                  </a:txBody>
                  <a:tcPr>
                    <a:lnT w="28575" cap="flat" cmpd="sng" algn="ctr">
                      <a:solidFill>
                        <a:prstClr val="black">
                          <a:lumMod val="75000"/>
                          <a:lumOff val="25000"/>
                        </a:prstClr>
                      </a:solidFill>
                      <a:prstDash val="solid"/>
                      <a:round/>
                      <a:headEnd type="none" w="med" len="med"/>
                      <a:tailEnd type="none" w="med" len="med"/>
                    </a:lnT>
                    <a:lnB w="28575" cap="flat" cmpd="sng" algn="ctr">
                      <a:solidFill>
                        <a:prstClr val="black">
                          <a:lumMod val="75000"/>
                          <a:lumOff val="25000"/>
                        </a:prstClr>
                      </a:solidFill>
                      <a:prstDash val="solid"/>
                      <a:round/>
                      <a:headEnd type="none" w="med" len="med"/>
                      <a:tailEnd type="none" w="med" len="med"/>
                    </a:lnB>
                    <a:solidFill>
                      <a:schemeClr val="accent5"/>
                    </a:solidFill>
                  </a:tcPr>
                </a:tc>
                <a:tc>
                  <a:txBody>
                    <a:bodyPr/>
                    <a:lstStyle/>
                    <a:p>
                      <a:pPr algn="ctr"/>
                      <a:r>
                        <a:rPr lang="en-US" sz="1400" b="1" dirty="0">
                          <a:solidFill>
                            <a:srgbClr val="FFFFFF"/>
                          </a:solidFill>
                        </a:rPr>
                        <a:t>TPC (n=233)</a:t>
                      </a:r>
                    </a:p>
                  </a:txBody>
                  <a:tcPr>
                    <a:lnT w="28575" cap="flat" cmpd="sng" algn="ctr">
                      <a:solidFill>
                        <a:prstClr val="black">
                          <a:lumMod val="75000"/>
                          <a:lumOff val="25000"/>
                        </a:prstClr>
                      </a:solidFill>
                      <a:prstDash val="solid"/>
                      <a:round/>
                      <a:headEnd type="none" w="med" len="med"/>
                      <a:tailEnd type="none" w="med" len="med"/>
                    </a:lnT>
                    <a:lnB w="28575" cap="flat" cmpd="sng" algn="ctr">
                      <a:solidFill>
                        <a:prstClr val="black">
                          <a:lumMod val="75000"/>
                          <a:lumOff val="25000"/>
                        </a:prstClr>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188384">
                <a:tc>
                  <a:txBody>
                    <a:bodyPr/>
                    <a:lstStyle/>
                    <a:p>
                      <a:r>
                        <a:rPr lang="en-US" sz="1400" b="1" dirty="0"/>
                        <a:t>No. of events</a:t>
                      </a:r>
                    </a:p>
                  </a:txBody>
                  <a:tcPr>
                    <a:lnT w="28575" cap="flat" cmpd="sng" algn="ctr">
                      <a:solidFill>
                        <a:prstClr val="black">
                          <a:lumMod val="75000"/>
                          <a:lumOff val="25000"/>
                        </a:prstClr>
                      </a:solidFill>
                      <a:prstDash val="solid"/>
                      <a:round/>
                      <a:headEnd type="none" w="med" len="med"/>
                      <a:tailEnd type="none" w="med" len="med"/>
                    </a:lnT>
                    <a:solidFill>
                      <a:schemeClr val="bg1"/>
                    </a:solidFill>
                  </a:tcPr>
                </a:tc>
                <a:tc>
                  <a:txBody>
                    <a:bodyPr/>
                    <a:lstStyle/>
                    <a:p>
                      <a:pPr algn="ctr"/>
                      <a:r>
                        <a:rPr lang="en-US" sz="1400" dirty="0"/>
                        <a:t>166</a:t>
                      </a:r>
                    </a:p>
                  </a:txBody>
                  <a:tcPr>
                    <a:lnT w="28575" cap="flat" cmpd="sng" algn="ctr">
                      <a:solidFill>
                        <a:prstClr val="black">
                          <a:lumMod val="75000"/>
                          <a:lumOff val="25000"/>
                        </a:prstClr>
                      </a:solidFill>
                      <a:prstDash val="solid"/>
                      <a:round/>
                      <a:headEnd type="none" w="med" len="med"/>
                      <a:tailEnd type="none" w="med" len="med"/>
                    </a:lnT>
                    <a:solidFill>
                      <a:schemeClr val="bg1"/>
                    </a:solidFill>
                  </a:tcPr>
                </a:tc>
                <a:tc>
                  <a:txBody>
                    <a:bodyPr/>
                    <a:lstStyle/>
                    <a:p>
                      <a:pPr algn="ctr"/>
                      <a:r>
                        <a:rPr lang="en-US" sz="1400" dirty="0"/>
                        <a:t>150</a:t>
                      </a:r>
                    </a:p>
                  </a:txBody>
                  <a:tcPr>
                    <a:lnT w="28575" cap="flat" cmpd="sng" algn="ctr">
                      <a:solidFill>
                        <a:prstClr val="black">
                          <a:lumMod val="75000"/>
                          <a:lumOff val="25000"/>
                        </a:prstClr>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188384">
                <a:tc>
                  <a:txBody>
                    <a:bodyPr/>
                    <a:lstStyle/>
                    <a:p>
                      <a:r>
                        <a:rPr lang="en-US" sz="1400" b="1" dirty="0"/>
                        <a:t>Median PFS,</a:t>
                      </a:r>
                      <a:r>
                        <a:rPr lang="en-US" sz="1400" b="1" baseline="0" dirty="0"/>
                        <a:t> </a:t>
                      </a:r>
                      <a:r>
                        <a:rPr lang="en-US" sz="1400" b="1" dirty="0"/>
                        <a:t>mo (95% CI)</a:t>
                      </a:r>
                    </a:p>
                  </a:txBody>
                  <a:tcPr>
                    <a:solidFill>
                      <a:schemeClr val="bg1"/>
                    </a:solidFill>
                  </a:tcPr>
                </a:tc>
                <a:tc>
                  <a:txBody>
                    <a:bodyPr/>
                    <a:lstStyle/>
                    <a:p>
                      <a:pPr algn="ctr"/>
                      <a:r>
                        <a:rPr lang="en-US" sz="1400" b="1" dirty="0"/>
                        <a:t>5.6 </a:t>
                      </a:r>
                      <a:r>
                        <a:rPr lang="en-US" sz="1400" dirty="0"/>
                        <a:t>(4.3-6.3)</a:t>
                      </a:r>
                    </a:p>
                  </a:txBody>
                  <a:tcPr>
                    <a:solidFill>
                      <a:schemeClr val="bg1"/>
                    </a:solidFill>
                  </a:tcPr>
                </a:tc>
                <a:tc>
                  <a:txBody>
                    <a:bodyPr/>
                    <a:lstStyle/>
                    <a:p>
                      <a:pPr algn="ctr"/>
                      <a:r>
                        <a:rPr lang="en-US" sz="1400" b="1" dirty="0"/>
                        <a:t>1.7</a:t>
                      </a:r>
                      <a:r>
                        <a:rPr lang="en-US" sz="1400" dirty="0"/>
                        <a:t> (1.5-2.6)</a:t>
                      </a:r>
                    </a:p>
                  </a:txBody>
                  <a:tcPr>
                    <a:solidFill>
                      <a:schemeClr val="bg1"/>
                    </a:solidFill>
                  </a:tcPr>
                </a:tc>
                <a:extLst>
                  <a:ext uri="{0D108BD9-81ED-4DB2-BD59-A6C34878D82A}">
                    <a16:rowId xmlns:a16="http://schemas.microsoft.com/office/drawing/2014/main" val="10002"/>
                  </a:ext>
                </a:extLst>
              </a:tr>
              <a:tr h="188384">
                <a:tc>
                  <a:txBody>
                    <a:bodyPr/>
                    <a:lstStyle/>
                    <a:p>
                      <a:r>
                        <a:rPr lang="en-US" sz="1400" b="1" dirty="0"/>
                        <a:t>HR (95% CI), </a:t>
                      </a:r>
                      <a:r>
                        <a:rPr lang="en-US" sz="1400" b="1" i="1" dirty="0"/>
                        <a:t>P</a:t>
                      </a:r>
                      <a:r>
                        <a:rPr lang="en-US" sz="1400" b="1" dirty="0"/>
                        <a:t>-value</a:t>
                      </a:r>
                    </a:p>
                  </a:txBody>
                  <a:tcPr>
                    <a:lnB w="28575" cap="flat" cmpd="sng" algn="ctr">
                      <a:solidFill>
                        <a:prstClr val="black">
                          <a:lumMod val="75000"/>
                          <a:lumOff val="25000"/>
                        </a:prstClr>
                      </a:solidFill>
                      <a:prstDash val="solid"/>
                      <a:round/>
                      <a:headEnd type="none" w="med" len="med"/>
                      <a:tailEnd type="none" w="med" len="med"/>
                    </a:lnB>
                    <a:solidFill>
                      <a:schemeClr val="bg1"/>
                    </a:solidFill>
                  </a:tcPr>
                </a:tc>
                <a:tc gridSpan="2">
                  <a:txBody>
                    <a:bodyPr/>
                    <a:lstStyle/>
                    <a:p>
                      <a:pPr algn="ctr"/>
                      <a:r>
                        <a:rPr lang="en-US" sz="1400" b="1" dirty="0"/>
                        <a:t>0.41</a:t>
                      </a:r>
                      <a:r>
                        <a:rPr lang="en-US" sz="1400" dirty="0"/>
                        <a:t> (0.32-0.52), </a:t>
                      </a:r>
                      <a:r>
                        <a:rPr lang="en-US" sz="1400" b="1" i="1" dirty="0"/>
                        <a:t>P</a:t>
                      </a:r>
                      <a:r>
                        <a:rPr lang="en-US" sz="1400" b="1" dirty="0"/>
                        <a:t> &lt; 0.001</a:t>
                      </a:r>
                    </a:p>
                  </a:txBody>
                  <a:tcPr>
                    <a:lnB w="28575" cap="flat" cmpd="sng" algn="ctr">
                      <a:solidFill>
                        <a:prstClr val="black">
                          <a:lumMod val="75000"/>
                          <a:lumOff val="25000"/>
                        </a:prstClr>
                      </a:solidFill>
                      <a:prstDash val="solid"/>
                      <a:round/>
                      <a:headEnd type="none" w="med" len="med"/>
                      <a:tailEnd type="none" w="med" len="med"/>
                    </a:lnB>
                    <a:solidFill>
                      <a:schemeClr val="bg1"/>
                    </a:solidFill>
                  </a:tcPr>
                </a:tc>
                <a:tc hMerge="1">
                  <a:txBody>
                    <a:bodyPr/>
                    <a:lstStyle/>
                    <a:p>
                      <a:endParaRPr lang="en-US" sz="1000" dirty="0"/>
                    </a:p>
                  </a:txBody>
                  <a:tcPr/>
                </a:tc>
                <a:extLst>
                  <a:ext uri="{0D108BD9-81ED-4DB2-BD59-A6C34878D82A}">
                    <a16:rowId xmlns:a16="http://schemas.microsoft.com/office/drawing/2014/main" val="10003"/>
                  </a:ext>
                </a:extLst>
              </a:tr>
            </a:tbl>
          </a:graphicData>
        </a:graphic>
      </p:graphicFrame>
      <p:sp>
        <p:nvSpPr>
          <p:cNvPr id="11" name="Footer Placeholder 1">
            <a:extLst>
              <a:ext uri="{FF2B5EF4-FFF2-40B4-BE49-F238E27FC236}">
                <a16:creationId xmlns:a16="http://schemas.microsoft.com/office/drawing/2014/main" id="{20049ABD-02FD-00E3-018D-E2BCA9DF0569}"/>
              </a:ext>
            </a:extLst>
          </p:cNvPr>
          <p:cNvSpPr txBox="1">
            <a:spLocks/>
          </p:cNvSpPr>
          <p:nvPr/>
        </p:nvSpPr>
        <p:spPr>
          <a:xfrm>
            <a:off x="609600" y="6356350"/>
            <a:ext cx="1003520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GB" sz="1200" dirty="0">
                <a:solidFill>
                  <a:srgbClr val="969696"/>
                </a:solidFill>
                <a:latin typeface="+mn-lt"/>
              </a:rPr>
              <a:t>BICR, blinded independent central review; CI, confidence interval; HR, hazard ratio; OS, overall survival; PFS, progression-free survival; SG, </a:t>
            </a:r>
            <a:r>
              <a:rPr lang="en-GB" sz="1200" dirty="0" err="1">
                <a:solidFill>
                  <a:srgbClr val="969696"/>
                </a:solidFill>
                <a:latin typeface="+mn-lt"/>
              </a:rPr>
              <a:t>sacituzumab</a:t>
            </a:r>
            <a:r>
              <a:rPr lang="en-GB" sz="1200" dirty="0">
                <a:solidFill>
                  <a:srgbClr val="969696"/>
                </a:solidFill>
                <a:latin typeface="+mn-lt"/>
              </a:rPr>
              <a:t> </a:t>
            </a:r>
            <a:r>
              <a:rPr lang="en-GB" sz="1200" dirty="0" err="1">
                <a:solidFill>
                  <a:srgbClr val="969696"/>
                </a:solidFill>
                <a:latin typeface="+mn-lt"/>
              </a:rPr>
              <a:t>govitecan</a:t>
            </a:r>
            <a:r>
              <a:rPr lang="en-GB" sz="1200" dirty="0">
                <a:solidFill>
                  <a:srgbClr val="969696"/>
                </a:solidFill>
                <a:latin typeface="+mn-lt"/>
              </a:rPr>
              <a:t>; TPC, treatment of physician's choice. </a:t>
            </a:r>
            <a:r>
              <a:rPr lang="en-US" altLang="en-US" sz="1200" b="0" spc="-11" dirty="0" err="1">
                <a:solidFill>
                  <a:srgbClr val="969696"/>
                </a:solidFill>
                <a:latin typeface="+mn-lt"/>
                <a:cs typeface="Arial" panose="020B0604020202020204" pitchFamily="34" charset="0"/>
              </a:rPr>
              <a:t>Bardia</a:t>
            </a:r>
            <a:r>
              <a:rPr lang="en-US" altLang="en-US" sz="1200" b="0" spc="-11" dirty="0">
                <a:solidFill>
                  <a:srgbClr val="969696"/>
                </a:solidFill>
                <a:latin typeface="+mn-lt"/>
                <a:cs typeface="Arial" panose="020B0604020202020204" pitchFamily="34" charset="0"/>
              </a:rPr>
              <a:t> A, et al. </a:t>
            </a:r>
            <a:r>
              <a:rPr lang="en-US" altLang="en-US" sz="1200" b="0" i="1" spc="-11" dirty="0">
                <a:solidFill>
                  <a:srgbClr val="969696"/>
                </a:solidFill>
                <a:latin typeface="+mn-lt"/>
                <a:cs typeface="Arial" panose="020B0604020202020204" pitchFamily="34" charset="0"/>
              </a:rPr>
              <a:t>N </a:t>
            </a:r>
            <a:r>
              <a:rPr lang="en-US" altLang="en-US" sz="1200" b="0" i="1" spc="-11" dirty="0" err="1">
                <a:solidFill>
                  <a:srgbClr val="969696"/>
                </a:solidFill>
                <a:latin typeface="+mn-lt"/>
                <a:cs typeface="Arial" panose="020B0604020202020204" pitchFamily="34" charset="0"/>
              </a:rPr>
              <a:t>Engl</a:t>
            </a:r>
            <a:r>
              <a:rPr lang="en-US" altLang="en-US" sz="1200" b="0" i="1" spc="-11" dirty="0">
                <a:solidFill>
                  <a:srgbClr val="969696"/>
                </a:solidFill>
                <a:latin typeface="+mn-lt"/>
                <a:cs typeface="Arial" panose="020B0604020202020204" pitchFamily="34" charset="0"/>
              </a:rPr>
              <a:t> J Med</a:t>
            </a:r>
            <a:r>
              <a:rPr lang="en-US" altLang="en-US" sz="1200" b="0" spc="-11" dirty="0">
                <a:solidFill>
                  <a:srgbClr val="969696"/>
                </a:solidFill>
                <a:latin typeface="+mn-lt"/>
                <a:cs typeface="Arial" panose="020B0604020202020204" pitchFamily="34" charset="0"/>
              </a:rPr>
              <a:t>. 2021; 384:1529-41.</a:t>
            </a:r>
            <a:endParaRPr lang="en-US" altLang="en-US" sz="1200" b="0" dirty="0">
              <a:solidFill>
                <a:srgbClr val="969696"/>
              </a:solidFill>
              <a:latin typeface="+mn-lt"/>
              <a:cs typeface="Arial" panose="020B0604020202020204" pitchFamily="34" charset="0"/>
            </a:endParaRPr>
          </a:p>
        </p:txBody>
      </p:sp>
    </p:spTree>
    <p:extLst>
      <p:ext uri="{BB962C8B-B14F-4D97-AF65-F5344CB8AC3E}">
        <p14:creationId xmlns:p14="http://schemas.microsoft.com/office/powerpoint/2010/main" val="2939373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B419134-6138-445C-9AA6-240C40A3D195}"/>
              </a:ext>
            </a:extLst>
          </p:cNvPr>
          <p:cNvSpPr txBox="1">
            <a:spLocks/>
          </p:cNvSpPr>
          <p:nvPr/>
        </p:nvSpPr>
        <p:spPr>
          <a:xfrm>
            <a:off x="421415" y="182735"/>
            <a:ext cx="11349171" cy="8702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ctr" defTabSz="1219170" fontAlgn="auto">
              <a:spcAft>
                <a:spcPts val="0"/>
              </a:spcAft>
              <a:defRPr/>
            </a:pPr>
            <a:r>
              <a:rPr lang="en-US" sz="4267" dirty="0">
                <a:solidFill>
                  <a:schemeClr val="bg1"/>
                </a:solidFill>
              </a:rPr>
              <a:t>Progression-Free Survival by Subgroup</a:t>
            </a:r>
          </a:p>
        </p:txBody>
      </p:sp>
      <p:pic>
        <p:nvPicPr>
          <p:cNvPr id="3" name="Picture 2">
            <a:extLst>
              <a:ext uri="{FF2B5EF4-FFF2-40B4-BE49-F238E27FC236}">
                <a16:creationId xmlns:a16="http://schemas.microsoft.com/office/drawing/2014/main" id="{5CAD8840-C047-5B46-BF81-2208C2AE5F0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9600" y="814531"/>
            <a:ext cx="11083636" cy="5541819"/>
          </a:xfrm>
          <a:prstGeom prst="rect">
            <a:avLst/>
          </a:prstGeom>
        </p:spPr>
      </p:pic>
      <p:sp>
        <p:nvSpPr>
          <p:cNvPr id="7" name="Title 6">
            <a:extLst>
              <a:ext uri="{FF2B5EF4-FFF2-40B4-BE49-F238E27FC236}">
                <a16:creationId xmlns:a16="http://schemas.microsoft.com/office/drawing/2014/main" id="{DEBC81FF-CB42-F4AD-A534-DDB07B9DB84E}"/>
              </a:ext>
            </a:extLst>
          </p:cNvPr>
          <p:cNvSpPr>
            <a:spLocks noGrp="1"/>
          </p:cNvSpPr>
          <p:nvPr>
            <p:ph type="title"/>
          </p:nvPr>
        </p:nvSpPr>
        <p:spPr>
          <a:xfrm>
            <a:off x="609600" y="200025"/>
            <a:ext cx="10744200" cy="852985"/>
          </a:xfrm>
        </p:spPr>
        <p:txBody>
          <a:bodyPr>
            <a:normAutofit/>
          </a:bodyPr>
          <a:lstStyle/>
          <a:p>
            <a:r>
              <a:rPr lang="en-US" sz="2800" dirty="0"/>
              <a:t>Progression-Free Survival by Subgroup</a:t>
            </a:r>
          </a:p>
        </p:txBody>
      </p:sp>
      <p:sp>
        <p:nvSpPr>
          <p:cNvPr id="8" name="Footer Placeholder 7">
            <a:extLst>
              <a:ext uri="{FF2B5EF4-FFF2-40B4-BE49-F238E27FC236}">
                <a16:creationId xmlns:a16="http://schemas.microsoft.com/office/drawing/2014/main" id="{0566F572-7FD7-4EA8-FA6F-F88492251F54}"/>
              </a:ext>
            </a:extLst>
          </p:cNvPr>
          <p:cNvSpPr>
            <a:spLocks noGrp="1"/>
          </p:cNvSpPr>
          <p:nvPr>
            <p:ph type="ftr" sz="quarter" idx="3"/>
          </p:nvPr>
        </p:nvSpPr>
        <p:spPr>
          <a:xfrm>
            <a:off x="609600" y="6356350"/>
            <a:ext cx="10744199" cy="442131"/>
          </a:xfrm>
        </p:spPr>
        <p:txBody>
          <a:bodyPr/>
          <a:lstStyle/>
          <a:p>
            <a:r>
              <a:rPr lang="en-US" dirty="0"/>
              <a:t>Assessed by independent central review in brain metastases-negative population.</a:t>
            </a:r>
          </a:p>
          <a:p>
            <a:r>
              <a:rPr lang="en-US" dirty="0"/>
              <a:t> </a:t>
            </a:r>
          </a:p>
          <a:p>
            <a:r>
              <a:rPr lang="en-US" dirty="0" err="1"/>
              <a:t>Bardia</a:t>
            </a:r>
            <a:r>
              <a:rPr lang="en-US" dirty="0"/>
              <a:t> A, et al. </a:t>
            </a:r>
            <a:r>
              <a:rPr lang="en-US" i="1" dirty="0"/>
              <a:t>N </a:t>
            </a:r>
            <a:r>
              <a:rPr lang="en-US" i="1" dirty="0" err="1"/>
              <a:t>Engl</a:t>
            </a:r>
            <a:r>
              <a:rPr lang="en-US" i="1" dirty="0"/>
              <a:t> J Med. </a:t>
            </a:r>
            <a:r>
              <a:rPr lang="en-US" dirty="0"/>
              <a:t>2021;384(16):1529-41.</a:t>
            </a:r>
          </a:p>
        </p:txBody>
      </p:sp>
    </p:spTree>
    <p:extLst>
      <p:ext uri="{BB962C8B-B14F-4D97-AF65-F5344CB8AC3E}">
        <p14:creationId xmlns:p14="http://schemas.microsoft.com/office/powerpoint/2010/main" val="3619686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A8E6E0-2FBD-14B0-88E4-D86025E07548}"/>
              </a:ext>
            </a:extLst>
          </p:cNvPr>
          <p:cNvSpPr>
            <a:spLocks noGrp="1"/>
          </p:cNvSpPr>
          <p:nvPr>
            <p:ph type="title"/>
          </p:nvPr>
        </p:nvSpPr>
        <p:spPr>
          <a:xfrm>
            <a:off x="609600" y="110605"/>
            <a:ext cx="10744200" cy="1185577"/>
          </a:xfrm>
        </p:spPr>
        <p:txBody>
          <a:bodyPr>
            <a:noAutofit/>
          </a:bodyPr>
          <a:lstStyle/>
          <a:p>
            <a:r>
              <a:rPr lang="en-GB" sz="2400" dirty="0"/>
              <a:t>Clinical Benefit with SG Versus TPC Is Irrespective of Level of TROP2 Expression in ASCENT in Previously Treated Metastatic TNBC</a:t>
            </a:r>
          </a:p>
        </p:txBody>
      </p:sp>
      <p:graphicFrame>
        <p:nvGraphicFramePr>
          <p:cNvPr id="7" name="Table 6">
            <a:extLst>
              <a:ext uri="{FF2B5EF4-FFF2-40B4-BE49-F238E27FC236}">
                <a16:creationId xmlns:a16="http://schemas.microsoft.com/office/drawing/2014/main" id="{6DB12C20-9E1F-44DB-BA6E-790F81DD20B5}"/>
              </a:ext>
            </a:extLst>
          </p:cNvPr>
          <p:cNvGraphicFramePr>
            <a:graphicFrameLocks noGrp="1"/>
          </p:cNvGraphicFramePr>
          <p:nvPr/>
        </p:nvGraphicFramePr>
        <p:xfrm>
          <a:off x="678714" y="4639145"/>
          <a:ext cx="11056489" cy="1215555"/>
        </p:xfrm>
        <a:graphic>
          <a:graphicData uri="http://schemas.openxmlformats.org/drawingml/2006/table">
            <a:tbl>
              <a:tblPr firstRow="1" bandRow="1">
                <a:tableStyleId>{5C22544A-7EE6-4342-B048-85BDC9FD1C3A}</a:tableStyleId>
              </a:tblPr>
              <a:tblGrid>
                <a:gridCol w="1888345">
                  <a:extLst>
                    <a:ext uri="{9D8B030D-6E8A-4147-A177-3AD203B41FA5}">
                      <a16:colId xmlns:a16="http://schemas.microsoft.com/office/drawing/2014/main" val="1708406620"/>
                    </a:ext>
                  </a:extLst>
                </a:gridCol>
                <a:gridCol w="1376281">
                  <a:extLst>
                    <a:ext uri="{9D8B030D-6E8A-4147-A177-3AD203B41FA5}">
                      <a16:colId xmlns:a16="http://schemas.microsoft.com/office/drawing/2014/main" val="592742086"/>
                    </a:ext>
                  </a:extLst>
                </a:gridCol>
                <a:gridCol w="1300633">
                  <a:extLst>
                    <a:ext uri="{9D8B030D-6E8A-4147-A177-3AD203B41FA5}">
                      <a16:colId xmlns:a16="http://schemas.microsoft.com/office/drawing/2014/main" val="954000834"/>
                    </a:ext>
                  </a:extLst>
                </a:gridCol>
                <a:gridCol w="1598943">
                  <a:extLst>
                    <a:ext uri="{9D8B030D-6E8A-4147-A177-3AD203B41FA5}">
                      <a16:colId xmlns:a16="http://schemas.microsoft.com/office/drawing/2014/main" val="200956994"/>
                    </a:ext>
                  </a:extLst>
                </a:gridCol>
                <a:gridCol w="1408024">
                  <a:extLst>
                    <a:ext uri="{9D8B030D-6E8A-4147-A177-3AD203B41FA5}">
                      <a16:colId xmlns:a16="http://schemas.microsoft.com/office/drawing/2014/main" val="3088281002"/>
                    </a:ext>
                  </a:extLst>
                </a:gridCol>
                <a:gridCol w="1491552">
                  <a:extLst>
                    <a:ext uri="{9D8B030D-6E8A-4147-A177-3AD203B41FA5}">
                      <a16:colId xmlns:a16="http://schemas.microsoft.com/office/drawing/2014/main" val="1511510440"/>
                    </a:ext>
                  </a:extLst>
                </a:gridCol>
                <a:gridCol w="1992711">
                  <a:extLst>
                    <a:ext uri="{9D8B030D-6E8A-4147-A177-3AD203B41FA5}">
                      <a16:colId xmlns:a16="http://schemas.microsoft.com/office/drawing/2014/main" val="2586114088"/>
                    </a:ext>
                  </a:extLst>
                </a:gridCol>
              </a:tblGrid>
              <a:tr h="304800">
                <a:tc rowSpan="2">
                  <a:txBody>
                    <a:bodyPr/>
                    <a:lstStyle/>
                    <a:p>
                      <a:pPr algn="ctr"/>
                      <a:endParaRPr lang="en-GB" sz="1100" b="0" i="0" dirty="0">
                        <a:solidFill>
                          <a:schemeClr val="tx1"/>
                        </a:solidFill>
                        <a:latin typeface="Trebuchet MS" panose="020B0703020202090204" pitchFamily="34" charset="0"/>
                        <a:cs typeface="Arial" panose="020B0604020202020204" pitchFamily="34" charset="0"/>
                      </a:endParaRPr>
                    </a:p>
                  </a:txBody>
                  <a:tcPr>
                    <a:lnL w="381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100" b="0" i="0" kern="1200" dirty="0">
                          <a:solidFill>
                            <a:schemeClr val="tx1"/>
                          </a:solidFill>
                          <a:effectLst/>
                          <a:latin typeface="Trebuchet MS" panose="020B0703020202090204" pitchFamily="34" charset="0"/>
                          <a:ea typeface="+mn-ea"/>
                          <a:cs typeface="Arial" panose="020B0604020202020204" pitchFamily="34" charset="0"/>
                        </a:rPr>
                        <a:t>TROP2 </a:t>
                      </a:r>
                      <a:r>
                        <a:rPr lang="en-GB" sz="1100" b="0" i="0" kern="1200" dirty="0">
                          <a:solidFill>
                            <a:srgbClr val="2A8D88"/>
                          </a:solidFill>
                          <a:effectLst/>
                          <a:latin typeface="Trebuchet MS" panose="020B0703020202090204" pitchFamily="34" charset="0"/>
                          <a:ea typeface="+mn-ea"/>
                          <a:cs typeface="Arial" panose="020B0604020202020204" pitchFamily="34" charset="0"/>
                        </a:rPr>
                        <a:t>High</a:t>
                      </a:r>
                      <a:r>
                        <a:rPr lang="en-GB" sz="1100" b="0" i="0" kern="1200" dirty="0">
                          <a:solidFill>
                            <a:schemeClr val="tx1"/>
                          </a:solidFill>
                          <a:effectLst/>
                          <a:latin typeface="Trebuchet MS" panose="020B0703020202090204" pitchFamily="34" charset="0"/>
                          <a:ea typeface="+mn-ea"/>
                          <a:cs typeface="Arial" panose="020B0604020202020204" pitchFamily="34" charset="0"/>
                        </a:rPr>
                        <a:t>; H-score: </a:t>
                      </a:r>
                      <a:r>
                        <a:rPr lang="en-GB" sz="1100" b="0" i="0" baseline="0" dirty="0">
                          <a:solidFill>
                            <a:srgbClr val="688C37"/>
                          </a:solidFill>
                          <a:latin typeface="Trebuchet MS" panose="020B0703020202090204" pitchFamily="34" charset="0"/>
                          <a:cs typeface="Arial" panose="020B0604020202020204" pitchFamily="34" charset="0"/>
                        </a:rPr>
                        <a:t>200–300</a:t>
                      </a:r>
                      <a:endParaRPr lang="en-GB" sz="1100" b="0" i="0" kern="1200" dirty="0">
                        <a:solidFill>
                          <a:srgbClr val="688C37"/>
                        </a:solidFill>
                        <a:effectLst/>
                        <a:latin typeface="Trebuchet MS" panose="020B0703020202090204" pitchFamily="34" charset="0"/>
                        <a:ea typeface="+mn-ea"/>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100" b="0" i="0" kern="1200" dirty="0" err="1">
                          <a:solidFill>
                            <a:schemeClr val="tx1"/>
                          </a:solidFill>
                          <a:effectLst/>
                          <a:latin typeface="Trebuchet MS" panose="020B0703020202090204" pitchFamily="34" charset="0"/>
                          <a:ea typeface="+mn-ea"/>
                          <a:cs typeface="Arial" panose="020B0604020202020204" pitchFamily="34" charset="0"/>
                        </a:rPr>
                        <a:t>TROP2</a:t>
                      </a:r>
                      <a:r>
                        <a:rPr lang="en-GB" sz="1100" b="0" i="0" kern="1200" dirty="0">
                          <a:solidFill>
                            <a:schemeClr val="tx1"/>
                          </a:solidFill>
                          <a:effectLst/>
                          <a:latin typeface="Trebuchet MS" panose="020B0703020202090204" pitchFamily="34" charset="0"/>
                          <a:ea typeface="+mn-ea"/>
                          <a:cs typeface="Arial" panose="020B0604020202020204" pitchFamily="34" charset="0"/>
                        </a:rPr>
                        <a:t> </a:t>
                      </a:r>
                      <a:r>
                        <a:rPr lang="en-GB" sz="1100" b="0" i="0" kern="1200" dirty="0">
                          <a:solidFill>
                            <a:srgbClr val="688C37"/>
                          </a:solidFill>
                          <a:effectLst/>
                          <a:latin typeface="Trebuchet MS" panose="020B0703020202090204" pitchFamily="34" charset="0"/>
                          <a:ea typeface="+mn-ea"/>
                          <a:cs typeface="Arial" panose="020B0604020202020204" pitchFamily="34" charset="0"/>
                        </a:rPr>
                        <a:t>Medium</a:t>
                      </a:r>
                      <a:r>
                        <a:rPr lang="en-GB" sz="1100" b="0" i="0" kern="1200" dirty="0">
                          <a:solidFill>
                            <a:schemeClr val="tx1"/>
                          </a:solidFill>
                          <a:effectLst/>
                          <a:latin typeface="Trebuchet MS" panose="020B0703020202090204" pitchFamily="34" charset="0"/>
                          <a:ea typeface="+mn-ea"/>
                          <a:cs typeface="Arial" panose="020B0604020202020204" pitchFamily="34" charset="0"/>
                        </a:rPr>
                        <a:t>; H-score: </a:t>
                      </a:r>
                      <a:r>
                        <a:rPr lang="en-GB" sz="1100" b="0" i="0" baseline="0" dirty="0">
                          <a:solidFill>
                            <a:srgbClr val="688C37"/>
                          </a:solidFill>
                          <a:latin typeface="Trebuchet MS" panose="020B0703020202090204" pitchFamily="34" charset="0"/>
                          <a:cs typeface="Arial" panose="020B0604020202020204" pitchFamily="34" charset="0"/>
                        </a:rPr>
                        <a:t>100–200</a:t>
                      </a:r>
                      <a:endParaRPr lang="en-GB" sz="1100" b="0" i="0" kern="1200" dirty="0">
                        <a:solidFill>
                          <a:srgbClr val="688C37"/>
                        </a:solidFill>
                        <a:effectLst/>
                        <a:latin typeface="Trebuchet MS" panose="020B0703020202090204" pitchFamily="34" charset="0"/>
                        <a:ea typeface="+mn-ea"/>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kern="1200">
                        <a:solidFill>
                          <a:schemeClr val="tx1"/>
                        </a:solidFill>
                        <a:effectLst/>
                        <a:latin typeface="Arial" panose="020B0604020202020204" pitchFamily="34" charset="0"/>
                        <a:ea typeface="+mn-ea"/>
                        <a:cs typeface="Arial" panose="020B060402020202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100" b="0" i="0" kern="1200" dirty="0">
                          <a:solidFill>
                            <a:schemeClr val="tx1"/>
                          </a:solidFill>
                          <a:effectLst/>
                          <a:latin typeface="Trebuchet MS" panose="020B0703020202090204" pitchFamily="34" charset="0"/>
                          <a:ea typeface="+mn-ea"/>
                          <a:cs typeface="Arial" panose="020B0604020202020204" pitchFamily="34" charset="0"/>
                        </a:rPr>
                        <a:t>TROP2 </a:t>
                      </a:r>
                      <a:r>
                        <a:rPr lang="en-GB" sz="1100" b="0" i="0" kern="1200" dirty="0">
                          <a:solidFill>
                            <a:srgbClr val="0070C0"/>
                          </a:solidFill>
                          <a:effectLst/>
                          <a:latin typeface="Trebuchet MS" panose="020B0703020202090204" pitchFamily="34" charset="0"/>
                          <a:ea typeface="+mn-ea"/>
                          <a:cs typeface="Arial" panose="020B0604020202020204" pitchFamily="34" charset="0"/>
                        </a:rPr>
                        <a:t>Low</a:t>
                      </a:r>
                      <a:r>
                        <a:rPr lang="en-GB" sz="1100" b="0" i="0" kern="1200" dirty="0">
                          <a:solidFill>
                            <a:schemeClr val="tx1"/>
                          </a:solidFill>
                          <a:effectLst/>
                          <a:latin typeface="Trebuchet MS" panose="020B0703020202090204" pitchFamily="34" charset="0"/>
                          <a:ea typeface="+mn-ea"/>
                          <a:cs typeface="Arial" panose="020B0604020202020204" pitchFamily="34" charset="0"/>
                        </a:rPr>
                        <a:t>; H-score: </a:t>
                      </a:r>
                      <a:r>
                        <a:rPr lang="en-GB" sz="1100" b="0" i="0" baseline="0" dirty="0">
                          <a:solidFill>
                            <a:srgbClr val="0070C0"/>
                          </a:solidFill>
                          <a:latin typeface="Trebuchet MS" panose="020B0703020202090204" pitchFamily="34" charset="0"/>
                          <a:cs typeface="Arial" panose="020B0604020202020204" pitchFamily="34" charset="0"/>
                        </a:rPr>
                        <a:t>&lt;100</a:t>
                      </a:r>
                      <a:endParaRPr lang="en-GB" sz="1100" b="0" i="0" kern="1200" dirty="0">
                        <a:solidFill>
                          <a:srgbClr val="0070C0"/>
                        </a:solidFill>
                        <a:effectLst/>
                        <a:latin typeface="Trebuchet MS" panose="020B0703020202090204" pitchFamily="34" charset="0"/>
                        <a:ea typeface="+mn-ea"/>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4582248"/>
                  </a:ext>
                </a:extLst>
              </a:tr>
              <a:tr h="301155">
                <a:tc vMerge="1">
                  <a:txBody>
                    <a:bodyPr/>
                    <a:lstStyle/>
                    <a:p>
                      <a:pPr algn="ctr"/>
                      <a:endParaRPr lang="en-US" sz="1400">
                        <a:latin typeface="Arial" panose="020B0604020202020204" pitchFamily="34" charset="0"/>
                        <a:cs typeface="Arial" panose="020B0604020202020204" pitchFamily="34" charset="0"/>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a:solidFill>
                            <a:schemeClr val="bg1"/>
                          </a:solidFill>
                          <a:latin typeface="Trebuchet MS" panose="020B0703020202090204" pitchFamily="34" charset="0"/>
                          <a:cs typeface="Arial" panose="020B0604020202020204" pitchFamily="34" charset="0"/>
                        </a:rPr>
                        <a:t>SG (n=85)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57B9B5"/>
                    </a:solidFill>
                  </a:tcPr>
                </a:tc>
                <a:tc>
                  <a:txBody>
                    <a:bodyPr/>
                    <a:lstStyle/>
                    <a:p>
                      <a:pPr algn="ctr"/>
                      <a:r>
                        <a:rPr lang="en-GB" sz="1100" b="0" i="0" dirty="0">
                          <a:solidFill>
                            <a:schemeClr val="bg1"/>
                          </a:solidFill>
                          <a:latin typeface="Trebuchet MS" panose="020B0703020202090204" pitchFamily="34" charset="0"/>
                          <a:cs typeface="Arial" panose="020B0604020202020204" pitchFamily="34" charset="0"/>
                        </a:rPr>
                        <a:t>TPC (n=72)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p>
                      <a:pPr algn="ctr"/>
                      <a:r>
                        <a:rPr lang="en-GB" sz="1100" b="0" i="0">
                          <a:solidFill>
                            <a:schemeClr val="bg1"/>
                          </a:solidFill>
                          <a:latin typeface="Trebuchet MS" panose="020B0703020202090204" pitchFamily="34" charset="0"/>
                          <a:cs typeface="Arial" panose="020B0604020202020204" pitchFamily="34" charset="0"/>
                        </a:rPr>
                        <a:t>SG (n=39)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57B9B5"/>
                    </a:solidFill>
                  </a:tcPr>
                </a:tc>
                <a:tc>
                  <a:txBody>
                    <a:bodyPr/>
                    <a:lstStyle/>
                    <a:p>
                      <a:pPr algn="ctr"/>
                      <a:r>
                        <a:rPr lang="en-GB" sz="1100" b="0" i="0" dirty="0">
                          <a:solidFill>
                            <a:schemeClr val="bg1"/>
                          </a:solidFill>
                          <a:latin typeface="Trebuchet MS" panose="020B0703020202090204" pitchFamily="34" charset="0"/>
                          <a:cs typeface="Arial" panose="020B0604020202020204" pitchFamily="34" charset="0"/>
                        </a:rPr>
                        <a:t>TPC (n=35)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GB" sz="1100" b="0" i="0">
                          <a:solidFill>
                            <a:schemeClr val="bg1"/>
                          </a:solidFill>
                          <a:latin typeface="Trebuchet MS" panose="020B0703020202090204" pitchFamily="34" charset="0"/>
                          <a:cs typeface="Arial" panose="020B0604020202020204" pitchFamily="34" charset="0"/>
                        </a:rPr>
                        <a:t>SG (n=27)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57B9B5"/>
                    </a:solidFill>
                  </a:tcPr>
                </a:tc>
                <a:tc>
                  <a:txBody>
                    <a:bodyPr/>
                    <a:lstStyle/>
                    <a:p>
                      <a:pPr algn="ctr"/>
                      <a:r>
                        <a:rPr lang="en-GB" sz="1100" b="0" i="0" dirty="0">
                          <a:solidFill>
                            <a:schemeClr val="bg1"/>
                          </a:solidFill>
                          <a:latin typeface="Trebuchet MS" panose="020B0703020202090204" pitchFamily="34" charset="0"/>
                          <a:cs typeface="Arial" panose="020B0604020202020204" pitchFamily="34" charset="0"/>
                        </a:rPr>
                        <a:t>TPC (n=32)</a:t>
                      </a:r>
                    </a:p>
                  </a:txBody>
                  <a:tcPr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6A6A6"/>
                    </a:solidFill>
                  </a:tcPr>
                </a:tc>
                <a:extLst>
                  <a:ext uri="{0D108BD9-81ED-4DB2-BD59-A6C34878D82A}">
                    <a16:rowId xmlns:a16="http://schemas.microsoft.com/office/drawing/2014/main" val="1012503031"/>
                  </a:ext>
                </a:extLst>
              </a:tr>
              <a:tr h="304800">
                <a:tc>
                  <a:txBody>
                    <a:bodyPr/>
                    <a:lstStyle/>
                    <a:p>
                      <a:pPr algn="l"/>
                      <a:r>
                        <a:rPr lang="en-GB" sz="1100" b="0" i="0">
                          <a:latin typeface="+mn-lt"/>
                          <a:cs typeface="Arial" panose="020B0604020202020204" pitchFamily="34" charset="0"/>
                        </a:rPr>
                        <a:t>Median PFS</a:t>
                      </a:r>
                      <a:r>
                        <a:rPr lang="en-GB" sz="1100" b="0" i="0" baseline="0">
                          <a:latin typeface="+mn-lt"/>
                          <a:cs typeface="Arial" panose="020B0604020202020204" pitchFamily="34" charset="0"/>
                        </a:rPr>
                        <a:t>, </a:t>
                      </a:r>
                      <a:r>
                        <a:rPr lang="en-GB" sz="1100" b="0" i="0">
                          <a:latin typeface="+mn-lt"/>
                          <a:cs typeface="Arial" panose="020B0604020202020204" pitchFamily="34" charset="0"/>
                        </a:rPr>
                        <a:t>mo (95% CI)</a:t>
                      </a:r>
                    </a:p>
                  </a:txBody>
                  <a:tcPr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200"/>
                        </a:spcBef>
                        <a:spcAft>
                          <a:spcPts val="200"/>
                        </a:spcAft>
                      </a:pPr>
                      <a:r>
                        <a:rPr lang="en-GB" sz="1100" b="0" i="0">
                          <a:effectLst/>
                          <a:latin typeface="+mn-lt"/>
                          <a:ea typeface="Calibri" panose="020F0502020204030204" pitchFamily="34" charset="0"/>
                          <a:cs typeface="Times New Roman" panose="02020603050405020304" pitchFamily="18" charset="0"/>
                        </a:rPr>
                        <a:t>6.9 (5.8–7.4)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15000"/>
                        </a:lnSpc>
                        <a:spcBef>
                          <a:spcPts val="200"/>
                        </a:spcBef>
                        <a:spcAft>
                          <a:spcPts val="200"/>
                        </a:spcAft>
                      </a:pPr>
                      <a:r>
                        <a:rPr lang="en-GB" sz="1100" b="0" i="0">
                          <a:effectLst/>
                          <a:latin typeface="+mn-lt"/>
                          <a:ea typeface="Calibri" panose="020F0502020204030204" pitchFamily="34" charset="0"/>
                          <a:cs typeface="Times New Roman" panose="02020603050405020304" pitchFamily="18" charset="0"/>
                        </a:rPr>
                        <a:t>2.5 (1.5–2.9)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ctr">
                        <a:lnSpc>
                          <a:spcPct val="115000"/>
                        </a:lnSpc>
                        <a:spcBef>
                          <a:spcPts val="200"/>
                        </a:spcBef>
                        <a:spcAft>
                          <a:spcPts val="200"/>
                        </a:spcAft>
                      </a:pPr>
                      <a:r>
                        <a:rPr lang="en-GB" sz="1100" b="0" i="0">
                          <a:effectLst/>
                          <a:latin typeface="+mn-lt"/>
                          <a:ea typeface="Calibri" panose="020F0502020204030204" pitchFamily="34" charset="0"/>
                          <a:cs typeface="Times New Roman" panose="02020603050405020304" pitchFamily="18" charset="0"/>
                        </a:rPr>
                        <a:t>5.6 (2.9–8.2)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15000"/>
                        </a:lnSpc>
                        <a:spcBef>
                          <a:spcPts val="200"/>
                        </a:spcBef>
                        <a:spcAft>
                          <a:spcPts val="200"/>
                        </a:spcAft>
                      </a:pPr>
                      <a:r>
                        <a:rPr lang="en-GB" sz="1100" b="0" i="0">
                          <a:effectLst/>
                          <a:latin typeface="+mn-lt"/>
                          <a:ea typeface="Calibri" panose="020F0502020204030204" pitchFamily="34" charset="0"/>
                          <a:cs typeface="Times New Roman" panose="02020603050405020304" pitchFamily="18" charset="0"/>
                        </a:rPr>
                        <a:t>2.2 (1.4–4.3)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200"/>
                        </a:spcBef>
                        <a:spcAft>
                          <a:spcPts val="200"/>
                        </a:spcAft>
                      </a:pPr>
                      <a:r>
                        <a:rPr lang="en-GB" sz="1100" b="0" i="0">
                          <a:effectLst/>
                          <a:latin typeface="+mn-lt"/>
                          <a:ea typeface="Calibri" panose="020F0502020204030204" pitchFamily="34" charset="0"/>
                          <a:cs typeface="Times New Roman" panose="02020603050405020304" pitchFamily="18" charset="0"/>
                        </a:rPr>
                        <a:t>2.7 (1.4–5.8)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15000"/>
                        </a:lnSpc>
                        <a:spcBef>
                          <a:spcPts val="200"/>
                        </a:spcBef>
                        <a:spcAft>
                          <a:spcPts val="200"/>
                        </a:spcAft>
                      </a:pPr>
                      <a:r>
                        <a:rPr lang="en-GB" sz="1100" b="0" i="0">
                          <a:effectLst/>
                          <a:latin typeface="+mn-lt"/>
                          <a:ea typeface="Calibri" panose="020F0502020204030204" pitchFamily="34" charset="0"/>
                          <a:cs typeface="Times New Roman" panose="02020603050405020304" pitchFamily="18" charset="0"/>
                        </a:rPr>
                        <a:t>1.6 (1.4–2.7)</a:t>
                      </a:r>
                    </a:p>
                  </a:txBody>
                  <a:tcPr marL="68580" marR="68580" marT="0" marB="0"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58873886"/>
                  </a:ext>
                </a:extLst>
              </a:tr>
              <a:tr h="3048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0" i="0">
                          <a:latin typeface="+mn-lt"/>
                          <a:cs typeface="Arial" panose="020B0604020202020204" pitchFamily="34" charset="0"/>
                        </a:rPr>
                        <a:t>Median OS</a:t>
                      </a:r>
                      <a:r>
                        <a:rPr lang="en-GB" sz="1100" b="0" i="0" baseline="0">
                          <a:latin typeface="+mn-lt"/>
                          <a:cs typeface="Arial" panose="020B0604020202020204" pitchFamily="34" charset="0"/>
                        </a:rPr>
                        <a:t>, </a:t>
                      </a:r>
                      <a:r>
                        <a:rPr lang="en-GB" sz="1100" b="0" i="0">
                          <a:latin typeface="+mn-lt"/>
                          <a:cs typeface="Arial" panose="020B0604020202020204" pitchFamily="34" charset="0"/>
                        </a:rPr>
                        <a:t>mo (95% CI)</a:t>
                      </a:r>
                    </a:p>
                  </a:txBody>
                  <a:tcPr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15000"/>
                        </a:lnSpc>
                        <a:spcBef>
                          <a:spcPts val="200"/>
                        </a:spcBef>
                        <a:spcAft>
                          <a:spcPts val="200"/>
                        </a:spcAft>
                        <a:buClrTx/>
                        <a:buSzTx/>
                        <a:buFontTx/>
                        <a:buNone/>
                        <a:tabLst/>
                        <a:defRPr/>
                      </a:pPr>
                      <a:r>
                        <a:rPr lang="en-GB" sz="1100" b="0" i="0">
                          <a:effectLst/>
                          <a:latin typeface="+mn-lt"/>
                          <a:ea typeface="Calibri" panose="020F0502020204030204" pitchFamily="34" charset="0"/>
                          <a:cs typeface="Times New Roman" panose="02020603050405020304" pitchFamily="18" charset="0"/>
                        </a:rPr>
                        <a:t>14.2 (11.3–17.5)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lvl="0" indent="0" algn="ctr" defTabSz="685800" rtl="0" eaLnBrk="1" fontAlgn="auto" latinLnBrk="0" hangingPunct="1">
                        <a:lnSpc>
                          <a:spcPct val="115000"/>
                        </a:lnSpc>
                        <a:spcBef>
                          <a:spcPts val="200"/>
                        </a:spcBef>
                        <a:spcAft>
                          <a:spcPts val="200"/>
                        </a:spcAft>
                        <a:buClrTx/>
                        <a:buSzTx/>
                        <a:buFontTx/>
                        <a:buNone/>
                        <a:tabLst/>
                        <a:defRPr/>
                      </a:pPr>
                      <a:r>
                        <a:rPr lang="en-GB" sz="1100" b="0" i="0">
                          <a:effectLst/>
                          <a:latin typeface="+mn-lt"/>
                          <a:ea typeface="Calibri" panose="020F0502020204030204" pitchFamily="34" charset="0"/>
                          <a:cs typeface="Times New Roman" panose="02020603050405020304" pitchFamily="18" charset="0"/>
                        </a:rPr>
                        <a:t>6.9 (5.3–8.9)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685800" rtl="0" eaLnBrk="1" fontAlgn="auto" latinLnBrk="0" hangingPunct="1">
                        <a:lnSpc>
                          <a:spcPct val="115000"/>
                        </a:lnSpc>
                        <a:spcBef>
                          <a:spcPts val="200"/>
                        </a:spcBef>
                        <a:spcAft>
                          <a:spcPts val="200"/>
                        </a:spcAft>
                        <a:buClrTx/>
                        <a:buSzTx/>
                        <a:buFontTx/>
                        <a:buNone/>
                        <a:tabLst/>
                        <a:defRPr/>
                      </a:pPr>
                      <a:r>
                        <a:rPr lang="en-GB" sz="1100" b="0" i="0">
                          <a:effectLst/>
                          <a:latin typeface="+mn-lt"/>
                          <a:ea typeface="Calibri" panose="020F0502020204030204" pitchFamily="34" charset="0"/>
                          <a:cs typeface="Times New Roman" panose="02020603050405020304" pitchFamily="18" charset="0"/>
                        </a:rPr>
                        <a:t>14.9 (6.9–NE)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lvl="0" indent="0" algn="ctr" defTabSz="685800" rtl="0" eaLnBrk="1" fontAlgn="auto" latinLnBrk="0" hangingPunct="1">
                        <a:lnSpc>
                          <a:spcPct val="115000"/>
                        </a:lnSpc>
                        <a:spcBef>
                          <a:spcPts val="200"/>
                        </a:spcBef>
                        <a:spcAft>
                          <a:spcPts val="200"/>
                        </a:spcAft>
                        <a:buClrTx/>
                        <a:buSzTx/>
                        <a:buFontTx/>
                        <a:buNone/>
                        <a:tabLst/>
                        <a:defRPr/>
                      </a:pPr>
                      <a:r>
                        <a:rPr lang="en-GB" sz="1100" b="0" i="0">
                          <a:effectLst/>
                          <a:latin typeface="+mn-lt"/>
                          <a:ea typeface="Calibri" panose="020F0502020204030204" pitchFamily="34" charset="0"/>
                          <a:cs typeface="Times New Roman" panose="02020603050405020304" pitchFamily="18" charset="0"/>
                        </a:rPr>
                        <a:t>6.9 (4.6–10.1)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15000"/>
                        </a:lnSpc>
                        <a:spcBef>
                          <a:spcPts val="200"/>
                        </a:spcBef>
                        <a:spcAft>
                          <a:spcPts val="200"/>
                        </a:spcAft>
                        <a:buClrTx/>
                        <a:buSzTx/>
                        <a:buFontTx/>
                        <a:buNone/>
                        <a:tabLst/>
                        <a:defRPr/>
                      </a:pPr>
                      <a:r>
                        <a:rPr lang="en-GB" sz="1100" b="0" i="0">
                          <a:effectLst/>
                          <a:latin typeface="+mn-lt"/>
                          <a:ea typeface="Calibri" panose="020F0502020204030204" pitchFamily="34" charset="0"/>
                          <a:cs typeface="Times New Roman" panose="02020603050405020304" pitchFamily="18" charset="0"/>
                        </a:rPr>
                        <a:t>9.3 (7.5–17.8)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lvl="0" indent="0" algn="ctr" defTabSz="685800" rtl="0" eaLnBrk="1" fontAlgn="auto" latinLnBrk="0" hangingPunct="1">
                        <a:lnSpc>
                          <a:spcPct val="115000"/>
                        </a:lnSpc>
                        <a:spcBef>
                          <a:spcPts val="200"/>
                        </a:spcBef>
                        <a:spcAft>
                          <a:spcPts val="200"/>
                        </a:spcAft>
                        <a:buClrTx/>
                        <a:buSzTx/>
                        <a:buFontTx/>
                        <a:buNone/>
                        <a:tabLst/>
                        <a:defRPr/>
                      </a:pPr>
                      <a:r>
                        <a:rPr lang="en-GB" sz="1100" b="0" i="0" dirty="0">
                          <a:effectLst/>
                          <a:latin typeface="+mn-lt"/>
                          <a:ea typeface="Calibri" panose="020F0502020204030204" pitchFamily="34" charset="0"/>
                          <a:cs typeface="Times New Roman" panose="02020603050405020304" pitchFamily="18" charset="0"/>
                        </a:rPr>
                        <a:t>7.6 (5.0–9.6)</a:t>
                      </a:r>
                    </a:p>
                  </a:txBody>
                  <a:tcPr marL="68580" marR="68580" marT="0" marB="0"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63621279"/>
                  </a:ext>
                </a:extLst>
              </a:tr>
            </a:tbl>
          </a:graphicData>
        </a:graphic>
      </p:graphicFrame>
      <p:sp>
        <p:nvSpPr>
          <p:cNvPr id="9" name="TextBox 8">
            <a:extLst>
              <a:ext uri="{FF2B5EF4-FFF2-40B4-BE49-F238E27FC236}">
                <a16:creationId xmlns:a16="http://schemas.microsoft.com/office/drawing/2014/main" id="{EE77F5C8-45CF-421C-88ED-DCF65E581EA0}"/>
              </a:ext>
            </a:extLst>
          </p:cNvPr>
          <p:cNvSpPr txBox="1"/>
          <p:nvPr/>
        </p:nvSpPr>
        <p:spPr>
          <a:xfrm>
            <a:off x="6308765" y="1309814"/>
            <a:ext cx="6096000" cy="318100"/>
          </a:xfrm>
          <a:prstGeom prst="rect">
            <a:avLst/>
          </a:prstGeom>
          <a:noFill/>
        </p:spPr>
        <p:txBody>
          <a:bodyPr wrap="square">
            <a:spAutoFit/>
          </a:bodyPr>
          <a:lstStyle/>
          <a:p>
            <a:pPr marL="0" marR="0" lvl="0" indent="0" algn="l" defTabSz="914377" rtl="0" eaLnBrk="1" fontAlgn="auto" latinLnBrk="0" hangingPunct="1">
              <a:lnSpc>
                <a:spcPct val="100000"/>
              </a:lnSpc>
              <a:spcBef>
                <a:spcPts val="1000"/>
              </a:spcBef>
              <a:spcAft>
                <a:spcPts val="0"/>
              </a:spcAft>
              <a:buClrTx/>
              <a:buSzTx/>
              <a:buFontTx/>
              <a:buNone/>
              <a:tabLst/>
              <a:defRPr/>
            </a:pPr>
            <a:r>
              <a:rPr kumimoji="0" lang="en-GB" sz="1467" b="1" i="0" u="none" strike="noStrike" kern="1200" cap="none" spc="0" normalizeH="0" baseline="0" noProof="0" dirty="0">
                <a:ln>
                  <a:noFill/>
                </a:ln>
                <a:solidFill>
                  <a:srgbClr val="1E1E1E"/>
                </a:solidFill>
                <a:effectLst/>
                <a:uLnTx/>
                <a:uFillTx/>
                <a:latin typeface="Arial" panose="020B0604020202020204" pitchFamily="34" charset="0"/>
                <a:cs typeface="Arial" panose="020B0604020202020204" pitchFamily="34" charset="0"/>
              </a:rPr>
              <a:t>Overall survival</a:t>
            </a:r>
          </a:p>
        </p:txBody>
      </p:sp>
      <p:sp>
        <p:nvSpPr>
          <p:cNvPr id="10" name="TextBox 9">
            <a:extLst>
              <a:ext uri="{FF2B5EF4-FFF2-40B4-BE49-F238E27FC236}">
                <a16:creationId xmlns:a16="http://schemas.microsoft.com/office/drawing/2014/main" id="{F287C756-7CBA-4538-84AC-3C0996CCD939}"/>
              </a:ext>
            </a:extLst>
          </p:cNvPr>
          <p:cNvSpPr txBox="1"/>
          <p:nvPr/>
        </p:nvSpPr>
        <p:spPr>
          <a:xfrm>
            <a:off x="617108" y="1309814"/>
            <a:ext cx="6096000" cy="318100"/>
          </a:xfrm>
          <a:prstGeom prst="rect">
            <a:avLst/>
          </a:prstGeom>
          <a:noFill/>
        </p:spPr>
        <p:txBody>
          <a:bodyPr wrap="square">
            <a:spAutoFit/>
          </a:bodyPr>
          <a:lstStyle/>
          <a:p>
            <a:pPr marL="0" marR="0" lvl="0" indent="0" algn="l" defTabSz="914377" rtl="0" eaLnBrk="1" fontAlgn="auto" latinLnBrk="0" hangingPunct="1">
              <a:lnSpc>
                <a:spcPct val="100000"/>
              </a:lnSpc>
              <a:spcBef>
                <a:spcPts val="1000"/>
              </a:spcBef>
              <a:spcAft>
                <a:spcPts val="0"/>
              </a:spcAft>
              <a:buClrTx/>
              <a:buSzTx/>
              <a:buFontTx/>
              <a:buNone/>
              <a:tabLst/>
              <a:defRPr/>
            </a:pPr>
            <a:r>
              <a:rPr kumimoji="0" lang="en-GB" sz="1467" b="1" i="0" u="none" strike="noStrike" kern="1200" cap="none" spc="0" normalizeH="0" baseline="0" noProof="0" dirty="0">
                <a:ln>
                  <a:noFill/>
                </a:ln>
                <a:solidFill>
                  <a:srgbClr val="1E1E1E"/>
                </a:solidFill>
                <a:effectLst/>
                <a:uLnTx/>
                <a:uFillTx/>
                <a:latin typeface="Arial" panose="020B0604020202020204" pitchFamily="34" charset="0"/>
                <a:cs typeface="Arial" panose="020B0604020202020204" pitchFamily="34" charset="0"/>
              </a:rPr>
              <a:t>Progression-free survival</a:t>
            </a:r>
          </a:p>
        </p:txBody>
      </p:sp>
      <p:graphicFrame>
        <p:nvGraphicFramePr>
          <p:cNvPr id="15" name="Table 14">
            <a:extLst>
              <a:ext uri="{FF2B5EF4-FFF2-40B4-BE49-F238E27FC236}">
                <a16:creationId xmlns:a16="http://schemas.microsoft.com/office/drawing/2014/main" id="{0AC177FC-9E31-2345-9782-AA76B03A80D0}"/>
              </a:ext>
            </a:extLst>
          </p:cNvPr>
          <p:cNvGraphicFramePr>
            <a:graphicFrameLocks noGrp="1"/>
          </p:cNvGraphicFramePr>
          <p:nvPr/>
        </p:nvGraphicFramePr>
        <p:xfrm>
          <a:off x="3330364" y="1443779"/>
          <a:ext cx="2676736" cy="1287881"/>
        </p:xfrm>
        <a:graphic>
          <a:graphicData uri="http://schemas.openxmlformats.org/drawingml/2006/table">
            <a:tbl>
              <a:tblPr firstRow="1" bandRow="1">
                <a:tableStyleId>{2D5ABB26-0587-4C30-8999-92F81FD0307C}</a:tableStyleId>
              </a:tblPr>
              <a:tblGrid>
                <a:gridCol w="1338368">
                  <a:extLst>
                    <a:ext uri="{9D8B030D-6E8A-4147-A177-3AD203B41FA5}">
                      <a16:colId xmlns:a16="http://schemas.microsoft.com/office/drawing/2014/main" val="447364835"/>
                    </a:ext>
                  </a:extLst>
                </a:gridCol>
                <a:gridCol w="1338368">
                  <a:extLst>
                    <a:ext uri="{9D8B030D-6E8A-4147-A177-3AD203B41FA5}">
                      <a16:colId xmlns:a16="http://schemas.microsoft.com/office/drawing/2014/main" val="3971803176"/>
                    </a:ext>
                  </a:extLst>
                </a:gridCol>
              </a:tblGrid>
              <a:tr h="183983">
                <a:tc>
                  <a:txBody>
                    <a:bodyPr/>
                    <a:lstStyle/>
                    <a:p>
                      <a:pPr algn="l"/>
                      <a:endParaRPr lang="en-GB" sz="900">
                        <a:solidFill>
                          <a:schemeClr val="bg1"/>
                        </a:solidFill>
                      </a:endParaRPr>
                    </a:p>
                  </a:txBody>
                  <a:tcPr marL="96000" marR="45720" marT="0" marB="0" anchor="ctr">
                    <a:solidFill>
                      <a:schemeClr val="accent5"/>
                    </a:solidFill>
                  </a:tcPr>
                </a:tc>
                <a:tc>
                  <a:txBody>
                    <a:bodyPr/>
                    <a:lstStyle/>
                    <a:p>
                      <a:pPr algn="ctr"/>
                      <a:r>
                        <a:rPr lang="en-GB" sz="900" b="1">
                          <a:solidFill>
                            <a:schemeClr val="bg1"/>
                          </a:solidFill>
                        </a:rPr>
                        <a:t>Events/censored</a:t>
                      </a:r>
                    </a:p>
                  </a:txBody>
                  <a:tcPr marL="96000" marR="45720" marT="0" marB="0" anchor="ctr">
                    <a:solidFill>
                      <a:schemeClr val="accent5"/>
                    </a:solidFill>
                  </a:tcPr>
                </a:tc>
                <a:extLst>
                  <a:ext uri="{0D108BD9-81ED-4DB2-BD59-A6C34878D82A}">
                    <a16:rowId xmlns:a16="http://schemas.microsoft.com/office/drawing/2014/main" val="2442930292"/>
                  </a:ext>
                </a:extLst>
              </a:tr>
              <a:tr h="183983">
                <a:tc>
                  <a:txBody>
                    <a:bodyPr/>
                    <a:lstStyle/>
                    <a:p>
                      <a:pPr algn="l" fontAlgn="b"/>
                      <a:r>
                        <a:rPr lang="en-GB" sz="900" b="1" u="none" strike="noStrike" dirty="0">
                          <a:solidFill>
                            <a:srgbClr val="2A8D88"/>
                          </a:solidFill>
                          <a:effectLst/>
                        </a:rPr>
                        <a:t>SG: TROP2 High</a:t>
                      </a:r>
                      <a:endParaRPr lang="en-GB" sz="900" b="1" i="0" u="none" strike="noStrike" dirty="0">
                        <a:solidFill>
                          <a:srgbClr val="2A8D88"/>
                        </a:solidFill>
                        <a:effectLst/>
                        <a:latin typeface="+mn-lt"/>
                      </a:endParaRPr>
                    </a:p>
                  </a:txBody>
                  <a:tcPr marL="96000" marR="9525" marT="0" marB="0" anchor="ctr"/>
                </a:tc>
                <a:tc>
                  <a:txBody>
                    <a:bodyPr/>
                    <a:lstStyle/>
                    <a:p>
                      <a:pPr marL="0" algn="ctr" defTabSz="914400" rtl="0" eaLnBrk="1" fontAlgn="b" latinLnBrk="0" hangingPunct="1"/>
                      <a:r>
                        <a:rPr lang="en-GB" sz="900" b="0" u="none" strike="noStrike" kern="1200">
                          <a:solidFill>
                            <a:schemeClr val="accent5">
                              <a:lumMod val="50000"/>
                            </a:schemeClr>
                          </a:solidFill>
                          <a:effectLst/>
                          <a:latin typeface="+mn-lt"/>
                          <a:ea typeface="+mn-ea"/>
                          <a:cs typeface="+mn-cs"/>
                        </a:rPr>
                        <a:t>60/25</a:t>
                      </a:r>
                    </a:p>
                  </a:txBody>
                  <a:tcPr marL="96000" marR="9525" marT="0" marB="0" anchor="b"/>
                </a:tc>
                <a:extLst>
                  <a:ext uri="{0D108BD9-81ED-4DB2-BD59-A6C34878D82A}">
                    <a16:rowId xmlns:a16="http://schemas.microsoft.com/office/drawing/2014/main" val="788266454"/>
                  </a:ext>
                </a:extLst>
              </a:tr>
              <a:tr h="183983">
                <a:tc>
                  <a:txBody>
                    <a:bodyPr/>
                    <a:lstStyle/>
                    <a:p>
                      <a:pPr algn="l" fontAlgn="b"/>
                      <a:r>
                        <a:rPr lang="en-GB" sz="900" b="1" u="none" strike="noStrike" dirty="0">
                          <a:solidFill>
                            <a:srgbClr val="688C37"/>
                          </a:solidFill>
                          <a:effectLst/>
                        </a:rPr>
                        <a:t>SG: TROP2 Medium</a:t>
                      </a:r>
                      <a:endParaRPr lang="en-GB" sz="900" b="1" i="0" u="none" strike="noStrike" dirty="0">
                        <a:solidFill>
                          <a:srgbClr val="688C37"/>
                        </a:solidFill>
                        <a:effectLst/>
                        <a:latin typeface="+mn-lt"/>
                      </a:endParaRPr>
                    </a:p>
                  </a:txBody>
                  <a:tcPr marL="96000" marR="9525" marT="0" marB="0" anchor="ctr"/>
                </a:tc>
                <a:tc>
                  <a:txBody>
                    <a:bodyPr/>
                    <a:lstStyle/>
                    <a:p>
                      <a:pPr marL="0" algn="ctr" defTabSz="914400" rtl="0" eaLnBrk="1" fontAlgn="b" latinLnBrk="0" hangingPunct="1"/>
                      <a:r>
                        <a:rPr lang="en-GB" sz="900" b="0" u="none" strike="noStrike" kern="1200">
                          <a:solidFill>
                            <a:schemeClr val="accent5">
                              <a:lumMod val="50000"/>
                            </a:schemeClr>
                          </a:solidFill>
                          <a:effectLst/>
                          <a:latin typeface="+mn-lt"/>
                          <a:ea typeface="+mn-ea"/>
                          <a:cs typeface="+mn-cs"/>
                        </a:rPr>
                        <a:t>26/13</a:t>
                      </a:r>
                    </a:p>
                  </a:txBody>
                  <a:tcPr marL="96000" marR="9525" marT="0" marB="0" anchor="b"/>
                </a:tc>
                <a:extLst>
                  <a:ext uri="{0D108BD9-81ED-4DB2-BD59-A6C34878D82A}">
                    <a16:rowId xmlns:a16="http://schemas.microsoft.com/office/drawing/2014/main" val="2168756877"/>
                  </a:ext>
                </a:extLst>
              </a:tr>
              <a:tr h="183983">
                <a:tc>
                  <a:txBody>
                    <a:bodyPr/>
                    <a:lstStyle/>
                    <a:p>
                      <a:pPr algn="l" fontAlgn="b"/>
                      <a:r>
                        <a:rPr lang="en-GB" sz="900" b="1" u="none" strike="noStrike" dirty="0">
                          <a:solidFill>
                            <a:srgbClr val="ACD5D2"/>
                          </a:solidFill>
                          <a:effectLst/>
                        </a:rPr>
                        <a:t>SG: TROP2 Low</a:t>
                      </a:r>
                      <a:endParaRPr lang="en-GB" sz="900" b="1" i="0" u="none" strike="noStrike" dirty="0">
                        <a:solidFill>
                          <a:srgbClr val="ACD5D2"/>
                        </a:solidFill>
                        <a:effectLst/>
                        <a:latin typeface="+mn-lt"/>
                      </a:endParaRPr>
                    </a:p>
                  </a:txBody>
                  <a:tcPr marL="96000" marR="9525" marT="0" marB="0" anchor="ctr"/>
                </a:tc>
                <a:tc>
                  <a:txBody>
                    <a:bodyPr/>
                    <a:lstStyle/>
                    <a:p>
                      <a:pPr marL="0" algn="ctr" defTabSz="914400" rtl="0" eaLnBrk="1" fontAlgn="b" latinLnBrk="0" hangingPunct="1"/>
                      <a:r>
                        <a:rPr lang="en-GB" sz="900" b="0" u="none" strike="noStrike" kern="1200">
                          <a:solidFill>
                            <a:schemeClr val="accent5">
                              <a:lumMod val="50000"/>
                            </a:schemeClr>
                          </a:solidFill>
                          <a:effectLst/>
                          <a:latin typeface="+mn-lt"/>
                          <a:ea typeface="+mn-ea"/>
                          <a:cs typeface="+mn-cs"/>
                        </a:rPr>
                        <a:t>19/8</a:t>
                      </a:r>
                    </a:p>
                  </a:txBody>
                  <a:tcPr marL="96000" marR="9525" marT="0" marB="0" anchor="b"/>
                </a:tc>
                <a:extLst>
                  <a:ext uri="{0D108BD9-81ED-4DB2-BD59-A6C34878D82A}">
                    <a16:rowId xmlns:a16="http://schemas.microsoft.com/office/drawing/2014/main" val="761856821"/>
                  </a:ext>
                </a:extLst>
              </a:tr>
              <a:tr h="183983">
                <a:tc>
                  <a:txBody>
                    <a:bodyPr/>
                    <a:lstStyle/>
                    <a:p>
                      <a:pPr algn="l" fontAlgn="b"/>
                      <a:r>
                        <a:rPr lang="en-GB" sz="900" b="1" u="none" strike="noStrike" dirty="0">
                          <a:solidFill>
                            <a:srgbClr val="747277"/>
                          </a:solidFill>
                          <a:effectLst/>
                        </a:rPr>
                        <a:t>TPC: TROP2 High</a:t>
                      </a:r>
                      <a:endParaRPr lang="en-GB" sz="900" b="1" i="0" u="none" strike="noStrike" dirty="0">
                        <a:solidFill>
                          <a:srgbClr val="747277"/>
                        </a:solidFill>
                        <a:effectLst/>
                        <a:latin typeface="+mn-lt"/>
                      </a:endParaRPr>
                    </a:p>
                  </a:txBody>
                  <a:tcPr marL="96000" marR="9525" marT="0" marB="0" anchor="ctr"/>
                </a:tc>
                <a:tc>
                  <a:txBody>
                    <a:bodyPr/>
                    <a:lstStyle/>
                    <a:p>
                      <a:pPr marL="0" algn="ctr" defTabSz="914400" rtl="0" eaLnBrk="1" fontAlgn="b" latinLnBrk="0" hangingPunct="1"/>
                      <a:r>
                        <a:rPr lang="en-GB" sz="900" b="0" u="none" strike="noStrike" kern="1200">
                          <a:solidFill>
                            <a:schemeClr val="accent5">
                              <a:lumMod val="50000"/>
                            </a:schemeClr>
                          </a:solidFill>
                          <a:effectLst/>
                          <a:latin typeface="+mn-lt"/>
                          <a:ea typeface="+mn-ea"/>
                          <a:cs typeface="+mn-cs"/>
                        </a:rPr>
                        <a:t>47/25</a:t>
                      </a:r>
                    </a:p>
                  </a:txBody>
                  <a:tcPr marL="96000" marR="9525" marT="0" marB="0" anchor="b"/>
                </a:tc>
                <a:extLst>
                  <a:ext uri="{0D108BD9-81ED-4DB2-BD59-A6C34878D82A}">
                    <a16:rowId xmlns:a16="http://schemas.microsoft.com/office/drawing/2014/main" val="9506157"/>
                  </a:ext>
                </a:extLst>
              </a:tr>
              <a:tr h="183983">
                <a:tc>
                  <a:txBody>
                    <a:bodyPr/>
                    <a:lstStyle/>
                    <a:p>
                      <a:pPr algn="l" fontAlgn="b"/>
                      <a:r>
                        <a:rPr lang="en-GB" sz="900" b="1" u="none" strike="noStrike" dirty="0">
                          <a:solidFill>
                            <a:schemeClr val="bg1">
                              <a:lumMod val="65000"/>
                            </a:schemeClr>
                          </a:solidFill>
                          <a:effectLst/>
                        </a:rPr>
                        <a:t>TPC: TROP2 Medium</a:t>
                      </a:r>
                      <a:endParaRPr lang="en-GB" sz="900" b="1" i="0" u="none" strike="noStrike" dirty="0">
                        <a:solidFill>
                          <a:schemeClr val="bg1">
                            <a:lumMod val="65000"/>
                          </a:schemeClr>
                        </a:solidFill>
                        <a:effectLst/>
                        <a:latin typeface="+mn-lt"/>
                      </a:endParaRPr>
                    </a:p>
                  </a:txBody>
                  <a:tcPr marL="96000" marR="9525" marT="0" marB="0" anchor="ctr"/>
                </a:tc>
                <a:tc>
                  <a:txBody>
                    <a:bodyPr/>
                    <a:lstStyle/>
                    <a:p>
                      <a:pPr marL="0" algn="ctr" defTabSz="914400" rtl="0" eaLnBrk="1" fontAlgn="b" latinLnBrk="0" hangingPunct="1"/>
                      <a:r>
                        <a:rPr lang="en-GB" sz="900" b="0" u="none" strike="noStrike" kern="1200">
                          <a:solidFill>
                            <a:schemeClr val="accent5">
                              <a:lumMod val="50000"/>
                            </a:schemeClr>
                          </a:solidFill>
                          <a:effectLst/>
                          <a:latin typeface="+mn-lt"/>
                          <a:ea typeface="+mn-ea"/>
                          <a:cs typeface="+mn-cs"/>
                        </a:rPr>
                        <a:t>24/11</a:t>
                      </a:r>
                    </a:p>
                  </a:txBody>
                  <a:tcPr marL="96000" marR="9525" marT="0" marB="0" anchor="b"/>
                </a:tc>
                <a:extLst>
                  <a:ext uri="{0D108BD9-81ED-4DB2-BD59-A6C34878D82A}">
                    <a16:rowId xmlns:a16="http://schemas.microsoft.com/office/drawing/2014/main" val="671117262"/>
                  </a:ext>
                </a:extLst>
              </a:tr>
              <a:tr h="183983">
                <a:tc>
                  <a:txBody>
                    <a:bodyPr/>
                    <a:lstStyle/>
                    <a:p>
                      <a:pPr algn="l" fontAlgn="b"/>
                      <a:r>
                        <a:rPr lang="en-GB" sz="900" b="1" u="none" strike="noStrike" dirty="0">
                          <a:solidFill>
                            <a:srgbClr val="0070C0"/>
                          </a:solidFill>
                          <a:effectLst/>
                        </a:rPr>
                        <a:t>TPC: TROP2 Low</a:t>
                      </a:r>
                      <a:endParaRPr lang="en-GB" sz="900" b="1" i="0" u="none" strike="noStrike" dirty="0">
                        <a:solidFill>
                          <a:srgbClr val="0070C0"/>
                        </a:solidFill>
                        <a:effectLst/>
                        <a:latin typeface="+mn-lt"/>
                      </a:endParaRPr>
                    </a:p>
                  </a:txBody>
                  <a:tcPr marL="96000" marR="9525" marT="0" marB="0" anchor="ctr"/>
                </a:tc>
                <a:tc>
                  <a:txBody>
                    <a:bodyPr/>
                    <a:lstStyle/>
                    <a:p>
                      <a:pPr marL="0" algn="ctr" defTabSz="914400" rtl="0" eaLnBrk="1" fontAlgn="b" latinLnBrk="0" hangingPunct="1"/>
                      <a:r>
                        <a:rPr lang="en-GB" sz="900" b="0" u="none" strike="noStrike" kern="1200" dirty="0">
                          <a:solidFill>
                            <a:schemeClr val="accent5">
                              <a:lumMod val="50000"/>
                            </a:schemeClr>
                          </a:solidFill>
                          <a:effectLst/>
                          <a:latin typeface="+mn-lt"/>
                          <a:ea typeface="+mn-ea"/>
                          <a:cs typeface="+mn-cs"/>
                        </a:rPr>
                        <a:t>24/8</a:t>
                      </a:r>
                    </a:p>
                  </a:txBody>
                  <a:tcPr marL="96000" marR="9525" marT="0" marB="0" anchor="b"/>
                </a:tc>
                <a:extLst>
                  <a:ext uri="{0D108BD9-81ED-4DB2-BD59-A6C34878D82A}">
                    <a16:rowId xmlns:a16="http://schemas.microsoft.com/office/drawing/2014/main" val="2332145872"/>
                  </a:ext>
                </a:extLst>
              </a:tr>
            </a:tbl>
          </a:graphicData>
        </a:graphic>
      </p:graphicFrame>
      <p:graphicFrame>
        <p:nvGraphicFramePr>
          <p:cNvPr id="16" name="Table 5">
            <a:extLst>
              <a:ext uri="{FF2B5EF4-FFF2-40B4-BE49-F238E27FC236}">
                <a16:creationId xmlns:a16="http://schemas.microsoft.com/office/drawing/2014/main" id="{C34B83AB-604F-6A42-93B9-1F201566B43D}"/>
              </a:ext>
            </a:extLst>
          </p:cNvPr>
          <p:cNvGraphicFramePr>
            <a:graphicFrameLocks noGrp="1"/>
          </p:cNvGraphicFramePr>
          <p:nvPr/>
        </p:nvGraphicFramePr>
        <p:xfrm>
          <a:off x="9040514" y="1415093"/>
          <a:ext cx="2802238" cy="1297492"/>
        </p:xfrm>
        <a:graphic>
          <a:graphicData uri="http://schemas.openxmlformats.org/drawingml/2006/table">
            <a:tbl>
              <a:tblPr firstRow="1" bandRow="1">
                <a:tableStyleId>{2D5ABB26-0587-4C30-8999-92F81FD0307C}</a:tableStyleId>
              </a:tblPr>
              <a:tblGrid>
                <a:gridCol w="1401119">
                  <a:extLst>
                    <a:ext uri="{9D8B030D-6E8A-4147-A177-3AD203B41FA5}">
                      <a16:colId xmlns:a16="http://schemas.microsoft.com/office/drawing/2014/main" val="447364835"/>
                    </a:ext>
                  </a:extLst>
                </a:gridCol>
                <a:gridCol w="1401119">
                  <a:extLst>
                    <a:ext uri="{9D8B030D-6E8A-4147-A177-3AD203B41FA5}">
                      <a16:colId xmlns:a16="http://schemas.microsoft.com/office/drawing/2014/main" val="3971803176"/>
                    </a:ext>
                  </a:extLst>
                </a:gridCol>
              </a:tblGrid>
              <a:tr h="185356">
                <a:tc>
                  <a:txBody>
                    <a:bodyPr/>
                    <a:lstStyle/>
                    <a:p>
                      <a:pPr algn="l"/>
                      <a:endParaRPr lang="en-GB" sz="900">
                        <a:solidFill>
                          <a:schemeClr val="bg1"/>
                        </a:solidFill>
                      </a:endParaRPr>
                    </a:p>
                  </a:txBody>
                  <a:tcPr marL="96000" marR="96000" marT="0" marB="0" anchor="ctr">
                    <a:solidFill>
                      <a:schemeClr val="accent5"/>
                    </a:solidFill>
                  </a:tcPr>
                </a:tc>
                <a:tc>
                  <a:txBody>
                    <a:bodyPr/>
                    <a:lstStyle/>
                    <a:p>
                      <a:pPr algn="ctr"/>
                      <a:r>
                        <a:rPr lang="en-GB" sz="900" b="1">
                          <a:solidFill>
                            <a:schemeClr val="bg1"/>
                          </a:solidFill>
                        </a:rPr>
                        <a:t>Events/censored</a:t>
                      </a:r>
                    </a:p>
                  </a:txBody>
                  <a:tcPr marL="96000" marR="96000" marT="0" marB="0" anchor="ctr">
                    <a:solidFill>
                      <a:schemeClr val="accent5"/>
                    </a:solidFill>
                  </a:tcPr>
                </a:tc>
                <a:extLst>
                  <a:ext uri="{0D108BD9-81ED-4DB2-BD59-A6C34878D82A}">
                    <a16:rowId xmlns:a16="http://schemas.microsoft.com/office/drawing/2014/main" val="2442930292"/>
                  </a:ext>
                </a:extLst>
              </a:tr>
              <a:tr h="185356">
                <a:tc>
                  <a:txBody>
                    <a:bodyPr/>
                    <a:lstStyle/>
                    <a:p>
                      <a:pPr algn="l" fontAlgn="b"/>
                      <a:r>
                        <a:rPr lang="en-GB" sz="900" b="1" u="none" strike="noStrike" dirty="0">
                          <a:solidFill>
                            <a:srgbClr val="2A8D88"/>
                          </a:solidFill>
                          <a:effectLst/>
                        </a:rPr>
                        <a:t>SG: TROP2 High</a:t>
                      </a:r>
                      <a:endParaRPr lang="en-GB" sz="900" b="1" i="0" u="none" strike="noStrike" dirty="0">
                        <a:solidFill>
                          <a:srgbClr val="2A8D88"/>
                        </a:solidFill>
                        <a:effectLst/>
                        <a:latin typeface="+mn-lt"/>
                      </a:endParaRPr>
                    </a:p>
                  </a:txBody>
                  <a:tcPr marL="96000" marR="96000" marT="0" marB="0" anchor="ctr"/>
                </a:tc>
                <a:tc>
                  <a:txBody>
                    <a:bodyPr/>
                    <a:lstStyle/>
                    <a:p>
                      <a:pPr algn="ctr" fontAlgn="b"/>
                      <a:r>
                        <a:rPr lang="en-GB" sz="900" b="0" u="none" strike="noStrike" kern="1200">
                          <a:solidFill>
                            <a:schemeClr val="accent5">
                              <a:lumMod val="50000"/>
                            </a:schemeClr>
                          </a:solidFill>
                          <a:effectLst/>
                          <a:latin typeface="+mn-lt"/>
                          <a:ea typeface="+mn-ea"/>
                          <a:cs typeface="+mn-cs"/>
                        </a:rPr>
                        <a:t>53/32</a:t>
                      </a:r>
                    </a:p>
                  </a:txBody>
                  <a:tcPr marL="96000" marR="96000" marT="0" marB="0" anchor="b"/>
                </a:tc>
                <a:extLst>
                  <a:ext uri="{0D108BD9-81ED-4DB2-BD59-A6C34878D82A}">
                    <a16:rowId xmlns:a16="http://schemas.microsoft.com/office/drawing/2014/main" val="788266454"/>
                  </a:ext>
                </a:extLst>
              </a:tr>
              <a:tr h="185356">
                <a:tc>
                  <a:txBody>
                    <a:bodyPr/>
                    <a:lstStyle/>
                    <a:p>
                      <a:pPr algn="l" fontAlgn="b"/>
                      <a:r>
                        <a:rPr lang="en-GB" sz="900" b="1" u="none" strike="noStrike" dirty="0">
                          <a:solidFill>
                            <a:srgbClr val="688C37"/>
                          </a:solidFill>
                          <a:effectLst/>
                        </a:rPr>
                        <a:t>SG: TROP2 Medium</a:t>
                      </a:r>
                      <a:endParaRPr lang="en-GB" sz="900" b="1" i="0" u="none" strike="noStrike" dirty="0">
                        <a:solidFill>
                          <a:srgbClr val="688C37"/>
                        </a:solidFill>
                        <a:effectLst/>
                        <a:latin typeface="+mn-lt"/>
                      </a:endParaRPr>
                    </a:p>
                  </a:txBody>
                  <a:tcPr marL="96000" marR="96000" marT="0" marB="0" anchor="ctr"/>
                </a:tc>
                <a:tc>
                  <a:txBody>
                    <a:bodyPr/>
                    <a:lstStyle/>
                    <a:p>
                      <a:pPr algn="ctr" fontAlgn="b"/>
                      <a:r>
                        <a:rPr lang="en-GB" sz="900" b="0" u="none" strike="noStrike" kern="1200">
                          <a:solidFill>
                            <a:schemeClr val="accent5">
                              <a:lumMod val="50000"/>
                            </a:schemeClr>
                          </a:solidFill>
                          <a:effectLst/>
                          <a:latin typeface="+mn-lt"/>
                          <a:ea typeface="+mn-ea"/>
                          <a:cs typeface="+mn-cs"/>
                        </a:rPr>
                        <a:t>22/17</a:t>
                      </a:r>
                    </a:p>
                  </a:txBody>
                  <a:tcPr marL="96000" marR="96000" marT="0" marB="0" anchor="b"/>
                </a:tc>
                <a:extLst>
                  <a:ext uri="{0D108BD9-81ED-4DB2-BD59-A6C34878D82A}">
                    <a16:rowId xmlns:a16="http://schemas.microsoft.com/office/drawing/2014/main" val="2168756877"/>
                  </a:ext>
                </a:extLst>
              </a:tr>
              <a:tr h="185356">
                <a:tc>
                  <a:txBody>
                    <a:bodyPr/>
                    <a:lstStyle/>
                    <a:p>
                      <a:pPr algn="l" fontAlgn="b"/>
                      <a:r>
                        <a:rPr lang="en-GB" sz="900" b="1" u="none" strike="noStrike" dirty="0">
                          <a:solidFill>
                            <a:srgbClr val="ACD5D2"/>
                          </a:solidFill>
                          <a:effectLst/>
                        </a:rPr>
                        <a:t>SG: TROP2 Low</a:t>
                      </a:r>
                      <a:endParaRPr lang="en-GB" sz="900" b="1" i="0" u="none" strike="noStrike" dirty="0">
                        <a:solidFill>
                          <a:srgbClr val="ACD5D2"/>
                        </a:solidFill>
                        <a:effectLst/>
                        <a:latin typeface="+mn-lt"/>
                      </a:endParaRPr>
                    </a:p>
                  </a:txBody>
                  <a:tcPr marL="96000" marR="96000" marT="0" marB="0" anchor="ctr"/>
                </a:tc>
                <a:tc>
                  <a:txBody>
                    <a:bodyPr/>
                    <a:lstStyle/>
                    <a:p>
                      <a:pPr algn="ctr" fontAlgn="b"/>
                      <a:r>
                        <a:rPr lang="en-GB" sz="900" b="0" u="none" strike="noStrike" kern="1200">
                          <a:solidFill>
                            <a:schemeClr val="accent5">
                              <a:lumMod val="50000"/>
                            </a:schemeClr>
                          </a:solidFill>
                          <a:effectLst/>
                          <a:latin typeface="+mn-lt"/>
                          <a:ea typeface="+mn-ea"/>
                          <a:cs typeface="+mn-cs"/>
                        </a:rPr>
                        <a:t>20/7</a:t>
                      </a:r>
                    </a:p>
                  </a:txBody>
                  <a:tcPr marL="96000" marR="96000" marT="0" marB="0" anchor="b"/>
                </a:tc>
                <a:extLst>
                  <a:ext uri="{0D108BD9-81ED-4DB2-BD59-A6C34878D82A}">
                    <a16:rowId xmlns:a16="http://schemas.microsoft.com/office/drawing/2014/main" val="761856821"/>
                  </a:ext>
                </a:extLst>
              </a:tr>
              <a:tr h="185356">
                <a:tc>
                  <a:txBody>
                    <a:bodyPr/>
                    <a:lstStyle/>
                    <a:p>
                      <a:pPr algn="l" fontAlgn="b"/>
                      <a:r>
                        <a:rPr lang="en-GB" sz="900" b="1" u="none" strike="noStrike" dirty="0">
                          <a:solidFill>
                            <a:srgbClr val="747277"/>
                          </a:solidFill>
                          <a:effectLst/>
                        </a:rPr>
                        <a:t>TPC: TROP2 High</a:t>
                      </a:r>
                      <a:endParaRPr lang="en-GB" sz="900" b="1" i="0" u="none" strike="noStrike" dirty="0">
                        <a:solidFill>
                          <a:srgbClr val="747277"/>
                        </a:solidFill>
                        <a:effectLst/>
                        <a:latin typeface="+mn-lt"/>
                      </a:endParaRPr>
                    </a:p>
                  </a:txBody>
                  <a:tcPr marL="96000" marR="96000" marT="0" marB="0" anchor="ctr"/>
                </a:tc>
                <a:tc>
                  <a:txBody>
                    <a:bodyPr/>
                    <a:lstStyle/>
                    <a:p>
                      <a:pPr algn="ctr" fontAlgn="b"/>
                      <a:r>
                        <a:rPr lang="en-GB" sz="900" b="0" u="none" strike="noStrike" kern="1200">
                          <a:solidFill>
                            <a:schemeClr val="accent5">
                              <a:lumMod val="50000"/>
                            </a:schemeClr>
                          </a:solidFill>
                          <a:effectLst/>
                          <a:latin typeface="+mn-lt"/>
                          <a:ea typeface="+mn-ea"/>
                          <a:cs typeface="+mn-cs"/>
                        </a:rPr>
                        <a:t>64/8</a:t>
                      </a:r>
                    </a:p>
                  </a:txBody>
                  <a:tcPr marL="96000" marR="96000" marT="0" marB="0" anchor="b"/>
                </a:tc>
                <a:extLst>
                  <a:ext uri="{0D108BD9-81ED-4DB2-BD59-A6C34878D82A}">
                    <a16:rowId xmlns:a16="http://schemas.microsoft.com/office/drawing/2014/main" val="9506157"/>
                  </a:ext>
                </a:extLst>
              </a:tr>
              <a:tr h="185356">
                <a:tc>
                  <a:txBody>
                    <a:bodyPr/>
                    <a:lstStyle/>
                    <a:p>
                      <a:pPr algn="l" fontAlgn="b"/>
                      <a:r>
                        <a:rPr lang="en-GB" sz="900" b="1" u="none" strike="noStrike" dirty="0">
                          <a:solidFill>
                            <a:schemeClr val="bg1">
                              <a:lumMod val="65000"/>
                            </a:schemeClr>
                          </a:solidFill>
                          <a:effectLst/>
                        </a:rPr>
                        <a:t>TPC: TROP2 Medium</a:t>
                      </a:r>
                      <a:endParaRPr lang="en-GB" sz="900" b="1" i="0" u="none" strike="noStrike" dirty="0">
                        <a:solidFill>
                          <a:schemeClr val="bg1">
                            <a:lumMod val="65000"/>
                          </a:schemeClr>
                        </a:solidFill>
                        <a:effectLst/>
                        <a:latin typeface="+mn-lt"/>
                      </a:endParaRPr>
                    </a:p>
                  </a:txBody>
                  <a:tcPr marL="96000" marR="96000" marT="0" marB="0" anchor="ctr"/>
                </a:tc>
                <a:tc>
                  <a:txBody>
                    <a:bodyPr/>
                    <a:lstStyle/>
                    <a:p>
                      <a:pPr algn="ctr" fontAlgn="b"/>
                      <a:r>
                        <a:rPr lang="en-GB" sz="900" b="0" u="none" strike="noStrike" kern="1200">
                          <a:solidFill>
                            <a:schemeClr val="accent5">
                              <a:lumMod val="50000"/>
                            </a:schemeClr>
                          </a:solidFill>
                          <a:effectLst/>
                          <a:latin typeface="+mn-lt"/>
                          <a:ea typeface="+mn-ea"/>
                          <a:cs typeface="+mn-cs"/>
                        </a:rPr>
                        <a:t>23/12</a:t>
                      </a:r>
                    </a:p>
                  </a:txBody>
                  <a:tcPr marL="96000" marR="96000" marT="0" marB="0" anchor="b"/>
                </a:tc>
                <a:extLst>
                  <a:ext uri="{0D108BD9-81ED-4DB2-BD59-A6C34878D82A}">
                    <a16:rowId xmlns:a16="http://schemas.microsoft.com/office/drawing/2014/main" val="671117262"/>
                  </a:ext>
                </a:extLst>
              </a:tr>
              <a:tr h="185356">
                <a:tc>
                  <a:txBody>
                    <a:bodyPr/>
                    <a:lstStyle/>
                    <a:p>
                      <a:pPr algn="l" fontAlgn="b"/>
                      <a:r>
                        <a:rPr lang="en-GB" sz="900" b="1" u="none" strike="noStrike" dirty="0">
                          <a:solidFill>
                            <a:srgbClr val="0070C0"/>
                          </a:solidFill>
                          <a:effectLst/>
                        </a:rPr>
                        <a:t>TPC: TROP2 Low</a:t>
                      </a:r>
                      <a:endParaRPr lang="en-GB" sz="900" b="1" i="0" u="none" strike="noStrike" dirty="0">
                        <a:solidFill>
                          <a:srgbClr val="0070C0"/>
                        </a:solidFill>
                        <a:effectLst/>
                        <a:latin typeface="+mn-lt"/>
                      </a:endParaRPr>
                    </a:p>
                  </a:txBody>
                  <a:tcPr marL="96000" marR="96000" marT="0" marB="0" anchor="ctr"/>
                </a:tc>
                <a:tc>
                  <a:txBody>
                    <a:bodyPr/>
                    <a:lstStyle/>
                    <a:p>
                      <a:pPr algn="ctr" fontAlgn="b"/>
                      <a:r>
                        <a:rPr lang="en-GB" sz="900" b="0" u="none" strike="noStrike" kern="1200" dirty="0">
                          <a:solidFill>
                            <a:schemeClr val="accent5">
                              <a:lumMod val="50000"/>
                            </a:schemeClr>
                          </a:solidFill>
                          <a:effectLst/>
                          <a:latin typeface="+mn-lt"/>
                          <a:ea typeface="+mn-ea"/>
                          <a:cs typeface="+mn-cs"/>
                        </a:rPr>
                        <a:t>25/7</a:t>
                      </a:r>
                    </a:p>
                  </a:txBody>
                  <a:tcPr marL="96000" marR="96000" marT="0" marB="0" anchor="b"/>
                </a:tc>
                <a:extLst>
                  <a:ext uri="{0D108BD9-81ED-4DB2-BD59-A6C34878D82A}">
                    <a16:rowId xmlns:a16="http://schemas.microsoft.com/office/drawing/2014/main" val="2332145872"/>
                  </a:ext>
                </a:extLst>
              </a:tr>
            </a:tbl>
          </a:graphicData>
        </a:graphic>
      </p:graphicFrame>
      <p:sp>
        <p:nvSpPr>
          <p:cNvPr id="8" name="Freeform 7">
            <a:extLst>
              <a:ext uri="{FF2B5EF4-FFF2-40B4-BE49-F238E27FC236}">
                <a16:creationId xmlns:a16="http://schemas.microsoft.com/office/drawing/2014/main" id="{124452CA-6900-3495-F4FB-38DB26BA13E6}"/>
              </a:ext>
            </a:extLst>
          </p:cNvPr>
          <p:cNvSpPr/>
          <p:nvPr/>
        </p:nvSpPr>
        <p:spPr>
          <a:xfrm>
            <a:off x="4080860" y="3815068"/>
            <a:ext cx="332" cy="39420"/>
          </a:xfrm>
          <a:custGeom>
            <a:avLst/>
            <a:gdLst>
              <a:gd name="connsiteX0" fmla="*/ 332 w 332"/>
              <a:gd name="connsiteY0" fmla="*/ 39420 h 39420"/>
              <a:gd name="connsiteX1" fmla="*/ 0 w 332"/>
              <a:gd name="connsiteY1" fmla="*/ 0 h 39420"/>
            </a:gdLst>
            <a:ahLst/>
            <a:cxnLst>
              <a:cxn ang="0">
                <a:pos x="connsiteX0" y="connsiteY0"/>
              </a:cxn>
              <a:cxn ang="0">
                <a:pos x="connsiteX1" y="connsiteY1"/>
              </a:cxn>
            </a:cxnLst>
            <a:rect l="l" t="t" r="r" b="b"/>
            <a:pathLst>
              <a:path w="332" h="39420">
                <a:moveTo>
                  <a:pt x="332" y="39420"/>
                </a:moveTo>
                <a:lnTo>
                  <a:pt x="0" y="0"/>
                </a:lnTo>
              </a:path>
            </a:pathLst>
          </a:custGeom>
          <a:ln w="16613" cap="flat">
            <a:solidFill>
              <a:srgbClr val="D1D3D5"/>
            </a:solid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520CA5C-82B5-6DE8-F2F3-3D9261AA5444}"/>
              </a:ext>
            </a:extLst>
          </p:cNvPr>
          <p:cNvSpPr/>
          <p:nvPr/>
        </p:nvSpPr>
        <p:spPr>
          <a:xfrm>
            <a:off x="3097079" y="3815068"/>
            <a:ext cx="332" cy="39420"/>
          </a:xfrm>
          <a:custGeom>
            <a:avLst/>
            <a:gdLst>
              <a:gd name="connsiteX0" fmla="*/ 332 w 332"/>
              <a:gd name="connsiteY0" fmla="*/ 39420 h 39420"/>
              <a:gd name="connsiteX1" fmla="*/ 0 w 332"/>
              <a:gd name="connsiteY1" fmla="*/ 0 h 39420"/>
            </a:gdLst>
            <a:ahLst/>
            <a:cxnLst>
              <a:cxn ang="0">
                <a:pos x="connsiteX0" y="connsiteY0"/>
              </a:cxn>
              <a:cxn ang="0">
                <a:pos x="connsiteX1" y="connsiteY1"/>
              </a:cxn>
            </a:cxnLst>
            <a:rect l="l" t="t" r="r" b="b"/>
            <a:pathLst>
              <a:path w="332" h="39420">
                <a:moveTo>
                  <a:pt x="332" y="39420"/>
                </a:moveTo>
                <a:lnTo>
                  <a:pt x="0" y="0"/>
                </a:lnTo>
              </a:path>
            </a:pathLst>
          </a:custGeom>
          <a:ln w="16613" cap="flat">
            <a:solidFill>
              <a:srgbClr val="D1D3D5"/>
            </a:solid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F96964D-4E67-0F95-A694-59EF7A3ECC2E}"/>
              </a:ext>
            </a:extLst>
          </p:cNvPr>
          <p:cNvSpPr/>
          <p:nvPr/>
        </p:nvSpPr>
        <p:spPr>
          <a:xfrm>
            <a:off x="1381655" y="3026144"/>
            <a:ext cx="38061" cy="344"/>
          </a:xfrm>
          <a:custGeom>
            <a:avLst/>
            <a:gdLst>
              <a:gd name="connsiteX0" fmla="*/ 0 w 38061"/>
              <a:gd name="connsiteY0" fmla="*/ 344 h 344"/>
              <a:gd name="connsiteX1" fmla="*/ 38061 w 38061"/>
              <a:gd name="connsiteY1" fmla="*/ 0 h 344"/>
            </a:gdLst>
            <a:ahLst/>
            <a:cxnLst>
              <a:cxn ang="0">
                <a:pos x="connsiteX0" y="connsiteY0"/>
              </a:cxn>
              <a:cxn ang="0">
                <a:pos x="connsiteX1" y="connsiteY1"/>
              </a:cxn>
            </a:cxnLst>
            <a:rect l="l" t="t" r="r" b="b"/>
            <a:pathLst>
              <a:path w="38061" h="344">
                <a:moveTo>
                  <a:pt x="0" y="344"/>
                </a:moveTo>
                <a:lnTo>
                  <a:pt x="38061" y="0"/>
                </a:lnTo>
              </a:path>
            </a:pathLst>
          </a:custGeom>
          <a:ln w="16613" cap="flat">
            <a:solidFill>
              <a:srgbClr val="0070C0"/>
            </a:solid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EE4ECDE-E0F1-E0AB-9FAE-A0E65D240594}"/>
              </a:ext>
            </a:extLst>
          </p:cNvPr>
          <p:cNvSpPr/>
          <p:nvPr/>
        </p:nvSpPr>
        <p:spPr>
          <a:xfrm>
            <a:off x="1656229" y="3307767"/>
            <a:ext cx="38061" cy="344"/>
          </a:xfrm>
          <a:custGeom>
            <a:avLst/>
            <a:gdLst>
              <a:gd name="connsiteX0" fmla="*/ 0 w 38061"/>
              <a:gd name="connsiteY0" fmla="*/ 344 h 344"/>
              <a:gd name="connsiteX1" fmla="*/ 38061 w 38061"/>
              <a:gd name="connsiteY1" fmla="*/ 0 h 344"/>
            </a:gdLst>
            <a:ahLst/>
            <a:cxnLst>
              <a:cxn ang="0">
                <a:pos x="connsiteX0" y="connsiteY0"/>
              </a:cxn>
              <a:cxn ang="0">
                <a:pos x="connsiteX1" y="connsiteY1"/>
              </a:cxn>
            </a:cxnLst>
            <a:rect l="l" t="t" r="r" b="b"/>
            <a:pathLst>
              <a:path w="38061" h="344">
                <a:moveTo>
                  <a:pt x="0" y="344"/>
                </a:moveTo>
                <a:lnTo>
                  <a:pt x="38061" y="0"/>
                </a:lnTo>
              </a:path>
            </a:pathLst>
          </a:custGeom>
          <a:ln w="16613" cap="flat">
            <a:solidFill>
              <a:srgbClr val="A6A5A5"/>
            </a:solid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4BA275E2-C0F5-BCD5-E1D5-EE9F93539C11}"/>
              </a:ext>
            </a:extLst>
          </p:cNvPr>
          <p:cNvSpPr/>
          <p:nvPr/>
        </p:nvSpPr>
        <p:spPr>
          <a:xfrm>
            <a:off x="1362541" y="2560502"/>
            <a:ext cx="38061" cy="17214"/>
          </a:xfrm>
          <a:custGeom>
            <a:avLst/>
            <a:gdLst>
              <a:gd name="connsiteX0" fmla="*/ 38061 w 38061"/>
              <a:gd name="connsiteY0" fmla="*/ 0 h 17214"/>
              <a:gd name="connsiteX1" fmla="*/ 0 w 38061"/>
              <a:gd name="connsiteY1" fmla="*/ 0 h 17214"/>
            </a:gdLst>
            <a:ahLst/>
            <a:cxnLst>
              <a:cxn ang="0">
                <a:pos x="connsiteX0" y="connsiteY0"/>
              </a:cxn>
              <a:cxn ang="0">
                <a:pos x="connsiteX1" y="connsiteY1"/>
              </a:cxn>
            </a:cxnLst>
            <a:rect l="l" t="t" r="r" b="b"/>
            <a:pathLst>
              <a:path w="38061" h="17214">
                <a:moveTo>
                  <a:pt x="38061" y="0"/>
                </a:moveTo>
                <a:lnTo>
                  <a:pt x="0" y="0"/>
                </a:lnTo>
              </a:path>
            </a:pathLst>
          </a:custGeom>
          <a:ln w="16613" cap="flat">
            <a:solidFill>
              <a:srgbClr val="A6A5A5"/>
            </a:solid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05265C0B-4D89-C4F3-8DCC-600257BE7A62}"/>
              </a:ext>
            </a:extLst>
          </p:cNvPr>
          <p:cNvSpPr/>
          <p:nvPr/>
        </p:nvSpPr>
        <p:spPr>
          <a:xfrm>
            <a:off x="1360879" y="2512991"/>
            <a:ext cx="38061" cy="17214"/>
          </a:xfrm>
          <a:custGeom>
            <a:avLst/>
            <a:gdLst>
              <a:gd name="connsiteX0" fmla="*/ 38061 w 38061"/>
              <a:gd name="connsiteY0" fmla="*/ 0 h 17214"/>
              <a:gd name="connsiteX1" fmla="*/ 0 w 38061"/>
              <a:gd name="connsiteY1" fmla="*/ 0 h 17214"/>
            </a:gdLst>
            <a:ahLst/>
            <a:cxnLst>
              <a:cxn ang="0">
                <a:pos x="connsiteX0" y="connsiteY0"/>
              </a:cxn>
              <a:cxn ang="0">
                <a:pos x="connsiteX1" y="connsiteY1"/>
              </a:cxn>
            </a:cxnLst>
            <a:rect l="l" t="t" r="r" b="b"/>
            <a:pathLst>
              <a:path w="38061" h="17214">
                <a:moveTo>
                  <a:pt x="38061" y="0"/>
                </a:moveTo>
                <a:lnTo>
                  <a:pt x="0" y="0"/>
                </a:lnTo>
              </a:path>
            </a:pathLst>
          </a:custGeom>
          <a:ln w="16613" cap="flat">
            <a:solidFill>
              <a:srgbClr val="A6A5A5"/>
            </a:solid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7F0F856D-EE26-00FD-02A1-1C252910D4F0}"/>
              </a:ext>
            </a:extLst>
          </p:cNvPr>
          <p:cNvSpPr/>
          <p:nvPr/>
        </p:nvSpPr>
        <p:spPr>
          <a:xfrm>
            <a:off x="1351904" y="2755710"/>
            <a:ext cx="38061" cy="17214"/>
          </a:xfrm>
          <a:custGeom>
            <a:avLst/>
            <a:gdLst>
              <a:gd name="connsiteX0" fmla="*/ 38061 w 38061"/>
              <a:gd name="connsiteY0" fmla="*/ 0 h 17214"/>
              <a:gd name="connsiteX1" fmla="*/ 0 w 38061"/>
              <a:gd name="connsiteY1" fmla="*/ 0 h 17214"/>
            </a:gdLst>
            <a:ahLst/>
            <a:cxnLst>
              <a:cxn ang="0">
                <a:pos x="connsiteX0" y="connsiteY0"/>
              </a:cxn>
              <a:cxn ang="0">
                <a:pos x="connsiteX1" y="connsiteY1"/>
              </a:cxn>
            </a:cxnLst>
            <a:rect l="l" t="t" r="r" b="b"/>
            <a:pathLst>
              <a:path w="38061" h="17214">
                <a:moveTo>
                  <a:pt x="38061" y="0"/>
                </a:moveTo>
                <a:lnTo>
                  <a:pt x="0" y="0"/>
                </a:lnTo>
              </a:path>
            </a:pathLst>
          </a:custGeom>
          <a:ln w="16613" cap="flat">
            <a:solidFill>
              <a:srgbClr val="BAE0DE"/>
            </a:solid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C9DD4967-957D-F0E6-FC2B-4617ABF22D55}"/>
              </a:ext>
            </a:extLst>
          </p:cNvPr>
          <p:cNvSpPr/>
          <p:nvPr/>
        </p:nvSpPr>
        <p:spPr>
          <a:xfrm>
            <a:off x="1289576" y="2061464"/>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BAE0DE"/>
            </a:solid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C1DF6C52-8559-03F3-41E7-026E8C658C16}"/>
              </a:ext>
            </a:extLst>
          </p:cNvPr>
          <p:cNvSpPr/>
          <p:nvPr/>
        </p:nvSpPr>
        <p:spPr>
          <a:xfrm>
            <a:off x="1405423" y="2839027"/>
            <a:ext cx="2675935" cy="995837"/>
          </a:xfrm>
          <a:custGeom>
            <a:avLst/>
            <a:gdLst>
              <a:gd name="connsiteX0" fmla="*/ 0 w 2675935"/>
              <a:gd name="connsiteY0" fmla="*/ 0 h 995837"/>
              <a:gd name="connsiteX1" fmla="*/ 0 w 2675935"/>
              <a:gd name="connsiteY1" fmla="*/ 187290 h 995837"/>
              <a:gd name="connsiteX2" fmla="*/ 12964 w 2675935"/>
              <a:gd name="connsiteY2" fmla="*/ 187290 h 995837"/>
              <a:gd name="connsiteX3" fmla="*/ 12964 w 2675935"/>
              <a:gd name="connsiteY3" fmla="*/ 269229 h 995837"/>
              <a:gd name="connsiteX4" fmla="*/ 29252 w 2675935"/>
              <a:gd name="connsiteY4" fmla="*/ 269229 h 995837"/>
              <a:gd name="connsiteX5" fmla="*/ 29252 w 2675935"/>
              <a:gd name="connsiteY5" fmla="*/ 425878 h 995837"/>
              <a:gd name="connsiteX6" fmla="*/ 64488 w 2675935"/>
              <a:gd name="connsiteY6" fmla="*/ 425878 h 995837"/>
              <a:gd name="connsiteX7" fmla="*/ 64488 w 2675935"/>
              <a:gd name="connsiteY7" fmla="*/ 504718 h 995837"/>
              <a:gd name="connsiteX8" fmla="*/ 213576 w 2675935"/>
              <a:gd name="connsiteY8" fmla="*/ 504718 h 995837"/>
              <a:gd name="connsiteX9" fmla="*/ 213576 w 2675935"/>
              <a:gd name="connsiteY9" fmla="*/ 581321 h 995837"/>
              <a:gd name="connsiteX10" fmla="*/ 233189 w 2675935"/>
              <a:gd name="connsiteY10" fmla="*/ 581321 h 995837"/>
              <a:gd name="connsiteX11" fmla="*/ 233189 w 2675935"/>
              <a:gd name="connsiteY11" fmla="*/ 666703 h 995837"/>
              <a:gd name="connsiteX12" fmla="*/ 244989 w 2675935"/>
              <a:gd name="connsiteY12" fmla="*/ 666703 h 995837"/>
              <a:gd name="connsiteX13" fmla="*/ 244989 w 2675935"/>
              <a:gd name="connsiteY13" fmla="*/ 818188 h 995837"/>
              <a:gd name="connsiteX14" fmla="*/ 273577 w 2675935"/>
              <a:gd name="connsiteY14" fmla="*/ 818188 h 995837"/>
              <a:gd name="connsiteX15" fmla="*/ 273577 w 2675935"/>
              <a:gd name="connsiteY15" fmla="*/ 897717 h 995837"/>
              <a:gd name="connsiteX16" fmla="*/ 510588 w 2675935"/>
              <a:gd name="connsiteY16" fmla="*/ 897717 h 995837"/>
              <a:gd name="connsiteX17" fmla="*/ 779678 w 2675935"/>
              <a:gd name="connsiteY17" fmla="*/ 897717 h 995837"/>
              <a:gd name="connsiteX18" fmla="*/ 779678 w 2675935"/>
              <a:gd name="connsiteY18" fmla="*/ 995837 h 995837"/>
              <a:gd name="connsiteX19" fmla="*/ 2675935 w 2675935"/>
              <a:gd name="connsiteY19" fmla="*/ 995837 h 9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5935" h="995837">
                <a:moveTo>
                  <a:pt x="0" y="0"/>
                </a:moveTo>
                <a:lnTo>
                  <a:pt x="0" y="187290"/>
                </a:lnTo>
                <a:lnTo>
                  <a:pt x="12964" y="187290"/>
                </a:lnTo>
                <a:lnTo>
                  <a:pt x="12964" y="269229"/>
                </a:lnTo>
                <a:lnTo>
                  <a:pt x="29252" y="269229"/>
                </a:lnTo>
                <a:lnTo>
                  <a:pt x="29252" y="425878"/>
                </a:lnTo>
                <a:lnTo>
                  <a:pt x="64488" y="425878"/>
                </a:lnTo>
                <a:lnTo>
                  <a:pt x="64488" y="504718"/>
                </a:lnTo>
                <a:lnTo>
                  <a:pt x="213576" y="504718"/>
                </a:lnTo>
                <a:lnTo>
                  <a:pt x="213576" y="581321"/>
                </a:lnTo>
                <a:lnTo>
                  <a:pt x="233189" y="581321"/>
                </a:lnTo>
                <a:lnTo>
                  <a:pt x="233189" y="666703"/>
                </a:lnTo>
                <a:lnTo>
                  <a:pt x="244989" y="666703"/>
                </a:lnTo>
                <a:lnTo>
                  <a:pt x="244989" y="818188"/>
                </a:lnTo>
                <a:lnTo>
                  <a:pt x="273577" y="818188"/>
                </a:lnTo>
                <a:cubicBezTo>
                  <a:pt x="273577" y="818188"/>
                  <a:pt x="275239" y="899438"/>
                  <a:pt x="273577" y="897717"/>
                </a:cubicBezTo>
                <a:cubicBezTo>
                  <a:pt x="271915" y="895995"/>
                  <a:pt x="510588" y="897717"/>
                  <a:pt x="510588" y="897717"/>
                </a:cubicBezTo>
                <a:lnTo>
                  <a:pt x="779678" y="897717"/>
                </a:lnTo>
                <a:lnTo>
                  <a:pt x="779678" y="995837"/>
                </a:lnTo>
                <a:lnTo>
                  <a:pt x="2675935" y="995837"/>
                </a:lnTo>
              </a:path>
            </a:pathLst>
          </a:custGeom>
          <a:noFill/>
          <a:ln w="16613" cap="flat">
            <a:solidFill>
              <a:srgbClr val="0070C0"/>
            </a:solid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212C995A-B2B9-EFD0-B076-AE248A92DA40}"/>
              </a:ext>
            </a:extLst>
          </p:cNvPr>
          <p:cNvSpPr/>
          <p:nvPr/>
        </p:nvSpPr>
        <p:spPr>
          <a:xfrm>
            <a:off x="1241709" y="2114312"/>
            <a:ext cx="1272149" cy="2012848"/>
          </a:xfrm>
          <a:custGeom>
            <a:avLst/>
            <a:gdLst>
              <a:gd name="connsiteX0" fmla="*/ 0 w 1272149"/>
              <a:gd name="connsiteY0" fmla="*/ 0 h 2012848"/>
              <a:gd name="connsiteX1" fmla="*/ 46538 w 1272149"/>
              <a:gd name="connsiteY1" fmla="*/ 0 h 2012848"/>
              <a:gd name="connsiteX2" fmla="*/ 46538 w 1272149"/>
              <a:gd name="connsiteY2" fmla="*/ 42347 h 2012848"/>
              <a:gd name="connsiteX3" fmla="*/ 105375 w 1272149"/>
              <a:gd name="connsiteY3" fmla="*/ 42347 h 2012848"/>
              <a:gd name="connsiteX4" fmla="*/ 105375 w 1272149"/>
              <a:gd name="connsiteY4" fmla="*/ 173863 h 2012848"/>
              <a:gd name="connsiteX5" fmla="*/ 105375 w 1272149"/>
              <a:gd name="connsiteY5" fmla="*/ 182298 h 2012848"/>
              <a:gd name="connsiteX6" fmla="*/ 140777 w 1272149"/>
              <a:gd name="connsiteY6" fmla="*/ 182298 h 2012848"/>
              <a:gd name="connsiteX7" fmla="*/ 140777 w 1272149"/>
              <a:gd name="connsiteY7" fmla="*/ 618332 h 2012848"/>
              <a:gd name="connsiteX8" fmla="*/ 177842 w 1272149"/>
              <a:gd name="connsiteY8" fmla="*/ 618332 h 2012848"/>
              <a:gd name="connsiteX9" fmla="*/ 177842 w 1272149"/>
              <a:gd name="connsiteY9" fmla="*/ 698549 h 2012848"/>
              <a:gd name="connsiteX10" fmla="*/ 177842 w 1272149"/>
              <a:gd name="connsiteY10" fmla="*/ 724715 h 2012848"/>
              <a:gd name="connsiteX11" fmla="*/ 201443 w 1272149"/>
              <a:gd name="connsiteY11" fmla="*/ 724715 h 2012848"/>
              <a:gd name="connsiteX12" fmla="*/ 201443 w 1272149"/>
              <a:gd name="connsiteY12" fmla="*/ 795465 h 2012848"/>
              <a:gd name="connsiteX13" fmla="*/ 201443 w 1272149"/>
              <a:gd name="connsiteY13" fmla="*/ 865871 h 2012848"/>
              <a:gd name="connsiteX14" fmla="*/ 254796 w 1272149"/>
              <a:gd name="connsiteY14" fmla="*/ 865871 h 2012848"/>
              <a:gd name="connsiteX15" fmla="*/ 254796 w 1272149"/>
              <a:gd name="connsiteY15" fmla="*/ 944023 h 2012848"/>
              <a:gd name="connsiteX16" fmla="*/ 304824 w 1272149"/>
              <a:gd name="connsiteY16" fmla="*/ 944023 h 2012848"/>
              <a:gd name="connsiteX17" fmla="*/ 304824 w 1272149"/>
              <a:gd name="connsiteY17" fmla="*/ 1028028 h 2012848"/>
              <a:gd name="connsiteX18" fmla="*/ 378454 w 1272149"/>
              <a:gd name="connsiteY18" fmla="*/ 1028028 h 2012848"/>
              <a:gd name="connsiteX19" fmla="*/ 378454 w 1272149"/>
              <a:gd name="connsiteY19" fmla="*/ 1119607 h 2012848"/>
              <a:gd name="connsiteX20" fmla="*/ 407872 w 1272149"/>
              <a:gd name="connsiteY20" fmla="*/ 1119607 h 2012848"/>
              <a:gd name="connsiteX21" fmla="*/ 407872 w 1272149"/>
              <a:gd name="connsiteY21" fmla="*/ 1206883 h 2012848"/>
              <a:gd name="connsiteX22" fmla="*/ 515076 w 1272149"/>
              <a:gd name="connsiteY22" fmla="*/ 1206883 h 2012848"/>
              <a:gd name="connsiteX23" fmla="*/ 701062 w 1272149"/>
              <a:gd name="connsiteY23" fmla="*/ 1206883 h 2012848"/>
              <a:gd name="connsiteX24" fmla="*/ 701062 w 1272149"/>
              <a:gd name="connsiteY24" fmla="*/ 1308102 h 2012848"/>
              <a:gd name="connsiteX25" fmla="*/ 710037 w 1272149"/>
              <a:gd name="connsiteY25" fmla="*/ 1308102 h 2012848"/>
              <a:gd name="connsiteX26" fmla="*/ 710037 w 1272149"/>
              <a:gd name="connsiteY26" fmla="*/ 1413280 h 2012848"/>
              <a:gd name="connsiteX27" fmla="*/ 729151 w 1272149"/>
              <a:gd name="connsiteY27" fmla="*/ 1413280 h 2012848"/>
              <a:gd name="connsiteX28" fmla="*/ 729151 w 1272149"/>
              <a:gd name="connsiteY28" fmla="*/ 1508474 h 2012848"/>
              <a:gd name="connsiteX29" fmla="*/ 863280 w 1272149"/>
              <a:gd name="connsiteY29" fmla="*/ 1508474 h 2012848"/>
              <a:gd name="connsiteX30" fmla="*/ 863280 w 1272149"/>
              <a:gd name="connsiteY30" fmla="*/ 1616751 h 2012848"/>
              <a:gd name="connsiteX31" fmla="*/ 943059 w 1272149"/>
              <a:gd name="connsiteY31" fmla="*/ 1616751 h 2012848"/>
              <a:gd name="connsiteX32" fmla="*/ 943059 w 1272149"/>
              <a:gd name="connsiteY32" fmla="*/ 1720380 h 2012848"/>
              <a:gd name="connsiteX33" fmla="*/ 956190 w 1272149"/>
              <a:gd name="connsiteY33" fmla="*/ 1720380 h 2012848"/>
              <a:gd name="connsiteX34" fmla="*/ 956190 w 1272149"/>
              <a:gd name="connsiteY34" fmla="*/ 1814369 h 2012848"/>
              <a:gd name="connsiteX35" fmla="*/ 1272150 w 1272149"/>
              <a:gd name="connsiteY35" fmla="*/ 1814369 h 2012848"/>
              <a:gd name="connsiteX36" fmla="*/ 1272150 w 1272149"/>
              <a:gd name="connsiteY36" fmla="*/ 2012848 h 20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72149" h="2012848">
                <a:moveTo>
                  <a:pt x="0" y="0"/>
                </a:moveTo>
                <a:lnTo>
                  <a:pt x="46538" y="0"/>
                </a:lnTo>
                <a:lnTo>
                  <a:pt x="46538" y="42347"/>
                </a:lnTo>
                <a:lnTo>
                  <a:pt x="105375" y="42347"/>
                </a:lnTo>
                <a:lnTo>
                  <a:pt x="105375" y="173863"/>
                </a:lnTo>
                <a:lnTo>
                  <a:pt x="105375" y="182298"/>
                </a:lnTo>
                <a:lnTo>
                  <a:pt x="140777" y="182298"/>
                </a:lnTo>
                <a:lnTo>
                  <a:pt x="140777" y="618332"/>
                </a:lnTo>
                <a:lnTo>
                  <a:pt x="177842" y="618332"/>
                </a:lnTo>
                <a:lnTo>
                  <a:pt x="177842" y="698549"/>
                </a:lnTo>
                <a:lnTo>
                  <a:pt x="177842" y="724715"/>
                </a:lnTo>
                <a:lnTo>
                  <a:pt x="201443" y="724715"/>
                </a:lnTo>
                <a:lnTo>
                  <a:pt x="201443" y="795465"/>
                </a:lnTo>
                <a:lnTo>
                  <a:pt x="201443" y="865871"/>
                </a:lnTo>
                <a:lnTo>
                  <a:pt x="254796" y="865871"/>
                </a:lnTo>
                <a:lnTo>
                  <a:pt x="254796" y="944023"/>
                </a:lnTo>
                <a:lnTo>
                  <a:pt x="304824" y="944023"/>
                </a:lnTo>
                <a:lnTo>
                  <a:pt x="304824" y="1028028"/>
                </a:lnTo>
                <a:lnTo>
                  <a:pt x="378454" y="1028028"/>
                </a:lnTo>
                <a:lnTo>
                  <a:pt x="378454" y="1119607"/>
                </a:lnTo>
                <a:lnTo>
                  <a:pt x="407872" y="1119607"/>
                </a:lnTo>
                <a:lnTo>
                  <a:pt x="407872" y="1206883"/>
                </a:lnTo>
                <a:lnTo>
                  <a:pt x="515076" y="1206883"/>
                </a:lnTo>
                <a:lnTo>
                  <a:pt x="701062" y="1206883"/>
                </a:lnTo>
                <a:lnTo>
                  <a:pt x="701062" y="1308102"/>
                </a:lnTo>
                <a:lnTo>
                  <a:pt x="710037" y="1308102"/>
                </a:lnTo>
                <a:lnTo>
                  <a:pt x="710037" y="1413280"/>
                </a:lnTo>
                <a:lnTo>
                  <a:pt x="729151" y="1413280"/>
                </a:lnTo>
                <a:lnTo>
                  <a:pt x="729151" y="1508474"/>
                </a:lnTo>
                <a:lnTo>
                  <a:pt x="863280" y="1508474"/>
                </a:lnTo>
                <a:lnTo>
                  <a:pt x="863280" y="1616751"/>
                </a:lnTo>
                <a:lnTo>
                  <a:pt x="943059" y="1616751"/>
                </a:lnTo>
                <a:lnTo>
                  <a:pt x="943059" y="1720380"/>
                </a:lnTo>
                <a:lnTo>
                  <a:pt x="956190" y="1720380"/>
                </a:lnTo>
                <a:lnTo>
                  <a:pt x="956190" y="1814369"/>
                </a:lnTo>
                <a:lnTo>
                  <a:pt x="1272150" y="1814369"/>
                </a:lnTo>
                <a:lnTo>
                  <a:pt x="1272150" y="2012848"/>
                </a:lnTo>
              </a:path>
            </a:pathLst>
          </a:custGeom>
          <a:noFill/>
          <a:ln w="16613" cap="flat">
            <a:solidFill>
              <a:srgbClr val="A6A5A5"/>
            </a:solid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50B1EE6C-264F-221A-1BF0-4C80CC42EAF1}"/>
              </a:ext>
            </a:extLst>
          </p:cNvPr>
          <p:cNvSpPr/>
          <p:nvPr/>
        </p:nvSpPr>
        <p:spPr>
          <a:xfrm>
            <a:off x="1149962" y="2022044"/>
            <a:ext cx="4100995" cy="1808000"/>
          </a:xfrm>
          <a:custGeom>
            <a:avLst/>
            <a:gdLst>
              <a:gd name="connsiteX0" fmla="*/ 4100996 w 4100995"/>
              <a:gd name="connsiteY0" fmla="*/ 1808000 h 1808000"/>
              <a:gd name="connsiteX1" fmla="*/ 2429118 w 4100995"/>
              <a:gd name="connsiteY1" fmla="*/ 1808000 h 1808000"/>
              <a:gd name="connsiteX2" fmla="*/ 2429118 w 4100995"/>
              <a:gd name="connsiteY2" fmla="*/ 1650146 h 1808000"/>
              <a:gd name="connsiteX3" fmla="*/ 2048171 w 4100995"/>
              <a:gd name="connsiteY3" fmla="*/ 1650146 h 1808000"/>
              <a:gd name="connsiteX4" fmla="*/ 2048171 w 4100995"/>
              <a:gd name="connsiteY4" fmla="*/ 1508646 h 1808000"/>
              <a:gd name="connsiteX5" fmla="*/ 1088989 w 4100995"/>
              <a:gd name="connsiteY5" fmla="*/ 1508646 h 1808000"/>
              <a:gd name="connsiteX6" fmla="*/ 1088989 w 4100995"/>
              <a:gd name="connsiteY6" fmla="*/ 1387975 h 1808000"/>
              <a:gd name="connsiteX7" fmla="*/ 1057742 w 4100995"/>
              <a:gd name="connsiteY7" fmla="*/ 1387975 h 1808000"/>
              <a:gd name="connsiteX8" fmla="*/ 1057742 w 4100995"/>
              <a:gd name="connsiteY8" fmla="*/ 1262656 h 1808000"/>
              <a:gd name="connsiteX9" fmla="*/ 580395 w 4100995"/>
              <a:gd name="connsiteY9" fmla="*/ 1262656 h 1808000"/>
              <a:gd name="connsiteX10" fmla="*/ 580395 w 4100995"/>
              <a:gd name="connsiteY10" fmla="*/ 1169356 h 1808000"/>
              <a:gd name="connsiteX11" fmla="*/ 535520 w 4100995"/>
              <a:gd name="connsiteY11" fmla="*/ 1169356 h 1808000"/>
              <a:gd name="connsiteX12" fmla="*/ 535520 w 4100995"/>
              <a:gd name="connsiteY12" fmla="*/ 1083974 h 1808000"/>
              <a:gd name="connsiteX13" fmla="*/ 504106 w 4100995"/>
              <a:gd name="connsiteY13" fmla="*/ 1083974 h 1808000"/>
              <a:gd name="connsiteX14" fmla="*/ 504106 w 4100995"/>
              <a:gd name="connsiteY14" fmla="*/ 984132 h 1808000"/>
              <a:gd name="connsiteX15" fmla="*/ 483497 w 4100995"/>
              <a:gd name="connsiteY15" fmla="*/ 984132 h 1808000"/>
              <a:gd name="connsiteX16" fmla="*/ 483497 w 4100995"/>
              <a:gd name="connsiteY16" fmla="*/ 898233 h 1808000"/>
              <a:gd name="connsiteX17" fmla="*/ 284547 w 4100995"/>
              <a:gd name="connsiteY17" fmla="*/ 898233 h 1808000"/>
              <a:gd name="connsiteX18" fmla="*/ 284547 w 4100995"/>
              <a:gd name="connsiteY18" fmla="*/ 816983 h 1808000"/>
              <a:gd name="connsiteX19" fmla="*/ 255460 w 4100995"/>
              <a:gd name="connsiteY19" fmla="*/ 816983 h 1808000"/>
              <a:gd name="connsiteX20" fmla="*/ 255460 w 4100995"/>
              <a:gd name="connsiteY20" fmla="*/ 733494 h 1808000"/>
              <a:gd name="connsiteX21" fmla="*/ 224047 w 4100995"/>
              <a:gd name="connsiteY21" fmla="*/ 733494 h 1808000"/>
              <a:gd name="connsiteX22" fmla="*/ 224047 w 4100995"/>
              <a:gd name="connsiteY22" fmla="*/ 313297 h 1808000"/>
              <a:gd name="connsiteX23" fmla="*/ 191138 w 4100995"/>
              <a:gd name="connsiteY23" fmla="*/ 313297 h 1808000"/>
              <a:gd name="connsiteX24" fmla="*/ 191138 w 4100995"/>
              <a:gd name="connsiteY24" fmla="*/ 154755 h 1808000"/>
              <a:gd name="connsiteX25" fmla="*/ 191138 w 4100995"/>
              <a:gd name="connsiteY25" fmla="*/ 69029 h 1808000"/>
              <a:gd name="connsiteX26" fmla="*/ 123991 w 4100995"/>
              <a:gd name="connsiteY26" fmla="*/ 69029 h 1808000"/>
              <a:gd name="connsiteX27" fmla="*/ 123991 w 4100995"/>
              <a:gd name="connsiteY27" fmla="*/ 48372 h 1808000"/>
              <a:gd name="connsiteX28" fmla="*/ 47701 w 4100995"/>
              <a:gd name="connsiteY28" fmla="*/ 48372 h 1808000"/>
              <a:gd name="connsiteX29" fmla="*/ 47701 w 4100995"/>
              <a:gd name="connsiteY29" fmla="*/ 27887 h 1808000"/>
              <a:gd name="connsiteX30" fmla="*/ 0 w 4100995"/>
              <a:gd name="connsiteY30" fmla="*/ 27887 h 1808000"/>
              <a:gd name="connsiteX31" fmla="*/ 0 w 4100995"/>
              <a:gd name="connsiteY31" fmla="*/ 0 h 18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100995" h="1808000">
                <a:moveTo>
                  <a:pt x="4100996" y="1808000"/>
                </a:moveTo>
                <a:lnTo>
                  <a:pt x="2429118" y="1808000"/>
                </a:lnTo>
                <a:lnTo>
                  <a:pt x="2429118" y="1650146"/>
                </a:lnTo>
                <a:lnTo>
                  <a:pt x="2048171" y="1650146"/>
                </a:lnTo>
                <a:lnTo>
                  <a:pt x="2048171" y="1508646"/>
                </a:lnTo>
                <a:lnTo>
                  <a:pt x="1088989" y="1508646"/>
                </a:lnTo>
                <a:lnTo>
                  <a:pt x="1088989" y="1387975"/>
                </a:lnTo>
                <a:lnTo>
                  <a:pt x="1057742" y="1387975"/>
                </a:lnTo>
                <a:lnTo>
                  <a:pt x="1057742" y="1262656"/>
                </a:lnTo>
                <a:lnTo>
                  <a:pt x="580395" y="1262656"/>
                </a:lnTo>
                <a:lnTo>
                  <a:pt x="580395" y="1169356"/>
                </a:lnTo>
                <a:lnTo>
                  <a:pt x="535520" y="1169356"/>
                </a:lnTo>
                <a:lnTo>
                  <a:pt x="535520" y="1083974"/>
                </a:lnTo>
                <a:lnTo>
                  <a:pt x="504106" y="1083974"/>
                </a:lnTo>
                <a:lnTo>
                  <a:pt x="504106" y="984132"/>
                </a:lnTo>
                <a:lnTo>
                  <a:pt x="483497" y="984132"/>
                </a:lnTo>
                <a:lnTo>
                  <a:pt x="483497" y="898233"/>
                </a:lnTo>
                <a:lnTo>
                  <a:pt x="284547" y="898233"/>
                </a:lnTo>
                <a:lnTo>
                  <a:pt x="284547" y="816983"/>
                </a:lnTo>
                <a:lnTo>
                  <a:pt x="255460" y="816983"/>
                </a:lnTo>
                <a:lnTo>
                  <a:pt x="255460" y="733494"/>
                </a:lnTo>
                <a:lnTo>
                  <a:pt x="224047" y="733494"/>
                </a:lnTo>
                <a:lnTo>
                  <a:pt x="224047" y="313297"/>
                </a:lnTo>
                <a:lnTo>
                  <a:pt x="191138" y="313297"/>
                </a:lnTo>
                <a:lnTo>
                  <a:pt x="191138" y="154755"/>
                </a:lnTo>
                <a:lnTo>
                  <a:pt x="191138" y="69029"/>
                </a:lnTo>
                <a:lnTo>
                  <a:pt x="123991" y="69029"/>
                </a:lnTo>
                <a:lnTo>
                  <a:pt x="123991" y="48372"/>
                </a:lnTo>
                <a:lnTo>
                  <a:pt x="47701" y="48372"/>
                </a:lnTo>
                <a:lnTo>
                  <a:pt x="47701" y="27887"/>
                </a:lnTo>
                <a:lnTo>
                  <a:pt x="0" y="27887"/>
                </a:lnTo>
                <a:lnTo>
                  <a:pt x="0" y="0"/>
                </a:lnTo>
              </a:path>
            </a:pathLst>
          </a:custGeom>
          <a:noFill/>
          <a:ln w="16613" cap="flat">
            <a:solidFill>
              <a:srgbClr val="BAE0DE"/>
            </a:solid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2D429CD8-CBD0-3AA1-B190-6ED64D437C64}"/>
              </a:ext>
            </a:extLst>
          </p:cNvPr>
          <p:cNvSpPr/>
          <p:nvPr/>
        </p:nvSpPr>
        <p:spPr>
          <a:xfrm>
            <a:off x="1122040" y="2022044"/>
            <a:ext cx="4211689" cy="1758079"/>
          </a:xfrm>
          <a:custGeom>
            <a:avLst/>
            <a:gdLst>
              <a:gd name="connsiteX0" fmla="*/ 0 w 4211689"/>
              <a:gd name="connsiteY0" fmla="*/ 0 h 1758079"/>
              <a:gd name="connsiteX1" fmla="*/ 227205 w 4211689"/>
              <a:gd name="connsiteY1" fmla="*/ 0 h 1758079"/>
              <a:gd name="connsiteX2" fmla="*/ 227205 w 4211689"/>
              <a:gd name="connsiteY2" fmla="*/ 154755 h 1758079"/>
              <a:gd name="connsiteX3" fmla="*/ 254131 w 4211689"/>
              <a:gd name="connsiteY3" fmla="*/ 154755 h 1758079"/>
              <a:gd name="connsiteX4" fmla="*/ 254131 w 4211689"/>
              <a:gd name="connsiteY4" fmla="*/ 275426 h 1758079"/>
              <a:gd name="connsiteX5" fmla="*/ 285544 w 4211689"/>
              <a:gd name="connsiteY5" fmla="*/ 275426 h 1758079"/>
              <a:gd name="connsiteX6" fmla="*/ 285544 w 4211689"/>
              <a:gd name="connsiteY6" fmla="*/ 332749 h 1758079"/>
              <a:gd name="connsiteX7" fmla="*/ 320115 w 4211689"/>
              <a:gd name="connsiteY7" fmla="*/ 332749 h 1758079"/>
              <a:gd name="connsiteX8" fmla="*/ 320115 w 4211689"/>
              <a:gd name="connsiteY8" fmla="*/ 383875 h 1758079"/>
              <a:gd name="connsiteX9" fmla="*/ 370642 w 4211689"/>
              <a:gd name="connsiteY9" fmla="*/ 383875 h 1758079"/>
              <a:gd name="connsiteX10" fmla="*/ 370642 w 4211689"/>
              <a:gd name="connsiteY10" fmla="*/ 501448 h 1758079"/>
              <a:gd name="connsiteX11" fmla="*/ 463219 w 4211689"/>
              <a:gd name="connsiteY11" fmla="*/ 501448 h 1758079"/>
              <a:gd name="connsiteX12" fmla="*/ 463219 w 4211689"/>
              <a:gd name="connsiteY12" fmla="*/ 552574 h 1758079"/>
              <a:gd name="connsiteX13" fmla="*/ 497624 w 4211689"/>
              <a:gd name="connsiteY13" fmla="*/ 552574 h 1758079"/>
              <a:gd name="connsiteX14" fmla="*/ 497624 w 4211689"/>
              <a:gd name="connsiteY14" fmla="*/ 611446 h 1758079"/>
              <a:gd name="connsiteX15" fmla="*/ 535021 w 4211689"/>
              <a:gd name="connsiteY15" fmla="*/ 611446 h 1758079"/>
              <a:gd name="connsiteX16" fmla="*/ 535021 w 4211689"/>
              <a:gd name="connsiteY16" fmla="*/ 661023 h 1758079"/>
              <a:gd name="connsiteX17" fmla="*/ 554467 w 4211689"/>
              <a:gd name="connsiteY17" fmla="*/ 661023 h 1758079"/>
              <a:gd name="connsiteX18" fmla="*/ 554467 w 4211689"/>
              <a:gd name="connsiteY18" fmla="*/ 719895 h 1758079"/>
              <a:gd name="connsiteX19" fmla="*/ 675466 w 4211689"/>
              <a:gd name="connsiteY19" fmla="*/ 719895 h 1758079"/>
              <a:gd name="connsiteX20" fmla="*/ 675466 w 4211689"/>
              <a:gd name="connsiteY20" fmla="*/ 772570 h 1758079"/>
              <a:gd name="connsiteX21" fmla="*/ 805440 w 4211689"/>
              <a:gd name="connsiteY21" fmla="*/ 772570 h 1758079"/>
              <a:gd name="connsiteX22" fmla="*/ 805440 w 4211689"/>
              <a:gd name="connsiteY22" fmla="*/ 902537 h 1758079"/>
              <a:gd name="connsiteX23" fmla="*/ 942893 w 4211689"/>
              <a:gd name="connsiteY23" fmla="*/ 902537 h 1758079"/>
              <a:gd name="connsiteX24" fmla="*/ 942893 w 4211689"/>
              <a:gd name="connsiteY24" fmla="*/ 958311 h 1758079"/>
              <a:gd name="connsiteX25" fmla="*/ 962340 w 4211689"/>
              <a:gd name="connsiteY25" fmla="*/ 958311 h 1758079"/>
              <a:gd name="connsiteX26" fmla="*/ 962340 w 4211689"/>
              <a:gd name="connsiteY26" fmla="*/ 1018732 h 1758079"/>
              <a:gd name="connsiteX27" fmla="*/ 1087826 w 4211689"/>
              <a:gd name="connsiteY27" fmla="*/ 1018732 h 1758079"/>
              <a:gd name="connsiteX28" fmla="*/ 1087826 w 4211689"/>
              <a:gd name="connsiteY28" fmla="*/ 1088277 h 1758079"/>
              <a:gd name="connsiteX29" fmla="*/ 1111760 w 4211689"/>
              <a:gd name="connsiteY29" fmla="*/ 1088277 h 1758079"/>
              <a:gd name="connsiteX30" fmla="*/ 1111760 w 4211689"/>
              <a:gd name="connsiteY30" fmla="*/ 1159372 h 1758079"/>
              <a:gd name="connsiteX31" fmla="*/ 1362400 w 4211689"/>
              <a:gd name="connsiteY31" fmla="*/ 1159372 h 1758079"/>
              <a:gd name="connsiteX32" fmla="*/ 1362400 w 4211689"/>
              <a:gd name="connsiteY32" fmla="*/ 1242860 h 1758079"/>
              <a:gd name="connsiteX33" fmla="*/ 1376528 w 4211689"/>
              <a:gd name="connsiteY33" fmla="*/ 1242860 h 1758079"/>
              <a:gd name="connsiteX34" fmla="*/ 1376195 w 4211689"/>
              <a:gd name="connsiteY34" fmla="*/ 1326865 h 1758079"/>
              <a:gd name="connsiteX35" fmla="*/ 1616531 w 4211689"/>
              <a:gd name="connsiteY35" fmla="*/ 1328070 h 1758079"/>
              <a:gd name="connsiteX36" fmla="*/ 1616531 w 4211689"/>
              <a:gd name="connsiteY36" fmla="*/ 1405361 h 1758079"/>
              <a:gd name="connsiteX37" fmla="*/ 1647944 w 4211689"/>
              <a:gd name="connsiteY37" fmla="*/ 1405361 h 1758079"/>
              <a:gd name="connsiteX38" fmla="*/ 1647944 w 4211689"/>
              <a:gd name="connsiteY38" fmla="*/ 1493498 h 1758079"/>
              <a:gd name="connsiteX39" fmla="*/ 1777918 w 4211689"/>
              <a:gd name="connsiteY39" fmla="*/ 1493498 h 1758079"/>
              <a:gd name="connsiteX40" fmla="*/ 1777918 w 4211689"/>
              <a:gd name="connsiteY40" fmla="*/ 1586282 h 1758079"/>
              <a:gd name="connsiteX41" fmla="*/ 2175319 w 4211689"/>
              <a:gd name="connsiteY41" fmla="*/ 1586282 h 1758079"/>
              <a:gd name="connsiteX42" fmla="*/ 2175319 w 4211689"/>
              <a:gd name="connsiteY42" fmla="*/ 1758079 h 1758079"/>
              <a:gd name="connsiteX43" fmla="*/ 4211690 w 4211689"/>
              <a:gd name="connsiteY43" fmla="*/ 1758079 h 175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211689" h="1758079">
                <a:moveTo>
                  <a:pt x="0" y="0"/>
                </a:moveTo>
                <a:lnTo>
                  <a:pt x="227205" y="0"/>
                </a:lnTo>
                <a:lnTo>
                  <a:pt x="227205" y="154755"/>
                </a:lnTo>
                <a:lnTo>
                  <a:pt x="254131" y="154755"/>
                </a:lnTo>
                <a:lnTo>
                  <a:pt x="254131" y="275426"/>
                </a:lnTo>
                <a:lnTo>
                  <a:pt x="285544" y="275426"/>
                </a:lnTo>
                <a:lnTo>
                  <a:pt x="285544" y="332749"/>
                </a:lnTo>
                <a:lnTo>
                  <a:pt x="320115" y="332749"/>
                </a:lnTo>
                <a:lnTo>
                  <a:pt x="320115" y="383875"/>
                </a:lnTo>
                <a:lnTo>
                  <a:pt x="370642" y="383875"/>
                </a:lnTo>
                <a:lnTo>
                  <a:pt x="370642" y="501448"/>
                </a:lnTo>
                <a:lnTo>
                  <a:pt x="463219" y="501448"/>
                </a:lnTo>
                <a:lnTo>
                  <a:pt x="463219" y="552574"/>
                </a:lnTo>
                <a:lnTo>
                  <a:pt x="497624" y="552574"/>
                </a:lnTo>
                <a:lnTo>
                  <a:pt x="497624" y="611446"/>
                </a:lnTo>
                <a:lnTo>
                  <a:pt x="535021" y="611446"/>
                </a:lnTo>
                <a:lnTo>
                  <a:pt x="535021" y="661023"/>
                </a:lnTo>
                <a:lnTo>
                  <a:pt x="554467" y="661023"/>
                </a:lnTo>
                <a:lnTo>
                  <a:pt x="554467" y="719895"/>
                </a:lnTo>
                <a:lnTo>
                  <a:pt x="675466" y="719895"/>
                </a:lnTo>
                <a:lnTo>
                  <a:pt x="675466" y="772570"/>
                </a:lnTo>
                <a:lnTo>
                  <a:pt x="805440" y="772570"/>
                </a:lnTo>
                <a:lnTo>
                  <a:pt x="805440" y="902537"/>
                </a:lnTo>
                <a:lnTo>
                  <a:pt x="942893" y="902537"/>
                </a:lnTo>
                <a:lnTo>
                  <a:pt x="942893" y="958311"/>
                </a:lnTo>
                <a:lnTo>
                  <a:pt x="962340" y="958311"/>
                </a:lnTo>
                <a:lnTo>
                  <a:pt x="962340" y="1018732"/>
                </a:lnTo>
                <a:lnTo>
                  <a:pt x="1087826" y="1018732"/>
                </a:lnTo>
                <a:lnTo>
                  <a:pt x="1087826" y="1088277"/>
                </a:lnTo>
                <a:lnTo>
                  <a:pt x="1111760" y="1088277"/>
                </a:lnTo>
                <a:lnTo>
                  <a:pt x="1111760" y="1159372"/>
                </a:lnTo>
                <a:lnTo>
                  <a:pt x="1362400" y="1159372"/>
                </a:lnTo>
                <a:lnTo>
                  <a:pt x="1362400" y="1242860"/>
                </a:lnTo>
                <a:lnTo>
                  <a:pt x="1376528" y="1242860"/>
                </a:lnTo>
                <a:cubicBezTo>
                  <a:pt x="1376528" y="1242860"/>
                  <a:pt x="1380184" y="1326521"/>
                  <a:pt x="1376195" y="1326865"/>
                </a:cubicBezTo>
                <a:cubicBezTo>
                  <a:pt x="1368882" y="1327382"/>
                  <a:pt x="1616531" y="1328070"/>
                  <a:pt x="1616531" y="1328070"/>
                </a:cubicBezTo>
                <a:lnTo>
                  <a:pt x="1616531" y="1405361"/>
                </a:lnTo>
                <a:lnTo>
                  <a:pt x="1647944" y="1405361"/>
                </a:lnTo>
                <a:lnTo>
                  <a:pt x="1647944" y="1493498"/>
                </a:lnTo>
                <a:lnTo>
                  <a:pt x="1777918" y="1493498"/>
                </a:lnTo>
                <a:lnTo>
                  <a:pt x="1777918" y="1586282"/>
                </a:lnTo>
                <a:lnTo>
                  <a:pt x="2175319" y="1586282"/>
                </a:lnTo>
                <a:lnTo>
                  <a:pt x="2175319" y="1758079"/>
                </a:lnTo>
                <a:lnTo>
                  <a:pt x="4211690" y="1758079"/>
                </a:lnTo>
              </a:path>
            </a:pathLst>
          </a:custGeom>
          <a:noFill/>
          <a:ln w="16613" cap="flat">
            <a:solidFill>
              <a:srgbClr val="698C37"/>
            </a:solid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8BB2F05D-7B6C-C275-C6A2-59802A51076C}"/>
              </a:ext>
            </a:extLst>
          </p:cNvPr>
          <p:cNvSpPr/>
          <p:nvPr/>
        </p:nvSpPr>
        <p:spPr>
          <a:xfrm>
            <a:off x="1113896" y="2022044"/>
            <a:ext cx="4068585" cy="2108558"/>
          </a:xfrm>
          <a:custGeom>
            <a:avLst/>
            <a:gdLst>
              <a:gd name="connsiteX0" fmla="*/ 0 w 4068585"/>
              <a:gd name="connsiteY0" fmla="*/ 0 h 2108558"/>
              <a:gd name="connsiteX1" fmla="*/ 36067 w 4068585"/>
              <a:gd name="connsiteY1" fmla="*/ 0 h 2108558"/>
              <a:gd name="connsiteX2" fmla="*/ 36067 w 4068585"/>
              <a:gd name="connsiteY2" fmla="*/ 27887 h 2108558"/>
              <a:gd name="connsiteX3" fmla="*/ 83768 w 4068585"/>
              <a:gd name="connsiteY3" fmla="*/ 27887 h 2108558"/>
              <a:gd name="connsiteX4" fmla="*/ 83768 w 4068585"/>
              <a:gd name="connsiteY4" fmla="*/ 48372 h 2108558"/>
              <a:gd name="connsiteX5" fmla="*/ 160058 w 4068585"/>
              <a:gd name="connsiteY5" fmla="*/ 48372 h 2108558"/>
              <a:gd name="connsiteX6" fmla="*/ 160058 w 4068585"/>
              <a:gd name="connsiteY6" fmla="*/ 69029 h 2108558"/>
              <a:gd name="connsiteX7" fmla="*/ 207925 w 4068585"/>
              <a:gd name="connsiteY7" fmla="*/ 69029 h 2108558"/>
              <a:gd name="connsiteX8" fmla="*/ 207925 w 4068585"/>
              <a:gd name="connsiteY8" fmla="*/ 91923 h 2108558"/>
              <a:gd name="connsiteX9" fmla="*/ 251139 w 4068585"/>
              <a:gd name="connsiteY9" fmla="*/ 91923 h 2108558"/>
              <a:gd name="connsiteX10" fmla="*/ 251139 w 4068585"/>
              <a:gd name="connsiteY10" fmla="*/ 120327 h 2108558"/>
              <a:gd name="connsiteX11" fmla="*/ 267594 w 4068585"/>
              <a:gd name="connsiteY11" fmla="*/ 120327 h 2108558"/>
              <a:gd name="connsiteX12" fmla="*/ 267594 w 4068585"/>
              <a:gd name="connsiteY12" fmla="*/ 152861 h 2108558"/>
              <a:gd name="connsiteX13" fmla="*/ 276569 w 4068585"/>
              <a:gd name="connsiteY13" fmla="*/ 152861 h 2108558"/>
              <a:gd name="connsiteX14" fmla="*/ 276569 w 4068585"/>
              <a:gd name="connsiteY14" fmla="*/ 228087 h 2108558"/>
              <a:gd name="connsiteX15" fmla="*/ 289200 w 4068585"/>
              <a:gd name="connsiteY15" fmla="*/ 228087 h 2108558"/>
              <a:gd name="connsiteX16" fmla="*/ 289200 w 4068585"/>
              <a:gd name="connsiteY16" fmla="*/ 251154 h 2108558"/>
              <a:gd name="connsiteX17" fmla="*/ 299838 w 4068585"/>
              <a:gd name="connsiteY17" fmla="*/ 251154 h 2108558"/>
              <a:gd name="connsiteX18" fmla="*/ 299838 w 4068585"/>
              <a:gd name="connsiteY18" fmla="*/ 278525 h 2108558"/>
              <a:gd name="connsiteX19" fmla="*/ 319949 w 4068585"/>
              <a:gd name="connsiteY19" fmla="*/ 278525 h 2108558"/>
              <a:gd name="connsiteX20" fmla="*/ 319949 w 4068585"/>
              <a:gd name="connsiteY20" fmla="*/ 352718 h 2108558"/>
              <a:gd name="connsiteX21" fmla="*/ 534522 w 4068585"/>
              <a:gd name="connsiteY21" fmla="*/ 352718 h 2108558"/>
              <a:gd name="connsiteX22" fmla="*/ 534522 w 4068585"/>
              <a:gd name="connsiteY22" fmla="*/ 380260 h 2108558"/>
              <a:gd name="connsiteX23" fmla="*/ 554135 w 4068585"/>
              <a:gd name="connsiteY23" fmla="*/ 380260 h 2108558"/>
              <a:gd name="connsiteX24" fmla="*/ 554135 w 4068585"/>
              <a:gd name="connsiteY24" fmla="*/ 409868 h 2108558"/>
              <a:gd name="connsiteX25" fmla="*/ 567431 w 4068585"/>
              <a:gd name="connsiteY25" fmla="*/ 409868 h 2108558"/>
              <a:gd name="connsiteX26" fmla="*/ 567431 w 4068585"/>
              <a:gd name="connsiteY26" fmla="*/ 496111 h 2108558"/>
              <a:gd name="connsiteX27" fmla="*/ 684441 w 4068585"/>
              <a:gd name="connsiteY27" fmla="*/ 496111 h 2108558"/>
              <a:gd name="connsiteX28" fmla="*/ 684441 w 4068585"/>
              <a:gd name="connsiteY28" fmla="*/ 519867 h 2108558"/>
              <a:gd name="connsiteX29" fmla="*/ 742115 w 4068585"/>
              <a:gd name="connsiteY29" fmla="*/ 519867 h 2108558"/>
              <a:gd name="connsiteX30" fmla="*/ 742115 w 4068585"/>
              <a:gd name="connsiteY30" fmla="*/ 576845 h 2108558"/>
              <a:gd name="connsiteX31" fmla="*/ 836022 w 4068585"/>
              <a:gd name="connsiteY31" fmla="*/ 576845 h 2108558"/>
              <a:gd name="connsiteX32" fmla="*/ 836022 w 4068585"/>
              <a:gd name="connsiteY32" fmla="*/ 661195 h 2108558"/>
              <a:gd name="connsiteX33" fmla="*/ 1048102 w 4068585"/>
              <a:gd name="connsiteY33" fmla="*/ 661195 h 2108558"/>
              <a:gd name="connsiteX34" fmla="*/ 1048102 w 4068585"/>
              <a:gd name="connsiteY34" fmla="*/ 689598 h 2108558"/>
              <a:gd name="connsiteX35" fmla="*/ 1063393 w 4068585"/>
              <a:gd name="connsiteY35" fmla="*/ 689598 h 2108558"/>
              <a:gd name="connsiteX36" fmla="*/ 1063393 w 4068585"/>
              <a:gd name="connsiteY36" fmla="*/ 716968 h 2108558"/>
              <a:gd name="connsiteX37" fmla="*/ 1103449 w 4068585"/>
              <a:gd name="connsiteY37" fmla="*/ 716968 h 2108558"/>
              <a:gd name="connsiteX38" fmla="*/ 1103449 w 4068585"/>
              <a:gd name="connsiteY38" fmla="*/ 749331 h 2108558"/>
              <a:gd name="connsiteX39" fmla="*/ 1114752 w 4068585"/>
              <a:gd name="connsiteY39" fmla="*/ 749331 h 2108558"/>
              <a:gd name="connsiteX40" fmla="*/ 1114752 w 4068585"/>
              <a:gd name="connsiteY40" fmla="*/ 780144 h 2108558"/>
              <a:gd name="connsiteX41" fmla="*/ 1139350 w 4068585"/>
              <a:gd name="connsiteY41" fmla="*/ 780144 h 2108558"/>
              <a:gd name="connsiteX42" fmla="*/ 1139350 w 4068585"/>
              <a:gd name="connsiteY42" fmla="*/ 801834 h 2108558"/>
              <a:gd name="connsiteX43" fmla="*/ 1157799 w 4068585"/>
              <a:gd name="connsiteY43" fmla="*/ 801834 h 2108558"/>
              <a:gd name="connsiteX44" fmla="*/ 1157799 w 4068585"/>
              <a:gd name="connsiteY44" fmla="*/ 895823 h 2108558"/>
              <a:gd name="connsiteX45" fmla="*/ 1174087 w 4068585"/>
              <a:gd name="connsiteY45" fmla="*/ 895823 h 2108558"/>
              <a:gd name="connsiteX46" fmla="*/ 1174087 w 4068585"/>
              <a:gd name="connsiteY46" fmla="*/ 929219 h 2108558"/>
              <a:gd name="connsiteX47" fmla="*/ 1213977 w 4068585"/>
              <a:gd name="connsiteY47" fmla="*/ 929219 h 2108558"/>
              <a:gd name="connsiteX48" fmla="*/ 1213977 w 4068585"/>
              <a:gd name="connsiteY48" fmla="*/ 955728 h 2108558"/>
              <a:gd name="connsiteX49" fmla="*/ 1271817 w 4068585"/>
              <a:gd name="connsiteY49" fmla="*/ 955728 h 2108558"/>
              <a:gd name="connsiteX50" fmla="*/ 1271817 w 4068585"/>
              <a:gd name="connsiteY50" fmla="*/ 989640 h 2108558"/>
              <a:gd name="connsiteX51" fmla="*/ 1321679 w 4068585"/>
              <a:gd name="connsiteY51" fmla="*/ 989640 h 2108558"/>
              <a:gd name="connsiteX52" fmla="*/ 1321679 w 4068585"/>
              <a:gd name="connsiteY52" fmla="*/ 1043004 h 2108558"/>
              <a:gd name="connsiteX53" fmla="*/ 1350267 w 4068585"/>
              <a:gd name="connsiteY53" fmla="*/ 1043004 h 2108558"/>
              <a:gd name="connsiteX54" fmla="*/ 1350267 w 4068585"/>
              <a:gd name="connsiteY54" fmla="*/ 1076400 h 2108558"/>
              <a:gd name="connsiteX55" fmla="*/ 1362400 w 4068585"/>
              <a:gd name="connsiteY55" fmla="*/ 1076400 h 2108558"/>
              <a:gd name="connsiteX56" fmla="*/ 1362400 w 4068585"/>
              <a:gd name="connsiteY56" fmla="*/ 1177619 h 2108558"/>
              <a:gd name="connsiteX57" fmla="*/ 1381182 w 4068585"/>
              <a:gd name="connsiteY57" fmla="*/ 1177619 h 2108558"/>
              <a:gd name="connsiteX58" fmla="*/ 1381182 w 4068585"/>
              <a:gd name="connsiteY58" fmla="*/ 1207571 h 2108558"/>
              <a:gd name="connsiteX59" fmla="*/ 1395642 w 4068585"/>
              <a:gd name="connsiteY59" fmla="*/ 1207571 h 2108558"/>
              <a:gd name="connsiteX60" fmla="*/ 1395642 w 4068585"/>
              <a:gd name="connsiteY60" fmla="*/ 1240794 h 2108558"/>
              <a:gd name="connsiteX61" fmla="*/ 1442844 w 4068585"/>
              <a:gd name="connsiteY61" fmla="*/ 1240794 h 2108558"/>
              <a:gd name="connsiteX62" fmla="*/ 1442844 w 4068585"/>
              <a:gd name="connsiteY62" fmla="*/ 1304142 h 2108558"/>
              <a:gd name="connsiteX63" fmla="*/ 1456972 w 4068585"/>
              <a:gd name="connsiteY63" fmla="*/ 1304142 h 2108558"/>
              <a:gd name="connsiteX64" fmla="*/ 1456972 w 4068585"/>
              <a:gd name="connsiteY64" fmla="*/ 1340636 h 2108558"/>
              <a:gd name="connsiteX65" fmla="*/ 1594592 w 4068585"/>
              <a:gd name="connsiteY65" fmla="*/ 1340636 h 2108558"/>
              <a:gd name="connsiteX66" fmla="*/ 1594592 w 4068585"/>
              <a:gd name="connsiteY66" fmla="*/ 1367663 h 2108558"/>
              <a:gd name="connsiteX67" fmla="*/ 1628997 w 4068585"/>
              <a:gd name="connsiteY67" fmla="*/ 1367663 h 2108558"/>
              <a:gd name="connsiteX68" fmla="*/ 1628997 w 4068585"/>
              <a:gd name="connsiteY68" fmla="*/ 1440995 h 2108558"/>
              <a:gd name="connsiteX69" fmla="*/ 1647279 w 4068585"/>
              <a:gd name="connsiteY69" fmla="*/ 1440995 h 2108558"/>
              <a:gd name="connsiteX70" fmla="*/ 1647279 w 4068585"/>
              <a:gd name="connsiteY70" fmla="*/ 1478177 h 2108558"/>
              <a:gd name="connsiteX71" fmla="*/ 1748666 w 4068585"/>
              <a:gd name="connsiteY71" fmla="*/ 1478177 h 2108558"/>
              <a:gd name="connsiteX72" fmla="*/ 2050830 w 4068585"/>
              <a:gd name="connsiteY72" fmla="*/ 1478177 h 2108558"/>
              <a:gd name="connsiteX73" fmla="*/ 2050830 w 4068585"/>
              <a:gd name="connsiteY73" fmla="*/ 1516393 h 2108558"/>
              <a:gd name="connsiteX74" fmla="*/ 2062631 w 4068585"/>
              <a:gd name="connsiteY74" fmla="*/ 1516393 h 2108558"/>
              <a:gd name="connsiteX75" fmla="*/ 2062631 w 4068585"/>
              <a:gd name="connsiteY75" fmla="*/ 1547550 h 2108558"/>
              <a:gd name="connsiteX76" fmla="*/ 2081412 w 4068585"/>
              <a:gd name="connsiteY76" fmla="*/ 1547550 h 2108558"/>
              <a:gd name="connsiteX77" fmla="*/ 2081412 w 4068585"/>
              <a:gd name="connsiteY77" fmla="*/ 1589381 h 2108558"/>
              <a:gd name="connsiteX78" fmla="*/ 2162688 w 4068585"/>
              <a:gd name="connsiteY78" fmla="*/ 1589381 h 2108558"/>
              <a:gd name="connsiteX79" fmla="*/ 2162688 w 4068585"/>
              <a:gd name="connsiteY79" fmla="*/ 1619677 h 2108558"/>
              <a:gd name="connsiteX80" fmla="*/ 2301305 w 4068585"/>
              <a:gd name="connsiteY80" fmla="*/ 1619677 h 2108558"/>
              <a:gd name="connsiteX81" fmla="*/ 2362469 w 4068585"/>
              <a:gd name="connsiteY81" fmla="*/ 1619677 h 2108558"/>
              <a:gd name="connsiteX82" fmla="*/ 2362469 w 4068585"/>
              <a:gd name="connsiteY82" fmla="*/ 1651179 h 2108558"/>
              <a:gd name="connsiteX83" fmla="*/ 2465185 w 4068585"/>
              <a:gd name="connsiteY83" fmla="*/ 1651179 h 2108558"/>
              <a:gd name="connsiteX84" fmla="*/ 2465185 w 4068585"/>
              <a:gd name="connsiteY84" fmla="*/ 1691116 h 2108558"/>
              <a:gd name="connsiteX85" fmla="*/ 2836658 w 4068585"/>
              <a:gd name="connsiteY85" fmla="*/ 1691116 h 2108558"/>
              <a:gd name="connsiteX86" fmla="*/ 2836658 w 4068585"/>
              <a:gd name="connsiteY86" fmla="*/ 1732602 h 2108558"/>
              <a:gd name="connsiteX87" fmla="*/ 2878376 w 4068585"/>
              <a:gd name="connsiteY87" fmla="*/ 1732602 h 2108558"/>
              <a:gd name="connsiteX88" fmla="*/ 2878376 w 4068585"/>
              <a:gd name="connsiteY88" fmla="*/ 1776498 h 2108558"/>
              <a:gd name="connsiteX89" fmla="*/ 4068585 w 4068585"/>
              <a:gd name="connsiteY89" fmla="*/ 1776498 h 2108558"/>
              <a:gd name="connsiteX90" fmla="*/ 4068585 w 4068585"/>
              <a:gd name="connsiteY90" fmla="*/ 2108559 h 210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4068585" h="2108558">
                <a:moveTo>
                  <a:pt x="0" y="0"/>
                </a:moveTo>
                <a:lnTo>
                  <a:pt x="36067" y="0"/>
                </a:lnTo>
                <a:lnTo>
                  <a:pt x="36067" y="27887"/>
                </a:lnTo>
                <a:lnTo>
                  <a:pt x="83768" y="27887"/>
                </a:lnTo>
                <a:lnTo>
                  <a:pt x="83768" y="48372"/>
                </a:lnTo>
                <a:lnTo>
                  <a:pt x="160058" y="48372"/>
                </a:lnTo>
                <a:lnTo>
                  <a:pt x="160058" y="69029"/>
                </a:lnTo>
                <a:lnTo>
                  <a:pt x="207925" y="69029"/>
                </a:lnTo>
                <a:lnTo>
                  <a:pt x="207925" y="91923"/>
                </a:lnTo>
                <a:lnTo>
                  <a:pt x="251139" y="91923"/>
                </a:lnTo>
                <a:lnTo>
                  <a:pt x="251139" y="120327"/>
                </a:lnTo>
                <a:lnTo>
                  <a:pt x="267594" y="120327"/>
                </a:lnTo>
                <a:lnTo>
                  <a:pt x="267594" y="152861"/>
                </a:lnTo>
                <a:lnTo>
                  <a:pt x="276569" y="152861"/>
                </a:lnTo>
                <a:lnTo>
                  <a:pt x="276569" y="228087"/>
                </a:lnTo>
                <a:lnTo>
                  <a:pt x="289200" y="228087"/>
                </a:lnTo>
                <a:lnTo>
                  <a:pt x="289200" y="251154"/>
                </a:lnTo>
                <a:lnTo>
                  <a:pt x="299838" y="251154"/>
                </a:lnTo>
                <a:lnTo>
                  <a:pt x="299838" y="278525"/>
                </a:lnTo>
                <a:lnTo>
                  <a:pt x="319949" y="278525"/>
                </a:lnTo>
                <a:lnTo>
                  <a:pt x="319949" y="352718"/>
                </a:lnTo>
                <a:lnTo>
                  <a:pt x="534522" y="352718"/>
                </a:lnTo>
                <a:lnTo>
                  <a:pt x="534522" y="380260"/>
                </a:lnTo>
                <a:lnTo>
                  <a:pt x="554135" y="380260"/>
                </a:lnTo>
                <a:lnTo>
                  <a:pt x="554135" y="409868"/>
                </a:lnTo>
                <a:lnTo>
                  <a:pt x="567431" y="409868"/>
                </a:lnTo>
                <a:lnTo>
                  <a:pt x="567431" y="496111"/>
                </a:lnTo>
                <a:lnTo>
                  <a:pt x="684441" y="496111"/>
                </a:lnTo>
                <a:lnTo>
                  <a:pt x="684441" y="519867"/>
                </a:lnTo>
                <a:lnTo>
                  <a:pt x="742115" y="519867"/>
                </a:lnTo>
                <a:lnTo>
                  <a:pt x="742115" y="576845"/>
                </a:lnTo>
                <a:lnTo>
                  <a:pt x="836022" y="576845"/>
                </a:lnTo>
                <a:lnTo>
                  <a:pt x="836022" y="661195"/>
                </a:lnTo>
                <a:lnTo>
                  <a:pt x="1048102" y="661195"/>
                </a:lnTo>
                <a:lnTo>
                  <a:pt x="1048102" y="689598"/>
                </a:lnTo>
                <a:lnTo>
                  <a:pt x="1063393" y="689598"/>
                </a:lnTo>
                <a:lnTo>
                  <a:pt x="1063393" y="716968"/>
                </a:lnTo>
                <a:lnTo>
                  <a:pt x="1103449" y="716968"/>
                </a:lnTo>
                <a:lnTo>
                  <a:pt x="1103449" y="749331"/>
                </a:lnTo>
                <a:lnTo>
                  <a:pt x="1114752" y="749331"/>
                </a:lnTo>
                <a:lnTo>
                  <a:pt x="1114752" y="780144"/>
                </a:lnTo>
                <a:lnTo>
                  <a:pt x="1139350" y="780144"/>
                </a:lnTo>
                <a:lnTo>
                  <a:pt x="1139350" y="801834"/>
                </a:lnTo>
                <a:lnTo>
                  <a:pt x="1157799" y="801834"/>
                </a:lnTo>
                <a:lnTo>
                  <a:pt x="1157799" y="895823"/>
                </a:lnTo>
                <a:lnTo>
                  <a:pt x="1174087" y="895823"/>
                </a:lnTo>
                <a:lnTo>
                  <a:pt x="1174087" y="929219"/>
                </a:lnTo>
                <a:lnTo>
                  <a:pt x="1213977" y="929219"/>
                </a:lnTo>
                <a:lnTo>
                  <a:pt x="1213977" y="955728"/>
                </a:lnTo>
                <a:lnTo>
                  <a:pt x="1271817" y="955728"/>
                </a:lnTo>
                <a:lnTo>
                  <a:pt x="1271817" y="989640"/>
                </a:lnTo>
                <a:lnTo>
                  <a:pt x="1321679" y="989640"/>
                </a:lnTo>
                <a:lnTo>
                  <a:pt x="1321679" y="1043004"/>
                </a:lnTo>
                <a:lnTo>
                  <a:pt x="1350267" y="1043004"/>
                </a:lnTo>
                <a:lnTo>
                  <a:pt x="1350267" y="1076400"/>
                </a:lnTo>
                <a:lnTo>
                  <a:pt x="1362400" y="1076400"/>
                </a:lnTo>
                <a:lnTo>
                  <a:pt x="1362400" y="1177619"/>
                </a:lnTo>
                <a:lnTo>
                  <a:pt x="1381182" y="1177619"/>
                </a:lnTo>
                <a:lnTo>
                  <a:pt x="1381182" y="1207571"/>
                </a:lnTo>
                <a:lnTo>
                  <a:pt x="1395642" y="1207571"/>
                </a:lnTo>
                <a:lnTo>
                  <a:pt x="1395642" y="1240794"/>
                </a:lnTo>
                <a:lnTo>
                  <a:pt x="1442844" y="1240794"/>
                </a:lnTo>
                <a:lnTo>
                  <a:pt x="1442844" y="1304142"/>
                </a:lnTo>
                <a:lnTo>
                  <a:pt x="1456972" y="1304142"/>
                </a:lnTo>
                <a:lnTo>
                  <a:pt x="1456972" y="1340636"/>
                </a:lnTo>
                <a:lnTo>
                  <a:pt x="1594592" y="1340636"/>
                </a:lnTo>
                <a:lnTo>
                  <a:pt x="1594592" y="1367663"/>
                </a:lnTo>
                <a:lnTo>
                  <a:pt x="1628997" y="1367663"/>
                </a:lnTo>
                <a:lnTo>
                  <a:pt x="1628997" y="1440995"/>
                </a:lnTo>
                <a:lnTo>
                  <a:pt x="1647279" y="1440995"/>
                </a:lnTo>
                <a:lnTo>
                  <a:pt x="1647279" y="1478177"/>
                </a:lnTo>
                <a:lnTo>
                  <a:pt x="1748666" y="1478177"/>
                </a:lnTo>
                <a:lnTo>
                  <a:pt x="2050830" y="1478177"/>
                </a:lnTo>
                <a:lnTo>
                  <a:pt x="2050830" y="1516393"/>
                </a:lnTo>
                <a:lnTo>
                  <a:pt x="2062631" y="1516393"/>
                </a:lnTo>
                <a:lnTo>
                  <a:pt x="2062631" y="1547550"/>
                </a:lnTo>
                <a:lnTo>
                  <a:pt x="2081412" y="1547550"/>
                </a:lnTo>
                <a:lnTo>
                  <a:pt x="2081412" y="1589381"/>
                </a:lnTo>
                <a:lnTo>
                  <a:pt x="2162688" y="1589381"/>
                </a:lnTo>
                <a:lnTo>
                  <a:pt x="2162688" y="1619677"/>
                </a:lnTo>
                <a:lnTo>
                  <a:pt x="2301305" y="1619677"/>
                </a:lnTo>
                <a:lnTo>
                  <a:pt x="2362469" y="1619677"/>
                </a:lnTo>
                <a:lnTo>
                  <a:pt x="2362469" y="1651179"/>
                </a:lnTo>
                <a:lnTo>
                  <a:pt x="2465185" y="1651179"/>
                </a:lnTo>
                <a:lnTo>
                  <a:pt x="2465185" y="1691116"/>
                </a:lnTo>
                <a:lnTo>
                  <a:pt x="2836658" y="1691116"/>
                </a:lnTo>
                <a:lnTo>
                  <a:pt x="2836658" y="1732602"/>
                </a:lnTo>
                <a:lnTo>
                  <a:pt x="2878376" y="1732602"/>
                </a:lnTo>
                <a:lnTo>
                  <a:pt x="2878376" y="1776498"/>
                </a:lnTo>
                <a:lnTo>
                  <a:pt x="4068585" y="1776498"/>
                </a:lnTo>
                <a:lnTo>
                  <a:pt x="4068585" y="2108559"/>
                </a:lnTo>
              </a:path>
            </a:pathLst>
          </a:custGeom>
          <a:noFill/>
          <a:ln w="16613" cap="flat">
            <a:solidFill>
              <a:srgbClr val="2A8D88"/>
            </a:solid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FAF75C80-DD37-4C53-A618-DC3756F33640}"/>
              </a:ext>
            </a:extLst>
          </p:cNvPr>
          <p:cNvSpPr/>
          <p:nvPr/>
        </p:nvSpPr>
        <p:spPr>
          <a:xfrm>
            <a:off x="1181043" y="2049931"/>
            <a:ext cx="1970552" cy="1952770"/>
          </a:xfrm>
          <a:custGeom>
            <a:avLst/>
            <a:gdLst>
              <a:gd name="connsiteX0" fmla="*/ 0 w 1970552"/>
              <a:gd name="connsiteY0" fmla="*/ 0 h 1952770"/>
              <a:gd name="connsiteX1" fmla="*/ 0 w 1970552"/>
              <a:gd name="connsiteY1" fmla="*/ 37010 h 1952770"/>
              <a:gd name="connsiteX2" fmla="*/ 20111 w 1970552"/>
              <a:gd name="connsiteY2" fmla="*/ 37010 h 1952770"/>
              <a:gd name="connsiteX3" fmla="*/ 20111 w 1970552"/>
              <a:gd name="connsiteY3" fmla="*/ 64381 h 1952770"/>
              <a:gd name="connsiteX4" fmla="*/ 113686 w 1970552"/>
              <a:gd name="connsiteY4" fmla="*/ 64381 h 1952770"/>
              <a:gd name="connsiteX5" fmla="*/ 113686 w 1970552"/>
              <a:gd name="connsiteY5" fmla="*/ 116023 h 1952770"/>
              <a:gd name="connsiteX6" fmla="*/ 166540 w 1970552"/>
              <a:gd name="connsiteY6" fmla="*/ 116023 h 1952770"/>
              <a:gd name="connsiteX7" fmla="*/ 166540 w 1970552"/>
              <a:gd name="connsiteY7" fmla="*/ 248916 h 1952770"/>
              <a:gd name="connsiteX8" fmla="*/ 197288 w 1970552"/>
              <a:gd name="connsiteY8" fmla="*/ 248916 h 1952770"/>
              <a:gd name="connsiteX9" fmla="*/ 197288 w 1970552"/>
              <a:gd name="connsiteY9" fmla="*/ 695107 h 1952770"/>
              <a:gd name="connsiteX10" fmla="*/ 244325 w 1970552"/>
              <a:gd name="connsiteY10" fmla="*/ 695107 h 1952770"/>
              <a:gd name="connsiteX11" fmla="*/ 244325 w 1970552"/>
              <a:gd name="connsiteY11" fmla="*/ 762930 h 1952770"/>
              <a:gd name="connsiteX12" fmla="*/ 259948 w 1970552"/>
              <a:gd name="connsiteY12" fmla="*/ 762930 h 1952770"/>
              <a:gd name="connsiteX13" fmla="*/ 259948 w 1970552"/>
              <a:gd name="connsiteY13" fmla="*/ 906840 h 1952770"/>
              <a:gd name="connsiteX14" fmla="*/ 371972 w 1970552"/>
              <a:gd name="connsiteY14" fmla="*/ 906840 h 1952770"/>
              <a:gd name="connsiteX15" fmla="*/ 371972 w 1970552"/>
              <a:gd name="connsiteY15" fmla="*/ 948154 h 1952770"/>
              <a:gd name="connsiteX16" fmla="*/ 415186 w 1970552"/>
              <a:gd name="connsiteY16" fmla="*/ 948154 h 1952770"/>
              <a:gd name="connsiteX17" fmla="*/ 415186 w 1970552"/>
              <a:gd name="connsiteY17" fmla="*/ 989812 h 1952770"/>
              <a:gd name="connsiteX18" fmla="*/ 431474 w 1970552"/>
              <a:gd name="connsiteY18" fmla="*/ 989812 h 1952770"/>
              <a:gd name="connsiteX19" fmla="*/ 431474 w 1970552"/>
              <a:gd name="connsiteY19" fmla="*/ 1032848 h 1952770"/>
              <a:gd name="connsiteX20" fmla="*/ 456571 w 1970552"/>
              <a:gd name="connsiteY20" fmla="*/ 1032848 h 1952770"/>
              <a:gd name="connsiteX21" fmla="*/ 456571 w 1970552"/>
              <a:gd name="connsiteY21" fmla="*/ 1117025 h 1952770"/>
              <a:gd name="connsiteX22" fmla="*/ 466211 w 1970552"/>
              <a:gd name="connsiteY22" fmla="*/ 1117025 h 1952770"/>
              <a:gd name="connsiteX23" fmla="*/ 466211 w 1970552"/>
              <a:gd name="connsiteY23" fmla="*/ 1158167 h 1952770"/>
              <a:gd name="connsiteX24" fmla="*/ 475186 w 1970552"/>
              <a:gd name="connsiteY24" fmla="*/ 1158167 h 1952770"/>
              <a:gd name="connsiteX25" fmla="*/ 475186 w 1970552"/>
              <a:gd name="connsiteY25" fmla="*/ 1261451 h 1952770"/>
              <a:gd name="connsiteX26" fmla="*/ 475186 w 1970552"/>
              <a:gd name="connsiteY26" fmla="*/ 1271263 h 1952770"/>
              <a:gd name="connsiteX27" fmla="*/ 497458 w 1970552"/>
              <a:gd name="connsiteY27" fmla="*/ 1271263 h 1952770"/>
              <a:gd name="connsiteX28" fmla="*/ 497458 w 1970552"/>
              <a:gd name="connsiteY28" fmla="*/ 1310512 h 1952770"/>
              <a:gd name="connsiteX29" fmla="*/ 507929 w 1970552"/>
              <a:gd name="connsiteY29" fmla="*/ 1310512 h 1952770"/>
              <a:gd name="connsiteX30" fmla="*/ 507929 w 1970552"/>
              <a:gd name="connsiteY30" fmla="*/ 1409665 h 1952770"/>
              <a:gd name="connsiteX31" fmla="*/ 518400 w 1970552"/>
              <a:gd name="connsiteY31" fmla="*/ 1409665 h 1952770"/>
              <a:gd name="connsiteX32" fmla="*/ 518400 w 1970552"/>
              <a:gd name="connsiteY32" fmla="*/ 1463029 h 1952770"/>
              <a:gd name="connsiteX33" fmla="*/ 548982 w 1970552"/>
              <a:gd name="connsiteY33" fmla="*/ 1463029 h 1952770"/>
              <a:gd name="connsiteX34" fmla="*/ 548982 w 1970552"/>
              <a:gd name="connsiteY34" fmla="*/ 1517081 h 1952770"/>
              <a:gd name="connsiteX35" fmla="*/ 731312 w 1970552"/>
              <a:gd name="connsiteY35" fmla="*/ 1517081 h 1952770"/>
              <a:gd name="connsiteX36" fmla="*/ 731312 w 1970552"/>
              <a:gd name="connsiteY36" fmla="*/ 1574404 h 1952770"/>
              <a:gd name="connsiteX37" fmla="*/ 758237 w 1970552"/>
              <a:gd name="connsiteY37" fmla="*/ 1574404 h 1952770"/>
              <a:gd name="connsiteX38" fmla="*/ 758237 w 1970552"/>
              <a:gd name="connsiteY38" fmla="*/ 1633965 h 1952770"/>
              <a:gd name="connsiteX39" fmla="*/ 775356 w 1970552"/>
              <a:gd name="connsiteY39" fmla="*/ 1633965 h 1952770"/>
              <a:gd name="connsiteX40" fmla="*/ 775356 w 1970552"/>
              <a:gd name="connsiteY40" fmla="*/ 1695764 h 1952770"/>
              <a:gd name="connsiteX41" fmla="*/ 858294 w 1970552"/>
              <a:gd name="connsiteY41" fmla="*/ 1695764 h 1952770"/>
              <a:gd name="connsiteX42" fmla="*/ 858294 w 1970552"/>
              <a:gd name="connsiteY42" fmla="*/ 1758423 h 1952770"/>
              <a:gd name="connsiteX43" fmla="*/ 1031648 w 1970552"/>
              <a:gd name="connsiteY43" fmla="*/ 1758423 h 1952770"/>
              <a:gd name="connsiteX44" fmla="*/ 1031648 w 1970552"/>
              <a:gd name="connsiteY44" fmla="*/ 1821944 h 1952770"/>
              <a:gd name="connsiteX45" fmla="*/ 1156303 w 1970552"/>
              <a:gd name="connsiteY45" fmla="*/ 1821944 h 1952770"/>
              <a:gd name="connsiteX46" fmla="*/ 1156303 w 1970552"/>
              <a:gd name="connsiteY46" fmla="*/ 1888562 h 1952770"/>
              <a:gd name="connsiteX47" fmla="*/ 1269158 w 1970552"/>
              <a:gd name="connsiteY47" fmla="*/ 1888562 h 1952770"/>
              <a:gd name="connsiteX48" fmla="*/ 1269158 w 1970552"/>
              <a:gd name="connsiteY48" fmla="*/ 1952771 h 1952770"/>
              <a:gd name="connsiteX49" fmla="*/ 1970552 w 1970552"/>
              <a:gd name="connsiteY49" fmla="*/ 1952771 h 195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970552" h="1952770">
                <a:moveTo>
                  <a:pt x="0" y="0"/>
                </a:moveTo>
                <a:lnTo>
                  <a:pt x="0" y="37010"/>
                </a:lnTo>
                <a:lnTo>
                  <a:pt x="20111" y="37010"/>
                </a:lnTo>
                <a:lnTo>
                  <a:pt x="20111" y="64381"/>
                </a:lnTo>
                <a:lnTo>
                  <a:pt x="113686" y="64381"/>
                </a:lnTo>
                <a:lnTo>
                  <a:pt x="113686" y="116023"/>
                </a:lnTo>
                <a:lnTo>
                  <a:pt x="166540" y="116023"/>
                </a:lnTo>
                <a:lnTo>
                  <a:pt x="166540" y="248916"/>
                </a:lnTo>
                <a:lnTo>
                  <a:pt x="197288" y="248916"/>
                </a:lnTo>
                <a:lnTo>
                  <a:pt x="197288" y="695107"/>
                </a:lnTo>
                <a:lnTo>
                  <a:pt x="244325" y="695107"/>
                </a:lnTo>
                <a:lnTo>
                  <a:pt x="244325" y="762930"/>
                </a:lnTo>
                <a:lnTo>
                  <a:pt x="259948" y="762930"/>
                </a:lnTo>
                <a:lnTo>
                  <a:pt x="259948" y="906840"/>
                </a:lnTo>
                <a:lnTo>
                  <a:pt x="371972" y="906840"/>
                </a:lnTo>
                <a:lnTo>
                  <a:pt x="371972" y="948154"/>
                </a:lnTo>
                <a:lnTo>
                  <a:pt x="415186" y="948154"/>
                </a:lnTo>
                <a:lnTo>
                  <a:pt x="415186" y="989812"/>
                </a:lnTo>
                <a:lnTo>
                  <a:pt x="431474" y="989812"/>
                </a:lnTo>
                <a:lnTo>
                  <a:pt x="431474" y="1032848"/>
                </a:lnTo>
                <a:lnTo>
                  <a:pt x="456571" y="1032848"/>
                </a:lnTo>
                <a:lnTo>
                  <a:pt x="456571" y="1117025"/>
                </a:lnTo>
                <a:lnTo>
                  <a:pt x="466211" y="1117025"/>
                </a:lnTo>
                <a:lnTo>
                  <a:pt x="466211" y="1158167"/>
                </a:lnTo>
                <a:lnTo>
                  <a:pt x="475186" y="1158167"/>
                </a:lnTo>
                <a:lnTo>
                  <a:pt x="475186" y="1261451"/>
                </a:lnTo>
                <a:lnTo>
                  <a:pt x="475186" y="1271263"/>
                </a:lnTo>
                <a:lnTo>
                  <a:pt x="497458" y="1271263"/>
                </a:lnTo>
                <a:lnTo>
                  <a:pt x="497458" y="1310512"/>
                </a:lnTo>
                <a:lnTo>
                  <a:pt x="507929" y="1310512"/>
                </a:lnTo>
                <a:lnTo>
                  <a:pt x="507929" y="1409665"/>
                </a:lnTo>
                <a:lnTo>
                  <a:pt x="518400" y="1409665"/>
                </a:lnTo>
                <a:lnTo>
                  <a:pt x="518400" y="1463029"/>
                </a:lnTo>
                <a:lnTo>
                  <a:pt x="548982" y="1463029"/>
                </a:lnTo>
                <a:lnTo>
                  <a:pt x="548982" y="1517081"/>
                </a:lnTo>
                <a:lnTo>
                  <a:pt x="731312" y="1517081"/>
                </a:lnTo>
                <a:lnTo>
                  <a:pt x="731312" y="1574404"/>
                </a:lnTo>
                <a:lnTo>
                  <a:pt x="758237" y="1574404"/>
                </a:lnTo>
                <a:lnTo>
                  <a:pt x="758237" y="1633965"/>
                </a:lnTo>
                <a:lnTo>
                  <a:pt x="775356" y="1633965"/>
                </a:lnTo>
                <a:lnTo>
                  <a:pt x="775356" y="1695764"/>
                </a:lnTo>
                <a:lnTo>
                  <a:pt x="858294" y="1695764"/>
                </a:lnTo>
                <a:lnTo>
                  <a:pt x="858294" y="1758423"/>
                </a:lnTo>
                <a:lnTo>
                  <a:pt x="1031648" y="1758423"/>
                </a:lnTo>
                <a:lnTo>
                  <a:pt x="1031648" y="1821944"/>
                </a:lnTo>
                <a:lnTo>
                  <a:pt x="1156303" y="1821944"/>
                </a:lnTo>
                <a:lnTo>
                  <a:pt x="1156303" y="1888562"/>
                </a:lnTo>
                <a:lnTo>
                  <a:pt x="1269158" y="1888562"/>
                </a:lnTo>
                <a:lnTo>
                  <a:pt x="1269158" y="1952771"/>
                </a:lnTo>
                <a:lnTo>
                  <a:pt x="1970552" y="1952771"/>
                </a:lnTo>
              </a:path>
            </a:pathLst>
          </a:custGeom>
          <a:noFill/>
          <a:ln w="16613" cap="flat">
            <a:solidFill>
              <a:srgbClr val="747278"/>
            </a:solid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FC0B5595-E76F-F70D-4524-C81D9D49BF44}"/>
              </a:ext>
            </a:extLst>
          </p:cNvPr>
          <p:cNvSpPr/>
          <p:nvPr/>
        </p:nvSpPr>
        <p:spPr>
          <a:xfrm>
            <a:off x="1368026" y="2165610"/>
            <a:ext cx="38061" cy="17214"/>
          </a:xfrm>
          <a:custGeom>
            <a:avLst/>
            <a:gdLst>
              <a:gd name="connsiteX0" fmla="*/ 0 w 38061"/>
              <a:gd name="connsiteY0" fmla="*/ 0 h 17214"/>
              <a:gd name="connsiteX1" fmla="*/ 38061 w 38061"/>
              <a:gd name="connsiteY1" fmla="*/ 0 h 17214"/>
            </a:gdLst>
            <a:ahLst/>
            <a:cxnLst>
              <a:cxn ang="0">
                <a:pos x="connsiteX0" y="connsiteY0"/>
              </a:cxn>
              <a:cxn ang="0">
                <a:pos x="connsiteX1" y="connsiteY1"/>
              </a:cxn>
            </a:cxnLst>
            <a:rect l="l" t="t" r="r" b="b"/>
            <a:pathLst>
              <a:path w="38061" h="17214">
                <a:moveTo>
                  <a:pt x="0" y="0"/>
                </a:moveTo>
                <a:lnTo>
                  <a:pt x="38061" y="0"/>
                </a:lnTo>
              </a:path>
            </a:pathLst>
          </a:custGeom>
          <a:ln w="16613" cap="flat">
            <a:solidFill>
              <a:srgbClr val="2A8D88"/>
            </a:solid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1467C07E-A2F3-F6C0-F50B-FB5D0B713216}"/>
              </a:ext>
            </a:extLst>
          </p:cNvPr>
          <p:cNvSpPr/>
          <p:nvPr/>
        </p:nvSpPr>
        <p:spPr>
          <a:xfrm>
            <a:off x="1309023" y="2094515"/>
            <a:ext cx="16620" cy="39592"/>
          </a:xfrm>
          <a:custGeom>
            <a:avLst/>
            <a:gdLst>
              <a:gd name="connsiteX0" fmla="*/ 0 w 16620"/>
              <a:gd name="connsiteY0" fmla="*/ 0 h 39592"/>
              <a:gd name="connsiteX1" fmla="*/ 0 w 16620"/>
              <a:gd name="connsiteY1" fmla="*/ 39592 h 39592"/>
            </a:gdLst>
            <a:ahLst/>
            <a:cxnLst>
              <a:cxn ang="0">
                <a:pos x="connsiteX0" y="connsiteY0"/>
              </a:cxn>
              <a:cxn ang="0">
                <a:pos x="connsiteX1" y="connsiteY1"/>
              </a:cxn>
            </a:cxnLst>
            <a:rect l="l" t="t" r="r" b="b"/>
            <a:pathLst>
              <a:path w="16620" h="39592">
                <a:moveTo>
                  <a:pt x="0" y="0"/>
                </a:moveTo>
                <a:lnTo>
                  <a:pt x="0" y="39592"/>
                </a:lnTo>
              </a:path>
            </a:pathLst>
          </a:custGeom>
          <a:ln w="16613" cap="flat">
            <a:solidFill>
              <a:srgbClr val="747278"/>
            </a:solid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93E4AFEC-0F68-30FB-64B9-79A6A46B6642}"/>
              </a:ext>
            </a:extLst>
          </p:cNvPr>
          <p:cNvSpPr/>
          <p:nvPr/>
        </p:nvSpPr>
        <p:spPr>
          <a:xfrm>
            <a:off x="1324480" y="2299364"/>
            <a:ext cx="38061" cy="17214"/>
          </a:xfrm>
          <a:custGeom>
            <a:avLst/>
            <a:gdLst>
              <a:gd name="connsiteX0" fmla="*/ 38061 w 38061"/>
              <a:gd name="connsiteY0" fmla="*/ 0 h 17214"/>
              <a:gd name="connsiteX1" fmla="*/ 0 w 38061"/>
              <a:gd name="connsiteY1" fmla="*/ 0 h 17214"/>
            </a:gdLst>
            <a:ahLst/>
            <a:cxnLst>
              <a:cxn ang="0">
                <a:pos x="connsiteX0" y="connsiteY0"/>
              </a:cxn>
              <a:cxn ang="0">
                <a:pos x="connsiteX1" y="connsiteY1"/>
              </a:cxn>
            </a:cxnLst>
            <a:rect l="l" t="t" r="r" b="b"/>
            <a:pathLst>
              <a:path w="38061" h="17214">
                <a:moveTo>
                  <a:pt x="38061" y="0"/>
                </a:moveTo>
                <a:lnTo>
                  <a:pt x="0" y="0"/>
                </a:lnTo>
              </a:path>
            </a:pathLst>
          </a:custGeom>
          <a:ln w="16613" cap="flat">
            <a:solidFill>
              <a:srgbClr val="747278"/>
            </a:solid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AFCEE648-3BF4-AF3E-7C25-2A885DCAB8C0}"/>
              </a:ext>
            </a:extLst>
          </p:cNvPr>
          <p:cNvSpPr/>
          <p:nvPr/>
        </p:nvSpPr>
        <p:spPr>
          <a:xfrm>
            <a:off x="1289576" y="2114312"/>
            <a:ext cx="38061" cy="17214"/>
          </a:xfrm>
          <a:custGeom>
            <a:avLst/>
            <a:gdLst>
              <a:gd name="connsiteX0" fmla="*/ 38061 w 38061"/>
              <a:gd name="connsiteY0" fmla="*/ 0 h 17214"/>
              <a:gd name="connsiteX1" fmla="*/ 0 w 38061"/>
              <a:gd name="connsiteY1" fmla="*/ 0 h 17214"/>
            </a:gdLst>
            <a:ahLst/>
            <a:cxnLst>
              <a:cxn ang="0">
                <a:pos x="connsiteX0" y="connsiteY0"/>
              </a:cxn>
              <a:cxn ang="0">
                <a:pos x="connsiteX1" y="connsiteY1"/>
              </a:cxn>
            </a:cxnLst>
            <a:rect l="l" t="t" r="r" b="b"/>
            <a:pathLst>
              <a:path w="38061" h="17214">
                <a:moveTo>
                  <a:pt x="38061" y="0"/>
                </a:moveTo>
                <a:lnTo>
                  <a:pt x="0" y="0"/>
                </a:lnTo>
              </a:path>
            </a:pathLst>
          </a:custGeom>
          <a:ln w="16613" cap="flat">
            <a:solidFill>
              <a:srgbClr val="747278"/>
            </a:solid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041C5662-94A9-C688-021A-7DC1992ED085}"/>
              </a:ext>
            </a:extLst>
          </p:cNvPr>
          <p:cNvSpPr/>
          <p:nvPr/>
        </p:nvSpPr>
        <p:spPr>
          <a:xfrm>
            <a:off x="1613016" y="2354793"/>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2A8D88"/>
            </a:solid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073B6912-27C5-C10A-9C12-F667184C5E4F}"/>
              </a:ext>
            </a:extLst>
          </p:cNvPr>
          <p:cNvSpPr/>
          <p:nvPr/>
        </p:nvSpPr>
        <p:spPr>
          <a:xfrm>
            <a:off x="1797173" y="2493539"/>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2A8D88"/>
            </a:solid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97954647-54C8-3AD7-4A73-B96DB2BAD7E0}"/>
              </a:ext>
            </a:extLst>
          </p:cNvPr>
          <p:cNvSpPr/>
          <p:nvPr/>
        </p:nvSpPr>
        <p:spPr>
          <a:xfrm>
            <a:off x="1971192" y="2660344"/>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2A8D88"/>
            </a:solid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63C03F59-D06B-FC3E-C023-9D92BDB94F94}"/>
              </a:ext>
            </a:extLst>
          </p:cNvPr>
          <p:cNvSpPr/>
          <p:nvPr/>
        </p:nvSpPr>
        <p:spPr>
          <a:xfrm>
            <a:off x="1988644" y="2660172"/>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2A8D88"/>
            </a:solid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28C2731A-C754-5D8D-2045-99349F548E7E}"/>
              </a:ext>
            </a:extLst>
          </p:cNvPr>
          <p:cNvSpPr/>
          <p:nvPr/>
        </p:nvSpPr>
        <p:spPr>
          <a:xfrm>
            <a:off x="1786370" y="2517639"/>
            <a:ext cx="38061" cy="17214"/>
          </a:xfrm>
          <a:custGeom>
            <a:avLst/>
            <a:gdLst>
              <a:gd name="connsiteX0" fmla="*/ 38061 w 38061"/>
              <a:gd name="connsiteY0" fmla="*/ 0 h 17214"/>
              <a:gd name="connsiteX1" fmla="*/ 0 w 38061"/>
              <a:gd name="connsiteY1" fmla="*/ 0 h 17214"/>
            </a:gdLst>
            <a:ahLst/>
            <a:cxnLst>
              <a:cxn ang="0">
                <a:pos x="connsiteX0" y="connsiteY0"/>
              </a:cxn>
              <a:cxn ang="0">
                <a:pos x="connsiteX1" y="connsiteY1"/>
              </a:cxn>
            </a:cxnLst>
            <a:rect l="l" t="t" r="r" b="b"/>
            <a:pathLst>
              <a:path w="38061" h="17214">
                <a:moveTo>
                  <a:pt x="38061" y="0"/>
                </a:moveTo>
                <a:lnTo>
                  <a:pt x="0" y="0"/>
                </a:lnTo>
              </a:path>
            </a:pathLst>
          </a:custGeom>
          <a:ln w="16613" cap="flat">
            <a:solidFill>
              <a:srgbClr val="2A8D88"/>
            </a:solid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265EAB9A-ACCB-F7B0-8B61-562B12B62679}"/>
              </a:ext>
            </a:extLst>
          </p:cNvPr>
          <p:cNvSpPr/>
          <p:nvPr/>
        </p:nvSpPr>
        <p:spPr>
          <a:xfrm>
            <a:off x="2191583" y="2764145"/>
            <a:ext cx="38227" cy="17214"/>
          </a:xfrm>
          <a:custGeom>
            <a:avLst/>
            <a:gdLst>
              <a:gd name="connsiteX0" fmla="*/ 38228 w 38227"/>
              <a:gd name="connsiteY0" fmla="*/ 0 h 17214"/>
              <a:gd name="connsiteX1" fmla="*/ 0 w 38227"/>
              <a:gd name="connsiteY1" fmla="*/ 0 h 17214"/>
            </a:gdLst>
            <a:ahLst/>
            <a:cxnLst>
              <a:cxn ang="0">
                <a:pos x="connsiteX0" y="connsiteY0"/>
              </a:cxn>
              <a:cxn ang="0">
                <a:pos x="connsiteX1" y="connsiteY1"/>
              </a:cxn>
            </a:cxnLst>
            <a:rect l="l" t="t" r="r" b="b"/>
            <a:pathLst>
              <a:path w="38227" h="17214">
                <a:moveTo>
                  <a:pt x="38228" y="0"/>
                </a:moveTo>
                <a:lnTo>
                  <a:pt x="0" y="0"/>
                </a:lnTo>
              </a:path>
            </a:pathLst>
          </a:custGeom>
          <a:ln w="16613" cap="flat">
            <a:solidFill>
              <a:srgbClr val="2A8D88"/>
            </a:solid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D377929A-446F-0AE5-F4CC-C464FE8CA80E}"/>
              </a:ext>
            </a:extLst>
          </p:cNvPr>
          <p:cNvSpPr/>
          <p:nvPr/>
        </p:nvSpPr>
        <p:spPr>
          <a:xfrm>
            <a:off x="2193577" y="2800811"/>
            <a:ext cx="38061" cy="17214"/>
          </a:xfrm>
          <a:custGeom>
            <a:avLst/>
            <a:gdLst>
              <a:gd name="connsiteX0" fmla="*/ 38061 w 38061"/>
              <a:gd name="connsiteY0" fmla="*/ 0 h 17214"/>
              <a:gd name="connsiteX1" fmla="*/ 0 w 38061"/>
              <a:gd name="connsiteY1" fmla="*/ 0 h 17214"/>
            </a:gdLst>
            <a:ahLst/>
            <a:cxnLst>
              <a:cxn ang="0">
                <a:pos x="connsiteX0" y="connsiteY0"/>
              </a:cxn>
              <a:cxn ang="0">
                <a:pos x="connsiteX1" y="connsiteY1"/>
              </a:cxn>
            </a:cxnLst>
            <a:rect l="l" t="t" r="r" b="b"/>
            <a:pathLst>
              <a:path w="38061" h="17214">
                <a:moveTo>
                  <a:pt x="38061" y="0"/>
                </a:moveTo>
                <a:lnTo>
                  <a:pt x="0" y="0"/>
                </a:lnTo>
              </a:path>
            </a:pathLst>
          </a:custGeom>
          <a:ln w="16613" cap="flat">
            <a:solidFill>
              <a:srgbClr val="2A8D88"/>
            </a:solid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86992B04-3782-B5BD-58D2-193DCAB565AA}"/>
              </a:ext>
            </a:extLst>
          </p:cNvPr>
          <p:cNvSpPr/>
          <p:nvPr/>
        </p:nvSpPr>
        <p:spPr>
          <a:xfrm>
            <a:off x="2224326" y="2787384"/>
            <a:ext cx="498" cy="39420"/>
          </a:xfrm>
          <a:custGeom>
            <a:avLst/>
            <a:gdLst>
              <a:gd name="connsiteX0" fmla="*/ 0 w 498"/>
              <a:gd name="connsiteY0" fmla="*/ 39420 h 39420"/>
              <a:gd name="connsiteX1" fmla="*/ 499 w 498"/>
              <a:gd name="connsiteY1" fmla="*/ 0 h 39420"/>
            </a:gdLst>
            <a:ahLst/>
            <a:cxnLst>
              <a:cxn ang="0">
                <a:pos x="connsiteX0" y="connsiteY0"/>
              </a:cxn>
              <a:cxn ang="0">
                <a:pos x="connsiteX1" y="connsiteY1"/>
              </a:cxn>
            </a:cxnLst>
            <a:rect l="l" t="t" r="r" b="b"/>
            <a:pathLst>
              <a:path w="498" h="39420">
                <a:moveTo>
                  <a:pt x="0" y="39420"/>
                </a:moveTo>
                <a:lnTo>
                  <a:pt x="499" y="0"/>
                </a:lnTo>
              </a:path>
            </a:pathLst>
          </a:custGeom>
          <a:ln w="16613" cap="flat">
            <a:solidFill>
              <a:srgbClr val="2A8D88"/>
            </a:solid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E300F3BC-1C8F-6C39-579B-BDE810FAB969}"/>
              </a:ext>
            </a:extLst>
          </p:cNvPr>
          <p:cNvSpPr/>
          <p:nvPr/>
        </p:nvSpPr>
        <p:spPr>
          <a:xfrm>
            <a:off x="2444051" y="3071762"/>
            <a:ext cx="38061" cy="17214"/>
          </a:xfrm>
          <a:custGeom>
            <a:avLst/>
            <a:gdLst>
              <a:gd name="connsiteX0" fmla="*/ 38061 w 38061"/>
              <a:gd name="connsiteY0" fmla="*/ 0 h 17214"/>
              <a:gd name="connsiteX1" fmla="*/ 0 w 38061"/>
              <a:gd name="connsiteY1" fmla="*/ 0 h 17214"/>
            </a:gdLst>
            <a:ahLst/>
            <a:cxnLst>
              <a:cxn ang="0">
                <a:pos x="connsiteX0" y="connsiteY0"/>
              </a:cxn>
              <a:cxn ang="0">
                <a:pos x="connsiteX1" y="connsiteY1"/>
              </a:cxn>
            </a:cxnLst>
            <a:rect l="l" t="t" r="r" b="b"/>
            <a:pathLst>
              <a:path w="38061" h="17214">
                <a:moveTo>
                  <a:pt x="38061" y="0"/>
                </a:moveTo>
                <a:lnTo>
                  <a:pt x="0" y="0"/>
                </a:lnTo>
              </a:path>
            </a:pathLst>
          </a:custGeom>
          <a:ln w="16613" cap="flat">
            <a:solidFill>
              <a:srgbClr val="2A8D88"/>
            </a:solid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CE52E4AB-DEB8-EF76-DFDE-50A49217CFAF}"/>
              </a:ext>
            </a:extLst>
          </p:cNvPr>
          <p:cNvSpPr/>
          <p:nvPr/>
        </p:nvSpPr>
        <p:spPr>
          <a:xfrm>
            <a:off x="2453525" y="3051965"/>
            <a:ext cx="332" cy="39420"/>
          </a:xfrm>
          <a:custGeom>
            <a:avLst/>
            <a:gdLst>
              <a:gd name="connsiteX0" fmla="*/ 0 w 332"/>
              <a:gd name="connsiteY0" fmla="*/ 39420 h 39420"/>
              <a:gd name="connsiteX1" fmla="*/ 332 w 332"/>
              <a:gd name="connsiteY1" fmla="*/ 0 h 39420"/>
            </a:gdLst>
            <a:ahLst/>
            <a:cxnLst>
              <a:cxn ang="0">
                <a:pos x="connsiteX0" y="connsiteY0"/>
              </a:cxn>
              <a:cxn ang="0">
                <a:pos x="connsiteX1" y="connsiteY1"/>
              </a:cxn>
            </a:cxnLst>
            <a:rect l="l" t="t" r="r" b="b"/>
            <a:pathLst>
              <a:path w="332" h="39420">
                <a:moveTo>
                  <a:pt x="0" y="39420"/>
                </a:moveTo>
                <a:lnTo>
                  <a:pt x="332" y="0"/>
                </a:lnTo>
              </a:path>
            </a:pathLst>
          </a:custGeom>
          <a:ln w="16613" cap="flat">
            <a:solidFill>
              <a:srgbClr val="2A8D88"/>
            </a:solid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7030723C-52D7-798E-61B8-A9161D2A2CDB}"/>
              </a:ext>
            </a:extLst>
          </p:cNvPr>
          <p:cNvSpPr/>
          <p:nvPr/>
        </p:nvSpPr>
        <p:spPr>
          <a:xfrm>
            <a:off x="2509371" y="3245280"/>
            <a:ext cx="498" cy="39420"/>
          </a:xfrm>
          <a:custGeom>
            <a:avLst/>
            <a:gdLst>
              <a:gd name="connsiteX0" fmla="*/ 0 w 498"/>
              <a:gd name="connsiteY0" fmla="*/ 39420 h 39420"/>
              <a:gd name="connsiteX1" fmla="*/ 499 w 498"/>
              <a:gd name="connsiteY1" fmla="*/ 0 h 39420"/>
            </a:gdLst>
            <a:ahLst/>
            <a:cxnLst>
              <a:cxn ang="0">
                <a:pos x="connsiteX0" y="connsiteY0"/>
              </a:cxn>
              <a:cxn ang="0">
                <a:pos x="connsiteX1" y="connsiteY1"/>
              </a:cxn>
            </a:cxnLst>
            <a:rect l="l" t="t" r="r" b="b"/>
            <a:pathLst>
              <a:path w="498" h="39420">
                <a:moveTo>
                  <a:pt x="0" y="39420"/>
                </a:moveTo>
                <a:lnTo>
                  <a:pt x="499" y="0"/>
                </a:lnTo>
              </a:path>
            </a:pathLst>
          </a:custGeom>
          <a:ln w="16613" cap="flat">
            <a:solidFill>
              <a:srgbClr val="2A8D88"/>
            </a:solid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2FC68A7C-915A-67B4-D835-1588086F3442}"/>
              </a:ext>
            </a:extLst>
          </p:cNvPr>
          <p:cNvSpPr/>
          <p:nvPr/>
        </p:nvSpPr>
        <p:spPr>
          <a:xfrm>
            <a:off x="2717296" y="3371115"/>
            <a:ext cx="498" cy="39420"/>
          </a:xfrm>
          <a:custGeom>
            <a:avLst/>
            <a:gdLst>
              <a:gd name="connsiteX0" fmla="*/ 0 w 498"/>
              <a:gd name="connsiteY0" fmla="*/ 39420 h 39420"/>
              <a:gd name="connsiteX1" fmla="*/ 499 w 498"/>
              <a:gd name="connsiteY1" fmla="*/ 0 h 39420"/>
            </a:gdLst>
            <a:ahLst/>
            <a:cxnLst>
              <a:cxn ang="0">
                <a:pos x="connsiteX0" y="connsiteY0"/>
              </a:cxn>
              <a:cxn ang="0">
                <a:pos x="connsiteX1" y="connsiteY1"/>
              </a:cxn>
            </a:cxnLst>
            <a:rect l="l" t="t" r="r" b="b"/>
            <a:pathLst>
              <a:path w="498" h="39420">
                <a:moveTo>
                  <a:pt x="0" y="39420"/>
                </a:moveTo>
                <a:lnTo>
                  <a:pt x="499" y="0"/>
                </a:lnTo>
              </a:path>
            </a:pathLst>
          </a:custGeom>
          <a:ln w="16613" cap="flat">
            <a:solidFill>
              <a:srgbClr val="2A8D88"/>
            </a:solid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BF9C65F3-5BA2-D3BA-8EB0-EDE8B250DC1F}"/>
              </a:ext>
            </a:extLst>
          </p:cNvPr>
          <p:cNvSpPr/>
          <p:nvPr/>
        </p:nvSpPr>
        <p:spPr>
          <a:xfrm>
            <a:off x="3540853" y="3654288"/>
            <a:ext cx="498" cy="39420"/>
          </a:xfrm>
          <a:custGeom>
            <a:avLst/>
            <a:gdLst>
              <a:gd name="connsiteX0" fmla="*/ 0 w 498"/>
              <a:gd name="connsiteY0" fmla="*/ 39420 h 39420"/>
              <a:gd name="connsiteX1" fmla="*/ 499 w 498"/>
              <a:gd name="connsiteY1" fmla="*/ 0 h 39420"/>
            </a:gdLst>
            <a:ahLst/>
            <a:cxnLst>
              <a:cxn ang="0">
                <a:pos x="connsiteX0" y="connsiteY0"/>
              </a:cxn>
              <a:cxn ang="0">
                <a:pos x="connsiteX1" y="connsiteY1"/>
              </a:cxn>
            </a:cxnLst>
            <a:rect l="l" t="t" r="r" b="b"/>
            <a:pathLst>
              <a:path w="498" h="39420">
                <a:moveTo>
                  <a:pt x="0" y="39420"/>
                </a:moveTo>
                <a:lnTo>
                  <a:pt x="499" y="0"/>
                </a:lnTo>
              </a:path>
            </a:pathLst>
          </a:custGeom>
          <a:ln w="16613" cap="flat">
            <a:solidFill>
              <a:srgbClr val="2A8D88"/>
            </a:solid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98DABE1D-B146-268E-1B4A-F3252AB1159F}"/>
              </a:ext>
            </a:extLst>
          </p:cNvPr>
          <p:cNvSpPr/>
          <p:nvPr/>
        </p:nvSpPr>
        <p:spPr>
          <a:xfrm>
            <a:off x="3679802" y="3694397"/>
            <a:ext cx="498" cy="39420"/>
          </a:xfrm>
          <a:custGeom>
            <a:avLst/>
            <a:gdLst>
              <a:gd name="connsiteX0" fmla="*/ 0 w 498"/>
              <a:gd name="connsiteY0" fmla="*/ 39420 h 39420"/>
              <a:gd name="connsiteX1" fmla="*/ 499 w 498"/>
              <a:gd name="connsiteY1" fmla="*/ 0 h 39420"/>
            </a:gdLst>
            <a:ahLst/>
            <a:cxnLst>
              <a:cxn ang="0">
                <a:pos x="connsiteX0" y="connsiteY0"/>
              </a:cxn>
              <a:cxn ang="0">
                <a:pos x="connsiteX1" y="connsiteY1"/>
              </a:cxn>
            </a:cxnLst>
            <a:rect l="l" t="t" r="r" b="b"/>
            <a:pathLst>
              <a:path w="498" h="39420">
                <a:moveTo>
                  <a:pt x="0" y="39420"/>
                </a:moveTo>
                <a:lnTo>
                  <a:pt x="499" y="0"/>
                </a:lnTo>
              </a:path>
            </a:pathLst>
          </a:custGeom>
          <a:ln w="16613" cap="flat">
            <a:solidFill>
              <a:srgbClr val="2A8D88"/>
            </a:solid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5D5270E8-0982-E6B8-40EE-9E5CFE9B015A}"/>
              </a:ext>
            </a:extLst>
          </p:cNvPr>
          <p:cNvSpPr/>
          <p:nvPr/>
        </p:nvSpPr>
        <p:spPr>
          <a:xfrm>
            <a:off x="4099475" y="3777197"/>
            <a:ext cx="332" cy="39592"/>
          </a:xfrm>
          <a:custGeom>
            <a:avLst/>
            <a:gdLst>
              <a:gd name="connsiteX0" fmla="*/ 0 w 332"/>
              <a:gd name="connsiteY0" fmla="*/ 39592 h 39592"/>
              <a:gd name="connsiteX1" fmla="*/ 332 w 332"/>
              <a:gd name="connsiteY1" fmla="*/ 0 h 39592"/>
            </a:gdLst>
            <a:ahLst/>
            <a:cxnLst>
              <a:cxn ang="0">
                <a:pos x="connsiteX0" y="connsiteY0"/>
              </a:cxn>
              <a:cxn ang="0">
                <a:pos x="connsiteX1" y="connsiteY1"/>
              </a:cxn>
            </a:cxnLst>
            <a:rect l="l" t="t" r="r" b="b"/>
            <a:pathLst>
              <a:path w="332" h="39592">
                <a:moveTo>
                  <a:pt x="0" y="39592"/>
                </a:moveTo>
                <a:lnTo>
                  <a:pt x="332" y="0"/>
                </a:lnTo>
              </a:path>
            </a:pathLst>
          </a:custGeom>
          <a:ln w="16613" cap="flat">
            <a:solidFill>
              <a:srgbClr val="2A8D88"/>
            </a:solid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82C819D8-CE17-F006-0164-4860FCA70611}"/>
              </a:ext>
            </a:extLst>
          </p:cNvPr>
          <p:cNvSpPr/>
          <p:nvPr/>
        </p:nvSpPr>
        <p:spPr>
          <a:xfrm>
            <a:off x="4199199" y="3778402"/>
            <a:ext cx="332" cy="39420"/>
          </a:xfrm>
          <a:custGeom>
            <a:avLst/>
            <a:gdLst>
              <a:gd name="connsiteX0" fmla="*/ 0 w 332"/>
              <a:gd name="connsiteY0" fmla="*/ 39420 h 39420"/>
              <a:gd name="connsiteX1" fmla="*/ 332 w 332"/>
              <a:gd name="connsiteY1" fmla="*/ 0 h 39420"/>
            </a:gdLst>
            <a:ahLst/>
            <a:cxnLst>
              <a:cxn ang="0">
                <a:pos x="connsiteX0" y="connsiteY0"/>
              </a:cxn>
              <a:cxn ang="0">
                <a:pos x="connsiteX1" y="connsiteY1"/>
              </a:cxn>
            </a:cxnLst>
            <a:rect l="l" t="t" r="r" b="b"/>
            <a:pathLst>
              <a:path w="332" h="39420">
                <a:moveTo>
                  <a:pt x="0" y="39420"/>
                </a:moveTo>
                <a:lnTo>
                  <a:pt x="332" y="0"/>
                </a:lnTo>
              </a:path>
            </a:pathLst>
          </a:custGeom>
          <a:ln w="16613" cap="flat">
            <a:solidFill>
              <a:srgbClr val="2A8D88"/>
            </a:solid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3E53EFB9-1865-1395-7DB0-E4522799CA9D}"/>
              </a:ext>
            </a:extLst>
          </p:cNvPr>
          <p:cNvSpPr/>
          <p:nvPr/>
        </p:nvSpPr>
        <p:spPr>
          <a:xfrm>
            <a:off x="4250723" y="3780123"/>
            <a:ext cx="498" cy="39420"/>
          </a:xfrm>
          <a:custGeom>
            <a:avLst/>
            <a:gdLst>
              <a:gd name="connsiteX0" fmla="*/ 0 w 498"/>
              <a:gd name="connsiteY0" fmla="*/ 39420 h 39420"/>
              <a:gd name="connsiteX1" fmla="*/ 499 w 498"/>
              <a:gd name="connsiteY1" fmla="*/ 0 h 39420"/>
            </a:gdLst>
            <a:ahLst/>
            <a:cxnLst>
              <a:cxn ang="0">
                <a:pos x="connsiteX0" y="connsiteY0"/>
              </a:cxn>
              <a:cxn ang="0">
                <a:pos x="connsiteX1" y="connsiteY1"/>
              </a:cxn>
            </a:cxnLst>
            <a:rect l="l" t="t" r="r" b="b"/>
            <a:pathLst>
              <a:path w="498" h="39420">
                <a:moveTo>
                  <a:pt x="0" y="39420"/>
                </a:moveTo>
                <a:lnTo>
                  <a:pt x="499" y="0"/>
                </a:lnTo>
              </a:path>
            </a:pathLst>
          </a:custGeom>
          <a:ln w="16613" cap="flat">
            <a:solidFill>
              <a:srgbClr val="2A8D88"/>
            </a:solid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2F0FA2FB-FB75-41B9-53B2-4547C15C79A6}"/>
              </a:ext>
            </a:extLst>
          </p:cNvPr>
          <p:cNvSpPr/>
          <p:nvPr/>
        </p:nvSpPr>
        <p:spPr>
          <a:xfrm>
            <a:off x="4358259" y="3779607"/>
            <a:ext cx="498" cy="39420"/>
          </a:xfrm>
          <a:custGeom>
            <a:avLst/>
            <a:gdLst>
              <a:gd name="connsiteX0" fmla="*/ 0 w 498"/>
              <a:gd name="connsiteY0" fmla="*/ 39420 h 39420"/>
              <a:gd name="connsiteX1" fmla="*/ 499 w 498"/>
              <a:gd name="connsiteY1" fmla="*/ 0 h 39420"/>
            </a:gdLst>
            <a:ahLst/>
            <a:cxnLst>
              <a:cxn ang="0">
                <a:pos x="connsiteX0" y="connsiteY0"/>
              </a:cxn>
              <a:cxn ang="0">
                <a:pos x="connsiteX1" y="connsiteY1"/>
              </a:cxn>
            </a:cxnLst>
            <a:rect l="l" t="t" r="r" b="b"/>
            <a:pathLst>
              <a:path w="498" h="39420">
                <a:moveTo>
                  <a:pt x="0" y="39420"/>
                </a:moveTo>
                <a:lnTo>
                  <a:pt x="499" y="0"/>
                </a:lnTo>
              </a:path>
            </a:pathLst>
          </a:custGeom>
          <a:ln w="16613" cap="flat">
            <a:solidFill>
              <a:srgbClr val="2A8D88"/>
            </a:solid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E7F3D084-9B1C-FB37-C200-BC76DCA08BF9}"/>
              </a:ext>
            </a:extLst>
          </p:cNvPr>
          <p:cNvSpPr/>
          <p:nvPr/>
        </p:nvSpPr>
        <p:spPr>
          <a:xfrm>
            <a:off x="4711616" y="3779607"/>
            <a:ext cx="498" cy="39420"/>
          </a:xfrm>
          <a:custGeom>
            <a:avLst/>
            <a:gdLst>
              <a:gd name="connsiteX0" fmla="*/ 0 w 498"/>
              <a:gd name="connsiteY0" fmla="*/ 39420 h 39420"/>
              <a:gd name="connsiteX1" fmla="*/ 499 w 498"/>
              <a:gd name="connsiteY1" fmla="*/ 0 h 39420"/>
            </a:gdLst>
            <a:ahLst/>
            <a:cxnLst>
              <a:cxn ang="0">
                <a:pos x="connsiteX0" y="connsiteY0"/>
              </a:cxn>
              <a:cxn ang="0">
                <a:pos x="connsiteX1" y="connsiteY1"/>
              </a:cxn>
            </a:cxnLst>
            <a:rect l="l" t="t" r="r" b="b"/>
            <a:pathLst>
              <a:path w="498" h="39420">
                <a:moveTo>
                  <a:pt x="0" y="39420"/>
                </a:moveTo>
                <a:lnTo>
                  <a:pt x="499" y="0"/>
                </a:lnTo>
              </a:path>
            </a:pathLst>
          </a:custGeom>
          <a:ln w="16613" cap="flat">
            <a:solidFill>
              <a:srgbClr val="2A8D88"/>
            </a:solid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B3DC9948-19F2-353F-BA88-C8C7C2DC6859}"/>
              </a:ext>
            </a:extLst>
          </p:cNvPr>
          <p:cNvSpPr/>
          <p:nvPr/>
        </p:nvSpPr>
        <p:spPr>
          <a:xfrm>
            <a:off x="4836271" y="3780812"/>
            <a:ext cx="332" cy="39420"/>
          </a:xfrm>
          <a:custGeom>
            <a:avLst/>
            <a:gdLst>
              <a:gd name="connsiteX0" fmla="*/ 0 w 332"/>
              <a:gd name="connsiteY0" fmla="*/ 39420 h 39420"/>
              <a:gd name="connsiteX1" fmla="*/ 332 w 332"/>
              <a:gd name="connsiteY1" fmla="*/ 0 h 39420"/>
            </a:gdLst>
            <a:ahLst/>
            <a:cxnLst>
              <a:cxn ang="0">
                <a:pos x="connsiteX0" y="connsiteY0"/>
              </a:cxn>
              <a:cxn ang="0">
                <a:pos x="connsiteX1" y="connsiteY1"/>
              </a:cxn>
            </a:cxnLst>
            <a:rect l="l" t="t" r="r" b="b"/>
            <a:pathLst>
              <a:path w="332" h="39420">
                <a:moveTo>
                  <a:pt x="0" y="39420"/>
                </a:moveTo>
                <a:lnTo>
                  <a:pt x="332" y="0"/>
                </a:lnTo>
              </a:path>
            </a:pathLst>
          </a:custGeom>
          <a:ln w="16613" cap="flat">
            <a:solidFill>
              <a:srgbClr val="2A8D88"/>
            </a:solid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AFD8B8D4-B252-4632-7204-B0581E044107}"/>
              </a:ext>
            </a:extLst>
          </p:cNvPr>
          <p:cNvSpPr/>
          <p:nvPr/>
        </p:nvSpPr>
        <p:spPr>
          <a:xfrm>
            <a:off x="4855717" y="3780812"/>
            <a:ext cx="498" cy="39420"/>
          </a:xfrm>
          <a:custGeom>
            <a:avLst/>
            <a:gdLst>
              <a:gd name="connsiteX0" fmla="*/ 0 w 498"/>
              <a:gd name="connsiteY0" fmla="*/ 39420 h 39420"/>
              <a:gd name="connsiteX1" fmla="*/ 499 w 498"/>
              <a:gd name="connsiteY1" fmla="*/ 0 h 39420"/>
            </a:gdLst>
            <a:ahLst/>
            <a:cxnLst>
              <a:cxn ang="0">
                <a:pos x="connsiteX0" y="connsiteY0"/>
              </a:cxn>
              <a:cxn ang="0">
                <a:pos x="connsiteX1" y="connsiteY1"/>
              </a:cxn>
            </a:cxnLst>
            <a:rect l="l" t="t" r="r" b="b"/>
            <a:pathLst>
              <a:path w="498" h="39420">
                <a:moveTo>
                  <a:pt x="0" y="39420"/>
                </a:moveTo>
                <a:lnTo>
                  <a:pt x="499" y="0"/>
                </a:lnTo>
              </a:path>
            </a:pathLst>
          </a:custGeom>
          <a:ln w="16613" cap="flat">
            <a:solidFill>
              <a:srgbClr val="2A8D88"/>
            </a:solid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57D73A51-B6F7-E891-D676-78CFEEE25E4E}"/>
              </a:ext>
            </a:extLst>
          </p:cNvPr>
          <p:cNvSpPr/>
          <p:nvPr/>
        </p:nvSpPr>
        <p:spPr>
          <a:xfrm>
            <a:off x="2695190" y="3394699"/>
            <a:ext cx="38061" cy="516"/>
          </a:xfrm>
          <a:custGeom>
            <a:avLst/>
            <a:gdLst>
              <a:gd name="connsiteX0" fmla="*/ 0 w 38061"/>
              <a:gd name="connsiteY0" fmla="*/ 0 h 516"/>
              <a:gd name="connsiteX1" fmla="*/ 38061 w 38061"/>
              <a:gd name="connsiteY1" fmla="*/ 516 h 516"/>
            </a:gdLst>
            <a:ahLst/>
            <a:cxnLst>
              <a:cxn ang="0">
                <a:pos x="connsiteX0" y="connsiteY0"/>
              </a:cxn>
              <a:cxn ang="0">
                <a:pos x="connsiteX1" y="connsiteY1"/>
              </a:cxn>
            </a:cxnLst>
            <a:rect l="l" t="t" r="r" b="b"/>
            <a:pathLst>
              <a:path w="38061" h="516">
                <a:moveTo>
                  <a:pt x="0" y="0"/>
                </a:moveTo>
                <a:lnTo>
                  <a:pt x="38061" y="516"/>
                </a:lnTo>
              </a:path>
            </a:pathLst>
          </a:custGeom>
          <a:ln w="16613" cap="flat">
            <a:solidFill>
              <a:srgbClr val="2A8D88"/>
            </a:solid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E0FFC63B-527A-40D4-CD2C-42EC32B6816C}"/>
              </a:ext>
            </a:extLst>
          </p:cNvPr>
          <p:cNvSpPr/>
          <p:nvPr/>
        </p:nvSpPr>
        <p:spPr>
          <a:xfrm>
            <a:off x="1638445" y="2430880"/>
            <a:ext cx="38061" cy="17214"/>
          </a:xfrm>
          <a:custGeom>
            <a:avLst/>
            <a:gdLst>
              <a:gd name="connsiteX0" fmla="*/ 38061 w 38061"/>
              <a:gd name="connsiteY0" fmla="*/ 0 h 17214"/>
              <a:gd name="connsiteX1" fmla="*/ 0 w 38061"/>
              <a:gd name="connsiteY1" fmla="*/ 0 h 17214"/>
            </a:gdLst>
            <a:ahLst/>
            <a:cxnLst>
              <a:cxn ang="0">
                <a:pos x="connsiteX0" y="connsiteY0"/>
              </a:cxn>
              <a:cxn ang="0">
                <a:pos x="connsiteX1" y="connsiteY1"/>
              </a:cxn>
            </a:cxnLst>
            <a:rect l="l" t="t" r="r" b="b"/>
            <a:pathLst>
              <a:path w="38061" h="17214">
                <a:moveTo>
                  <a:pt x="38061" y="0"/>
                </a:moveTo>
                <a:lnTo>
                  <a:pt x="0" y="0"/>
                </a:lnTo>
              </a:path>
            </a:pathLst>
          </a:custGeom>
          <a:ln w="16613" cap="flat">
            <a:solidFill>
              <a:srgbClr val="2A8D88"/>
            </a:solid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8CEB1608-AFD8-7F34-A37D-C5E7BD888217}"/>
              </a:ext>
            </a:extLst>
          </p:cNvPr>
          <p:cNvSpPr/>
          <p:nvPr/>
        </p:nvSpPr>
        <p:spPr>
          <a:xfrm>
            <a:off x="1930139" y="3265593"/>
            <a:ext cx="498" cy="39420"/>
          </a:xfrm>
          <a:custGeom>
            <a:avLst/>
            <a:gdLst>
              <a:gd name="connsiteX0" fmla="*/ 0 w 498"/>
              <a:gd name="connsiteY0" fmla="*/ 39420 h 39420"/>
              <a:gd name="connsiteX1" fmla="*/ 499 w 498"/>
              <a:gd name="connsiteY1" fmla="*/ 0 h 39420"/>
            </a:gdLst>
            <a:ahLst/>
            <a:cxnLst>
              <a:cxn ang="0">
                <a:pos x="connsiteX0" y="connsiteY0"/>
              </a:cxn>
              <a:cxn ang="0">
                <a:pos x="connsiteX1" y="connsiteY1"/>
              </a:cxn>
            </a:cxnLst>
            <a:rect l="l" t="t" r="r" b="b"/>
            <a:pathLst>
              <a:path w="498" h="39420">
                <a:moveTo>
                  <a:pt x="0" y="39420"/>
                </a:moveTo>
                <a:lnTo>
                  <a:pt x="499" y="0"/>
                </a:lnTo>
              </a:path>
            </a:pathLst>
          </a:custGeom>
          <a:ln w="16613" cap="flat">
            <a:solidFill>
              <a:srgbClr val="BAE0DE"/>
            </a:solid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0889C0A5-9900-8CE0-DB81-E14BEB89F458}"/>
              </a:ext>
            </a:extLst>
          </p:cNvPr>
          <p:cNvSpPr/>
          <p:nvPr/>
        </p:nvSpPr>
        <p:spPr>
          <a:xfrm>
            <a:off x="1996123" y="3266109"/>
            <a:ext cx="664" cy="39420"/>
          </a:xfrm>
          <a:custGeom>
            <a:avLst/>
            <a:gdLst>
              <a:gd name="connsiteX0" fmla="*/ 0 w 664"/>
              <a:gd name="connsiteY0" fmla="*/ 39420 h 39420"/>
              <a:gd name="connsiteX1" fmla="*/ 665 w 664"/>
              <a:gd name="connsiteY1" fmla="*/ 0 h 39420"/>
            </a:gdLst>
            <a:ahLst/>
            <a:cxnLst>
              <a:cxn ang="0">
                <a:pos x="connsiteX0" y="connsiteY0"/>
              </a:cxn>
              <a:cxn ang="0">
                <a:pos x="connsiteX1" y="connsiteY1"/>
              </a:cxn>
            </a:cxnLst>
            <a:rect l="l" t="t" r="r" b="b"/>
            <a:pathLst>
              <a:path w="664" h="39420">
                <a:moveTo>
                  <a:pt x="0" y="39420"/>
                </a:moveTo>
                <a:lnTo>
                  <a:pt x="665" y="0"/>
                </a:lnTo>
              </a:path>
            </a:pathLst>
          </a:custGeom>
          <a:ln w="16613" cap="flat">
            <a:solidFill>
              <a:srgbClr val="BAE0DE"/>
            </a:solid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05918E43-9D6D-D741-0805-9E407F74E8A2}"/>
              </a:ext>
            </a:extLst>
          </p:cNvPr>
          <p:cNvSpPr/>
          <p:nvPr/>
        </p:nvSpPr>
        <p:spPr>
          <a:xfrm>
            <a:off x="2749208" y="3508140"/>
            <a:ext cx="664" cy="39420"/>
          </a:xfrm>
          <a:custGeom>
            <a:avLst/>
            <a:gdLst>
              <a:gd name="connsiteX0" fmla="*/ 0 w 664"/>
              <a:gd name="connsiteY0" fmla="*/ 39420 h 39420"/>
              <a:gd name="connsiteX1" fmla="*/ 665 w 664"/>
              <a:gd name="connsiteY1" fmla="*/ 0 h 39420"/>
            </a:gdLst>
            <a:ahLst/>
            <a:cxnLst>
              <a:cxn ang="0">
                <a:pos x="connsiteX0" y="connsiteY0"/>
              </a:cxn>
              <a:cxn ang="0">
                <a:pos x="connsiteX1" y="connsiteY1"/>
              </a:cxn>
            </a:cxnLst>
            <a:rect l="l" t="t" r="r" b="b"/>
            <a:pathLst>
              <a:path w="664" h="39420">
                <a:moveTo>
                  <a:pt x="0" y="39420"/>
                </a:moveTo>
                <a:lnTo>
                  <a:pt x="665" y="0"/>
                </a:lnTo>
              </a:path>
            </a:pathLst>
          </a:custGeom>
          <a:ln w="16613" cap="flat">
            <a:solidFill>
              <a:srgbClr val="BAE0DE"/>
            </a:solid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58D3BEF8-45FC-A012-EC19-C21FFF8CDAC3}"/>
              </a:ext>
            </a:extLst>
          </p:cNvPr>
          <p:cNvSpPr/>
          <p:nvPr/>
        </p:nvSpPr>
        <p:spPr>
          <a:xfrm>
            <a:off x="4768292" y="3810420"/>
            <a:ext cx="332" cy="39420"/>
          </a:xfrm>
          <a:custGeom>
            <a:avLst/>
            <a:gdLst>
              <a:gd name="connsiteX0" fmla="*/ 0 w 332"/>
              <a:gd name="connsiteY0" fmla="*/ 39420 h 39420"/>
              <a:gd name="connsiteX1" fmla="*/ 332 w 332"/>
              <a:gd name="connsiteY1" fmla="*/ 0 h 39420"/>
            </a:gdLst>
            <a:ahLst/>
            <a:cxnLst>
              <a:cxn ang="0">
                <a:pos x="connsiteX0" y="connsiteY0"/>
              </a:cxn>
              <a:cxn ang="0">
                <a:pos x="connsiteX1" y="connsiteY1"/>
              </a:cxn>
            </a:cxnLst>
            <a:rect l="l" t="t" r="r" b="b"/>
            <a:pathLst>
              <a:path w="332" h="39420">
                <a:moveTo>
                  <a:pt x="0" y="39420"/>
                </a:moveTo>
                <a:lnTo>
                  <a:pt x="332" y="0"/>
                </a:lnTo>
              </a:path>
            </a:pathLst>
          </a:custGeom>
          <a:ln w="16613" cap="flat">
            <a:solidFill>
              <a:srgbClr val="BAE0DE"/>
            </a:solid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A17C2B66-19FB-C433-10E6-D2F9CC380783}"/>
              </a:ext>
            </a:extLst>
          </p:cNvPr>
          <p:cNvSpPr/>
          <p:nvPr/>
        </p:nvSpPr>
        <p:spPr>
          <a:xfrm>
            <a:off x="5225695" y="3810420"/>
            <a:ext cx="166" cy="39420"/>
          </a:xfrm>
          <a:custGeom>
            <a:avLst/>
            <a:gdLst>
              <a:gd name="connsiteX0" fmla="*/ 0 w 166"/>
              <a:gd name="connsiteY0" fmla="*/ 39420 h 39420"/>
              <a:gd name="connsiteX1" fmla="*/ 166 w 166"/>
              <a:gd name="connsiteY1" fmla="*/ 0 h 39420"/>
            </a:gdLst>
            <a:ahLst/>
            <a:cxnLst>
              <a:cxn ang="0">
                <a:pos x="connsiteX0" y="connsiteY0"/>
              </a:cxn>
              <a:cxn ang="0">
                <a:pos x="connsiteX1" y="connsiteY1"/>
              </a:cxn>
            </a:cxnLst>
            <a:rect l="l" t="t" r="r" b="b"/>
            <a:pathLst>
              <a:path w="166" h="39420">
                <a:moveTo>
                  <a:pt x="0" y="39420"/>
                </a:moveTo>
                <a:lnTo>
                  <a:pt x="166" y="0"/>
                </a:lnTo>
              </a:path>
            </a:pathLst>
          </a:custGeom>
          <a:ln w="16613" cap="flat">
            <a:solidFill>
              <a:srgbClr val="BAE0DE"/>
            </a:solid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E600AB12-BBAB-D312-FEA9-BD5AD4C1CEAC}"/>
              </a:ext>
            </a:extLst>
          </p:cNvPr>
          <p:cNvSpPr/>
          <p:nvPr/>
        </p:nvSpPr>
        <p:spPr>
          <a:xfrm>
            <a:off x="1221598" y="1997084"/>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698C37"/>
            </a:solid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9D3747DC-10CB-C8B3-AB76-49F707E342B5}"/>
              </a:ext>
            </a:extLst>
          </p:cNvPr>
          <p:cNvSpPr/>
          <p:nvPr/>
        </p:nvSpPr>
        <p:spPr>
          <a:xfrm>
            <a:off x="1669194" y="2663787"/>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698C37"/>
            </a:solid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A8973F82-F023-F86E-0B91-B3CCD7D89E71}"/>
              </a:ext>
            </a:extLst>
          </p:cNvPr>
          <p:cNvSpPr/>
          <p:nvPr/>
        </p:nvSpPr>
        <p:spPr>
          <a:xfrm>
            <a:off x="1903380" y="2777572"/>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698C37"/>
            </a:solid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7B7584C6-A875-DBE3-C91B-7731E5C9A811}"/>
              </a:ext>
            </a:extLst>
          </p:cNvPr>
          <p:cNvSpPr/>
          <p:nvPr/>
        </p:nvSpPr>
        <p:spPr>
          <a:xfrm>
            <a:off x="2102330" y="3020636"/>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698C37"/>
            </a:solid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62AC3508-9BC5-5033-35CE-B177C40F7FDE}"/>
              </a:ext>
            </a:extLst>
          </p:cNvPr>
          <p:cNvSpPr/>
          <p:nvPr/>
        </p:nvSpPr>
        <p:spPr>
          <a:xfrm>
            <a:off x="2179616" y="3022357"/>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698C37"/>
            </a:solid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E59281B8-367C-6D31-2D83-46342A4C77E2}"/>
              </a:ext>
            </a:extLst>
          </p:cNvPr>
          <p:cNvSpPr/>
          <p:nvPr/>
        </p:nvSpPr>
        <p:spPr>
          <a:xfrm>
            <a:off x="2420450" y="3156283"/>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698C37"/>
            </a:solid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5E60951F-338F-9F15-2251-860BC1255E3D}"/>
              </a:ext>
            </a:extLst>
          </p:cNvPr>
          <p:cNvSpPr/>
          <p:nvPr/>
        </p:nvSpPr>
        <p:spPr>
          <a:xfrm>
            <a:off x="2456351" y="3156283"/>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698C37"/>
            </a:solid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21A52AD5-8CFB-7CFA-EAE5-BE629F57F9D9}"/>
              </a:ext>
            </a:extLst>
          </p:cNvPr>
          <p:cNvSpPr/>
          <p:nvPr/>
        </p:nvSpPr>
        <p:spPr>
          <a:xfrm>
            <a:off x="2448539" y="3261978"/>
            <a:ext cx="38061" cy="17214"/>
          </a:xfrm>
          <a:custGeom>
            <a:avLst/>
            <a:gdLst>
              <a:gd name="connsiteX0" fmla="*/ 38061 w 38061"/>
              <a:gd name="connsiteY0" fmla="*/ 0 h 17214"/>
              <a:gd name="connsiteX1" fmla="*/ 0 w 38061"/>
              <a:gd name="connsiteY1" fmla="*/ 0 h 17214"/>
            </a:gdLst>
            <a:ahLst/>
            <a:cxnLst>
              <a:cxn ang="0">
                <a:pos x="connsiteX0" y="connsiteY0"/>
              </a:cxn>
              <a:cxn ang="0">
                <a:pos x="connsiteX1" y="connsiteY1"/>
              </a:cxn>
            </a:cxnLst>
            <a:rect l="l" t="t" r="r" b="b"/>
            <a:pathLst>
              <a:path w="38061" h="17214">
                <a:moveTo>
                  <a:pt x="38061" y="0"/>
                </a:moveTo>
                <a:lnTo>
                  <a:pt x="0" y="0"/>
                </a:lnTo>
              </a:path>
            </a:pathLst>
          </a:custGeom>
          <a:ln w="16613" cap="flat">
            <a:solidFill>
              <a:srgbClr val="698C37"/>
            </a:solid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DFB87D47-6FB3-5680-1D9D-3E45B9E405F5}"/>
              </a:ext>
            </a:extLst>
          </p:cNvPr>
          <p:cNvSpPr/>
          <p:nvPr/>
        </p:nvSpPr>
        <p:spPr>
          <a:xfrm>
            <a:off x="2476462" y="3242354"/>
            <a:ext cx="332" cy="39420"/>
          </a:xfrm>
          <a:custGeom>
            <a:avLst/>
            <a:gdLst>
              <a:gd name="connsiteX0" fmla="*/ 0 w 332"/>
              <a:gd name="connsiteY0" fmla="*/ 39420 h 39420"/>
              <a:gd name="connsiteX1" fmla="*/ 332 w 332"/>
              <a:gd name="connsiteY1" fmla="*/ 0 h 39420"/>
            </a:gdLst>
            <a:ahLst/>
            <a:cxnLst>
              <a:cxn ang="0">
                <a:pos x="connsiteX0" y="connsiteY0"/>
              </a:cxn>
              <a:cxn ang="0">
                <a:pos x="connsiteX1" y="connsiteY1"/>
              </a:cxn>
            </a:cxnLst>
            <a:rect l="l" t="t" r="r" b="b"/>
            <a:pathLst>
              <a:path w="332" h="39420">
                <a:moveTo>
                  <a:pt x="0" y="39420"/>
                </a:moveTo>
                <a:lnTo>
                  <a:pt x="332" y="0"/>
                </a:lnTo>
              </a:path>
            </a:pathLst>
          </a:custGeom>
          <a:ln w="16613" cap="flat">
            <a:solidFill>
              <a:srgbClr val="698C37"/>
            </a:solid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A905AFA6-5C98-7629-E2ED-255705522820}"/>
              </a:ext>
            </a:extLst>
          </p:cNvPr>
          <p:cNvSpPr/>
          <p:nvPr/>
        </p:nvSpPr>
        <p:spPr>
          <a:xfrm>
            <a:off x="2940346" y="3587153"/>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698C37"/>
            </a:solid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B89A29CF-23F4-FA52-4CF4-4FFD28487E82}"/>
              </a:ext>
            </a:extLst>
          </p:cNvPr>
          <p:cNvSpPr/>
          <p:nvPr/>
        </p:nvSpPr>
        <p:spPr>
          <a:xfrm>
            <a:off x="3172704" y="3587153"/>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698C37"/>
            </a:solid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7B27B16F-618B-D257-342D-FEACD507A884}"/>
              </a:ext>
            </a:extLst>
          </p:cNvPr>
          <p:cNvSpPr/>
          <p:nvPr/>
        </p:nvSpPr>
        <p:spPr>
          <a:xfrm>
            <a:off x="3207109" y="3588013"/>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698C37"/>
            </a:solid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9B5D2FC6-7AE6-FFF1-93AE-AB12955C1B8E}"/>
              </a:ext>
            </a:extLst>
          </p:cNvPr>
          <p:cNvSpPr/>
          <p:nvPr/>
        </p:nvSpPr>
        <p:spPr>
          <a:xfrm>
            <a:off x="4938655" y="3756367"/>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698C37"/>
            </a:solid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FEBB6051-2068-C050-BA27-BB1A7ED60DF8}"/>
              </a:ext>
            </a:extLst>
          </p:cNvPr>
          <p:cNvSpPr/>
          <p:nvPr/>
        </p:nvSpPr>
        <p:spPr>
          <a:xfrm>
            <a:off x="5310626" y="3761187"/>
            <a:ext cx="16620" cy="39592"/>
          </a:xfrm>
          <a:custGeom>
            <a:avLst/>
            <a:gdLst>
              <a:gd name="connsiteX0" fmla="*/ 0 w 16620"/>
              <a:gd name="connsiteY0" fmla="*/ 0 h 39592"/>
              <a:gd name="connsiteX1" fmla="*/ 0 w 16620"/>
              <a:gd name="connsiteY1" fmla="*/ 39592 h 39592"/>
            </a:gdLst>
            <a:ahLst/>
            <a:cxnLst>
              <a:cxn ang="0">
                <a:pos x="connsiteX0" y="connsiteY0"/>
              </a:cxn>
              <a:cxn ang="0">
                <a:pos x="connsiteX1" y="connsiteY1"/>
              </a:cxn>
            </a:cxnLst>
            <a:rect l="l" t="t" r="r" b="b"/>
            <a:pathLst>
              <a:path w="16620" h="39592">
                <a:moveTo>
                  <a:pt x="0" y="0"/>
                </a:moveTo>
                <a:lnTo>
                  <a:pt x="0" y="39592"/>
                </a:lnTo>
              </a:path>
            </a:pathLst>
          </a:custGeom>
          <a:ln w="16613" cap="flat">
            <a:solidFill>
              <a:srgbClr val="698C37"/>
            </a:solid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E05CB3D8-10BC-F333-22B9-E937B9A28B80}"/>
              </a:ext>
            </a:extLst>
          </p:cNvPr>
          <p:cNvSpPr/>
          <p:nvPr/>
        </p:nvSpPr>
        <p:spPr>
          <a:xfrm>
            <a:off x="1655232" y="2681173"/>
            <a:ext cx="38061" cy="17214"/>
          </a:xfrm>
          <a:custGeom>
            <a:avLst/>
            <a:gdLst>
              <a:gd name="connsiteX0" fmla="*/ 38061 w 38061"/>
              <a:gd name="connsiteY0" fmla="*/ 0 h 17214"/>
              <a:gd name="connsiteX1" fmla="*/ 0 w 38061"/>
              <a:gd name="connsiteY1" fmla="*/ 0 h 17214"/>
            </a:gdLst>
            <a:ahLst/>
            <a:cxnLst>
              <a:cxn ang="0">
                <a:pos x="connsiteX0" y="connsiteY0"/>
              </a:cxn>
              <a:cxn ang="0">
                <a:pos x="connsiteX1" y="connsiteY1"/>
              </a:cxn>
            </a:cxnLst>
            <a:rect l="l" t="t" r="r" b="b"/>
            <a:pathLst>
              <a:path w="38061" h="17214">
                <a:moveTo>
                  <a:pt x="38061" y="0"/>
                </a:moveTo>
                <a:lnTo>
                  <a:pt x="0" y="0"/>
                </a:lnTo>
              </a:path>
            </a:pathLst>
          </a:custGeom>
          <a:ln w="16613" cap="flat">
            <a:solidFill>
              <a:srgbClr val="698C37"/>
            </a:solid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41322FCE-CAB0-F752-58CB-D0615B02C27B}"/>
              </a:ext>
            </a:extLst>
          </p:cNvPr>
          <p:cNvSpPr/>
          <p:nvPr/>
        </p:nvSpPr>
        <p:spPr>
          <a:xfrm>
            <a:off x="1463595" y="2935598"/>
            <a:ext cx="16620" cy="39420"/>
          </a:xfrm>
          <a:custGeom>
            <a:avLst/>
            <a:gdLst>
              <a:gd name="connsiteX0" fmla="*/ 0 w 16620"/>
              <a:gd name="connsiteY0" fmla="*/ 39420 h 39420"/>
              <a:gd name="connsiteX1" fmla="*/ 0 w 16620"/>
              <a:gd name="connsiteY1" fmla="*/ 0 h 39420"/>
            </a:gdLst>
            <a:ahLst/>
            <a:cxnLst>
              <a:cxn ang="0">
                <a:pos x="connsiteX0" y="connsiteY0"/>
              </a:cxn>
              <a:cxn ang="0">
                <a:pos x="connsiteX1" y="connsiteY1"/>
              </a:cxn>
            </a:cxnLst>
            <a:rect l="l" t="t" r="r" b="b"/>
            <a:pathLst>
              <a:path w="16620" h="39420">
                <a:moveTo>
                  <a:pt x="0" y="39420"/>
                </a:moveTo>
                <a:lnTo>
                  <a:pt x="0" y="0"/>
                </a:lnTo>
              </a:path>
            </a:pathLst>
          </a:custGeom>
          <a:ln w="16613" cap="flat">
            <a:solidFill>
              <a:srgbClr val="747278"/>
            </a:solid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B9C583D6-6202-6D48-A7F1-9345FD6E9B54}"/>
              </a:ext>
            </a:extLst>
          </p:cNvPr>
          <p:cNvSpPr/>
          <p:nvPr/>
        </p:nvSpPr>
        <p:spPr>
          <a:xfrm>
            <a:off x="1483208" y="2936286"/>
            <a:ext cx="16620" cy="39420"/>
          </a:xfrm>
          <a:custGeom>
            <a:avLst/>
            <a:gdLst>
              <a:gd name="connsiteX0" fmla="*/ 0 w 16620"/>
              <a:gd name="connsiteY0" fmla="*/ 39420 h 39420"/>
              <a:gd name="connsiteX1" fmla="*/ 0 w 16620"/>
              <a:gd name="connsiteY1" fmla="*/ 0 h 39420"/>
            </a:gdLst>
            <a:ahLst/>
            <a:cxnLst>
              <a:cxn ang="0">
                <a:pos x="connsiteX0" y="connsiteY0"/>
              </a:cxn>
              <a:cxn ang="0">
                <a:pos x="connsiteX1" y="connsiteY1"/>
              </a:cxn>
            </a:cxnLst>
            <a:rect l="l" t="t" r="r" b="b"/>
            <a:pathLst>
              <a:path w="16620" h="39420">
                <a:moveTo>
                  <a:pt x="0" y="39420"/>
                </a:moveTo>
                <a:lnTo>
                  <a:pt x="0" y="0"/>
                </a:lnTo>
              </a:path>
            </a:pathLst>
          </a:custGeom>
          <a:ln w="16613" cap="flat">
            <a:solidFill>
              <a:srgbClr val="747278"/>
            </a:solid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D997FA9A-124F-7B6D-0D43-59F3EC2E7BCF}"/>
              </a:ext>
            </a:extLst>
          </p:cNvPr>
          <p:cNvSpPr/>
          <p:nvPr/>
        </p:nvSpPr>
        <p:spPr>
          <a:xfrm>
            <a:off x="1622157" y="3168677"/>
            <a:ext cx="38061" cy="17214"/>
          </a:xfrm>
          <a:custGeom>
            <a:avLst/>
            <a:gdLst>
              <a:gd name="connsiteX0" fmla="*/ 0 w 38061"/>
              <a:gd name="connsiteY0" fmla="*/ 0 h 17214"/>
              <a:gd name="connsiteX1" fmla="*/ 38061 w 38061"/>
              <a:gd name="connsiteY1" fmla="*/ 0 h 17214"/>
            </a:gdLst>
            <a:ahLst/>
            <a:cxnLst>
              <a:cxn ang="0">
                <a:pos x="connsiteX0" y="connsiteY0"/>
              </a:cxn>
              <a:cxn ang="0">
                <a:pos x="connsiteX1" y="connsiteY1"/>
              </a:cxn>
            </a:cxnLst>
            <a:rect l="l" t="t" r="r" b="b"/>
            <a:pathLst>
              <a:path w="38061" h="17214">
                <a:moveTo>
                  <a:pt x="0" y="0"/>
                </a:moveTo>
                <a:lnTo>
                  <a:pt x="38061" y="0"/>
                </a:lnTo>
              </a:path>
            </a:pathLst>
          </a:custGeom>
          <a:ln w="16613" cap="flat">
            <a:solidFill>
              <a:srgbClr val="747278"/>
            </a:solid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A9704583-FCAE-4F1F-569C-525EB0ED4B8B}"/>
              </a:ext>
            </a:extLst>
          </p:cNvPr>
          <p:cNvSpPr/>
          <p:nvPr/>
        </p:nvSpPr>
        <p:spPr>
          <a:xfrm>
            <a:off x="1631631" y="3209302"/>
            <a:ext cx="38227" cy="17214"/>
          </a:xfrm>
          <a:custGeom>
            <a:avLst/>
            <a:gdLst>
              <a:gd name="connsiteX0" fmla="*/ 0 w 38227"/>
              <a:gd name="connsiteY0" fmla="*/ 0 h 17214"/>
              <a:gd name="connsiteX1" fmla="*/ 38228 w 38227"/>
              <a:gd name="connsiteY1" fmla="*/ 0 h 17214"/>
            </a:gdLst>
            <a:ahLst/>
            <a:cxnLst>
              <a:cxn ang="0">
                <a:pos x="connsiteX0" y="connsiteY0"/>
              </a:cxn>
              <a:cxn ang="0">
                <a:pos x="connsiteX1" y="connsiteY1"/>
              </a:cxn>
            </a:cxnLst>
            <a:rect l="l" t="t" r="r" b="b"/>
            <a:pathLst>
              <a:path w="38227" h="17214">
                <a:moveTo>
                  <a:pt x="0" y="0"/>
                </a:moveTo>
                <a:lnTo>
                  <a:pt x="38228" y="0"/>
                </a:lnTo>
              </a:path>
            </a:pathLst>
          </a:custGeom>
          <a:ln w="16613" cap="flat">
            <a:solidFill>
              <a:srgbClr val="747278"/>
            </a:solid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B7F236A7-8616-2965-3200-FE51CF7B5487}"/>
              </a:ext>
            </a:extLst>
          </p:cNvPr>
          <p:cNvSpPr/>
          <p:nvPr/>
        </p:nvSpPr>
        <p:spPr>
          <a:xfrm>
            <a:off x="1650745" y="3309661"/>
            <a:ext cx="38061" cy="17214"/>
          </a:xfrm>
          <a:custGeom>
            <a:avLst/>
            <a:gdLst>
              <a:gd name="connsiteX0" fmla="*/ 0 w 38061"/>
              <a:gd name="connsiteY0" fmla="*/ 0 h 17214"/>
              <a:gd name="connsiteX1" fmla="*/ 38061 w 38061"/>
              <a:gd name="connsiteY1" fmla="*/ 0 h 17214"/>
            </a:gdLst>
            <a:ahLst/>
            <a:cxnLst>
              <a:cxn ang="0">
                <a:pos x="connsiteX0" y="connsiteY0"/>
              </a:cxn>
              <a:cxn ang="0">
                <a:pos x="connsiteX1" y="connsiteY1"/>
              </a:cxn>
            </a:cxnLst>
            <a:rect l="l" t="t" r="r" b="b"/>
            <a:pathLst>
              <a:path w="38061" h="17214">
                <a:moveTo>
                  <a:pt x="0" y="0"/>
                </a:moveTo>
                <a:lnTo>
                  <a:pt x="38061" y="0"/>
                </a:lnTo>
              </a:path>
            </a:pathLst>
          </a:custGeom>
          <a:ln w="16613" cap="flat">
            <a:solidFill>
              <a:srgbClr val="747278"/>
            </a:solid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51D18409-DF2C-A2F7-F049-AC7E260420AF}"/>
              </a:ext>
            </a:extLst>
          </p:cNvPr>
          <p:cNvSpPr/>
          <p:nvPr/>
        </p:nvSpPr>
        <p:spPr>
          <a:xfrm>
            <a:off x="1669360" y="3512960"/>
            <a:ext cx="38227" cy="17214"/>
          </a:xfrm>
          <a:custGeom>
            <a:avLst/>
            <a:gdLst>
              <a:gd name="connsiteX0" fmla="*/ 0 w 38227"/>
              <a:gd name="connsiteY0" fmla="*/ 0 h 17214"/>
              <a:gd name="connsiteX1" fmla="*/ 38228 w 38227"/>
              <a:gd name="connsiteY1" fmla="*/ 0 h 17214"/>
            </a:gdLst>
            <a:ahLst/>
            <a:cxnLst>
              <a:cxn ang="0">
                <a:pos x="connsiteX0" y="connsiteY0"/>
              </a:cxn>
              <a:cxn ang="0">
                <a:pos x="connsiteX1" y="connsiteY1"/>
              </a:cxn>
            </a:cxnLst>
            <a:rect l="l" t="t" r="r" b="b"/>
            <a:pathLst>
              <a:path w="38227" h="17214">
                <a:moveTo>
                  <a:pt x="0" y="0"/>
                </a:moveTo>
                <a:lnTo>
                  <a:pt x="38228" y="0"/>
                </a:lnTo>
              </a:path>
            </a:pathLst>
          </a:custGeom>
          <a:ln w="16613" cap="flat">
            <a:solidFill>
              <a:srgbClr val="747278"/>
            </a:solid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12F04380-9942-B321-F69F-CF611FAB6F1A}"/>
              </a:ext>
            </a:extLst>
          </p:cNvPr>
          <p:cNvSpPr/>
          <p:nvPr/>
        </p:nvSpPr>
        <p:spPr>
          <a:xfrm>
            <a:off x="1667033" y="3285905"/>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747278"/>
            </a:solid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B4558B6E-BC9C-C689-766F-F5DBE196865A}"/>
              </a:ext>
            </a:extLst>
          </p:cNvPr>
          <p:cNvSpPr/>
          <p:nvPr/>
        </p:nvSpPr>
        <p:spPr>
          <a:xfrm>
            <a:off x="1694457" y="3497639"/>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747278"/>
            </a:solid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4CB792D8-3BD7-1B39-8914-9B339ED3BEE9}"/>
              </a:ext>
            </a:extLst>
          </p:cNvPr>
          <p:cNvSpPr/>
          <p:nvPr/>
        </p:nvSpPr>
        <p:spPr>
          <a:xfrm>
            <a:off x="1909695" y="3683896"/>
            <a:ext cx="38227" cy="17214"/>
          </a:xfrm>
          <a:custGeom>
            <a:avLst/>
            <a:gdLst>
              <a:gd name="connsiteX0" fmla="*/ 0 w 38227"/>
              <a:gd name="connsiteY0" fmla="*/ 0 h 17214"/>
              <a:gd name="connsiteX1" fmla="*/ 38228 w 38227"/>
              <a:gd name="connsiteY1" fmla="*/ 0 h 17214"/>
            </a:gdLst>
            <a:ahLst/>
            <a:cxnLst>
              <a:cxn ang="0">
                <a:pos x="connsiteX0" y="connsiteY0"/>
              </a:cxn>
              <a:cxn ang="0">
                <a:pos x="connsiteX1" y="connsiteY1"/>
              </a:cxn>
            </a:cxnLst>
            <a:rect l="l" t="t" r="r" b="b"/>
            <a:pathLst>
              <a:path w="38227" h="17214">
                <a:moveTo>
                  <a:pt x="0" y="0"/>
                </a:moveTo>
                <a:lnTo>
                  <a:pt x="38228" y="0"/>
                </a:lnTo>
              </a:path>
            </a:pathLst>
          </a:custGeom>
          <a:ln w="16613" cap="flat">
            <a:solidFill>
              <a:srgbClr val="747278"/>
            </a:solid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54A39762-738B-8FB6-4361-686575420A06}"/>
              </a:ext>
            </a:extLst>
          </p:cNvPr>
          <p:cNvSpPr/>
          <p:nvPr/>
        </p:nvSpPr>
        <p:spPr>
          <a:xfrm>
            <a:off x="1933131" y="3667026"/>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747278"/>
            </a:solid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700F726B-CB39-167A-3279-54F529988FA0}"/>
              </a:ext>
            </a:extLst>
          </p:cNvPr>
          <p:cNvSpPr/>
          <p:nvPr/>
        </p:nvSpPr>
        <p:spPr>
          <a:xfrm>
            <a:off x="2475963" y="3982905"/>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747278"/>
            </a:solid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E443B3B4-9B30-331F-DF2F-04E425ABBE3E}"/>
              </a:ext>
            </a:extLst>
          </p:cNvPr>
          <p:cNvSpPr/>
          <p:nvPr/>
        </p:nvSpPr>
        <p:spPr>
          <a:xfrm>
            <a:off x="3129157" y="3982905"/>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747278"/>
            </a:solid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8B25EB82-537B-3CF1-B7C2-321F3DDF5ED3}"/>
              </a:ext>
            </a:extLst>
          </p:cNvPr>
          <p:cNvSpPr/>
          <p:nvPr/>
        </p:nvSpPr>
        <p:spPr>
          <a:xfrm>
            <a:off x="1606866" y="3120650"/>
            <a:ext cx="166" cy="39592"/>
          </a:xfrm>
          <a:custGeom>
            <a:avLst/>
            <a:gdLst>
              <a:gd name="connsiteX0" fmla="*/ 166 w 166"/>
              <a:gd name="connsiteY0" fmla="*/ 39592 h 39592"/>
              <a:gd name="connsiteX1" fmla="*/ 0 w 166"/>
              <a:gd name="connsiteY1" fmla="*/ 0 h 39592"/>
            </a:gdLst>
            <a:ahLst/>
            <a:cxnLst>
              <a:cxn ang="0">
                <a:pos x="connsiteX0" y="connsiteY0"/>
              </a:cxn>
              <a:cxn ang="0">
                <a:pos x="connsiteX1" y="connsiteY1"/>
              </a:cxn>
            </a:cxnLst>
            <a:rect l="l" t="t" r="r" b="b"/>
            <a:pathLst>
              <a:path w="166" h="39592">
                <a:moveTo>
                  <a:pt x="166" y="39592"/>
                </a:moveTo>
                <a:lnTo>
                  <a:pt x="0" y="0"/>
                </a:lnTo>
              </a:path>
            </a:pathLst>
          </a:custGeom>
          <a:ln w="16613" cap="flat">
            <a:solidFill>
              <a:srgbClr val="A6A5A5"/>
            </a:solid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6D49386B-8039-3629-9D51-4ACA80EF2285}"/>
              </a:ext>
            </a:extLst>
          </p:cNvPr>
          <p:cNvSpPr/>
          <p:nvPr/>
        </p:nvSpPr>
        <p:spPr>
          <a:xfrm>
            <a:off x="1603043" y="3209130"/>
            <a:ext cx="38227" cy="344"/>
          </a:xfrm>
          <a:custGeom>
            <a:avLst/>
            <a:gdLst>
              <a:gd name="connsiteX0" fmla="*/ 0 w 38227"/>
              <a:gd name="connsiteY0" fmla="*/ 344 h 344"/>
              <a:gd name="connsiteX1" fmla="*/ 38228 w 38227"/>
              <a:gd name="connsiteY1" fmla="*/ 0 h 344"/>
            </a:gdLst>
            <a:ahLst/>
            <a:cxnLst>
              <a:cxn ang="0">
                <a:pos x="connsiteX0" y="connsiteY0"/>
              </a:cxn>
              <a:cxn ang="0">
                <a:pos x="connsiteX1" y="connsiteY1"/>
              </a:cxn>
            </a:cxnLst>
            <a:rect l="l" t="t" r="r" b="b"/>
            <a:pathLst>
              <a:path w="38227" h="344">
                <a:moveTo>
                  <a:pt x="0" y="344"/>
                </a:moveTo>
                <a:lnTo>
                  <a:pt x="38228" y="0"/>
                </a:lnTo>
              </a:path>
            </a:pathLst>
          </a:custGeom>
          <a:ln w="16613" cap="flat">
            <a:solidFill>
              <a:srgbClr val="A6A5A5"/>
            </a:solid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D9D6CD7A-A0BE-D2A7-A5EC-0D67E71C536F}"/>
              </a:ext>
            </a:extLst>
          </p:cNvPr>
          <p:cNvSpPr/>
          <p:nvPr/>
        </p:nvSpPr>
        <p:spPr>
          <a:xfrm>
            <a:off x="1926482" y="3321366"/>
            <a:ext cx="38227" cy="172"/>
          </a:xfrm>
          <a:custGeom>
            <a:avLst/>
            <a:gdLst>
              <a:gd name="connsiteX0" fmla="*/ 0 w 38227"/>
              <a:gd name="connsiteY0" fmla="*/ 172 h 172"/>
              <a:gd name="connsiteX1" fmla="*/ 38228 w 38227"/>
              <a:gd name="connsiteY1" fmla="*/ 0 h 172"/>
            </a:gdLst>
            <a:ahLst/>
            <a:cxnLst>
              <a:cxn ang="0">
                <a:pos x="connsiteX0" y="connsiteY0"/>
              </a:cxn>
              <a:cxn ang="0">
                <a:pos x="connsiteX1" y="connsiteY1"/>
              </a:cxn>
            </a:cxnLst>
            <a:rect l="l" t="t" r="r" b="b"/>
            <a:pathLst>
              <a:path w="38227" h="172">
                <a:moveTo>
                  <a:pt x="0" y="172"/>
                </a:moveTo>
                <a:lnTo>
                  <a:pt x="38228" y="0"/>
                </a:lnTo>
              </a:path>
            </a:pathLst>
          </a:custGeom>
          <a:ln w="16613" cap="flat">
            <a:solidFill>
              <a:srgbClr val="A6A5A5"/>
            </a:solid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206DB299-86B0-4809-22A5-8244752E8D08}"/>
              </a:ext>
            </a:extLst>
          </p:cNvPr>
          <p:cNvSpPr/>
          <p:nvPr/>
        </p:nvSpPr>
        <p:spPr>
          <a:xfrm>
            <a:off x="1933962" y="3305013"/>
            <a:ext cx="332" cy="39420"/>
          </a:xfrm>
          <a:custGeom>
            <a:avLst/>
            <a:gdLst>
              <a:gd name="connsiteX0" fmla="*/ 0 w 332"/>
              <a:gd name="connsiteY0" fmla="*/ 0 h 39420"/>
              <a:gd name="connsiteX1" fmla="*/ 332 w 332"/>
              <a:gd name="connsiteY1" fmla="*/ 39420 h 39420"/>
            </a:gdLst>
            <a:ahLst/>
            <a:cxnLst>
              <a:cxn ang="0">
                <a:pos x="connsiteX0" y="connsiteY0"/>
              </a:cxn>
              <a:cxn ang="0">
                <a:pos x="connsiteX1" y="connsiteY1"/>
              </a:cxn>
            </a:cxnLst>
            <a:rect l="l" t="t" r="r" b="b"/>
            <a:pathLst>
              <a:path w="332" h="39420">
                <a:moveTo>
                  <a:pt x="0" y="0"/>
                </a:moveTo>
                <a:lnTo>
                  <a:pt x="332" y="39420"/>
                </a:lnTo>
              </a:path>
            </a:pathLst>
          </a:custGeom>
          <a:ln w="16613" cap="flat">
            <a:solidFill>
              <a:srgbClr val="A6A5A5"/>
            </a:solid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3C1DB7E0-50D4-E799-463D-E00DF44CD03D}"/>
              </a:ext>
            </a:extLst>
          </p:cNvPr>
          <p:cNvSpPr/>
          <p:nvPr/>
        </p:nvSpPr>
        <p:spPr>
          <a:xfrm>
            <a:off x="2504883" y="3905614"/>
            <a:ext cx="332" cy="39420"/>
          </a:xfrm>
          <a:custGeom>
            <a:avLst/>
            <a:gdLst>
              <a:gd name="connsiteX0" fmla="*/ 0 w 332"/>
              <a:gd name="connsiteY0" fmla="*/ 0 h 39420"/>
              <a:gd name="connsiteX1" fmla="*/ 332 w 332"/>
              <a:gd name="connsiteY1" fmla="*/ 39420 h 39420"/>
            </a:gdLst>
            <a:ahLst/>
            <a:cxnLst>
              <a:cxn ang="0">
                <a:pos x="connsiteX0" y="connsiteY0"/>
              </a:cxn>
              <a:cxn ang="0">
                <a:pos x="connsiteX1" y="connsiteY1"/>
              </a:cxn>
            </a:cxnLst>
            <a:rect l="l" t="t" r="r" b="b"/>
            <a:pathLst>
              <a:path w="332" h="39420">
                <a:moveTo>
                  <a:pt x="0" y="0"/>
                </a:moveTo>
                <a:lnTo>
                  <a:pt x="332" y="39420"/>
                </a:lnTo>
              </a:path>
            </a:pathLst>
          </a:custGeom>
          <a:ln w="16613" cap="flat">
            <a:solidFill>
              <a:srgbClr val="A6A5A5"/>
            </a:solid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1851923D-7440-ED78-5C0A-E8BCDDD55A34}"/>
              </a:ext>
            </a:extLst>
          </p:cNvPr>
          <p:cNvSpPr/>
          <p:nvPr/>
        </p:nvSpPr>
        <p:spPr>
          <a:xfrm>
            <a:off x="2498567" y="3928681"/>
            <a:ext cx="38061" cy="344"/>
          </a:xfrm>
          <a:custGeom>
            <a:avLst/>
            <a:gdLst>
              <a:gd name="connsiteX0" fmla="*/ 38061 w 38061"/>
              <a:gd name="connsiteY0" fmla="*/ 0 h 344"/>
              <a:gd name="connsiteX1" fmla="*/ 0 w 38061"/>
              <a:gd name="connsiteY1" fmla="*/ 344 h 344"/>
            </a:gdLst>
            <a:ahLst/>
            <a:cxnLst>
              <a:cxn ang="0">
                <a:pos x="connsiteX0" y="connsiteY0"/>
              </a:cxn>
              <a:cxn ang="0">
                <a:pos x="connsiteX1" y="connsiteY1"/>
              </a:cxn>
            </a:cxnLst>
            <a:rect l="l" t="t" r="r" b="b"/>
            <a:pathLst>
              <a:path w="38061" h="344">
                <a:moveTo>
                  <a:pt x="38061" y="0"/>
                </a:moveTo>
                <a:lnTo>
                  <a:pt x="0" y="344"/>
                </a:lnTo>
              </a:path>
            </a:pathLst>
          </a:custGeom>
          <a:ln w="16613" cap="flat">
            <a:solidFill>
              <a:srgbClr val="A6A5A5"/>
            </a:solid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D1B95DC5-EABF-F5EA-CC33-63C9ACD62DF5}"/>
              </a:ext>
            </a:extLst>
          </p:cNvPr>
          <p:cNvSpPr/>
          <p:nvPr/>
        </p:nvSpPr>
        <p:spPr>
          <a:xfrm>
            <a:off x="3096913" y="3815068"/>
            <a:ext cx="332" cy="39420"/>
          </a:xfrm>
          <a:custGeom>
            <a:avLst/>
            <a:gdLst>
              <a:gd name="connsiteX0" fmla="*/ 332 w 332"/>
              <a:gd name="connsiteY0" fmla="*/ 39420 h 39420"/>
              <a:gd name="connsiteX1" fmla="*/ 0 w 332"/>
              <a:gd name="connsiteY1" fmla="*/ 0 h 39420"/>
            </a:gdLst>
            <a:ahLst/>
            <a:cxnLst>
              <a:cxn ang="0">
                <a:pos x="connsiteX0" y="connsiteY0"/>
              </a:cxn>
              <a:cxn ang="0">
                <a:pos x="connsiteX1" y="connsiteY1"/>
              </a:cxn>
            </a:cxnLst>
            <a:rect l="l" t="t" r="r" b="b"/>
            <a:pathLst>
              <a:path w="332" h="39420">
                <a:moveTo>
                  <a:pt x="332" y="39420"/>
                </a:moveTo>
                <a:lnTo>
                  <a:pt x="0" y="0"/>
                </a:lnTo>
              </a:path>
            </a:pathLst>
          </a:custGeom>
          <a:ln w="16613" cap="flat">
            <a:solidFill>
              <a:srgbClr val="0070C0"/>
            </a:solidFill>
            <a:prstDash val="solid"/>
            <a:miter/>
          </a:ln>
        </p:spPr>
        <p:txBody>
          <a:bodyPr rtlCol="0" anchor="ctr"/>
          <a:lstStyle/>
          <a:p>
            <a:endParaRPr lang="en-US"/>
          </a:p>
        </p:txBody>
      </p:sp>
      <p:pic>
        <p:nvPicPr>
          <p:cNvPr id="19" name="Graphic 18">
            <a:extLst>
              <a:ext uri="{FF2B5EF4-FFF2-40B4-BE49-F238E27FC236}">
                <a16:creationId xmlns:a16="http://schemas.microsoft.com/office/drawing/2014/main" id="{A48D47E6-3CDD-804B-ABCC-812068CE06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2561" y="2008216"/>
            <a:ext cx="12422" cy="25817"/>
          </a:xfrm>
          <a:prstGeom prst="rect">
            <a:avLst/>
          </a:prstGeom>
        </p:spPr>
      </p:pic>
      <p:cxnSp>
        <p:nvCxnSpPr>
          <p:cNvPr id="101" name="Straight Connector 100">
            <a:extLst>
              <a:ext uri="{FF2B5EF4-FFF2-40B4-BE49-F238E27FC236}">
                <a16:creationId xmlns:a16="http://schemas.microsoft.com/office/drawing/2014/main" id="{74400CD4-B78A-C64C-9EF5-B7E946BBDD11}"/>
              </a:ext>
            </a:extLst>
          </p:cNvPr>
          <p:cNvCxnSpPr>
            <a:cxnSpLocks/>
          </p:cNvCxnSpPr>
          <p:nvPr/>
        </p:nvCxnSpPr>
        <p:spPr bwMode="auto">
          <a:xfrm flipH="1">
            <a:off x="1061464" y="4132496"/>
            <a:ext cx="70424" cy="0"/>
          </a:xfrm>
          <a:prstGeom prst="line">
            <a:avLst/>
          </a:prstGeom>
          <a:noFill/>
          <a:ln w="12700" cap="flat" cmpd="sng" algn="ctr">
            <a:solidFill>
              <a:srgbClr val="1E1E1E"/>
            </a:solidFill>
            <a:prstDash val="solid"/>
            <a:round/>
            <a:headEnd type="none" w="med" len="med"/>
            <a:tailEnd type="none" w="med" len="med"/>
          </a:ln>
          <a:effectLst/>
        </p:spPr>
      </p:cxnSp>
      <p:sp>
        <p:nvSpPr>
          <p:cNvPr id="102" name="TextBox 101">
            <a:extLst>
              <a:ext uri="{FF2B5EF4-FFF2-40B4-BE49-F238E27FC236}">
                <a16:creationId xmlns:a16="http://schemas.microsoft.com/office/drawing/2014/main" id="{819F2B44-F395-684B-A35D-1444DBF73AAF}"/>
              </a:ext>
            </a:extLst>
          </p:cNvPr>
          <p:cNvSpPr txBox="1"/>
          <p:nvPr/>
        </p:nvSpPr>
        <p:spPr bwMode="auto">
          <a:xfrm>
            <a:off x="735059" y="4032190"/>
            <a:ext cx="28203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rgbClr val="54565B"/>
                </a:solidFill>
                <a:effectLst/>
                <a:uLnTx/>
                <a:uFillTx/>
                <a:ea typeface="+mn-ea"/>
                <a:cs typeface="+mn-cs"/>
              </a:rPr>
              <a:t>0</a:t>
            </a:r>
          </a:p>
        </p:txBody>
      </p:sp>
      <p:cxnSp>
        <p:nvCxnSpPr>
          <p:cNvPr id="103" name="Straight Connector 102">
            <a:extLst>
              <a:ext uri="{FF2B5EF4-FFF2-40B4-BE49-F238E27FC236}">
                <a16:creationId xmlns:a16="http://schemas.microsoft.com/office/drawing/2014/main" id="{2B9490B5-6BA8-5640-A528-6AA2610BF1A6}"/>
              </a:ext>
            </a:extLst>
          </p:cNvPr>
          <p:cNvCxnSpPr>
            <a:cxnSpLocks/>
          </p:cNvCxnSpPr>
          <p:nvPr/>
        </p:nvCxnSpPr>
        <p:spPr bwMode="auto">
          <a:xfrm rot="5400000" flipH="1">
            <a:off x="1090332" y="4159944"/>
            <a:ext cx="73182" cy="0"/>
          </a:xfrm>
          <a:prstGeom prst="line">
            <a:avLst/>
          </a:prstGeom>
          <a:noFill/>
          <a:ln w="12700" cap="flat" cmpd="sng" algn="ctr">
            <a:solidFill>
              <a:srgbClr val="1E1E1E"/>
            </a:solidFill>
            <a:prstDash val="solid"/>
            <a:round/>
            <a:headEnd type="none" w="med" len="med"/>
            <a:tailEnd type="none" w="med" len="med"/>
          </a:ln>
          <a:effectLst/>
        </p:spPr>
      </p:cxnSp>
      <p:grpSp>
        <p:nvGrpSpPr>
          <p:cNvPr id="104" name="Group 103">
            <a:extLst>
              <a:ext uri="{FF2B5EF4-FFF2-40B4-BE49-F238E27FC236}">
                <a16:creationId xmlns:a16="http://schemas.microsoft.com/office/drawing/2014/main" id="{4999A512-98D2-AC42-AFBD-F28970856DE6}"/>
              </a:ext>
            </a:extLst>
          </p:cNvPr>
          <p:cNvGrpSpPr/>
          <p:nvPr/>
        </p:nvGrpSpPr>
        <p:grpSpPr>
          <a:xfrm>
            <a:off x="548844" y="1906695"/>
            <a:ext cx="5574821" cy="2679287"/>
            <a:chOff x="119653" y="1381168"/>
            <a:chExt cx="4274684" cy="1977013"/>
          </a:xfrm>
        </p:grpSpPr>
        <p:sp>
          <p:nvSpPr>
            <p:cNvPr id="105" name="TextBox 104">
              <a:extLst>
                <a:ext uri="{FF2B5EF4-FFF2-40B4-BE49-F238E27FC236}">
                  <a16:creationId xmlns:a16="http://schemas.microsoft.com/office/drawing/2014/main" id="{EBCEE4D2-D14D-FC45-8C96-BAC9D46C868A}"/>
                </a:ext>
              </a:extLst>
            </p:cNvPr>
            <p:cNvSpPr txBox="1"/>
            <p:nvPr/>
          </p:nvSpPr>
          <p:spPr bwMode="auto">
            <a:xfrm rot="16200000">
              <a:off x="-673900" y="2174721"/>
              <a:ext cx="1728705" cy="141599"/>
            </a:xfrm>
            <a:prstGeom prst="rect">
              <a:avLst/>
            </a:prstGeom>
          </p:spPr>
          <p:txBody>
            <a:bodyPr wrap="square" lIns="0" tIns="0" rIns="0" bIns="0" rtlCol="0">
              <a:spAutoFit/>
            </a:bodyPr>
            <a:lstStyle/>
            <a:p>
              <a:pPr marL="0" marR="0" lvl="0" indent="0" algn="ctr" defTabSz="914377" rtl="0" eaLnBrk="1" fontAlgn="auto" latinLnBrk="0" hangingPunct="1">
                <a:lnSpc>
                  <a:spcPct val="100000"/>
                </a:lnSpc>
                <a:spcBef>
                  <a:spcPct val="50000"/>
                </a:spcBef>
                <a:spcAft>
                  <a:spcPct val="0"/>
                </a:spcAft>
                <a:buClrTx/>
                <a:buSzTx/>
                <a:buFontTx/>
                <a:buNone/>
                <a:tabLst/>
                <a:defRPr/>
              </a:pPr>
              <a:r>
                <a:rPr kumimoji="0" lang="en-GB" sz="1200" b="1" i="0" u="none" strike="noStrike" kern="1200" cap="none" spc="0" normalizeH="0" baseline="0" noProof="0" dirty="0">
                  <a:ln>
                    <a:noFill/>
                  </a:ln>
                  <a:solidFill>
                    <a:srgbClr val="54565B"/>
                  </a:solidFill>
                  <a:effectLst/>
                  <a:uLnTx/>
                  <a:uFillTx/>
                  <a:cs typeface="Arial" panose="020B0604020202020204" pitchFamily="34" charset="0"/>
                </a:rPr>
                <a:t>PFS probability (%)</a:t>
              </a:r>
            </a:p>
          </p:txBody>
        </p:sp>
        <p:cxnSp>
          <p:nvCxnSpPr>
            <p:cNvPr id="106" name="Straight Connector 105">
              <a:extLst>
                <a:ext uri="{FF2B5EF4-FFF2-40B4-BE49-F238E27FC236}">
                  <a16:creationId xmlns:a16="http://schemas.microsoft.com/office/drawing/2014/main" id="{CFEB90E6-49EA-4247-AF42-9E48D9DA0A44}"/>
                </a:ext>
              </a:extLst>
            </p:cNvPr>
            <p:cNvCxnSpPr>
              <a:cxnSpLocks/>
            </p:cNvCxnSpPr>
            <p:nvPr/>
          </p:nvCxnSpPr>
          <p:spPr bwMode="auto">
            <a:xfrm flipV="1">
              <a:off x="562140" y="1462612"/>
              <a:ext cx="0" cy="1565816"/>
            </a:xfrm>
            <a:prstGeom prst="line">
              <a:avLst/>
            </a:prstGeom>
            <a:noFill/>
            <a:ln w="12700" cap="flat" cmpd="sng" algn="ctr">
              <a:solidFill>
                <a:schemeClr val="tx1"/>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7098D07E-7C7F-AB43-87B6-8BE02A41BCA9}"/>
                </a:ext>
              </a:extLst>
            </p:cNvPr>
            <p:cNvCxnSpPr>
              <a:cxnSpLocks/>
            </p:cNvCxnSpPr>
            <p:nvPr/>
          </p:nvCxnSpPr>
          <p:spPr bwMode="auto">
            <a:xfrm flipH="1">
              <a:off x="512722" y="1467376"/>
              <a:ext cx="54000" cy="0"/>
            </a:xfrm>
            <a:prstGeom prst="line">
              <a:avLst/>
            </a:prstGeom>
            <a:noFill/>
            <a:ln w="12700" cap="flat" cmpd="sng" algn="ctr">
              <a:solidFill>
                <a:srgbClr val="1E1E1E"/>
              </a:solidFill>
              <a:prstDash val="solid"/>
              <a:round/>
              <a:headEnd type="none" w="med" len="med"/>
              <a:tailEnd type="none" w="med" len="med"/>
            </a:ln>
            <a:effectLst/>
          </p:spPr>
        </p:cxnSp>
        <p:sp>
          <p:nvSpPr>
            <p:cNvPr id="108" name="TextBox 107">
              <a:extLst>
                <a:ext uri="{FF2B5EF4-FFF2-40B4-BE49-F238E27FC236}">
                  <a16:creationId xmlns:a16="http://schemas.microsoft.com/office/drawing/2014/main" id="{F30B48F6-66E9-0646-8BA6-715EE2E7587E}"/>
                </a:ext>
              </a:extLst>
            </p:cNvPr>
            <p:cNvSpPr txBox="1"/>
            <p:nvPr/>
          </p:nvSpPr>
          <p:spPr bwMode="auto">
            <a:xfrm>
              <a:off x="262440" y="1393362"/>
              <a:ext cx="216263" cy="13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dirty="0">
                  <a:ln>
                    <a:noFill/>
                  </a:ln>
                  <a:solidFill>
                    <a:srgbClr val="54565B"/>
                  </a:solidFill>
                  <a:effectLst/>
                  <a:uLnTx/>
                  <a:uFillTx/>
                  <a:ea typeface="+mn-ea"/>
                  <a:cs typeface="+mn-cs"/>
                </a:rPr>
                <a:t>100</a:t>
              </a:r>
            </a:p>
          </p:txBody>
        </p:sp>
        <p:cxnSp>
          <p:nvCxnSpPr>
            <p:cNvPr id="109" name="Straight Connector 108">
              <a:extLst>
                <a:ext uri="{FF2B5EF4-FFF2-40B4-BE49-F238E27FC236}">
                  <a16:creationId xmlns:a16="http://schemas.microsoft.com/office/drawing/2014/main" id="{21CEA42C-EBBE-4D4A-AB36-940BB67109DC}"/>
                </a:ext>
              </a:extLst>
            </p:cNvPr>
            <p:cNvCxnSpPr>
              <a:cxnSpLocks/>
            </p:cNvCxnSpPr>
            <p:nvPr/>
          </p:nvCxnSpPr>
          <p:spPr bwMode="auto">
            <a:xfrm flipH="1">
              <a:off x="512722" y="1774924"/>
              <a:ext cx="54000" cy="0"/>
            </a:xfrm>
            <a:prstGeom prst="line">
              <a:avLst/>
            </a:prstGeom>
            <a:noFill/>
            <a:ln w="12700" cap="flat" cmpd="sng" algn="ctr">
              <a:solidFill>
                <a:srgbClr val="1E1E1E"/>
              </a:solidFill>
              <a:prstDash val="solid"/>
              <a:round/>
              <a:headEnd type="none" w="med" len="med"/>
              <a:tailEnd type="none" w="med" len="med"/>
            </a:ln>
            <a:effectLst/>
          </p:spPr>
        </p:cxnSp>
        <p:sp>
          <p:nvSpPr>
            <p:cNvPr id="110" name="TextBox 109">
              <a:extLst>
                <a:ext uri="{FF2B5EF4-FFF2-40B4-BE49-F238E27FC236}">
                  <a16:creationId xmlns:a16="http://schemas.microsoft.com/office/drawing/2014/main" id="{6350DE3F-B8CC-884C-B346-FF4AE710100B}"/>
                </a:ext>
              </a:extLst>
            </p:cNvPr>
            <p:cNvSpPr txBox="1"/>
            <p:nvPr/>
          </p:nvSpPr>
          <p:spPr bwMode="auto">
            <a:xfrm>
              <a:off x="262440" y="1700910"/>
              <a:ext cx="216263" cy="13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rgbClr val="54565B"/>
                  </a:solidFill>
                  <a:effectLst/>
                  <a:uLnTx/>
                  <a:uFillTx/>
                  <a:ea typeface="+mn-ea"/>
                  <a:cs typeface="+mn-cs"/>
                </a:rPr>
                <a:t>80</a:t>
              </a:r>
            </a:p>
          </p:txBody>
        </p:sp>
        <p:cxnSp>
          <p:nvCxnSpPr>
            <p:cNvPr id="111" name="Straight Connector 110">
              <a:extLst>
                <a:ext uri="{FF2B5EF4-FFF2-40B4-BE49-F238E27FC236}">
                  <a16:creationId xmlns:a16="http://schemas.microsoft.com/office/drawing/2014/main" id="{6F9EB018-007B-CC4D-8584-C6DF45F7AC2C}"/>
                </a:ext>
              </a:extLst>
            </p:cNvPr>
            <p:cNvCxnSpPr>
              <a:cxnSpLocks/>
            </p:cNvCxnSpPr>
            <p:nvPr/>
          </p:nvCxnSpPr>
          <p:spPr bwMode="auto">
            <a:xfrm flipH="1">
              <a:off x="512722" y="2091701"/>
              <a:ext cx="54000" cy="0"/>
            </a:xfrm>
            <a:prstGeom prst="line">
              <a:avLst/>
            </a:prstGeom>
            <a:noFill/>
            <a:ln w="12700" cap="flat" cmpd="sng" algn="ctr">
              <a:solidFill>
                <a:srgbClr val="1E1E1E"/>
              </a:solidFill>
              <a:prstDash val="solid"/>
              <a:round/>
              <a:headEnd type="none" w="med" len="med"/>
              <a:tailEnd type="none" w="med" len="med"/>
            </a:ln>
            <a:effectLst/>
          </p:spPr>
        </p:cxnSp>
        <p:sp>
          <p:nvSpPr>
            <p:cNvPr id="112" name="TextBox 111">
              <a:extLst>
                <a:ext uri="{FF2B5EF4-FFF2-40B4-BE49-F238E27FC236}">
                  <a16:creationId xmlns:a16="http://schemas.microsoft.com/office/drawing/2014/main" id="{A7150EFC-CBB1-804A-8363-E5EC4344E64F}"/>
                </a:ext>
              </a:extLst>
            </p:cNvPr>
            <p:cNvSpPr txBox="1"/>
            <p:nvPr/>
          </p:nvSpPr>
          <p:spPr bwMode="auto">
            <a:xfrm>
              <a:off x="262440" y="2017687"/>
              <a:ext cx="216263" cy="13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rgbClr val="54565B"/>
                  </a:solidFill>
                  <a:effectLst/>
                  <a:uLnTx/>
                  <a:uFillTx/>
                  <a:ea typeface="+mn-ea"/>
                  <a:cs typeface="+mn-cs"/>
                </a:rPr>
                <a:t>60</a:t>
              </a:r>
            </a:p>
          </p:txBody>
        </p:sp>
        <p:cxnSp>
          <p:nvCxnSpPr>
            <p:cNvPr id="113" name="Straight Connector 112">
              <a:extLst>
                <a:ext uri="{FF2B5EF4-FFF2-40B4-BE49-F238E27FC236}">
                  <a16:creationId xmlns:a16="http://schemas.microsoft.com/office/drawing/2014/main" id="{F5E7A41A-53AF-9A43-8085-E2BFCA460609}"/>
                </a:ext>
              </a:extLst>
            </p:cNvPr>
            <p:cNvCxnSpPr>
              <a:cxnSpLocks/>
            </p:cNvCxnSpPr>
            <p:nvPr/>
          </p:nvCxnSpPr>
          <p:spPr bwMode="auto">
            <a:xfrm flipH="1">
              <a:off x="512722" y="2403609"/>
              <a:ext cx="54000" cy="0"/>
            </a:xfrm>
            <a:prstGeom prst="line">
              <a:avLst/>
            </a:prstGeom>
            <a:noFill/>
            <a:ln w="12700" cap="flat" cmpd="sng" algn="ctr">
              <a:solidFill>
                <a:srgbClr val="1E1E1E"/>
              </a:solidFill>
              <a:prstDash val="solid"/>
              <a:round/>
              <a:headEnd type="none" w="med" len="med"/>
              <a:tailEnd type="none" w="med" len="med"/>
            </a:ln>
            <a:effectLst/>
          </p:spPr>
        </p:cxnSp>
        <p:sp>
          <p:nvSpPr>
            <p:cNvPr id="114" name="TextBox 113">
              <a:extLst>
                <a:ext uri="{FF2B5EF4-FFF2-40B4-BE49-F238E27FC236}">
                  <a16:creationId xmlns:a16="http://schemas.microsoft.com/office/drawing/2014/main" id="{036B24E2-FA50-5743-8089-6418A90AAF48}"/>
                </a:ext>
              </a:extLst>
            </p:cNvPr>
            <p:cNvSpPr txBox="1"/>
            <p:nvPr/>
          </p:nvSpPr>
          <p:spPr bwMode="auto">
            <a:xfrm>
              <a:off x="262440" y="2329595"/>
              <a:ext cx="216263" cy="13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rgbClr val="54565B"/>
                  </a:solidFill>
                  <a:effectLst/>
                  <a:uLnTx/>
                  <a:uFillTx/>
                  <a:ea typeface="+mn-ea"/>
                  <a:cs typeface="+mn-cs"/>
                </a:rPr>
                <a:t>40</a:t>
              </a:r>
            </a:p>
          </p:txBody>
        </p:sp>
        <p:cxnSp>
          <p:nvCxnSpPr>
            <p:cNvPr id="115" name="Straight Connector 114">
              <a:extLst>
                <a:ext uri="{FF2B5EF4-FFF2-40B4-BE49-F238E27FC236}">
                  <a16:creationId xmlns:a16="http://schemas.microsoft.com/office/drawing/2014/main" id="{C2A11E68-7412-F147-808A-89165757308D}"/>
                </a:ext>
              </a:extLst>
            </p:cNvPr>
            <p:cNvCxnSpPr>
              <a:cxnSpLocks/>
            </p:cNvCxnSpPr>
            <p:nvPr/>
          </p:nvCxnSpPr>
          <p:spPr bwMode="auto">
            <a:xfrm flipH="1">
              <a:off x="512722" y="2713636"/>
              <a:ext cx="54000" cy="0"/>
            </a:xfrm>
            <a:prstGeom prst="line">
              <a:avLst/>
            </a:prstGeom>
            <a:noFill/>
            <a:ln w="12700" cap="flat" cmpd="sng" algn="ctr">
              <a:solidFill>
                <a:srgbClr val="1E1E1E"/>
              </a:solidFill>
              <a:prstDash val="solid"/>
              <a:round/>
              <a:headEnd type="none" w="med" len="med"/>
              <a:tailEnd type="none" w="med" len="med"/>
            </a:ln>
            <a:effectLst/>
          </p:spPr>
        </p:cxnSp>
        <p:sp>
          <p:nvSpPr>
            <p:cNvPr id="116" name="TextBox 115">
              <a:extLst>
                <a:ext uri="{FF2B5EF4-FFF2-40B4-BE49-F238E27FC236}">
                  <a16:creationId xmlns:a16="http://schemas.microsoft.com/office/drawing/2014/main" id="{1C8EC4E7-74BA-E443-9953-41DB00FD2162}"/>
                </a:ext>
              </a:extLst>
            </p:cNvPr>
            <p:cNvSpPr txBox="1"/>
            <p:nvPr/>
          </p:nvSpPr>
          <p:spPr bwMode="auto">
            <a:xfrm>
              <a:off x="262440" y="2639622"/>
              <a:ext cx="216263" cy="13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dirty="0">
                  <a:ln>
                    <a:noFill/>
                  </a:ln>
                  <a:solidFill>
                    <a:srgbClr val="54565B"/>
                  </a:solidFill>
                  <a:effectLst/>
                  <a:uLnTx/>
                  <a:uFillTx/>
                  <a:ea typeface="+mn-ea"/>
                  <a:cs typeface="+mn-cs"/>
                </a:rPr>
                <a:t>20</a:t>
              </a:r>
            </a:p>
          </p:txBody>
        </p:sp>
        <p:sp>
          <p:nvSpPr>
            <p:cNvPr id="117" name="TextBox 116">
              <a:extLst>
                <a:ext uri="{FF2B5EF4-FFF2-40B4-BE49-F238E27FC236}">
                  <a16:creationId xmlns:a16="http://schemas.microsoft.com/office/drawing/2014/main" id="{89B24769-2771-8448-B0B8-8350A43DB783}"/>
                </a:ext>
              </a:extLst>
            </p:cNvPr>
            <p:cNvSpPr txBox="1"/>
            <p:nvPr/>
          </p:nvSpPr>
          <p:spPr bwMode="auto">
            <a:xfrm>
              <a:off x="1559742" y="3221918"/>
              <a:ext cx="1728705" cy="136263"/>
            </a:xfrm>
            <a:prstGeom prst="rect">
              <a:avLst/>
            </a:prstGeom>
          </p:spPr>
          <p:txBody>
            <a:bodyPr wrap="square" lIns="0" tIns="0" rIns="0" bIns="0" rtlCol="0">
              <a:spAutoFit/>
            </a:bodyPr>
            <a:lstStyle/>
            <a:p>
              <a:pPr marL="0" marR="0" lvl="0" indent="0" algn="ctr" defTabSz="914377" rtl="0" eaLnBrk="1" fontAlgn="auto" latinLnBrk="0" hangingPunct="1">
                <a:lnSpc>
                  <a:spcPct val="100000"/>
                </a:lnSpc>
                <a:spcBef>
                  <a:spcPct val="50000"/>
                </a:spcBef>
                <a:spcAft>
                  <a:spcPct val="0"/>
                </a:spcAft>
                <a:buClrTx/>
                <a:buSzTx/>
                <a:buFontTx/>
                <a:buNone/>
                <a:tabLst/>
                <a:defRPr/>
              </a:pPr>
              <a:r>
                <a:rPr kumimoji="0" lang="en-GB" sz="1200" b="1" i="0" u="none" strike="noStrike" kern="1200" cap="none" spc="0" normalizeH="0" baseline="0" noProof="0" dirty="0">
                  <a:ln>
                    <a:noFill/>
                  </a:ln>
                  <a:solidFill>
                    <a:srgbClr val="54565B"/>
                  </a:solidFill>
                  <a:effectLst/>
                  <a:uLnTx/>
                  <a:uFillTx/>
                  <a:ea typeface="+mn-ea"/>
                  <a:cs typeface="+mn-cs"/>
                </a:rPr>
                <a:t>Time (months)</a:t>
              </a:r>
            </a:p>
          </p:txBody>
        </p:sp>
        <p:cxnSp>
          <p:nvCxnSpPr>
            <p:cNvPr id="118" name="Straight Connector 117">
              <a:extLst>
                <a:ext uri="{FF2B5EF4-FFF2-40B4-BE49-F238E27FC236}">
                  <a16:creationId xmlns:a16="http://schemas.microsoft.com/office/drawing/2014/main" id="{B2A269D7-D28E-6146-B815-21C3D07A259C}"/>
                </a:ext>
              </a:extLst>
            </p:cNvPr>
            <p:cNvCxnSpPr>
              <a:cxnSpLocks/>
            </p:cNvCxnSpPr>
            <p:nvPr/>
          </p:nvCxnSpPr>
          <p:spPr bwMode="auto">
            <a:xfrm>
              <a:off x="560165" y="3023559"/>
              <a:ext cx="3756395" cy="0"/>
            </a:xfrm>
            <a:prstGeom prst="line">
              <a:avLst/>
            </a:prstGeom>
            <a:noFill/>
            <a:ln w="12700" cap="flat" cmpd="sng" algn="ctr">
              <a:solidFill>
                <a:schemeClr val="tx1"/>
              </a:solidFill>
              <a:prstDash val="solid"/>
              <a:round/>
              <a:headEnd type="none" w="med" len="med"/>
              <a:tailEnd type="none" w="med" len="med"/>
            </a:ln>
            <a:effectLst/>
          </p:spPr>
        </p:cxnSp>
        <p:sp>
          <p:nvSpPr>
            <p:cNvPr id="119" name="TextBox 118">
              <a:extLst>
                <a:ext uri="{FF2B5EF4-FFF2-40B4-BE49-F238E27FC236}">
                  <a16:creationId xmlns:a16="http://schemas.microsoft.com/office/drawing/2014/main" id="{0C60FAE9-DAFA-BA4F-86FA-9BDA88A5FF8A}"/>
                </a:ext>
              </a:extLst>
            </p:cNvPr>
            <p:cNvSpPr txBox="1"/>
            <p:nvPr/>
          </p:nvSpPr>
          <p:spPr bwMode="auto">
            <a:xfrm>
              <a:off x="481177" y="3068207"/>
              <a:ext cx="159351" cy="13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ct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dirty="0">
                  <a:ln>
                    <a:noFill/>
                  </a:ln>
                  <a:solidFill>
                    <a:srgbClr val="54565B"/>
                  </a:solidFill>
                  <a:effectLst/>
                  <a:uLnTx/>
                  <a:uFillTx/>
                  <a:ea typeface="+mn-ea"/>
                  <a:cs typeface="+mn-cs"/>
                </a:rPr>
                <a:t>0</a:t>
              </a:r>
            </a:p>
          </p:txBody>
        </p:sp>
        <p:cxnSp>
          <p:nvCxnSpPr>
            <p:cNvPr id="120" name="Straight Connector 119">
              <a:extLst>
                <a:ext uri="{FF2B5EF4-FFF2-40B4-BE49-F238E27FC236}">
                  <a16:creationId xmlns:a16="http://schemas.microsoft.com/office/drawing/2014/main" id="{F192DDFE-C509-C445-9F3B-39A112AB0BF1}"/>
                </a:ext>
              </a:extLst>
            </p:cNvPr>
            <p:cNvCxnSpPr>
              <a:cxnSpLocks/>
            </p:cNvCxnSpPr>
            <p:nvPr/>
          </p:nvCxnSpPr>
          <p:spPr bwMode="auto">
            <a:xfrm rot="5400000" flipH="1">
              <a:off x="1283075" y="3043813"/>
              <a:ext cx="54000" cy="0"/>
            </a:xfrm>
            <a:prstGeom prst="line">
              <a:avLst/>
            </a:prstGeom>
            <a:noFill/>
            <a:ln w="12700" cap="flat" cmpd="sng" algn="ctr">
              <a:solidFill>
                <a:srgbClr val="1E1E1E"/>
              </a:solidFill>
              <a:prstDash val="solid"/>
              <a:round/>
              <a:headEnd type="none" w="med" len="med"/>
              <a:tailEnd type="none" w="med" len="med"/>
            </a:ln>
            <a:effectLst/>
          </p:spPr>
        </p:cxnSp>
        <p:sp>
          <p:nvSpPr>
            <p:cNvPr id="121" name="TextBox 120">
              <a:extLst>
                <a:ext uri="{FF2B5EF4-FFF2-40B4-BE49-F238E27FC236}">
                  <a16:creationId xmlns:a16="http://schemas.microsoft.com/office/drawing/2014/main" id="{7C3A1774-0851-D249-8D9C-E69E4E833AFF}"/>
                </a:ext>
              </a:extLst>
            </p:cNvPr>
            <p:cNvSpPr txBox="1"/>
            <p:nvPr/>
          </p:nvSpPr>
          <p:spPr bwMode="auto">
            <a:xfrm>
              <a:off x="1231910" y="3068207"/>
              <a:ext cx="159351" cy="13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ct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rgbClr val="54565B"/>
                  </a:solidFill>
                  <a:effectLst/>
                  <a:uLnTx/>
                  <a:uFillTx/>
                  <a:ea typeface="+mn-ea"/>
                  <a:cs typeface="+mn-cs"/>
                </a:rPr>
                <a:t>5</a:t>
              </a:r>
            </a:p>
          </p:txBody>
        </p:sp>
        <p:cxnSp>
          <p:nvCxnSpPr>
            <p:cNvPr id="122" name="Straight Connector 121">
              <a:extLst>
                <a:ext uri="{FF2B5EF4-FFF2-40B4-BE49-F238E27FC236}">
                  <a16:creationId xmlns:a16="http://schemas.microsoft.com/office/drawing/2014/main" id="{22FA404D-19D4-2845-BAB0-CE723F60B845}"/>
                </a:ext>
              </a:extLst>
            </p:cNvPr>
            <p:cNvCxnSpPr>
              <a:cxnSpLocks/>
            </p:cNvCxnSpPr>
            <p:nvPr/>
          </p:nvCxnSpPr>
          <p:spPr bwMode="auto">
            <a:xfrm rot="5400000" flipH="1">
              <a:off x="2035715" y="3043813"/>
              <a:ext cx="54000" cy="0"/>
            </a:xfrm>
            <a:prstGeom prst="line">
              <a:avLst/>
            </a:prstGeom>
            <a:noFill/>
            <a:ln w="12700" cap="flat" cmpd="sng" algn="ctr">
              <a:solidFill>
                <a:srgbClr val="1E1E1E"/>
              </a:solidFill>
              <a:prstDash val="solid"/>
              <a:round/>
              <a:headEnd type="none" w="med" len="med"/>
              <a:tailEnd type="none" w="med" len="med"/>
            </a:ln>
            <a:effectLst/>
          </p:spPr>
        </p:cxnSp>
        <p:sp>
          <p:nvSpPr>
            <p:cNvPr id="123" name="TextBox 122">
              <a:extLst>
                <a:ext uri="{FF2B5EF4-FFF2-40B4-BE49-F238E27FC236}">
                  <a16:creationId xmlns:a16="http://schemas.microsoft.com/office/drawing/2014/main" id="{8C1F2BC6-475F-5D4D-AAE8-CEA1A79D884A}"/>
                </a:ext>
              </a:extLst>
            </p:cNvPr>
            <p:cNvSpPr txBox="1"/>
            <p:nvPr/>
          </p:nvSpPr>
          <p:spPr bwMode="auto">
            <a:xfrm>
              <a:off x="1984550" y="3068207"/>
              <a:ext cx="159351" cy="13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ct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rgbClr val="54565B"/>
                  </a:solidFill>
                  <a:effectLst/>
                  <a:uLnTx/>
                  <a:uFillTx/>
                  <a:ea typeface="+mn-ea"/>
                  <a:cs typeface="+mn-cs"/>
                </a:rPr>
                <a:t>10</a:t>
              </a:r>
            </a:p>
          </p:txBody>
        </p:sp>
        <p:cxnSp>
          <p:nvCxnSpPr>
            <p:cNvPr id="124" name="Straight Connector 123">
              <a:extLst>
                <a:ext uri="{FF2B5EF4-FFF2-40B4-BE49-F238E27FC236}">
                  <a16:creationId xmlns:a16="http://schemas.microsoft.com/office/drawing/2014/main" id="{D8B74E14-D086-2F45-96AB-57B6BF7F1F37}"/>
                </a:ext>
              </a:extLst>
            </p:cNvPr>
            <p:cNvCxnSpPr>
              <a:cxnSpLocks/>
            </p:cNvCxnSpPr>
            <p:nvPr/>
          </p:nvCxnSpPr>
          <p:spPr bwMode="auto">
            <a:xfrm rot="5400000" flipH="1">
              <a:off x="2787174" y="3043813"/>
              <a:ext cx="54000" cy="0"/>
            </a:xfrm>
            <a:prstGeom prst="line">
              <a:avLst/>
            </a:prstGeom>
            <a:noFill/>
            <a:ln w="12700" cap="flat" cmpd="sng" algn="ctr">
              <a:solidFill>
                <a:srgbClr val="1E1E1E"/>
              </a:solidFill>
              <a:prstDash val="solid"/>
              <a:round/>
              <a:headEnd type="none" w="med" len="med"/>
              <a:tailEnd type="none" w="med" len="med"/>
            </a:ln>
            <a:effectLst/>
          </p:spPr>
        </p:cxnSp>
        <p:sp>
          <p:nvSpPr>
            <p:cNvPr id="125" name="TextBox 124">
              <a:extLst>
                <a:ext uri="{FF2B5EF4-FFF2-40B4-BE49-F238E27FC236}">
                  <a16:creationId xmlns:a16="http://schemas.microsoft.com/office/drawing/2014/main" id="{B11CCF20-B106-CB47-9628-40C106359CBA}"/>
                </a:ext>
              </a:extLst>
            </p:cNvPr>
            <p:cNvSpPr txBox="1"/>
            <p:nvPr/>
          </p:nvSpPr>
          <p:spPr bwMode="auto">
            <a:xfrm>
              <a:off x="2736009" y="3068207"/>
              <a:ext cx="159351" cy="13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ct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rgbClr val="54565B"/>
                  </a:solidFill>
                  <a:effectLst/>
                  <a:uLnTx/>
                  <a:uFillTx/>
                  <a:ea typeface="+mn-ea"/>
                  <a:cs typeface="+mn-cs"/>
                </a:rPr>
                <a:t>15</a:t>
              </a:r>
            </a:p>
          </p:txBody>
        </p:sp>
        <p:cxnSp>
          <p:nvCxnSpPr>
            <p:cNvPr id="126" name="Straight Connector 125">
              <a:extLst>
                <a:ext uri="{FF2B5EF4-FFF2-40B4-BE49-F238E27FC236}">
                  <a16:creationId xmlns:a16="http://schemas.microsoft.com/office/drawing/2014/main" id="{0557AE1B-7271-314F-946D-D7636E297BC4}"/>
                </a:ext>
              </a:extLst>
            </p:cNvPr>
            <p:cNvCxnSpPr>
              <a:cxnSpLocks/>
            </p:cNvCxnSpPr>
            <p:nvPr/>
          </p:nvCxnSpPr>
          <p:spPr bwMode="auto">
            <a:xfrm rot="5400000" flipH="1">
              <a:off x="3537122" y="3043813"/>
              <a:ext cx="54000" cy="0"/>
            </a:xfrm>
            <a:prstGeom prst="line">
              <a:avLst/>
            </a:prstGeom>
            <a:noFill/>
            <a:ln w="12700" cap="flat" cmpd="sng" algn="ctr">
              <a:solidFill>
                <a:srgbClr val="1E1E1E"/>
              </a:solidFill>
              <a:prstDash val="solid"/>
              <a:round/>
              <a:headEnd type="none" w="med" len="med"/>
              <a:tailEnd type="none" w="med" len="med"/>
            </a:ln>
            <a:effectLst/>
          </p:spPr>
        </p:cxnSp>
        <p:sp>
          <p:nvSpPr>
            <p:cNvPr id="127" name="TextBox 126">
              <a:extLst>
                <a:ext uri="{FF2B5EF4-FFF2-40B4-BE49-F238E27FC236}">
                  <a16:creationId xmlns:a16="http://schemas.microsoft.com/office/drawing/2014/main" id="{59CE1BC5-40B7-DA43-B4AB-73F9073B23BB}"/>
                </a:ext>
              </a:extLst>
            </p:cNvPr>
            <p:cNvSpPr txBox="1"/>
            <p:nvPr/>
          </p:nvSpPr>
          <p:spPr bwMode="auto">
            <a:xfrm>
              <a:off x="3485958" y="3068207"/>
              <a:ext cx="159351" cy="13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ct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rgbClr val="54565B"/>
                  </a:solidFill>
                  <a:effectLst/>
                  <a:uLnTx/>
                  <a:uFillTx/>
                  <a:ea typeface="+mn-ea"/>
                  <a:cs typeface="+mn-cs"/>
                </a:rPr>
                <a:t>20</a:t>
              </a:r>
            </a:p>
          </p:txBody>
        </p:sp>
        <p:cxnSp>
          <p:nvCxnSpPr>
            <p:cNvPr id="128" name="Straight Connector 127">
              <a:extLst>
                <a:ext uri="{FF2B5EF4-FFF2-40B4-BE49-F238E27FC236}">
                  <a16:creationId xmlns:a16="http://schemas.microsoft.com/office/drawing/2014/main" id="{DAC6D258-BBC6-794E-9F86-B786D2C9E240}"/>
                </a:ext>
              </a:extLst>
            </p:cNvPr>
            <p:cNvCxnSpPr>
              <a:cxnSpLocks/>
            </p:cNvCxnSpPr>
            <p:nvPr/>
          </p:nvCxnSpPr>
          <p:spPr bwMode="auto">
            <a:xfrm rot="5400000" flipH="1">
              <a:off x="4286151" y="3043813"/>
              <a:ext cx="54000" cy="0"/>
            </a:xfrm>
            <a:prstGeom prst="line">
              <a:avLst/>
            </a:prstGeom>
            <a:noFill/>
            <a:ln w="12700" cap="flat" cmpd="sng" algn="ctr">
              <a:solidFill>
                <a:srgbClr val="1E1E1E"/>
              </a:solidFill>
              <a:prstDash val="solid"/>
              <a:round/>
              <a:headEnd type="none" w="med" len="med"/>
              <a:tailEnd type="none" w="med" len="med"/>
            </a:ln>
            <a:effectLst/>
          </p:spPr>
        </p:cxnSp>
        <p:sp>
          <p:nvSpPr>
            <p:cNvPr id="129" name="TextBox 128">
              <a:extLst>
                <a:ext uri="{FF2B5EF4-FFF2-40B4-BE49-F238E27FC236}">
                  <a16:creationId xmlns:a16="http://schemas.microsoft.com/office/drawing/2014/main" id="{BABFF969-263F-0B41-AD3F-44559DB8A1C3}"/>
                </a:ext>
              </a:extLst>
            </p:cNvPr>
            <p:cNvSpPr txBox="1"/>
            <p:nvPr/>
          </p:nvSpPr>
          <p:spPr bwMode="auto">
            <a:xfrm>
              <a:off x="4234986" y="3068207"/>
              <a:ext cx="159351" cy="13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ct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rgbClr val="54565B"/>
                  </a:solidFill>
                  <a:effectLst/>
                  <a:uLnTx/>
                  <a:uFillTx/>
                  <a:ea typeface="+mn-ea"/>
                  <a:cs typeface="+mn-cs"/>
                </a:rPr>
                <a:t>25</a:t>
              </a:r>
            </a:p>
          </p:txBody>
        </p:sp>
      </p:grpSp>
      <p:sp>
        <p:nvSpPr>
          <p:cNvPr id="21" name="Freeform: Shape 45">
            <a:extLst>
              <a:ext uri="{FF2B5EF4-FFF2-40B4-BE49-F238E27FC236}">
                <a16:creationId xmlns:a16="http://schemas.microsoft.com/office/drawing/2014/main" id="{E0F70A69-54C1-9D46-93F7-25D504FDD397}"/>
              </a:ext>
            </a:extLst>
          </p:cNvPr>
          <p:cNvSpPr/>
          <p:nvPr/>
        </p:nvSpPr>
        <p:spPr>
          <a:xfrm>
            <a:off x="6932962" y="1968725"/>
            <a:ext cx="3955760" cy="2155959"/>
          </a:xfrm>
          <a:custGeom>
            <a:avLst/>
            <a:gdLst>
              <a:gd name="connsiteX0" fmla="*/ 0 w 3370273"/>
              <a:gd name="connsiteY0" fmla="*/ 0 h 1734623"/>
              <a:gd name="connsiteX1" fmla="*/ 0 w 3370273"/>
              <a:gd name="connsiteY1" fmla="*/ 40907 h 1734623"/>
              <a:gd name="connsiteX2" fmla="*/ 49780 w 3370273"/>
              <a:gd name="connsiteY2" fmla="*/ 40907 h 1734623"/>
              <a:gd name="connsiteX3" fmla="*/ 49780 w 3370273"/>
              <a:gd name="connsiteY3" fmla="*/ 48861 h 1734623"/>
              <a:gd name="connsiteX4" fmla="*/ 118403 w 3370273"/>
              <a:gd name="connsiteY4" fmla="*/ 48861 h 1734623"/>
              <a:gd name="connsiteX5" fmla="*/ 118403 w 3370273"/>
              <a:gd name="connsiteY5" fmla="*/ 108201 h 1734623"/>
              <a:gd name="connsiteX6" fmla="*/ 405115 w 3370273"/>
              <a:gd name="connsiteY6" fmla="*/ 108201 h 1734623"/>
              <a:gd name="connsiteX7" fmla="*/ 405115 w 3370273"/>
              <a:gd name="connsiteY7" fmla="*/ 167793 h 1734623"/>
              <a:gd name="connsiteX8" fmla="*/ 417083 w 3370273"/>
              <a:gd name="connsiteY8" fmla="*/ 167793 h 1734623"/>
              <a:gd name="connsiteX9" fmla="*/ 417083 w 3370273"/>
              <a:gd name="connsiteY9" fmla="*/ 215518 h 1734623"/>
              <a:gd name="connsiteX10" fmla="*/ 424849 w 3370273"/>
              <a:gd name="connsiteY10" fmla="*/ 215518 h 1734623"/>
              <a:gd name="connsiteX11" fmla="*/ 424849 w 3370273"/>
              <a:gd name="connsiteY11" fmla="*/ 275111 h 1734623"/>
              <a:gd name="connsiteX12" fmla="*/ 565659 w 3370273"/>
              <a:gd name="connsiteY12" fmla="*/ 275111 h 1734623"/>
              <a:gd name="connsiteX13" fmla="*/ 565659 w 3370273"/>
              <a:gd name="connsiteY13" fmla="*/ 332936 h 1734623"/>
              <a:gd name="connsiteX14" fmla="*/ 586284 w 3370273"/>
              <a:gd name="connsiteY14" fmla="*/ 332936 h 1734623"/>
              <a:gd name="connsiteX15" fmla="*/ 586284 w 3370273"/>
              <a:gd name="connsiteY15" fmla="*/ 395053 h 1734623"/>
              <a:gd name="connsiteX16" fmla="*/ 599143 w 3370273"/>
              <a:gd name="connsiteY16" fmla="*/ 395053 h 1734623"/>
              <a:gd name="connsiteX17" fmla="*/ 599143 w 3370273"/>
              <a:gd name="connsiteY17" fmla="*/ 451237 h 1734623"/>
              <a:gd name="connsiteX18" fmla="*/ 635173 w 3370273"/>
              <a:gd name="connsiteY18" fmla="*/ 451237 h 1734623"/>
              <a:gd name="connsiteX19" fmla="*/ 635173 w 3370273"/>
              <a:gd name="connsiteY19" fmla="*/ 509062 h 1734623"/>
              <a:gd name="connsiteX20" fmla="*/ 657453 w 3370273"/>
              <a:gd name="connsiteY20" fmla="*/ 509062 h 1734623"/>
              <a:gd name="connsiteX21" fmla="*/ 657453 w 3370273"/>
              <a:gd name="connsiteY21" fmla="*/ 572063 h 1734623"/>
              <a:gd name="connsiteX22" fmla="*/ 811885 w 3370273"/>
              <a:gd name="connsiteY22" fmla="*/ 572063 h 1734623"/>
              <a:gd name="connsiteX23" fmla="*/ 811885 w 3370273"/>
              <a:gd name="connsiteY23" fmla="*/ 626479 h 1734623"/>
              <a:gd name="connsiteX24" fmla="*/ 986943 w 3370273"/>
              <a:gd name="connsiteY24" fmla="*/ 626479 h 1734623"/>
              <a:gd name="connsiteX25" fmla="*/ 986943 w 3370273"/>
              <a:gd name="connsiteY25" fmla="*/ 686956 h 1734623"/>
              <a:gd name="connsiteX26" fmla="*/ 995473 w 3370273"/>
              <a:gd name="connsiteY26" fmla="*/ 686956 h 1734623"/>
              <a:gd name="connsiteX27" fmla="*/ 995473 w 3370273"/>
              <a:gd name="connsiteY27" fmla="*/ 739731 h 1734623"/>
              <a:gd name="connsiteX28" fmla="*/ 1004894 w 3370273"/>
              <a:gd name="connsiteY28" fmla="*/ 739731 h 1734623"/>
              <a:gd name="connsiteX29" fmla="*/ 1004894 w 3370273"/>
              <a:gd name="connsiteY29" fmla="*/ 801848 h 1734623"/>
              <a:gd name="connsiteX30" fmla="*/ 1050346 w 3370273"/>
              <a:gd name="connsiteY30" fmla="*/ 801848 h 1734623"/>
              <a:gd name="connsiteX31" fmla="*/ 1050346 w 3370273"/>
              <a:gd name="connsiteY31" fmla="*/ 858916 h 1734623"/>
              <a:gd name="connsiteX32" fmla="*/ 1096688 w 3370273"/>
              <a:gd name="connsiteY32" fmla="*/ 858916 h 1734623"/>
              <a:gd name="connsiteX33" fmla="*/ 1096688 w 3370273"/>
              <a:gd name="connsiteY33" fmla="*/ 914216 h 1734623"/>
              <a:gd name="connsiteX34" fmla="*/ 1109547 w 3370273"/>
              <a:gd name="connsiteY34" fmla="*/ 914216 h 1734623"/>
              <a:gd name="connsiteX35" fmla="*/ 1109547 w 3370273"/>
              <a:gd name="connsiteY35" fmla="*/ 980626 h 1734623"/>
              <a:gd name="connsiteX36" fmla="*/ 1232278 w 3370273"/>
              <a:gd name="connsiteY36" fmla="*/ 980626 h 1734623"/>
              <a:gd name="connsiteX37" fmla="*/ 1232278 w 3370273"/>
              <a:gd name="connsiteY37" fmla="*/ 1038451 h 1734623"/>
              <a:gd name="connsiteX38" fmla="*/ 1324963 w 3370273"/>
              <a:gd name="connsiteY38" fmla="*/ 1038451 h 1734623"/>
              <a:gd name="connsiteX39" fmla="*/ 1324963 w 3370273"/>
              <a:gd name="connsiteY39" fmla="*/ 1096276 h 1734623"/>
              <a:gd name="connsiteX40" fmla="*/ 1439165 w 3370273"/>
              <a:gd name="connsiteY40" fmla="*/ 1096276 h 1734623"/>
              <a:gd name="connsiteX41" fmla="*/ 1439165 w 3370273"/>
              <a:gd name="connsiteY41" fmla="*/ 1154101 h 1734623"/>
              <a:gd name="connsiteX42" fmla="*/ 1446931 w 3370273"/>
              <a:gd name="connsiteY42" fmla="*/ 1154101 h 1734623"/>
              <a:gd name="connsiteX43" fmla="*/ 1446931 w 3370273"/>
              <a:gd name="connsiteY43" fmla="*/ 1212810 h 1734623"/>
              <a:gd name="connsiteX44" fmla="*/ 1957590 w 3370273"/>
              <a:gd name="connsiteY44" fmla="*/ 1212810 h 1734623"/>
              <a:gd name="connsiteX45" fmla="*/ 1957590 w 3370273"/>
              <a:gd name="connsiteY45" fmla="*/ 1273286 h 1734623"/>
              <a:gd name="connsiteX46" fmla="*/ 2541200 w 3370273"/>
              <a:gd name="connsiteY46" fmla="*/ 1273286 h 1734623"/>
              <a:gd name="connsiteX47" fmla="*/ 2541200 w 3370273"/>
              <a:gd name="connsiteY47" fmla="*/ 1349923 h 1734623"/>
              <a:gd name="connsiteX48" fmla="*/ 2724915 w 3370273"/>
              <a:gd name="connsiteY48" fmla="*/ 1349923 h 1734623"/>
              <a:gd name="connsiteX49" fmla="*/ 3195216 w 3370273"/>
              <a:gd name="connsiteY49" fmla="*/ 1349923 h 1734623"/>
              <a:gd name="connsiteX50" fmla="*/ 3195216 w 3370273"/>
              <a:gd name="connsiteY50" fmla="*/ 1543094 h 1734623"/>
              <a:gd name="connsiteX51" fmla="*/ 3370273 w 3370273"/>
              <a:gd name="connsiteY51" fmla="*/ 1543094 h 1734623"/>
              <a:gd name="connsiteX52" fmla="*/ 3370273 w 3370273"/>
              <a:gd name="connsiteY52" fmla="*/ 1734623 h 1734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370273" h="1734623">
                <a:moveTo>
                  <a:pt x="0" y="0"/>
                </a:moveTo>
                <a:lnTo>
                  <a:pt x="0" y="40907"/>
                </a:lnTo>
                <a:lnTo>
                  <a:pt x="49780" y="40907"/>
                </a:lnTo>
                <a:lnTo>
                  <a:pt x="49780" y="48861"/>
                </a:lnTo>
                <a:lnTo>
                  <a:pt x="118403" y="48861"/>
                </a:lnTo>
                <a:lnTo>
                  <a:pt x="118403" y="108201"/>
                </a:lnTo>
                <a:lnTo>
                  <a:pt x="405115" y="108201"/>
                </a:lnTo>
                <a:lnTo>
                  <a:pt x="405115" y="167793"/>
                </a:lnTo>
                <a:lnTo>
                  <a:pt x="417083" y="167793"/>
                </a:lnTo>
                <a:lnTo>
                  <a:pt x="417083" y="215518"/>
                </a:lnTo>
                <a:lnTo>
                  <a:pt x="424849" y="215518"/>
                </a:lnTo>
                <a:lnTo>
                  <a:pt x="424849" y="275111"/>
                </a:lnTo>
                <a:lnTo>
                  <a:pt x="565659" y="275111"/>
                </a:lnTo>
                <a:lnTo>
                  <a:pt x="565659" y="332936"/>
                </a:lnTo>
                <a:lnTo>
                  <a:pt x="586284" y="332936"/>
                </a:lnTo>
                <a:lnTo>
                  <a:pt x="586284" y="395053"/>
                </a:lnTo>
                <a:lnTo>
                  <a:pt x="599143" y="395053"/>
                </a:lnTo>
                <a:lnTo>
                  <a:pt x="599143" y="451237"/>
                </a:lnTo>
                <a:lnTo>
                  <a:pt x="635173" y="451237"/>
                </a:lnTo>
                <a:lnTo>
                  <a:pt x="635173" y="509062"/>
                </a:lnTo>
                <a:lnTo>
                  <a:pt x="657453" y="509062"/>
                </a:lnTo>
                <a:lnTo>
                  <a:pt x="657453" y="572063"/>
                </a:lnTo>
                <a:lnTo>
                  <a:pt x="811885" y="572063"/>
                </a:lnTo>
                <a:lnTo>
                  <a:pt x="811885" y="626479"/>
                </a:lnTo>
                <a:lnTo>
                  <a:pt x="986943" y="626479"/>
                </a:lnTo>
                <a:lnTo>
                  <a:pt x="986943" y="686956"/>
                </a:lnTo>
                <a:lnTo>
                  <a:pt x="995473" y="686956"/>
                </a:lnTo>
                <a:lnTo>
                  <a:pt x="995473" y="739731"/>
                </a:lnTo>
                <a:lnTo>
                  <a:pt x="1004894" y="739731"/>
                </a:lnTo>
                <a:lnTo>
                  <a:pt x="1004894" y="801848"/>
                </a:lnTo>
                <a:lnTo>
                  <a:pt x="1050346" y="801848"/>
                </a:lnTo>
                <a:lnTo>
                  <a:pt x="1050346" y="858916"/>
                </a:lnTo>
                <a:lnTo>
                  <a:pt x="1096688" y="858916"/>
                </a:lnTo>
                <a:lnTo>
                  <a:pt x="1096688" y="914216"/>
                </a:lnTo>
                <a:lnTo>
                  <a:pt x="1109547" y="914216"/>
                </a:lnTo>
                <a:lnTo>
                  <a:pt x="1109547" y="980626"/>
                </a:lnTo>
                <a:lnTo>
                  <a:pt x="1232278" y="980626"/>
                </a:lnTo>
                <a:lnTo>
                  <a:pt x="1232278" y="1038451"/>
                </a:lnTo>
                <a:lnTo>
                  <a:pt x="1324963" y="1038451"/>
                </a:lnTo>
                <a:lnTo>
                  <a:pt x="1324963" y="1096276"/>
                </a:lnTo>
                <a:lnTo>
                  <a:pt x="1439165" y="1096276"/>
                </a:lnTo>
                <a:lnTo>
                  <a:pt x="1439165" y="1154101"/>
                </a:lnTo>
                <a:lnTo>
                  <a:pt x="1446931" y="1154101"/>
                </a:lnTo>
                <a:lnTo>
                  <a:pt x="1446931" y="1212810"/>
                </a:lnTo>
                <a:lnTo>
                  <a:pt x="1957590" y="1212810"/>
                </a:lnTo>
                <a:lnTo>
                  <a:pt x="1957590" y="1273286"/>
                </a:lnTo>
                <a:lnTo>
                  <a:pt x="2541200" y="1273286"/>
                </a:lnTo>
                <a:cubicBezTo>
                  <a:pt x="2541200" y="1273286"/>
                  <a:pt x="2544638" y="1349923"/>
                  <a:pt x="2541200" y="1349923"/>
                </a:cubicBezTo>
                <a:cubicBezTo>
                  <a:pt x="2537763" y="1349923"/>
                  <a:pt x="2724915" y="1349923"/>
                  <a:pt x="2724915" y="1349923"/>
                </a:cubicBezTo>
                <a:lnTo>
                  <a:pt x="3195216" y="1349923"/>
                </a:lnTo>
                <a:cubicBezTo>
                  <a:pt x="3195216" y="1349923"/>
                  <a:pt x="3193688" y="1544609"/>
                  <a:pt x="3195216" y="1543094"/>
                </a:cubicBezTo>
                <a:cubicBezTo>
                  <a:pt x="3196743" y="1541579"/>
                  <a:pt x="3370273" y="1543094"/>
                  <a:pt x="3370273" y="1543094"/>
                </a:cubicBezTo>
                <a:lnTo>
                  <a:pt x="3370273" y="1734623"/>
                </a:lnTo>
              </a:path>
            </a:pathLst>
          </a:custGeom>
          <a:noFill/>
          <a:ln w="12729" cap="flat">
            <a:solidFill>
              <a:srgbClr val="0070C0"/>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22" name="Freeform: Shape 78">
            <a:extLst>
              <a:ext uri="{FF2B5EF4-FFF2-40B4-BE49-F238E27FC236}">
                <a16:creationId xmlns:a16="http://schemas.microsoft.com/office/drawing/2014/main" id="{DF9E32F8-54A0-1447-92F4-182A801ED138}"/>
              </a:ext>
            </a:extLst>
          </p:cNvPr>
          <p:cNvSpPr/>
          <p:nvPr/>
        </p:nvSpPr>
        <p:spPr>
          <a:xfrm>
            <a:off x="10604503" y="3621905"/>
            <a:ext cx="14943" cy="50685"/>
          </a:xfrm>
          <a:custGeom>
            <a:avLst/>
            <a:gdLst>
              <a:gd name="connsiteX0" fmla="*/ 0 w 12731"/>
              <a:gd name="connsiteY0" fmla="*/ 0 h 40780"/>
              <a:gd name="connsiteX1" fmla="*/ 0 w 12731"/>
              <a:gd name="connsiteY1" fmla="*/ 40780 h 40780"/>
            </a:gdLst>
            <a:ahLst/>
            <a:cxnLst>
              <a:cxn ang="0">
                <a:pos x="connsiteX0" y="connsiteY0"/>
              </a:cxn>
              <a:cxn ang="0">
                <a:pos x="connsiteX1" y="connsiteY1"/>
              </a:cxn>
            </a:cxnLst>
            <a:rect l="l" t="t" r="r" b="b"/>
            <a:pathLst>
              <a:path w="12731" h="40780">
                <a:moveTo>
                  <a:pt x="0" y="0"/>
                </a:moveTo>
                <a:lnTo>
                  <a:pt x="0" y="40780"/>
                </a:lnTo>
              </a:path>
            </a:pathLst>
          </a:custGeom>
          <a:ln w="12729" cap="flat">
            <a:solidFill>
              <a:srgbClr val="0070C0"/>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23" name="Freeform: Shape 79">
            <a:extLst>
              <a:ext uri="{FF2B5EF4-FFF2-40B4-BE49-F238E27FC236}">
                <a16:creationId xmlns:a16="http://schemas.microsoft.com/office/drawing/2014/main" id="{AE814B79-EE16-2F48-95CC-D6457E79B74C}"/>
              </a:ext>
            </a:extLst>
          </p:cNvPr>
          <p:cNvSpPr/>
          <p:nvPr/>
        </p:nvSpPr>
        <p:spPr>
          <a:xfrm>
            <a:off x="10238096" y="3618608"/>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0070C0"/>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24" name="Freeform: Shape 80">
            <a:extLst>
              <a:ext uri="{FF2B5EF4-FFF2-40B4-BE49-F238E27FC236}">
                <a16:creationId xmlns:a16="http://schemas.microsoft.com/office/drawing/2014/main" id="{1FB8FFEC-D7C6-964F-9477-2AE677621817}"/>
              </a:ext>
            </a:extLst>
          </p:cNvPr>
          <p:cNvSpPr/>
          <p:nvPr/>
        </p:nvSpPr>
        <p:spPr>
          <a:xfrm>
            <a:off x="9983314" y="3618608"/>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0070C0"/>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25" name="Freeform: Shape 82">
            <a:extLst>
              <a:ext uri="{FF2B5EF4-FFF2-40B4-BE49-F238E27FC236}">
                <a16:creationId xmlns:a16="http://schemas.microsoft.com/office/drawing/2014/main" id="{5C9C6546-0D09-234C-A7BF-91DAD74E4449}"/>
              </a:ext>
            </a:extLst>
          </p:cNvPr>
          <p:cNvSpPr/>
          <p:nvPr/>
        </p:nvSpPr>
        <p:spPr>
          <a:xfrm>
            <a:off x="6708217" y="1960251"/>
            <a:ext cx="4842638" cy="1720184"/>
          </a:xfrm>
          <a:custGeom>
            <a:avLst/>
            <a:gdLst>
              <a:gd name="connsiteX0" fmla="*/ 0 w 4125885"/>
              <a:gd name="connsiteY0" fmla="*/ 0 h 1384011"/>
              <a:gd name="connsiteX1" fmla="*/ 55764 w 4125885"/>
              <a:gd name="connsiteY1" fmla="*/ 0 h 1384011"/>
              <a:gd name="connsiteX2" fmla="*/ 55764 w 4125885"/>
              <a:gd name="connsiteY2" fmla="*/ 32321 h 1384011"/>
              <a:gd name="connsiteX3" fmla="*/ 76389 w 4125885"/>
              <a:gd name="connsiteY3" fmla="*/ 32321 h 1384011"/>
              <a:gd name="connsiteX4" fmla="*/ 76389 w 4125885"/>
              <a:gd name="connsiteY4" fmla="*/ 55300 h 1384011"/>
              <a:gd name="connsiteX5" fmla="*/ 308993 w 4125885"/>
              <a:gd name="connsiteY5" fmla="*/ 55300 h 1384011"/>
              <a:gd name="connsiteX6" fmla="*/ 308993 w 4125885"/>
              <a:gd name="connsiteY6" fmla="*/ 114009 h 1384011"/>
              <a:gd name="connsiteX7" fmla="*/ 339039 w 4125885"/>
              <a:gd name="connsiteY7" fmla="*/ 114009 h 1384011"/>
              <a:gd name="connsiteX8" fmla="*/ 339039 w 4125885"/>
              <a:gd name="connsiteY8" fmla="*/ 154032 h 1384011"/>
              <a:gd name="connsiteX9" fmla="*/ 375960 w 4125885"/>
              <a:gd name="connsiteY9" fmla="*/ 154032 h 1384011"/>
              <a:gd name="connsiteX10" fmla="*/ 375960 w 4125885"/>
              <a:gd name="connsiteY10" fmla="*/ 210215 h 1384011"/>
              <a:gd name="connsiteX11" fmla="*/ 436817 w 4125885"/>
              <a:gd name="connsiteY11" fmla="*/ 210215 h 1384011"/>
              <a:gd name="connsiteX12" fmla="*/ 436817 w 4125885"/>
              <a:gd name="connsiteY12" fmla="*/ 251880 h 1384011"/>
              <a:gd name="connsiteX13" fmla="*/ 436817 w 4125885"/>
              <a:gd name="connsiteY13" fmla="*/ 274858 h 1384011"/>
              <a:gd name="connsiteX14" fmla="*/ 475520 w 4125885"/>
              <a:gd name="connsiteY14" fmla="*/ 274858 h 1384011"/>
              <a:gd name="connsiteX15" fmla="*/ 475520 w 4125885"/>
              <a:gd name="connsiteY15" fmla="*/ 320058 h 1384011"/>
              <a:gd name="connsiteX16" fmla="*/ 526955 w 4125885"/>
              <a:gd name="connsiteY16" fmla="*/ 320058 h 1384011"/>
              <a:gd name="connsiteX17" fmla="*/ 526955 w 4125885"/>
              <a:gd name="connsiteY17" fmla="*/ 429016 h 1384011"/>
              <a:gd name="connsiteX18" fmla="*/ 612001 w 4125885"/>
              <a:gd name="connsiteY18" fmla="*/ 429016 h 1384011"/>
              <a:gd name="connsiteX19" fmla="*/ 612001 w 4125885"/>
              <a:gd name="connsiteY19" fmla="*/ 485073 h 1384011"/>
              <a:gd name="connsiteX20" fmla="*/ 751029 w 4125885"/>
              <a:gd name="connsiteY20" fmla="*/ 485073 h 1384011"/>
              <a:gd name="connsiteX21" fmla="*/ 751029 w 4125885"/>
              <a:gd name="connsiteY21" fmla="*/ 539616 h 1384011"/>
              <a:gd name="connsiteX22" fmla="*/ 787059 w 4125885"/>
              <a:gd name="connsiteY22" fmla="*/ 539616 h 1384011"/>
              <a:gd name="connsiteX23" fmla="*/ 787059 w 4125885"/>
              <a:gd name="connsiteY23" fmla="*/ 594916 h 1384011"/>
              <a:gd name="connsiteX24" fmla="*/ 810230 w 4125885"/>
              <a:gd name="connsiteY24" fmla="*/ 594916 h 1384011"/>
              <a:gd name="connsiteX25" fmla="*/ 810230 w 4125885"/>
              <a:gd name="connsiteY25" fmla="*/ 650215 h 1384011"/>
              <a:gd name="connsiteX26" fmla="*/ 860010 w 4125885"/>
              <a:gd name="connsiteY26" fmla="*/ 650215 h 1384011"/>
              <a:gd name="connsiteX27" fmla="*/ 860010 w 4125885"/>
              <a:gd name="connsiteY27" fmla="*/ 697940 h 1384011"/>
              <a:gd name="connsiteX28" fmla="*/ 968992 w 4125885"/>
              <a:gd name="connsiteY28" fmla="*/ 697940 h 1384011"/>
              <a:gd name="connsiteX29" fmla="*/ 968992 w 4125885"/>
              <a:gd name="connsiteY29" fmla="*/ 760941 h 1384011"/>
              <a:gd name="connsiteX30" fmla="*/ 993054 w 4125885"/>
              <a:gd name="connsiteY30" fmla="*/ 760941 h 1384011"/>
              <a:gd name="connsiteX31" fmla="*/ 993054 w 4125885"/>
              <a:gd name="connsiteY31" fmla="*/ 820534 h 1384011"/>
              <a:gd name="connsiteX32" fmla="*/ 1166457 w 4125885"/>
              <a:gd name="connsiteY32" fmla="*/ 820534 h 1384011"/>
              <a:gd name="connsiteX33" fmla="*/ 1166457 w 4125885"/>
              <a:gd name="connsiteY33" fmla="*/ 880884 h 1384011"/>
              <a:gd name="connsiteX34" fmla="*/ 1256595 w 4125885"/>
              <a:gd name="connsiteY34" fmla="*/ 880884 h 1384011"/>
              <a:gd name="connsiteX35" fmla="*/ 1256595 w 4125885"/>
              <a:gd name="connsiteY35" fmla="*/ 949062 h 1384011"/>
              <a:gd name="connsiteX36" fmla="*/ 1405044 w 4125885"/>
              <a:gd name="connsiteY36" fmla="*/ 949062 h 1384011"/>
              <a:gd name="connsiteX37" fmla="*/ 1405044 w 4125885"/>
              <a:gd name="connsiteY37" fmla="*/ 1011180 h 1384011"/>
              <a:gd name="connsiteX38" fmla="*/ 1502058 w 4125885"/>
              <a:gd name="connsiteY38" fmla="*/ 1011180 h 1384011"/>
              <a:gd name="connsiteX39" fmla="*/ 1502058 w 4125885"/>
              <a:gd name="connsiteY39" fmla="*/ 1078348 h 1384011"/>
              <a:gd name="connsiteX40" fmla="*/ 1570681 w 4125885"/>
              <a:gd name="connsiteY40" fmla="*/ 1078348 h 1384011"/>
              <a:gd name="connsiteX41" fmla="*/ 1570681 w 4125885"/>
              <a:gd name="connsiteY41" fmla="*/ 1145642 h 1384011"/>
              <a:gd name="connsiteX42" fmla="*/ 1721803 w 4125885"/>
              <a:gd name="connsiteY42" fmla="*/ 1145642 h 1384011"/>
              <a:gd name="connsiteX43" fmla="*/ 1721803 w 4125885"/>
              <a:gd name="connsiteY43" fmla="*/ 1214577 h 1384011"/>
              <a:gd name="connsiteX44" fmla="*/ 2437566 w 4125885"/>
              <a:gd name="connsiteY44" fmla="*/ 1214577 h 1384011"/>
              <a:gd name="connsiteX45" fmla="*/ 2437566 w 4125885"/>
              <a:gd name="connsiteY45" fmla="*/ 1292098 h 1384011"/>
              <a:gd name="connsiteX46" fmla="*/ 2896790 w 4125885"/>
              <a:gd name="connsiteY46" fmla="*/ 1292098 h 1384011"/>
              <a:gd name="connsiteX47" fmla="*/ 2896790 w 4125885"/>
              <a:gd name="connsiteY47" fmla="*/ 1384012 h 1384011"/>
              <a:gd name="connsiteX48" fmla="*/ 4125885 w 4125885"/>
              <a:gd name="connsiteY48" fmla="*/ 1384012 h 1384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125885" h="1384011">
                <a:moveTo>
                  <a:pt x="0" y="0"/>
                </a:moveTo>
                <a:lnTo>
                  <a:pt x="55764" y="0"/>
                </a:lnTo>
                <a:lnTo>
                  <a:pt x="55764" y="32321"/>
                </a:lnTo>
                <a:lnTo>
                  <a:pt x="76389" y="32321"/>
                </a:lnTo>
                <a:lnTo>
                  <a:pt x="76389" y="55300"/>
                </a:lnTo>
                <a:lnTo>
                  <a:pt x="308993" y="55300"/>
                </a:lnTo>
                <a:lnTo>
                  <a:pt x="308993" y="114009"/>
                </a:lnTo>
                <a:lnTo>
                  <a:pt x="339039" y="114009"/>
                </a:lnTo>
                <a:lnTo>
                  <a:pt x="339039" y="154032"/>
                </a:lnTo>
                <a:lnTo>
                  <a:pt x="375960" y="154032"/>
                </a:lnTo>
                <a:lnTo>
                  <a:pt x="375960" y="210215"/>
                </a:lnTo>
                <a:lnTo>
                  <a:pt x="436817" y="210215"/>
                </a:lnTo>
                <a:lnTo>
                  <a:pt x="436817" y="251880"/>
                </a:lnTo>
                <a:lnTo>
                  <a:pt x="436817" y="274858"/>
                </a:lnTo>
                <a:lnTo>
                  <a:pt x="475520" y="274858"/>
                </a:lnTo>
                <a:lnTo>
                  <a:pt x="475520" y="320058"/>
                </a:lnTo>
                <a:lnTo>
                  <a:pt x="526955" y="320058"/>
                </a:lnTo>
                <a:lnTo>
                  <a:pt x="526955" y="429016"/>
                </a:lnTo>
                <a:lnTo>
                  <a:pt x="612001" y="429016"/>
                </a:lnTo>
                <a:lnTo>
                  <a:pt x="612001" y="485073"/>
                </a:lnTo>
                <a:lnTo>
                  <a:pt x="751029" y="485073"/>
                </a:lnTo>
                <a:lnTo>
                  <a:pt x="751029" y="539616"/>
                </a:lnTo>
                <a:lnTo>
                  <a:pt x="787059" y="539616"/>
                </a:lnTo>
                <a:lnTo>
                  <a:pt x="787059" y="594916"/>
                </a:lnTo>
                <a:lnTo>
                  <a:pt x="810230" y="594916"/>
                </a:lnTo>
                <a:lnTo>
                  <a:pt x="810230" y="650215"/>
                </a:lnTo>
                <a:lnTo>
                  <a:pt x="860010" y="650215"/>
                </a:lnTo>
                <a:lnTo>
                  <a:pt x="860010" y="697940"/>
                </a:lnTo>
                <a:lnTo>
                  <a:pt x="968992" y="697940"/>
                </a:lnTo>
                <a:lnTo>
                  <a:pt x="968992" y="760941"/>
                </a:lnTo>
                <a:lnTo>
                  <a:pt x="993054" y="760941"/>
                </a:lnTo>
                <a:lnTo>
                  <a:pt x="993054" y="820534"/>
                </a:lnTo>
                <a:lnTo>
                  <a:pt x="1166457" y="820534"/>
                </a:lnTo>
                <a:lnTo>
                  <a:pt x="1166457" y="880884"/>
                </a:lnTo>
                <a:lnTo>
                  <a:pt x="1256595" y="880884"/>
                </a:lnTo>
                <a:lnTo>
                  <a:pt x="1256595" y="949062"/>
                </a:lnTo>
                <a:lnTo>
                  <a:pt x="1405044" y="949062"/>
                </a:lnTo>
                <a:lnTo>
                  <a:pt x="1405044" y="1011180"/>
                </a:lnTo>
                <a:lnTo>
                  <a:pt x="1502058" y="1011180"/>
                </a:lnTo>
                <a:lnTo>
                  <a:pt x="1502058" y="1078348"/>
                </a:lnTo>
                <a:lnTo>
                  <a:pt x="1570681" y="1078348"/>
                </a:lnTo>
                <a:lnTo>
                  <a:pt x="1570681" y="1145642"/>
                </a:lnTo>
                <a:lnTo>
                  <a:pt x="1721803" y="1145642"/>
                </a:lnTo>
                <a:lnTo>
                  <a:pt x="1721803" y="1214577"/>
                </a:lnTo>
                <a:lnTo>
                  <a:pt x="2437566" y="1214577"/>
                </a:lnTo>
                <a:lnTo>
                  <a:pt x="2437566" y="1292098"/>
                </a:lnTo>
                <a:lnTo>
                  <a:pt x="2896790" y="1292098"/>
                </a:lnTo>
                <a:lnTo>
                  <a:pt x="2896790" y="1384012"/>
                </a:lnTo>
                <a:lnTo>
                  <a:pt x="4125885" y="1384012"/>
                </a:lnTo>
              </a:path>
            </a:pathLst>
          </a:custGeom>
          <a:noFill/>
          <a:ln w="12729" cap="flat">
            <a:solidFill>
              <a:srgbClr val="A6A5A5"/>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26" name="Freeform: Shape 83">
            <a:extLst>
              <a:ext uri="{FF2B5EF4-FFF2-40B4-BE49-F238E27FC236}">
                <a16:creationId xmlns:a16="http://schemas.microsoft.com/office/drawing/2014/main" id="{32705B47-ED59-2F41-9786-1C1C929B32BA}"/>
              </a:ext>
            </a:extLst>
          </p:cNvPr>
          <p:cNvSpPr/>
          <p:nvPr/>
        </p:nvSpPr>
        <p:spPr>
          <a:xfrm>
            <a:off x="11533671" y="3655015"/>
            <a:ext cx="14943" cy="50685"/>
          </a:xfrm>
          <a:custGeom>
            <a:avLst/>
            <a:gdLst>
              <a:gd name="connsiteX0" fmla="*/ 0 w 12731"/>
              <a:gd name="connsiteY0" fmla="*/ 0 h 40780"/>
              <a:gd name="connsiteX1" fmla="*/ 0 w 12731"/>
              <a:gd name="connsiteY1" fmla="*/ 40780 h 40780"/>
            </a:gdLst>
            <a:ahLst/>
            <a:cxnLst>
              <a:cxn ang="0">
                <a:pos x="connsiteX0" y="connsiteY0"/>
              </a:cxn>
              <a:cxn ang="0">
                <a:pos x="connsiteX1" y="connsiteY1"/>
              </a:cxn>
            </a:cxnLst>
            <a:rect l="l" t="t" r="r" b="b"/>
            <a:pathLst>
              <a:path w="12731" h="40780">
                <a:moveTo>
                  <a:pt x="0" y="0"/>
                </a:moveTo>
                <a:lnTo>
                  <a:pt x="0" y="40780"/>
                </a:lnTo>
              </a:path>
            </a:pathLst>
          </a:custGeom>
          <a:ln w="12729" cap="flat">
            <a:solidFill>
              <a:srgbClr val="A6A5A5"/>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27" name="Freeform: Shape 84">
            <a:extLst>
              <a:ext uri="{FF2B5EF4-FFF2-40B4-BE49-F238E27FC236}">
                <a16:creationId xmlns:a16="http://schemas.microsoft.com/office/drawing/2014/main" id="{BD1FF097-7151-E14F-8B5B-EFA067B42FE8}"/>
              </a:ext>
            </a:extLst>
          </p:cNvPr>
          <p:cNvSpPr/>
          <p:nvPr/>
        </p:nvSpPr>
        <p:spPr>
          <a:xfrm>
            <a:off x="11467173" y="3656113"/>
            <a:ext cx="14943" cy="50685"/>
          </a:xfrm>
          <a:custGeom>
            <a:avLst/>
            <a:gdLst>
              <a:gd name="connsiteX0" fmla="*/ 0 w 12731"/>
              <a:gd name="connsiteY0" fmla="*/ 0 h 40780"/>
              <a:gd name="connsiteX1" fmla="*/ 0 w 12731"/>
              <a:gd name="connsiteY1" fmla="*/ 40780 h 40780"/>
            </a:gdLst>
            <a:ahLst/>
            <a:cxnLst>
              <a:cxn ang="0">
                <a:pos x="connsiteX0" y="connsiteY0"/>
              </a:cxn>
              <a:cxn ang="0">
                <a:pos x="connsiteX1" y="connsiteY1"/>
              </a:cxn>
            </a:cxnLst>
            <a:rect l="l" t="t" r="r" b="b"/>
            <a:pathLst>
              <a:path w="12731" h="40780">
                <a:moveTo>
                  <a:pt x="0" y="0"/>
                </a:moveTo>
                <a:lnTo>
                  <a:pt x="0" y="40780"/>
                </a:lnTo>
              </a:path>
            </a:pathLst>
          </a:custGeom>
          <a:ln w="12729" cap="flat">
            <a:solidFill>
              <a:srgbClr val="A6A5A5"/>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28" name="Freeform: Shape 85">
            <a:extLst>
              <a:ext uri="{FF2B5EF4-FFF2-40B4-BE49-F238E27FC236}">
                <a16:creationId xmlns:a16="http://schemas.microsoft.com/office/drawing/2014/main" id="{67472B77-7073-294C-B1BA-0C63EC352772}"/>
              </a:ext>
            </a:extLst>
          </p:cNvPr>
          <p:cNvSpPr/>
          <p:nvPr/>
        </p:nvSpPr>
        <p:spPr>
          <a:xfrm>
            <a:off x="11109583" y="3655015"/>
            <a:ext cx="14943" cy="50685"/>
          </a:xfrm>
          <a:custGeom>
            <a:avLst/>
            <a:gdLst>
              <a:gd name="connsiteX0" fmla="*/ 0 w 12731"/>
              <a:gd name="connsiteY0" fmla="*/ 0 h 40780"/>
              <a:gd name="connsiteX1" fmla="*/ 0 w 12731"/>
              <a:gd name="connsiteY1" fmla="*/ 40780 h 40780"/>
            </a:gdLst>
            <a:ahLst/>
            <a:cxnLst>
              <a:cxn ang="0">
                <a:pos x="connsiteX0" y="connsiteY0"/>
              </a:cxn>
              <a:cxn ang="0">
                <a:pos x="connsiteX1" y="connsiteY1"/>
              </a:cxn>
            </a:cxnLst>
            <a:rect l="l" t="t" r="r" b="b"/>
            <a:pathLst>
              <a:path w="12731" h="40780">
                <a:moveTo>
                  <a:pt x="0" y="0"/>
                </a:moveTo>
                <a:lnTo>
                  <a:pt x="0" y="40780"/>
                </a:lnTo>
              </a:path>
            </a:pathLst>
          </a:custGeom>
          <a:ln w="12729" cap="flat">
            <a:solidFill>
              <a:srgbClr val="A6A5A5"/>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29" name="Freeform: Shape 86">
            <a:extLst>
              <a:ext uri="{FF2B5EF4-FFF2-40B4-BE49-F238E27FC236}">
                <a16:creationId xmlns:a16="http://schemas.microsoft.com/office/drawing/2014/main" id="{1FF1E09F-0FE2-9C4E-BC79-4C46179F321D}"/>
              </a:ext>
            </a:extLst>
          </p:cNvPr>
          <p:cNvSpPr/>
          <p:nvPr/>
        </p:nvSpPr>
        <p:spPr>
          <a:xfrm>
            <a:off x="10399333" y="3655015"/>
            <a:ext cx="14943" cy="50685"/>
          </a:xfrm>
          <a:custGeom>
            <a:avLst/>
            <a:gdLst>
              <a:gd name="connsiteX0" fmla="*/ 0 w 12731"/>
              <a:gd name="connsiteY0" fmla="*/ 0 h 40780"/>
              <a:gd name="connsiteX1" fmla="*/ 0 w 12731"/>
              <a:gd name="connsiteY1" fmla="*/ 40780 h 40780"/>
            </a:gdLst>
            <a:ahLst/>
            <a:cxnLst>
              <a:cxn ang="0">
                <a:pos x="connsiteX0" y="connsiteY0"/>
              </a:cxn>
              <a:cxn ang="0">
                <a:pos x="connsiteX1" y="connsiteY1"/>
              </a:cxn>
            </a:cxnLst>
            <a:rect l="l" t="t" r="r" b="b"/>
            <a:pathLst>
              <a:path w="12731" h="40780">
                <a:moveTo>
                  <a:pt x="0" y="0"/>
                </a:moveTo>
                <a:lnTo>
                  <a:pt x="0" y="40780"/>
                </a:lnTo>
              </a:path>
            </a:pathLst>
          </a:custGeom>
          <a:ln w="12729" cap="flat">
            <a:solidFill>
              <a:srgbClr val="A6A5A5"/>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30" name="Freeform: Shape 87">
            <a:extLst>
              <a:ext uri="{FF2B5EF4-FFF2-40B4-BE49-F238E27FC236}">
                <a16:creationId xmlns:a16="http://schemas.microsoft.com/office/drawing/2014/main" id="{F2F37401-EA07-4843-83E6-EF4619A60B0E}"/>
              </a:ext>
            </a:extLst>
          </p:cNvPr>
          <p:cNvSpPr/>
          <p:nvPr/>
        </p:nvSpPr>
        <p:spPr>
          <a:xfrm>
            <a:off x="9774708" y="3536539"/>
            <a:ext cx="14943" cy="50685"/>
          </a:xfrm>
          <a:custGeom>
            <a:avLst/>
            <a:gdLst>
              <a:gd name="connsiteX0" fmla="*/ 0 w 12731"/>
              <a:gd name="connsiteY0" fmla="*/ 0 h 40780"/>
              <a:gd name="connsiteX1" fmla="*/ 0 w 12731"/>
              <a:gd name="connsiteY1" fmla="*/ 40781 h 40780"/>
            </a:gdLst>
            <a:ahLst/>
            <a:cxnLst>
              <a:cxn ang="0">
                <a:pos x="connsiteX0" y="connsiteY0"/>
              </a:cxn>
              <a:cxn ang="0">
                <a:pos x="connsiteX1" y="connsiteY1"/>
              </a:cxn>
            </a:cxnLst>
            <a:rect l="l" t="t" r="r" b="b"/>
            <a:pathLst>
              <a:path w="12731" h="40780">
                <a:moveTo>
                  <a:pt x="0" y="0"/>
                </a:moveTo>
                <a:lnTo>
                  <a:pt x="0" y="40781"/>
                </a:lnTo>
              </a:path>
            </a:pathLst>
          </a:custGeom>
          <a:ln w="12729" cap="flat">
            <a:solidFill>
              <a:srgbClr val="A6A5A5"/>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31" name="Freeform: Shape 88">
            <a:extLst>
              <a:ext uri="{FF2B5EF4-FFF2-40B4-BE49-F238E27FC236}">
                <a16:creationId xmlns:a16="http://schemas.microsoft.com/office/drawing/2014/main" id="{B1ADF240-6057-404D-857C-D2DC4B74FD15}"/>
              </a:ext>
            </a:extLst>
          </p:cNvPr>
          <p:cNvSpPr/>
          <p:nvPr/>
        </p:nvSpPr>
        <p:spPr>
          <a:xfrm>
            <a:off x="9509765" y="3442855"/>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A6A5A5"/>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32" name="Freeform: Shape 89">
            <a:extLst>
              <a:ext uri="{FF2B5EF4-FFF2-40B4-BE49-F238E27FC236}">
                <a16:creationId xmlns:a16="http://schemas.microsoft.com/office/drawing/2014/main" id="{4EFC2AF2-8EFB-A645-835D-E9062547F22E}"/>
              </a:ext>
            </a:extLst>
          </p:cNvPr>
          <p:cNvSpPr/>
          <p:nvPr/>
        </p:nvSpPr>
        <p:spPr>
          <a:xfrm>
            <a:off x="8139774" y="3025598"/>
            <a:ext cx="14943" cy="50685"/>
          </a:xfrm>
          <a:custGeom>
            <a:avLst/>
            <a:gdLst>
              <a:gd name="connsiteX0" fmla="*/ 0 w 12731"/>
              <a:gd name="connsiteY0" fmla="*/ 0 h 40780"/>
              <a:gd name="connsiteX1" fmla="*/ 0 w 12731"/>
              <a:gd name="connsiteY1" fmla="*/ 40780 h 40780"/>
            </a:gdLst>
            <a:ahLst/>
            <a:cxnLst>
              <a:cxn ang="0">
                <a:pos x="connsiteX0" y="connsiteY0"/>
              </a:cxn>
              <a:cxn ang="0">
                <a:pos x="connsiteX1" y="connsiteY1"/>
              </a:cxn>
            </a:cxnLst>
            <a:rect l="l" t="t" r="r" b="b"/>
            <a:pathLst>
              <a:path w="12731" h="40780">
                <a:moveTo>
                  <a:pt x="0" y="0"/>
                </a:moveTo>
                <a:lnTo>
                  <a:pt x="0" y="40780"/>
                </a:lnTo>
              </a:path>
            </a:pathLst>
          </a:custGeom>
          <a:ln w="12729" cap="flat">
            <a:solidFill>
              <a:srgbClr val="A6A5A5"/>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33" name="Freeform: Shape 90">
            <a:extLst>
              <a:ext uri="{FF2B5EF4-FFF2-40B4-BE49-F238E27FC236}">
                <a16:creationId xmlns:a16="http://schemas.microsoft.com/office/drawing/2014/main" id="{A0B61658-AD7C-0248-AD65-264991F110EF}"/>
              </a:ext>
            </a:extLst>
          </p:cNvPr>
          <p:cNvSpPr/>
          <p:nvPr/>
        </p:nvSpPr>
        <p:spPr>
          <a:xfrm>
            <a:off x="8053103" y="2954670"/>
            <a:ext cx="14943" cy="50685"/>
          </a:xfrm>
          <a:custGeom>
            <a:avLst/>
            <a:gdLst>
              <a:gd name="connsiteX0" fmla="*/ 0 w 12731"/>
              <a:gd name="connsiteY0" fmla="*/ 0 h 40780"/>
              <a:gd name="connsiteX1" fmla="*/ 0 w 12731"/>
              <a:gd name="connsiteY1" fmla="*/ 40781 h 40780"/>
            </a:gdLst>
            <a:ahLst/>
            <a:cxnLst>
              <a:cxn ang="0">
                <a:pos x="connsiteX0" y="connsiteY0"/>
              </a:cxn>
              <a:cxn ang="0">
                <a:pos x="connsiteX1" y="connsiteY1"/>
              </a:cxn>
            </a:cxnLst>
            <a:rect l="l" t="t" r="r" b="b"/>
            <a:pathLst>
              <a:path w="12731" h="40780">
                <a:moveTo>
                  <a:pt x="0" y="0"/>
                </a:moveTo>
                <a:lnTo>
                  <a:pt x="0" y="40781"/>
                </a:lnTo>
              </a:path>
            </a:pathLst>
          </a:custGeom>
          <a:ln w="12729" cap="flat">
            <a:solidFill>
              <a:srgbClr val="A6A5A5"/>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34" name="Freeform: Shape 91">
            <a:extLst>
              <a:ext uri="{FF2B5EF4-FFF2-40B4-BE49-F238E27FC236}">
                <a16:creationId xmlns:a16="http://schemas.microsoft.com/office/drawing/2014/main" id="{CF00DD10-40F9-8645-A47D-487F90446474}"/>
              </a:ext>
            </a:extLst>
          </p:cNvPr>
          <p:cNvSpPr/>
          <p:nvPr/>
        </p:nvSpPr>
        <p:spPr>
          <a:xfrm>
            <a:off x="7808334" y="2801827"/>
            <a:ext cx="14943" cy="50685"/>
          </a:xfrm>
          <a:custGeom>
            <a:avLst/>
            <a:gdLst>
              <a:gd name="connsiteX0" fmla="*/ 0 w 12731"/>
              <a:gd name="connsiteY0" fmla="*/ 0 h 40780"/>
              <a:gd name="connsiteX1" fmla="*/ 0 w 12731"/>
              <a:gd name="connsiteY1" fmla="*/ 40780 h 40780"/>
            </a:gdLst>
            <a:ahLst/>
            <a:cxnLst>
              <a:cxn ang="0">
                <a:pos x="connsiteX0" y="connsiteY0"/>
              </a:cxn>
              <a:cxn ang="0">
                <a:pos x="connsiteX1" y="connsiteY1"/>
              </a:cxn>
            </a:cxnLst>
            <a:rect l="l" t="t" r="r" b="b"/>
            <a:pathLst>
              <a:path w="12731" h="40780">
                <a:moveTo>
                  <a:pt x="0" y="0"/>
                </a:moveTo>
                <a:lnTo>
                  <a:pt x="0" y="40780"/>
                </a:lnTo>
              </a:path>
            </a:pathLst>
          </a:custGeom>
          <a:ln w="12729" cap="flat">
            <a:solidFill>
              <a:srgbClr val="A6A5A5"/>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35" name="Freeform: Shape 92">
            <a:extLst>
              <a:ext uri="{FF2B5EF4-FFF2-40B4-BE49-F238E27FC236}">
                <a16:creationId xmlns:a16="http://schemas.microsoft.com/office/drawing/2014/main" id="{6E1542C2-131A-9C46-91C3-69BFDA8EA168}"/>
              </a:ext>
            </a:extLst>
          </p:cNvPr>
          <p:cNvSpPr/>
          <p:nvPr/>
        </p:nvSpPr>
        <p:spPr>
          <a:xfrm>
            <a:off x="7301610" y="2331058"/>
            <a:ext cx="14943" cy="50685"/>
          </a:xfrm>
          <a:custGeom>
            <a:avLst/>
            <a:gdLst>
              <a:gd name="connsiteX0" fmla="*/ 0 w 12731"/>
              <a:gd name="connsiteY0" fmla="*/ 0 h 40780"/>
              <a:gd name="connsiteX1" fmla="*/ 0 w 12731"/>
              <a:gd name="connsiteY1" fmla="*/ 40780 h 40780"/>
            </a:gdLst>
            <a:ahLst/>
            <a:cxnLst>
              <a:cxn ang="0">
                <a:pos x="connsiteX0" y="connsiteY0"/>
              </a:cxn>
              <a:cxn ang="0">
                <a:pos x="connsiteX1" y="connsiteY1"/>
              </a:cxn>
            </a:cxnLst>
            <a:rect l="l" t="t" r="r" b="b"/>
            <a:pathLst>
              <a:path w="12731" h="40780">
                <a:moveTo>
                  <a:pt x="0" y="0"/>
                </a:moveTo>
                <a:lnTo>
                  <a:pt x="0" y="40780"/>
                </a:lnTo>
              </a:path>
            </a:pathLst>
          </a:custGeom>
          <a:ln w="12729" cap="flat">
            <a:solidFill>
              <a:srgbClr val="A6A5A5"/>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36" name="Freeform: Shape 93">
            <a:extLst>
              <a:ext uri="{FF2B5EF4-FFF2-40B4-BE49-F238E27FC236}">
                <a16:creationId xmlns:a16="http://schemas.microsoft.com/office/drawing/2014/main" id="{28D6B34F-F734-A046-8267-3CE03B2E5E59}"/>
              </a:ext>
            </a:extLst>
          </p:cNvPr>
          <p:cNvSpPr/>
          <p:nvPr/>
        </p:nvSpPr>
        <p:spPr>
          <a:xfrm>
            <a:off x="6745425" y="1934830"/>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A6A5A5"/>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37" name="Freeform: Shape 95">
            <a:extLst>
              <a:ext uri="{FF2B5EF4-FFF2-40B4-BE49-F238E27FC236}">
                <a16:creationId xmlns:a16="http://schemas.microsoft.com/office/drawing/2014/main" id="{41045AEA-0808-3D4C-8EA9-6A751B7E521A}"/>
              </a:ext>
            </a:extLst>
          </p:cNvPr>
          <p:cNvSpPr/>
          <p:nvPr/>
        </p:nvSpPr>
        <p:spPr>
          <a:xfrm>
            <a:off x="6708217" y="1964488"/>
            <a:ext cx="3879101" cy="2047839"/>
          </a:xfrm>
          <a:custGeom>
            <a:avLst/>
            <a:gdLst>
              <a:gd name="connsiteX0" fmla="*/ 0 w 3304960"/>
              <a:gd name="connsiteY0" fmla="*/ 0 h 1647633"/>
              <a:gd name="connsiteX1" fmla="*/ 53218 w 3304960"/>
              <a:gd name="connsiteY1" fmla="*/ 0 h 1647633"/>
              <a:gd name="connsiteX2" fmla="*/ 53218 w 3304960"/>
              <a:gd name="connsiteY2" fmla="*/ 20453 h 1647633"/>
              <a:gd name="connsiteX3" fmla="*/ 70405 w 3304960"/>
              <a:gd name="connsiteY3" fmla="*/ 20453 h 1647633"/>
              <a:gd name="connsiteX4" fmla="*/ 70405 w 3304960"/>
              <a:gd name="connsiteY4" fmla="*/ 47725 h 1647633"/>
              <a:gd name="connsiteX5" fmla="*/ 272963 w 3304960"/>
              <a:gd name="connsiteY5" fmla="*/ 47725 h 1647633"/>
              <a:gd name="connsiteX6" fmla="*/ 272963 w 3304960"/>
              <a:gd name="connsiteY6" fmla="*/ 97090 h 1647633"/>
              <a:gd name="connsiteX7" fmla="*/ 336493 w 3304960"/>
              <a:gd name="connsiteY7" fmla="*/ 97090 h 1647633"/>
              <a:gd name="connsiteX8" fmla="*/ 336493 w 3304960"/>
              <a:gd name="connsiteY8" fmla="*/ 148098 h 1647633"/>
              <a:gd name="connsiteX9" fmla="*/ 374305 w 3304960"/>
              <a:gd name="connsiteY9" fmla="*/ 148098 h 1647633"/>
              <a:gd name="connsiteX10" fmla="*/ 374305 w 3304960"/>
              <a:gd name="connsiteY10" fmla="*/ 197464 h 1647633"/>
              <a:gd name="connsiteX11" fmla="*/ 413773 w 3304960"/>
              <a:gd name="connsiteY11" fmla="*/ 197464 h 1647633"/>
              <a:gd name="connsiteX12" fmla="*/ 413773 w 3304960"/>
              <a:gd name="connsiteY12" fmla="*/ 226376 h 1647633"/>
              <a:gd name="connsiteX13" fmla="*/ 430960 w 3304960"/>
              <a:gd name="connsiteY13" fmla="*/ 226376 h 1647633"/>
              <a:gd name="connsiteX14" fmla="*/ 430960 w 3304960"/>
              <a:gd name="connsiteY14" fmla="*/ 270692 h 1647633"/>
              <a:gd name="connsiteX15" fmla="*/ 480740 w 3304960"/>
              <a:gd name="connsiteY15" fmla="*/ 270692 h 1647633"/>
              <a:gd name="connsiteX16" fmla="*/ 480740 w 3304960"/>
              <a:gd name="connsiteY16" fmla="*/ 320941 h 1647633"/>
              <a:gd name="connsiteX17" fmla="*/ 532175 w 3304960"/>
              <a:gd name="connsiteY17" fmla="*/ 320941 h 1647633"/>
              <a:gd name="connsiteX18" fmla="*/ 532175 w 3304960"/>
              <a:gd name="connsiteY18" fmla="*/ 375736 h 1647633"/>
              <a:gd name="connsiteX19" fmla="*/ 560184 w 3304960"/>
              <a:gd name="connsiteY19" fmla="*/ 375736 h 1647633"/>
              <a:gd name="connsiteX20" fmla="*/ 560184 w 3304960"/>
              <a:gd name="connsiteY20" fmla="*/ 396695 h 1647633"/>
              <a:gd name="connsiteX21" fmla="*/ 569606 w 3304960"/>
              <a:gd name="connsiteY21" fmla="*/ 396695 h 1647633"/>
              <a:gd name="connsiteX22" fmla="*/ 569606 w 3304960"/>
              <a:gd name="connsiteY22" fmla="*/ 422198 h 1647633"/>
              <a:gd name="connsiteX23" fmla="*/ 665983 w 3304960"/>
              <a:gd name="connsiteY23" fmla="*/ 422198 h 1647633"/>
              <a:gd name="connsiteX24" fmla="*/ 665983 w 3304960"/>
              <a:gd name="connsiteY24" fmla="*/ 445808 h 1647633"/>
              <a:gd name="connsiteX25" fmla="*/ 688645 w 3304960"/>
              <a:gd name="connsiteY25" fmla="*/ 445808 h 1647633"/>
              <a:gd name="connsiteX26" fmla="*/ 688645 w 3304960"/>
              <a:gd name="connsiteY26" fmla="*/ 498583 h 1647633"/>
              <a:gd name="connsiteX27" fmla="*/ 756758 w 3304960"/>
              <a:gd name="connsiteY27" fmla="*/ 498583 h 1647633"/>
              <a:gd name="connsiteX28" fmla="*/ 756758 w 3304960"/>
              <a:gd name="connsiteY28" fmla="*/ 547065 h 1647633"/>
              <a:gd name="connsiteX29" fmla="*/ 822325 w 3304960"/>
              <a:gd name="connsiteY29" fmla="*/ 547065 h 1647633"/>
              <a:gd name="connsiteX30" fmla="*/ 822325 w 3304960"/>
              <a:gd name="connsiteY30" fmla="*/ 573200 h 1647633"/>
              <a:gd name="connsiteX31" fmla="*/ 830091 w 3304960"/>
              <a:gd name="connsiteY31" fmla="*/ 573200 h 1647633"/>
              <a:gd name="connsiteX32" fmla="*/ 830091 w 3304960"/>
              <a:gd name="connsiteY32" fmla="*/ 593906 h 1647633"/>
              <a:gd name="connsiteX33" fmla="*/ 880508 w 3304960"/>
              <a:gd name="connsiteY33" fmla="*/ 593906 h 1647633"/>
              <a:gd name="connsiteX34" fmla="*/ 880508 w 3304960"/>
              <a:gd name="connsiteY34" fmla="*/ 650594 h 1647633"/>
              <a:gd name="connsiteX35" fmla="*/ 894003 w 3304960"/>
              <a:gd name="connsiteY35" fmla="*/ 650594 h 1647633"/>
              <a:gd name="connsiteX36" fmla="*/ 894003 w 3304960"/>
              <a:gd name="connsiteY36" fmla="*/ 671553 h 1647633"/>
              <a:gd name="connsiteX37" fmla="*/ 918957 w 3304960"/>
              <a:gd name="connsiteY37" fmla="*/ 671553 h 1647633"/>
              <a:gd name="connsiteX38" fmla="*/ 918957 w 3304960"/>
              <a:gd name="connsiteY38" fmla="*/ 695920 h 1647633"/>
              <a:gd name="connsiteX39" fmla="*/ 957024 w 3304960"/>
              <a:gd name="connsiteY39" fmla="*/ 695920 h 1647633"/>
              <a:gd name="connsiteX40" fmla="*/ 957024 w 3304960"/>
              <a:gd name="connsiteY40" fmla="*/ 747306 h 1647633"/>
              <a:gd name="connsiteX41" fmla="*/ 1060276 w 3304960"/>
              <a:gd name="connsiteY41" fmla="*/ 747306 h 1647633"/>
              <a:gd name="connsiteX42" fmla="*/ 1060276 w 3304960"/>
              <a:gd name="connsiteY42" fmla="*/ 796672 h 1647633"/>
              <a:gd name="connsiteX43" fmla="*/ 1073390 w 3304960"/>
              <a:gd name="connsiteY43" fmla="*/ 796672 h 1647633"/>
              <a:gd name="connsiteX44" fmla="*/ 1073390 w 3304960"/>
              <a:gd name="connsiteY44" fmla="*/ 822175 h 1647633"/>
              <a:gd name="connsiteX45" fmla="*/ 1107765 w 3304960"/>
              <a:gd name="connsiteY45" fmla="*/ 822175 h 1647633"/>
              <a:gd name="connsiteX46" fmla="*/ 1107765 w 3304960"/>
              <a:gd name="connsiteY46" fmla="*/ 849447 h 1647633"/>
              <a:gd name="connsiteX47" fmla="*/ 1148633 w 3304960"/>
              <a:gd name="connsiteY47" fmla="*/ 849447 h 1647633"/>
              <a:gd name="connsiteX48" fmla="*/ 1148633 w 3304960"/>
              <a:gd name="connsiteY48" fmla="*/ 870152 h 1647633"/>
              <a:gd name="connsiteX49" fmla="*/ 1196376 w 3304960"/>
              <a:gd name="connsiteY49" fmla="*/ 870152 h 1647633"/>
              <a:gd name="connsiteX50" fmla="*/ 1196376 w 3304960"/>
              <a:gd name="connsiteY50" fmla="*/ 896792 h 1647633"/>
              <a:gd name="connsiteX51" fmla="*/ 1221584 w 3304960"/>
              <a:gd name="connsiteY51" fmla="*/ 896792 h 1647633"/>
              <a:gd name="connsiteX52" fmla="*/ 1221584 w 3304960"/>
              <a:gd name="connsiteY52" fmla="*/ 921791 h 1647633"/>
              <a:gd name="connsiteX53" fmla="*/ 1296572 w 3304960"/>
              <a:gd name="connsiteY53" fmla="*/ 921791 h 1647633"/>
              <a:gd name="connsiteX54" fmla="*/ 1296572 w 3304960"/>
              <a:gd name="connsiteY54" fmla="*/ 949820 h 1647633"/>
              <a:gd name="connsiteX55" fmla="*/ 1359848 w 3304960"/>
              <a:gd name="connsiteY55" fmla="*/ 949820 h 1647633"/>
              <a:gd name="connsiteX56" fmla="*/ 1359848 w 3304960"/>
              <a:gd name="connsiteY56" fmla="*/ 971662 h 1647633"/>
              <a:gd name="connsiteX57" fmla="*/ 1394477 w 3304960"/>
              <a:gd name="connsiteY57" fmla="*/ 971662 h 1647633"/>
              <a:gd name="connsiteX58" fmla="*/ 1394477 w 3304960"/>
              <a:gd name="connsiteY58" fmla="*/ 1016735 h 1647633"/>
              <a:gd name="connsiteX59" fmla="*/ 1468065 w 3304960"/>
              <a:gd name="connsiteY59" fmla="*/ 1016735 h 1647633"/>
              <a:gd name="connsiteX60" fmla="*/ 1468065 w 3304960"/>
              <a:gd name="connsiteY60" fmla="*/ 1045900 h 1647633"/>
              <a:gd name="connsiteX61" fmla="*/ 1518100 w 3304960"/>
              <a:gd name="connsiteY61" fmla="*/ 1045900 h 1647633"/>
              <a:gd name="connsiteX62" fmla="*/ 1518100 w 3304960"/>
              <a:gd name="connsiteY62" fmla="*/ 1073676 h 1647633"/>
              <a:gd name="connsiteX63" fmla="*/ 1541908 w 3304960"/>
              <a:gd name="connsiteY63" fmla="*/ 1073676 h 1647633"/>
              <a:gd name="connsiteX64" fmla="*/ 1541908 w 3304960"/>
              <a:gd name="connsiteY64" fmla="*/ 1123295 h 1647633"/>
              <a:gd name="connsiteX65" fmla="*/ 1550438 w 3304960"/>
              <a:gd name="connsiteY65" fmla="*/ 1123295 h 1647633"/>
              <a:gd name="connsiteX66" fmla="*/ 1550438 w 3304960"/>
              <a:gd name="connsiteY66" fmla="*/ 1146904 h 1647633"/>
              <a:gd name="connsiteX67" fmla="*/ 1587104 w 3304960"/>
              <a:gd name="connsiteY67" fmla="*/ 1146904 h 1647633"/>
              <a:gd name="connsiteX68" fmla="*/ 1587104 w 3304960"/>
              <a:gd name="connsiteY68" fmla="*/ 1195765 h 1647633"/>
              <a:gd name="connsiteX69" fmla="*/ 1635229 w 3304960"/>
              <a:gd name="connsiteY69" fmla="*/ 1195765 h 1647633"/>
              <a:gd name="connsiteX70" fmla="*/ 1635229 w 3304960"/>
              <a:gd name="connsiteY70" fmla="*/ 1218239 h 1647633"/>
              <a:gd name="connsiteX71" fmla="*/ 1657509 w 3304960"/>
              <a:gd name="connsiteY71" fmla="*/ 1218239 h 1647633"/>
              <a:gd name="connsiteX72" fmla="*/ 1657509 w 3304960"/>
              <a:gd name="connsiteY72" fmla="*/ 1247782 h 1647633"/>
              <a:gd name="connsiteX73" fmla="*/ 1672914 w 3304960"/>
              <a:gd name="connsiteY73" fmla="*/ 1247782 h 1647633"/>
              <a:gd name="connsiteX74" fmla="*/ 1672914 w 3304960"/>
              <a:gd name="connsiteY74" fmla="*/ 1272150 h 1647633"/>
              <a:gd name="connsiteX75" fmla="*/ 1733516 w 3304960"/>
              <a:gd name="connsiteY75" fmla="*/ 1272150 h 1647633"/>
              <a:gd name="connsiteX76" fmla="*/ 1733516 w 3304960"/>
              <a:gd name="connsiteY76" fmla="*/ 1297906 h 1647633"/>
              <a:gd name="connsiteX77" fmla="*/ 1809014 w 3304960"/>
              <a:gd name="connsiteY77" fmla="*/ 1297906 h 1647633"/>
              <a:gd name="connsiteX78" fmla="*/ 1809014 w 3304960"/>
              <a:gd name="connsiteY78" fmla="*/ 1318107 h 1647633"/>
              <a:gd name="connsiteX79" fmla="*/ 1890240 w 3304960"/>
              <a:gd name="connsiteY79" fmla="*/ 1318107 h 1647633"/>
              <a:gd name="connsiteX80" fmla="*/ 1890240 w 3304960"/>
              <a:gd name="connsiteY80" fmla="*/ 1342853 h 1647633"/>
              <a:gd name="connsiteX81" fmla="*/ 1960645 w 3304960"/>
              <a:gd name="connsiteY81" fmla="*/ 1342853 h 1647633"/>
              <a:gd name="connsiteX82" fmla="*/ 1960645 w 3304960"/>
              <a:gd name="connsiteY82" fmla="*/ 1368609 h 1647633"/>
              <a:gd name="connsiteX83" fmla="*/ 2103111 w 3304960"/>
              <a:gd name="connsiteY83" fmla="*/ 1368609 h 1647633"/>
              <a:gd name="connsiteX84" fmla="*/ 2103111 w 3304960"/>
              <a:gd name="connsiteY84" fmla="*/ 1398153 h 1647633"/>
              <a:gd name="connsiteX85" fmla="*/ 2294210 w 3304960"/>
              <a:gd name="connsiteY85" fmla="*/ 1398153 h 1647633"/>
              <a:gd name="connsiteX86" fmla="*/ 2294210 w 3304960"/>
              <a:gd name="connsiteY86" fmla="*/ 1424288 h 1647633"/>
              <a:gd name="connsiteX87" fmla="*/ 2318527 w 3304960"/>
              <a:gd name="connsiteY87" fmla="*/ 1424288 h 1647633"/>
              <a:gd name="connsiteX88" fmla="*/ 2318527 w 3304960"/>
              <a:gd name="connsiteY88" fmla="*/ 1448150 h 1647633"/>
              <a:gd name="connsiteX89" fmla="*/ 2405737 w 3304960"/>
              <a:gd name="connsiteY89" fmla="*/ 1448150 h 1647633"/>
              <a:gd name="connsiteX90" fmla="*/ 2405737 w 3304960"/>
              <a:gd name="connsiteY90" fmla="*/ 1481102 h 1647633"/>
              <a:gd name="connsiteX91" fmla="*/ 2495240 w 3304960"/>
              <a:gd name="connsiteY91" fmla="*/ 1481102 h 1647633"/>
              <a:gd name="connsiteX92" fmla="*/ 2495240 w 3304960"/>
              <a:gd name="connsiteY92" fmla="*/ 1510015 h 1647633"/>
              <a:gd name="connsiteX93" fmla="*/ 2629429 w 3304960"/>
              <a:gd name="connsiteY93" fmla="*/ 1510015 h 1647633"/>
              <a:gd name="connsiteX94" fmla="*/ 2629429 w 3304960"/>
              <a:gd name="connsiteY94" fmla="*/ 1568471 h 1647633"/>
              <a:gd name="connsiteX95" fmla="*/ 2704927 w 3304960"/>
              <a:gd name="connsiteY95" fmla="*/ 1568471 h 1647633"/>
              <a:gd name="connsiteX96" fmla="*/ 2704927 w 3304960"/>
              <a:gd name="connsiteY96" fmla="*/ 1599909 h 1647633"/>
              <a:gd name="connsiteX97" fmla="*/ 3174463 w 3304960"/>
              <a:gd name="connsiteY97" fmla="*/ 1599909 h 1647633"/>
              <a:gd name="connsiteX98" fmla="*/ 3174463 w 3304960"/>
              <a:gd name="connsiteY98" fmla="*/ 1647633 h 1647633"/>
              <a:gd name="connsiteX99" fmla="*/ 3304961 w 3304960"/>
              <a:gd name="connsiteY99" fmla="*/ 1647633 h 164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304960" h="1647633">
                <a:moveTo>
                  <a:pt x="0" y="0"/>
                </a:moveTo>
                <a:lnTo>
                  <a:pt x="53218" y="0"/>
                </a:lnTo>
                <a:lnTo>
                  <a:pt x="53218" y="20453"/>
                </a:lnTo>
                <a:lnTo>
                  <a:pt x="70405" y="20453"/>
                </a:lnTo>
                <a:lnTo>
                  <a:pt x="70405" y="47725"/>
                </a:lnTo>
                <a:lnTo>
                  <a:pt x="272963" y="47725"/>
                </a:lnTo>
                <a:lnTo>
                  <a:pt x="272963" y="97090"/>
                </a:lnTo>
                <a:lnTo>
                  <a:pt x="336493" y="97090"/>
                </a:lnTo>
                <a:lnTo>
                  <a:pt x="336493" y="148098"/>
                </a:lnTo>
                <a:lnTo>
                  <a:pt x="374305" y="148098"/>
                </a:lnTo>
                <a:lnTo>
                  <a:pt x="374305" y="197464"/>
                </a:lnTo>
                <a:lnTo>
                  <a:pt x="413773" y="197464"/>
                </a:lnTo>
                <a:lnTo>
                  <a:pt x="413773" y="226376"/>
                </a:lnTo>
                <a:lnTo>
                  <a:pt x="430960" y="226376"/>
                </a:lnTo>
                <a:lnTo>
                  <a:pt x="430960" y="270692"/>
                </a:lnTo>
                <a:lnTo>
                  <a:pt x="480740" y="270692"/>
                </a:lnTo>
                <a:lnTo>
                  <a:pt x="480740" y="320941"/>
                </a:lnTo>
                <a:lnTo>
                  <a:pt x="532175" y="320941"/>
                </a:lnTo>
                <a:lnTo>
                  <a:pt x="532175" y="375736"/>
                </a:lnTo>
                <a:lnTo>
                  <a:pt x="560184" y="375736"/>
                </a:lnTo>
                <a:lnTo>
                  <a:pt x="560184" y="396695"/>
                </a:lnTo>
                <a:lnTo>
                  <a:pt x="569606" y="396695"/>
                </a:lnTo>
                <a:lnTo>
                  <a:pt x="569606" y="422198"/>
                </a:lnTo>
                <a:lnTo>
                  <a:pt x="665983" y="422198"/>
                </a:lnTo>
                <a:lnTo>
                  <a:pt x="665983" y="445808"/>
                </a:lnTo>
                <a:lnTo>
                  <a:pt x="688645" y="445808"/>
                </a:lnTo>
                <a:lnTo>
                  <a:pt x="688645" y="498583"/>
                </a:lnTo>
                <a:lnTo>
                  <a:pt x="756758" y="498583"/>
                </a:lnTo>
                <a:lnTo>
                  <a:pt x="756758" y="547065"/>
                </a:lnTo>
                <a:lnTo>
                  <a:pt x="822325" y="547065"/>
                </a:lnTo>
                <a:lnTo>
                  <a:pt x="822325" y="573200"/>
                </a:lnTo>
                <a:lnTo>
                  <a:pt x="830091" y="573200"/>
                </a:lnTo>
                <a:lnTo>
                  <a:pt x="830091" y="593906"/>
                </a:lnTo>
                <a:lnTo>
                  <a:pt x="880508" y="593906"/>
                </a:lnTo>
                <a:lnTo>
                  <a:pt x="880508" y="650594"/>
                </a:lnTo>
                <a:lnTo>
                  <a:pt x="894003" y="650594"/>
                </a:lnTo>
                <a:lnTo>
                  <a:pt x="894003" y="671553"/>
                </a:lnTo>
                <a:lnTo>
                  <a:pt x="918957" y="671553"/>
                </a:lnTo>
                <a:lnTo>
                  <a:pt x="918957" y="695920"/>
                </a:lnTo>
                <a:cubicBezTo>
                  <a:pt x="918957" y="695920"/>
                  <a:pt x="957024" y="693900"/>
                  <a:pt x="957024" y="695920"/>
                </a:cubicBezTo>
                <a:lnTo>
                  <a:pt x="957024" y="747306"/>
                </a:lnTo>
                <a:lnTo>
                  <a:pt x="1060276" y="747306"/>
                </a:lnTo>
                <a:lnTo>
                  <a:pt x="1060276" y="796672"/>
                </a:lnTo>
                <a:lnTo>
                  <a:pt x="1073390" y="796672"/>
                </a:lnTo>
                <a:lnTo>
                  <a:pt x="1073390" y="822175"/>
                </a:lnTo>
                <a:lnTo>
                  <a:pt x="1107765" y="822175"/>
                </a:lnTo>
                <a:lnTo>
                  <a:pt x="1107765" y="849447"/>
                </a:lnTo>
                <a:lnTo>
                  <a:pt x="1148633" y="849447"/>
                </a:lnTo>
                <a:lnTo>
                  <a:pt x="1148633" y="870152"/>
                </a:lnTo>
                <a:lnTo>
                  <a:pt x="1196376" y="870152"/>
                </a:lnTo>
                <a:lnTo>
                  <a:pt x="1196376" y="896792"/>
                </a:lnTo>
                <a:lnTo>
                  <a:pt x="1221584" y="896792"/>
                </a:lnTo>
                <a:lnTo>
                  <a:pt x="1221584" y="921791"/>
                </a:lnTo>
                <a:lnTo>
                  <a:pt x="1296572" y="921791"/>
                </a:lnTo>
                <a:lnTo>
                  <a:pt x="1296572" y="949820"/>
                </a:lnTo>
                <a:lnTo>
                  <a:pt x="1359848" y="949820"/>
                </a:lnTo>
                <a:lnTo>
                  <a:pt x="1359848" y="971662"/>
                </a:lnTo>
                <a:lnTo>
                  <a:pt x="1394477" y="971662"/>
                </a:lnTo>
                <a:lnTo>
                  <a:pt x="1394477" y="1016735"/>
                </a:lnTo>
                <a:lnTo>
                  <a:pt x="1468065" y="1016735"/>
                </a:lnTo>
                <a:cubicBezTo>
                  <a:pt x="1468065" y="1016735"/>
                  <a:pt x="1468065" y="1046279"/>
                  <a:pt x="1468065" y="1045900"/>
                </a:cubicBezTo>
                <a:cubicBezTo>
                  <a:pt x="1468065" y="1045521"/>
                  <a:pt x="1518100" y="1045900"/>
                  <a:pt x="1518100" y="1045900"/>
                </a:cubicBezTo>
                <a:lnTo>
                  <a:pt x="1518100" y="1073676"/>
                </a:lnTo>
                <a:lnTo>
                  <a:pt x="1541908" y="1073676"/>
                </a:lnTo>
                <a:lnTo>
                  <a:pt x="1541908" y="1123295"/>
                </a:lnTo>
                <a:lnTo>
                  <a:pt x="1550438" y="1123295"/>
                </a:lnTo>
                <a:lnTo>
                  <a:pt x="1550438" y="1146904"/>
                </a:lnTo>
                <a:lnTo>
                  <a:pt x="1587104" y="1146904"/>
                </a:lnTo>
                <a:lnTo>
                  <a:pt x="1587104" y="1195765"/>
                </a:lnTo>
                <a:lnTo>
                  <a:pt x="1635229" y="1195765"/>
                </a:lnTo>
                <a:lnTo>
                  <a:pt x="1635229" y="1218239"/>
                </a:lnTo>
                <a:lnTo>
                  <a:pt x="1657509" y="1218239"/>
                </a:lnTo>
                <a:lnTo>
                  <a:pt x="1657509" y="1247782"/>
                </a:lnTo>
                <a:lnTo>
                  <a:pt x="1672914" y="1247782"/>
                </a:lnTo>
                <a:lnTo>
                  <a:pt x="1672914" y="1272150"/>
                </a:lnTo>
                <a:lnTo>
                  <a:pt x="1733516" y="1272150"/>
                </a:lnTo>
                <a:lnTo>
                  <a:pt x="1733516" y="1297906"/>
                </a:lnTo>
                <a:lnTo>
                  <a:pt x="1809014" y="1297906"/>
                </a:lnTo>
                <a:lnTo>
                  <a:pt x="1809014" y="1318107"/>
                </a:lnTo>
                <a:lnTo>
                  <a:pt x="1890240" y="1318107"/>
                </a:lnTo>
                <a:lnTo>
                  <a:pt x="1890240" y="1342853"/>
                </a:lnTo>
                <a:lnTo>
                  <a:pt x="1960645" y="1342853"/>
                </a:lnTo>
                <a:lnTo>
                  <a:pt x="1960645" y="1368609"/>
                </a:lnTo>
                <a:lnTo>
                  <a:pt x="2103111" y="1368609"/>
                </a:lnTo>
                <a:lnTo>
                  <a:pt x="2103111" y="1398153"/>
                </a:lnTo>
                <a:lnTo>
                  <a:pt x="2294210" y="1398153"/>
                </a:lnTo>
                <a:lnTo>
                  <a:pt x="2294210" y="1424288"/>
                </a:lnTo>
                <a:lnTo>
                  <a:pt x="2318527" y="1424288"/>
                </a:lnTo>
                <a:lnTo>
                  <a:pt x="2318527" y="1448150"/>
                </a:lnTo>
                <a:lnTo>
                  <a:pt x="2405737" y="1448150"/>
                </a:lnTo>
                <a:lnTo>
                  <a:pt x="2405737" y="1481102"/>
                </a:lnTo>
                <a:lnTo>
                  <a:pt x="2495240" y="1481102"/>
                </a:lnTo>
                <a:lnTo>
                  <a:pt x="2495240" y="1510015"/>
                </a:lnTo>
                <a:lnTo>
                  <a:pt x="2629429" y="1510015"/>
                </a:lnTo>
                <a:lnTo>
                  <a:pt x="2629429" y="1568471"/>
                </a:lnTo>
                <a:lnTo>
                  <a:pt x="2704927" y="1568471"/>
                </a:lnTo>
                <a:lnTo>
                  <a:pt x="2704927" y="1599909"/>
                </a:lnTo>
                <a:lnTo>
                  <a:pt x="3174463" y="1599909"/>
                </a:lnTo>
                <a:lnTo>
                  <a:pt x="3174463" y="1647633"/>
                </a:lnTo>
                <a:lnTo>
                  <a:pt x="3304961" y="1647633"/>
                </a:lnTo>
              </a:path>
            </a:pathLst>
          </a:custGeom>
          <a:noFill/>
          <a:ln w="12729" cap="flat">
            <a:solidFill>
              <a:srgbClr val="74727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38" name="Freeform: Shape 96">
            <a:extLst>
              <a:ext uri="{FF2B5EF4-FFF2-40B4-BE49-F238E27FC236}">
                <a16:creationId xmlns:a16="http://schemas.microsoft.com/office/drawing/2014/main" id="{6DECEF5D-C0BA-5D4C-B8DB-917CF9B47CAD}"/>
              </a:ext>
            </a:extLst>
          </p:cNvPr>
          <p:cNvSpPr/>
          <p:nvPr/>
        </p:nvSpPr>
        <p:spPr>
          <a:xfrm>
            <a:off x="10564604" y="3986748"/>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74727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39" name="Freeform: Shape 97">
            <a:extLst>
              <a:ext uri="{FF2B5EF4-FFF2-40B4-BE49-F238E27FC236}">
                <a16:creationId xmlns:a16="http://schemas.microsoft.com/office/drawing/2014/main" id="{38DA4A14-D738-4941-8232-F2372DB09E02}"/>
              </a:ext>
            </a:extLst>
          </p:cNvPr>
          <p:cNvSpPr/>
          <p:nvPr/>
        </p:nvSpPr>
        <p:spPr>
          <a:xfrm>
            <a:off x="10483911" y="3985337"/>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74727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40" name="Freeform: Shape 98">
            <a:extLst>
              <a:ext uri="{FF2B5EF4-FFF2-40B4-BE49-F238E27FC236}">
                <a16:creationId xmlns:a16="http://schemas.microsoft.com/office/drawing/2014/main" id="{6BEA9AC0-AE01-5347-A93C-6A6AC1DF33CB}"/>
              </a:ext>
            </a:extLst>
          </p:cNvPr>
          <p:cNvSpPr/>
          <p:nvPr/>
        </p:nvSpPr>
        <p:spPr>
          <a:xfrm>
            <a:off x="10323421" y="3926805"/>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74727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41" name="Freeform: Shape 99">
            <a:extLst>
              <a:ext uri="{FF2B5EF4-FFF2-40B4-BE49-F238E27FC236}">
                <a16:creationId xmlns:a16="http://schemas.microsoft.com/office/drawing/2014/main" id="{CDB629DC-62EC-144B-9C8B-E5D22E52C929}"/>
              </a:ext>
            </a:extLst>
          </p:cNvPr>
          <p:cNvSpPr/>
          <p:nvPr/>
        </p:nvSpPr>
        <p:spPr>
          <a:xfrm>
            <a:off x="10112573" y="3928217"/>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74727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42" name="Freeform: Shape 100">
            <a:extLst>
              <a:ext uri="{FF2B5EF4-FFF2-40B4-BE49-F238E27FC236}">
                <a16:creationId xmlns:a16="http://schemas.microsoft.com/office/drawing/2014/main" id="{955E6EE6-A806-2945-9F1D-E75C91A5ED71}"/>
              </a:ext>
            </a:extLst>
          </p:cNvPr>
          <p:cNvSpPr/>
          <p:nvPr/>
        </p:nvSpPr>
        <p:spPr>
          <a:xfrm>
            <a:off x="9472557" y="3738497"/>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74727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43" name="Freeform: Shape 101">
            <a:extLst>
              <a:ext uri="{FF2B5EF4-FFF2-40B4-BE49-F238E27FC236}">
                <a16:creationId xmlns:a16="http://schemas.microsoft.com/office/drawing/2014/main" id="{C8D7CAF4-F477-8A42-88D7-FCBF7CCAACA1}"/>
              </a:ext>
            </a:extLst>
          </p:cNvPr>
          <p:cNvSpPr/>
          <p:nvPr/>
        </p:nvSpPr>
        <p:spPr>
          <a:xfrm>
            <a:off x="9131404" y="3639794"/>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74727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44" name="Freeform: Shape 102">
            <a:extLst>
              <a:ext uri="{FF2B5EF4-FFF2-40B4-BE49-F238E27FC236}">
                <a16:creationId xmlns:a16="http://schemas.microsoft.com/office/drawing/2014/main" id="{F4E3D56C-3F76-DF41-885D-542173B04565}"/>
              </a:ext>
            </a:extLst>
          </p:cNvPr>
          <p:cNvSpPr/>
          <p:nvPr/>
        </p:nvSpPr>
        <p:spPr>
          <a:xfrm>
            <a:off x="7190433" y="2269075"/>
            <a:ext cx="48415" cy="15692"/>
          </a:xfrm>
          <a:custGeom>
            <a:avLst/>
            <a:gdLst>
              <a:gd name="connsiteX0" fmla="*/ 41250 w 41249"/>
              <a:gd name="connsiteY0" fmla="*/ 0 h 12625"/>
              <a:gd name="connsiteX1" fmla="*/ 0 w 41249"/>
              <a:gd name="connsiteY1" fmla="*/ 0 h 12625"/>
            </a:gdLst>
            <a:ahLst/>
            <a:cxnLst>
              <a:cxn ang="0">
                <a:pos x="connsiteX0" y="connsiteY0"/>
              </a:cxn>
              <a:cxn ang="0">
                <a:pos x="connsiteX1" y="connsiteY1"/>
              </a:cxn>
            </a:cxnLst>
            <a:rect l="l" t="t" r="r" b="b"/>
            <a:pathLst>
              <a:path w="41249" h="12625">
                <a:moveTo>
                  <a:pt x="41250" y="0"/>
                </a:moveTo>
                <a:lnTo>
                  <a:pt x="0" y="0"/>
                </a:lnTo>
              </a:path>
            </a:pathLst>
          </a:custGeom>
          <a:ln w="12729" cap="flat">
            <a:solidFill>
              <a:srgbClr val="74727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45" name="Freeform: Shape 103">
            <a:extLst>
              <a:ext uri="{FF2B5EF4-FFF2-40B4-BE49-F238E27FC236}">
                <a16:creationId xmlns:a16="http://schemas.microsoft.com/office/drawing/2014/main" id="{7471D391-FE07-5E45-BF09-5FCF62F726AA}"/>
              </a:ext>
            </a:extLst>
          </p:cNvPr>
          <p:cNvSpPr/>
          <p:nvPr/>
        </p:nvSpPr>
        <p:spPr>
          <a:xfrm>
            <a:off x="6724953" y="1939066"/>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74727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46" name="Freeform: Shape 105">
            <a:extLst>
              <a:ext uri="{FF2B5EF4-FFF2-40B4-BE49-F238E27FC236}">
                <a16:creationId xmlns:a16="http://schemas.microsoft.com/office/drawing/2014/main" id="{8EBDE581-49CE-834D-8E99-4A85D0186BCB}"/>
              </a:ext>
            </a:extLst>
          </p:cNvPr>
          <p:cNvSpPr/>
          <p:nvPr/>
        </p:nvSpPr>
        <p:spPr>
          <a:xfrm>
            <a:off x="6848234" y="1952876"/>
            <a:ext cx="4376261" cy="1738231"/>
          </a:xfrm>
          <a:custGeom>
            <a:avLst/>
            <a:gdLst>
              <a:gd name="connsiteX0" fmla="*/ 0 w 3728536"/>
              <a:gd name="connsiteY0" fmla="*/ 0 h 1398531"/>
              <a:gd name="connsiteX1" fmla="*/ 0 w 3728536"/>
              <a:gd name="connsiteY1" fmla="*/ 63759 h 1398531"/>
              <a:gd name="connsiteX2" fmla="*/ 139028 w 3728536"/>
              <a:gd name="connsiteY2" fmla="*/ 63759 h 1398531"/>
              <a:gd name="connsiteX3" fmla="*/ 139028 w 3728536"/>
              <a:gd name="connsiteY3" fmla="*/ 196580 h 1398531"/>
              <a:gd name="connsiteX4" fmla="*/ 271180 w 3728536"/>
              <a:gd name="connsiteY4" fmla="*/ 196580 h 1398531"/>
              <a:gd name="connsiteX5" fmla="*/ 271180 w 3728536"/>
              <a:gd name="connsiteY5" fmla="*/ 257814 h 1398531"/>
              <a:gd name="connsiteX6" fmla="*/ 447129 w 3728536"/>
              <a:gd name="connsiteY6" fmla="*/ 257814 h 1398531"/>
              <a:gd name="connsiteX7" fmla="*/ 447129 w 3728536"/>
              <a:gd name="connsiteY7" fmla="*/ 321699 h 1398531"/>
              <a:gd name="connsiteX8" fmla="*/ 600798 w 3728536"/>
              <a:gd name="connsiteY8" fmla="*/ 321699 h 1398531"/>
              <a:gd name="connsiteX9" fmla="*/ 600798 w 3728536"/>
              <a:gd name="connsiteY9" fmla="*/ 390634 h 1398531"/>
              <a:gd name="connsiteX10" fmla="*/ 1126098 w 3728536"/>
              <a:gd name="connsiteY10" fmla="*/ 390634 h 1398531"/>
              <a:gd name="connsiteX11" fmla="*/ 1126098 w 3728536"/>
              <a:gd name="connsiteY11" fmla="*/ 454520 h 1398531"/>
              <a:gd name="connsiteX12" fmla="*/ 1163910 w 3728536"/>
              <a:gd name="connsiteY12" fmla="*/ 454520 h 1398531"/>
              <a:gd name="connsiteX13" fmla="*/ 1163910 w 3728536"/>
              <a:gd name="connsiteY13" fmla="*/ 519162 h 1398531"/>
              <a:gd name="connsiteX14" fmla="*/ 1205160 w 3728536"/>
              <a:gd name="connsiteY14" fmla="*/ 519162 h 1398531"/>
              <a:gd name="connsiteX15" fmla="*/ 1205160 w 3728536"/>
              <a:gd name="connsiteY15" fmla="*/ 583805 h 1398531"/>
              <a:gd name="connsiteX16" fmla="*/ 1248957 w 3728536"/>
              <a:gd name="connsiteY16" fmla="*/ 583805 h 1398531"/>
              <a:gd name="connsiteX17" fmla="*/ 1248957 w 3728536"/>
              <a:gd name="connsiteY17" fmla="*/ 644281 h 1398531"/>
              <a:gd name="connsiteX18" fmla="*/ 1336549 w 3728536"/>
              <a:gd name="connsiteY18" fmla="*/ 644281 h 1398531"/>
              <a:gd name="connsiteX19" fmla="*/ 1336549 w 3728536"/>
              <a:gd name="connsiteY19" fmla="*/ 713217 h 1398531"/>
              <a:gd name="connsiteX20" fmla="*/ 1355392 w 3728536"/>
              <a:gd name="connsiteY20" fmla="*/ 713217 h 1398531"/>
              <a:gd name="connsiteX21" fmla="*/ 1355392 w 3728536"/>
              <a:gd name="connsiteY21" fmla="*/ 780511 h 1398531"/>
              <a:gd name="connsiteX22" fmla="*/ 1406063 w 3728536"/>
              <a:gd name="connsiteY22" fmla="*/ 780511 h 1398531"/>
              <a:gd name="connsiteX23" fmla="*/ 1406063 w 3728536"/>
              <a:gd name="connsiteY23" fmla="*/ 841745 h 1398531"/>
              <a:gd name="connsiteX24" fmla="*/ 1472139 w 3728536"/>
              <a:gd name="connsiteY24" fmla="*/ 841745 h 1398531"/>
              <a:gd name="connsiteX25" fmla="*/ 1472139 w 3728536"/>
              <a:gd name="connsiteY25" fmla="*/ 909039 h 1398531"/>
              <a:gd name="connsiteX26" fmla="*/ 1622370 w 3728536"/>
              <a:gd name="connsiteY26" fmla="*/ 909039 h 1398531"/>
              <a:gd name="connsiteX27" fmla="*/ 1622370 w 3728536"/>
              <a:gd name="connsiteY27" fmla="*/ 970778 h 1398531"/>
              <a:gd name="connsiteX28" fmla="*/ 1747648 w 3728536"/>
              <a:gd name="connsiteY28" fmla="*/ 970778 h 1398531"/>
              <a:gd name="connsiteX29" fmla="*/ 1747648 w 3728536"/>
              <a:gd name="connsiteY29" fmla="*/ 1035042 h 1398531"/>
              <a:gd name="connsiteX30" fmla="*/ 2224823 w 3728536"/>
              <a:gd name="connsiteY30" fmla="*/ 1035042 h 1398531"/>
              <a:gd name="connsiteX31" fmla="*/ 2224823 w 3728536"/>
              <a:gd name="connsiteY31" fmla="*/ 1109912 h 1398531"/>
              <a:gd name="connsiteX32" fmla="*/ 2578503 w 3728536"/>
              <a:gd name="connsiteY32" fmla="*/ 1109912 h 1398531"/>
              <a:gd name="connsiteX33" fmla="*/ 2578503 w 3728536"/>
              <a:gd name="connsiteY33" fmla="*/ 1189957 h 1398531"/>
              <a:gd name="connsiteX34" fmla="*/ 2902901 w 3728536"/>
              <a:gd name="connsiteY34" fmla="*/ 1189957 h 1398531"/>
              <a:gd name="connsiteX35" fmla="*/ 2902901 w 3728536"/>
              <a:gd name="connsiteY35" fmla="*/ 1282755 h 1398531"/>
              <a:gd name="connsiteX36" fmla="*/ 3286500 w 3728536"/>
              <a:gd name="connsiteY36" fmla="*/ 1282755 h 1398531"/>
              <a:gd name="connsiteX37" fmla="*/ 3286500 w 3728536"/>
              <a:gd name="connsiteY37" fmla="*/ 1398531 h 1398531"/>
              <a:gd name="connsiteX38" fmla="*/ 3728537 w 3728536"/>
              <a:gd name="connsiteY38" fmla="*/ 1398531 h 13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28536" h="1398531">
                <a:moveTo>
                  <a:pt x="0" y="0"/>
                </a:moveTo>
                <a:lnTo>
                  <a:pt x="0" y="63759"/>
                </a:lnTo>
                <a:lnTo>
                  <a:pt x="139028" y="63759"/>
                </a:lnTo>
                <a:lnTo>
                  <a:pt x="139028" y="196580"/>
                </a:lnTo>
                <a:lnTo>
                  <a:pt x="271180" y="196580"/>
                </a:lnTo>
                <a:lnTo>
                  <a:pt x="271180" y="257814"/>
                </a:lnTo>
                <a:lnTo>
                  <a:pt x="447129" y="257814"/>
                </a:lnTo>
                <a:lnTo>
                  <a:pt x="447129" y="321699"/>
                </a:lnTo>
                <a:lnTo>
                  <a:pt x="600798" y="321699"/>
                </a:lnTo>
                <a:lnTo>
                  <a:pt x="600798" y="390634"/>
                </a:lnTo>
                <a:lnTo>
                  <a:pt x="1126098" y="390634"/>
                </a:lnTo>
                <a:lnTo>
                  <a:pt x="1126098" y="454520"/>
                </a:lnTo>
                <a:lnTo>
                  <a:pt x="1163910" y="454520"/>
                </a:lnTo>
                <a:lnTo>
                  <a:pt x="1163910" y="519162"/>
                </a:lnTo>
                <a:lnTo>
                  <a:pt x="1205160" y="519162"/>
                </a:lnTo>
                <a:lnTo>
                  <a:pt x="1205160" y="583805"/>
                </a:lnTo>
                <a:lnTo>
                  <a:pt x="1248957" y="583805"/>
                </a:lnTo>
                <a:lnTo>
                  <a:pt x="1248957" y="644281"/>
                </a:lnTo>
                <a:lnTo>
                  <a:pt x="1336549" y="644281"/>
                </a:lnTo>
                <a:lnTo>
                  <a:pt x="1336549" y="713217"/>
                </a:lnTo>
                <a:lnTo>
                  <a:pt x="1355392" y="713217"/>
                </a:lnTo>
                <a:lnTo>
                  <a:pt x="1355392" y="780511"/>
                </a:lnTo>
                <a:lnTo>
                  <a:pt x="1406063" y="780511"/>
                </a:lnTo>
                <a:lnTo>
                  <a:pt x="1406063" y="841745"/>
                </a:lnTo>
                <a:lnTo>
                  <a:pt x="1472139" y="841745"/>
                </a:lnTo>
                <a:cubicBezTo>
                  <a:pt x="1472139" y="841745"/>
                  <a:pt x="1471503" y="908408"/>
                  <a:pt x="1472139" y="909039"/>
                </a:cubicBezTo>
                <a:cubicBezTo>
                  <a:pt x="1472776" y="909670"/>
                  <a:pt x="1622370" y="909039"/>
                  <a:pt x="1622370" y="909039"/>
                </a:cubicBezTo>
                <a:lnTo>
                  <a:pt x="1622370" y="970778"/>
                </a:lnTo>
                <a:lnTo>
                  <a:pt x="1747648" y="970778"/>
                </a:lnTo>
                <a:lnTo>
                  <a:pt x="1747648" y="1035042"/>
                </a:lnTo>
                <a:lnTo>
                  <a:pt x="2224823" y="1035042"/>
                </a:lnTo>
                <a:lnTo>
                  <a:pt x="2224823" y="1109912"/>
                </a:lnTo>
                <a:lnTo>
                  <a:pt x="2578503" y="1109912"/>
                </a:lnTo>
                <a:lnTo>
                  <a:pt x="2578503" y="1189957"/>
                </a:lnTo>
                <a:lnTo>
                  <a:pt x="2902901" y="1189957"/>
                </a:lnTo>
                <a:lnTo>
                  <a:pt x="2902901" y="1282755"/>
                </a:lnTo>
                <a:lnTo>
                  <a:pt x="3286500" y="1282755"/>
                </a:lnTo>
                <a:lnTo>
                  <a:pt x="3286500" y="1398531"/>
                </a:lnTo>
                <a:lnTo>
                  <a:pt x="3728537" y="1398531"/>
                </a:lnTo>
              </a:path>
            </a:pathLst>
          </a:custGeom>
          <a:noFill/>
          <a:ln w="12729" cap="flat">
            <a:solidFill>
              <a:srgbClr val="ACD5D2"/>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47" name="Freeform: Shape 106">
            <a:extLst>
              <a:ext uri="{FF2B5EF4-FFF2-40B4-BE49-F238E27FC236}">
                <a16:creationId xmlns:a16="http://schemas.microsoft.com/office/drawing/2014/main" id="{0B94A58F-A21A-584F-8634-8471BD2FF460}"/>
              </a:ext>
            </a:extLst>
          </p:cNvPr>
          <p:cNvSpPr/>
          <p:nvPr/>
        </p:nvSpPr>
        <p:spPr>
          <a:xfrm>
            <a:off x="11206265" y="3665529"/>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ACD5D2"/>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48" name="Freeform: Shape 107">
            <a:extLst>
              <a:ext uri="{FF2B5EF4-FFF2-40B4-BE49-F238E27FC236}">
                <a16:creationId xmlns:a16="http://schemas.microsoft.com/office/drawing/2014/main" id="{AD43252E-58D4-9D4C-AFC4-584B064E1118}"/>
              </a:ext>
            </a:extLst>
          </p:cNvPr>
          <p:cNvSpPr/>
          <p:nvPr/>
        </p:nvSpPr>
        <p:spPr>
          <a:xfrm>
            <a:off x="10943414" y="3665529"/>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ACD5D2"/>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49" name="Freeform: Shape 108">
            <a:extLst>
              <a:ext uri="{FF2B5EF4-FFF2-40B4-BE49-F238E27FC236}">
                <a16:creationId xmlns:a16="http://schemas.microsoft.com/office/drawing/2014/main" id="{D701CCD9-C273-8E4D-8A78-608D2191EE32}"/>
              </a:ext>
            </a:extLst>
          </p:cNvPr>
          <p:cNvSpPr/>
          <p:nvPr/>
        </p:nvSpPr>
        <p:spPr>
          <a:xfrm>
            <a:off x="10785166" y="3667725"/>
            <a:ext cx="14943" cy="50685"/>
          </a:xfrm>
          <a:custGeom>
            <a:avLst/>
            <a:gdLst>
              <a:gd name="connsiteX0" fmla="*/ 0 w 12731"/>
              <a:gd name="connsiteY0" fmla="*/ 0 h 40780"/>
              <a:gd name="connsiteX1" fmla="*/ 0 w 12731"/>
              <a:gd name="connsiteY1" fmla="*/ 40781 h 40780"/>
            </a:gdLst>
            <a:ahLst/>
            <a:cxnLst>
              <a:cxn ang="0">
                <a:pos x="connsiteX0" y="connsiteY0"/>
              </a:cxn>
              <a:cxn ang="0">
                <a:pos x="connsiteX1" y="connsiteY1"/>
              </a:cxn>
            </a:cxnLst>
            <a:rect l="l" t="t" r="r" b="b"/>
            <a:pathLst>
              <a:path w="12731" h="40780">
                <a:moveTo>
                  <a:pt x="0" y="0"/>
                </a:moveTo>
                <a:lnTo>
                  <a:pt x="0" y="40781"/>
                </a:lnTo>
              </a:path>
            </a:pathLst>
          </a:custGeom>
          <a:ln w="12729" cap="flat">
            <a:solidFill>
              <a:srgbClr val="ACD5D2"/>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50" name="Freeform: Shape 109">
            <a:extLst>
              <a:ext uri="{FF2B5EF4-FFF2-40B4-BE49-F238E27FC236}">
                <a16:creationId xmlns:a16="http://schemas.microsoft.com/office/drawing/2014/main" id="{1CA898EC-D836-EA4E-A96C-0CF8E6EFC456}"/>
              </a:ext>
            </a:extLst>
          </p:cNvPr>
          <p:cNvSpPr/>
          <p:nvPr/>
        </p:nvSpPr>
        <p:spPr>
          <a:xfrm>
            <a:off x="10325812" y="3519590"/>
            <a:ext cx="14943" cy="50685"/>
          </a:xfrm>
          <a:custGeom>
            <a:avLst/>
            <a:gdLst>
              <a:gd name="connsiteX0" fmla="*/ 0 w 12731"/>
              <a:gd name="connsiteY0" fmla="*/ 0 h 40780"/>
              <a:gd name="connsiteX1" fmla="*/ 0 w 12731"/>
              <a:gd name="connsiteY1" fmla="*/ 40781 h 40780"/>
            </a:gdLst>
            <a:ahLst/>
            <a:cxnLst>
              <a:cxn ang="0">
                <a:pos x="connsiteX0" y="connsiteY0"/>
              </a:cxn>
              <a:cxn ang="0">
                <a:pos x="connsiteX1" y="connsiteY1"/>
              </a:cxn>
            </a:cxnLst>
            <a:rect l="l" t="t" r="r" b="b"/>
            <a:pathLst>
              <a:path w="12731" h="40780">
                <a:moveTo>
                  <a:pt x="0" y="0"/>
                </a:moveTo>
                <a:lnTo>
                  <a:pt x="0" y="40781"/>
                </a:lnTo>
              </a:path>
            </a:pathLst>
          </a:custGeom>
          <a:ln w="12729" cap="flat">
            <a:solidFill>
              <a:srgbClr val="ACD5D2"/>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51" name="Freeform: Shape 110">
            <a:extLst>
              <a:ext uri="{FF2B5EF4-FFF2-40B4-BE49-F238E27FC236}">
                <a16:creationId xmlns:a16="http://schemas.microsoft.com/office/drawing/2014/main" id="{01563C5D-316D-FB4E-B763-9DD62468B4CC}"/>
              </a:ext>
            </a:extLst>
          </p:cNvPr>
          <p:cNvSpPr/>
          <p:nvPr/>
        </p:nvSpPr>
        <p:spPr>
          <a:xfrm>
            <a:off x="10139471" y="3407390"/>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ACD5D2"/>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52" name="Freeform: Shape 111">
            <a:extLst>
              <a:ext uri="{FF2B5EF4-FFF2-40B4-BE49-F238E27FC236}">
                <a16:creationId xmlns:a16="http://schemas.microsoft.com/office/drawing/2014/main" id="{A3091588-8384-3749-94B3-05D40E17CCAC}"/>
              </a:ext>
            </a:extLst>
          </p:cNvPr>
          <p:cNvSpPr/>
          <p:nvPr/>
        </p:nvSpPr>
        <p:spPr>
          <a:xfrm>
            <a:off x="9647840" y="3305862"/>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ACD5D2"/>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53" name="Freeform: Shape 112">
            <a:extLst>
              <a:ext uri="{FF2B5EF4-FFF2-40B4-BE49-F238E27FC236}">
                <a16:creationId xmlns:a16="http://schemas.microsoft.com/office/drawing/2014/main" id="{59767750-A53E-0A4F-B4AF-B02ECC7EED27}"/>
              </a:ext>
            </a:extLst>
          </p:cNvPr>
          <p:cNvSpPr/>
          <p:nvPr/>
        </p:nvSpPr>
        <p:spPr>
          <a:xfrm>
            <a:off x="9092701" y="3214847"/>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ACD5D2"/>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54" name="Freeform: Shape 114">
            <a:extLst>
              <a:ext uri="{FF2B5EF4-FFF2-40B4-BE49-F238E27FC236}">
                <a16:creationId xmlns:a16="http://schemas.microsoft.com/office/drawing/2014/main" id="{D39B57E9-ABE2-C548-8516-8F21BDB7604A}"/>
              </a:ext>
            </a:extLst>
          </p:cNvPr>
          <p:cNvSpPr/>
          <p:nvPr/>
        </p:nvSpPr>
        <p:spPr>
          <a:xfrm>
            <a:off x="6716285" y="1956014"/>
            <a:ext cx="4752231" cy="1697117"/>
          </a:xfrm>
          <a:custGeom>
            <a:avLst/>
            <a:gdLst>
              <a:gd name="connsiteX0" fmla="*/ 0 w 4048859"/>
              <a:gd name="connsiteY0" fmla="*/ 0 h 1365452"/>
              <a:gd name="connsiteX1" fmla="*/ 75498 w 4048859"/>
              <a:gd name="connsiteY1" fmla="*/ 0 h 1365452"/>
              <a:gd name="connsiteX2" fmla="*/ 75498 w 4048859"/>
              <a:gd name="connsiteY2" fmla="*/ 22095 h 1365452"/>
              <a:gd name="connsiteX3" fmla="*/ 140683 w 4048859"/>
              <a:gd name="connsiteY3" fmla="*/ 22095 h 1365452"/>
              <a:gd name="connsiteX4" fmla="*/ 140683 w 4048859"/>
              <a:gd name="connsiteY4" fmla="*/ 40781 h 1365452"/>
              <a:gd name="connsiteX5" fmla="*/ 233368 w 4048859"/>
              <a:gd name="connsiteY5" fmla="*/ 40781 h 1365452"/>
              <a:gd name="connsiteX6" fmla="*/ 233368 w 4048859"/>
              <a:gd name="connsiteY6" fmla="*/ 53785 h 1365452"/>
              <a:gd name="connsiteX7" fmla="*/ 301990 w 4048859"/>
              <a:gd name="connsiteY7" fmla="*/ 53785 h 1365452"/>
              <a:gd name="connsiteX8" fmla="*/ 301990 w 4048859"/>
              <a:gd name="connsiteY8" fmla="*/ 62875 h 1365452"/>
              <a:gd name="connsiteX9" fmla="*/ 353425 w 4048859"/>
              <a:gd name="connsiteY9" fmla="*/ 62875 h 1365452"/>
              <a:gd name="connsiteX10" fmla="*/ 353425 w 4048859"/>
              <a:gd name="connsiteY10" fmla="*/ 82697 h 1365452"/>
              <a:gd name="connsiteX11" fmla="*/ 388310 w 4048859"/>
              <a:gd name="connsiteY11" fmla="*/ 82697 h 1365452"/>
              <a:gd name="connsiteX12" fmla="*/ 388310 w 4048859"/>
              <a:gd name="connsiteY12" fmla="*/ 101383 h 1365452"/>
              <a:gd name="connsiteX13" fmla="*/ 641284 w 4048859"/>
              <a:gd name="connsiteY13" fmla="*/ 101383 h 1365452"/>
              <a:gd name="connsiteX14" fmla="*/ 641284 w 4048859"/>
              <a:gd name="connsiteY14" fmla="*/ 124614 h 1365452"/>
              <a:gd name="connsiteX15" fmla="*/ 746573 w 4048859"/>
              <a:gd name="connsiteY15" fmla="*/ 124614 h 1365452"/>
              <a:gd name="connsiteX16" fmla="*/ 746573 w 4048859"/>
              <a:gd name="connsiteY16" fmla="*/ 143931 h 1365452"/>
              <a:gd name="connsiteX17" fmla="*/ 801446 w 4048859"/>
              <a:gd name="connsiteY17" fmla="*/ 143931 h 1365452"/>
              <a:gd name="connsiteX18" fmla="*/ 801446 w 4048859"/>
              <a:gd name="connsiteY18" fmla="*/ 165521 h 1365452"/>
              <a:gd name="connsiteX19" fmla="*/ 875797 w 4048859"/>
              <a:gd name="connsiteY19" fmla="*/ 165521 h 1365452"/>
              <a:gd name="connsiteX20" fmla="*/ 875797 w 4048859"/>
              <a:gd name="connsiteY20" fmla="*/ 183070 h 1365452"/>
              <a:gd name="connsiteX21" fmla="*/ 985033 w 4048859"/>
              <a:gd name="connsiteY21" fmla="*/ 183070 h 1365452"/>
              <a:gd name="connsiteX22" fmla="*/ 985033 w 4048859"/>
              <a:gd name="connsiteY22" fmla="*/ 205165 h 1365452"/>
              <a:gd name="connsiteX23" fmla="*/ 1041052 w 4048859"/>
              <a:gd name="connsiteY23" fmla="*/ 205165 h 1365452"/>
              <a:gd name="connsiteX24" fmla="*/ 1041052 w 4048859"/>
              <a:gd name="connsiteY24" fmla="*/ 224482 h 1365452"/>
              <a:gd name="connsiteX25" fmla="*/ 1071989 w 4048859"/>
              <a:gd name="connsiteY25" fmla="*/ 224482 h 1365452"/>
              <a:gd name="connsiteX26" fmla="*/ 1071989 w 4048859"/>
              <a:gd name="connsiteY26" fmla="*/ 244936 h 1365452"/>
              <a:gd name="connsiteX27" fmla="*/ 1097198 w 4048859"/>
              <a:gd name="connsiteY27" fmla="*/ 244936 h 1365452"/>
              <a:gd name="connsiteX28" fmla="*/ 1097198 w 4048859"/>
              <a:gd name="connsiteY28" fmla="*/ 271575 h 1365452"/>
              <a:gd name="connsiteX29" fmla="*/ 1117186 w 4048859"/>
              <a:gd name="connsiteY29" fmla="*/ 271575 h 1365452"/>
              <a:gd name="connsiteX30" fmla="*/ 1117186 w 4048859"/>
              <a:gd name="connsiteY30" fmla="*/ 284580 h 1365452"/>
              <a:gd name="connsiteX31" fmla="*/ 1138320 w 4048859"/>
              <a:gd name="connsiteY31" fmla="*/ 284580 h 1365452"/>
              <a:gd name="connsiteX32" fmla="*/ 1138320 w 4048859"/>
              <a:gd name="connsiteY32" fmla="*/ 305538 h 1365452"/>
              <a:gd name="connsiteX33" fmla="*/ 1174987 w 4048859"/>
              <a:gd name="connsiteY33" fmla="*/ 305538 h 1365452"/>
              <a:gd name="connsiteX34" fmla="*/ 1174987 w 4048859"/>
              <a:gd name="connsiteY34" fmla="*/ 324224 h 1365452"/>
              <a:gd name="connsiteX35" fmla="*/ 1244755 w 4048859"/>
              <a:gd name="connsiteY35" fmla="*/ 324224 h 1365452"/>
              <a:gd name="connsiteX36" fmla="*/ 1244755 w 4048859"/>
              <a:gd name="connsiteY36" fmla="*/ 345814 h 1365452"/>
              <a:gd name="connsiteX37" fmla="*/ 1271619 w 4048859"/>
              <a:gd name="connsiteY37" fmla="*/ 345814 h 1365452"/>
              <a:gd name="connsiteX38" fmla="*/ 1271619 w 4048859"/>
              <a:gd name="connsiteY38" fmla="*/ 365131 h 1365452"/>
              <a:gd name="connsiteX39" fmla="*/ 1317961 w 4048859"/>
              <a:gd name="connsiteY39" fmla="*/ 365131 h 1365452"/>
              <a:gd name="connsiteX40" fmla="*/ 1317961 w 4048859"/>
              <a:gd name="connsiteY40" fmla="*/ 391266 h 1365452"/>
              <a:gd name="connsiteX41" fmla="*/ 1378054 w 4048859"/>
              <a:gd name="connsiteY41" fmla="*/ 391266 h 1365452"/>
              <a:gd name="connsiteX42" fmla="*/ 1378054 w 4048859"/>
              <a:gd name="connsiteY42" fmla="*/ 431036 h 1365452"/>
              <a:gd name="connsiteX43" fmla="*/ 1493655 w 4048859"/>
              <a:gd name="connsiteY43" fmla="*/ 431036 h 1365452"/>
              <a:gd name="connsiteX44" fmla="*/ 1493655 w 4048859"/>
              <a:gd name="connsiteY44" fmla="*/ 449217 h 1365452"/>
              <a:gd name="connsiteX45" fmla="*/ 1520519 w 4048859"/>
              <a:gd name="connsiteY45" fmla="*/ 449217 h 1365452"/>
              <a:gd name="connsiteX46" fmla="*/ 1520519 w 4048859"/>
              <a:gd name="connsiteY46" fmla="*/ 474215 h 1365452"/>
              <a:gd name="connsiteX47" fmla="*/ 1534778 w 4048859"/>
              <a:gd name="connsiteY47" fmla="*/ 474215 h 1365452"/>
              <a:gd name="connsiteX48" fmla="*/ 1534778 w 4048859"/>
              <a:gd name="connsiteY48" fmla="*/ 511082 h 1365452"/>
              <a:gd name="connsiteX49" fmla="*/ 1585195 w 4048859"/>
              <a:gd name="connsiteY49" fmla="*/ 511082 h 1365452"/>
              <a:gd name="connsiteX50" fmla="*/ 1585195 w 4048859"/>
              <a:gd name="connsiteY50" fmla="*/ 532040 h 1365452"/>
              <a:gd name="connsiteX51" fmla="*/ 1618424 w 4048859"/>
              <a:gd name="connsiteY51" fmla="*/ 532040 h 1365452"/>
              <a:gd name="connsiteX52" fmla="*/ 1618424 w 4048859"/>
              <a:gd name="connsiteY52" fmla="*/ 549590 h 1365452"/>
              <a:gd name="connsiteX53" fmla="*/ 1712255 w 4048859"/>
              <a:gd name="connsiteY53" fmla="*/ 549590 h 1365452"/>
              <a:gd name="connsiteX54" fmla="*/ 1712255 w 4048859"/>
              <a:gd name="connsiteY54" fmla="*/ 575094 h 1365452"/>
              <a:gd name="connsiteX55" fmla="*/ 1775148 w 4048859"/>
              <a:gd name="connsiteY55" fmla="*/ 575094 h 1365452"/>
              <a:gd name="connsiteX56" fmla="*/ 1775148 w 4048859"/>
              <a:gd name="connsiteY56" fmla="*/ 597188 h 1365452"/>
              <a:gd name="connsiteX57" fmla="*/ 1791699 w 4048859"/>
              <a:gd name="connsiteY57" fmla="*/ 597188 h 1365452"/>
              <a:gd name="connsiteX58" fmla="*/ 1791699 w 4048859"/>
              <a:gd name="connsiteY58" fmla="*/ 615369 h 1365452"/>
              <a:gd name="connsiteX59" fmla="*/ 1805449 w 4048859"/>
              <a:gd name="connsiteY59" fmla="*/ 615369 h 1365452"/>
              <a:gd name="connsiteX60" fmla="*/ 1805449 w 4048859"/>
              <a:gd name="connsiteY60" fmla="*/ 636327 h 1365452"/>
              <a:gd name="connsiteX61" fmla="*/ 1890113 w 4048859"/>
              <a:gd name="connsiteY61" fmla="*/ 636327 h 1365452"/>
              <a:gd name="connsiteX62" fmla="*/ 1890113 w 4048859"/>
              <a:gd name="connsiteY62" fmla="*/ 655644 h 1365452"/>
              <a:gd name="connsiteX63" fmla="*/ 1911247 w 4048859"/>
              <a:gd name="connsiteY63" fmla="*/ 655644 h 1365452"/>
              <a:gd name="connsiteX64" fmla="*/ 1911247 w 4048859"/>
              <a:gd name="connsiteY64" fmla="*/ 672689 h 1365452"/>
              <a:gd name="connsiteX65" fmla="*/ 1993620 w 4048859"/>
              <a:gd name="connsiteY65" fmla="*/ 672689 h 1365452"/>
              <a:gd name="connsiteX66" fmla="*/ 1993620 w 4048859"/>
              <a:gd name="connsiteY66" fmla="*/ 697056 h 1365452"/>
              <a:gd name="connsiteX67" fmla="*/ 2017046 w 4048859"/>
              <a:gd name="connsiteY67" fmla="*/ 697056 h 1365452"/>
              <a:gd name="connsiteX68" fmla="*/ 2017046 w 4048859"/>
              <a:gd name="connsiteY68" fmla="*/ 716878 h 1365452"/>
              <a:gd name="connsiteX69" fmla="*/ 2058296 w 4048859"/>
              <a:gd name="connsiteY69" fmla="*/ 716878 h 1365452"/>
              <a:gd name="connsiteX70" fmla="*/ 2058296 w 4048859"/>
              <a:gd name="connsiteY70" fmla="*/ 742382 h 1365452"/>
              <a:gd name="connsiteX71" fmla="*/ 2200761 w 4048859"/>
              <a:gd name="connsiteY71" fmla="*/ 742382 h 1365452"/>
              <a:gd name="connsiteX72" fmla="*/ 2200761 w 4048859"/>
              <a:gd name="connsiteY72" fmla="*/ 760563 h 1365452"/>
              <a:gd name="connsiteX73" fmla="*/ 2223677 w 4048859"/>
              <a:gd name="connsiteY73" fmla="*/ 760563 h 1365452"/>
              <a:gd name="connsiteX74" fmla="*/ 2223677 w 4048859"/>
              <a:gd name="connsiteY74" fmla="*/ 783289 h 1365452"/>
              <a:gd name="connsiteX75" fmla="*/ 2270020 w 4048859"/>
              <a:gd name="connsiteY75" fmla="*/ 783289 h 1365452"/>
              <a:gd name="connsiteX76" fmla="*/ 2270020 w 4048859"/>
              <a:gd name="connsiteY76" fmla="*/ 802606 h 1365452"/>
              <a:gd name="connsiteX77" fmla="*/ 2294082 w 4048859"/>
              <a:gd name="connsiteY77" fmla="*/ 802606 h 1365452"/>
              <a:gd name="connsiteX78" fmla="*/ 2294082 w 4048859"/>
              <a:gd name="connsiteY78" fmla="*/ 823059 h 1365452"/>
              <a:gd name="connsiteX79" fmla="*/ 2317508 w 4048859"/>
              <a:gd name="connsiteY79" fmla="*/ 823059 h 1365452"/>
              <a:gd name="connsiteX80" fmla="*/ 2317508 w 4048859"/>
              <a:gd name="connsiteY80" fmla="*/ 840609 h 1365452"/>
              <a:gd name="connsiteX81" fmla="*/ 2374673 w 4048859"/>
              <a:gd name="connsiteY81" fmla="*/ 840609 h 1365452"/>
              <a:gd name="connsiteX82" fmla="*/ 2374673 w 4048859"/>
              <a:gd name="connsiteY82" fmla="*/ 869521 h 1365452"/>
              <a:gd name="connsiteX83" fmla="*/ 2409557 w 4048859"/>
              <a:gd name="connsiteY83" fmla="*/ 869521 h 1365452"/>
              <a:gd name="connsiteX84" fmla="*/ 2409557 w 4048859"/>
              <a:gd name="connsiteY84" fmla="*/ 890480 h 1365452"/>
              <a:gd name="connsiteX85" fmla="*/ 2431837 w 4048859"/>
              <a:gd name="connsiteY85" fmla="*/ 890480 h 1365452"/>
              <a:gd name="connsiteX86" fmla="*/ 2431837 w 4048859"/>
              <a:gd name="connsiteY86" fmla="*/ 915478 h 1365452"/>
              <a:gd name="connsiteX87" fmla="*/ 2468503 w 4048859"/>
              <a:gd name="connsiteY87" fmla="*/ 915478 h 1365452"/>
              <a:gd name="connsiteX88" fmla="*/ 2468503 w 4048859"/>
              <a:gd name="connsiteY88" fmla="*/ 939340 h 1365452"/>
              <a:gd name="connsiteX89" fmla="*/ 2569209 w 4048859"/>
              <a:gd name="connsiteY89" fmla="*/ 939340 h 1365452"/>
              <a:gd name="connsiteX90" fmla="*/ 2569209 w 4048859"/>
              <a:gd name="connsiteY90" fmla="*/ 964844 h 1365452"/>
              <a:gd name="connsiteX91" fmla="*/ 2582323 w 4048859"/>
              <a:gd name="connsiteY91" fmla="*/ 964844 h 1365452"/>
              <a:gd name="connsiteX92" fmla="*/ 2582323 w 4048859"/>
              <a:gd name="connsiteY92" fmla="*/ 987570 h 1365452"/>
              <a:gd name="connsiteX93" fmla="*/ 2625864 w 4048859"/>
              <a:gd name="connsiteY93" fmla="*/ 987570 h 1365452"/>
              <a:gd name="connsiteX94" fmla="*/ 2625864 w 4048859"/>
              <a:gd name="connsiteY94" fmla="*/ 1014210 h 1365452"/>
              <a:gd name="connsiteX95" fmla="*/ 2689394 w 4048859"/>
              <a:gd name="connsiteY95" fmla="*/ 1014210 h 1365452"/>
              <a:gd name="connsiteX96" fmla="*/ 2689394 w 4048859"/>
              <a:gd name="connsiteY96" fmla="*/ 1047668 h 1365452"/>
              <a:gd name="connsiteX97" fmla="*/ 2968086 w 4048859"/>
              <a:gd name="connsiteY97" fmla="*/ 1047668 h 1365452"/>
              <a:gd name="connsiteX98" fmla="*/ 2968086 w 4048859"/>
              <a:gd name="connsiteY98" fmla="*/ 1084534 h 1365452"/>
              <a:gd name="connsiteX99" fmla="*/ 3056188 w 4048859"/>
              <a:gd name="connsiteY99" fmla="*/ 1084534 h 1365452"/>
              <a:gd name="connsiteX100" fmla="*/ 3056188 w 4048859"/>
              <a:gd name="connsiteY100" fmla="*/ 1122032 h 1365452"/>
              <a:gd name="connsiteX101" fmla="*/ 3318201 w 4048859"/>
              <a:gd name="connsiteY101" fmla="*/ 1122032 h 1365452"/>
              <a:gd name="connsiteX102" fmla="*/ 3318201 w 4048859"/>
              <a:gd name="connsiteY102" fmla="*/ 1178216 h 1365452"/>
              <a:gd name="connsiteX103" fmla="*/ 3758201 w 4048859"/>
              <a:gd name="connsiteY103" fmla="*/ 1178216 h 1365452"/>
              <a:gd name="connsiteX104" fmla="*/ 3758201 w 4048859"/>
              <a:gd name="connsiteY104" fmla="*/ 1365453 h 1365452"/>
              <a:gd name="connsiteX105" fmla="*/ 4048860 w 4048859"/>
              <a:gd name="connsiteY105" fmla="*/ 1365453 h 1365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048859" h="1365452">
                <a:moveTo>
                  <a:pt x="0" y="0"/>
                </a:moveTo>
                <a:lnTo>
                  <a:pt x="75498" y="0"/>
                </a:lnTo>
                <a:lnTo>
                  <a:pt x="75498" y="22095"/>
                </a:lnTo>
                <a:lnTo>
                  <a:pt x="140683" y="22095"/>
                </a:lnTo>
                <a:lnTo>
                  <a:pt x="140683" y="40781"/>
                </a:lnTo>
                <a:lnTo>
                  <a:pt x="233368" y="40781"/>
                </a:lnTo>
                <a:lnTo>
                  <a:pt x="233368" y="53785"/>
                </a:lnTo>
                <a:lnTo>
                  <a:pt x="301990" y="53785"/>
                </a:lnTo>
                <a:lnTo>
                  <a:pt x="301990" y="62875"/>
                </a:lnTo>
                <a:lnTo>
                  <a:pt x="353425" y="62875"/>
                </a:lnTo>
                <a:lnTo>
                  <a:pt x="353425" y="82697"/>
                </a:lnTo>
                <a:lnTo>
                  <a:pt x="388310" y="82697"/>
                </a:lnTo>
                <a:lnTo>
                  <a:pt x="388310" y="101383"/>
                </a:lnTo>
                <a:lnTo>
                  <a:pt x="641284" y="101383"/>
                </a:lnTo>
                <a:lnTo>
                  <a:pt x="641284" y="124614"/>
                </a:lnTo>
                <a:lnTo>
                  <a:pt x="746573" y="124614"/>
                </a:lnTo>
                <a:lnTo>
                  <a:pt x="746573" y="143931"/>
                </a:lnTo>
                <a:lnTo>
                  <a:pt x="801446" y="143931"/>
                </a:lnTo>
                <a:lnTo>
                  <a:pt x="801446" y="165521"/>
                </a:lnTo>
                <a:lnTo>
                  <a:pt x="875797" y="165521"/>
                </a:lnTo>
                <a:lnTo>
                  <a:pt x="875797" y="183070"/>
                </a:lnTo>
                <a:lnTo>
                  <a:pt x="985033" y="183070"/>
                </a:lnTo>
                <a:lnTo>
                  <a:pt x="985033" y="205165"/>
                </a:lnTo>
                <a:lnTo>
                  <a:pt x="1041052" y="205165"/>
                </a:lnTo>
                <a:lnTo>
                  <a:pt x="1041052" y="224482"/>
                </a:lnTo>
                <a:lnTo>
                  <a:pt x="1071989" y="224482"/>
                </a:lnTo>
                <a:lnTo>
                  <a:pt x="1071989" y="244936"/>
                </a:lnTo>
                <a:lnTo>
                  <a:pt x="1097198" y="244936"/>
                </a:lnTo>
                <a:lnTo>
                  <a:pt x="1097198" y="271575"/>
                </a:lnTo>
                <a:lnTo>
                  <a:pt x="1117186" y="271575"/>
                </a:lnTo>
                <a:lnTo>
                  <a:pt x="1117186" y="284580"/>
                </a:lnTo>
                <a:lnTo>
                  <a:pt x="1138320" y="284580"/>
                </a:lnTo>
                <a:lnTo>
                  <a:pt x="1138320" y="305538"/>
                </a:lnTo>
                <a:lnTo>
                  <a:pt x="1174987" y="305538"/>
                </a:lnTo>
                <a:lnTo>
                  <a:pt x="1174987" y="324224"/>
                </a:lnTo>
                <a:lnTo>
                  <a:pt x="1244755" y="324224"/>
                </a:lnTo>
                <a:lnTo>
                  <a:pt x="1244755" y="345814"/>
                </a:lnTo>
                <a:lnTo>
                  <a:pt x="1271619" y="345814"/>
                </a:lnTo>
                <a:lnTo>
                  <a:pt x="1271619" y="365131"/>
                </a:lnTo>
                <a:lnTo>
                  <a:pt x="1317961" y="365131"/>
                </a:lnTo>
                <a:lnTo>
                  <a:pt x="1317961" y="391266"/>
                </a:lnTo>
                <a:lnTo>
                  <a:pt x="1378054" y="391266"/>
                </a:lnTo>
                <a:lnTo>
                  <a:pt x="1378054" y="431036"/>
                </a:lnTo>
                <a:lnTo>
                  <a:pt x="1493655" y="431036"/>
                </a:lnTo>
                <a:lnTo>
                  <a:pt x="1493655" y="449217"/>
                </a:lnTo>
                <a:lnTo>
                  <a:pt x="1520519" y="449217"/>
                </a:lnTo>
                <a:lnTo>
                  <a:pt x="1520519" y="474215"/>
                </a:lnTo>
                <a:lnTo>
                  <a:pt x="1534778" y="474215"/>
                </a:lnTo>
                <a:lnTo>
                  <a:pt x="1534778" y="511082"/>
                </a:lnTo>
                <a:lnTo>
                  <a:pt x="1585195" y="511082"/>
                </a:lnTo>
                <a:lnTo>
                  <a:pt x="1585195" y="532040"/>
                </a:lnTo>
                <a:lnTo>
                  <a:pt x="1618424" y="532040"/>
                </a:lnTo>
                <a:lnTo>
                  <a:pt x="1618424" y="549590"/>
                </a:lnTo>
                <a:lnTo>
                  <a:pt x="1712255" y="549590"/>
                </a:lnTo>
                <a:lnTo>
                  <a:pt x="1712255" y="575094"/>
                </a:lnTo>
                <a:lnTo>
                  <a:pt x="1775148" y="575094"/>
                </a:lnTo>
                <a:lnTo>
                  <a:pt x="1775148" y="597188"/>
                </a:lnTo>
                <a:lnTo>
                  <a:pt x="1791699" y="597188"/>
                </a:lnTo>
                <a:lnTo>
                  <a:pt x="1791699" y="615369"/>
                </a:lnTo>
                <a:lnTo>
                  <a:pt x="1805449" y="615369"/>
                </a:lnTo>
                <a:lnTo>
                  <a:pt x="1805449" y="636327"/>
                </a:lnTo>
                <a:lnTo>
                  <a:pt x="1890113" y="636327"/>
                </a:lnTo>
                <a:lnTo>
                  <a:pt x="1890113" y="655644"/>
                </a:lnTo>
                <a:lnTo>
                  <a:pt x="1911247" y="655644"/>
                </a:lnTo>
                <a:lnTo>
                  <a:pt x="1911247" y="672689"/>
                </a:lnTo>
                <a:lnTo>
                  <a:pt x="1993620" y="672689"/>
                </a:lnTo>
                <a:lnTo>
                  <a:pt x="1993620" y="697056"/>
                </a:lnTo>
                <a:lnTo>
                  <a:pt x="2017046" y="697056"/>
                </a:lnTo>
                <a:lnTo>
                  <a:pt x="2017046" y="716878"/>
                </a:lnTo>
                <a:lnTo>
                  <a:pt x="2058296" y="716878"/>
                </a:lnTo>
                <a:lnTo>
                  <a:pt x="2058296" y="742382"/>
                </a:lnTo>
                <a:lnTo>
                  <a:pt x="2200761" y="742382"/>
                </a:lnTo>
                <a:lnTo>
                  <a:pt x="2200761" y="760563"/>
                </a:lnTo>
                <a:lnTo>
                  <a:pt x="2223677" y="760563"/>
                </a:lnTo>
                <a:lnTo>
                  <a:pt x="2223677" y="783289"/>
                </a:lnTo>
                <a:lnTo>
                  <a:pt x="2270020" y="783289"/>
                </a:lnTo>
                <a:lnTo>
                  <a:pt x="2270020" y="802606"/>
                </a:lnTo>
                <a:lnTo>
                  <a:pt x="2294082" y="802606"/>
                </a:lnTo>
                <a:lnTo>
                  <a:pt x="2294082" y="823059"/>
                </a:lnTo>
                <a:lnTo>
                  <a:pt x="2317508" y="823059"/>
                </a:lnTo>
                <a:lnTo>
                  <a:pt x="2317508" y="840609"/>
                </a:lnTo>
                <a:lnTo>
                  <a:pt x="2374673" y="840609"/>
                </a:lnTo>
                <a:lnTo>
                  <a:pt x="2374673" y="869521"/>
                </a:lnTo>
                <a:lnTo>
                  <a:pt x="2409557" y="869521"/>
                </a:lnTo>
                <a:lnTo>
                  <a:pt x="2409557" y="890480"/>
                </a:lnTo>
                <a:lnTo>
                  <a:pt x="2431837" y="890480"/>
                </a:lnTo>
                <a:lnTo>
                  <a:pt x="2431837" y="915478"/>
                </a:lnTo>
                <a:lnTo>
                  <a:pt x="2468503" y="915478"/>
                </a:lnTo>
                <a:lnTo>
                  <a:pt x="2468503" y="939340"/>
                </a:lnTo>
                <a:lnTo>
                  <a:pt x="2569209" y="939340"/>
                </a:lnTo>
                <a:lnTo>
                  <a:pt x="2569209" y="964844"/>
                </a:lnTo>
                <a:lnTo>
                  <a:pt x="2582323" y="964844"/>
                </a:lnTo>
                <a:lnTo>
                  <a:pt x="2582323" y="987570"/>
                </a:lnTo>
                <a:lnTo>
                  <a:pt x="2625864" y="987570"/>
                </a:lnTo>
                <a:lnTo>
                  <a:pt x="2625864" y="1014210"/>
                </a:lnTo>
                <a:lnTo>
                  <a:pt x="2689394" y="1014210"/>
                </a:lnTo>
                <a:lnTo>
                  <a:pt x="2689394" y="1047668"/>
                </a:lnTo>
                <a:lnTo>
                  <a:pt x="2968086" y="1047668"/>
                </a:lnTo>
                <a:lnTo>
                  <a:pt x="2968086" y="1084534"/>
                </a:lnTo>
                <a:lnTo>
                  <a:pt x="3056188" y="1084534"/>
                </a:lnTo>
                <a:lnTo>
                  <a:pt x="3056188" y="1122032"/>
                </a:lnTo>
                <a:lnTo>
                  <a:pt x="3318201" y="1122032"/>
                </a:lnTo>
                <a:lnTo>
                  <a:pt x="3318201" y="1178216"/>
                </a:lnTo>
                <a:lnTo>
                  <a:pt x="3758201" y="1178216"/>
                </a:lnTo>
                <a:lnTo>
                  <a:pt x="3758201" y="1365453"/>
                </a:lnTo>
                <a:lnTo>
                  <a:pt x="4048860" y="1365453"/>
                </a:lnTo>
              </a:path>
            </a:pathLst>
          </a:custGeom>
          <a:noFill/>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55" name="Freeform: Shape 115">
            <a:extLst>
              <a:ext uri="{FF2B5EF4-FFF2-40B4-BE49-F238E27FC236}">
                <a16:creationId xmlns:a16="http://schemas.microsoft.com/office/drawing/2014/main" id="{5E5AA0AA-5C4B-2145-AE9D-30E5B6070D1F}"/>
              </a:ext>
            </a:extLst>
          </p:cNvPr>
          <p:cNvSpPr/>
          <p:nvPr/>
        </p:nvSpPr>
        <p:spPr>
          <a:xfrm>
            <a:off x="11449091" y="3628181"/>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56" name="Freeform: Shape 116">
            <a:extLst>
              <a:ext uri="{FF2B5EF4-FFF2-40B4-BE49-F238E27FC236}">
                <a16:creationId xmlns:a16="http://schemas.microsoft.com/office/drawing/2014/main" id="{8791A108-3109-C549-A994-E97E898FAF59}"/>
              </a:ext>
            </a:extLst>
          </p:cNvPr>
          <p:cNvSpPr/>
          <p:nvPr/>
        </p:nvSpPr>
        <p:spPr>
          <a:xfrm>
            <a:off x="11263647" y="3628181"/>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57" name="Freeform: Shape 117">
            <a:extLst>
              <a:ext uri="{FF2B5EF4-FFF2-40B4-BE49-F238E27FC236}">
                <a16:creationId xmlns:a16="http://schemas.microsoft.com/office/drawing/2014/main" id="{1F111361-E6EB-5C4C-9430-49335848D6E8}"/>
              </a:ext>
            </a:extLst>
          </p:cNvPr>
          <p:cNvSpPr/>
          <p:nvPr/>
        </p:nvSpPr>
        <p:spPr>
          <a:xfrm>
            <a:off x="11023958" y="3396877"/>
            <a:ext cx="14943" cy="51470"/>
          </a:xfrm>
          <a:custGeom>
            <a:avLst/>
            <a:gdLst>
              <a:gd name="connsiteX0" fmla="*/ 0 w 12731"/>
              <a:gd name="connsiteY0" fmla="*/ 0 h 41411"/>
              <a:gd name="connsiteX1" fmla="*/ 0 w 12731"/>
              <a:gd name="connsiteY1" fmla="*/ 41412 h 41411"/>
            </a:gdLst>
            <a:ahLst/>
            <a:cxnLst>
              <a:cxn ang="0">
                <a:pos x="connsiteX0" y="connsiteY0"/>
              </a:cxn>
              <a:cxn ang="0">
                <a:pos x="connsiteX1" y="connsiteY1"/>
              </a:cxn>
            </a:cxnLst>
            <a:rect l="l" t="t" r="r" b="b"/>
            <a:pathLst>
              <a:path w="12731" h="41411">
                <a:moveTo>
                  <a:pt x="0" y="0"/>
                </a:moveTo>
                <a:lnTo>
                  <a:pt x="0" y="41412"/>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58" name="Freeform: Shape 118">
            <a:extLst>
              <a:ext uri="{FF2B5EF4-FFF2-40B4-BE49-F238E27FC236}">
                <a16:creationId xmlns:a16="http://schemas.microsoft.com/office/drawing/2014/main" id="{8803D56E-D96C-9C4B-A14D-761D1EE8FD13}"/>
              </a:ext>
            </a:extLst>
          </p:cNvPr>
          <p:cNvSpPr/>
          <p:nvPr/>
        </p:nvSpPr>
        <p:spPr>
          <a:xfrm>
            <a:off x="10974198" y="3396877"/>
            <a:ext cx="14943" cy="50685"/>
          </a:xfrm>
          <a:custGeom>
            <a:avLst/>
            <a:gdLst>
              <a:gd name="connsiteX0" fmla="*/ 0 w 12731"/>
              <a:gd name="connsiteY0" fmla="*/ 0 h 40780"/>
              <a:gd name="connsiteX1" fmla="*/ 0 w 12731"/>
              <a:gd name="connsiteY1" fmla="*/ 40781 h 40780"/>
            </a:gdLst>
            <a:ahLst/>
            <a:cxnLst>
              <a:cxn ang="0">
                <a:pos x="connsiteX0" y="connsiteY0"/>
              </a:cxn>
              <a:cxn ang="0">
                <a:pos x="connsiteX1" y="connsiteY1"/>
              </a:cxn>
            </a:cxnLst>
            <a:rect l="l" t="t" r="r" b="b"/>
            <a:pathLst>
              <a:path w="12731" h="40780">
                <a:moveTo>
                  <a:pt x="0" y="0"/>
                </a:moveTo>
                <a:lnTo>
                  <a:pt x="0" y="40781"/>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59" name="Freeform: Shape 119">
            <a:extLst>
              <a:ext uri="{FF2B5EF4-FFF2-40B4-BE49-F238E27FC236}">
                <a16:creationId xmlns:a16="http://schemas.microsoft.com/office/drawing/2014/main" id="{AF292ED3-85E4-D844-8E0D-E2E7E5B71E6E}"/>
              </a:ext>
            </a:extLst>
          </p:cNvPr>
          <p:cNvSpPr/>
          <p:nvPr/>
        </p:nvSpPr>
        <p:spPr>
          <a:xfrm>
            <a:off x="10948046" y="3396877"/>
            <a:ext cx="14943" cy="52097"/>
          </a:xfrm>
          <a:custGeom>
            <a:avLst/>
            <a:gdLst>
              <a:gd name="connsiteX0" fmla="*/ 0 w 12731"/>
              <a:gd name="connsiteY0" fmla="*/ 0 h 41916"/>
              <a:gd name="connsiteX1" fmla="*/ 0 w 12731"/>
              <a:gd name="connsiteY1" fmla="*/ 41917 h 41916"/>
            </a:gdLst>
            <a:ahLst/>
            <a:cxnLst>
              <a:cxn ang="0">
                <a:pos x="connsiteX0" y="connsiteY0"/>
              </a:cxn>
              <a:cxn ang="0">
                <a:pos x="connsiteX1" y="connsiteY1"/>
              </a:cxn>
            </a:cxnLst>
            <a:rect l="l" t="t" r="r" b="b"/>
            <a:pathLst>
              <a:path w="12731" h="41916">
                <a:moveTo>
                  <a:pt x="0" y="0"/>
                </a:moveTo>
                <a:lnTo>
                  <a:pt x="0" y="41917"/>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60" name="Freeform: Shape 120">
            <a:extLst>
              <a:ext uri="{FF2B5EF4-FFF2-40B4-BE49-F238E27FC236}">
                <a16:creationId xmlns:a16="http://schemas.microsoft.com/office/drawing/2014/main" id="{5B58C90F-30E6-D043-A459-52BDFF5970F9}"/>
              </a:ext>
            </a:extLst>
          </p:cNvPr>
          <p:cNvSpPr/>
          <p:nvPr/>
        </p:nvSpPr>
        <p:spPr>
          <a:xfrm>
            <a:off x="10891711" y="3396877"/>
            <a:ext cx="14943" cy="52883"/>
          </a:xfrm>
          <a:custGeom>
            <a:avLst/>
            <a:gdLst>
              <a:gd name="connsiteX0" fmla="*/ 0 w 12731"/>
              <a:gd name="connsiteY0" fmla="*/ 0 h 42548"/>
              <a:gd name="connsiteX1" fmla="*/ 0 w 12731"/>
              <a:gd name="connsiteY1" fmla="*/ 42548 h 42548"/>
            </a:gdLst>
            <a:ahLst/>
            <a:cxnLst>
              <a:cxn ang="0">
                <a:pos x="connsiteX0" y="connsiteY0"/>
              </a:cxn>
              <a:cxn ang="0">
                <a:pos x="connsiteX1" y="connsiteY1"/>
              </a:cxn>
            </a:cxnLst>
            <a:rect l="l" t="t" r="r" b="b"/>
            <a:pathLst>
              <a:path w="12731" h="42548">
                <a:moveTo>
                  <a:pt x="0" y="0"/>
                </a:moveTo>
                <a:lnTo>
                  <a:pt x="0" y="42548"/>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61" name="Freeform: Shape 121">
            <a:extLst>
              <a:ext uri="{FF2B5EF4-FFF2-40B4-BE49-F238E27FC236}">
                <a16:creationId xmlns:a16="http://schemas.microsoft.com/office/drawing/2014/main" id="{475A21E5-B547-9247-BC49-AA3A2558EE83}"/>
              </a:ext>
            </a:extLst>
          </p:cNvPr>
          <p:cNvSpPr/>
          <p:nvPr/>
        </p:nvSpPr>
        <p:spPr>
          <a:xfrm>
            <a:off x="10854652" y="3396877"/>
            <a:ext cx="14943" cy="51470"/>
          </a:xfrm>
          <a:custGeom>
            <a:avLst/>
            <a:gdLst>
              <a:gd name="connsiteX0" fmla="*/ 0 w 12731"/>
              <a:gd name="connsiteY0" fmla="*/ 0 h 41411"/>
              <a:gd name="connsiteX1" fmla="*/ 0 w 12731"/>
              <a:gd name="connsiteY1" fmla="*/ 41412 h 41411"/>
            </a:gdLst>
            <a:ahLst/>
            <a:cxnLst>
              <a:cxn ang="0">
                <a:pos x="connsiteX0" y="connsiteY0"/>
              </a:cxn>
              <a:cxn ang="0">
                <a:pos x="connsiteX1" y="connsiteY1"/>
              </a:cxn>
            </a:cxnLst>
            <a:rect l="l" t="t" r="r" b="b"/>
            <a:pathLst>
              <a:path w="12731" h="41411">
                <a:moveTo>
                  <a:pt x="0" y="0"/>
                </a:moveTo>
                <a:lnTo>
                  <a:pt x="0" y="41412"/>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62" name="Freeform: Shape 122">
            <a:extLst>
              <a:ext uri="{FF2B5EF4-FFF2-40B4-BE49-F238E27FC236}">
                <a16:creationId xmlns:a16="http://schemas.microsoft.com/office/drawing/2014/main" id="{16BA7301-BD62-9745-85DB-0C57495A1739}"/>
              </a:ext>
            </a:extLst>
          </p:cNvPr>
          <p:cNvSpPr/>
          <p:nvPr/>
        </p:nvSpPr>
        <p:spPr>
          <a:xfrm>
            <a:off x="10825214" y="3396877"/>
            <a:ext cx="14943" cy="50685"/>
          </a:xfrm>
          <a:custGeom>
            <a:avLst/>
            <a:gdLst>
              <a:gd name="connsiteX0" fmla="*/ 0 w 12731"/>
              <a:gd name="connsiteY0" fmla="*/ 0 h 40780"/>
              <a:gd name="connsiteX1" fmla="*/ 0 w 12731"/>
              <a:gd name="connsiteY1" fmla="*/ 40781 h 40780"/>
            </a:gdLst>
            <a:ahLst/>
            <a:cxnLst>
              <a:cxn ang="0">
                <a:pos x="connsiteX0" y="connsiteY0"/>
              </a:cxn>
              <a:cxn ang="0">
                <a:pos x="connsiteX1" y="connsiteY1"/>
              </a:cxn>
            </a:cxnLst>
            <a:rect l="l" t="t" r="r" b="b"/>
            <a:pathLst>
              <a:path w="12731" h="40780">
                <a:moveTo>
                  <a:pt x="0" y="0"/>
                </a:moveTo>
                <a:lnTo>
                  <a:pt x="0" y="40781"/>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63" name="Freeform: Shape 123">
            <a:extLst>
              <a:ext uri="{FF2B5EF4-FFF2-40B4-BE49-F238E27FC236}">
                <a16:creationId xmlns:a16="http://schemas.microsoft.com/office/drawing/2014/main" id="{490FE816-99D1-1A4B-B20F-737A0CF67F88}"/>
              </a:ext>
            </a:extLst>
          </p:cNvPr>
          <p:cNvSpPr/>
          <p:nvPr/>
        </p:nvSpPr>
        <p:spPr>
          <a:xfrm>
            <a:off x="10623032" y="3396877"/>
            <a:ext cx="14943" cy="50685"/>
          </a:xfrm>
          <a:custGeom>
            <a:avLst/>
            <a:gdLst>
              <a:gd name="connsiteX0" fmla="*/ 0 w 12731"/>
              <a:gd name="connsiteY0" fmla="*/ 0 h 40780"/>
              <a:gd name="connsiteX1" fmla="*/ 0 w 12731"/>
              <a:gd name="connsiteY1" fmla="*/ 40781 h 40780"/>
            </a:gdLst>
            <a:ahLst/>
            <a:cxnLst>
              <a:cxn ang="0">
                <a:pos x="connsiteX0" y="connsiteY0"/>
              </a:cxn>
              <a:cxn ang="0">
                <a:pos x="connsiteX1" y="connsiteY1"/>
              </a:cxn>
            </a:cxnLst>
            <a:rect l="l" t="t" r="r" b="b"/>
            <a:pathLst>
              <a:path w="12731" h="40780">
                <a:moveTo>
                  <a:pt x="0" y="0"/>
                </a:moveTo>
                <a:lnTo>
                  <a:pt x="0" y="40781"/>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64" name="Freeform: Shape 124">
            <a:extLst>
              <a:ext uri="{FF2B5EF4-FFF2-40B4-BE49-F238E27FC236}">
                <a16:creationId xmlns:a16="http://schemas.microsoft.com/office/drawing/2014/main" id="{C230FA74-0706-9143-814D-D018AF3D6F73}"/>
              </a:ext>
            </a:extLst>
          </p:cNvPr>
          <p:cNvSpPr/>
          <p:nvPr/>
        </p:nvSpPr>
        <p:spPr>
          <a:xfrm>
            <a:off x="10566547" y="3327047"/>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65" name="Freeform: Shape 125">
            <a:extLst>
              <a:ext uri="{FF2B5EF4-FFF2-40B4-BE49-F238E27FC236}">
                <a16:creationId xmlns:a16="http://schemas.microsoft.com/office/drawing/2014/main" id="{315F2D05-E750-5343-9C46-7AC6085972C4}"/>
              </a:ext>
            </a:extLst>
          </p:cNvPr>
          <p:cNvSpPr/>
          <p:nvPr/>
        </p:nvSpPr>
        <p:spPr>
          <a:xfrm>
            <a:off x="10505430" y="3327047"/>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66" name="Freeform: Shape 126">
            <a:extLst>
              <a:ext uri="{FF2B5EF4-FFF2-40B4-BE49-F238E27FC236}">
                <a16:creationId xmlns:a16="http://schemas.microsoft.com/office/drawing/2014/main" id="{CE3DC528-3E07-B740-B811-E11CC699623A}"/>
              </a:ext>
            </a:extLst>
          </p:cNvPr>
          <p:cNvSpPr/>
          <p:nvPr/>
        </p:nvSpPr>
        <p:spPr>
          <a:xfrm>
            <a:off x="10417414" y="3327047"/>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67" name="Freeform: Shape 127">
            <a:extLst>
              <a:ext uri="{FF2B5EF4-FFF2-40B4-BE49-F238E27FC236}">
                <a16:creationId xmlns:a16="http://schemas.microsoft.com/office/drawing/2014/main" id="{5E742051-A751-5D4D-BC8D-E61590CFCFB8}"/>
              </a:ext>
            </a:extLst>
          </p:cNvPr>
          <p:cNvSpPr/>
          <p:nvPr/>
        </p:nvSpPr>
        <p:spPr>
          <a:xfrm>
            <a:off x="10351067" y="3327047"/>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68" name="Freeform: Shape 128">
            <a:extLst>
              <a:ext uri="{FF2B5EF4-FFF2-40B4-BE49-F238E27FC236}">
                <a16:creationId xmlns:a16="http://schemas.microsoft.com/office/drawing/2014/main" id="{5DD5A054-175E-3448-A2FA-9B7CA26441AB}"/>
              </a:ext>
            </a:extLst>
          </p:cNvPr>
          <p:cNvSpPr/>
          <p:nvPr/>
        </p:nvSpPr>
        <p:spPr>
          <a:xfrm>
            <a:off x="10153518" y="3231167"/>
            <a:ext cx="14943" cy="50685"/>
          </a:xfrm>
          <a:custGeom>
            <a:avLst/>
            <a:gdLst>
              <a:gd name="connsiteX0" fmla="*/ 0 w 12731"/>
              <a:gd name="connsiteY0" fmla="*/ 0 h 40780"/>
              <a:gd name="connsiteX1" fmla="*/ 0 w 12731"/>
              <a:gd name="connsiteY1" fmla="*/ 40780 h 40780"/>
            </a:gdLst>
            <a:ahLst/>
            <a:cxnLst>
              <a:cxn ang="0">
                <a:pos x="connsiteX0" y="connsiteY0"/>
              </a:cxn>
              <a:cxn ang="0">
                <a:pos x="connsiteX1" y="connsiteY1"/>
              </a:cxn>
            </a:cxnLst>
            <a:rect l="l" t="t" r="r" b="b"/>
            <a:pathLst>
              <a:path w="12731" h="40780">
                <a:moveTo>
                  <a:pt x="0" y="0"/>
                </a:moveTo>
                <a:lnTo>
                  <a:pt x="0" y="40780"/>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69" name="Freeform: Shape 129">
            <a:extLst>
              <a:ext uri="{FF2B5EF4-FFF2-40B4-BE49-F238E27FC236}">
                <a16:creationId xmlns:a16="http://schemas.microsoft.com/office/drawing/2014/main" id="{B2CCDB19-9D74-DC4D-B78D-8DD9D9A24C1B}"/>
              </a:ext>
            </a:extLst>
          </p:cNvPr>
          <p:cNvSpPr/>
          <p:nvPr/>
        </p:nvSpPr>
        <p:spPr>
          <a:xfrm>
            <a:off x="10103906" y="3231167"/>
            <a:ext cx="14943" cy="50685"/>
          </a:xfrm>
          <a:custGeom>
            <a:avLst/>
            <a:gdLst>
              <a:gd name="connsiteX0" fmla="*/ 0 w 12731"/>
              <a:gd name="connsiteY0" fmla="*/ 0 h 40780"/>
              <a:gd name="connsiteX1" fmla="*/ 0 w 12731"/>
              <a:gd name="connsiteY1" fmla="*/ 40780 h 40780"/>
            </a:gdLst>
            <a:ahLst/>
            <a:cxnLst>
              <a:cxn ang="0">
                <a:pos x="connsiteX0" y="connsiteY0"/>
              </a:cxn>
              <a:cxn ang="0">
                <a:pos x="connsiteX1" y="connsiteY1"/>
              </a:cxn>
            </a:cxnLst>
            <a:rect l="l" t="t" r="r" b="b"/>
            <a:pathLst>
              <a:path w="12731" h="40780">
                <a:moveTo>
                  <a:pt x="0" y="0"/>
                </a:moveTo>
                <a:lnTo>
                  <a:pt x="0" y="40780"/>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70" name="Freeform: Shape 130">
            <a:extLst>
              <a:ext uri="{FF2B5EF4-FFF2-40B4-BE49-F238E27FC236}">
                <a16:creationId xmlns:a16="http://schemas.microsoft.com/office/drawing/2014/main" id="{5C28AD41-E57C-B243-AC93-A64EDF5E097A}"/>
              </a:ext>
            </a:extLst>
          </p:cNvPr>
          <p:cNvSpPr/>
          <p:nvPr/>
        </p:nvSpPr>
        <p:spPr>
          <a:xfrm>
            <a:off x="10082388" y="3231167"/>
            <a:ext cx="14943" cy="50685"/>
          </a:xfrm>
          <a:custGeom>
            <a:avLst/>
            <a:gdLst>
              <a:gd name="connsiteX0" fmla="*/ 0 w 12731"/>
              <a:gd name="connsiteY0" fmla="*/ 0 h 40780"/>
              <a:gd name="connsiteX1" fmla="*/ 0 w 12731"/>
              <a:gd name="connsiteY1" fmla="*/ 40780 h 40780"/>
            </a:gdLst>
            <a:ahLst/>
            <a:cxnLst>
              <a:cxn ang="0">
                <a:pos x="connsiteX0" y="connsiteY0"/>
              </a:cxn>
              <a:cxn ang="0">
                <a:pos x="connsiteX1" y="connsiteY1"/>
              </a:cxn>
            </a:cxnLst>
            <a:rect l="l" t="t" r="r" b="b"/>
            <a:pathLst>
              <a:path w="12731" h="40780">
                <a:moveTo>
                  <a:pt x="0" y="0"/>
                </a:moveTo>
                <a:lnTo>
                  <a:pt x="0" y="40780"/>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71" name="Freeform: Shape 131">
            <a:extLst>
              <a:ext uri="{FF2B5EF4-FFF2-40B4-BE49-F238E27FC236}">
                <a16:creationId xmlns:a16="http://schemas.microsoft.com/office/drawing/2014/main" id="{EA5272F0-0977-4C45-8D25-CB017B39C530}"/>
              </a:ext>
            </a:extLst>
          </p:cNvPr>
          <p:cNvSpPr/>
          <p:nvPr/>
        </p:nvSpPr>
        <p:spPr>
          <a:xfrm>
            <a:off x="10027248" y="3231167"/>
            <a:ext cx="14943" cy="50685"/>
          </a:xfrm>
          <a:custGeom>
            <a:avLst/>
            <a:gdLst>
              <a:gd name="connsiteX0" fmla="*/ 0 w 12731"/>
              <a:gd name="connsiteY0" fmla="*/ 0 h 40780"/>
              <a:gd name="connsiteX1" fmla="*/ 0 w 12731"/>
              <a:gd name="connsiteY1" fmla="*/ 40780 h 40780"/>
            </a:gdLst>
            <a:ahLst/>
            <a:cxnLst>
              <a:cxn ang="0">
                <a:pos x="connsiteX0" y="connsiteY0"/>
              </a:cxn>
              <a:cxn ang="0">
                <a:pos x="connsiteX1" y="connsiteY1"/>
              </a:cxn>
            </a:cxnLst>
            <a:rect l="l" t="t" r="r" b="b"/>
            <a:pathLst>
              <a:path w="12731" h="40780">
                <a:moveTo>
                  <a:pt x="0" y="0"/>
                </a:moveTo>
                <a:lnTo>
                  <a:pt x="0" y="40780"/>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72" name="Freeform: Shape 132">
            <a:extLst>
              <a:ext uri="{FF2B5EF4-FFF2-40B4-BE49-F238E27FC236}">
                <a16:creationId xmlns:a16="http://schemas.microsoft.com/office/drawing/2014/main" id="{CF087544-1483-B646-BCEA-EA06D8DFE505}"/>
              </a:ext>
            </a:extLst>
          </p:cNvPr>
          <p:cNvSpPr/>
          <p:nvPr/>
        </p:nvSpPr>
        <p:spPr>
          <a:xfrm>
            <a:off x="9918461" y="3233207"/>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73" name="Freeform: Shape 133">
            <a:extLst>
              <a:ext uri="{FF2B5EF4-FFF2-40B4-BE49-F238E27FC236}">
                <a16:creationId xmlns:a16="http://schemas.microsoft.com/office/drawing/2014/main" id="{7052F7C2-B404-994F-B3A2-487A613A7372}"/>
              </a:ext>
            </a:extLst>
          </p:cNvPr>
          <p:cNvSpPr/>
          <p:nvPr/>
        </p:nvSpPr>
        <p:spPr>
          <a:xfrm>
            <a:off x="9892311" y="3233207"/>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74" name="Freeform: Shape 134">
            <a:extLst>
              <a:ext uri="{FF2B5EF4-FFF2-40B4-BE49-F238E27FC236}">
                <a16:creationId xmlns:a16="http://schemas.microsoft.com/office/drawing/2014/main" id="{FB12E10A-63E2-EF4F-B638-2E1872E808F8}"/>
              </a:ext>
            </a:extLst>
          </p:cNvPr>
          <p:cNvSpPr/>
          <p:nvPr/>
        </p:nvSpPr>
        <p:spPr>
          <a:xfrm>
            <a:off x="9552502" y="3036426"/>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75" name="Freeform: Shape 135">
            <a:extLst>
              <a:ext uri="{FF2B5EF4-FFF2-40B4-BE49-F238E27FC236}">
                <a16:creationId xmlns:a16="http://schemas.microsoft.com/office/drawing/2014/main" id="{DB16972B-CDED-A940-B0FB-3AA1EF3C6393}"/>
              </a:ext>
            </a:extLst>
          </p:cNvPr>
          <p:cNvSpPr/>
          <p:nvPr/>
        </p:nvSpPr>
        <p:spPr>
          <a:xfrm>
            <a:off x="9504086" y="3014614"/>
            <a:ext cx="14943" cy="50685"/>
          </a:xfrm>
          <a:custGeom>
            <a:avLst/>
            <a:gdLst>
              <a:gd name="connsiteX0" fmla="*/ 0 w 12731"/>
              <a:gd name="connsiteY0" fmla="*/ 0 h 40780"/>
              <a:gd name="connsiteX1" fmla="*/ 0 w 12731"/>
              <a:gd name="connsiteY1" fmla="*/ 40781 h 40780"/>
            </a:gdLst>
            <a:ahLst/>
            <a:cxnLst>
              <a:cxn ang="0">
                <a:pos x="connsiteX0" y="connsiteY0"/>
              </a:cxn>
              <a:cxn ang="0">
                <a:pos x="connsiteX1" y="connsiteY1"/>
              </a:cxn>
            </a:cxnLst>
            <a:rect l="l" t="t" r="r" b="b"/>
            <a:pathLst>
              <a:path w="12731" h="40780">
                <a:moveTo>
                  <a:pt x="0" y="0"/>
                </a:moveTo>
                <a:lnTo>
                  <a:pt x="0" y="40781"/>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76" name="Freeform: Shape 136">
            <a:extLst>
              <a:ext uri="{FF2B5EF4-FFF2-40B4-BE49-F238E27FC236}">
                <a16:creationId xmlns:a16="http://schemas.microsoft.com/office/drawing/2014/main" id="{77BB96D2-0863-4445-9F8C-5A6700FD9462}"/>
              </a:ext>
            </a:extLst>
          </p:cNvPr>
          <p:cNvSpPr/>
          <p:nvPr/>
        </p:nvSpPr>
        <p:spPr>
          <a:xfrm>
            <a:off x="9477189" y="2975854"/>
            <a:ext cx="14943" cy="50685"/>
          </a:xfrm>
          <a:custGeom>
            <a:avLst/>
            <a:gdLst>
              <a:gd name="connsiteX0" fmla="*/ 0 w 12731"/>
              <a:gd name="connsiteY0" fmla="*/ 0 h 40780"/>
              <a:gd name="connsiteX1" fmla="*/ 0 w 12731"/>
              <a:gd name="connsiteY1" fmla="*/ 40781 h 40780"/>
            </a:gdLst>
            <a:ahLst/>
            <a:cxnLst>
              <a:cxn ang="0">
                <a:pos x="connsiteX0" y="connsiteY0"/>
              </a:cxn>
              <a:cxn ang="0">
                <a:pos x="connsiteX1" y="connsiteY1"/>
              </a:cxn>
            </a:cxnLst>
            <a:rect l="l" t="t" r="r" b="b"/>
            <a:pathLst>
              <a:path w="12731" h="40780">
                <a:moveTo>
                  <a:pt x="0" y="0"/>
                </a:moveTo>
                <a:lnTo>
                  <a:pt x="0" y="40781"/>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77" name="Freeform: Shape 137">
            <a:extLst>
              <a:ext uri="{FF2B5EF4-FFF2-40B4-BE49-F238E27FC236}">
                <a16:creationId xmlns:a16="http://schemas.microsoft.com/office/drawing/2014/main" id="{82B43CF0-7C30-314F-981C-50A0E0F8691C}"/>
              </a:ext>
            </a:extLst>
          </p:cNvPr>
          <p:cNvSpPr/>
          <p:nvPr/>
        </p:nvSpPr>
        <p:spPr>
          <a:xfrm>
            <a:off x="9455820" y="2975070"/>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78" name="Freeform: Shape 138">
            <a:extLst>
              <a:ext uri="{FF2B5EF4-FFF2-40B4-BE49-F238E27FC236}">
                <a16:creationId xmlns:a16="http://schemas.microsoft.com/office/drawing/2014/main" id="{AC7BE754-97E3-4543-82AF-66026DD3C61B}"/>
              </a:ext>
            </a:extLst>
          </p:cNvPr>
          <p:cNvSpPr/>
          <p:nvPr/>
        </p:nvSpPr>
        <p:spPr>
          <a:xfrm>
            <a:off x="8835827" y="2716932"/>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79" name="Freeform: Shape 139">
            <a:extLst>
              <a:ext uri="{FF2B5EF4-FFF2-40B4-BE49-F238E27FC236}">
                <a16:creationId xmlns:a16="http://schemas.microsoft.com/office/drawing/2014/main" id="{7914E16B-7139-7045-86B0-6C966728063E}"/>
              </a:ext>
            </a:extLst>
          </p:cNvPr>
          <p:cNvSpPr/>
          <p:nvPr/>
        </p:nvSpPr>
        <p:spPr>
          <a:xfrm>
            <a:off x="7048772" y="1996971"/>
            <a:ext cx="14943" cy="50685"/>
          </a:xfrm>
          <a:custGeom>
            <a:avLst/>
            <a:gdLst>
              <a:gd name="connsiteX0" fmla="*/ 0 w 12731"/>
              <a:gd name="connsiteY0" fmla="*/ 0 h 40780"/>
              <a:gd name="connsiteX1" fmla="*/ 0 w 12731"/>
              <a:gd name="connsiteY1" fmla="*/ 40781 h 40780"/>
            </a:gdLst>
            <a:ahLst/>
            <a:cxnLst>
              <a:cxn ang="0">
                <a:pos x="connsiteX0" y="connsiteY0"/>
              </a:cxn>
              <a:cxn ang="0">
                <a:pos x="connsiteX1" y="connsiteY1"/>
              </a:cxn>
            </a:cxnLst>
            <a:rect l="l" t="t" r="r" b="b"/>
            <a:pathLst>
              <a:path w="12731" h="40780">
                <a:moveTo>
                  <a:pt x="0" y="0"/>
                </a:moveTo>
                <a:lnTo>
                  <a:pt x="0" y="40781"/>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80" name="Freeform: Shape 140">
            <a:extLst>
              <a:ext uri="{FF2B5EF4-FFF2-40B4-BE49-F238E27FC236}">
                <a16:creationId xmlns:a16="http://schemas.microsoft.com/office/drawing/2014/main" id="{CF927AE3-ED9B-4E42-9F1F-B912E09FDF12}"/>
              </a:ext>
            </a:extLst>
          </p:cNvPr>
          <p:cNvSpPr/>
          <p:nvPr/>
        </p:nvSpPr>
        <p:spPr>
          <a:xfrm>
            <a:off x="8804297" y="2748002"/>
            <a:ext cx="48415" cy="15692"/>
          </a:xfrm>
          <a:custGeom>
            <a:avLst/>
            <a:gdLst>
              <a:gd name="connsiteX0" fmla="*/ 41250 w 41249"/>
              <a:gd name="connsiteY0" fmla="*/ 0 h 12625"/>
              <a:gd name="connsiteX1" fmla="*/ 0 w 41249"/>
              <a:gd name="connsiteY1" fmla="*/ 0 h 12625"/>
            </a:gdLst>
            <a:ahLst/>
            <a:cxnLst>
              <a:cxn ang="0">
                <a:pos x="connsiteX0" y="connsiteY0"/>
              </a:cxn>
              <a:cxn ang="0">
                <a:pos x="connsiteX1" y="connsiteY1"/>
              </a:cxn>
            </a:cxnLst>
            <a:rect l="l" t="t" r="r" b="b"/>
            <a:pathLst>
              <a:path w="41249" h="12625">
                <a:moveTo>
                  <a:pt x="41250" y="0"/>
                </a:moveTo>
                <a:lnTo>
                  <a:pt x="0" y="0"/>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81" name="Freeform: Shape 141">
            <a:extLst>
              <a:ext uri="{FF2B5EF4-FFF2-40B4-BE49-F238E27FC236}">
                <a16:creationId xmlns:a16="http://schemas.microsoft.com/office/drawing/2014/main" id="{83057B26-7C5B-B841-9ED0-8CD703A61B3C}"/>
              </a:ext>
            </a:extLst>
          </p:cNvPr>
          <p:cNvSpPr/>
          <p:nvPr/>
        </p:nvSpPr>
        <p:spPr>
          <a:xfrm>
            <a:off x="9479878" y="3032189"/>
            <a:ext cx="48415" cy="15692"/>
          </a:xfrm>
          <a:custGeom>
            <a:avLst/>
            <a:gdLst>
              <a:gd name="connsiteX0" fmla="*/ 41250 w 41249"/>
              <a:gd name="connsiteY0" fmla="*/ 0 h 12625"/>
              <a:gd name="connsiteX1" fmla="*/ 0 w 41249"/>
              <a:gd name="connsiteY1" fmla="*/ 0 h 12625"/>
            </a:gdLst>
            <a:ahLst/>
            <a:cxnLst>
              <a:cxn ang="0">
                <a:pos x="connsiteX0" y="connsiteY0"/>
              </a:cxn>
              <a:cxn ang="0">
                <a:pos x="connsiteX1" y="connsiteY1"/>
              </a:cxn>
            </a:cxnLst>
            <a:rect l="l" t="t" r="r" b="b"/>
            <a:pathLst>
              <a:path w="41249" h="12625">
                <a:moveTo>
                  <a:pt x="41250" y="0"/>
                </a:moveTo>
                <a:lnTo>
                  <a:pt x="0" y="0"/>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82" name="Freeform: Shape 142">
            <a:extLst>
              <a:ext uri="{FF2B5EF4-FFF2-40B4-BE49-F238E27FC236}">
                <a16:creationId xmlns:a16="http://schemas.microsoft.com/office/drawing/2014/main" id="{FCE848BE-E6F8-814E-8723-8FD194A3BE04}"/>
              </a:ext>
            </a:extLst>
          </p:cNvPr>
          <p:cNvSpPr/>
          <p:nvPr/>
        </p:nvSpPr>
        <p:spPr>
          <a:xfrm>
            <a:off x="9522167" y="3065300"/>
            <a:ext cx="48415" cy="15692"/>
          </a:xfrm>
          <a:custGeom>
            <a:avLst/>
            <a:gdLst>
              <a:gd name="connsiteX0" fmla="*/ 41250 w 41249"/>
              <a:gd name="connsiteY0" fmla="*/ 0 h 12625"/>
              <a:gd name="connsiteX1" fmla="*/ 0 w 41249"/>
              <a:gd name="connsiteY1" fmla="*/ 0 h 12625"/>
            </a:gdLst>
            <a:ahLst/>
            <a:cxnLst>
              <a:cxn ang="0">
                <a:pos x="connsiteX0" y="connsiteY0"/>
              </a:cxn>
              <a:cxn ang="0">
                <a:pos x="connsiteX1" y="connsiteY1"/>
              </a:cxn>
            </a:cxnLst>
            <a:rect l="l" t="t" r="r" b="b"/>
            <a:pathLst>
              <a:path w="41249" h="12625">
                <a:moveTo>
                  <a:pt x="41250" y="0"/>
                </a:moveTo>
                <a:lnTo>
                  <a:pt x="0" y="0"/>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83" name="Freeform: Shape 143">
            <a:extLst>
              <a:ext uri="{FF2B5EF4-FFF2-40B4-BE49-F238E27FC236}">
                <a16:creationId xmlns:a16="http://schemas.microsoft.com/office/drawing/2014/main" id="{5087CE2C-B9F2-6342-8550-704D61E7C8FE}"/>
              </a:ext>
            </a:extLst>
          </p:cNvPr>
          <p:cNvSpPr/>
          <p:nvPr/>
        </p:nvSpPr>
        <p:spPr>
          <a:xfrm>
            <a:off x="10593445" y="3420886"/>
            <a:ext cx="48415" cy="15692"/>
          </a:xfrm>
          <a:custGeom>
            <a:avLst/>
            <a:gdLst>
              <a:gd name="connsiteX0" fmla="*/ 41250 w 41249"/>
              <a:gd name="connsiteY0" fmla="*/ 0 h 12625"/>
              <a:gd name="connsiteX1" fmla="*/ 0 w 41249"/>
              <a:gd name="connsiteY1" fmla="*/ 0 h 12625"/>
            </a:gdLst>
            <a:ahLst/>
            <a:cxnLst>
              <a:cxn ang="0">
                <a:pos x="connsiteX0" y="connsiteY0"/>
              </a:cxn>
              <a:cxn ang="0">
                <a:pos x="connsiteX1" y="connsiteY1"/>
              </a:cxn>
            </a:cxnLst>
            <a:rect l="l" t="t" r="r" b="b"/>
            <a:pathLst>
              <a:path w="41249" h="12625">
                <a:moveTo>
                  <a:pt x="41250" y="0"/>
                </a:moveTo>
                <a:lnTo>
                  <a:pt x="0" y="0"/>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84" name="Freeform: Shape 145">
            <a:extLst>
              <a:ext uri="{FF2B5EF4-FFF2-40B4-BE49-F238E27FC236}">
                <a16:creationId xmlns:a16="http://schemas.microsoft.com/office/drawing/2014/main" id="{CF79C251-17CB-CA49-BEF1-E4814CA6EF71}"/>
              </a:ext>
            </a:extLst>
          </p:cNvPr>
          <p:cNvSpPr/>
          <p:nvPr/>
        </p:nvSpPr>
        <p:spPr>
          <a:xfrm>
            <a:off x="6712849" y="1955230"/>
            <a:ext cx="4593834" cy="1494530"/>
          </a:xfrm>
          <a:custGeom>
            <a:avLst/>
            <a:gdLst>
              <a:gd name="connsiteX0" fmla="*/ 0 w 3913906"/>
              <a:gd name="connsiteY0" fmla="*/ 0 h 1202456"/>
              <a:gd name="connsiteX1" fmla="*/ 328472 w 3913906"/>
              <a:gd name="connsiteY1" fmla="*/ 0 h 1202456"/>
              <a:gd name="connsiteX2" fmla="*/ 328472 w 3913906"/>
              <a:gd name="connsiteY2" fmla="*/ 94187 h 1202456"/>
              <a:gd name="connsiteX3" fmla="*/ 586539 w 3913906"/>
              <a:gd name="connsiteY3" fmla="*/ 94187 h 1202456"/>
              <a:gd name="connsiteX4" fmla="*/ 586539 w 3913906"/>
              <a:gd name="connsiteY4" fmla="*/ 137366 h 1202456"/>
              <a:gd name="connsiteX5" fmla="*/ 641538 w 3913906"/>
              <a:gd name="connsiteY5" fmla="*/ 137366 h 1202456"/>
              <a:gd name="connsiteX6" fmla="*/ 641538 w 3913906"/>
              <a:gd name="connsiteY6" fmla="*/ 186101 h 1202456"/>
              <a:gd name="connsiteX7" fmla="*/ 785659 w 3913906"/>
              <a:gd name="connsiteY7" fmla="*/ 186101 h 1202456"/>
              <a:gd name="connsiteX8" fmla="*/ 785659 w 3913906"/>
              <a:gd name="connsiteY8" fmla="*/ 231047 h 1202456"/>
              <a:gd name="connsiteX9" fmla="*/ 806920 w 3913906"/>
              <a:gd name="connsiteY9" fmla="*/ 231047 h 1202456"/>
              <a:gd name="connsiteX10" fmla="*/ 806920 w 3913906"/>
              <a:gd name="connsiteY10" fmla="*/ 276373 h 1202456"/>
              <a:gd name="connsiteX11" fmla="*/ 882418 w 3913906"/>
              <a:gd name="connsiteY11" fmla="*/ 276373 h 1202456"/>
              <a:gd name="connsiteX12" fmla="*/ 882418 w 3913906"/>
              <a:gd name="connsiteY12" fmla="*/ 318921 h 1202456"/>
              <a:gd name="connsiteX13" fmla="*/ 947603 w 3913906"/>
              <a:gd name="connsiteY13" fmla="*/ 318921 h 1202456"/>
              <a:gd name="connsiteX14" fmla="*/ 947603 w 3913906"/>
              <a:gd name="connsiteY14" fmla="*/ 363237 h 1202456"/>
              <a:gd name="connsiteX15" fmla="*/ 1032904 w 3913906"/>
              <a:gd name="connsiteY15" fmla="*/ 363237 h 1202456"/>
              <a:gd name="connsiteX16" fmla="*/ 1032904 w 3913906"/>
              <a:gd name="connsiteY16" fmla="*/ 413739 h 1202456"/>
              <a:gd name="connsiteX17" fmla="*/ 1115276 w 3913906"/>
              <a:gd name="connsiteY17" fmla="*/ 413739 h 1202456"/>
              <a:gd name="connsiteX18" fmla="*/ 1115276 w 3913906"/>
              <a:gd name="connsiteY18" fmla="*/ 507294 h 1202456"/>
              <a:gd name="connsiteX19" fmla="*/ 1166839 w 3913906"/>
              <a:gd name="connsiteY19" fmla="*/ 507294 h 1202456"/>
              <a:gd name="connsiteX20" fmla="*/ 1166839 w 3913906"/>
              <a:gd name="connsiteY20" fmla="*/ 600976 h 1202456"/>
              <a:gd name="connsiteX21" fmla="*/ 1226804 w 3913906"/>
              <a:gd name="connsiteY21" fmla="*/ 600976 h 1202456"/>
              <a:gd name="connsiteX22" fmla="*/ 1226804 w 3913906"/>
              <a:gd name="connsiteY22" fmla="*/ 650847 h 1202456"/>
              <a:gd name="connsiteX23" fmla="*/ 1627336 w 3913906"/>
              <a:gd name="connsiteY23" fmla="*/ 650847 h 1202456"/>
              <a:gd name="connsiteX24" fmla="*/ 1627336 w 3913906"/>
              <a:gd name="connsiteY24" fmla="*/ 701980 h 1202456"/>
              <a:gd name="connsiteX25" fmla="*/ 1996421 w 3913906"/>
              <a:gd name="connsiteY25" fmla="*/ 701980 h 1202456"/>
              <a:gd name="connsiteX26" fmla="*/ 1996421 w 3913906"/>
              <a:gd name="connsiteY26" fmla="*/ 758164 h 1202456"/>
              <a:gd name="connsiteX27" fmla="*/ 2270020 w 3913906"/>
              <a:gd name="connsiteY27" fmla="*/ 758164 h 1202456"/>
              <a:gd name="connsiteX28" fmla="*/ 2270020 w 3913906"/>
              <a:gd name="connsiteY28" fmla="*/ 808666 h 1202456"/>
              <a:gd name="connsiteX29" fmla="*/ 2359267 w 3913906"/>
              <a:gd name="connsiteY29" fmla="*/ 808666 h 1202456"/>
              <a:gd name="connsiteX30" fmla="*/ 2455899 w 3913906"/>
              <a:gd name="connsiteY30" fmla="*/ 808666 h 1202456"/>
              <a:gd name="connsiteX31" fmla="*/ 2455899 w 3913906"/>
              <a:gd name="connsiteY31" fmla="*/ 869395 h 1202456"/>
              <a:gd name="connsiteX32" fmla="*/ 2532034 w 3913906"/>
              <a:gd name="connsiteY32" fmla="*/ 869395 h 1202456"/>
              <a:gd name="connsiteX33" fmla="*/ 2532034 w 3913906"/>
              <a:gd name="connsiteY33" fmla="*/ 943128 h 1202456"/>
              <a:gd name="connsiteX34" fmla="*/ 2545784 w 3913906"/>
              <a:gd name="connsiteY34" fmla="*/ 943128 h 1202456"/>
              <a:gd name="connsiteX35" fmla="*/ 2545784 w 3913906"/>
              <a:gd name="connsiteY35" fmla="*/ 986307 h 1202456"/>
              <a:gd name="connsiteX36" fmla="*/ 2851339 w 3913906"/>
              <a:gd name="connsiteY36" fmla="*/ 986307 h 1202456"/>
              <a:gd name="connsiteX37" fmla="*/ 2851339 w 3913906"/>
              <a:gd name="connsiteY37" fmla="*/ 1037946 h 1202456"/>
              <a:gd name="connsiteX38" fmla="*/ 2851339 w 3913906"/>
              <a:gd name="connsiteY38" fmla="*/ 1073045 h 1202456"/>
              <a:gd name="connsiteX39" fmla="*/ 3372565 w 3913906"/>
              <a:gd name="connsiteY39" fmla="*/ 1073045 h 1202456"/>
              <a:gd name="connsiteX40" fmla="*/ 3372565 w 3913906"/>
              <a:gd name="connsiteY40" fmla="*/ 1202457 h 1202456"/>
              <a:gd name="connsiteX41" fmla="*/ 3913907 w 3913906"/>
              <a:gd name="connsiteY41" fmla="*/ 1202457 h 120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913906" h="1202456">
                <a:moveTo>
                  <a:pt x="0" y="0"/>
                </a:moveTo>
                <a:lnTo>
                  <a:pt x="328472" y="0"/>
                </a:lnTo>
                <a:lnTo>
                  <a:pt x="328472" y="94187"/>
                </a:lnTo>
                <a:lnTo>
                  <a:pt x="586539" y="94187"/>
                </a:lnTo>
                <a:lnTo>
                  <a:pt x="586539" y="137366"/>
                </a:lnTo>
                <a:lnTo>
                  <a:pt x="641538" y="137366"/>
                </a:lnTo>
                <a:lnTo>
                  <a:pt x="641538" y="186101"/>
                </a:lnTo>
                <a:lnTo>
                  <a:pt x="785659" y="186101"/>
                </a:lnTo>
                <a:lnTo>
                  <a:pt x="785659" y="231047"/>
                </a:lnTo>
                <a:lnTo>
                  <a:pt x="806920" y="231047"/>
                </a:lnTo>
                <a:lnTo>
                  <a:pt x="806920" y="276373"/>
                </a:lnTo>
                <a:lnTo>
                  <a:pt x="882418" y="276373"/>
                </a:lnTo>
                <a:lnTo>
                  <a:pt x="882418" y="318921"/>
                </a:lnTo>
                <a:lnTo>
                  <a:pt x="947603" y="318921"/>
                </a:lnTo>
                <a:lnTo>
                  <a:pt x="947603" y="363237"/>
                </a:lnTo>
                <a:lnTo>
                  <a:pt x="1032904" y="363237"/>
                </a:lnTo>
                <a:lnTo>
                  <a:pt x="1032904" y="413739"/>
                </a:lnTo>
                <a:lnTo>
                  <a:pt x="1115276" y="413739"/>
                </a:lnTo>
                <a:lnTo>
                  <a:pt x="1115276" y="507294"/>
                </a:lnTo>
                <a:lnTo>
                  <a:pt x="1166839" y="507294"/>
                </a:lnTo>
                <a:lnTo>
                  <a:pt x="1166839" y="600976"/>
                </a:lnTo>
                <a:lnTo>
                  <a:pt x="1226804" y="600976"/>
                </a:lnTo>
                <a:lnTo>
                  <a:pt x="1226804" y="650847"/>
                </a:lnTo>
                <a:lnTo>
                  <a:pt x="1627336" y="650847"/>
                </a:lnTo>
                <a:lnTo>
                  <a:pt x="1627336" y="701980"/>
                </a:lnTo>
                <a:lnTo>
                  <a:pt x="1996421" y="701980"/>
                </a:lnTo>
                <a:lnTo>
                  <a:pt x="1996421" y="758164"/>
                </a:lnTo>
                <a:lnTo>
                  <a:pt x="2270020" y="758164"/>
                </a:lnTo>
                <a:lnTo>
                  <a:pt x="2270020" y="808666"/>
                </a:lnTo>
                <a:lnTo>
                  <a:pt x="2359267" y="808666"/>
                </a:lnTo>
                <a:lnTo>
                  <a:pt x="2455899" y="808666"/>
                </a:lnTo>
                <a:lnTo>
                  <a:pt x="2455899" y="869395"/>
                </a:lnTo>
                <a:lnTo>
                  <a:pt x="2532034" y="869395"/>
                </a:lnTo>
                <a:lnTo>
                  <a:pt x="2532034" y="943128"/>
                </a:lnTo>
                <a:lnTo>
                  <a:pt x="2545784" y="943128"/>
                </a:lnTo>
                <a:lnTo>
                  <a:pt x="2545784" y="986307"/>
                </a:lnTo>
                <a:lnTo>
                  <a:pt x="2851339" y="986307"/>
                </a:lnTo>
                <a:lnTo>
                  <a:pt x="2851339" y="1037946"/>
                </a:lnTo>
                <a:lnTo>
                  <a:pt x="2851339" y="1073045"/>
                </a:lnTo>
                <a:lnTo>
                  <a:pt x="3372565" y="1073045"/>
                </a:lnTo>
                <a:lnTo>
                  <a:pt x="3372565" y="1202457"/>
                </a:lnTo>
                <a:lnTo>
                  <a:pt x="3913907" y="1202457"/>
                </a:lnTo>
              </a:path>
            </a:pathLst>
          </a:custGeom>
          <a:noFill/>
          <a:ln w="12729" cap="flat">
            <a:solidFill>
              <a:srgbClr val="698C37"/>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85" name="Freeform: Shape 146">
            <a:extLst>
              <a:ext uri="{FF2B5EF4-FFF2-40B4-BE49-F238E27FC236}">
                <a16:creationId xmlns:a16="http://schemas.microsoft.com/office/drawing/2014/main" id="{1381567D-F874-FF44-9FE1-F7072629F90C}"/>
              </a:ext>
            </a:extLst>
          </p:cNvPr>
          <p:cNvSpPr/>
          <p:nvPr/>
        </p:nvSpPr>
        <p:spPr>
          <a:xfrm>
            <a:off x="11288452" y="3424338"/>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698C37"/>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86" name="Freeform: Shape 147">
            <a:extLst>
              <a:ext uri="{FF2B5EF4-FFF2-40B4-BE49-F238E27FC236}">
                <a16:creationId xmlns:a16="http://schemas.microsoft.com/office/drawing/2014/main" id="{B4E82648-D559-8442-8000-E2C8C804D907}"/>
              </a:ext>
            </a:extLst>
          </p:cNvPr>
          <p:cNvSpPr/>
          <p:nvPr/>
        </p:nvSpPr>
        <p:spPr>
          <a:xfrm>
            <a:off x="11258117" y="3426536"/>
            <a:ext cx="14943" cy="50685"/>
          </a:xfrm>
          <a:custGeom>
            <a:avLst/>
            <a:gdLst>
              <a:gd name="connsiteX0" fmla="*/ 0 w 12731"/>
              <a:gd name="connsiteY0" fmla="*/ 0 h 40780"/>
              <a:gd name="connsiteX1" fmla="*/ 0 w 12731"/>
              <a:gd name="connsiteY1" fmla="*/ 40781 h 40780"/>
            </a:gdLst>
            <a:ahLst/>
            <a:cxnLst>
              <a:cxn ang="0">
                <a:pos x="connsiteX0" y="connsiteY0"/>
              </a:cxn>
              <a:cxn ang="0">
                <a:pos x="connsiteX1" y="connsiteY1"/>
              </a:cxn>
            </a:cxnLst>
            <a:rect l="l" t="t" r="r" b="b"/>
            <a:pathLst>
              <a:path w="12731" h="40780">
                <a:moveTo>
                  <a:pt x="0" y="0"/>
                </a:moveTo>
                <a:lnTo>
                  <a:pt x="0" y="40781"/>
                </a:lnTo>
              </a:path>
            </a:pathLst>
          </a:custGeom>
          <a:ln w="12729" cap="flat">
            <a:solidFill>
              <a:srgbClr val="698C37"/>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87" name="Freeform: Shape 148">
            <a:extLst>
              <a:ext uri="{FF2B5EF4-FFF2-40B4-BE49-F238E27FC236}">
                <a16:creationId xmlns:a16="http://schemas.microsoft.com/office/drawing/2014/main" id="{FF62EBBA-0A14-F64D-8513-B538103C747E}"/>
              </a:ext>
            </a:extLst>
          </p:cNvPr>
          <p:cNvSpPr/>
          <p:nvPr/>
        </p:nvSpPr>
        <p:spPr>
          <a:xfrm>
            <a:off x="11003785" y="3427006"/>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698C37"/>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88" name="Freeform: Shape 149">
            <a:extLst>
              <a:ext uri="{FF2B5EF4-FFF2-40B4-BE49-F238E27FC236}">
                <a16:creationId xmlns:a16="http://schemas.microsoft.com/office/drawing/2014/main" id="{C58CE93A-3D5B-1242-8F01-E71202026F8B}"/>
              </a:ext>
            </a:extLst>
          </p:cNvPr>
          <p:cNvSpPr/>
          <p:nvPr/>
        </p:nvSpPr>
        <p:spPr>
          <a:xfrm>
            <a:off x="10838513" y="3425437"/>
            <a:ext cx="14943" cy="50685"/>
          </a:xfrm>
          <a:custGeom>
            <a:avLst/>
            <a:gdLst>
              <a:gd name="connsiteX0" fmla="*/ 0 w 12731"/>
              <a:gd name="connsiteY0" fmla="*/ 0 h 40780"/>
              <a:gd name="connsiteX1" fmla="*/ 0 w 12731"/>
              <a:gd name="connsiteY1" fmla="*/ 40781 h 40780"/>
            </a:gdLst>
            <a:ahLst/>
            <a:cxnLst>
              <a:cxn ang="0">
                <a:pos x="connsiteX0" y="connsiteY0"/>
              </a:cxn>
              <a:cxn ang="0">
                <a:pos x="connsiteX1" y="connsiteY1"/>
              </a:cxn>
            </a:cxnLst>
            <a:rect l="l" t="t" r="r" b="b"/>
            <a:pathLst>
              <a:path w="12731" h="40780">
                <a:moveTo>
                  <a:pt x="0" y="0"/>
                </a:moveTo>
                <a:lnTo>
                  <a:pt x="0" y="40781"/>
                </a:lnTo>
              </a:path>
            </a:pathLst>
          </a:custGeom>
          <a:ln w="12729" cap="flat">
            <a:solidFill>
              <a:srgbClr val="698C37"/>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89" name="Freeform: Shape 150">
            <a:extLst>
              <a:ext uri="{FF2B5EF4-FFF2-40B4-BE49-F238E27FC236}">
                <a16:creationId xmlns:a16="http://schemas.microsoft.com/office/drawing/2014/main" id="{6F6C5DFA-5E0D-8641-A785-0333D24F68D0}"/>
              </a:ext>
            </a:extLst>
          </p:cNvPr>
          <p:cNvSpPr/>
          <p:nvPr/>
        </p:nvSpPr>
        <p:spPr>
          <a:xfrm>
            <a:off x="10510212" y="3260354"/>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698C37"/>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90" name="Freeform: Shape 151">
            <a:extLst>
              <a:ext uri="{FF2B5EF4-FFF2-40B4-BE49-F238E27FC236}">
                <a16:creationId xmlns:a16="http://schemas.microsoft.com/office/drawing/2014/main" id="{4904657A-99F9-254E-A2C7-EE1D8E84AEB2}"/>
              </a:ext>
            </a:extLst>
          </p:cNvPr>
          <p:cNvSpPr/>
          <p:nvPr/>
        </p:nvSpPr>
        <p:spPr>
          <a:xfrm>
            <a:off x="10347480" y="3263493"/>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698C37"/>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91" name="Freeform: Shape 152">
            <a:extLst>
              <a:ext uri="{FF2B5EF4-FFF2-40B4-BE49-F238E27FC236}">
                <a16:creationId xmlns:a16="http://schemas.microsoft.com/office/drawing/2014/main" id="{4AD68159-50D8-C842-A561-0908CE836CEA}"/>
              </a:ext>
            </a:extLst>
          </p:cNvPr>
          <p:cNvSpPr/>
          <p:nvPr/>
        </p:nvSpPr>
        <p:spPr>
          <a:xfrm>
            <a:off x="9910690" y="3155687"/>
            <a:ext cx="14943" cy="50685"/>
          </a:xfrm>
          <a:custGeom>
            <a:avLst/>
            <a:gdLst>
              <a:gd name="connsiteX0" fmla="*/ 0 w 12731"/>
              <a:gd name="connsiteY0" fmla="*/ 0 h 40780"/>
              <a:gd name="connsiteX1" fmla="*/ 0 w 12731"/>
              <a:gd name="connsiteY1" fmla="*/ 40780 h 40780"/>
            </a:gdLst>
            <a:ahLst/>
            <a:cxnLst>
              <a:cxn ang="0">
                <a:pos x="connsiteX0" y="connsiteY0"/>
              </a:cxn>
              <a:cxn ang="0">
                <a:pos x="connsiteX1" y="connsiteY1"/>
              </a:cxn>
            </a:cxnLst>
            <a:rect l="l" t="t" r="r" b="b"/>
            <a:pathLst>
              <a:path w="12731" h="40780">
                <a:moveTo>
                  <a:pt x="0" y="0"/>
                </a:moveTo>
                <a:lnTo>
                  <a:pt x="0" y="40780"/>
                </a:lnTo>
              </a:path>
            </a:pathLst>
          </a:custGeom>
          <a:ln w="12729" cap="flat">
            <a:solidFill>
              <a:srgbClr val="698C37"/>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92" name="Freeform: Shape 153">
            <a:extLst>
              <a:ext uri="{FF2B5EF4-FFF2-40B4-BE49-F238E27FC236}">
                <a16:creationId xmlns:a16="http://schemas.microsoft.com/office/drawing/2014/main" id="{6A31BC63-EC1C-5D4D-A4C1-B938066BC1FB}"/>
              </a:ext>
            </a:extLst>
          </p:cNvPr>
          <p:cNvSpPr/>
          <p:nvPr/>
        </p:nvSpPr>
        <p:spPr>
          <a:xfrm>
            <a:off x="9847780" y="3154118"/>
            <a:ext cx="14943" cy="50685"/>
          </a:xfrm>
          <a:custGeom>
            <a:avLst/>
            <a:gdLst>
              <a:gd name="connsiteX0" fmla="*/ 0 w 12731"/>
              <a:gd name="connsiteY0" fmla="*/ 0 h 40780"/>
              <a:gd name="connsiteX1" fmla="*/ 0 w 12731"/>
              <a:gd name="connsiteY1" fmla="*/ 40781 h 40780"/>
            </a:gdLst>
            <a:ahLst/>
            <a:cxnLst>
              <a:cxn ang="0">
                <a:pos x="connsiteX0" y="connsiteY0"/>
              </a:cxn>
              <a:cxn ang="0">
                <a:pos x="connsiteX1" y="connsiteY1"/>
              </a:cxn>
            </a:cxnLst>
            <a:rect l="l" t="t" r="r" b="b"/>
            <a:pathLst>
              <a:path w="12731" h="40780">
                <a:moveTo>
                  <a:pt x="0" y="0"/>
                </a:moveTo>
                <a:lnTo>
                  <a:pt x="0" y="40781"/>
                </a:lnTo>
              </a:path>
            </a:pathLst>
          </a:custGeom>
          <a:ln w="12729" cap="flat">
            <a:solidFill>
              <a:srgbClr val="698C37"/>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93" name="Freeform: Shape 154">
            <a:extLst>
              <a:ext uri="{FF2B5EF4-FFF2-40B4-BE49-F238E27FC236}">
                <a16:creationId xmlns:a16="http://schemas.microsoft.com/office/drawing/2014/main" id="{851D1EC0-E8AD-8941-AA22-676E7D267FCF}"/>
              </a:ext>
            </a:extLst>
          </p:cNvPr>
          <p:cNvSpPr/>
          <p:nvPr/>
        </p:nvSpPr>
        <p:spPr>
          <a:xfrm>
            <a:off x="9790398" y="3153490"/>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698C37"/>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94" name="Freeform: Shape 155">
            <a:extLst>
              <a:ext uri="{FF2B5EF4-FFF2-40B4-BE49-F238E27FC236}">
                <a16:creationId xmlns:a16="http://schemas.microsoft.com/office/drawing/2014/main" id="{B15514B3-23D2-FB40-8E0D-C14797710EE6}"/>
              </a:ext>
            </a:extLst>
          </p:cNvPr>
          <p:cNvSpPr/>
          <p:nvPr/>
        </p:nvSpPr>
        <p:spPr>
          <a:xfrm>
            <a:off x="9764247" y="3153490"/>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698C37"/>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95" name="Freeform: Shape 156">
            <a:extLst>
              <a:ext uri="{FF2B5EF4-FFF2-40B4-BE49-F238E27FC236}">
                <a16:creationId xmlns:a16="http://schemas.microsoft.com/office/drawing/2014/main" id="{FEF92A18-3255-154B-8BC7-AD374FAA3691}"/>
              </a:ext>
            </a:extLst>
          </p:cNvPr>
          <p:cNvSpPr/>
          <p:nvPr/>
        </p:nvSpPr>
        <p:spPr>
          <a:xfrm>
            <a:off x="9738545" y="3153490"/>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698C37"/>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96" name="Freeform: Shape 157">
            <a:extLst>
              <a:ext uri="{FF2B5EF4-FFF2-40B4-BE49-F238E27FC236}">
                <a16:creationId xmlns:a16="http://schemas.microsoft.com/office/drawing/2014/main" id="{D96C3A4B-4217-824A-A5E9-1DF8BCA74686}"/>
              </a:ext>
            </a:extLst>
          </p:cNvPr>
          <p:cNvSpPr/>
          <p:nvPr/>
        </p:nvSpPr>
        <p:spPr>
          <a:xfrm>
            <a:off x="9503190" y="2934583"/>
            <a:ext cx="14943" cy="50685"/>
          </a:xfrm>
          <a:custGeom>
            <a:avLst/>
            <a:gdLst>
              <a:gd name="connsiteX0" fmla="*/ 0 w 12731"/>
              <a:gd name="connsiteY0" fmla="*/ 0 h 40780"/>
              <a:gd name="connsiteX1" fmla="*/ 0 w 12731"/>
              <a:gd name="connsiteY1" fmla="*/ 40781 h 40780"/>
            </a:gdLst>
            <a:ahLst/>
            <a:cxnLst>
              <a:cxn ang="0">
                <a:pos x="connsiteX0" y="connsiteY0"/>
              </a:cxn>
              <a:cxn ang="0">
                <a:pos x="connsiteX1" y="connsiteY1"/>
              </a:cxn>
            </a:cxnLst>
            <a:rect l="l" t="t" r="r" b="b"/>
            <a:pathLst>
              <a:path w="12731" h="40780">
                <a:moveTo>
                  <a:pt x="0" y="0"/>
                </a:moveTo>
                <a:lnTo>
                  <a:pt x="0" y="40781"/>
                </a:lnTo>
              </a:path>
            </a:pathLst>
          </a:custGeom>
          <a:ln w="12729" cap="flat">
            <a:solidFill>
              <a:srgbClr val="698C37"/>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97" name="Freeform: Shape 158">
            <a:extLst>
              <a:ext uri="{FF2B5EF4-FFF2-40B4-BE49-F238E27FC236}">
                <a16:creationId xmlns:a16="http://schemas.microsoft.com/office/drawing/2014/main" id="{8486509B-65E0-9442-8F7E-5D580E55AC47}"/>
              </a:ext>
            </a:extLst>
          </p:cNvPr>
          <p:cNvSpPr/>
          <p:nvPr/>
        </p:nvSpPr>
        <p:spPr>
          <a:xfrm>
            <a:off x="8776951" y="2801827"/>
            <a:ext cx="14943" cy="50685"/>
          </a:xfrm>
          <a:custGeom>
            <a:avLst/>
            <a:gdLst>
              <a:gd name="connsiteX0" fmla="*/ 0 w 12731"/>
              <a:gd name="connsiteY0" fmla="*/ 0 h 40780"/>
              <a:gd name="connsiteX1" fmla="*/ 0 w 12731"/>
              <a:gd name="connsiteY1" fmla="*/ 40780 h 40780"/>
            </a:gdLst>
            <a:ahLst/>
            <a:cxnLst>
              <a:cxn ang="0">
                <a:pos x="connsiteX0" y="connsiteY0"/>
              </a:cxn>
              <a:cxn ang="0">
                <a:pos x="connsiteX1" y="connsiteY1"/>
              </a:cxn>
            </a:cxnLst>
            <a:rect l="l" t="t" r="r" b="b"/>
            <a:pathLst>
              <a:path w="12731" h="40780">
                <a:moveTo>
                  <a:pt x="0" y="0"/>
                </a:moveTo>
                <a:lnTo>
                  <a:pt x="0" y="40780"/>
                </a:lnTo>
              </a:path>
            </a:pathLst>
          </a:custGeom>
          <a:ln w="12729" cap="flat">
            <a:solidFill>
              <a:srgbClr val="698C37"/>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98" name="Freeform: Shape 159">
            <a:extLst>
              <a:ext uri="{FF2B5EF4-FFF2-40B4-BE49-F238E27FC236}">
                <a16:creationId xmlns:a16="http://schemas.microsoft.com/office/drawing/2014/main" id="{88E4F387-9CB7-8442-BD46-4B138DB93024}"/>
              </a:ext>
            </a:extLst>
          </p:cNvPr>
          <p:cNvSpPr/>
          <p:nvPr/>
        </p:nvSpPr>
        <p:spPr>
          <a:xfrm>
            <a:off x="8694763" y="2803395"/>
            <a:ext cx="14943" cy="50685"/>
          </a:xfrm>
          <a:custGeom>
            <a:avLst/>
            <a:gdLst>
              <a:gd name="connsiteX0" fmla="*/ 0 w 12731"/>
              <a:gd name="connsiteY0" fmla="*/ 0 h 40780"/>
              <a:gd name="connsiteX1" fmla="*/ 0 w 12731"/>
              <a:gd name="connsiteY1" fmla="*/ 40781 h 40780"/>
            </a:gdLst>
            <a:ahLst/>
            <a:cxnLst>
              <a:cxn ang="0">
                <a:pos x="connsiteX0" y="connsiteY0"/>
              </a:cxn>
              <a:cxn ang="0">
                <a:pos x="connsiteX1" y="connsiteY1"/>
              </a:cxn>
            </a:cxnLst>
            <a:rect l="l" t="t" r="r" b="b"/>
            <a:pathLst>
              <a:path w="12731" h="40780">
                <a:moveTo>
                  <a:pt x="0" y="0"/>
                </a:moveTo>
                <a:lnTo>
                  <a:pt x="0" y="40781"/>
                </a:lnTo>
              </a:path>
            </a:pathLst>
          </a:custGeom>
          <a:ln w="12729" cap="flat">
            <a:solidFill>
              <a:srgbClr val="698C37"/>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99" name="Freeform: Shape 160">
            <a:extLst>
              <a:ext uri="{FF2B5EF4-FFF2-40B4-BE49-F238E27FC236}">
                <a16:creationId xmlns:a16="http://schemas.microsoft.com/office/drawing/2014/main" id="{7F5980B7-136A-E24A-8445-F4404706C87A}"/>
              </a:ext>
            </a:extLst>
          </p:cNvPr>
          <p:cNvSpPr/>
          <p:nvPr/>
        </p:nvSpPr>
        <p:spPr>
          <a:xfrm>
            <a:off x="8058632" y="2642080"/>
            <a:ext cx="48415" cy="15692"/>
          </a:xfrm>
          <a:custGeom>
            <a:avLst/>
            <a:gdLst>
              <a:gd name="connsiteX0" fmla="*/ 41250 w 41249"/>
              <a:gd name="connsiteY0" fmla="*/ 0 h 12625"/>
              <a:gd name="connsiteX1" fmla="*/ 0 w 41249"/>
              <a:gd name="connsiteY1" fmla="*/ 0 h 12625"/>
            </a:gdLst>
            <a:ahLst/>
            <a:cxnLst>
              <a:cxn ang="0">
                <a:pos x="connsiteX0" y="connsiteY0"/>
              </a:cxn>
              <a:cxn ang="0">
                <a:pos x="connsiteX1" y="connsiteY1"/>
              </a:cxn>
            </a:cxnLst>
            <a:rect l="l" t="t" r="r" b="b"/>
            <a:pathLst>
              <a:path w="41249" h="12625">
                <a:moveTo>
                  <a:pt x="41250" y="0"/>
                </a:moveTo>
                <a:lnTo>
                  <a:pt x="0" y="0"/>
                </a:lnTo>
              </a:path>
            </a:pathLst>
          </a:custGeom>
          <a:ln w="12729" cap="flat">
            <a:solidFill>
              <a:srgbClr val="698C37"/>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100" name="Freeform: Shape 161">
            <a:extLst>
              <a:ext uri="{FF2B5EF4-FFF2-40B4-BE49-F238E27FC236}">
                <a16:creationId xmlns:a16="http://schemas.microsoft.com/office/drawing/2014/main" id="{ED9B2739-C0A5-3749-9D9B-D01A91AA6438}"/>
              </a:ext>
            </a:extLst>
          </p:cNvPr>
          <p:cNvSpPr/>
          <p:nvPr/>
        </p:nvSpPr>
        <p:spPr>
          <a:xfrm>
            <a:off x="8043988" y="2559068"/>
            <a:ext cx="14943" cy="50685"/>
          </a:xfrm>
          <a:custGeom>
            <a:avLst/>
            <a:gdLst>
              <a:gd name="connsiteX0" fmla="*/ 0 w 12731"/>
              <a:gd name="connsiteY0" fmla="*/ 40780 h 40780"/>
              <a:gd name="connsiteX1" fmla="*/ 0 w 12731"/>
              <a:gd name="connsiteY1" fmla="*/ 0 h 40780"/>
            </a:gdLst>
            <a:ahLst/>
            <a:cxnLst>
              <a:cxn ang="0">
                <a:pos x="connsiteX0" y="connsiteY0"/>
              </a:cxn>
              <a:cxn ang="0">
                <a:pos x="connsiteX1" y="connsiteY1"/>
              </a:cxn>
            </a:cxnLst>
            <a:rect l="l" t="t" r="r" b="b"/>
            <a:pathLst>
              <a:path w="12731" h="40780">
                <a:moveTo>
                  <a:pt x="0" y="40780"/>
                </a:moveTo>
                <a:lnTo>
                  <a:pt x="0" y="0"/>
                </a:lnTo>
              </a:path>
            </a:pathLst>
          </a:custGeom>
          <a:ln w="12729" cap="flat">
            <a:solidFill>
              <a:srgbClr val="698C37"/>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131" name="TextBox 130">
            <a:extLst>
              <a:ext uri="{FF2B5EF4-FFF2-40B4-BE49-F238E27FC236}">
                <a16:creationId xmlns:a16="http://schemas.microsoft.com/office/drawing/2014/main" id="{38A5F9EA-D54F-BC40-A16F-6A88A09AE8AA}"/>
              </a:ext>
            </a:extLst>
          </p:cNvPr>
          <p:cNvSpPr txBox="1"/>
          <p:nvPr/>
        </p:nvSpPr>
        <p:spPr bwMode="auto">
          <a:xfrm rot="16200000">
            <a:off x="5027197" y="2951021"/>
            <a:ext cx="2434920" cy="184666"/>
          </a:xfrm>
          <a:prstGeom prst="rect">
            <a:avLst/>
          </a:prstGeom>
        </p:spPr>
        <p:txBody>
          <a:bodyPr wrap="square" lIns="0" tIns="0" rIns="0" bIns="0" rtlCol="0">
            <a:spAutoFit/>
          </a:bodyPr>
          <a:lstStyle/>
          <a:p>
            <a:pPr marL="0" marR="0" lvl="0" indent="0" algn="ctr" defTabSz="914377" rtl="0" eaLnBrk="1" fontAlgn="auto" latinLnBrk="0" hangingPunct="1">
              <a:lnSpc>
                <a:spcPct val="100000"/>
              </a:lnSpc>
              <a:spcBef>
                <a:spcPct val="50000"/>
              </a:spcBef>
              <a:spcAft>
                <a:spcPct val="0"/>
              </a:spcAft>
              <a:buClrTx/>
              <a:buSzTx/>
              <a:buFontTx/>
              <a:buNone/>
              <a:tabLst/>
              <a:defRPr/>
            </a:pPr>
            <a:r>
              <a:rPr kumimoji="0" lang="en-GB" sz="1200" b="1" i="0" u="none" strike="noStrike" kern="1200" cap="none" spc="0" normalizeH="0" baseline="0" noProof="0" dirty="0">
                <a:ln>
                  <a:noFill/>
                </a:ln>
                <a:solidFill>
                  <a:srgbClr val="54565B"/>
                </a:solidFill>
                <a:effectLst/>
                <a:uLnTx/>
                <a:uFillTx/>
                <a:latin typeface="+mj-lt"/>
                <a:ea typeface="+mn-ea"/>
                <a:cs typeface="+mn-cs"/>
              </a:rPr>
              <a:t>OS probability (%)</a:t>
            </a:r>
          </a:p>
        </p:txBody>
      </p:sp>
      <p:cxnSp>
        <p:nvCxnSpPr>
          <p:cNvPr id="132" name="Straight Connector 131">
            <a:extLst>
              <a:ext uri="{FF2B5EF4-FFF2-40B4-BE49-F238E27FC236}">
                <a16:creationId xmlns:a16="http://schemas.microsoft.com/office/drawing/2014/main" id="{EB3E0E66-0BA6-0141-8BE3-66BBB74F64D8}"/>
              </a:ext>
            </a:extLst>
          </p:cNvPr>
          <p:cNvCxnSpPr>
            <a:cxnSpLocks/>
          </p:cNvCxnSpPr>
          <p:nvPr/>
        </p:nvCxnSpPr>
        <p:spPr bwMode="auto">
          <a:xfrm flipV="1">
            <a:off x="6721184" y="1940043"/>
            <a:ext cx="0" cy="2205488"/>
          </a:xfrm>
          <a:prstGeom prst="line">
            <a:avLst/>
          </a:prstGeom>
          <a:noFill/>
          <a:ln w="12700" cap="flat" cmpd="sng" algn="ctr">
            <a:solidFill>
              <a:schemeClr val="tx1"/>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4234B0EA-E0EC-B847-9812-75BAD9B2B749}"/>
              </a:ext>
            </a:extLst>
          </p:cNvPr>
          <p:cNvCxnSpPr>
            <a:cxnSpLocks/>
          </p:cNvCxnSpPr>
          <p:nvPr/>
        </p:nvCxnSpPr>
        <p:spPr bwMode="auto">
          <a:xfrm flipH="1">
            <a:off x="6655847" y="1946753"/>
            <a:ext cx="71395" cy="0"/>
          </a:xfrm>
          <a:prstGeom prst="line">
            <a:avLst/>
          </a:prstGeom>
          <a:noFill/>
          <a:ln w="12700" cap="flat" cmpd="sng" algn="ctr">
            <a:solidFill>
              <a:srgbClr val="1E1E1E"/>
            </a:solidFill>
            <a:prstDash val="solid"/>
            <a:round/>
            <a:headEnd type="none" w="med" len="med"/>
            <a:tailEnd type="none" w="med" len="med"/>
          </a:ln>
          <a:effectLst/>
        </p:spPr>
      </p:cxnSp>
      <p:sp>
        <p:nvSpPr>
          <p:cNvPr id="134" name="TextBox 133">
            <a:extLst>
              <a:ext uri="{FF2B5EF4-FFF2-40B4-BE49-F238E27FC236}">
                <a16:creationId xmlns:a16="http://schemas.microsoft.com/office/drawing/2014/main" id="{28E03B44-DDC1-9C47-835B-3F4120AB0CF5}"/>
              </a:ext>
            </a:extLst>
          </p:cNvPr>
          <p:cNvSpPr txBox="1"/>
          <p:nvPr/>
        </p:nvSpPr>
        <p:spPr bwMode="auto">
          <a:xfrm>
            <a:off x="6324944" y="1842502"/>
            <a:ext cx="2859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dirty="0">
                <a:ln>
                  <a:noFill/>
                </a:ln>
                <a:solidFill>
                  <a:srgbClr val="54565B"/>
                </a:solidFill>
                <a:effectLst/>
                <a:uLnTx/>
                <a:uFillTx/>
                <a:ea typeface="+mn-ea"/>
                <a:cs typeface="+mn-cs"/>
              </a:rPr>
              <a:t>100</a:t>
            </a:r>
          </a:p>
        </p:txBody>
      </p:sp>
      <p:cxnSp>
        <p:nvCxnSpPr>
          <p:cNvPr id="135" name="Straight Connector 134">
            <a:extLst>
              <a:ext uri="{FF2B5EF4-FFF2-40B4-BE49-F238E27FC236}">
                <a16:creationId xmlns:a16="http://schemas.microsoft.com/office/drawing/2014/main" id="{820BCD12-BB7C-5346-A332-19D4CB3E4612}"/>
              </a:ext>
            </a:extLst>
          </p:cNvPr>
          <p:cNvCxnSpPr>
            <a:cxnSpLocks/>
          </p:cNvCxnSpPr>
          <p:nvPr/>
        </p:nvCxnSpPr>
        <p:spPr bwMode="auto">
          <a:xfrm flipH="1">
            <a:off x="6655847" y="2379941"/>
            <a:ext cx="71395" cy="0"/>
          </a:xfrm>
          <a:prstGeom prst="line">
            <a:avLst/>
          </a:prstGeom>
          <a:noFill/>
          <a:ln w="12700" cap="flat" cmpd="sng" algn="ctr">
            <a:solidFill>
              <a:srgbClr val="1E1E1E"/>
            </a:solidFill>
            <a:prstDash val="solid"/>
            <a:round/>
            <a:headEnd type="none" w="med" len="med"/>
            <a:tailEnd type="none" w="med" len="med"/>
          </a:ln>
          <a:effectLst/>
        </p:spPr>
      </p:cxnSp>
      <p:sp>
        <p:nvSpPr>
          <p:cNvPr id="136" name="TextBox 135">
            <a:extLst>
              <a:ext uri="{FF2B5EF4-FFF2-40B4-BE49-F238E27FC236}">
                <a16:creationId xmlns:a16="http://schemas.microsoft.com/office/drawing/2014/main" id="{1EA15DB6-594C-4149-89F4-3BD3241A925F}"/>
              </a:ext>
            </a:extLst>
          </p:cNvPr>
          <p:cNvSpPr txBox="1"/>
          <p:nvPr/>
        </p:nvSpPr>
        <p:spPr bwMode="auto">
          <a:xfrm>
            <a:off x="6324944" y="2275691"/>
            <a:ext cx="2859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rgbClr val="54565B"/>
                </a:solidFill>
                <a:effectLst/>
                <a:uLnTx/>
                <a:uFillTx/>
                <a:ea typeface="+mn-ea"/>
                <a:cs typeface="+mn-cs"/>
              </a:rPr>
              <a:t>80</a:t>
            </a:r>
          </a:p>
        </p:txBody>
      </p:sp>
      <p:cxnSp>
        <p:nvCxnSpPr>
          <p:cNvPr id="137" name="Straight Connector 136">
            <a:extLst>
              <a:ext uri="{FF2B5EF4-FFF2-40B4-BE49-F238E27FC236}">
                <a16:creationId xmlns:a16="http://schemas.microsoft.com/office/drawing/2014/main" id="{8EA9B32C-86C1-C549-B789-B1217897F06F}"/>
              </a:ext>
            </a:extLst>
          </p:cNvPr>
          <p:cNvCxnSpPr>
            <a:cxnSpLocks/>
          </p:cNvCxnSpPr>
          <p:nvPr/>
        </p:nvCxnSpPr>
        <p:spPr bwMode="auto">
          <a:xfrm flipH="1">
            <a:off x="6655847" y="2826129"/>
            <a:ext cx="71395" cy="0"/>
          </a:xfrm>
          <a:prstGeom prst="line">
            <a:avLst/>
          </a:prstGeom>
          <a:noFill/>
          <a:ln w="12700" cap="flat" cmpd="sng" algn="ctr">
            <a:solidFill>
              <a:srgbClr val="1E1E1E"/>
            </a:solidFill>
            <a:prstDash val="solid"/>
            <a:round/>
            <a:headEnd type="none" w="med" len="med"/>
            <a:tailEnd type="none" w="med" len="med"/>
          </a:ln>
          <a:effectLst/>
        </p:spPr>
      </p:cxnSp>
      <p:sp>
        <p:nvSpPr>
          <p:cNvPr id="138" name="TextBox 137">
            <a:extLst>
              <a:ext uri="{FF2B5EF4-FFF2-40B4-BE49-F238E27FC236}">
                <a16:creationId xmlns:a16="http://schemas.microsoft.com/office/drawing/2014/main" id="{055B3E09-ADBB-ED4A-B7C4-C556B8A0094D}"/>
              </a:ext>
            </a:extLst>
          </p:cNvPr>
          <p:cNvSpPr txBox="1"/>
          <p:nvPr/>
        </p:nvSpPr>
        <p:spPr bwMode="auto">
          <a:xfrm>
            <a:off x="6324944" y="2721878"/>
            <a:ext cx="2859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rgbClr val="54565B"/>
                </a:solidFill>
                <a:effectLst/>
                <a:uLnTx/>
                <a:uFillTx/>
                <a:ea typeface="+mn-ea"/>
                <a:cs typeface="+mn-cs"/>
              </a:rPr>
              <a:t>60</a:t>
            </a:r>
          </a:p>
        </p:txBody>
      </p:sp>
      <p:cxnSp>
        <p:nvCxnSpPr>
          <p:cNvPr id="139" name="Straight Connector 138">
            <a:extLst>
              <a:ext uri="{FF2B5EF4-FFF2-40B4-BE49-F238E27FC236}">
                <a16:creationId xmlns:a16="http://schemas.microsoft.com/office/drawing/2014/main" id="{F2D9D2D1-756C-1C4D-AD66-3525BE62A361}"/>
              </a:ext>
            </a:extLst>
          </p:cNvPr>
          <p:cNvCxnSpPr>
            <a:cxnSpLocks/>
          </p:cNvCxnSpPr>
          <p:nvPr/>
        </p:nvCxnSpPr>
        <p:spPr bwMode="auto">
          <a:xfrm flipH="1">
            <a:off x="6655847" y="3265458"/>
            <a:ext cx="71395" cy="0"/>
          </a:xfrm>
          <a:prstGeom prst="line">
            <a:avLst/>
          </a:prstGeom>
          <a:noFill/>
          <a:ln w="12700" cap="flat" cmpd="sng" algn="ctr">
            <a:solidFill>
              <a:srgbClr val="1E1E1E"/>
            </a:solidFill>
            <a:prstDash val="solid"/>
            <a:round/>
            <a:headEnd type="none" w="med" len="med"/>
            <a:tailEnd type="none" w="med" len="med"/>
          </a:ln>
          <a:effectLst/>
        </p:spPr>
      </p:cxnSp>
      <p:sp>
        <p:nvSpPr>
          <p:cNvPr id="140" name="TextBox 139">
            <a:extLst>
              <a:ext uri="{FF2B5EF4-FFF2-40B4-BE49-F238E27FC236}">
                <a16:creationId xmlns:a16="http://schemas.microsoft.com/office/drawing/2014/main" id="{57041EF5-A3A0-744A-B354-43D3F7DD107E}"/>
              </a:ext>
            </a:extLst>
          </p:cNvPr>
          <p:cNvSpPr txBox="1"/>
          <p:nvPr/>
        </p:nvSpPr>
        <p:spPr bwMode="auto">
          <a:xfrm>
            <a:off x="6324944" y="3161208"/>
            <a:ext cx="2859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rgbClr val="54565B"/>
                </a:solidFill>
                <a:effectLst/>
                <a:uLnTx/>
                <a:uFillTx/>
                <a:ea typeface="+mn-ea"/>
                <a:cs typeface="+mn-cs"/>
              </a:rPr>
              <a:t>40</a:t>
            </a:r>
          </a:p>
        </p:txBody>
      </p:sp>
      <p:cxnSp>
        <p:nvCxnSpPr>
          <p:cNvPr id="141" name="Straight Connector 140">
            <a:extLst>
              <a:ext uri="{FF2B5EF4-FFF2-40B4-BE49-F238E27FC236}">
                <a16:creationId xmlns:a16="http://schemas.microsoft.com/office/drawing/2014/main" id="{FB3C4B5F-52D3-A540-B6A9-714E0DE13D0A}"/>
              </a:ext>
            </a:extLst>
          </p:cNvPr>
          <p:cNvCxnSpPr>
            <a:cxnSpLocks/>
          </p:cNvCxnSpPr>
          <p:nvPr/>
        </p:nvCxnSpPr>
        <p:spPr bwMode="auto">
          <a:xfrm flipH="1">
            <a:off x="6655847" y="3702138"/>
            <a:ext cx="71395" cy="0"/>
          </a:xfrm>
          <a:prstGeom prst="line">
            <a:avLst/>
          </a:prstGeom>
          <a:noFill/>
          <a:ln w="12700" cap="flat" cmpd="sng" algn="ctr">
            <a:solidFill>
              <a:srgbClr val="1E1E1E"/>
            </a:solidFill>
            <a:prstDash val="solid"/>
            <a:round/>
            <a:headEnd type="none" w="med" len="med"/>
            <a:tailEnd type="none" w="med" len="med"/>
          </a:ln>
          <a:effectLst/>
        </p:spPr>
      </p:cxnSp>
      <p:sp>
        <p:nvSpPr>
          <p:cNvPr id="142" name="TextBox 141">
            <a:extLst>
              <a:ext uri="{FF2B5EF4-FFF2-40B4-BE49-F238E27FC236}">
                <a16:creationId xmlns:a16="http://schemas.microsoft.com/office/drawing/2014/main" id="{CAC4210A-A99C-5A48-91EB-DB3D8482DDE6}"/>
              </a:ext>
            </a:extLst>
          </p:cNvPr>
          <p:cNvSpPr txBox="1"/>
          <p:nvPr/>
        </p:nvSpPr>
        <p:spPr bwMode="auto">
          <a:xfrm>
            <a:off x="6324944" y="3597888"/>
            <a:ext cx="2859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rgbClr val="54565B"/>
                </a:solidFill>
                <a:effectLst/>
                <a:uLnTx/>
                <a:uFillTx/>
                <a:ea typeface="+mn-ea"/>
                <a:cs typeface="+mn-cs"/>
              </a:rPr>
              <a:t>20</a:t>
            </a:r>
          </a:p>
        </p:txBody>
      </p:sp>
      <p:sp>
        <p:nvSpPr>
          <p:cNvPr id="143" name="TextBox 142">
            <a:extLst>
              <a:ext uri="{FF2B5EF4-FFF2-40B4-BE49-F238E27FC236}">
                <a16:creationId xmlns:a16="http://schemas.microsoft.com/office/drawing/2014/main" id="{23FD8AE4-5DC3-3E4B-99DF-A1FC45F3FBB7}"/>
              </a:ext>
            </a:extLst>
          </p:cNvPr>
          <p:cNvSpPr txBox="1"/>
          <p:nvPr/>
        </p:nvSpPr>
        <p:spPr bwMode="auto">
          <a:xfrm>
            <a:off x="8040135" y="4418065"/>
            <a:ext cx="2285559" cy="184666"/>
          </a:xfrm>
          <a:prstGeom prst="rect">
            <a:avLst/>
          </a:prstGeom>
        </p:spPr>
        <p:txBody>
          <a:bodyPr wrap="square" lIns="0" tIns="0" rIns="0" bIns="0" rtlCol="0">
            <a:spAutoFit/>
          </a:bodyPr>
          <a:lstStyle/>
          <a:p>
            <a:pPr marL="0" marR="0" lvl="0" indent="0" algn="ctr" defTabSz="914377" rtl="0" eaLnBrk="1" fontAlgn="auto" latinLnBrk="0" hangingPunct="1">
              <a:lnSpc>
                <a:spcPct val="100000"/>
              </a:lnSpc>
              <a:spcBef>
                <a:spcPct val="50000"/>
              </a:spcBef>
              <a:spcAft>
                <a:spcPct val="0"/>
              </a:spcAft>
              <a:buClrTx/>
              <a:buSzTx/>
              <a:buFontTx/>
              <a:buNone/>
              <a:tabLst/>
              <a:defRPr/>
            </a:pPr>
            <a:r>
              <a:rPr kumimoji="0" lang="en-GB" sz="1200" b="1" i="0" u="none" strike="noStrike" kern="1200" cap="none" spc="0" normalizeH="0" baseline="0" noProof="0" dirty="0">
                <a:ln>
                  <a:noFill/>
                </a:ln>
                <a:solidFill>
                  <a:srgbClr val="54565B"/>
                </a:solidFill>
                <a:effectLst/>
                <a:uLnTx/>
                <a:uFillTx/>
                <a:ea typeface="+mn-ea"/>
                <a:cs typeface="+mn-cs"/>
              </a:rPr>
              <a:t>Time (months)</a:t>
            </a:r>
          </a:p>
        </p:txBody>
      </p:sp>
      <p:cxnSp>
        <p:nvCxnSpPr>
          <p:cNvPr id="144" name="Straight Connector 143">
            <a:extLst>
              <a:ext uri="{FF2B5EF4-FFF2-40B4-BE49-F238E27FC236}">
                <a16:creationId xmlns:a16="http://schemas.microsoft.com/office/drawing/2014/main" id="{14567B3F-D3A2-C14B-9590-D6CCE9D98800}"/>
              </a:ext>
            </a:extLst>
          </p:cNvPr>
          <p:cNvCxnSpPr>
            <a:cxnSpLocks/>
          </p:cNvCxnSpPr>
          <p:nvPr/>
        </p:nvCxnSpPr>
        <p:spPr bwMode="auto">
          <a:xfrm>
            <a:off x="6718573" y="4138672"/>
            <a:ext cx="4966412" cy="0"/>
          </a:xfrm>
          <a:prstGeom prst="line">
            <a:avLst/>
          </a:prstGeom>
          <a:noFill/>
          <a:ln w="12700" cap="flat" cmpd="sng" algn="ctr">
            <a:solidFill>
              <a:schemeClr val="tx1"/>
            </a:solidFill>
            <a:prstDash val="solid"/>
            <a:round/>
            <a:headEnd type="none" w="med" len="med"/>
            <a:tailEnd type="none" w="med" len="med"/>
          </a:ln>
          <a:effectLst/>
        </p:spPr>
      </p:cxnSp>
      <p:sp>
        <p:nvSpPr>
          <p:cNvPr id="145" name="TextBox 144">
            <a:extLst>
              <a:ext uri="{FF2B5EF4-FFF2-40B4-BE49-F238E27FC236}">
                <a16:creationId xmlns:a16="http://schemas.microsoft.com/office/drawing/2014/main" id="{E6B9757E-C5A8-F749-A3B4-636F426C2A64}"/>
              </a:ext>
            </a:extLst>
          </p:cNvPr>
          <p:cNvSpPr txBox="1"/>
          <p:nvPr/>
        </p:nvSpPr>
        <p:spPr bwMode="auto">
          <a:xfrm>
            <a:off x="6614141" y="4201560"/>
            <a:ext cx="2106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ct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rgbClr val="54565B"/>
                </a:solidFill>
                <a:effectLst/>
                <a:uLnTx/>
                <a:uFillTx/>
                <a:ea typeface="+mn-ea"/>
                <a:cs typeface="+mn-cs"/>
              </a:rPr>
              <a:t>0</a:t>
            </a:r>
          </a:p>
        </p:txBody>
      </p:sp>
      <p:cxnSp>
        <p:nvCxnSpPr>
          <p:cNvPr id="146" name="Straight Connector 145">
            <a:extLst>
              <a:ext uri="{FF2B5EF4-FFF2-40B4-BE49-F238E27FC236}">
                <a16:creationId xmlns:a16="http://schemas.microsoft.com/office/drawing/2014/main" id="{EAC2F21A-FD71-8343-8B8D-5D97E633B73D}"/>
              </a:ext>
            </a:extLst>
          </p:cNvPr>
          <p:cNvCxnSpPr>
            <a:cxnSpLocks/>
          </p:cNvCxnSpPr>
          <p:nvPr/>
        </p:nvCxnSpPr>
        <p:spPr bwMode="auto">
          <a:xfrm rot="5400000" flipH="1">
            <a:off x="7672015" y="4167200"/>
            <a:ext cx="76060" cy="0"/>
          </a:xfrm>
          <a:prstGeom prst="line">
            <a:avLst/>
          </a:prstGeom>
          <a:noFill/>
          <a:ln w="12700" cap="flat" cmpd="sng" algn="ctr">
            <a:solidFill>
              <a:srgbClr val="1E1E1E"/>
            </a:solidFill>
            <a:prstDash val="solid"/>
            <a:round/>
            <a:headEnd type="none" w="med" len="med"/>
            <a:tailEnd type="none" w="med" len="med"/>
          </a:ln>
          <a:effectLst/>
        </p:spPr>
      </p:cxnSp>
      <p:sp>
        <p:nvSpPr>
          <p:cNvPr id="147" name="TextBox 146">
            <a:extLst>
              <a:ext uri="{FF2B5EF4-FFF2-40B4-BE49-F238E27FC236}">
                <a16:creationId xmlns:a16="http://schemas.microsoft.com/office/drawing/2014/main" id="{E5092968-A255-3846-A5A8-3E288B422AA3}"/>
              </a:ext>
            </a:extLst>
          </p:cNvPr>
          <p:cNvSpPr txBox="1"/>
          <p:nvPr/>
        </p:nvSpPr>
        <p:spPr bwMode="auto">
          <a:xfrm>
            <a:off x="7606701" y="4201560"/>
            <a:ext cx="2106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ct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rgbClr val="54565B"/>
                </a:solidFill>
                <a:effectLst/>
                <a:uLnTx/>
                <a:uFillTx/>
                <a:ea typeface="+mn-ea"/>
                <a:cs typeface="+mn-cs"/>
              </a:rPr>
              <a:t>5</a:t>
            </a:r>
          </a:p>
        </p:txBody>
      </p:sp>
      <p:cxnSp>
        <p:nvCxnSpPr>
          <p:cNvPr id="148" name="Straight Connector 147">
            <a:extLst>
              <a:ext uri="{FF2B5EF4-FFF2-40B4-BE49-F238E27FC236}">
                <a16:creationId xmlns:a16="http://schemas.microsoft.com/office/drawing/2014/main" id="{9E2E2763-150B-1B48-9732-7368AB8C942F}"/>
              </a:ext>
            </a:extLst>
          </p:cNvPr>
          <p:cNvCxnSpPr>
            <a:cxnSpLocks/>
          </p:cNvCxnSpPr>
          <p:nvPr/>
        </p:nvCxnSpPr>
        <p:spPr bwMode="auto">
          <a:xfrm rot="5400000" flipH="1">
            <a:off x="8667097" y="4167200"/>
            <a:ext cx="76060" cy="0"/>
          </a:xfrm>
          <a:prstGeom prst="line">
            <a:avLst/>
          </a:prstGeom>
          <a:noFill/>
          <a:ln w="12700" cap="flat" cmpd="sng" algn="ctr">
            <a:solidFill>
              <a:srgbClr val="1E1E1E"/>
            </a:solidFill>
            <a:prstDash val="solid"/>
            <a:round/>
            <a:headEnd type="none" w="med" len="med"/>
            <a:tailEnd type="none" w="med" len="med"/>
          </a:ln>
          <a:effectLst/>
        </p:spPr>
      </p:cxnSp>
      <p:sp>
        <p:nvSpPr>
          <p:cNvPr id="149" name="TextBox 148">
            <a:extLst>
              <a:ext uri="{FF2B5EF4-FFF2-40B4-BE49-F238E27FC236}">
                <a16:creationId xmlns:a16="http://schemas.microsoft.com/office/drawing/2014/main" id="{9300759E-CD93-044E-A6CD-F210EDBD7BD9}"/>
              </a:ext>
            </a:extLst>
          </p:cNvPr>
          <p:cNvSpPr txBox="1"/>
          <p:nvPr/>
        </p:nvSpPr>
        <p:spPr bwMode="auto">
          <a:xfrm>
            <a:off x="8601783" y="4201560"/>
            <a:ext cx="2106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ct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rgbClr val="54565B"/>
                </a:solidFill>
                <a:effectLst/>
                <a:uLnTx/>
                <a:uFillTx/>
                <a:ea typeface="+mn-ea"/>
                <a:cs typeface="+mn-cs"/>
              </a:rPr>
              <a:t>10</a:t>
            </a:r>
          </a:p>
        </p:txBody>
      </p:sp>
      <p:cxnSp>
        <p:nvCxnSpPr>
          <p:cNvPr id="150" name="Straight Connector 149">
            <a:extLst>
              <a:ext uri="{FF2B5EF4-FFF2-40B4-BE49-F238E27FC236}">
                <a16:creationId xmlns:a16="http://schemas.microsoft.com/office/drawing/2014/main" id="{57A97F91-232E-D541-94D7-85C3079531A8}"/>
              </a:ext>
            </a:extLst>
          </p:cNvPr>
          <p:cNvCxnSpPr>
            <a:cxnSpLocks/>
          </p:cNvCxnSpPr>
          <p:nvPr/>
        </p:nvCxnSpPr>
        <p:spPr bwMode="auto">
          <a:xfrm rot="5400000" flipH="1">
            <a:off x="9660617" y="4167200"/>
            <a:ext cx="76060" cy="0"/>
          </a:xfrm>
          <a:prstGeom prst="line">
            <a:avLst/>
          </a:prstGeom>
          <a:noFill/>
          <a:ln w="12700" cap="flat" cmpd="sng" algn="ctr">
            <a:solidFill>
              <a:srgbClr val="1E1E1E"/>
            </a:solidFill>
            <a:prstDash val="solid"/>
            <a:round/>
            <a:headEnd type="none" w="med" len="med"/>
            <a:tailEnd type="none" w="med" len="med"/>
          </a:ln>
          <a:effectLst/>
        </p:spPr>
      </p:cxnSp>
      <p:sp>
        <p:nvSpPr>
          <p:cNvPr id="151" name="TextBox 150">
            <a:extLst>
              <a:ext uri="{FF2B5EF4-FFF2-40B4-BE49-F238E27FC236}">
                <a16:creationId xmlns:a16="http://schemas.microsoft.com/office/drawing/2014/main" id="{A31A7713-3ADE-6941-8275-88AACB2CCE6D}"/>
              </a:ext>
            </a:extLst>
          </p:cNvPr>
          <p:cNvSpPr txBox="1"/>
          <p:nvPr/>
        </p:nvSpPr>
        <p:spPr bwMode="auto">
          <a:xfrm>
            <a:off x="9595303" y="4201560"/>
            <a:ext cx="2106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ct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rgbClr val="54565B"/>
                </a:solidFill>
                <a:effectLst/>
                <a:uLnTx/>
                <a:uFillTx/>
                <a:ea typeface="+mn-ea"/>
                <a:cs typeface="+mn-cs"/>
              </a:rPr>
              <a:t>15</a:t>
            </a:r>
          </a:p>
        </p:txBody>
      </p:sp>
      <p:cxnSp>
        <p:nvCxnSpPr>
          <p:cNvPr id="152" name="Straight Connector 151">
            <a:extLst>
              <a:ext uri="{FF2B5EF4-FFF2-40B4-BE49-F238E27FC236}">
                <a16:creationId xmlns:a16="http://schemas.microsoft.com/office/drawing/2014/main" id="{74046D01-E245-AD4B-8D01-460666A107C2}"/>
              </a:ext>
            </a:extLst>
          </p:cNvPr>
          <p:cNvCxnSpPr>
            <a:cxnSpLocks/>
          </p:cNvCxnSpPr>
          <p:nvPr/>
        </p:nvCxnSpPr>
        <p:spPr bwMode="auto">
          <a:xfrm rot="5400000" flipH="1">
            <a:off x="10652140" y="4167200"/>
            <a:ext cx="76060" cy="0"/>
          </a:xfrm>
          <a:prstGeom prst="line">
            <a:avLst/>
          </a:prstGeom>
          <a:noFill/>
          <a:ln w="12700" cap="flat" cmpd="sng" algn="ctr">
            <a:solidFill>
              <a:srgbClr val="1E1E1E"/>
            </a:solidFill>
            <a:prstDash val="solid"/>
            <a:round/>
            <a:headEnd type="none" w="med" len="med"/>
            <a:tailEnd type="none" w="med" len="med"/>
          </a:ln>
          <a:effectLst/>
        </p:spPr>
      </p:cxnSp>
      <p:sp>
        <p:nvSpPr>
          <p:cNvPr id="153" name="TextBox 152">
            <a:extLst>
              <a:ext uri="{FF2B5EF4-FFF2-40B4-BE49-F238E27FC236}">
                <a16:creationId xmlns:a16="http://schemas.microsoft.com/office/drawing/2014/main" id="{47D30F46-F0F6-1246-AC95-80AFC7EC7C44}"/>
              </a:ext>
            </a:extLst>
          </p:cNvPr>
          <p:cNvSpPr txBox="1"/>
          <p:nvPr/>
        </p:nvSpPr>
        <p:spPr bwMode="auto">
          <a:xfrm>
            <a:off x="10586826" y="4201560"/>
            <a:ext cx="2106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ct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rgbClr val="54565B"/>
                </a:solidFill>
                <a:effectLst/>
                <a:uLnTx/>
                <a:uFillTx/>
                <a:ea typeface="+mn-ea"/>
                <a:cs typeface="+mn-cs"/>
              </a:rPr>
              <a:t>20</a:t>
            </a:r>
          </a:p>
        </p:txBody>
      </p:sp>
      <p:cxnSp>
        <p:nvCxnSpPr>
          <p:cNvPr id="154" name="Straight Connector 153">
            <a:extLst>
              <a:ext uri="{FF2B5EF4-FFF2-40B4-BE49-F238E27FC236}">
                <a16:creationId xmlns:a16="http://schemas.microsoft.com/office/drawing/2014/main" id="{438D5AE3-6E0A-8840-91FD-2C2F40E55360}"/>
              </a:ext>
            </a:extLst>
          </p:cNvPr>
          <p:cNvCxnSpPr>
            <a:cxnSpLocks/>
          </p:cNvCxnSpPr>
          <p:nvPr/>
        </p:nvCxnSpPr>
        <p:spPr bwMode="auto">
          <a:xfrm rot="5400000" flipH="1">
            <a:off x="11642447" y="4167200"/>
            <a:ext cx="76060" cy="0"/>
          </a:xfrm>
          <a:prstGeom prst="line">
            <a:avLst/>
          </a:prstGeom>
          <a:noFill/>
          <a:ln w="12700" cap="flat" cmpd="sng" algn="ctr">
            <a:solidFill>
              <a:srgbClr val="1E1E1E"/>
            </a:solidFill>
            <a:prstDash val="solid"/>
            <a:round/>
            <a:headEnd type="none" w="med" len="med"/>
            <a:tailEnd type="none" w="med" len="med"/>
          </a:ln>
          <a:effectLst/>
        </p:spPr>
      </p:cxnSp>
      <p:sp>
        <p:nvSpPr>
          <p:cNvPr id="155" name="TextBox 154">
            <a:extLst>
              <a:ext uri="{FF2B5EF4-FFF2-40B4-BE49-F238E27FC236}">
                <a16:creationId xmlns:a16="http://schemas.microsoft.com/office/drawing/2014/main" id="{8096AB67-2C15-884D-9B0E-21B5D6E4D85A}"/>
              </a:ext>
            </a:extLst>
          </p:cNvPr>
          <p:cNvSpPr txBox="1"/>
          <p:nvPr/>
        </p:nvSpPr>
        <p:spPr bwMode="auto">
          <a:xfrm>
            <a:off x="11577134" y="4201560"/>
            <a:ext cx="2106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ct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rgbClr val="54565B"/>
                </a:solidFill>
                <a:effectLst/>
                <a:uLnTx/>
                <a:uFillTx/>
                <a:ea typeface="+mn-ea"/>
                <a:cs typeface="+mn-cs"/>
              </a:rPr>
              <a:t>25</a:t>
            </a:r>
          </a:p>
        </p:txBody>
      </p:sp>
      <p:sp>
        <p:nvSpPr>
          <p:cNvPr id="2" name="Footer Placeholder 1">
            <a:extLst>
              <a:ext uri="{FF2B5EF4-FFF2-40B4-BE49-F238E27FC236}">
                <a16:creationId xmlns:a16="http://schemas.microsoft.com/office/drawing/2014/main" id="{C53C951A-2AF0-0BAD-07ED-6B12406D6874}"/>
              </a:ext>
            </a:extLst>
          </p:cNvPr>
          <p:cNvSpPr txBox="1">
            <a:spLocks/>
          </p:cNvSpPr>
          <p:nvPr/>
        </p:nvSpPr>
        <p:spPr>
          <a:xfrm>
            <a:off x="609600" y="6280150"/>
            <a:ext cx="1003520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969696"/>
                </a:solidFill>
                <a:latin typeface="Arial" panose="020B0604020202020204" pitchFamily="34" charset="0"/>
                <a:cs typeface="Arial" panose="020B0604020202020204" pitchFamily="34" charset="0"/>
              </a:rPr>
              <a:t>Clinical Benefit with SG Versus TPC Is Irrespective of Level of TROP2 Expression in ASCENT in Previously Treated Metastatic TNBC</a:t>
            </a:r>
            <a:endParaRPr lang="en-GB" sz="1000" kern="1600" dirty="0">
              <a:solidFill>
                <a:srgbClr val="969696"/>
              </a:solidFill>
              <a:latin typeface="Arial" panose="020B0604020202020204" pitchFamily="34" charset="0"/>
              <a:cs typeface="Arial" panose="020B0604020202020204" pitchFamily="34" charset="0"/>
            </a:endParaRPr>
          </a:p>
          <a:p>
            <a:r>
              <a:rPr lang="en-GB" sz="1000" kern="1600" dirty="0">
                <a:solidFill>
                  <a:srgbClr val="969696"/>
                </a:solidFill>
                <a:latin typeface="Arial" panose="020B0604020202020204" pitchFamily="34" charset="0"/>
                <a:cs typeface="Arial" panose="020B0604020202020204" pitchFamily="34" charset="0"/>
              </a:rPr>
              <a:t>H-score, histochemical score; </a:t>
            </a:r>
            <a:r>
              <a:rPr lang="en-GB" sz="1000" kern="1600" dirty="0" err="1">
                <a:solidFill>
                  <a:srgbClr val="969696"/>
                </a:solidFill>
                <a:latin typeface="Arial" panose="020B0604020202020204" pitchFamily="34" charset="0"/>
                <a:cs typeface="Arial" panose="020B0604020202020204" pitchFamily="34" charset="0"/>
              </a:rPr>
              <a:t>mo</a:t>
            </a:r>
            <a:r>
              <a:rPr lang="en-GB" sz="1000" kern="1600" dirty="0">
                <a:solidFill>
                  <a:srgbClr val="969696"/>
                </a:solidFill>
                <a:latin typeface="Arial" panose="020B0604020202020204" pitchFamily="34" charset="0"/>
                <a:cs typeface="Arial" panose="020B0604020202020204" pitchFamily="34" charset="0"/>
              </a:rPr>
              <a:t>, month; OS, overall survival; PFS, progression-free survival; SG, </a:t>
            </a:r>
            <a:r>
              <a:rPr lang="en-GB" sz="1000" kern="1600" dirty="0" err="1">
                <a:solidFill>
                  <a:srgbClr val="969696"/>
                </a:solidFill>
                <a:latin typeface="Arial" panose="020B0604020202020204" pitchFamily="34" charset="0"/>
                <a:cs typeface="Arial" panose="020B0604020202020204" pitchFamily="34" charset="0"/>
              </a:rPr>
              <a:t>sacituzumab</a:t>
            </a:r>
            <a:r>
              <a:rPr lang="en-GB" sz="1000" kern="1600" dirty="0">
                <a:solidFill>
                  <a:srgbClr val="969696"/>
                </a:solidFill>
                <a:latin typeface="Arial" panose="020B0604020202020204" pitchFamily="34" charset="0"/>
                <a:cs typeface="Arial" panose="020B0604020202020204" pitchFamily="34" charset="0"/>
              </a:rPr>
              <a:t> </a:t>
            </a:r>
            <a:r>
              <a:rPr lang="en-GB" sz="1000" kern="1600" dirty="0" err="1">
                <a:solidFill>
                  <a:srgbClr val="969696"/>
                </a:solidFill>
                <a:latin typeface="Arial" panose="020B0604020202020204" pitchFamily="34" charset="0"/>
                <a:cs typeface="Arial" panose="020B0604020202020204" pitchFamily="34" charset="0"/>
              </a:rPr>
              <a:t>govitecan</a:t>
            </a:r>
            <a:r>
              <a:rPr lang="en-GB" sz="1000" kern="1600" dirty="0">
                <a:solidFill>
                  <a:srgbClr val="969696"/>
                </a:solidFill>
                <a:latin typeface="Arial" panose="020B0604020202020204" pitchFamily="34" charset="0"/>
                <a:cs typeface="Arial" panose="020B0604020202020204" pitchFamily="34" charset="0"/>
              </a:rPr>
              <a:t>; TNBC, triple-negative breast cancer; TPC, treatment of physician’s choice. </a:t>
            </a:r>
            <a:r>
              <a:rPr lang="en-GB" sz="1000" kern="1600" dirty="0" err="1">
                <a:solidFill>
                  <a:srgbClr val="969696"/>
                </a:solidFill>
                <a:latin typeface="Arial" panose="020B0604020202020204" pitchFamily="34" charset="0"/>
                <a:cs typeface="Arial" panose="020B0604020202020204" pitchFamily="34" charset="0"/>
              </a:rPr>
              <a:t>Hurvitz</a:t>
            </a:r>
            <a:r>
              <a:rPr lang="en-GB" sz="1000" kern="1600" dirty="0">
                <a:solidFill>
                  <a:srgbClr val="969696"/>
                </a:solidFill>
                <a:latin typeface="Arial" panose="020B0604020202020204" pitchFamily="34" charset="0"/>
                <a:cs typeface="Arial" panose="020B0604020202020204" pitchFamily="34" charset="0"/>
              </a:rPr>
              <a:t> SA, et al. SABCS</a:t>
            </a:r>
            <a:r>
              <a:rPr lang="en-GB" sz="1000" i="1" kern="1600" dirty="0">
                <a:solidFill>
                  <a:srgbClr val="969696"/>
                </a:solidFill>
                <a:latin typeface="Arial" panose="020B0604020202020204" pitchFamily="34" charset="0"/>
                <a:cs typeface="Arial" panose="020B0604020202020204" pitchFamily="34" charset="0"/>
              </a:rPr>
              <a:t> </a:t>
            </a:r>
            <a:r>
              <a:rPr lang="en-GB" sz="1000" kern="1600" dirty="0">
                <a:solidFill>
                  <a:srgbClr val="969696"/>
                </a:solidFill>
                <a:latin typeface="Arial" panose="020B0604020202020204" pitchFamily="34" charset="0"/>
                <a:cs typeface="Arial" panose="020B0604020202020204" pitchFamily="34" charset="0"/>
              </a:rPr>
              <a:t>2020. Abstract GS3-06; </a:t>
            </a:r>
            <a:r>
              <a:rPr lang="en-GB" sz="1000" kern="1600" dirty="0" err="1">
                <a:solidFill>
                  <a:srgbClr val="969696"/>
                </a:solidFill>
                <a:latin typeface="Arial" panose="020B0604020202020204" pitchFamily="34" charset="0"/>
                <a:cs typeface="Arial" panose="020B0604020202020204" pitchFamily="34" charset="0"/>
              </a:rPr>
              <a:t>Bardia</a:t>
            </a:r>
            <a:r>
              <a:rPr lang="en-GB" sz="1000" kern="1600" dirty="0">
                <a:solidFill>
                  <a:srgbClr val="969696"/>
                </a:solidFill>
                <a:latin typeface="Arial" panose="020B0604020202020204" pitchFamily="34" charset="0"/>
                <a:cs typeface="Arial" panose="020B0604020202020204" pitchFamily="34" charset="0"/>
              </a:rPr>
              <a:t> A, et al. </a:t>
            </a:r>
            <a:r>
              <a:rPr lang="en-GB" sz="1000" i="1" kern="1600" dirty="0">
                <a:solidFill>
                  <a:srgbClr val="969696"/>
                </a:solidFill>
                <a:latin typeface="Arial" panose="020B0604020202020204" pitchFamily="34" charset="0"/>
                <a:cs typeface="Arial" panose="020B0604020202020204" pitchFamily="34" charset="0"/>
              </a:rPr>
              <a:t>Annals Oncol</a:t>
            </a:r>
            <a:r>
              <a:rPr lang="en-GB" sz="1000" kern="1600" dirty="0">
                <a:solidFill>
                  <a:srgbClr val="969696"/>
                </a:solidFill>
                <a:latin typeface="Arial" panose="020B0604020202020204" pitchFamily="34" charset="0"/>
                <a:cs typeface="Arial" panose="020B0604020202020204" pitchFamily="34" charset="0"/>
              </a:rPr>
              <a:t>. 2021;32(9);1148-56).</a:t>
            </a:r>
            <a:endParaRPr lang="en-US" sz="1000" dirty="0">
              <a:solidFill>
                <a:srgbClr val="96969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089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7EB0-C6DF-4131-8999-F69E89DB98EA}"/>
              </a:ext>
            </a:extLst>
          </p:cNvPr>
          <p:cNvSpPr>
            <a:spLocks noGrp="1"/>
          </p:cNvSpPr>
          <p:nvPr>
            <p:ph type="title"/>
          </p:nvPr>
        </p:nvSpPr>
        <p:spPr>
          <a:xfrm>
            <a:off x="609600" y="199505"/>
            <a:ext cx="10744200" cy="1185577"/>
          </a:xfrm>
        </p:spPr>
        <p:txBody>
          <a:bodyPr/>
          <a:lstStyle/>
          <a:p>
            <a:r>
              <a:rPr lang="en-US" dirty="0"/>
              <a:t>ASCENT: ORR by Trop-2 Expression </a:t>
            </a:r>
          </a:p>
        </p:txBody>
      </p:sp>
      <p:sp>
        <p:nvSpPr>
          <p:cNvPr id="5" name="Text Placeholder 8">
            <a:extLst>
              <a:ext uri="{FF2B5EF4-FFF2-40B4-BE49-F238E27FC236}">
                <a16:creationId xmlns:a16="http://schemas.microsoft.com/office/drawing/2014/main" id="{534A004D-0F33-411F-888A-74E5C00C5B92}"/>
              </a:ext>
            </a:extLst>
          </p:cNvPr>
          <p:cNvSpPr>
            <a:spLocks noGrp="1"/>
          </p:cNvSpPr>
          <p:nvPr>
            <p:ph type="body" sz="quarter" idx="4294967295"/>
          </p:nvPr>
        </p:nvSpPr>
        <p:spPr>
          <a:xfrm>
            <a:off x="2938463" y="5899150"/>
            <a:ext cx="9253537" cy="498475"/>
          </a:xfrm>
        </p:spPr>
        <p:txBody>
          <a:bodyPr>
            <a:noAutofit/>
          </a:bodyPr>
          <a:lstStyle/>
          <a:p>
            <a:pPr marL="0" indent="0">
              <a:buNone/>
            </a:pPr>
            <a:r>
              <a:rPr lang="en-US" sz="1000" dirty="0">
                <a:latin typeface="Arial" panose="020B0604020202020204" pitchFamily="34" charset="0"/>
                <a:cs typeface="Arial" panose="020B0604020202020204" pitchFamily="34" charset="0"/>
              </a:rPr>
              <a:t>Assessed in the brain metastases-negative population. ORR and PFS are assessed by BICR. Trop-2 expression determined in archival samples by validated immunohistochemistry assay and H-scoring.</a:t>
            </a:r>
          </a:p>
          <a:p>
            <a:pPr marL="0" indent="0">
              <a:buNone/>
            </a:pPr>
            <a:br>
              <a:rPr lang="en-US" sz="1000" dirty="0">
                <a:latin typeface="Arial" panose="020B0604020202020204" pitchFamily="34" charset="0"/>
                <a:cs typeface="Arial" panose="020B0604020202020204" pitchFamily="34" charset="0"/>
              </a:rPr>
            </a:br>
            <a:endParaRPr lang="en-US" sz="1000" b="1" dirty="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386CA7FB-1FC9-4B96-8562-BF61ECA37542}"/>
              </a:ext>
            </a:extLst>
          </p:cNvPr>
          <p:cNvSpPr txBox="1">
            <a:spLocks/>
          </p:cNvSpPr>
          <p:nvPr/>
        </p:nvSpPr>
        <p:spPr>
          <a:xfrm>
            <a:off x="428877" y="136525"/>
            <a:ext cx="11349171" cy="8702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defTabSz="914377" fontAlgn="auto">
              <a:spcAft>
                <a:spcPts val="0"/>
              </a:spcAft>
            </a:pPr>
            <a:endParaRPr lang="en-US" dirty="0">
              <a:solidFill>
                <a:prstClr val="black"/>
              </a:solidFill>
            </a:endParaRPr>
          </a:p>
        </p:txBody>
      </p:sp>
      <p:graphicFrame>
        <p:nvGraphicFramePr>
          <p:cNvPr id="3" name="Table 2">
            <a:extLst>
              <a:ext uri="{FF2B5EF4-FFF2-40B4-BE49-F238E27FC236}">
                <a16:creationId xmlns:a16="http://schemas.microsoft.com/office/drawing/2014/main" id="{E25A6B2B-67C8-46AE-8DB8-4B37392B8AA1}"/>
              </a:ext>
            </a:extLst>
          </p:cNvPr>
          <p:cNvGraphicFramePr>
            <a:graphicFrameLocks noGrp="1"/>
          </p:cNvGraphicFramePr>
          <p:nvPr>
            <p:extLst>
              <p:ext uri="{D42A27DB-BD31-4B8C-83A1-F6EECF244321}">
                <p14:modId xmlns:p14="http://schemas.microsoft.com/office/powerpoint/2010/main" val="1891959108"/>
              </p:ext>
            </p:extLst>
          </p:nvPr>
        </p:nvGraphicFramePr>
        <p:xfrm>
          <a:off x="369125" y="3921118"/>
          <a:ext cx="11192593" cy="1944578"/>
        </p:xfrm>
        <a:graphic>
          <a:graphicData uri="http://schemas.openxmlformats.org/drawingml/2006/table">
            <a:tbl>
              <a:tblPr firstRow="1" bandRow="1">
                <a:tableStyleId>{5C22544A-7EE6-4342-B048-85BDC9FD1C3A}</a:tableStyleId>
              </a:tblPr>
              <a:tblGrid>
                <a:gridCol w="2388448">
                  <a:extLst>
                    <a:ext uri="{9D8B030D-6E8A-4147-A177-3AD203B41FA5}">
                      <a16:colId xmlns:a16="http://schemas.microsoft.com/office/drawing/2014/main" val="1708406620"/>
                    </a:ext>
                  </a:extLst>
                </a:gridCol>
                <a:gridCol w="1434116">
                  <a:extLst>
                    <a:ext uri="{9D8B030D-6E8A-4147-A177-3AD203B41FA5}">
                      <a16:colId xmlns:a16="http://schemas.microsoft.com/office/drawing/2014/main" val="592742086"/>
                    </a:ext>
                  </a:extLst>
                </a:gridCol>
                <a:gridCol w="1346268">
                  <a:extLst>
                    <a:ext uri="{9D8B030D-6E8A-4147-A177-3AD203B41FA5}">
                      <a16:colId xmlns:a16="http://schemas.microsoft.com/office/drawing/2014/main" val="1538195890"/>
                    </a:ext>
                  </a:extLst>
                </a:gridCol>
                <a:gridCol w="1429303">
                  <a:extLst>
                    <a:ext uri="{9D8B030D-6E8A-4147-A177-3AD203B41FA5}">
                      <a16:colId xmlns:a16="http://schemas.microsoft.com/office/drawing/2014/main" val="200956994"/>
                    </a:ext>
                  </a:extLst>
                </a:gridCol>
                <a:gridCol w="1540483">
                  <a:extLst>
                    <a:ext uri="{9D8B030D-6E8A-4147-A177-3AD203B41FA5}">
                      <a16:colId xmlns:a16="http://schemas.microsoft.com/office/drawing/2014/main" val="2909070166"/>
                    </a:ext>
                  </a:extLst>
                </a:gridCol>
                <a:gridCol w="1614391">
                  <a:extLst>
                    <a:ext uri="{9D8B030D-6E8A-4147-A177-3AD203B41FA5}">
                      <a16:colId xmlns:a16="http://schemas.microsoft.com/office/drawing/2014/main" val="1511510440"/>
                    </a:ext>
                  </a:extLst>
                </a:gridCol>
                <a:gridCol w="1439584">
                  <a:extLst>
                    <a:ext uri="{9D8B030D-6E8A-4147-A177-3AD203B41FA5}">
                      <a16:colId xmlns:a16="http://schemas.microsoft.com/office/drawing/2014/main" val="2586114088"/>
                    </a:ext>
                  </a:extLst>
                </a:gridCol>
              </a:tblGrid>
              <a:tr h="868209">
                <a:tc rowSpan="2">
                  <a:txBody>
                    <a:bodyPr/>
                    <a:lstStyle/>
                    <a:p>
                      <a:pPr algn="ctr"/>
                      <a:endParaRPr lang="en-US" sz="2000" dirty="0">
                        <a:solidFill>
                          <a:schemeClr val="tx1"/>
                        </a:solidFill>
                        <a:latin typeface="Arial" panose="020B0604020202020204" pitchFamily="34" charset="0"/>
                        <a:cs typeface="Arial" panose="020B0604020202020204" pitchFamily="34" charset="0"/>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600" b="1" kern="1200" dirty="0">
                          <a:solidFill>
                            <a:schemeClr val="tx1"/>
                          </a:solidFill>
                          <a:effectLst/>
                          <a:latin typeface="Arial" panose="020B0604020202020204" pitchFamily="34" charset="0"/>
                          <a:ea typeface="+mn-ea"/>
                          <a:cs typeface="Arial" panose="020B0604020202020204" pitchFamily="34" charset="0"/>
                        </a:rPr>
                        <a:t>Trop-2 High</a:t>
                      </a:r>
                      <a:br>
                        <a:rPr lang="en-US" sz="1600" b="1" kern="1200" dirty="0">
                          <a:solidFill>
                            <a:schemeClr val="tx1"/>
                          </a:solidFill>
                          <a:effectLst/>
                          <a:latin typeface="Arial" panose="020B0604020202020204" pitchFamily="34" charset="0"/>
                          <a:ea typeface="+mn-ea"/>
                          <a:cs typeface="Arial" panose="020B0604020202020204" pitchFamily="34" charset="0"/>
                        </a:rPr>
                      </a:br>
                      <a:r>
                        <a:rPr lang="en-US" sz="1600" b="1" kern="1200" dirty="0">
                          <a:solidFill>
                            <a:schemeClr val="tx1"/>
                          </a:solidFill>
                          <a:effectLst/>
                          <a:latin typeface="Arial" panose="020B0604020202020204" pitchFamily="34" charset="0"/>
                          <a:ea typeface="+mn-ea"/>
                          <a:cs typeface="Arial" panose="020B0604020202020204" pitchFamily="34" charset="0"/>
                        </a:rPr>
                        <a:t>H-score: &gt;</a:t>
                      </a:r>
                      <a:r>
                        <a:rPr lang="en-US" sz="1600" b="1" i="0" baseline="0" dirty="0">
                          <a:solidFill>
                            <a:schemeClr val="tx1"/>
                          </a:solidFill>
                          <a:latin typeface="Arial" panose="020B0604020202020204" pitchFamily="34" charset="0"/>
                          <a:cs typeface="Arial" panose="020B0604020202020204" pitchFamily="34" charset="0"/>
                        </a:rPr>
                        <a:t>200-300</a:t>
                      </a:r>
                    </a:p>
                    <a:p>
                      <a:pPr algn="ctr"/>
                      <a:r>
                        <a:rPr lang="en-US" sz="1600" b="1" kern="1200" dirty="0">
                          <a:solidFill>
                            <a:schemeClr val="tx1"/>
                          </a:solidFill>
                          <a:effectLst/>
                          <a:latin typeface="Arial" panose="020B0604020202020204" pitchFamily="34" charset="0"/>
                          <a:ea typeface="+mn-ea"/>
                          <a:cs typeface="Arial" panose="020B0604020202020204" pitchFamily="34" charset="0"/>
                        </a:rPr>
                        <a:t>(n=157)</a:t>
                      </a:r>
                      <a:endParaRPr lang="en-US" sz="1600" dirty="0">
                        <a:solidFill>
                          <a:schemeClr val="tx1"/>
                        </a:solidFill>
                        <a:latin typeface="Arial" panose="020B0604020202020204" pitchFamily="34" charset="0"/>
                        <a:cs typeface="Arial" panose="020B060402020202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600" dirty="0">
                        <a:solidFill>
                          <a:schemeClr val="tx1"/>
                        </a:solidFill>
                        <a:latin typeface="Arial" panose="020B0604020202020204" pitchFamily="34" charset="0"/>
                        <a:cs typeface="Arial" panose="020B060402020202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600" b="1" kern="1200" dirty="0">
                          <a:solidFill>
                            <a:schemeClr val="tx1"/>
                          </a:solidFill>
                          <a:effectLst/>
                          <a:latin typeface="Arial" panose="020B0604020202020204" pitchFamily="34" charset="0"/>
                          <a:ea typeface="+mn-ea"/>
                          <a:cs typeface="Arial" panose="020B0604020202020204" pitchFamily="34" charset="0"/>
                        </a:rPr>
                        <a:t>Trop-2 Medium</a:t>
                      </a:r>
                      <a:br>
                        <a:rPr lang="en-US" sz="1600" b="1" kern="1200" dirty="0">
                          <a:solidFill>
                            <a:schemeClr val="tx1"/>
                          </a:solidFill>
                          <a:effectLst/>
                          <a:latin typeface="Arial" panose="020B0604020202020204" pitchFamily="34" charset="0"/>
                          <a:ea typeface="+mn-ea"/>
                          <a:cs typeface="Arial" panose="020B0604020202020204" pitchFamily="34" charset="0"/>
                        </a:rPr>
                      </a:br>
                      <a:r>
                        <a:rPr lang="en-US" sz="1600" b="1" kern="1200" dirty="0">
                          <a:solidFill>
                            <a:schemeClr val="tx1"/>
                          </a:solidFill>
                          <a:effectLst/>
                          <a:latin typeface="Arial" panose="020B0604020202020204" pitchFamily="34" charset="0"/>
                          <a:ea typeface="+mn-ea"/>
                          <a:cs typeface="Arial" panose="020B0604020202020204" pitchFamily="34" charset="0"/>
                        </a:rPr>
                        <a:t>H-score: </a:t>
                      </a:r>
                      <a:r>
                        <a:rPr lang="en-US" sz="1600" b="1" i="0" baseline="0" dirty="0">
                          <a:solidFill>
                            <a:schemeClr val="tx1"/>
                          </a:solidFill>
                          <a:latin typeface="Arial" panose="020B0604020202020204" pitchFamily="34" charset="0"/>
                          <a:cs typeface="Arial" panose="020B0604020202020204" pitchFamily="34" charset="0"/>
                        </a:rPr>
                        <a:t>100-200</a:t>
                      </a:r>
                    </a:p>
                    <a:p>
                      <a:pPr algn="ctr"/>
                      <a:r>
                        <a:rPr lang="en-US" sz="1600" b="1" kern="1200" dirty="0">
                          <a:solidFill>
                            <a:schemeClr val="tx1"/>
                          </a:solidFill>
                          <a:effectLst/>
                          <a:latin typeface="Arial" panose="020B0604020202020204" pitchFamily="34" charset="0"/>
                          <a:ea typeface="+mn-ea"/>
                          <a:cs typeface="Arial" panose="020B0604020202020204" pitchFamily="34" charset="0"/>
                        </a:rPr>
                        <a:t>(n=74)</a:t>
                      </a:r>
                      <a:endParaRPr lang="en-US" sz="1600" dirty="0">
                        <a:solidFill>
                          <a:schemeClr val="tx1"/>
                        </a:solidFill>
                        <a:latin typeface="Arial" panose="020B0604020202020204" pitchFamily="34" charset="0"/>
                        <a:cs typeface="Arial" panose="020B060402020202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800" dirty="0">
                        <a:solidFill>
                          <a:schemeClr val="tx1"/>
                        </a:solidFill>
                        <a:latin typeface="Arial" panose="020B0604020202020204" pitchFamily="34" charset="0"/>
                        <a:cs typeface="Arial" panose="020B060402020202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600" b="1" kern="1200" dirty="0">
                          <a:solidFill>
                            <a:schemeClr val="tx1"/>
                          </a:solidFill>
                          <a:effectLst/>
                          <a:latin typeface="Arial" panose="020B0604020202020204" pitchFamily="34" charset="0"/>
                          <a:ea typeface="+mn-ea"/>
                          <a:cs typeface="Arial" panose="020B0604020202020204" pitchFamily="34" charset="0"/>
                        </a:rPr>
                        <a:t>Trop-2 Low</a:t>
                      </a:r>
                      <a:br>
                        <a:rPr lang="en-US" sz="1600" b="1" kern="1200" dirty="0">
                          <a:solidFill>
                            <a:schemeClr val="tx1"/>
                          </a:solidFill>
                          <a:effectLst/>
                          <a:latin typeface="Arial" panose="020B0604020202020204" pitchFamily="34" charset="0"/>
                          <a:ea typeface="+mn-ea"/>
                          <a:cs typeface="Arial" panose="020B0604020202020204" pitchFamily="34" charset="0"/>
                        </a:rPr>
                      </a:br>
                      <a:r>
                        <a:rPr lang="en-US" sz="1600" b="1" kern="1200" dirty="0">
                          <a:solidFill>
                            <a:schemeClr val="tx1"/>
                          </a:solidFill>
                          <a:effectLst/>
                          <a:latin typeface="Arial" panose="020B0604020202020204" pitchFamily="34" charset="0"/>
                          <a:ea typeface="+mn-ea"/>
                          <a:cs typeface="Arial" panose="020B0604020202020204" pitchFamily="34" charset="0"/>
                        </a:rPr>
                        <a:t>H-score: 0 to </a:t>
                      </a:r>
                      <a:r>
                        <a:rPr lang="en-US" sz="1600" b="1" i="0" baseline="0" dirty="0">
                          <a:solidFill>
                            <a:schemeClr val="tx1"/>
                          </a:solidFill>
                          <a:latin typeface="Arial" panose="020B0604020202020204" pitchFamily="34" charset="0"/>
                          <a:cs typeface="Arial" panose="020B0604020202020204" pitchFamily="34" charset="0"/>
                        </a:rPr>
                        <a:t>&lt;100</a:t>
                      </a:r>
                    </a:p>
                    <a:p>
                      <a:pPr algn="ctr"/>
                      <a:r>
                        <a:rPr lang="en-US" sz="1600" b="1" kern="1200" dirty="0">
                          <a:solidFill>
                            <a:schemeClr val="tx1"/>
                          </a:solidFill>
                          <a:effectLst/>
                          <a:latin typeface="Arial" panose="020B0604020202020204" pitchFamily="34" charset="0"/>
                          <a:ea typeface="+mn-ea"/>
                          <a:cs typeface="Arial" panose="020B0604020202020204" pitchFamily="34" charset="0"/>
                        </a:rPr>
                        <a:t>(n=59)</a:t>
                      </a:r>
                      <a:endParaRPr lang="en-US" sz="1600" dirty="0">
                        <a:solidFill>
                          <a:schemeClr val="tx1"/>
                        </a:solidFill>
                        <a:latin typeface="Arial" panose="020B0604020202020204" pitchFamily="34" charset="0"/>
                        <a:cs typeface="Arial" panose="020B0604020202020204" pitchFamily="34" charset="0"/>
                      </a:endParaRP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4582248"/>
                  </a:ext>
                </a:extLst>
              </a:tr>
              <a:tr h="368939">
                <a:tc vMerge="1">
                  <a:txBody>
                    <a:bodyPr/>
                    <a:lstStyle/>
                    <a:p>
                      <a:pPr algn="ctr"/>
                      <a:endParaRPr lang="en-US" sz="1400" dirty="0">
                        <a:latin typeface="Arial" panose="020B0604020202020204" pitchFamily="34" charset="0"/>
                        <a:cs typeface="Arial" panose="020B0604020202020204" pitchFamily="34" charset="0"/>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SG (n=85)</a:t>
                      </a:r>
                    </a:p>
                  </a:txBody>
                  <a:tcPr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TPC (n=72)</a:t>
                      </a:r>
                    </a:p>
                  </a:txBody>
                  <a:tcPr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SG (n=39)</a:t>
                      </a:r>
                    </a:p>
                  </a:txBody>
                  <a:tcPr anchor="ct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TPC (n=35)</a:t>
                      </a:r>
                    </a:p>
                  </a:txBody>
                  <a:tcPr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SG (n=27)</a:t>
                      </a:r>
                    </a:p>
                  </a:txBody>
                  <a:tcPr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TPC (n=32)</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12503031"/>
                  </a:ext>
                </a:extLst>
              </a:tr>
              <a:tr h="353715">
                <a:tc>
                  <a:txBody>
                    <a:bodyPr/>
                    <a:lstStyle/>
                    <a:p>
                      <a:pPr marL="0" marR="0" algn="l">
                        <a:lnSpc>
                          <a:spcPct val="100000"/>
                        </a:lnSpc>
                        <a:spcBef>
                          <a:spcPts val="0"/>
                        </a:spcBef>
                        <a:spcAft>
                          <a:spcPts val="0"/>
                        </a:spcAft>
                      </a:pPr>
                      <a:r>
                        <a:rPr lang="en-US" sz="1500" b="1" dirty="0">
                          <a:solidFill>
                            <a:schemeClr val="tx1"/>
                          </a:solidFill>
                          <a:effectLst/>
                          <a:latin typeface="Arial" panose="020B0604020202020204" pitchFamily="34" charset="0"/>
                          <a:ea typeface="Calibri" panose="020F0502020204030204" pitchFamily="34" charset="0"/>
                        </a:rPr>
                        <a:t>ORR—% (no.)</a:t>
                      </a:r>
                      <a:endParaRPr lang="en-US" sz="1500" dirty="0">
                        <a:solidFill>
                          <a:schemeClr val="tx1"/>
                        </a:solidFill>
                        <a:effectLst/>
                        <a:latin typeface="Calibri" panose="020F0502020204030204" pitchFamily="34" charset="0"/>
                        <a:ea typeface="Calibri" panose="020F0502020204030204" pitchFamily="34" charset="0"/>
                      </a:endParaRPr>
                    </a:p>
                  </a:txBody>
                  <a:tcPr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00000"/>
                        </a:lnSpc>
                        <a:spcBef>
                          <a:spcPts val="0"/>
                        </a:spcBef>
                        <a:spcAft>
                          <a:spcPts val="0"/>
                        </a:spcAft>
                      </a:pPr>
                      <a:r>
                        <a:rPr lang="en-US" sz="1500" dirty="0">
                          <a:solidFill>
                            <a:schemeClr val="tx1"/>
                          </a:solidFill>
                          <a:effectLst/>
                          <a:latin typeface="Arial" panose="020B0604020202020204" pitchFamily="34" charset="0"/>
                          <a:ea typeface="Calibri" panose="020F0502020204030204" pitchFamily="34" charset="0"/>
                        </a:rPr>
                        <a:t>44% (37) </a:t>
                      </a:r>
                      <a:endParaRPr lang="en-US" sz="1500" dirty="0">
                        <a:solidFill>
                          <a:schemeClr val="tx1"/>
                        </a:solidFill>
                        <a:effectLst/>
                        <a:latin typeface="Calibri" panose="020F0502020204030204" pitchFamily="34" charset="0"/>
                        <a:ea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00000"/>
                        </a:lnSpc>
                        <a:spcBef>
                          <a:spcPts val="0"/>
                        </a:spcBef>
                        <a:spcAft>
                          <a:spcPts val="0"/>
                        </a:spcAft>
                      </a:pPr>
                      <a:r>
                        <a:rPr lang="en-US" sz="1500" dirty="0">
                          <a:solidFill>
                            <a:schemeClr val="tx1"/>
                          </a:solidFill>
                          <a:effectLst/>
                          <a:latin typeface="Arial" panose="020B0604020202020204" pitchFamily="34" charset="0"/>
                          <a:ea typeface="Calibri" panose="020F0502020204030204" pitchFamily="34" charset="0"/>
                        </a:rPr>
                        <a:t>1% (1) </a:t>
                      </a:r>
                      <a:endParaRPr lang="en-US" sz="1500" dirty="0">
                        <a:solidFill>
                          <a:schemeClr val="tx1"/>
                        </a:solidFill>
                        <a:effectLst/>
                        <a:latin typeface="Calibri" panose="020F0502020204030204" pitchFamily="34" charset="0"/>
                        <a:ea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00000"/>
                        </a:lnSpc>
                        <a:spcBef>
                          <a:spcPts val="0"/>
                        </a:spcBef>
                        <a:spcAft>
                          <a:spcPts val="0"/>
                        </a:spcAft>
                      </a:pPr>
                      <a:r>
                        <a:rPr lang="en-US" sz="1500" dirty="0">
                          <a:solidFill>
                            <a:schemeClr val="tx1"/>
                          </a:solidFill>
                          <a:effectLst/>
                          <a:latin typeface="Arial" panose="020B0604020202020204" pitchFamily="34" charset="0"/>
                          <a:ea typeface="Calibri" panose="020F0502020204030204" pitchFamily="34" charset="0"/>
                        </a:rPr>
                        <a:t>39% (15) </a:t>
                      </a:r>
                      <a:endParaRPr lang="en-US" sz="1500" dirty="0">
                        <a:solidFill>
                          <a:schemeClr val="tx1"/>
                        </a:solidFill>
                        <a:effectLst/>
                        <a:latin typeface="Calibri" panose="020F0502020204030204" pitchFamily="34" charset="0"/>
                        <a:ea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00000"/>
                        </a:lnSpc>
                        <a:spcBef>
                          <a:spcPts val="0"/>
                        </a:spcBef>
                        <a:spcAft>
                          <a:spcPts val="0"/>
                        </a:spcAft>
                      </a:pPr>
                      <a:r>
                        <a:rPr lang="en-US" sz="1500" dirty="0">
                          <a:solidFill>
                            <a:schemeClr val="tx1"/>
                          </a:solidFill>
                          <a:effectLst/>
                          <a:latin typeface="Arial" panose="020B0604020202020204" pitchFamily="34" charset="0"/>
                          <a:ea typeface="Calibri" panose="020F0502020204030204" pitchFamily="34" charset="0"/>
                        </a:rPr>
                        <a:t>11% (4)</a:t>
                      </a:r>
                      <a:endParaRPr lang="en-US" sz="1500" dirty="0">
                        <a:solidFill>
                          <a:schemeClr val="tx1"/>
                        </a:solidFill>
                        <a:effectLst/>
                        <a:latin typeface="Calibri" panose="020F0502020204030204" pitchFamily="34" charset="0"/>
                        <a:ea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00000"/>
                        </a:lnSpc>
                        <a:spcBef>
                          <a:spcPts val="0"/>
                        </a:spcBef>
                        <a:spcAft>
                          <a:spcPts val="0"/>
                        </a:spcAft>
                      </a:pPr>
                      <a:r>
                        <a:rPr lang="en-US" sz="1500" dirty="0">
                          <a:solidFill>
                            <a:schemeClr val="tx1"/>
                          </a:solidFill>
                          <a:effectLst/>
                          <a:latin typeface="Arial" panose="020B0604020202020204" pitchFamily="34" charset="0"/>
                          <a:ea typeface="Calibri" panose="020F0502020204030204" pitchFamily="34" charset="0"/>
                        </a:rPr>
                        <a:t>22% (6) </a:t>
                      </a:r>
                      <a:endParaRPr lang="en-US" sz="1500" dirty="0">
                        <a:solidFill>
                          <a:schemeClr val="tx1"/>
                        </a:solidFill>
                        <a:effectLst/>
                        <a:latin typeface="Calibri" panose="020F0502020204030204" pitchFamily="34" charset="0"/>
                        <a:ea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00000"/>
                        </a:lnSpc>
                        <a:spcBef>
                          <a:spcPts val="0"/>
                        </a:spcBef>
                        <a:spcAft>
                          <a:spcPts val="0"/>
                        </a:spcAft>
                      </a:pPr>
                      <a:r>
                        <a:rPr lang="en-US" sz="1500" dirty="0">
                          <a:solidFill>
                            <a:schemeClr val="tx1"/>
                          </a:solidFill>
                          <a:effectLst/>
                          <a:latin typeface="Arial" panose="020B0604020202020204" pitchFamily="34" charset="0"/>
                          <a:ea typeface="Calibri" panose="020F0502020204030204" pitchFamily="34" charset="0"/>
                        </a:rPr>
                        <a:t>6% (2) </a:t>
                      </a:r>
                      <a:endParaRPr lang="en-US" sz="1500" dirty="0">
                        <a:solidFill>
                          <a:schemeClr val="tx1"/>
                        </a:solidFill>
                        <a:effectLst/>
                        <a:latin typeface="Calibri" panose="020F0502020204030204" pitchFamily="34" charset="0"/>
                        <a:ea typeface="Calibri" panose="020F0502020204030204" pitchFamily="34" charset="0"/>
                      </a:endParaRPr>
                    </a:p>
                  </a:txBody>
                  <a:tcPr anchor="ctr">
                    <a:lnL w="127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3200176812"/>
                  </a:ext>
                </a:extLst>
              </a:tr>
              <a:tr h="353715">
                <a:tc>
                  <a:txBody>
                    <a:bodyPr/>
                    <a:lstStyle/>
                    <a:p>
                      <a:pPr marL="227013" indent="0" algn="l"/>
                      <a:r>
                        <a:rPr lang="en-US" sz="1500" b="0" dirty="0">
                          <a:solidFill>
                            <a:schemeClr val="tx1"/>
                          </a:solidFill>
                          <a:latin typeface="+mn-lt"/>
                          <a:cs typeface="Arial" panose="020B0604020202020204" pitchFamily="34" charset="0"/>
                        </a:rPr>
                        <a:t>95% CI</a:t>
                      </a:r>
                    </a:p>
                  </a:txBody>
                  <a:tcPr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15000"/>
                        </a:lnSpc>
                        <a:spcBef>
                          <a:spcPts val="200"/>
                        </a:spcBef>
                        <a:spcAft>
                          <a:spcPts val="200"/>
                        </a:spcAft>
                      </a:pPr>
                      <a:r>
                        <a:rPr lang="en-US" sz="1500" dirty="0">
                          <a:solidFill>
                            <a:schemeClr val="tx1"/>
                          </a:solidFill>
                          <a:effectLst/>
                          <a:latin typeface="+mn-lt"/>
                          <a:ea typeface="Calibri" panose="020F0502020204030204" pitchFamily="34" charset="0"/>
                          <a:cs typeface="Times New Roman" panose="02020603050405020304" pitchFamily="18" charset="0"/>
                        </a:rPr>
                        <a:t>33-55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15000"/>
                        </a:lnSpc>
                        <a:spcBef>
                          <a:spcPts val="200"/>
                        </a:spcBef>
                        <a:spcAft>
                          <a:spcPts val="200"/>
                        </a:spcAft>
                      </a:pPr>
                      <a:r>
                        <a:rPr lang="en-US" sz="1500" dirty="0">
                          <a:solidFill>
                            <a:schemeClr val="tx1"/>
                          </a:solidFill>
                          <a:effectLst/>
                          <a:latin typeface="+mn-lt"/>
                          <a:ea typeface="Calibri" panose="020F0502020204030204" pitchFamily="34" charset="0"/>
                          <a:cs typeface="Times New Roman" panose="02020603050405020304" pitchFamily="18" charset="0"/>
                        </a:rPr>
                        <a:t>0-8</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15000"/>
                        </a:lnSpc>
                        <a:spcBef>
                          <a:spcPts val="200"/>
                        </a:spcBef>
                        <a:spcAft>
                          <a:spcPts val="200"/>
                        </a:spcAft>
                      </a:pPr>
                      <a:r>
                        <a:rPr lang="en-US" sz="1500" dirty="0">
                          <a:solidFill>
                            <a:schemeClr val="tx1"/>
                          </a:solidFill>
                          <a:effectLst/>
                          <a:latin typeface="+mn-lt"/>
                          <a:ea typeface="Calibri" panose="020F0502020204030204" pitchFamily="34" charset="0"/>
                          <a:cs typeface="Times New Roman" panose="02020603050405020304" pitchFamily="18" charset="0"/>
                        </a:rPr>
                        <a:t>23-55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15000"/>
                        </a:lnSpc>
                        <a:spcBef>
                          <a:spcPts val="200"/>
                        </a:spcBef>
                        <a:spcAft>
                          <a:spcPts val="200"/>
                        </a:spcAft>
                      </a:pPr>
                      <a:r>
                        <a:rPr lang="en-US" sz="1500" dirty="0">
                          <a:solidFill>
                            <a:schemeClr val="tx1"/>
                          </a:solidFill>
                          <a:effectLst/>
                          <a:latin typeface="+mn-lt"/>
                          <a:ea typeface="Calibri" panose="020F0502020204030204" pitchFamily="34" charset="0"/>
                          <a:cs typeface="Times New Roman" panose="02020603050405020304" pitchFamily="18" charset="0"/>
                        </a:rPr>
                        <a:t>3-27</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15000"/>
                        </a:lnSpc>
                        <a:spcBef>
                          <a:spcPts val="200"/>
                        </a:spcBef>
                        <a:spcAft>
                          <a:spcPts val="200"/>
                        </a:spcAft>
                      </a:pPr>
                      <a:r>
                        <a:rPr lang="en-US" sz="1500" dirty="0">
                          <a:solidFill>
                            <a:schemeClr val="tx1"/>
                          </a:solidFill>
                          <a:effectLst/>
                          <a:latin typeface="+mn-lt"/>
                          <a:ea typeface="Calibri" panose="020F0502020204030204" pitchFamily="34" charset="0"/>
                          <a:cs typeface="Times New Roman" panose="02020603050405020304" pitchFamily="18" charset="0"/>
                        </a:rPr>
                        <a:t>9-42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15000"/>
                        </a:lnSpc>
                        <a:spcBef>
                          <a:spcPts val="200"/>
                        </a:spcBef>
                        <a:spcAft>
                          <a:spcPts val="200"/>
                        </a:spcAft>
                      </a:pPr>
                      <a:r>
                        <a:rPr lang="en-US" sz="1500" dirty="0">
                          <a:solidFill>
                            <a:schemeClr val="tx1"/>
                          </a:solidFill>
                          <a:effectLst/>
                          <a:latin typeface="+mn-lt"/>
                          <a:ea typeface="Calibri" panose="020F0502020204030204" pitchFamily="34" charset="0"/>
                          <a:cs typeface="Times New Roman" panose="02020603050405020304" pitchFamily="18" charset="0"/>
                        </a:rPr>
                        <a:t>1-21</a:t>
                      </a:r>
                    </a:p>
                  </a:txBody>
                  <a:tcPr marL="68580" marR="68580" marT="0" marB="0" anchor="ctr">
                    <a:lnL w="127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3758873886"/>
                  </a:ext>
                </a:extLst>
              </a:tr>
            </a:tbl>
          </a:graphicData>
        </a:graphic>
      </p:graphicFrame>
      <p:graphicFrame>
        <p:nvGraphicFramePr>
          <p:cNvPr id="12" name="Chart 11">
            <a:extLst>
              <a:ext uri="{FF2B5EF4-FFF2-40B4-BE49-F238E27FC236}">
                <a16:creationId xmlns:a16="http://schemas.microsoft.com/office/drawing/2014/main" id="{CC4FA9FB-3240-4ED8-844B-7703F35D3241}"/>
              </a:ext>
            </a:extLst>
          </p:cNvPr>
          <p:cNvGraphicFramePr/>
          <p:nvPr>
            <p:extLst>
              <p:ext uri="{D42A27DB-BD31-4B8C-83A1-F6EECF244321}">
                <p14:modId xmlns:p14="http://schemas.microsoft.com/office/powerpoint/2010/main" val="4221054833"/>
              </p:ext>
            </p:extLst>
          </p:nvPr>
        </p:nvGraphicFramePr>
        <p:xfrm>
          <a:off x="1811992" y="1233222"/>
          <a:ext cx="10065039" cy="2602443"/>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1">
            <a:extLst>
              <a:ext uri="{FF2B5EF4-FFF2-40B4-BE49-F238E27FC236}">
                <a16:creationId xmlns:a16="http://schemas.microsoft.com/office/drawing/2014/main" id="{A098BD0C-1933-0BD1-1B80-81C45A2E89AB}"/>
              </a:ext>
            </a:extLst>
          </p:cNvPr>
          <p:cNvSpPr txBox="1">
            <a:spLocks/>
          </p:cNvSpPr>
          <p:nvPr/>
        </p:nvSpPr>
        <p:spPr>
          <a:xfrm>
            <a:off x="609600" y="6356350"/>
            <a:ext cx="1003520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4" eaLnBrk="1" hangingPunct="1">
              <a:defRPr/>
            </a:pPr>
            <a:r>
              <a:rPr lang="it-IT" altLang="en-US" sz="1200" b="0" dirty="0">
                <a:solidFill>
                  <a:srgbClr val="969696"/>
                </a:solidFill>
                <a:ea typeface="ＭＳ Ｐゴシック"/>
              </a:rPr>
              <a:t>ORR, </a:t>
            </a:r>
            <a:r>
              <a:rPr lang="it-IT" altLang="en-US" sz="1200" b="0" dirty="0" err="1">
                <a:solidFill>
                  <a:srgbClr val="969696"/>
                </a:solidFill>
                <a:ea typeface="ＭＳ Ｐゴシック"/>
              </a:rPr>
              <a:t>objective</a:t>
            </a:r>
            <a:r>
              <a:rPr lang="it-IT" altLang="en-US" sz="1200" b="0" dirty="0">
                <a:solidFill>
                  <a:srgbClr val="969696"/>
                </a:solidFill>
                <a:ea typeface="ＭＳ Ｐゴシック"/>
              </a:rPr>
              <a:t> </a:t>
            </a:r>
            <a:r>
              <a:rPr lang="it-IT" altLang="en-US" sz="1200" b="0" dirty="0" err="1">
                <a:solidFill>
                  <a:srgbClr val="969696"/>
                </a:solidFill>
                <a:ea typeface="ＭＳ Ｐゴシック"/>
              </a:rPr>
              <a:t>response</a:t>
            </a:r>
            <a:r>
              <a:rPr lang="it-IT" altLang="en-US" sz="1200" b="0" dirty="0">
                <a:solidFill>
                  <a:srgbClr val="969696"/>
                </a:solidFill>
                <a:ea typeface="ＭＳ Ｐゴシック"/>
              </a:rPr>
              <a:t> rate.</a:t>
            </a:r>
          </a:p>
          <a:p>
            <a:pPr defTabSz="914354" eaLnBrk="1" hangingPunct="1">
              <a:defRPr/>
            </a:pPr>
            <a:r>
              <a:rPr lang="it-IT" altLang="en-US" sz="1200" b="0" dirty="0" err="1">
                <a:solidFill>
                  <a:srgbClr val="969696"/>
                </a:solidFill>
                <a:ea typeface="ＭＳ Ｐゴシック"/>
              </a:rPr>
              <a:t>Bardia</a:t>
            </a:r>
            <a:r>
              <a:rPr lang="it-IT" altLang="en-US" sz="1200" b="0" dirty="0">
                <a:solidFill>
                  <a:srgbClr val="969696"/>
                </a:solidFill>
                <a:ea typeface="ＭＳ Ｐゴシック"/>
              </a:rPr>
              <a:t> A, et al. </a:t>
            </a:r>
            <a:r>
              <a:rPr lang="it-IT" altLang="en-US" sz="1200" b="0" i="1" dirty="0">
                <a:solidFill>
                  <a:srgbClr val="969696"/>
                </a:solidFill>
                <a:ea typeface="ＭＳ Ｐゴシック"/>
              </a:rPr>
              <a:t>Ann </a:t>
            </a:r>
            <a:r>
              <a:rPr lang="it-IT" altLang="en-US" sz="1200" b="0" i="1" dirty="0" err="1">
                <a:solidFill>
                  <a:srgbClr val="969696"/>
                </a:solidFill>
                <a:ea typeface="ＭＳ Ｐゴシック"/>
              </a:rPr>
              <a:t>Oncol</a:t>
            </a:r>
            <a:r>
              <a:rPr lang="it-IT" altLang="en-US" sz="1200" b="0" dirty="0">
                <a:solidFill>
                  <a:srgbClr val="969696"/>
                </a:solidFill>
                <a:ea typeface="ＭＳ Ｐゴシック"/>
              </a:rPr>
              <a:t>. 2021;32(9):1148-56.</a:t>
            </a:r>
            <a:endParaRPr lang="en-US" altLang="en-US" sz="1200" b="0" dirty="0">
              <a:solidFill>
                <a:srgbClr val="969696"/>
              </a:solidFill>
              <a:ea typeface="ＭＳ Ｐゴシック"/>
            </a:endParaRPr>
          </a:p>
        </p:txBody>
      </p:sp>
    </p:spTree>
    <p:extLst>
      <p:ext uri="{BB962C8B-B14F-4D97-AF65-F5344CB8AC3E}">
        <p14:creationId xmlns:p14="http://schemas.microsoft.com/office/powerpoint/2010/main" val="1735159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C0B0C-D750-4413-ACBD-948450E9952B}"/>
              </a:ext>
            </a:extLst>
          </p:cNvPr>
          <p:cNvSpPr>
            <a:spLocks noGrp="1"/>
          </p:cNvSpPr>
          <p:nvPr>
            <p:ph type="title"/>
          </p:nvPr>
        </p:nvSpPr>
        <p:spPr>
          <a:xfrm>
            <a:off x="609600" y="199505"/>
            <a:ext cx="10744200" cy="1185577"/>
          </a:xfrm>
        </p:spPr>
        <p:txBody>
          <a:bodyPr>
            <a:normAutofit/>
          </a:bodyPr>
          <a:lstStyle/>
          <a:p>
            <a:r>
              <a:rPr lang="en-US" dirty="0"/>
              <a:t>ASCENT: Efficacy by Germline BRCA1/2 Status</a:t>
            </a:r>
          </a:p>
        </p:txBody>
      </p:sp>
      <p:graphicFrame>
        <p:nvGraphicFramePr>
          <p:cNvPr id="12" name="Chart 11">
            <a:extLst>
              <a:ext uri="{FF2B5EF4-FFF2-40B4-BE49-F238E27FC236}">
                <a16:creationId xmlns:a16="http://schemas.microsoft.com/office/drawing/2014/main" id="{4FC16C6E-DC36-4AFD-AC4A-B4DC29D4B977}"/>
              </a:ext>
            </a:extLst>
          </p:cNvPr>
          <p:cNvGraphicFramePr>
            <a:graphicFrameLocks/>
          </p:cNvGraphicFramePr>
          <p:nvPr>
            <p:extLst>
              <p:ext uri="{D42A27DB-BD31-4B8C-83A1-F6EECF244321}">
                <p14:modId xmlns:p14="http://schemas.microsoft.com/office/powerpoint/2010/main" val="787548851"/>
              </p:ext>
            </p:extLst>
          </p:nvPr>
        </p:nvGraphicFramePr>
        <p:xfrm>
          <a:off x="87656" y="1932167"/>
          <a:ext cx="5442560" cy="403683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8">
            <a:extLst>
              <a:ext uri="{FF2B5EF4-FFF2-40B4-BE49-F238E27FC236}">
                <a16:creationId xmlns:a16="http://schemas.microsoft.com/office/drawing/2014/main" id="{9B96B29A-CB70-034F-B577-A23472BE25E9}"/>
              </a:ext>
            </a:extLst>
          </p:cNvPr>
          <p:cNvSpPr txBox="1">
            <a:spLocks/>
          </p:cNvSpPr>
          <p:nvPr/>
        </p:nvSpPr>
        <p:spPr>
          <a:xfrm>
            <a:off x="3738880" y="5746363"/>
            <a:ext cx="7213600" cy="32829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77" fontAlgn="auto">
              <a:spcAft>
                <a:spcPts val="0"/>
              </a:spcAft>
            </a:pPr>
            <a:r>
              <a:rPr lang="en-US" dirty="0">
                <a:solidFill>
                  <a:prstClr val="black"/>
                </a:solidFill>
              </a:rPr>
              <a:t>Assessed in the brain metastases-negative population. ORR and PFS are assessed by BICR. </a:t>
            </a:r>
          </a:p>
        </p:txBody>
      </p:sp>
      <p:graphicFrame>
        <p:nvGraphicFramePr>
          <p:cNvPr id="15" name="Chart 14">
            <a:extLst>
              <a:ext uri="{FF2B5EF4-FFF2-40B4-BE49-F238E27FC236}">
                <a16:creationId xmlns:a16="http://schemas.microsoft.com/office/drawing/2014/main" id="{4D0430E3-BEC6-4D94-B32C-ED04460D3194}"/>
              </a:ext>
            </a:extLst>
          </p:cNvPr>
          <p:cNvGraphicFramePr>
            <a:graphicFrameLocks/>
          </p:cNvGraphicFramePr>
          <p:nvPr>
            <p:extLst>
              <p:ext uri="{D42A27DB-BD31-4B8C-83A1-F6EECF244321}">
                <p14:modId xmlns:p14="http://schemas.microsoft.com/office/powerpoint/2010/main" val="1725043604"/>
              </p:ext>
            </p:extLst>
          </p:nvPr>
        </p:nvGraphicFramePr>
        <p:xfrm>
          <a:off x="5530216" y="1645468"/>
          <a:ext cx="6435531" cy="4207328"/>
        </p:xfrm>
        <a:graphic>
          <a:graphicData uri="http://schemas.openxmlformats.org/drawingml/2006/chart">
            <c:chart xmlns:c="http://schemas.openxmlformats.org/drawingml/2006/chart" xmlns:r="http://schemas.openxmlformats.org/officeDocument/2006/relationships" r:id="rId4"/>
          </a:graphicData>
        </a:graphic>
      </p:graphicFrame>
      <p:sp>
        <p:nvSpPr>
          <p:cNvPr id="5" name="Footer Placeholder 1">
            <a:extLst>
              <a:ext uri="{FF2B5EF4-FFF2-40B4-BE49-F238E27FC236}">
                <a16:creationId xmlns:a16="http://schemas.microsoft.com/office/drawing/2014/main" id="{9299FCAC-5B12-C8A8-8C57-FC1EB08682E7}"/>
              </a:ext>
            </a:extLst>
          </p:cNvPr>
          <p:cNvSpPr txBox="1">
            <a:spLocks/>
          </p:cNvSpPr>
          <p:nvPr/>
        </p:nvSpPr>
        <p:spPr>
          <a:xfrm>
            <a:off x="609600" y="6356350"/>
            <a:ext cx="1003520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4" eaLnBrk="1" hangingPunct="1">
              <a:defRPr/>
            </a:pPr>
            <a:r>
              <a:rPr lang="it-IT" altLang="en-US" sz="1200" b="0" dirty="0" err="1">
                <a:solidFill>
                  <a:srgbClr val="969696"/>
                </a:solidFill>
                <a:ea typeface="ＭＳ Ｐゴシック"/>
              </a:rPr>
              <a:t>Bardia</a:t>
            </a:r>
            <a:r>
              <a:rPr lang="it-IT" altLang="en-US" sz="1200" b="0" dirty="0">
                <a:solidFill>
                  <a:srgbClr val="969696"/>
                </a:solidFill>
                <a:ea typeface="ＭＳ Ｐゴシック"/>
              </a:rPr>
              <a:t> A, et al. </a:t>
            </a:r>
            <a:r>
              <a:rPr lang="it-IT" altLang="en-US" sz="1200" b="0" i="1" dirty="0">
                <a:solidFill>
                  <a:srgbClr val="969696"/>
                </a:solidFill>
                <a:ea typeface="ＭＳ Ｐゴシック"/>
              </a:rPr>
              <a:t>Ann </a:t>
            </a:r>
            <a:r>
              <a:rPr lang="it-IT" altLang="en-US" sz="1200" b="0" i="1" dirty="0" err="1">
                <a:solidFill>
                  <a:srgbClr val="969696"/>
                </a:solidFill>
                <a:ea typeface="ＭＳ Ｐゴシック"/>
              </a:rPr>
              <a:t>Oncol</a:t>
            </a:r>
            <a:r>
              <a:rPr lang="it-IT" altLang="en-US" sz="1200" b="0" dirty="0">
                <a:solidFill>
                  <a:srgbClr val="969696"/>
                </a:solidFill>
                <a:ea typeface="ＭＳ Ｐゴシック"/>
              </a:rPr>
              <a:t>. 2021;32(9):1148-56.</a:t>
            </a:r>
            <a:endParaRPr lang="en-US" altLang="en-US" sz="1200" b="0" dirty="0">
              <a:solidFill>
                <a:srgbClr val="969696"/>
              </a:solidFill>
              <a:ea typeface="ＭＳ Ｐゴシック"/>
            </a:endParaRPr>
          </a:p>
        </p:txBody>
      </p:sp>
    </p:spTree>
    <p:extLst>
      <p:ext uri="{BB962C8B-B14F-4D97-AF65-F5344CB8AC3E}">
        <p14:creationId xmlns:p14="http://schemas.microsoft.com/office/powerpoint/2010/main" val="2752406624"/>
      </p:ext>
    </p:extLst>
  </p:cSld>
  <p:clrMapOvr>
    <a:masterClrMapping/>
  </p:clrMapOvr>
</p:sld>
</file>

<file path=ppt/theme/theme1.xml><?xml version="1.0" encoding="utf-8"?>
<a:theme xmlns:a="http://schemas.openxmlformats.org/drawingml/2006/main" name="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1676</Words>
  <Application>Microsoft Macintosh PowerPoint</Application>
  <PresentationFormat>Widescreen</PresentationFormat>
  <Paragraphs>312</Paragraphs>
  <Slides>13</Slides>
  <Notes>12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Arial</vt:lpstr>
      <vt:lpstr>Calibri</vt:lpstr>
      <vt:lpstr>Calibri Light</vt:lpstr>
      <vt:lpstr>Century Gothic</vt:lpstr>
      <vt:lpstr>Noto Sans Symbols</vt:lpstr>
      <vt:lpstr>Proxima Nova Rg</vt:lpstr>
      <vt:lpstr>Trebuchet MS</vt:lpstr>
      <vt:lpstr>2022 Hem Onc</vt:lpstr>
      <vt:lpstr>Office Theme</vt:lpstr>
      <vt:lpstr>1_2022 Hem Onc</vt:lpstr>
      <vt:lpstr>Which TNBC Patients Are Eligible for ADCs?</vt:lpstr>
      <vt:lpstr>PowerPoint Presentation</vt:lpstr>
      <vt:lpstr>Disclaimer</vt:lpstr>
      <vt:lpstr>Eligibility for Trials of ADCs</vt:lpstr>
      <vt:lpstr>Sacituzumab Govitecan (SG) Versus Single-Agent CT (TPC) in Metastatic TNBC after ≥2 Previous CT Regimens Phase 3 ASCENT: Efficacy</vt:lpstr>
      <vt:lpstr>Progression-Free Survival by Subgroup</vt:lpstr>
      <vt:lpstr>Clinical Benefit with SG Versus TPC Is Irrespective of Level of TROP2 Expression in ASCENT in Previously Treated Metastatic TNBC</vt:lpstr>
      <vt:lpstr>ASCENT: ORR by Trop-2 Expression </vt:lpstr>
      <vt:lpstr>ASCENT: Efficacy by Germline BRCA1/2 Status</vt:lpstr>
      <vt:lpstr>Eligibility for Trials of ADCs</vt:lpstr>
      <vt:lpstr>DESTINY-Breast04: Exploratory Analysis of PFS and OS in HR-/HER2-Low Cohort</vt:lpstr>
      <vt:lpstr>DESTINY-Breast04: Response in ER IHC 0% and 1-10% Cohorts1,2</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MedEd On The Go</dc:creator>
  <cp:keywords/>
  <dc:description/>
  <cp:lastModifiedBy/>
  <cp:revision>1</cp:revision>
  <dcterms:created xsi:type="dcterms:W3CDTF">2019-05-10T15:34:56Z</dcterms:created>
  <dcterms:modified xsi:type="dcterms:W3CDTF">2023-07-18T14:07:24Z</dcterms:modified>
  <cp:category/>
</cp:coreProperties>
</file>