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8" r:id="rId2"/>
  </p:sldMasterIdLst>
  <p:notesMasterIdLst>
    <p:notesMasterId r:id="rId14"/>
  </p:notesMasterIdLst>
  <p:sldIdLst>
    <p:sldId id="2147471318" r:id="rId3"/>
    <p:sldId id="265" r:id="rId4"/>
    <p:sldId id="256" r:id="rId5"/>
    <p:sldId id="2147471319" r:id="rId6"/>
    <p:sldId id="2147471320" r:id="rId7"/>
    <p:sldId id="2147471321" r:id="rId8"/>
    <p:sldId id="2147471322" r:id="rId9"/>
    <p:sldId id="2147471323" r:id="rId10"/>
    <p:sldId id="2147471324" r:id="rId11"/>
    <p:sldId id="214747132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88C37"/>
    <a:srgbClr val="2A8D88"/>
    <a:srgbClr val="09206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741"/>
  </p:normalViewPr>
  <p:slideViewPr>
    <p:cSldViewPr snapToGrid="0">
      <p:cViewPr varScale="1">
        <p:scale>
          <a:sx n="103" d="100"/>
          <a:sy n="103" d="100"/>
        </p:scale>
        <p:origin x="17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14D9E9D-93A9-4E6A-8E42-DC0055A8528E}" type="slidenum">
              <a:rPr lang="en-US" smtClean="0"/>
              <a:t>4</a:t>
            </a:fld>
            <a:endParaRPr lang="en-US"/>
          </a:p>
        </p:txBody>
      </p:sp>
    </p:spTree>
    <p:extLst>
      <p:ext uri="{BB962C8B-B14F-4D97-AF65-F5344CB8AC3E}">
        <p14:creationId xmlns:p14="http://schemas.microsoft.com/office/powerpoint/2010/main" val="48967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04093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p:txBody>
      </p:sp>
      <p:sp>
        <p:nvSpPr>
          <p:cNvPr id="4" name="Espace réservé du numéro de diapositive 3"/>
          <p:cNvSpPr>
            <a:spLocks noGrp="1"/>
          </p:cNvSpPr>
          <p:nvPr>
            <p:ph type="sldNum" sz="quarter" idx="10"/>
          </p:nvPr>
        </p:nvSpPr>
        <p:spPr/>
        <p:txBody>
          <a:bodyPr/>
          <a:lstStyle/>
          <a:p>
            <a:fld id="{D14D9E9D-93A9-4E6A-8E42-DC0055A8528E}" type="slidenum">
              <a:rPr lang="en-US" smtClean="0"/>
              <a:t>6</a:t>
            </a:fld>
            <a:endParaRPr lang="en-US"/>
          </a:p>
        </p:txBody>
      </p:sp>
    </p:spTree>
    <p:extLst>
      <p:ext uri="{BB962C8B-B14F-4D97-AF65-F5344CB8AC3E}">
        <p14:creationId xmlns:p14="http://schemas.microsoft.com/office/powerpoint/2010/main" val="117121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41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8261EE-66F3-3742-BD11-15A5EBC28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30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38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6586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643462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5555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5139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9195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0900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324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6754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1456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47073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1172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4215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77968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843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8782475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5"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41F3-7457-5DD8-8DBB-47470AED1562}"/>
              </a:ext>
            </a:extLst>
          </p:cNvPr>
          <p:cNvSpPr>
            <a:spLocks noGrp="1"/>
          </p:cNvSpPr>
          <p:nvPr>
            <p:ph type="title"/>
          </p:nvPr>
        </p:nvSpPr>
        <p:spPr/>
        <p:txBody>
          <a:bodyPr>
            <a:normAutofit/>
          </a:bodyPr>
          <a:lstStyle/>
          <a:p>
            <a:r>
              <a:rPr lang="en-US" b="1" dirty="0"/>
              <a:t>ADC Targets: Does Positivity Really Matter? </a:t>
            </a:r>
            <a:endParaRPr lang="en-US" sz="4800" b="1" dirty="0"/>
          </a:p>
        </p:txBody>
      </p:sp>
      <p:sp>
        <p:nvSpPr>
          <p:cNvPr id="3" name="Subtitle 2">
            <a:extLst>
              <a:ext uri="{FF2B5EF4-FFF2-40B4-BE49-F238E27FC236}">
                <a16:creationId xmlns:a16="http://schemas.microsoft.com/office/drawing/2014/main" id="{239C6753-0F23-4407-FAFC-681F49671167}"/>
              </a:ext>
            </a:extLst>
          </p:cNvPr>
          <p:cNvSpPr>
            <a:spLocks noGrp="1"/>
          </p:cNvSpPr>
          <p:nvPr>
            <p:ph type="body" idx="1"/>
          </p:nvPr>
        </p:nvSpPr>
        <p:spPr>
          <a:xfrm>
            <a:off x="609601" y="4234861"/>
            <a:ext cx="10515600" cy="1500187"/>
          </a:xfrm>
        </p:spPr>
        <p:txBody>
          <a:bodyPr>
            <a:noAutofit/>
          </a:bodyPr>
          <a:lstStyle/>
          <a:p>
            <a:pPr algn="l">
              <a:spcBef>
                <a:spcPts val="0"/>
              </a:spcBef>
            </a:pPr>
            <a:r>
              <a:rPr lang="en-US" sz="1600" dirty="0"/>
              <a:t>Sara M. </a:t>
            </a:r>
            <a:r>
              <a:rPr lang="en-US" sz="1600" dirty="0" err="1"/>
              <a:t>Tolaney</a:t>
            </a:r>
            <a:r>
              <a:rPr lang="en-US" sz="1600" dirty="0"/>
              <a:t>, MD, MPH</a:t>
            </a:r>
          </a:p>
          <a:p>
            <a:pPr algn="l">
              <a:spcBef>
                <a:spcPts val="0"/>
              </a:spcBef>
            </a:pPr>
            <a:r>
              <a:rPr lang="en-US" sz="1600" dirty="0"/>
              <a:t>Chief, Division of Breast Oncology, Susan F. Smith Center for Women’s Cancers</a:t>
            </a:r>
          </a:p>
          <a:p>
            <a:pPr algn="l">
              <a:spcBef>
                <a:spcPts val="0"/>
              </a:spcBef>
            </a:pPr>
            <a:r>
              <a:rPr lang="en-US" sz="1600" dirty="0"/>
              <a:t>Associate Director, Susan F. Smith Center for Women’s Cancers</a:t>
            </a:r>
          </a:p>
          <a:p>
            <a:pPr algn="l">
              <a:spcBef>
                <a:spcPts val="0"/>
              </a:spcBef>
            </a:pPr>
            <a:r>
              <a:rPr lang="en-US" sz="1600" dirty="0"/>
              <a:t>Senior Physician, Dana-Farber Cancer Institute</a:t>
            </a:r>
          </a:p>
          <a:p>
            <a:pPr algn="l">
              <a:spcBef>
                <a:spcPts val="0"/>
              </a:spcBef>
            </a:pPr>
            <a:r>
              <a:rPr lang="en-US" sz="1600" dirty="0"/>
              <a:t>Associate Professor of Medicine, Harvard Medical School</a:t>
            </a:r>
          </a:p>
          <a:p>
            <a:pPr algn="l">
              <a:spcBef>
                <a:spcPts val="0"/>
              </a:spcBef>
            </a:pPr>
            <a:r>
              <a:rPr lang="en-US" sz="1600" dirty="0"/>
              <a:t>Boston, MA</a:t>
            </a:r>
          </a:p>
        </p:txBody>
      </p:sp>
    </p:spTree>
    <p:extLst>
      <p:ext uri="{BB962C8B-B14F-4D97-AF65-F5344CB8AC3E}">
        <p14:creationId xmlns:p14="http://schemas.microsoft.com/office/powerpoint/2010/main" val="156697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B8DAE-288B-744B-A0A2-99E1A99E3538}"/>
              </a:ext>
            </a:extLst>
          </p:cNvPr>
          <p:cNvSpPr>
            <a:spLocks noGrp="1"/>
          </p:cNvSpPr>
          <p:nvPr>
            <p:ph type="body" idx="1"/>
          </p:nvPr>
        </p:nvSpPr>
        <p:spPr/>
        <p:txBody>
          <a:bodyPr/>
          <a:lstStyle/>
          <a:p>
            <a:r>
              <a:rPr lang="en-US" sz="2400" dirty="0"/>
              <a:t>At this time, there is no indication to test for </a:t>
            </a:r>
            <a:r>
              <a:rPr lang="en-US" sz="2400" dirty="0" err="1"/>
              <a:t>TROP2</a:t>
            </a:r>
            <a:r>
              <a:rPr lang="en-US" sz="2400" dirty="0"/>
              <a:t> to select patients for </a:t>
            </a:r>
            <a:r>
              <a:rPr lang="en-US" sz="2400" dirty="0" err="1"/>
              <a:t>TROP2</a:t>
            </a:r>
            <a:r>
              <a:rPr lang="en-US" sz="2400" dirty="0"/>
              <a:t>-directed ADCs</a:t>
            </a:r>
          </a:p>
          <a:p>
            <a:pPr lvl="1"/>
            <a:r>
              <a:rPr lang="en-US" sz="2400" dirty="0"/>
              <a:t>Benefit of sacituzumab greater than chemotherapy at every level of expression</a:t>
            </a:r>
          </a:p>
          <a:p>
            <a:r>
              <a:rPr lang="en-US" sz="2400" dirty="0"/>
              <a:t>For now, selection of patients for T-</a:t>
            </a:r>
            <a:r>
              <a:rPr lang="en-US" sz="2400" dirty="0" err="1"/>
              <a:t>DXd</a:t>
            </a:r>
            <a:r>
              <a:rPr lang="en-US" sz="2400" dirty="0"/>
              <a:t> is based on HER2 </a:t>
            </a:r>
            <a:r>
              <a:rPr lang="en-US" sz="2400" dirty="0" err="1"/>
              <a:t>IHC</a:t>
            </a:r>
            <a:r>
              <a:rPr lang="en-US" sz="2400" dirty="0"/>
              <a:t> expression, but faced with challenges</a:t>
            </a:r>
          </a:p>
          <a:p>
            <a:pPr lvl="1"/>
            <a:r>
              <a:rPr lang="en-US" sz="2400" dirty="0"/>
              <a:t>Unstable, dynamic, inconsistent biomarker</a:t>
            </a:r>
          </a:p>
          <a:p>
            <a:pPr lvl="1"/>
            <a:r>
              <a:rPr lang="en-US" sz="2400" dirty="0"/>
              <a:t>Will need to await further studies to see if testing will be needed, or if better quantitative assays emerge</a:t>
            </a:r>
          </a:p>
        </p:txBody>
      </p:sp>
      <p:sp>
        <p:nvSpPr>
          <p:cNvPr id="4" name="Title 3">
            <a:extLst>
              <a:ext uri="{FF2B5EF4-FFF2-40B4-BE49-F238E27FC236}">
                <a16:creationId xmlns:a16="http://schemas.microsoft.com/office/drawing/2014/main" id="{9C091BA3-9310-EC91-231F-AF7129FF5F4C}"/>
              </a:ext>
            </a:extLst>
          </p:cNvPr>
          <p:cNvSpPr>
            <a:spLocks noGrp="1"/>
          </p:cNvSpPr>
          <p:nvPr>
            <p:ph type="title"/>
          </p:nvPr>
        </p:nvSpPr>
        <p:spPr/>
        <p:txBody>
          <a:bodyPr/>
          <a:lstStyle/>
          <a:p>
            <a:pPr algn="l"/>
            <a:r>
              <a:rPr lang="en-US" dirty="0">
                <a:solidFill>
                  <a:schemeClr val="tx1"/>
                </a:solidFill>
              </a:rPr>
              <a:t>Target Expression for ADCs</a:t>
            </a:r>
          </a:p>
        </p:txBody>
      </p:sp>
      <p:sp>
        <p:nvSpPr>
          <p:cNvPr id="5" name="TextBox 4">
            <a:extLst>
              <a:ext uri="{FF2B5EF4-FFF2-40B4-BE49-F238E27FC236}">
                <a16:creationId xmlns:a16="http://schemas.microsoft.com/office/drawing/2014/main" id="{7332DD1D-A372-9C77-CEB8-A390A376588F}"/>
              </a:ext>
            </a:extLst>
          </p:cNvPr>
          <p:cNvSpPr txBox="1"/>
          <p:nvPr/>
        </p:nvSpPr>
        <p:spPr>
          <a:xfrm>
            <a:off x="245690" y="6521247"/>
            <a:ext cx="6148698" cy="246221"/>
          </a:xfrm>
          <a:prstGeom prst="rect">
            <a:avLst/>
          </a:prstGeom>
          <a:noFill/>
        </p:spPr>
        <p:txBody>
          <a:bodyPr wrap="square">
            <a:spAutoFit/>
          </a:bodyPr>
          <a:lstStyle/>
          <a:p>
            <a:pPr marL="0" marR="0">
              <a:spcBef>
                <a:spcPts val="0"/>
              </a:spcBef>
              <a:spcAft>
                <a:spcPts val="600"/>
              </a:spcAft>
            </a:pPr>
            <a:endParaRPr lang="en-US" sz="1000" kern="100" dirty="0" err="1">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2970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isocèle 5"/>
          <p:cNvSpPr/>
          <p:nvPr/>
        </p:nvSpPr>
        <p:spPr>
          <a:xfrm rot="16200000" flipV="1">
            <a:off x="4685046" y="714804"/>
            <a:ext cx="779906" cy="862263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en-US" sz="2000" b="1" dirty="0">
                <a:latin typeface="Arial Narrow" panose="020B0606020202030204" pitchFamily="34" charset="0"/>
              </a:rPr>
              <a:t> Required target expression is lowering</a:t>
            </a:r>
          </a:p>
        </p:txBody>
      </p:sp>
      <p:sp>
        <p:nvSpPr>
          <p:cNvPr id="8" name="Triangle isocèle 7"/>
          <p:cNvSpPr/>
          <p:nvPr/>
        </p:nvSpPr>
        <p:spPr>
          <a:xfrm rot="5400000" flipV="1">
            <a:off x="6938948" y="62738"/>
            <a:ext cx="1060618" cy="89241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defRPr/>
            </a:pPr>
            <a:r>
              <a:rPr lang="en-US" sz="2000" b="1" dirty="0">
                <a:latin typeface="Arial Narrow" panose="020B0606020202030204" pitchFamily="34" charset="0"/>
              </a:rPr>
              <a:t>          ADC: Payload potency, optimal DAR,</a:t>
            </a:r>
            <a:br>
              <a:rPr lang="en-US" sz="2000" b="1" dirty="0">
                <a:latin typeface="Arial Narrow" panose="020B0606020202030204" pitchFamily="34" charset="0"/>
              </a:rPr>
            </a:br>
            <a:r>
              <a:rPr lang="en-US" sz="2000" b="1" dirty="0">
                <a:latin typeface="Arial Narrow" panose="020B0606020202030204" pitchFamily="34" charset="0"/>
              </a:rPr>
              <a:t>          bystander effect</a:t>
            </a:r>
          </a:p>
        </p:txBody>
      </p:sp>
      <p:sp>
        <p:nvSpPr>
          <p:cNvPr id="10" name="ZoneTexte 9"/>
          <p:cNvSpPr txBox="1"/>
          <p:nvPr/>
        </p:nvSpPr>
        <p:spPr>
          <a:xfrm>
            <a:off x="690505" y="5442593"/>
            <a:ext cx="4999148" cy="923330"/>
          </a:xfrm>
          <a:prstGeom prst="rect">
            <a:avLst/>
          </a:prstGeom>
          <a:noFill/>
        </p:spPr>
        <p:txBody>
          <a:bodyPr wrap="square" rtlCol="0">
            <a:spAutoFit/>
          </a:bodyPr>
          <a:lstStyle/>
          <a:p>
            <a:r>
              <a:rPr lang="en-US" b="1" dirty="0">
                <a:solidFill>
                  <a:srgbClr val="3F4444"/>
                </a:solidFill>
                <a:latin typeface="Arial Narrow" panose="020B0606020202030204" pitchFamily="34" charset="0"/>
              </a:rPr>
              <a:t>HER2</a:t>
            </a:r>
            <a:r>
              <a:rPr lang="en-US" dirty="0">
                <a:solidFill>
                  <a:srgbClr val="3F4444"/>
                </a:solidFill>
                <a:latin typeface="Arial Narrow" panose="020B0606020202030204" pitchFamily="34" charset="0"/>
              </a:rPr>
              <a:t>: &lt;150,000-10</a:t>
            </a:r>
            <a:r>
              <a:rPr lang="en-US" baseline="30000" dirty="0">
                <a:solidFill>
                  <a:srgbClr val="3F4444"/>
                </a:solidFill>
                <a:latin typeface="Arial Narrow" panose="020B0606020202030204" pitchFamily="34" charset="0"/>
              </a:rPr>
              <a:t>6</a:t>
            </a:r>
          </a:p>
          <a:p>
            <a:r>
              <a:rPr lang="en-US" b="1" dirty="0" err="1">
                <a:solidFill>
                  <a:srgbClr val="3F4444"/>
                </a:solidFill>
                <a:latin typeface="Arial Narrow" panose="020B0606020202030204" pitchFamily="34" charset="0"/>
              </a:rPr>
              <a:t>TROP2</a:t>
            </a:r>
            <a:r>
              <a:rPr lang="en-US" dirty="0">
                <a:solidFill>
                  <a:srgbClr val="3F4444"/>
                </a:solidFill>
                <a:latin typeface="Arial Narrow" panose="020B0606020202030204" pitchFamily="34" charset="0"/>
              </a:rPr>
              <a:t>: 250,000</a:t>
            </a:r>
            <a:endParaRPr lang="en-US" baseline="30000" dirty="0">
              <a:solidFill>
                <a:srgbClr val="3F4444"/>
              </a:solidFill>
              <a:latin typeface="Arial Narrow" panose="020B0606020202030204" pitchFamily="34" charset="0"/>
            </a:endParaRPr>
          </a:p>
          <a:p>
            <a:endParaRPr lang="en-US" dirty="0"/>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8299" y="926050"/>
            <a:ext cx="4828674" cy="2486528"/>
          </a:xfrm>
          <a:prstGeom prst="rect">
            <a:avLst/>
          </a:prstGeom>
        </p:spPr>
      </p:pic>
      <p:sp>
        <p:nvSpPr>
          <p:cNvPr id="9" name="Title 1">
            <a:extLst>
              <a:ext uri="{FF2B5EF4-FFF2-40B4-BE49-F238E27FC236}">
                <a16:creationId xmlns:a16="http://schemas.microsoft.com/office/drawing/2014/main" id="{566AFF45-B43B-449F-A94E-0B13C8D6F108}"/>
              </a:ext>
            </a:extLst>
          </p:cNvPr>
          <p:cNvSpPr txBox="1">
            <a:spLocks/>
          </p:cNvSpPr>
          <p:nvPr/>
        </p:nvSpPr>
        <p:spPr>
          <a:xfrm>
            <a:off x="193055" y="-7860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sz="2800" dirty="0">
                <a:solidFill>
                  <a:schemeClr val="tx1"/>
                </a:solidFill>
              </a:rPr>
              <a:t>The Target Landscape of ADCs Is Expanding Rapidly</a:t>
            </a:r>
          </a:p>
        </p:txBody>
      </p:sp>
      <p:sp>
        <p:nvSpPr>
          <p:cNvPr id="11" name="ZoneTexte 10"/>
          <p:cNvSpPr txBox="1"/>
          <p:nvPr/>
        </p:nvSpPr>
        <p:spPr>
          <a:xfrm>
            <a:off x="4046022" y="1088614"/>
            <a:ext cx="1249060" cy="369332"/>
          </a:xfrm>
          <a:prstGeom prst="rect">
            <a:avLst/>
          </a:prstGeom>
          <a:noFill/>
        </p:spPr>
        <p:txBody>
          <a:bodyPr wrap="none" rtlCol="0">
            <a:spAutoFit/>
          </a:bodyPr>
          <a:lstStyle/>
          <a:p>
            <a:r>
              <a:rPr lang="en-US" b="1" dirty="0">
                <a:solidFill>
                  <a:schemeClr val="accent1">
                    <a:lumMod val="75000"/>
                  </a:schemeClr>
                </a:solidFill>
              </a:rPr>
              <a:t>NECTIN-4</a:t>
            </a:r>
          </a:p>
        </p:txBody>
      </p:sp>
      <p:sp>
        <p:nvSpPr>
          <p:cNvPr id="12" name="ZoneTexte 11"/>
          <p:cNvSpPr txBox="1"/>
          <p:nvPr/>
        </p:nvSpPr>
        <p:spPr>
          <a:xfrm>
            <a:off x="3492209" y="1513334"/>
            <a:ext cx="864339" cy="369332"/>
          </a:xfrm>
          <a:prstGeom prst="rect">
            <a:avLst/>
          </a:prstGeom>
          <a:noFill/>
        </p:spPr>
        <p:txBody>
          <a:bodyPr wrap="none" rtlCol="0">
            <a:spAutoFit/>
          </a:bodyPr>
          <a:lstStyle/>
          <a:p>
            <a:r>
              <a:rPr lang="en-US" b="1" dirty="0">
                <a:solidFill>
                  <a:schemeClr val="accent1">
                    <a:lumMod val="75000"/>
                  </a:schemeClr>
                </a:solidFill>
              </a:rPr>
              <a:t>HER2 </a:t>
            </a:r>
          </a:p>
        </p:txBody>
      </p:sp>
      <p:sp>
        <p:nvSpPr>
          <p:cNvPr id="13" name="ZoneTexte 12"/>
          <p:cNvSpPr txBox="1"/>
          <p:nvPr/>
        </p:nvSpPr>
        <p:spPr>
          <a:xfrm>
            <a:off x="2905556" y="1689527"/>
            <a:ext cx="864339" cy="369332"/>
          </a:xfrm>
          <a:prstGeom prst="rect">
            <a:avLst/>
          </a:prstGeom>
          <a:noFill/>
        </p:spPr>
        <p:txBody>
          <a:bodyPr wrap="none" rtlCol="0">
            <a:spAutoFit/>
          </a:bodyPr>
          <a:lstStyle/>
          <a:p>
            <a:r>
              <a:rPr lang="en-US" b="1">
                <a:solidFill>
                  <a:schemeClr val="accent1">
                    <a:lumMod val="75000"/>
                  </a:schemeClr>
                </a:solidFill>
              </a:rPr>
              <a:t>HER3 </a:t>
            </a:r>
          </a:p>
        </p:txBody>
      </p:sp>
      <p:sp>
        <p:nvSpPr>
          <p:cNvPr id="14" name="ZoneTexte 13"/>
          <p:cNvSpPr txBox="1"/>
          <p:nvPr/>
        </p:nvSpPr>
        <p:spPr>
          <a:xfrm>
            <a:off x="2131590" y="1328668"/>
            <a:ext cx="954107" cy="369332"/>
          </a:xfrm>
          <a:prstGeom prst="rect">
            <a:avLst/>
          </a:prstGeom>
          <a:noFill/>
        </p:spPr>
        <p:txBody>
          <a:bodyPr wrap="none" rtlCol="0">
            <a:spAutoFit/>
          </a:bodyPr>
          <a:lstStyle/>
          <a:p>
            <a:r>
              <a:rPr lang="en-US" b="1" dirty="0">
                <a:solidFill>
                  <a:schemeClr val="accent1">
                    <a:lumMod val="75000"/>
                  </a:schemeClr>
                </a:solidFill>
              </a:rPr>
              <a:t>TROP2</a:t>
            </a:r>
          </a:p>
        </p:txBody>
      </p:sp>
      <p:sp>
        <p:nvSpPr>
          <p:cNvPr id="15" name="ZoneTexte 14"/>
          <p:cNvSpPr txBox="1"/>
          <p:nvPr/>
        </p:nvSpPr>
        <p:spPr>
          <a:xfrm>
            <a:off x="1590258" y="1729123"/>
            <a:ext cx="736164" cy="369332"/>
          </a:xfrm>
          <a:prstGeom prst="rect">
            <a:avLst/>
          </a:prstGeom>
          <a:noFill/>
        </p:spPr>
        <p:txBody>
          <a:bodyPr wrap="none" rtlCol="0">
            <a:spAutoFit/>
          </a:bodyPr>
          <a:lstStyle/>
          <a:p>
            <a:r>
              <a:rPr lang="en-US" b="1">
                <a:solidFill>
                  <a:schemeClr val="accent1">
                    <a:lumMod val="75000"/>
                  </a:schemeClr>
                </a:solidFill>
              </a:rPr>
              <a:t>LIV-1</a:t>
            </a:r>
          </a:p>
        </p:txBody>
      </p:sp>
      <p:pic>
        <p:nvPicPr>
          <p:cNvPr id="16" name="Imag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3386" y="1513334"/>
            <a:ext cx="1517328" cy="1686184"/>
          </a:xfrm>
          <a:prstGeom prst="rect">
            <a:avLst/>
          </a:prstGeom>
        </p:spPr>
      </p:pic>
      <p:graphicFrame>
        <p:nvGraphicFramePr>
          <p:cNvPr id="17" name="Tableau 16"/>
          <p:cNvGraphicFramePr>
            <a:graphicFrameLocks noGrp="1"/>
          </p:cNvGraphicFramePr>
          <p:nvPr/>
        </p:nvGraphicFramePr>
        <p:xfrm>
          <a:off x="8513994" y="1811299"/>
          <a:ext cx="3196743" cy="1097280"/>
        </p:xfrm>
        <a:graphic>
          <a:graphicData uri="http://schemas.openxmlformats.org/drawingml/2006/table">
            <a:tbl>
              <a:tblPr firstRow="1" bandRow="1">
                <a:tableStyleId>{69012ECD-51FC-41F1-AA8D-1B2483CD663E}</a:tableStyleId>
              </a:tblPr>
              <a:tblGrid>
                <a:gridCol w="3196743">
                  <a:extLst>
                    <a:ext uri="{9D8B030D-6E8A-4147-A177-3AD203B41FA5}">
                      <a16:colId xmlns:a16="http://schemas.microsoft.com/office/drawing/2014/main" val="3044966594"/>
                    </a:ext>
                  </a:extLst>
                </a:gridCol>
              </a:tblGrid>
              <a:tr h="0">
                <a:tc>
                  <a:txBody>
                    <a:bodyPr/>
                    <a:lstStyle/>
                    <a:p>
                      <a:r>
                        <a:rPr lang="en-US" sz="2000" dirty="0">
                          <a:latin typeface="Arial Narrow" panose="020B0606020202030204" pitchFamily="34" charset="0"/>
                        </a:rPr>
                        <a:t>14 APPROVED</a:t>
                      </a:r>
                      <a:r>
                        <a:rPr lang="en-US" sz="2000" baseline="0" dirty="0">
                          <a:latin typeface="Arial Narrow" panose="020B0606020202030204" pitchFamily="34" charset="0"/>
                        </a:rPr>
                        <a:t> ADCs</a:t>
                      </a:r>
                      <a:endParaRPr lang="en-US" sz="2000" b="1" dirty="0">
                        <a:latin typeface="Arial Narrow" panose="020B0606020202030204" pitchFamily="34" charset="0"/>
                      </a:endParaRPr>
                    </a:p>
                  </a:txBody>
                  <a:tcPr/>
                </a:tc>
                <a:extLst>
                  <a:ext uri="{0D108BD9-81ED-4DB2-BD59-A6C34878D82A}">
                    <a16:rowId xmlns:a16="http://schemas.microsoft.com/office/drawing/2014/main" val="991588101"/>
                  </a:ext>
                </a:extLst>
              </a:tr>
              <a:tr h="370840">
                <a:tc>
                  <a:txBody>
                    <a:bodyPr/>
                    <a:lstStyle/>
                    <a:p>
                      <a:r>
                        <a:rPr lang="en-US" sz="2000" b="1" dirty="0">
                          <a:solidFill>
                            <a:schemeClr val="accent1">
                              <a:lumMod val="75000"/>
                            </a:schemeClr>
                          </a:solidFill>
                          <a:latin typeface="Arial Narrow" panose="020B0606020202030204" pitchFamily="34" charset="0"/>
                        </a:rPr>
                        <a:t>&gt;140</a:t>
                      </a:r>
                      <a:r>
                        <a:rPr lang="en-US" sz="2000" b="1" baseline="0" dirty="0">
                          <a:solidFill>
                            <a:schemeClr val="accent1">
                              <a:lumMod val="75000"/>
                            </a:schemeClr>
                          </a:solidFill>
                          <a:latin typeface="Arial Narrow" panose="020B0606020202030204" pitchFamily="34" charset="0"/>
                        </a:rPr>
                        <a:t> ADCs in clinical development</a:t>
                      </a:r>
                      <a:endParaRPr lang="en-US" sz="2000" b="1" dirty="0">
                        <a:solidFill>
                          <a:schemeClr val="accent1">
                            <a:lumMod val="75000"/>
                          </a:schemeClr>
                        </a:solidFill>
                        <a:latin typeface="Arial Narrow" panose="020B0606020202030204" pitchFamily="34" charset="0"/>
                      </a:endParaRPr>
                    </a:p>
                  </a:txBody>
                  <a:tcPr/>
                </a:tc>
                <a:extLst>
                  <a:ext uri="{0D108BD9-81ED-4DB2-BD59-A6C34878D82A}">
                    <a16:rowId xmlns:a16="http://schemas.microsoft.com/office/drawing/2014/main" val="842186045"/>
                  </a:ext>
                </a:extLst>
              </a:tr>
            </a:tbl>
          </a:graphicData>
        </a:graphic>
      </p:graphicFrame>
      <p:sp>
        <p:nvSpPr>
          <p:cNvPr id="18" name="Flèche vers le bas 17"/>
          <p:cNvSpPr/>
          <p:nvPr/>
        </p:nvSpPr>
        <p:spPr>
          <a:xfrm rot="16200000">
            <a:off x="6051823" y="1887049"/>
            <a:ext cx="474464" cy="11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66AFF45-B43B-449F-A94E-0B13C8D6F108}"/>
              </a:ext>
            </a:extLst>
          </p:cNvPr>
          <p:cNvSpPr txBox="1">
            <a:spLocks/>
          </p:cNvSpPr>
          <p:nvPr/>
        </p:nvSpPr>
        <p:spPr>
          <a:xfrm>
            <a:off x="1752045" y="3169906"/>
            <a:ext cx="10202681"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sz="2800" dirty="0"/>
              <a:t>Lower expression of the target is necessary</a:t>
            </a:r>
          </a:p>
        </p:txBody>
      </p:sp>
      <p:sp>
        <p:nvSpPr>
          <p:cNvPr id="2" name="Footer Placeholder 1">
            <a:extLst>
              <a:ext uri="{FF2B5EF4-FFF2-40B4-BE49-F238E27FC236}">
                <a16:creationId xmlns:a16="http://schemas.microsoft.com/office/drawing/2014/main" id="{88618567-2681-A254-76D9-300E990E4CAD}"/>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969696"/>
                </a:solidFill>
              </a:rPr>
              <a:t>ADC, antibody-drug conjugate; DAR, drug-to-antibody ratio; HER, human epidermal growth factor receptor; TROP2, trophoblast cell-surface antigen 2. </a:t>
            </a:r>
            <a:r>
              <a:rPr lang="en-US" sz="1200" dirty="0" err="1">
                <a:solidFill>
                  <a:srgbClr val="969696"/>
                </a:solidFill>
              </a:rPr>
              <a:t>Pistilli</a:t>
            </a:r>
            <a:r>
              <a:rPr lang="en-US" sz="1200" dirty="0">
                <a:solidFill>
                  <a:srgbClr val="969696"/>
                </a:solidFill>
              </a:rPr>
              <a:t> B, et al. ASCO 2023. Metastatic Breast Cancer Discussion (Slide provided courtesy of Sara </a:t>
            </a:r>
            <a:r>
              <a:rPr lang="en-US" sz="1200" dirty="0" err="1">
                <a:solidFill>
                  <a:srgbClr val="969696"/>
                </a:solidFill>
              </a:rPr>
              <a:t>Tolaney</a:t>
            </a:r>
            <a:r>
              <a:rPr lang="en-US" sz="1200" dirty="0">
                <a:solidFill>
                  <a:srgbClr val="969696"/>
                </a:solidFill>
              </a:rPr>
              <a:t>, MD, MPH).</a:t>
            </a:r>
          </a:p>
        </p:txBody>
      </p:sp>
    </p:spTree>
    <p:extLst>
      <p:ext uri="{BB962C8B-B14F-4D97-AF65-F5344CB8AC3E}">
        <p14:creationId xmlns:p14="http://schemas.microsoft.com/office/powerpoint/2010/main" val="319135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8E6E0-2FBD-14B0-88E4-D86025E07548}"/>
              </a:ext>
            </a:extLst>
          </p:cNvPr>
          <p:cNvSpPr>
            <a:spLocks noGrp="1"/>
          </p:cNvSpPr>
          <p:nvPr>
            <p:ph type="title"/>
          </p:nvPr>
        </p:nvSpPr>
        <p:spPr>
          <a:xfrm>
            <a:off x="609600" y="110605"/>
            <a:ext cx="10744200" cy="1185577"/>
          </a:xfrm>
        </p:spPr>
        <p:txBody>
          <a:bodyPr>
            <a:noAutofit/>
          </a:bodyPr>
          <a:lstStyle/>
          <a:p>
            <a:r>
              <a:rPr lang="en-GB" sz="2400" dirty="0"/>
              <a:t>Clinical Benefit with SG Versus TPC Is Irrespective of Level of TROP2 Expression in ASCENT in Previously Treated Metastatic TNBC</a:t>
            </a:r>
          </a:p>
        </p:txBody>
      </p:sp>
      <p:graphicFrame>
        <p:nvGraphicFramePr>
          <p:cNvPr id="7" name="Table 6">
            <a:extLst>
              <a:ext uri="{FF2B5EF4-FFF2-40B4-BE49-F238E27FC236}">
                <a16:creationId xmlns:a16="http://schemas.microsoft.com/office/drawing/2014/main" id="{6DB12C20-9E1F-44DB-BA6E-790F81DD20B5}"/>
              </a:ext>
            </a:extLst>
          </p:cNvPr>
          <p:cNvGraphicFramePr>
            <a:graphicFrameLocks noGrp="1"/>
          </p:cNvGraphicFramePr>
          <p:nvPr>
            <p:extLst>
              <p:ext uri="{D42A27DB-BD31-4B8C-83A1-F6EECF244321}">
                <p14:modId xmlns:p14="http://schemas.microsoft.com/office/powerpoint/2010/main" val="1431893194"/>
              </p:ext>
            </p:extLst>
          </p:nvPr>
        </p:nvGraphicFramePr>
        <p:xfrm>
          <a:off x="678714" y="4639145"/>
          <a:ext cx="11056489" cy="1215555"/>
        </p:xfrm>
        <a:graphic>
          <a:graphicData uri="http://schemas.openxmlformats.org/drawingml/2006/table">
            <a:tbl>
              <a:tblPr firstRow="1" bandRow="1">
                <a:tableStyleId>{5C22544A-7EE6-4342-B048-85BDC9FD1C3A}</a:tableStyleId>
              </a:tblPr>
              <a:tblGrid>
                <a:gridCol w="1888345">
                  <a:extLst>
                    <a:ext uri="{9D8B030D-6E8A-4147-A177-3AD203B41FA5}">
                      <a16:colId xmlns:a16="http://schemas.microsoft.com/office/drawing/2014/main" val="1708406620"/>
                    </a:ext>
                  </a:extLst>
                </a:gridCol>
                <a:gridCol w="1376281">
                  <a:extLst>
                    <a:ext uri="{9D8B030D-6E8A-4147-A177-3AD203B41FA5}">
                      <a16:colId xmlns:a16="http://schemas.microsoft.com/office/drawing/2014/main" val="592742086"/>
                    </a:ext>
                  </a:extLst>
                </a:gridCol>
                <a:gridCol w="1300633">
                  <a:extLst>
                    <a:ext uri="{9D8B030D-6E8A-4147-A177-3AD203B41FA5}">
                      <a16:colId xmlns:a16="http://schemas.microsoft.com/office/drawing/2014/main" val="954000834"/>
                    </a:ext>
                  </a:extLst>
                </a:gridCol>
                <a:gridCol w="1598943">
                  <a:extLst>
                    <a:ext uri="{9D8B030D-6E8A-4147-A177-3AD203B41FA5}">
                      <a16:colId xmlns:a16="http://schemas.microsoft.com/office/drawing/2014/main" val="200956994"/>
                    </a:ext>
                  </a:extLst>
                </a:gridCol>
                <a:gridCol w="1408024">
                  <a:extLst>
                    <a:ext uri="{9D8B030D-6E8A-4147-A177-3AD203B41FA5}">
                      <a16:colId xmlns:a16="http://schemas.microsoft.com/office/drawing/2014/main" val="3088281002"/>
                    </a:ext>
                  </a:extLst>
                </a:gridCol>
                <a:gridCol w="1491552">
                  <a:extLst>
                    <a:ext uri="{9D8B030D-6E8A-4147-A177-3AD203B41FA5}">
                      <a16:colId xmlns:a16="http://schemas.microsoft.com/office/drawing/2014/main" val="1511510440"/>
                    </a:ext>
                  </a:extLst>
                </a:gridCol>
                <a:gridCol w="1992711">
                  <a:extLst>
                    <a:ext uri="{9D8B030D-6E8A-4147-A177-3AD203B41FA5}">
                      <a16:colId xmlns:a16="http://schemas.microsoft.com/office/drawing/2014/main" val="2586114088"/>
                    </a:ext>
                  </a:extLst>
                </a:gridCol>
              </a:tblGrid>
              <a:tr h="304800">
                <a:tc rowSpan="2">
                  <a:txBody>
                    <a:bodyPr/>
                    <a:lstStyle/>
                    <a:p>
                      <a:pPr algn="ctr"/>
                      <a:endParaRPr lang="en-GB" sz="1100" b="0" i="0" dirty="0">
                        <a:solidFill>
                          <a:schemeClr val="tx1"/>
                        </a:solidFill>
                        <a:latin typeface="Trebuchet MS" panose="020B0703020202090204" pitchFamily="34" charset="0"/>
                        <a:cs typeface="Arial" panose="020B0604020202020204" pitchFamily="34" charset="0"/>
                      </a:endParaRPr>
                    </a:p>
                  </a:txBody>
                  <a:tcPr>
                    <a:lnL w="381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a:solidFill>
                            <a:schemeClr val="tx1"/>
                          </a:solidFill>
                          <a:effectLst/>
                          <a:latin typeface="Trebuchet MS" panose="020B0703020202090204" pitchFamily="34" charset="0"/>
                          <a:ea typeface="+mn-ea"/>
                          <a:cs typeface="Arial" panose="020B0604020202020204" pitchFamily="34" charset="0"/>
                        </a:rPr>
                        <a:t>TROP2 </a:t>
                      </a:r>
                      <a:r>
                        <a:rPr lang="en-GB" sz="1100" b="0" i="0" kern="1200" dirty="0">
                          <a:solidFill>
                            <a:srgbClr val="2A8D88"/>
                          </a:solidFill>
                          <a:effectLst/>
                          <a:latin typeface="Trebuchet MS" panose="020B0703020202090204" pitchFamily="34" charset="0"/>
                          <a:ea typeface="+mn-ea"/>
                          <a:cs typeface="Arial" panose="020B0604020202020204" pitchFamily="34" charset="0"/>
                        </a:rPr>
                        <a:t>High</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688C37"/>
                          </a:solidFill>
                          <a:latin typeface="Trebuchet MS" panose="020B0703020202090204" pitchFamily="34" charset="0"/>
                          <a:cs typeface="Arial" panose="020B0604020202020204" pitchFamily="34" charset="0"/>
                        </a:rPr>
                        <a:t>200–300</a:t>
                      </a:r>
                      <a:endParaRPr lang="en-GB" sz="1100" b="0" i="0" kern="1200" dirty="0">
                        <a:solidFill>
                          <a:srgbClr val="688C37"/>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err="1">
                          <a:solidFill>
                            <a:schemeClr val="tx1"/>
                          </a:solidFill>
                          <a:effectLst/>
                          <a:latin typeface="Trebuchet MS" panose="020B0703020202090204" pitchFamily="34" charset="0"/>
                          <a:ea typeface="+mn-ea"/>
                          <a:cs typeface="Arial" panose="020B0604020202020204" pitchFamily="34" charset="0"/>
                        </a:rPr>
                        <a:t>TROP2</a:t>
                      </a:r>
                      <a:r>
                        <a:rPr lang="en-GB" sz="1100" b="0" i="0" kern="1200" dirty="0">
                          <a:solidFill>
                            <a:schemeClr val="tx1"/>
                          </a:solidFill>
                          <a:effectLst/>
                          <a:latin typeface="Trebuchet MS" panose="020B0703020202090204" pitchFamily="34" charset="0"/>
                          <a:ea typeface="+mn-ea"/>
                          <a:cs typeface="Arial" panose="020B0604020202020204" pitchFamily="34" charset="0"/>
                        </a:rPr>
                        <a:t> </a:t>
                      </a:r>
                      <a:r>
                        <a:rPr lang="en-GB" sz="1100" b="0" i="0" kern="1200" dirty="0">
                          <a:solidFill>
                            <a:srgbClr val="688C37"/>
                          </a:solidFill>
                          <a:effectLst/>
                          <a:latin typeface="Trebuchet MS" panose="020B0703020202090204" pitchFamily="34" charset="0"/>
                          <a:ea typeface="+mn-ea"/>
                          <a:cs typeface="Arial" panose="020B0604020202020204" pitchFamily="34" charset="0"/>
                        </a:rPr>
                        <a:t>Medium</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688C37"/>
                          </a:solidFill>
                          <a:latin typeface="Trebuchet MS" panose="020B0703020202090204" pitchFamily="34" charset="0"/>
                          <a:cs typeface="Arial" panose="020B0604020202020204" pitchFamily="34" charset="0"/>
                        </a:rPr>
                        <a:t>100–200</a:t>
                      </a:r>
                      <a:endParaRPr lang="en-GB" sz="1100" b="0" i="0" kern="1200" dirty="0">
                        <a:solidFill>
                          <a:srgbClr val="688C37"/>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kern="1200">
                        <a:solidFill>
                          <a:schemeClr val="tx1"/>
                        </a:solidFill>
                        <a:effectLst/>
                        <a:latin typeface="Arial" panose="020B0604020202020204" pitchFamily="34" charset="0"/>
                        <a:ea typeface="+mn-ea"/>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i="0" kern="1200" dirty="0">
                          <a:solidFill>
                            <a:schemeClr val="tx1"/>
                          </a:solidFill>
                          <a:effectLst/>
                          <a:latin typeface="Trebuchet MS" panose="020B0703020202090204" pitchFamily="34" charset="0"/>
                          <a:ea typeface="+mn-ea"/>
                          <a:cs typeface="Arial" panose="020B0604020202020204" pitchFamily="34" charset="0"/>
                        </a:rPr>
                        <a:t>TROP2 </a:t>
                      </a:r>
                      <a:r>
                        <a:rPr lang="en-GB" sz="1100" b="0" i="0" kern="1200" dirty="0">
                          <a:solidFill>
                            <a:srgbClr val="0070C0"/>
                          </a:solidFill>
                          <a:effectLst/>
                          <a:latin typeface="Trebuchet MS" panose="020B0703020202090204" pitchFamily="34" charset="0"/>
                          <a:ea typeface="+mn-ea"/>
                          <a:cs typeface="Arial" panose="020B0604020202020204" pitchFamily="34" charset="0"/>
                        </a:rPr>
                        <a:t>Low</a:t>
                      </a:r>
                      <a:r>
                        <a:rPr lang="en-GB" sz="1100" b="0" i="0" kern="1200" dirty="0">
                          <a:solidFill>
                            <a:schemeClr val="tx1"/>
                          </a:solidFill>
                          <a:effectLst/>
                          <a:latin typeface="Trebuchet MS" panose="020B0703020202090204" pitchFamily="34" charset="0"/>
                          <a:ea typeface="+mn-ea"/>
                          <a:cs typeface="Arial" panose="020B0604020202020204" pitchFamily="34" charset="0"/>
                        </a:rPr>
                        <a:t>; H-score: </a:t>
                      </a:r>
                      <a:r>
                        <a:rPr lang="en-GB" sz="1100" b="0" i="0" baseline="0" dirty="0">
                          <a:solidFill>
                            <a:srgbClr val="0070C0"/>
                          </a:solidFill>
                          <a:latin typeface="Trebuchet MS" panose="020B0703020202090204" pitchFamily="34" charset="0"/>
                          <a:cs typeface="Arial" panose="020B0604020202020204" pitchFamily="34" charset="0"/>
                        </a:rPr>
                        <a:t>&lt;100</a:t>
                      </a:r>
                      <a:endParaRPr lang="en-GB" sz="1100" b="0" i="0" kern="1200" dirty="0">
                        <a:solidFill>
                          <a:srgbClr val="0070C0"/>
                        </a:solidFill>
                        <a:effectLst/>
                        <a:latin typeface="Trebuchet MS" panose="020B070302020209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82248"/>
                  </a:ext>
                </a:extLst>
              </a:tr>
              <a:tr h="301155">
                <a:tc vMerge="1">
                  <a:txBody>
                    <a:bodyPr/>
                    <a:lstStyle/>
                    <a:p>
                      <a:pPr algn="ctr"/>
                      <a:endParaRPr lang="en-US" sz="140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GB" sz="1100" b="0" i="0">
                          <a:solidFill>
                            <a:schemeClr val="bg1"/>
                          </a:solidFill>
                          <a:latin typeface="Trebuchet MS" panose="020B0703020202090204" pitchFamily="34" charset="0"/>
                          <a:cs typeface="Arial" panose="020B0604020202020204" pitchFamily="34" charset="0"/>
                        </a:rPr>
                        <a:t>SG (n=27)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algn="ctr"/>
                      <a:r>
                        <a:rPr lang="en-GB" sz="1100" b="0" i="0" dirty="0">
                          <a:solidFill>
                            <a:schemeClr val="bg1"/>
                          </a:solidFill>
                          <a:latin typeface="Trebuchet MS" panose="020B0703020202090204" pitchFamily="34" charset="0"/>
                          <a:cs typeface="Arial" panose="020B0604020202020204" pitchFamily="34" charset="0"/>
                        </a:rPr>
                        <a:t>TPC (n=32)</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304800">
                <a:tc>
                  <a:txBody>
                    <a:bodyPr/>
                    <a:lstStyle/>
                    <a:p>
                      <a:pPr algn="l"/>
                      <a:r>
                        <a:rPr lang="en-GB" sz="1100" b="0" i="0">
                          <a:latin typeface="+mn-lt"/>
                          <a:cs typeface="Arial" panose="020B0604020202020204" pitchFamily="34" charset="0"/>
                        </a:rPr>
                        <a:t>Median PFS</a:t>
                      </a:r>
                      <a:r>
                        <a:rPr lang="en-GB" sz="1100" b="0" i="0" baseline="0">
                          <a:latin typeface="+mn-lt"/>
                          <a:cs typeface="Arial" panose="020B0604020202020204" pitchFamily="34" charset="0"/>
                        </a:rPr>
                        <a:t>, </a:t>
                      </a:r>
                      <a:r>
                        <a:rPr lang="en-GB" sz="1100" b="0" i="0">
                          <a:latin typeface="+mn-lt"/>
                          <a:cs typeface="Arial" panose="020B0604020202020204" pitchFamily="34" charset="0"/>
                        </a:rPr>
                        <a:t>mo (95% CI)</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6.9 (5.8–7.4)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2.5 (1.5–2.9)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5.6 (2.9–8.2)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2.2 (1.4–4.3)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2.7 (1.4–5.8)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15000"/>
                        </a:lnSpc>
                        <a:spcBef>
                          <a:spcPts val="200"/>
                        </a:spcBef>
                        <a:spcAft>
                          <a:spcPts val="200"/>
                        </a:spcAft>
                      </a:pPr>
                      <a:r>
                        <a:rPr lang="en-GB" sz="1100" b="0" i="0">
                          <a:effectLst/>
                          <a:latin typeface="+mn-lt"/>
                          <a:ea typeface="Calibri" panose="020F0502020204030204" pitchFamily="34" charset="0"/>
                          <a:cs typeface="Times New Roman" panose="02020603050405020304" pitchFamily="18" charset="0"/>
                        </a:rPr>
                        <a:t>1.6 (1.4–2.7)</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8873886"/>
                  </a:ext>
                </a:extLst>
              </a:tr>
              <a:tr h="304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a:latin typeface="+mn-lt"/>
                          <a:cs typeface="Arial" panose="020B0604020202020204" pitchFamily="34" charset="0"/>
                        </a:rPr>
                        <a:t>Median OS</a:t>
                      </a:r>
                      <a:r>
                        <a:rPr lang="en-GB" sz="1100" b="0" i="0" baseline="0">
                          <a:latin typeface="+mn-lt"/>
                          <a:cs typeface="Arial" panose="020B0604020202020204" pitchFamily="34" charset="0"/>
                        </a:rPr>
                        <a:t>, </a:t>
                      </a:r>
                      <a:r>
                        <a:rPr lang="en-GB" sz="1100" b="0" i="0">
                          <a:latin typeface="+mn-lt"/>
                          <a:cs typeface="Arial" panose="020B0604020202020204" pitchFamily="34" charset="0"/>
                        </a:rPr>
                        <a:t>mo (95% CI)</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14.2 (11.3–17.5)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6.9 (5.3–8.9)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14.9 (6.9–NE)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6.9 (4.6–10.1)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a:effectLst/>
                          <a:latin typeface="+mn-lt"/>
                          <a:ea typeface="Calibri" panose="020F0502020204030204" pitchFamily="34" charset="0"/>
                          <a:cs typeface="Times New Roman" panose="02020603050405020304" pitchFamily="18" charset="0"/>
                        </a:rPr>
                        <a:t>9.3 (7.5–17.8)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685800" rtl="0" eaLnBrk="1" fontAlgn="auto" latinLnBrk="0" hangingPunct="1">
                        <a:lnSpc>
                          <a:spcPct val="115000"/>
                        </a:lnSpc>
                        <a:spcBef>
                          <a:spcPts val="200"/>
                        </a:spcBef>
                        <a:spcAft>
                          <a:spcPts val="200"/>
                        </a:spcAft>
                        <a:buClrTx/>
                        <a:buSzTx/>
                        <a:buFontTx/>
                        <a:buNone/>
                        <a:tabLst/>
                        <a:defRPr/>
                      </a:pPr>
                      <a:r>
                        <a:rPr lang="en-GB" sz="1100" b="0" i="0" dirty="0">
                          <a:effectLst/>
                          <a:latin typeface="+mn-lt"/>
                          <a:ea typeface="Calibri" panose="020F0502020204030204" pitchFamily="34" charset="0"/>
                          <a:cs typeface="Times New Roman" panose="02020603050405020304" pitchFamily="18" charset="0"/>
                        </a:rPr>
                        <a:t>7.6 (5.0–9.6)</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3621279"/>
                  </a:ext>
                </a:extLst>
              </a:tr>
            </a:tbl>
          </a:graphicData>
        </a:graphic>
      </p:graphicFrame>
      <p:sp>
        <p:nvSpPr>
          <p:cNvPr id="9" name="TextBox 8">
            <a:extLst>
              <a:ext uri="{FF2B5EF4-FFF2-40B4-BE49-F238E27FC236}">
                <a16:creationId xmlns:a16="http://schemas.microsoft.com/office/drawing/2014/main" id="{EE77F5C8-45CF-421C-88ED-DCF65E581EA0}"/>
              </a:ext>
            </a:extLst>
          </p:cNvPr>
          <p:cNvSpPr txBox="1"/>
          <p:nvPr/>
        </p:nvSpPr>
        <p:spPr>
          <a:xfrm>
            <a:off x="6308765" y="1309814"/>
            <a:ext cx="6096000" cy="318100"/>
          </a:xfrm>
          <a:prstGeom prst="rect">
            <a:avLst/>
          </a:prstGeom>
          <a:noFill/>
        </p:spPr>
        <p:txBody>
          <a:bodyPr wrap="square">
            <a:spAutoFit/>
          </a:bodyPr>
          <a:lstStyle/>
          <a:p>
            <a:pPr marL="0" marR="0" lvl="0" indent="0" algn="l" defTabSz="914377" rtl="0" eaLnBrk="1" fontAlgn="auto" latinLnBrk="0" hangingPunct="1">
              <a:lnSpc>
                <a:spcPct val="100000"/>
              </a:lnSpc>
              <a:spcBef>
                <a:spcPts val="1000"/>
              </a:spcBef>
              <a:spcAft>
                <a:spcPts val="0"/>
              </a:spcAft>
              <a:buClrTx/>
              <a:buSzTx/>
              <a:buFontTx/>
              <a:buNone/>
              <a:tabLst/>
              <a:defRPr/>
            </a:pPr>
            <a:r>
              <a:rPr kumimoji="0" lang="en-GB" sz="1467" b="1" i="0" u="none" strike="noStrike" kern="120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Overall survival</a:t>
            </a:r>
          </a:p>
        </p:txBody>
      </p:sp>
      <p:sp>
        <p:nvSpPr>
          <p:cNvPr id="10" name="TextBox 9">
            <a:extLst>
              <a:ext uri="{FF2B5EF4-FFF2-40B4-BE49-F238E27FC236}">
                <a16:creationId xmlns:a16="http://schemas.microsoft.com/office/drawing/2014/main" id="{F287C756-7CBA-4538-84AC-3C0996CCD939}"/>
              </a:ext>
            </a:extLst>
          </p:cNvPr>
          <p:cNvSpPr txBox="1"/>
          <p:nvPr/>
        </p:nvSpPr>
        <p:spPr>
          <a:xfrm>
            <a:off x="617108" y="1309814"/>
            <a:ext cx="6096000" cy="318100"/>
          </a:xfrm>
          <a:prstGeom prst="rect">
            <a:avLst/>
          </a:prstGeom>
          <a:noFill/>
        </p:spPr>
        <p:txBody>
          <a:bodyPr wrap="square">
            <a:spAutoFit/>
          </a:bodyPr>
          <a:lstStyle/>
          <a:p>
            <a:pPr marL="0" marR="0" lvl="0" indent="0" algn="l" defTabSz="914377" rtl="0" eaLnBrk="1" fontAlgn="auto" latinLnBrk="0" hangingPunct="1">
              <a:lnSpc>
                <a:spcPct val="100000"/>
              </a:lnSpc>
              <a:spcBef>
                <a:spcPts val="1000"/>
              </a:spcBef>
              <a:spcAft>
                <a:spcPts val="0"/>
              </a:spcAft>
              <a:buClrTx/>
              <a:buSzTx/>
              <a:buFontTx/>
              <a:buNone/>
              <a:tabLst/>
              <a:defRPr/>
            </a:pPr>
            <a:r>
              <a:rPr kumimoji="0" lang="en-GB" sz="1467" b="1" i="0" u="none" strike="noStrike" kern="120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Progression-free survival</a:t>
            </a:r>
          </a:p>
        </p:txBody>
      </p:sp>
      <p:graphicFrame>
        <p:nvGraphicFramePr>
          <p:cNvPr id="15" name="Table 14">
            <a:extLst>
              <a:ext uri="{FF2B5EF4-FFF2-40B4-BE49-F238E27FC236}">
                <a16:creationId xmlns:a16="http://schemas.microsoft.com/office/drawing/2014/main" id="{0AC177FC-9E31-2345-9782-AA76B03A80D0}"/>
              </a:ext>
            </a:extLst>
          </p:cNvPr>
          <p:cNvGraphicFramePr>
            <a:graphicFrameLocks noGrp="1"/>
          </p:cNvGraphicFramePr>
          <p:nvPr>
            <p:extLst>
              <p:ext uri="{D42A27DB-BD31-4B8C-83A1-F6EECF244321}">
                <p14:modId xmlns:p14="http://schemas.microsoft.com/office/powerpoint/2010/main" val="4092872721"/>
              </p:ext>
            </p:extLst>
          </p:nvPr>
        </p:nvGraphicFramePr>
        <p:xfrm>
          <a:off x="3330364" y="1443779"/>
          <a:ext cx="2676736" cy="1287881"/>
        </p:xfrm>
        <a:graphic>
          <a:graphicData uri="http://schemas.openxmlformats.org/drawingml/2006/table">
            <a:tbl>
              <a:tblPr firstRow="1" bandRow="1">
                <a:tableStyleId>{2D5ABB26-0587-4C30-8999-92F81FD0307C}</a:tableStyleId>
              </a:tblPr>
              <a:tblGrid>
                <a:gridCol w="1338368">
                  <a:extLst>
                    <a:ext uri="{9D8B030D-6E8A-4147-A177-3AD203B41FA5}">
                      <a16:colId xmlns:a16="http://schemas.microsoft.com/office/drawing/2014/main" val="447364835"/>
                    </a:ext>
                  </a:extLst>
                </a:gridCol>
                <a:gridCol w="1338368">
                  <a:extLst>
                    <a:ext uri="{9D8B030D-6E8A-4147-A177-3AD203B41FA5}">
                      <a16:colId xmlns:a16="http://schemas.microsoft.com/office/drawing/2014/main" val="3971803176"/>
                    </a:ext>
                  </a:extLst>
                </a:gridCol>
              </a:tblGrid>
              <a:tr h="183983">
                <a:tc>
                  <a:txBody>
                    <a:bodyPr/>
                    <a:lstStyle/>
                    <a:p>
                      <a:pPr algn="l"/>
                      <a:endParaRPr lang="en-GB" sz="900">
                        <a:solidFill>
                          <a:schemeClr val="bg1"/>
                        </a:solidFill>
                      </a:endParaRPr>
                    </a:p>
                  </a:txBody>
                  <a:tcPr marL="96000" marR="45720" marT="0" marB="0" anchor="ctr">
                    <a:solidFill>
                      <a:schemeClr val="accent5"/>
                    </a:solidFill>
                  </a:tcPr>
                </a:tc>
                <a:tc>
                  <a:txBody>
                    <a:bodyPr/>
                    <a:lstStyle/>
                    <a:p>
                      <a:pPr algn="ctr"/>
                      <a:r>
                        <a:rPr lang="en-GB" sz="900" b="1">
                          <a:solidFill>
                            <a:schemeClr val="bg1"/>
                          </a:solidFill>
                        </a:rPr>
                        <a:t>Events/censored</a:t>
                      </a:r>
                    </a:p>
                  </a:txBody>
                  <a:tcPr marL="96000" marR="45720" marT="0" marB="0" anchor="ctr">
                    <a:solidFill>
                      <a:schemeClr val="accent5"/>
                    </a:solidFill>
                  </a:tcPr>
                </a:tc>
                <a:extLst>
                  <a:ext uri="{0D108BD9-81ED-4DB2-BD59-A6C34878D82A}">
                    <a16:rowId xmlns:a16="http://schemas.microsoft.com/office/drawing/2014/main" val="2442930292"/>
                  </a:ext>
                </a:extLst>
              </a:tr>
              <a:tr h="183983">
                <a:tc>
                  <a:txBody>
                    <a:bodyPr/>
                    <a:lstStyle/>
                    <a:p>
                      <a:pPr algn="l" fontAlgn="b"/>
                      <a:r>
                        <a:rPr lang="en-GB" sz="900" b="1" u="none" strike="noStrike" dirty="0">
                          <a:solidFill>
                            <a:srgbClr val="2A8D88"/>
                          </a:solidFill>
                          <a:effectLst/>
                        </a:rPr>
                        <a:t>SG: TROP2 High</a:t>
                      </a:r>
                      <a:endParaRPr lang="en-GB" sz="900" b="1" i="0" u="none" strike="noStrike" dirty="0">
                        <a:solidFill>
                          <a:srgbClr val="2A8D88"/>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60/25</a:t>
                      </a:r>
                    </a:p>
                  </a:txBody>
                  <a:tcPr marL="96000" marR="9525" marT="0" marB="0" anchor="b"/>
                </a:tc>
                <a:extLst>
                  <a:ext uri="{0D108BD9-81ED-4DB2-BD59-A6C34878D82A}">
                    <a16:rowId xmlns:a16="http://schemas.microsoft.com/office/drawing/2014/main" val="788266454"/>
                  </a:ext>
                </a:extLst>
              </a:tr>
              <a:tr h="183983">
                <a:tc>
                  <a:txBody>
                    <a:bodyPr/>
                    <a:lstStyle/>
                    <a:p>
                      <a:pPr algn="l" fontAlgn="b"/>
                      <a:r>
                        <a:rPr lang="en-GB" sz="900" b="1" u="none" strike="noStrike" dirty="0">
                          <a:solidFill>
                            <a:srgbClr val="688C37"/>
                          </a:solidFill>
                          <a:effectLst/>
                        </a:rPr>
                        <a:t>SG: TROP2 Medium</a:t>
                      </a:r>
                      <a:endParaRPr lang="en-GB" sz="900" b="1" i="0" u="none" strike="noStrike" dirty="0">
                        <a:solidFill>
                          <a:srgbClr val="688C37"/>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26/13</a:t>
                      </a:r>
                    </a:p>
                  </a:txBody>
                  <a:tcPr marL="96000" marR="9525" marT="0" marB="0" anchor="b"/>
                </a:tc>
                <a:extLst>
                  <a:ext uri="{0D108BD9-81ED-4DB2-BD59-A6C34878D82A}">
                    <a16:rowId xmlns:a16="http://schemas.microsoft.com/office/drawing/2014/main" val="2168756877"/>
                  </a:ext>
                </a:extLst>
              </a:tr>
              <a:tr h="183983">
                <a:tc>
                  <a:txBody>
                    <a:bodyPr/>
                    <a:lstStyle/>
                    <a:p>
                      <a:pPr algn="l" fontAlgn="b"/>
                      <a:r>
                        <a:rPr lang="en-GB" sz="900" b="1" u="none" strike="noStrike" dirty="0">
                          <a:solidFill>
                            <a:srgbClr val="ACD5D2"/>
                          </a:solidFill>
                          <a:effectLst/>
                        </a:rPr>
                        <a:t>SG: TROP2 Low</a:t>
                      </a:r>
                      <a:endParaRPr lang="en-GB" sz="900" b="1" i="0" u="none" strike="noStrike" dirty="0">
                        <a:solidFill>
                          <a:srgbClr val="ACD5D2"/>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19/8</a:t>
                      </a:r>
                    </a:p>
                  </a:txBody>
                  <a:tcPr marL="96000" marR="9525" marT="0" marB="0" anchor="b"/>
                </a:tc>
                <a:extLst>
                  <a:ext uri="{0D108BD9-81ED-4DB2-BD59-A6C34878D82A}">
                    <a16:rowId xmlns:a16="http://schemas.microsoft.com/office/drawing/2014/main" val="761856821"/>
                  </a:ext>
                </a:extLst>
              </a:tr>
              <a:tr h="183983">
                <a:tc>
                  <a:txBody>
                    <a:bodyPr/>
                    <a:lstStyle/>
                    <a:p>
                      <a:pPr algn="l" fontAlgn="b"/>
                      <a:r>
                        <a:rPr lang="en-GB" sz="900" b="1" u="none" strike="noStrike" dirty="0">
                          <a:solidFill>
                            <a:srgbClr val="747277"/>
                          </a:solidFill>
                          <a:effectLst/>
                        </a:rPr>
                        <a:t>TPC: TROP2 High</a:t>
                      </a:r>
                      <a:endParaRPr lang="en-GB" sz="900" b="1" i="0" u="none" strike="noStrike" dirty="0">
                        <a:solidFill>
                          <a:srgbClr val="747277"/>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47/25</a:t>
                      </a:r>
                    </a:p>
                  </a:txBody>
                  <a:tcPr marL="96000" marR="9525" marT="0" marB="0" anchor="b"/>
                </a:tc>
                <a:extLst>
                  <a:ext uri="{0D108BD9-81ED-4DB2-BD59-A6C34878D82A}">
                    <a16:rowId xmlns:a16="http://schemas.microsoft.com/office/drawing/2014/main" val="9506157"/>
                  </a:ext>
                </a:extLst>
              </a:tr>
              <a:tr h="183983">
                <a:tc>
                  <a:txBody>
                    <a:bodyPr/>
                    <a:lstStyle/>
                    <a:p>
                      <a:pPr algn="l" fontAlgn="b"/>
                      <a:r>
                        <a:rPr lang="en-GB" sz="900" b="1" u="none" strike="noStrike" dirty="0">
                          <a:solidFill>
                            <a:schemeClr val="bg1">
                              <a:lumMod val="65000"/>
                            </a:schemeClr>
                          </a:solidFill>
                          <a:effectLst/>
                        </a:rPr>
                        <a:t>TPC: TROP2 Medium</a:t>
                      </a:r>
                      <a:endParaRPr lang="en-GB" sz="900" b="1" i="0" u="none" strike="noStrike" dirty="0">
                        <a:solidFill>
                          <a:schemeClr val="bg1">
                            <a:lumMod val="65000"/>
                          </a:schemeClr>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a:solidFill>
                            <a:schemeClr val="accent5">
                              <a:lumMod val="50000"/>
                            </a:schemeClr>
                          </a:solidFill>
                          <a:effectLst/>
                          <a:latin typeface="+mn-lt"/>
                          <a:ea typeface="+mn-ea"/>
                          <a:cs typeface="+mn-cs"/>
                        </a:rPr>
                        <a:t>24/11</a:t>
                      </a:r>
                    </a:p>
                  </a:txBody>
                  <a:tcPr marL="96000" marR="9525" marT="0" marB="0" anchor="b"/>
                </a:tc>
                <a:extLst>
                  <a:ext uri="{0D108BD9-81ED-4DB2-BD59-A6C34878D82A}">
                    <a16:rowId xmlns:a16="http://schemas.microsoft.com/office/drawing/2014/main" val="671117262"/>
                  </a:ext>
                </a:extLst>
              </a:tr>
              <a:tr h="183983">
                <a:tc>
                  <a:txBody>
                    <a:bodyPr/>
                    <a:lstStyle/>
                    <a:p>
                      <a:pPr algn="l" fontAlgn="b"/>
                      <a:r>
                        <a:rPr lang="en-GB" sz="900" b="1" u="none" strike="noStrike" dirty="0">
                          <a:solidFill>
                            <a:srgbClr val="0070C0"/>
                          </a:solidFill>
                          <a:effectLst/>
                        </a:rPr>
                        <a:t>TPC: TROP2 Low</a:t>
                      </a:r>
                      <a:endParaRPr lang="en-GB" sz="900" b="1" i="0" u="none" strike="noStrike" dirty="0">
                        <a:solidFill>
                          <a:srgbClr val="0070C0"/>
                        </a:solidFill>
                        <a:effectLst/>
                        <a:latin typeface="+mn-lt"/>
                      </a:endParaRPr>
                    </a:p>
                  </a:txBody>
                  <a:tcPr marL="96000" marR="9525" marT="0" marB="0" anchor="ctr"/>
                </a:tc>
                <a:tc>
                  <a:txBody>
                    <a:bodyPr/>
                    <a:lstStyle/>
                    <a:p>
                      <a:pPr marL="0" algn="ctr" defTabSz="914400" rtl="0" eaLnBrk="1" fontAlgn="b" latinLnBrk="0" hangingPunct="1"/>
                      <a:r>
                        <a:rPr lang="en-GB" sz="900" b="0" u="none" strike="noStrike" kern="1200" dirty="0">
                          <a:solidFill>
                            <a:schemeClr val="accent5">
                              <a:lumMod val="50000"/>
                            </a:schemeClr>
                          </a:solidFill>
                          <a:effectLst/>
                          <a:latin typeface="+mn-lt"/>
                          <a:ea typeface="+mn-ea"/>
                          <a:cs typeface="+mn-cs"/>
                        </a:rPr>
                        <a:t>24/8</a:t>
                      </a:r>
                    </a:p>
                  </a:txBody>
                  <a:tcPr marL="96000" marR="9525" marT="0" marB="0" anchor="b"/>
                </a:tc>
                <a:extLst>
                  <a:ext uri="{0D108BD9-81ED-4DB2-BD59-A6C34878D82A}">
                    <a16:rowId xmlns:a16="http://schemas.microsoft.com/office/drawing/2014/main" val="2332145872"/>
                  </a:ext>
                </a:extLst>
              </a:tr>
            </a:tbl>
          </a:graphicData>
        </a:graphic>
      </p:graphicFrame>
      <p:graphicFrame>
        <p:nvGraphicFramePr>
          <p:cNvPr id="16" name="Table 5">
            <a:extLst>
              <a:ext uri="{FF2B5EF4-FFF2-40B4-BE49-F238E27FC236}">
                <a16:creationId xmlns:a16="http://schemas.microsoft.com/office/drawing/2014/main" id="{C34B83AB-604F-6A42-93B9-1F201566B43D}"/>
              </a:ext>
            </a:extLst>
          </p:cNvPr>
          <p:cNvGraphicFramePr>
            <a:graphicFrameLocks noGrp="1"/>
          </p:cNvGraphicFramePr>
          <p:nvPr>
            <p:extLst>
              <p:ext uri="{D42A27DB-BD31-4B8C-83A1-F6EECF244321}">
                <p14:modId xmlns:p14="http://schemas.microsoft.com/office/powerpoint/2010/main" val="3299848642"/>
              </p:ext>
            </p:extLst>
          </p:nvPr>
        </p:nvGraphicFramePr>
        <p:xfrm>
          <a:off x="9040514" y="1415093"/>
          <a:ext cx="2802238" cy="1297492"/>
        </p:xfrm>
        <a:graphic>
          <a:graphicData uri="http://schemas.openxmlformats.org/drawingml/2006/table">
            <a:tbl>
              <a:tblPr firstRow="1" bandRow="1">
                <a:tableStyleId>{2D5ABB26-0587-4C30-8999-92F81FD0307C}</a:tableStyleId>
              </a:tblPr>
              <a:tblGrid>
                <a:gridCol w="1401119">
                  <a:extLst>
                    <a:ext uri="{9D8B030D-6E8A-4147-A177-3AD203B41FA5}">
                      <a16:colId xmlns:a16="http://schemas.microsoft.com/office/drawing/2014/main" val="447364835"/>
                    </a:ext>
                  </a:extLst>
                </a:gridCol>
                <a:gridCol w="1401119">
                  <a:extLst>
                    <a:ext uri="{9D8B030D-6E8A-4147-A177-3AD203B41FA5}">
                      <a16:colId xmlns:a16="http://schemas.microsoft.com/office/drawing/2014/main" val="3971803176"/>
                    </a:ext>
                  </a:extLst>
                </a:gridCol>
              </a:tblGrid>
              <a:tr h="185356">
                <a:tc>
                  <a:txBody>
                    <a:bodyPr/>
                    <a:lstStyle/>
                    <a:p>
                      <a:pPr algn="l"/>
                      <a:endParaRPr lang="en-GB" sz="900">
                        <a:solidFill>
                          <a:schemeClr val="bg1"/>
                        </a:solidFill>
                      </a:endParaRPr>
                    </a:p>
                  </a:txBody>
                  <a:tcPr marL="96000" marR="96000" marT="0" marB="0" anchor="ctr">
                    <a:solidFill>
                      <a:schemeClr val="accent5"/>
                    </a:solidFill>
                  </a:tcPr>
                </a:tc>
                <a:tc>
                  <a:txBody>
                    <a:bodyPr/>
                    <a:lstStyle/>
                    <a:p>
                      <a:pPr algn="ctr"/>
                      <a:r>
                        <a:rPr lang="en-GB" sz="900" b="1">
                          <a:solidFill>
                            <a:schemeClr val="bg1"/>
                          </a:solidFill>
                        </a:rPr>
                        <a:t>Events/censored</a:t>
                      </a:r>
                    </a:p>
                  </a:txBody>
                  <a:tcPr marL="96000" marR="96000" marT="0" marB="0" anchor="ctr">
                    <a:solidFill>
                      <a:schemeClr val="accent5"/>
                    </a:solidFill>
                  </a:tcPr>
                </a:tc>
                <a:extLst>
                  <a:ext uri="{0D108BD9-81ED-4DB2-BD59-A6C34878D82A}">
                    <a16:rowId xmlns:a16="http://schemas.microsoft.com/office/drawing/2014/main" val="2442930292"/>
                  </a:ext>
                </a:extLst>
              </a:tr>
              <a:tr h="185356">
                <a:tc>
                  <a:txBody>
                    <a:bodyPr/>
                    <a:lstStyle/>
                    <a:p>
                      <a:pPr algn="l" fontAlgn="b"/>
                      <a:r>
                        <a:rPr lang="en-GB" sz="900" b="1" u="none" strike="noStrike" dirty="0">
                          <a:solidFill>
                            <a:srgbClr val="2A8D88"/>
                          </a:solidFill>
                          <a:effectLst/>
                        </a:rPr>
                        <a:t>SG: TROP2 High</a:t>
                      </a:r>
                      <a:endParaRPr lang="en-GB" sz="900" b="1" i="0" u="none" strike="noStrike" dirty="0">
                        <a:solidFill>
                          <a:srgbClr val="2A8D88"/>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53/32</a:t>
                      </a:r>
                    </a:p>
                  </a:txBody>
                  <a:tcPr marL="96000" marR="96000" marT="0" marB="0" anchor="b"/>
                </a:tc>
                <a:extLst>
                  <a:ext uri="{0D108BD9-81ED-4DB2-BD59-A6C34878D82A}">
                    <a16:rowId xmlns:a16="http://schemas.microsoft.com/office/drawing/2014/main" val="788266454"/>
                  </a:ext>
                </a:extLst>
              </a:tr>
              <a:tr h="185356">
                <a:tc>
                  <a:txBody>
                    <a:bodyPr/>
                    <a:lstStyle/>
                    <a:p>
                      <a:pPr algn="l" fontAlgn="b"/>
                      <a:r>
                        <a:rPr lang="en-GB" sz="900" b="1" u="none" strike="noStrike" dirty="0">
                          <a:solidFill>
                            <a:srgbClr val="688C37"/>
                          </a:solidFill>
                          <a:effectLst/>
                        </a:rPr>
                        <a:t>SG: TROP2 Medium</a:t>
                      </a:r>
                      <a:endParaRPr lang="en-GB" sz="900" b="1" i="0" u="none" strike="noStrike" dirty="0">
                        <a:solidFill>
                          <a:srgbClr val="688C37"/>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22/17</a:t>
                      </a:r>
                    </a:p>
                  </a:txBody>
                  <a:tcPr marL="96000" marR="96000" marT="0" marB="0" anchor="b"/>
                </a:tc>
                <a:extLst>
                  <a:ext uri="{0D108BD9-81ED-4DB2-BD59-A6C34878D82A}">
                    <a16:rowId xmlns:a16="http://schemas.microsoft.com/office/drawing/2014/main" val="2168756877"/>
                  </a:ext>
                </a:extLst>
              </a:tr>
              <a:tr h="185356">
                <a:tc>
                  <a:txBody>
                    <a:bodyPr/>
                    <a:lstStyle/>
                    <a:p>
                      <a:pPr algn="l" fontAlgn="b"/>
                      <a:r>
                        <a:rPr lang="en-GB" sz="900" b="1" u="none" strike="noStrike" dirty="0">
                          <a:solidFill>
                            <a:srgbClr val="ACD5D2"/>
                          </a:solidFill>
                          <a:effectLst/>
                        </a:rPr>
                        <a:t>SG: TROP2 Low</a:t>
                      </a:r>
                      <a:endParaRPr lang="en-GB" sz="900" b="1" i="0" u="none" strike="noStrike" dirty="0">
                        <a:solidFill>
                          <a:srgbClr val="ACD5D2"/>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20/7</a:t>
                      </a:r>
                    </a:p>
                  </a:txBody>
                  <a:tcPr marL="96000" marR="96000" marT="0" marB="0" anchor="b"/>
                </a:tc>
                <a:extLst>
                  <a:ext uri="{0D108BD9-81ED-4DB2-BD59-A6C34878D82A}">
                    <a16:rowId xmlns:a16="http://schemas.microsoft.com/office/drawing/2014/main" val="761856821"/>
                  </a:ext>
                </a:extLst>
              </a:tr>
              <a:tr h="185356">
                <a:tc>
                  <a:txBody>
                    <a:bodyPr/>
                    <a:lstStyle/>
                    <a:p>
                      <a:pPr algn="l" fontAlgn="b"/>
                      <a:r>
                        <a:rPr lang="en-GB" sz="900" b="1" u="none" strike="noStrike" dirty="0">
                          <a:solidFill>
                            <a:srgbClr val="747277"/>
                          </a:solidFill>
                          <a:effectLst/>
                        </a:rPr>
                        <a:t>TPC: TROP2 High</a:t>
                      </a:r>
                      <a:endParaRPr lang="en-GB" sz="900" b="1" i="0" u="none" strike="noStrike" dirty="0">
                        <a:solidFill>
                          <a:srgbClr val="747277"/>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64/8</a:t>
                      </a:r>
                    </a:p>
                  </a:txBody>
                  <a:tcPr marL="96000" marR="96000" marT="0" marB="0" anchor="b"/>
                </a:tc>
                <a:extLst>
                  <a:ext uri="{0D108BD9-81ED-4DB2-BD59-A6C34878D82A}">
                    <a16:rowId xmlns:a16="http://schemas.microsoft.com/office/drawing/2014/main" val="9506157"/>
                  </a:ext>
                </a:extLst>
              </a:tr>
              <a:tr h="185356">
                <a:tc>
                  <a:txBody>
                    <a:bodyPr/>
                    <a:lstStyle/>
                    <a:p>
                      <a:pPr algn="l" fontAlgn="b"/>
                      <a:r>
                        <a:rPr lang="en-GB" sz="900" b="1" u="none" strike="noStrike" dirty="0">
                          <a:solidFill>
                            <a:schemeClr val="bg1">
                              <a:lumMod val="65000"/>
                            </a:schemeClr>
                          </a:solidFill>
                          <a:effectLst/>
                        </a:rPr>
                        <a:t>TPC: TROP2 Medium</a:t>
                      </a:r>
                      <a:endParaRPr lang="en-GB" sz="900" b="1" i="0" u="none" strike="noStrike" dirty="0">
                        <a:solidFill>
                          <a:schemeClr val="bg1">
                            <a:lumMod val="65000"/>
                          </a:schemeClr>
                        </a:solidFill>
                        <a:effectLst/>
                        <a:latin typeface="+mn-lt"/>
                      </a:endParaRPr>
                    </a:p>
                  </a:txBody>
                  <a:tcPr marL="96000" marR="96000" marT="0" marB="0" anchor="ctr"/>
                </a:tc>
                <a:tc>
                  <a:txBody>
                    <a:bodyPr/>
                    <a:lstStyle/>
                    <a:p>
                      <a:pPr algn="ctr" fontAlgn="b"/>
                      <a:r>
                        <a:rPr lang="en-GB" sz="900" b="0" u="none" strike="noStrike" kern="1200">
                          <a:solidFill>
                            <a:schemeClr val="accent5">
                              <a:lumMod val="50000"/>
                            </a:schemeClr>
                          </a:solidFill>
                          <a:effectLst/>
                          <a:latin typeface="+mn-lt"/>
                          <a:ea typeface="+mn-ea"/>
                          <a:cs typeface="+mn-cs"/>
                        </a:rPr>
                        <a:t>23/12</a:t>
                      </a:r>
                    </a:p>
                  </a:txBody>
                  <a:tcPr marL="96000" marR="96000" marT="0" marB="0" anchor="b"/>
                </a:tc>
                <a:extLst>
                  <a:ext uri="{0D108BD9-81ED-4DB2-BD59-A6C34878D82A}">
                    <a16:rowId xmlns:a16="http://schemas.microsoft.com/office/drawing/2014/main" val="671117262"/>
                  </a:ext>
                </a:extLst>
              </a:tr>
              <a:tr h="185356">
                <a:tc>
                  <a:txBody>
                    <a:bodyPr/>
                    <a:lstStyle/>
                    <a:p>
                      <a:pPr algn="l" fontAlgn="b"/>
                      <a:r>
                        <a:rPr lang="en-GB" sz="900" b="1" u="none" strike="noStrike" dirty="0">
                          <a:solidFill>
                            <a:srgbClr val="0070C0"/>
                          </a:solidFill>
                          <a:effectLst/>
                        </a:rPr>
                        <a:t>TPC: TROP2 Low</a:t>
                      </a:r>
                      <a:endParaRPr lang="en-GB" sz="900" b="1" i="0" u="none" strike="noStrike" dirty="0">
                        <a:solidFill>
                          <a:srgbClr val="0070C0"/>
                        </a:solidFill>
                        <a:effectLst/>
                        <a:latin typeface="+mn-lt"/>
                      </a:endParaRPr>
                    </a:p>
                  </a:txBody>
                  <a:tcPr marL="96000" marR="96000" marT="0" marB="0" anchor="ctr"/>
                </a:tc>
                <a:tc>
                  <a:txBody>
                    <a:bodyPr/>
                    <a:lstStyle/>
                    <a:p>
                      <a:pPr algn="ctr" fontAlgn="b"/>
                      <a:r>
                        <a:rPr lang="en-GB" sz="900" b="0" u="none" strike="noStrike" kern="1200" dirty="0">
                          <a:solidFill>
                            <a:schemeClr val="accent5">
                              <a:lumMod val="50000"/>
                            </a:schemeClr>
                          </a:solidFill>
                          <a:effectLst/>
                          <a:latin typeface="+mn-lt"/>
                          <a:ea typeface="+mn-ea"/>
                          <a:cs typeface="+mn-cs"/>
                        </a:rPr>
                        <a:t>25/7</a:t>
                      </a:r>
                    </a:p>
                  </a:txBody>
                  <a:tcPr marL="96000" marR="96000" marT="0" marB="0" anchor="b"/>
                </a:tc>
                <a:extLst>
                  <a:ext uri="{0D108BD9-81ED-4DB2-BD59-A6C34878D82A}">
                    <a16:rowId xmlns:a16="http://schemas.microsoft.com/office/drawing/2014/main" val="2332145872"/>
                  </a:ext>
                </a:extLst>
              </a:tr>
            </a:tbl>
          </a:graphicData>
        </a:graphic>
      </p:graphicFrame>
      <p:sp>
        <p:nvSpPr>
          <p:cNvPr id="8" name="Freeform 7">
            <a:extLst>
              <a:ext uri="{FF2B5EF4-FFF2-40B4-BE49-F238E27FC236}">
                <a16:creationId xmlns:a16="http://schemas.microsoft.com/office/drawing/2014/main" id="{124452CA-6900-3495-F4FB-38DB26BA13E6}"/>
              </a:ext>
            </a:extLst>
          </p:cNvPr>
          <p:cNvSpPr/>
          <p:nvPr/>
        </p:nvSpPr>
        <p:spPr>
          <a:xfrm>
            <a:off x="4080860"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D1D3D5"/>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520CA5C-82B5-6DE8-F2F3-3D9261AA5444}"/>
              </a:ext>
            </a:extLst>
          </p:cNvPr>
          <p:cNvSpPr/>
          <p:nvPr/>
        </p:nvSpPr>
        <p:spPr>
          <a:xfrm>
            <a:off x="3097079"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D1D3D5"/>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F96964D-4E67-0F95-A694-59EF7A3ECC2E}"/>
              </a:ext>
            </a:extLst>
          </p:cNvPr>
          <p:cNvSpPr/>
          <p:nvPr/>
        </p:nvSpPr>
        <p:spPr>
          <a:xfrm>
            <a:off x="1381655" y="3026144"/>
            <a:ext cx="38061" cy="344"/>
          </a:xfrm>
          <a:custGeom>
            <a:avLst/>
            <a:gdLst>
              <a:gd name="connsiteX0" fmla="*/ 0 w 38061"/>
              <a:gd name="connsiteY0" fmla="*/ 344 h 344"/>
              <a:gd name="connsiteX1" fmla="*/ 38061 w 38061"/>
              <a:gd name="connsiteY1" fmla="*/ 0 h 344"/>
            </a:gdLst>
            <a:ahLst/>
            <a:cxnLst>
              <a:cxn ang="0">
                <a:pos x="connsiteX0" y="connsiteY0"/>
              </a:cxn>
              <a:cxn ang="0">
                <a:pos x="connsiteX1" y="connsiteY1"/>
              </a:cxn>
            </a:cxnLst>
            <a:rect l="l" t="t" r="r" b="b"/>
            <a:pathLst>
              <a:path w="38061" h="344">
                <a:moveTo>
                  <a:pt x="0" y="344"/>
                </a:moveTo>
                <a:lnTo>
                  <a:pt x="38061" y="0"/>
                </a:lnTo>
              </a:path>
            </a:pathLst>
          </a:custGeom>
          <a:ln w="16613" cap="flat">
            <a:solidFill>
              <a:srgbClr val="0070C0"/>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EE4ECDE-E0F1-E0AB-9FAE-A0E65D240594}"/>
              </a:ext>
            </a:extLst>
          </p:cNvPr>
          <p:cNvSpPr/>
          <p:nvPr/>
        </p:nvSpPr>
        <p:spPr>
          <a:xfrm>
            <a:off x="1656229" y="3307767"/>
            <a:ext cx="38061" cy="344"/>
          </a:xfrm>
          <a:custGeom>
            <a:avLst/>
            <a:gdLst>
              <a:gd name="connsiteX0" fmla="*/ 0 w 38061"/>
              <a:gd name="connsiteY0" fmla="*/ 344 h 344"/>
              <a:gd name="connsiteX1" fmla="*/ 38061 w 38061"/>
              <a:gd name="connsiteY1" fmla="*/ 0 h 344"/>
            </a:gdLst>
            <a:ahLst/>
            <a:cxnLst>
              <a:cxn ang="0">
                <a:pos x="connsiteX0" y="connsiteY0"/>
              </a:cxn>
              <a:cxn ang="0">
                <a:pos x="connsiteX1" y="connsiteY1"/>
              </a:cxn>
            </a:cxnLst>
            <a:rect l="l" t="t" r="r" b="b"/>
            <a:pathLst>
              <a:path w="38061" h="344">
                <a:moveTo>
                  <a:pt x="0" y="344"/>
                </a:moveTo>
                <a:lnTo>
                  <a:pt x="38061" y="0"/>
                </a:lnTo>
              </a:path>
            </a:pathLst>
          </a:custGeom>
          <a:ln w="16613" cap="flat">
            <a:solidFill>
              <a:srgbClr val="A6A5A5"/>
            </a:solid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BA275E2-C0F5-BCD5-E1D5-EE9F93539C11}"/>
              </a:ext>
            </a:extLst>
          </p:cNvPr>
          <p:cNvSpPr/>
          <p:nvPr/>
        </p:nvSpPr>
        <p:spPr>
          <a:xfrm>
            <a:off x="1362541" y="256050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A6A5A5"/>
            </a:solid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5265C0B-4D89-C4F3-8DCC-600257BE7A62}"/>
              </a:ext>
            </a:extLst>
          </p:cNvPr>
          <p:cNvSpPr/>
          <p:nvPr/>
        </p:nvSpPr>
        <p:spPr>
          <a:xfrm>
            <a:off x="1360879" y="2512991"/>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A6A5A5"/>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7F0F856D-EE26-00FD-02A1-1C252910D4F0}"/>
              </a:ext>
            </a:extLst>
          </p:cNvPr>
          <p:cNvSpPr/>
          <p:nvPr/>
        </p:nvSpPr>
        <p:spPr>
          <a:xfrm>
            <a:off x="1351904" y="2755710"/>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BAE0DE"/>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9DD4967-957D-F0E6-FC2B-4617ABF22D55}"/>
              </a:ext>
            </a:extLst>
          </p:cNvPr>
          <p:cNvSpPr/>
          <p:nvPr/>
        </p:nvSpPr>
        <p:spPr>
          <a:xfrm>
            <a:off x="1289576" y="206146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BAE0DE"/>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C1DF6C52-8559-03F3-41E7-026E8C658C16}"/>
              </a:ext>
            </a:extLst>
          </p:cNvPr>
          <p:cNvSpPr/>
          <p:nvPr/>
        </p:nvSpPr>
        <p:spPr>
          <a:xfrm>
            <a:off x="1405423" y="2839027"/>
            <a:ext cx="2675935" cy="995837"/>
          </a:xfrm>
          <a:custGeom>
            <a:avLst/>
            <a:gdLst>
              <a:gd name="connsiteX0" fmla="*/ 0 w 2675935"/>
              <a:gd name="connsiteY0" fmla="*/ 0 h 995837"/>
              <a:gd name="connsiteX1" fmla="*/ 0 w 2675935"/>
              <a:gd name="connsiteY1" fmla="*/ 187290 h 995837"/>
              <a:gd name="connsiteX2" fmla="*/ 12964 w 2675935"/>
              <a:gd name="connsiteY2" fmla="*/ 187290 h 995837"/>
              <a:gd name="connsiteX3" fmla="*/ 12964 w 2675935"/>
              <a:gd name="connsiteY3" fmla="*/ 269229 h 995837"/>
              <a:gd name="connsiteX4" fmla="*/ 29252 w 2675935"/>
              <a:gd name="connsiteY4" fmla="*/ 269229 h 995837"/>
              <a:gd name="connsiteX5" fmla="*/ 29252 w 2675935"/>
              <a:gd name="connsiteY5" fmla="*/ 425878 h 995837"/>
              <a:gd name="connsiteX6" fmla="*/ 64488 w 2675935"/>
              <a:gd name="connsiteY6" fmla="*/ 425878 h 995837"/>
              <a:gd name="connsiteX7" fmla="*/ 64488 w 2675935"/>
              <a:gd name="connsiteY7" fmla="*/ 504718 h 995837"/>
              <a:gd name="connsiteX8" fmla="*/ 213576 w 2675935"/>
              <a:gd name="connsiteY8" fmla="*/ 504718 h 995837"/>
              <a:gd name="connsiteX9" fmla="*/ 213576 w 2675935"/>
              <a:gd name="connsiteY9" fmla="*/ 581321 h 995837"/>
              <a:gd name="connsiteX10" fmla="*/ 233189 w 2675935"/>
              <a:gd name="connsiteY10" fmla="*/ 581321 h 995837"/>
              <a:gd name="connsiteX11" fmla="*/ 233189 w 2675935"/>
              <a:gd name="connsiteY11" fmla="*/ 666703 h 995837"/>
              <a:gd name="connsiteX12" fmla="*/ 244989 w 2675935"/>
              <a:gd name="connsiteY12" fmla="*/ 666703 h 995837"/>
              <a:gd name="connsiteX13" fmla="*/ 244989 w 2675935"/>
              <a:gd name="connsiteY13" fmla="*/ 818188 h 995837"/>
              <a:gd name="connsiteX14" fmla="*/ 273577 w 2675935"/>
              <a:gd name="connsiteY14" fmla="*/ 818188 h 995837"/>
              <a:gd name="connsiteX15" fmla="*/ 273577 w 2675935"/>
              <a:gd name="connsiteY15" fmla="*/ 897717 h 995837"/>
              <a:gd name="connsiteX16" fmla="*/ 510588 w 2675935"/>
              <a:gd name="connsiteY16" fmla="*/ 897717 h 995837"/>
              <a:gd name="connsiteX17" fmla="*/ 779678 w 2675935"/>
              <a:gd name="connsiteY17" fmla="*/ 897717 h 995837"/>
              <a:gd name="connsiteX18" fmla="*/ 779678 w 2675935"/>
              <a:gd name="connsiteY18" fmla="*/ 995837 h 995837"/>
              <a:gd name="connsiteX19" fmla="*/ 2675935 w 2675935"/>
              <a:gd name="connsiteY19" fmla="*/ 9958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935" h="995837">
                <a:moveTo>
                  <a:pt x="0" y="0"/>
                </a:moveTo>
                <a:lnTo>
                  <a:pt x="0" y="187290"/>
                </a:lnTo>
                <a:lnTo>
                  <a:pt x="12964" y="187290"/>
                </a:lnTo>
                <a:lnTo>
                  <a:pt x="12964" y="269229"/>
                </a:lnTo>
                <a:lnTo>
                  <a:pt x="29252" y="269229"/>
                </a:lnTo>
                <a:lnTo>
                  <a:pt x="29252" y="425878"/>
                </a:lnTo>
                <a:lnTo>
                  <a:pt x="64488" y="425878"/>
                </a:lnTo>
                <a:lnTo>
                  <a:pt x="64488" y="504718"/>
                </a:lnTo>
                <a:lnTo>
                  <a:pt x="213576" y="504718"/>
                </a:lnTo>
                <a:lnTo>
                  <a:pt x="213576" y="581321"/>
                </a:lnTo>
                <a:lnTo>
                  <a:pt x="233189" y="581321"/>
                </a:lnTo>
                <a:lnTo>
                  <a:pt x="233189" y="666703"/>
                </a:lnTo>
                <a:lnTo>
                  <a:pt x="244989" y="666703"/>
                </a:lnTo>
                <a:lnTo>
                  <a:pt x="244989" y="818188"/>
                </a:lnTo>
                <a:lnTo>
                  <a:pt x="273577" y="818188"/>
                </a:lnTo>
                <a:cubicBezTo>
                  <a:pt x="273577" y="818188"/>
                  <a:pt x="275239" y="899438"/>
                  <a:pt x="273577" y="897717"/>
                </a:cubicBezTo>
                <a:cubicBezTo>
                  <a:pt x="271915" y="895995"/>
                  <a:pt x="510588" y="897717"/>
                  <a:pt x="510588" y="897717"/>
                </a:cubicBezTo>
                <a:lnTo>
                  <a:pt x="779678" y="897717"/>
                </a:lnTo>
                <a:lnTo>
                  <a:pt x="779678" y="995837"/>
                </a:lnTo>
                <a:lnTo>
                  <a:pt x="2675935" y="995837"/>
                </a:lnTo>
              </a:path>
            </a:pathLst>
          </a:custGeom>
          <a:noFill/>
          <a:ln w="16613" cap="flat">
            <a:solidFill>
              <a:srgbClr val="0070C0"/>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2C995A-B2B9-EFD0-B076-AE248A92DA40}"/>
              </a:ext>
            </a:extLst>
          </p:cNvPr>
          <p:cNvSpPr/>
          <p:nvPr/>
        </p:nvSpPr>
        <p:spPr>
          <a:xfrm>
            <a:off x="1241709" y="2114312"/>
            <a:ext cx="1272149" cy="2012848"/>
          </a:xfrm>
          <a:custGeom>
            <a:avLst/>
            <a:gdLst>
              <a:gd name="connsiteX0" fmla="*/ 0 w 1272149"/>
              <a:gd name="connsiteY0" fmla="*/ 0 h 2012848"/>
              <a:gd name="connsiteX1" fmla="*/ 46538 w 1272149"/>
              <a:gd name="connsiteY1" fmla="*/ 0 h 2012848"/>
              <a:gd name="connsiteX2" fmla="*/ 46538 w 1272149"/>
              <a:gd name="connsiteY2" fmla="*/ 42347 h 2012848"/>
              <a:gd name="connsiteX3" fmla="*/ 105375 w 1272149"/>
              <a:gd name="connsiteY3" fmla="*/ 42347 h 2012848"/>
              <a:gd name="connsiteX4" fmla="*/ 105375 w 1272149"/>
              <a:gd name="connsiteY4" fmla="*/ 173863 h 2012848"/>
              <a:gd name="connsiteX5" fmla="*/ 105375 w 1272149"/>
              <a:gd name="connsiteY5" fmla="*/ 182298 h 2012848"/>
              <a:gd name="connsiteX6" fmla="*/ 140777 w 1272149"/>
              <a:gd name="connsiteY6" fmla="*/ 182298 h 2012848"/>
              <a:gd name="connsiteX7" fmla="*/ 140777 w 1272149"/>
              <a:gd name="connsiteY7" fmla="*/ 618332 h 2012848"/>
              <a:gd name="connsiteX8" fmla="*/ 177842 w 1272149"/>
              <a:gd name="connsiteY8" fmla="*/ 618332 h 2012848"/>
              <a:gd name="connsiteX9" fmla="*/ 177842 w 1272149"/>
              <a:gd name="connsiteY9" fmla="*/ 698549 h 2012848"/>
              <a:gd name="connsiteX10" fmla="*/ 177842 w 1272149"/>
              <a:gd name="connsiteY10" fmla="*/ 724715 h 2012848"/>
              <a:gd name="connsiteX11" fmla="*/ 201443 w 1272149"/>
              <a:gd name="connsiteY11" fmla="*/ 724715 h 2012848"/>
              <a:gd name="connsiteX12" fmla="*/ 201443 w 1272149"/>
              <a:gd name="connsiteY12" fmla="*/ 795465 h 2012848"/>
              <a:gd name="connsiteX13" fmla="*/ 201443 w 1272149"/>
              <a:gd name="connsiteY13" fmla="*/ 865871 h 2012848"/>
              <a:gd name="connsiteX14" fmla="*/ 254796 w 1272149"/>
              <a:gd name="connsiteY14" fmla="*/ 865871 h 2012848"/>
              <a:gd name="connsiteX15" fmla="*/ 254796 w 1272149"/>
              <a:gd name="connsiteY15" fmla="*/ 944023 h 2012848"/>
              <a:gd name="connsiteX16" fmla="*/ 304824 w 1272149"/>
              <a:gd name="connsiteY16" fmla="*/ 944023 h 2012848"/>
              <a:gd name="connsiteX17" fmla="*/ 304824 w 1272149"/>
              <a:gd name="connsiteY17" fmla="*/ 1028028 h 2012848"/>
              <a:gd name="connsiteX18" fmla="*/ 378454 w 1272149"/>
              <a:gd name="connsiteY18" fmla="*/ 1028028 h 2012848"/>
              <a:gd name="connsiteX19" fmla="*/ 378454 w 1272149"/>
              <a:gd name="connsiteY19" fmla="*/ 1119607 h 2012848"/>
              <a:gd name="connsiteX20" fmla="*/ 407872 w 1272149"/>
              <a:gd name="connsiteY20" fmla="*/ 1119607 h 2012848"/>
              <a:gd name="connsiteX21" fmla="*/ 407872 w 1272149"/>
              <a:gd name="connsiteY21" fmla="*/ 1206883 h 2012848"/>
              <a:gd name="connsiteX22" fmla="*/ 515076 w 1272149"/>
              <a:gd name="connsiteY22" fmla="*/ 1206883 h 2012848"/>
              <a:gd name="connsiteX23" fmla="*/ 701062 w 1272149"/>
              <a:gd name="connsiteY23" fmla="*/ 1206883 h 2012848"/>
              <a:gd name="connsiteX24" fmla="*/ 701062 w 1272149"/>
              <a:gd name="connsiteY24" fmla="*/ 1308102 h 2012848"/>
              <a:gd name="connsiteX25" fmla="*/ 710037 w 1272149"/>
              <a:gd name="connsiteY25" fmla="*/ 1308102 h 2012848"/>
              <a:gd name="connsiteX26" fmla="*/ 710037 w 1272149"/>
              <a:gd name="connsiteY26" fmla="*/ 1413280 h 2012848"/>
              <a:gd name="connsiteX27" fmla="*/ 729151 w 1272149"/>
              <a:gd name="connsiteY27" fmla="*/ 1413280 h 2012848"/>
              <a:gd name="connsiteX28" fmla="*/ 729151 w 1272149"/>
              <a:gd name="connsiteY28" fmla="*/ 1508474 h 2012848"/>
              <a:gd name="connsiteX29" fmla="*/ 863280 w 1272149"/>
              <a:gd name="connsiteY29" fmla="*/ 1508474 h 2012848"/>
              <a:gd name="connsiteX30" fmla="*/ 863280 w 1272149"/>
              <a:gd name="connsiteY30" fmla="*/ 1616751 h 2012848"/>
              <a:gd name="connsiteX31" fmla="*/ 943059 w 1272149"/>
              <a:gd name="connsiteY31" fmla="*/ 1616751 h 2012848"/>
              <a:gd name="connsiteX32" fmla="*/ 943059 w 1272149"/>
              <a:gd name="connsiteY32" fmla="*/ 1720380 h 2012848"/>
              <a:gd name="connsiteX33" fmla="*/ 956190 w 1272149"/>
              <a:gd name="connsiteY33" fmla="*/ 1720380 h 2012848"/>
              <a:gd name="connsiteX34" fmla="*/ 956190 w 1272149"/>
              <a:gd name="connsiteY34" fmla="*/ 1814369 h 2012848"/>
              <a:gd name="connsiteX35" fmla="*/ 1272150 w 1272149"/>
              <a:gd name="connsiteY35" fmla="*/ 1814369 h 2012848"/>
              <a:gd name="connsiteX36" fmla="*/ 1272150 w 1272149"/>
              <a:gd name="connsiteY36" fmla="*/ 2012848 h 20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72149" h="2012848">
                <a:moveTo>
                  <a:pt x="0" y="0"/>
                </a:moveTo>
                <a:lnTo>
                  <a:pt x="46538" y="0"/>
                </a:lnTo>
                <a:lnTo>
                  <a:pt x="46538" y="42347"/>
                </a:lnTo>
                <a:lnTo>
                  <a:pt x="105375" y="42347"/>
                </a:lnTo>
                <a:lnTo>
                  <a:pt x="105375" y="173863"/>
                </a:lnTo>
                <a:lnTo>
                  <a:pt x="105375" y="182298"/>
                </a:lnTo>
                <a:lnTo>
                  <a:pt x="140777" y="182298"/>
                </a:lnTo>
                <a:lnTo>
                  <a:pt x="140777" y="618332"/>
                </a:lnTo>
                <a:lnTo>
                  <a:pt x="177842" y="618332"/>
                </a:lnTo>
                <a:lnTo>
                  <a:pt x="177842" y="698549"/>
                </a:lnTo>
                <a:lnTo>
                  <a:pt x="177842" y="724715"/>
                </a:lnTo>
                <a:lnTo>
                  <a:pt x="201443" y="724715"/>
                </a:lnTo>
                <a:lnTo>
                  <a:pt x="201443" y="795465"/>
                </a:lnTo>
                <a:lnTo>
                  <a:pt x="201443" y="865871"/>
                </a:lnTo>
                <a:lnTo>
                  <a:pt x="254796" y="865871"/>
                </a:lnTo>
                <a:lnTo>
                  <a:pt x="254796" y="944023"/>
                </a:lnTo>
                <a:lnTo>
                  <a:pt x="304824" y="944023"/>
                </a:lnTo>
                <a:lnTo>
                  <a:pt x="304824" y="1028028"/>
                </a:lnTo>
                <a:lnTo>
                  <a:pt x="378454" y="1028028"/>
                </a:lnTo>
                <a:lnTo>
                  <a:pt x="378454" y="1119607"/>
                </a:lnTo>
                <a:lnTo>
                  <a:pt x="407872" y="1119607"/>
                </a:lnTo>
                <a:lnTo>
                  <a:pt x="407872" y="1206883"/>
                </a:lnTo>
                <a:lnTo>
                  <a:pt x="515076" y="1206883"/>
                </a:lnTo>
                <a:lnTo>
                  <a:pt x="701062" y="1206883"/>
                </a:lnTo>
                <a:lnTo>
                  <a:pt x="701062" y="1308102"/>
                </a:lnTo>
                <a:lnTo>
                  <a:pt x="710037" y="1308102"/>
                </a:lnTo>
                <a:lnTo>
                  <a:pt x="710037" y="1413280"/>
                </a:lnTo>
                <a:lnTo>
                  <a:pt x="729151" y="1413280"/>
                </a:lnTo>
                <a:lnTo>
                  <a:pt x="729151" y="1508474"/>
                </a:lnTo>
                <a:lnTo>
                  <a:pt x="863280" y="1508474"/>
                </a:lnTo>
                <a:lnTo>
                  <a:pt x="863280" y="1616751"/>
                </a:lnTo>
                <a:lnTo>
                  <a:pt x="943059" y="1616751"/>
                </a:lnTo>
                <a:lnTo>
                  <a:pt x="943059" y="1720380"/>
                </a:lnTo>
                <a:lnTo>
                  <a:pt x="956190" y="1720380"/>
                </a:lnTo>
                <a:lnTo>
                  <a:pt x="956190" y="1814369"/>
                </a:lnTo>
                <a:lnTo>
                  <a:pt x="1272150" y="1814369"/>
                </a:lnTo>
                <a:lnTo>
                  <a:pt x="1272150" y="2012848"/>
                </a:lnTo>
              </a:path>
            </a:pathLst>
          </a:custGeom>
          <a:noFill/>
          <a:ln w="16613" cap="flat">
            <a:solidFill>
              <a:srgbClr val="A6A5A5"/>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0B1EE6C-264F-221A-1BF0-4C80CC42EAF1}"/>
              </a:ext>
            </a:extLst>
          </p:cNvPr>
          <p:cNvSpPr/>
          <p:nvPr/>
        </p:nvSpPr>
        <p:spPr>
          <a:xfrm>
            <a:off x="1149962" y="2022044"/>
            <a:ext cx="4100995" cy="1808000"/>
          </a:xfrm>
          <a:custGeom>
            <a:avLst/>
            <a:gdLst>
              <a:gd name="connsiteX0" fmla="*/ 4100996 w 4100995"/>
              <a:gd name="connsiteY0" fmla="*/ 1808000 h 1808000"/>
              <a:gd name="connsiteX1" fmla="*/ 2429118 w 4100995"/>
              <a:gd name="connsiteY1" fmla="*/ 1808000 h 1808000"/>
              <a:gd name="connsiteX2" fmla="*/ 2429118 w 4100995"/>
              <a:gd name="connsiteY2" fmla="*/ 1650146 h 1808000"/>
              <a:gd name="connsiteX3" fmla="*/ 2048171 w 4100995"/>
              <a:gd name="connsiteY3" fmla="*/ 1650146 h 1808000"/>
              <a:gd name="connsiteX4" fmla="*/ 2048171 w 4100995"/>
              <a:gd name="connsiteY4" fmla="*/ 1508646 h 1808000"/>
              <a:gd name="connsiteX5" fmla="*/ 1088989 w 4100995"/>
              <a:gd name="connsiteY5" fmla="*/ 1508646 h 1808000"/>
              <a:gd name="connsiteX6" fmla="*/ 1088989 w 4100995"/>
              <a:gd name="connsiteY6" fmla="*/ 1387975 h 1808000"/>
              <a:gd name="connsiteX7" fmla="*/ 1057742 w 4100995"/>
              <a:gd name="connsiteY7" fmla="*/ 1387975 h 1808000"/>
              <a:gd name="connsiteX8" fmla="*/ 1057742 w 4100995"/>
              <a:gd name="connsiteY8" fmla="*/ 1262656 h 1808000"/>
              <a:gd name="connsiteX9" fmla="*/ 580395 w 4100995"/>
              <a:gd name="connsiteY9" fmla="*/ 1262656 h 1808000"/>
              <a:gd name="connsiteX10" fmla="*/ 580395 w 4100995"/>
              <a:gd name="connsiteY10" fmla="*/ 1169356 h 1808000"/>
              <a:gd name="connsiteX11" fmla="*/ 535520 w 4100995"/>
              <a:gd name="connsiteY11" fmla="*/ 1169356 h 1808000"/>
              <a:gd name="connsiteX12" fmla="*/ 535520 w 4100995"/>
              <a:gd name="connsiteY12" fmla="*/ 1083974 h 1808000"/>
              <a:gd name="connsiteX13" fmla="*/ 504106 w 4100995"/>
              <a:gd name="connsiteY13" fmla="*/ 1083974 h 1808000"/>
              <a:gd name="connsiteX14" fmla="*/ 504106 w 4100995"/>
              <a:gd name="connsiteY14" fmla="*/ 984132 h 1808000"/>
              <a:gd name="connsiteX15" fmla="*/ 483497 w 4100995"/>
              <a:gd name="connsiteY15" fmla="*/ 984132 h 1808000"/>
              <a:gd name="connsiteX16" fmla="*/ 483497 w 4100995"/>
              <a:gd name="connsiteY16" fmla="*/ 898233 h 1808000"/>
              <a:gd name="connsiteX17" fmla="*/ 284547 w 4100995"/>
              <a:gd name="connsiteY17" fmla="*/ 898233 h 1808000"/>
              <a:gd name="connsiteX18" fmla="*/ 284547 w 4100995"/>
              <a:gd name="connsiteY18" fmla="*/ 816983 h 1808000"/>
              <a:gd name="connsiteX19" fmla="*/ 255460 w 4100995"/>
              <a:gd name="connsiteY19" fmla="*/ 816983 h 1808000"/>
              <a:gd name="connsiteX20" fmla="*/ 255460 w 4100995"/>
              <a:gd name="connsiteY20" fmla="*/ 733494 h 1808000"/>
              <a:gd name="connsiteX21" fmla="*/ 224047 w 4100995"/>
              <a:gd name="connsiteY21" fmla="*/ 733494 h 1808000"/>
              <a:gd name="connsiteX22" fmla="*/ 224047 w 4100995"/>
              <a:gd name="connsiteY22" fmla="*/ 313297 h 1808000"/>
              <a:gd name="connsiteX23" fmla="*/ 191138 w 4100995"/>
              <a:gd name="connsiteY23" fmla="*/ 313297 h 1808000"/>
              <a:gd name="connsiteX24" fmla="*/ 191138 w 4100995"/>
              <a:gd name="connsiteY24" fmla="*/ 154755 h 1808000"/>
              <a:gd name="connsiteX25" fmla="*/ 191138 w 4100995"/>
              <a:gd name="connsiteY25" fmla="*/ 69029 h 1808000"/>
              <a:gd name="connsiteX26" fmla="*/ 123991 w 4100995"/>
              <a:gd name="connsiteY26" fmla="*/ 69029 h 1808000"/>
              <a:gd name="connsiteX27" fmla="*/ 123991 w 4100995"/>
              <a:gd name="connsiteY27" fmla="*/ 48372 h 1808000"/>
              <a:gd name="connsiteX28" fmla="*/ 47701 w 4100995"/>
              <a:gd name="connsiteY28" fmla="*/ 48372 h 1808000"/>
              <a:gd name="connsiteX29" fmla="*/ 47701 w 4100995"/>
              <a:gd name="connsiteY29" fmla="*/ 27887 h 1808000"/>
              <a:gd name="connsiteX30" fmla="*/ 0 w 4100995"/>
              <a:gd name="connsiteY30" fmla="*/ 27887 h 1808000"/>
              <a:gd name="connsiteX31" fmla="*/ 0 w 4100995"/>
              <a:gd name="connsiteY31" fmla="*/ 0 h 1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00995" h="1808000">
                <a:moveTo>
                  <a:pt x="4100996" y="1808000"/>
                </a:moveTo>
                <a:lnTo>
                  <a:pt x="2429118" y="1808000"/>
                </a:lnTo>
                <a:lnTo>
                  <a:pt x="2429118" y="1650146"/>
                </a:lnTo>
                <a:lnTo>
                  <a:pt x="2048171" y="1650146"/>
                </a:lnTo>
                <a:lnTo>
                  <a:pt x="2048171" y="1508646"/>
                </a:lnTo>
                <a:lnTo>
                  <a:pt x="1088989" y="1508646"/>
                </a:lnTo>
                <a:lnTo>
                  <a:pt x="1088989" y="1387975"/>
                </a:lnTo>
                <a:lnTo>
                  <a:pt x="1057742" y="1387975"/>
                </a:lnTo>
                <a:lnTo>
                  <a:pt x="1057742" y="1262656"/>
                </a:lnTo>
                <a:lnTo>
                  <a:pt x="580395" y="1262656"/>
                </a:lnTo>
                <a:lnTo>
                  <a:pt x="580395" y="1169356"/>
                </a:lnTo>
                <a:lnTo>
                  <a:pt x="535520" y="1169356"/>
                </a:lnTo>
                <a:lnTo>
                  <a:pt x="535520" y="1083974"/>
                </a:lnTo>
                <a:lnTo>
                  <a:pt x="504106" y="1083974"/>
                </a:lnTo>
                <a:lnTo>
                  <a:pt x="504106" y="984132"/>
                </a:lnTo>
                <a:lnTo>
                  <a:pt x="483497" y="984132"/>
                </a:lnTo>
                <a:lnTo>
                  <a:pt x="483497" y="898233"/>
                </a:lnTo>
                <a:lnTo>
                  <a:pt x="284547" y="898233"/>
                </a:lnTo>
                <a:lnTo>
                  <a:pt x="284547" y="816983"/>
                </a:lnTo>
                <a:lnTo>
                  <a:pt x="255460" y="816983"/>
                </a:lnTo>
                <a:lnTo>
                  <a:pt x="255460" y="733494"/>
                </a:lnTo>
                <a:lnTo>
                  <a:pt x="224047" y="733494"/>
                </a:lnTo>
                <a:lnTo>
                  <a:pt x="224047" y="313297"/>
                </a:lnTo>
                <a:lnTo>
                  <a:pt x="191138" y="313297"/>
                </a:lnTo>
                <a:lnTo>
                  <a:pt x="191138" y="154755"/>
                </a:lnTo>
                <a:lnTo>
                  <a:pt x="191138" y="69029"/>
                </a:lnTo>
                <a:lnTo>
                  <a:pt x="123991" y="69029"/>
                </a:lnTo>
                <a:lnTo>
                  <a:pt x="123991" y="48372"/>
                </a:lnTo>
                <a:lnTo>
                  <a:pt x="47701" y="48372"/>
                </a:lnTo>
                <a:lnTo>
                  <a:pt x="47701" y="27887"/>
                </a:lnTo>
                <a:lnTo>
                  <a:pt x="0" y="27887"/>
                </a:lnTo>
                <a:lnTo>
                  <a:pt x="0" y="0"/>
                </a:lnTo>
              </a:path>
            </a:pathLst>
          </a:custGeom>
          <a:noFill/>
          <a:ln w="16613" cap="flat">
            <a:solidFill>
              <a:srgbClr val="BAE0DE"/>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429CD8-CBD0-3AA1-B190-6ED64D437C64}"/>
              </a:ext>
            </a:extLst>
          </p:cNvPr>
          <p:cNvSpPr/>
          <p:nvPr/>
        </p:nvSpPr>
        <p:spPr>
          <a:xfrm>
            <a:off x="1122040" y="2022044"/>
            <a:ext cx="4211689" cy="1758079"/>
          </a:xfrm>
          <a:custGeom>
            <a:avLst/>
            <a:gdLst>
              <a:gd name="connsiteX0" fmla="*/ 0 w 4211689"/>
              <a:gd name="connsiteY0" fmla="*/ 0 h 1758079"/>
              <a:gd name="connsiteX1" fmla="*/ 227205 w 4211689"/>
              <a:gd name="connsiteY1" fmla="*/ 0 h 1758079"/>
              <a:gd name="connsiteX2" fmla="*/ 227205 w 4211689"/>
              <a:gd name="connsiteY2" fmla="*/ 154755 h 1758079"/>
              <a:gd name="connsiteX3" fmla="*/ 254131 w 4211689"/>
              <a:gd name="connsiteY3" fmla="*/ 154755 h 1758079"/>
              <a:gd name="connsiteX4" fmla="*/ 254131 w 4211689"/>
              <a:gd name="connsiteY4" fmla="*/ 275426 h 1758079"/>
              <a:gd name="connsiteX5" fmla="*/ 285544 w 4211689"/>
              <a:gd name="connsiteY5" fmla="*/ 275426 h 1758079"/>
              <a:gd name="connsiteX6" fmla="*/ 285544 w 4211689"/>
              <a:gd name="connsiteY6" fmla="*/ 332749 h 1758079"/>
              <a:gd name="connsiteX7" fmla="*/ 320115 w 4211689"/>
              <a:gd name="connsiteY7" fmla="*/ 332749 h 1758079"/>
              <a:gd name="connsiteX8" fmla="*/ 320115 w 4211689"/>
              <a:gd name="connsiteY8" fmla="*/ 383875 h 1758079"/>
              <a:gd name="connsiteX9" fmla="*/ 370642 w 4211689"/>
              <a:gd name="connsiteY9" fmla="*/ 383875 h 1758079"/>
              <a:gd name="connsiteX10" fmla="*/ 370642 w 4211689"/>
              <a:gd name="connsiteY10" fmla="*/ 501448 h 1758079"/>
              <a:gd name="connsiteX11" fmla="*/ 463219 w 4211689"/>
              <a:gd name="connsiteY11" fmla="*/ 501448 h 1758079"/>
              <a:gd name="connsiteX12" fmla="*/ 463219 w 4211689"/>
              <a:gd name="connsiteY12" fmla="*/ 552574 h 1758079"/>
              <a:gd name="connsiteX13" fmla="*/ 497624 w 4211689"/>
              <a:gd name="connsiteY13" fmla="*/ 552574 h 1758079"/>
              <a:gd name="connsiteX14" fmla="*/ 497624 w 4211689"/>
              <a:gd name="connsiteY14" fmla="*/ 611446 h 1758079"/>
              <a:gd name="connsiteX15" fmla="*/ 535021 w 4211689"/>
              <a:gd name="connsiteY15" fmla="*/ 611446 h 1758079"/>
              <a:gd name="connsiteX16" fmla="*/ 535021 w 4211689"/>
              <a:gd name="connsiteY16" fmla="*/ 661023 h 1758079"/>
              <a:gd name="connsiteX17" fmla="*/ 554467 w 4211689"/>
              <a:gd name="connsiteY17" fmla="*/ 661023 h 1758079"/>
              <a:gd name="connsiteX18" fmla="*/ 554467 w 4211689"/>
              <a:gd name="connsiteY18" fmla="*/ 719895 h 1758079"/>
              <a:gd name="connsiteX19" fmla="*/ 675466 w 4211689"/>
              <a:gd name="connsiteY19" fmla="*/ 719895 h 1758079"/>
              <a:gd name="connsiteX20" fmla="*/ 675466 w 4211689"/>
              <a:gd name="connsiteY20" fmla="*/ 772570 h 1758079"/>
              <a:gd name="connsiteX21" fmla="*/ 805440 w 4211689"/>
              <a:gd name="connsiteY21" fmla="*/ 772570 h 1758079"/>
              <a:gd name="connsiteX22" fmla="*/ 805440 w 4211689"/>
              <a:gd name="connsiteY22" fmla="*/ 902537 h 1758079"/>
              <a:gd name="connsiteX23" fmla="*/ 942893 w 4211689"/>
              <a:gd name="connsiteY23" fmla="*/ 902537 h 1758079"/>
              <a:gd name="connsiteX24" fmla="*/ 942893 w 4211689"/>
              <a:gd name="connsiteY24" fmla="*/ 958311 h 1758079"/>
              <a:gd name="connsiteX25" fmla="*/ 962340 w 4211689"/>
              <a:gd name="connsiteY25" fmla="*/ 958311 h 1758079"/>
              <a:gd name="connsiteX26" fmla="*/ 962340 w 4211689"/>
              <a:gd name="connsiteY26" fmla="*/ 1018732 h 1758079"/>
              <a:gd name="connsiteX27" fmla="*/ 1087826 w 4211689"/>
              <a:gd name="connsiteY27" fmla="*/ 1018732 h 1758079"/>
              <a:gd name="connsiteX28" fmla="*/ 1087826 w 4211689"/>
              <a:gd name="connsiteY28" fmla="*/ 1088277 h 1758079"/>
              <a:gd name="connsiteX29" fmla="*/ 1111760 w 4211689"/>
              <a:gd name="connsiteY29" fmla="*/ 1088277 h 1758079"/>
              <a:gd name="connsiteX30" fmla="*/ 1111760 w 4211689"/>
              <a:gd name="connsiteY30" fmla="*/ 1159372 h 1758079"/>
              <a:gd name="connsiteX31" fmla="*/ 1362400 w 4211689"/>
              <a:gd name="connsiteY31" fmla="*/ 1159372 h 1758079"/>
              <a:gd name="connsiteX32" fmla="*/ 1362400 w 4211689"/>
              <a:gd name="connsiteY32" fmla="*/ 1242860 h 1758079"/>
              <a:gd name="connsiteX33" fmla="*/ 1376528 w 4211689"/>
              <a:gd name="connsiteY33" fmla="*/ 1242860 h 1758079"/>
              <a:gd name="connsiteX34" fmla="*/ 1376195 w 4211689"/>
              <a:gd name="connsiteY34" fmla="*/ 1326865 h 1758079"/>
              <a:gd name="connsiteX35" fmla="*/ 1616531 w 4211689"/>
              <a:gd name="connsiteY35" fmla="*/ 1328070 h 1758079"/>
              <a:gd name="connsiteX36" fmla="*/ 1616531 w 4211689"/>
              <a:gd name="connsiteY36" fmla="*/ 1405361 h 1758079"/>
              <a:gd name="connsiteX37" fmla="*/ 1647944 w 4211689"/>
              <a:gd name="connsiteY37" fmla="*/ 1405361 h 1758079"/>
              <a:gd name="connsiteX38" fmla="*/ 1647944 w 4211689"/>
              <a:gd name="connsiteY38" fmla="*/ 1493498 h 1758079"/>
              <a:gd name="connsiteX39" fmla="*/ 1777918 w 4211689"/>
              <a:gd name="connsiteY39" fmla="*/ 1493498 h 1758079"/>
              <a:gd name="connsiteX40" fmla="*/ 1777918 w 4211689"/>
              <a:gd name="connsiteY40" fmla="*/ 1586282 h 1758079"/>
              <a:gd name="connsiteX41" fmla="*/ 2175319 w 4211689"/>
              <a:gd name="connsiteY41" fmla="*/ 1586282 h 1758079"/>
              <a:gd name="connsiteX42" fmla="*/ 2175319 w 4211689"/>
              <a:gd name="connsiteY42" fmla="*/ 1758079 h 1758079"/>
              <a:gd name="connsiteX43" fmla="*/ 4211690 w 4211689"/>
              <a:gd name="connsiteY43" fmla="*/ 1758079 h 175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211689" h="1758079">
                <a:moveTo>
                  <a:pt x="0" y="0"/>
                </a:moveTo>
                <a:lnTo>
                  <a:pt x="227205" y="0"/>
                </a:lnTo>
                <a:lnTo>
                  <a:pt x="227205" y="154755"/>
                </a:lnTo>
                <a:lnTo>
                  <a:pt x="254131" y="154755"/>
                </a:lnTo>
                <a:lnTo>
                  <a:pt x="254131" y="275426"/>
                </a:lnTo>
                <a:lnTo>
                  <a:pt x="285544" y="275426"/>
                </a:lnTo>
                <a:lnTo>
                  <a:pt x="285544" y="332749"/>
                </a:lnTo>
                <a:lnTo>
                  <a:pt x="320115" y="332749"/>
                </a:lnTo>
                <a:lnTo>
                  <a:pt x="320115" y="383875"/>
                </a:lnTo>
                <a:lnTo>
                  <a:pt x="370642" y="383875"/>
                </a:lnTo>
                <a:lnTo>
                  <a:pt x="370642" y="501448"/>
                </a:lnTo>
                <a:lnTo>
                  <a:pt x="463219" y="501448"/>
                </a:lnTo>
                <a:lnTo>
                  <a:pt x="463219" y="552574"/>
                </a:lnTo>
                <a:lnTo>
                  <a:pt x="497624" y="552574"/>
                </a:lnTo>
                <a:lnTo>
                  <a:pt x="497624" y="611446"/>
                </a:lnTo>
                <a:lnTo>
                  <a:pt x="535021" y="611446"/>
                </a:lnTo>
                <a:lnTo>
                  <a:pt x="535021" y="661023"/>
                </a:lnTo>
                <a:lnTo>
                  <a:pt x="554467" y="661023"/>
                </a:lnTo>
                <a:lnTo>
                  <a:pt x="554467" y="719895"/>
                </a:lnTo>
                <a:lnTo>
                  <a:pt x="675466" y="719895"/>
                </a:lnTo>
                <a:lnTo>
                  <a:pt x="675466" y="772570"/>
                </a:lnTo>
                <a:lnTo>
                  <a:pt x="805440" y="772570"/>
                </a:lnTo>
                <a:lnTo>
                  <a:pt x="805440" y="902537"/>
                </a:lnTo>
                <a:lnTo>
                  <a:pt x="942893" y="902537"/>
                </a:lnTo>
                <a:lnTo>
                  <a:pt x="942893" y="958311"/>
                </a:lnTo>
                <a:lnTo>
                  <a:pt x="962340" y="958311"/>
                </a:lnTo>
                <a:lnTo>
                  <a:pt x="962340" y="1018732"/>
                </a:lnTo>
                <a:lnTo>
                  <a:pt x="1087826" y="1018732"/>
                </a:lnTo>
                <a:lnTo>
                  <a:pt x="1087826" y="1088277"/>
                </a:lnTo>
                <a:lnTo>
                  <a:pt x="1111760" y="1088277"/>
                </a:lnTo>
                <a:lnTo>
                  <a:pt x="1111760" y="1159372"/>
                </a:lnTo>
                <a:lnTo>
                  <a:pt x="1362400" y="1159372"/>
                </a:lnTo>
                <a:lnTo>
                  <a:pt x="1362400" y="1242860"/>
                </a:lnTo>
                <a:lnTo>
                  <a:pt x="1376528" y="1242860"/>
                </a:lnTo>
                <a:cubicBezTo>
                  <a:pt x="1376528" y="1242860"/>
                  <a:pt x="1380184" y="1326521"/>
                  <a:pt x="1376195" y="1326865"/>
                </a:cubicBezTo>
                <a:cubicBezTo>
                  <a:pt x="1368882" y="1327382"/>
                  <a:pt x="1616531" y="1328070"/>
                  <a:pt x="1616531" y="1328070"/>
                </a:cubicBezTo>
                <a:lnTo>
                  <a:pt x="1616531" y="1405361"/>
                </a:lnTo>
                <a:lnTo>
                  <a:pt x="1647944" y="1405361"/>
                </a:lnTo>
                <a:lnTo>
                  <a:pt x="1647944" y="1493498"/>
                </a:lnTo>
                <a:lnTo>
                  <a:pt x="1777918" y="1493498"/>
                </a:lnTo>
                <a:lnTo>
                  <a:pt x="1777918" y="1586282"/>
                </a:lnTo>
                <a:lnTo>
                  <a:pt x="2175319" y="1586282"/>
                </a:lnTo>
                <a:lnTo>
                  <a:pt x="2175319" y="1758079"/>
                </a:lnTo>
                <a:lnTo>
                  <a:pt x="4211690" y="1758079"/>
                </a:lnTo>
              </a:path>
            </a:pathLst>
          </a:custGeom>
          <a:noFill/>
          <a:ln w="16613" cap="flat">
            <a:solidFill>
              <a:srgbClr val="698C37"/>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BB2F05D-7B6C-C275-C6A2-59802A51076C}"/>
              </a:ext>
            </a:extLst>
          </p:cNvPr>
          <p:cNvSpPr/>
          <p:nvPr/>
        </p:nvSpPr>
        <p:spPr>
          <a:xfrm>
            <a:off x="1113896" y="2022044"/>
            <a:ext cx="4068585" cy="2108558"/>
          </a:xfrm>
          <a:custGeom>
            <a:avLst/>
            <a:gdLst>
              <a:gd name="connsiteX0" fmla="*/ 0 w 4068585"/>
              <a:gd name="connsiteY0" fmla="*/ 0 h 2108558"/>
              <a:gd name="connsiteX1" fmla="*/ 36067 w 4068585"/>
              <a:gd name="connsiteY1" fmla="*/ 0 h 2108558"/>
              <a:gd name="connsiteX2" fmla="*/ 36067 w 4068585"/>
              <a:gd name="connsiteY2" fmla="*/ 27887 h 2108558"/>
              <a:gd name="connsiteX3" fmla="*/ 83768 w 4068585"/>
              <a:gd name="connsiteY3" fmla="*/ 27887 h 2108558"/>
              <a:gd name="connsiteX4" fmla="*/ 83768 w 4068585"/>
              <a:gd name="connsiteY4" fmla="*/ 48372 h 2108558"/>
              <a:gd name="connsiteX5" fmla="*/ 160058 w 4068585"/>
              <a:gd name="connsiteY5" fmla="*/ 48372 h 2108558"/>
              <a:gd name="connsiteX6" fmla="*/ 160058 w 4068585"/>
              <a:gd name="connsiteY6" fmla="*/ 69029 h 2108558"/>
              <a:gd name="connsiteX7" fmla="*/ 207925 w 4068585"/>
              <a:gd name="connsiteY7" fmla="*/ 69029 h 2108558"/>
              <a:gd name="connsiteX8" fmla="*/ 207925 w 4068585"/>
              <a:gd name="connsiteY8" fmla="*/ 91923 h 2108558"/>
              <a:gd name="connsiteX9" fmla="*/ 251139 w 4068585"/>
              <a:gd name="connsiteY9" fmla="*/ 91923 h 2108558"/>
              <a:gd name="connsiteX10" fmla="*/ 251139 w 4068585"/>
              <a:gd name="connsiteY10" fmla="*/ 120327 h 2108558"/>
              <a:gd name="connsiteX11" fmla="*/ 267594 w 4068585"/>
              <a:gd name="connsiteY11" fmla="*/ 120327 h 2108558"/>
              <a:gd name="connsiteX12" fmla="*/ 267594 w 4068585"/>
              <a:gd name="connsiteY12" fmla="*/ 152861 h 2108558"/>
              <a:gd name="connsiteX13" fmla="*/ 276569 w 4068585"/>
              <a:gd name="connsiteY13" fmla="*/ 152861 h 2108558"/>
              <a:gd name="connsiteX14" fmla="*/ 276569 w 4068585"/>
              <a:gd name="connsiteY14" fmla="*/ 228087 h 2108558"/>
              <a:gd name="connsiteX15" fmla="*/ 289200 w 4068585"/>
              <a:gd name="connsiteY15" fmla="*/ 228087 h 2108558"/>
              <a:gd name="connsiteX16" fmla="*/ 289200 w 4068585"/>
              <a:gd name="connsiteY16" fmla="*/ 251154 h 2108558"/>
              <a:gd name="connsiteX17" fmla="*/ 299838 w 4068585"/>
              <a:gd name="connsiteY17" fmla="*/ 251154 h 2108558"/>
              <a:gd name="connsiteX18" fmla="*/ 299838 w 4068585"/>
              <a:gd name="connsiteY18" fmla="*/ 278525 h 2108558"/>
              <a:gd name="connsiteX19" fmla="*/ 319949 w 4068585"/>
              <a:gd name="connsiteY19" fmla="*/ 278525 h 2108558"/>
              <a:gd name="connsiteX20" fmla="*/ 319949 w 4068585"/>
              <a:gd name="connsiteY20" fmla="*/ 352718 h 2108558"/>
              <a:gd name="connsiteX21" fmla="*/ 534522 w 4068585"/>
              <a:gd name="connsiteY21" fmla="*/ 352718 h 2108558"/>
              <a:gd name="connsiteX22" fmla="*/ 534522 w 4068585"/>
              <a:gd name="connsiteY22" fmla="*/ 380260 h 2108558"/>
              <a:gd name="connsiteX23" fmla="*/ 554135 w 4068585"/>
              <a:gd name="connsiteY23" fmla="*/ 380260 h 2108558"/>
              <a:gd name="connsiteX24" fmla="*/ 554135 w 4068585"/>
              <a:gd name="connsiteY24" fmla="*/ 409868 h 2108558"/>
              <a:gd name="connsiteX25" fmla="*/ 567431 w 4068585"/>
              <a:gd name="connsiteY25" fmla="*/ 409868 h 2108558"/>
              <a:gd name="connsiteX26" fmla="*/ 567431 w 4068585"/>
              <a:gd name="connsiteY26" fmla="*/ 496111 h 2108558"/>
              <a:gd name="connsiteX27" fmla="*/ 684441 w 4068585"/>
              <a:gd name="connsiteY27" fmla="*/ 496111 h 2108558"/>
              <a:gd name="connsiteX28" fmla="*/ 684441 w 4068585"/>
              <a:gd name="connsiteY28" fmla="*/ 519867 h 2108558"/>
              <a:gd name="connsiteX29" fmla="*/ 742115 w 4068585"/>
              <a:gd name="connsiteY29" fmla="*/ 519867 h 2108558"/>
              <a:gd name="connsiteX30" fmla="*/ 742115 w 4068585"/>
              <a:gd name="connsiteY30" fmla="*/ 576845 h 2108558"/>
              <a:gd name="connsiteX31" fmla="*/ 836022 w 4068585"/>
              <a:gd name="connsiteY31" fmla="*/ 576845 h 2108558"/>
              <a:gd name="connsiteX32" fmla="*/ 836022 w 4068585"/>
              <a:gd name="connsiteY32" fmla="*/ 661195 h 2108558"/>
              <a:gd name="connsiteX33" fmla="*/ 1048102 w 4068585"/>
              <a:gd name="connsiteY33" fmla="*/ 661195 h 2108558"/>
              <a:gd name="connsiteX34" fmla="*/ 1048102 w 4068585"/>
              <a:gd name="connsiteY34" fmla="*/ 689598 h 2108558"/>
              <a:gd name="connsiteX35" fmla="*/ 1063393 w 4068585"/>
              <a:gd name="connsiteY35" fmla="*/ 689598 h 2108558"/>
              <a:gd name="connsiteX36" fmla="*/ 1063393 w 4068585"/>
              <a:gd name="connsiteY36" fmla="*/ 716968 h 2108558"/>
              <a:gd name="connsiteX37" fmla="*/ 1103449 w 4068585"/>
              <a:gd name="connsiteY37" fmla="*/ 716968 h 2108558"/>
              <a:gd name="connsiteX38" fmla="*/ 1103449 w 4068585"/>
              <a:gd name="connsiteY38" fmla="*/ 749331 h 2108558"/>
              <a:gd name="connsiteX39" fmla="*/ 1114752 w 4068585"/>
              <a:gd name="connsiteY39" fmla="*/ 749331 h 2108558"/>
              <a:gd name="connsiteX40" fmla="*/ 1114752 w 4068585"/>
              <a:gd name="connsiteY40" fmla="*/ 780144 h 2108558"/>
              <a:gd name="connsiteX41" fmla="*/ 1139350 w 4068585"/>
              <a:gd name="connsiteY41" fmla="*/ 780144 h 2108558"/>
              <a:gd name="connsiteX42" fmla="*/ 1139350 w 4068585"/>
              <a:gd name="connsiteY42" fmla="*/ 801834 h 2108558"/>
              <a:gd name="connsiteX43" fmla="*/ 1157799 w 4068585"/>
              <a:gd name="connsiteY43" fmla="*/ 801834 h 2108558"/>
              <a:gd name="connsiteX44" fmla="*/ 1157799 w 4068585"/>
              <a:gd name="connsiteY44" fmla="*/ 895823 h 2108558"/>
              <a:gd name="connsiteX45" fmla="*/ 1174087 w 4068585"/>
              <a:gd name="connsiteY45" fmla="*/ 895823 h 2108558"/>
              <a:gd name="connsiteX46" fmla="*/ 1174087 w 4068585"/>
              <a:gd name="connsiteY46" fmla="*/ 929219 h 2108558"/>
              <a:gd name="connsiteX47" fmla="*/ 1213977 w 4068585"/>
              <a:gd name="connsiteY47" fmla="*/ 929219 h 2108558"/>
              <a:gd name="connsiteX48" fmla="*/ 1213977 w 4068585"/>
              <a:gd name="connsiteY48" fmla="*/ 955728 h 2108558"/>
              <a:gd name="connsiteX49" fmla="*/ 1271817 w 4068585"/>
              <a:gd name="connsiteY49" fmla="*/ 955728 h 2108558"/>
              <a:gd name="connsiteX50" fmla="*/ 1271817 w 4068585"/>
              <a:gd name="connsiteY50" fmla="*/ 989640 h 2108558"/>
              <a:gd name="connsiteX51" fmla="*/ 1321679 w 4068585"/>
              <a:gd name="connsiteY51" fmla="*/ 989640 h 2108558"/>
              <a:gd name="connsiteX52" fmla="*/ 1321679 w 4068585"/>
              <a:gd name="connsiteY52" fmla="*/ 1043004 h 2108558"/>
              <a:gd name="connsiteX53" fmla="*/ 1350267 w 4068585"/>
              <a:gd name="connsiteY53" fmla="*/ 1043004 h 2108558"/>
              <a:gd name="connsiteX54" fmla="*/ 1350267 w 4068585"/>
              <a:gd name="connsiteY54" fmla="*/ 1076400 h 2108558"/>
              <a:gd name="connsiteX55" fmla="*/ 1362400 w 4068585"/>
              <a:gd name="connsiteY55" fmla="*/ 1076400 h 2108558"/>
              <a:gd name="connsiteX56" fmla="*/ 1362400 w 4068585"/>
              <a:gd name="connsiteY56" fmla="*/ 1177619 h 2108558"/>
              <a:gd name="connsiteX57" fmla="*/ 1381182 w 4068585"/>
              <a:gd name="connsiteY57" fmla="*/ 1177619 h 2108558"/>
              <a:gd name="connsiteX58" fmla="*/ 1381182 w 4068585"/>
              <a:gd name="connsiteY58" fmla="*/ 1207571 h 2108558"/>
              <a:gd name="connsiteX59" fmla="*/ 1395642 w 4068585"/>
              <a:gd name="connsiteY59" fmla="*/ 1207571 h 2108558"/>
              <a:gd name="connsiteX60" fmla="*/ 1395642 w 4068585"/>
              <a:gd name="connsiteY60" fmla="*/ 1240794 h 2108558"/>
              <a:gd name="connsiteX61" fmla="*/ 1442844 w 4068585"/>
              <a:gd name="connsiteY61" fmla="*/ 1240794 h 2108558"/>
              <a:gd name="connsiteX62" fmla="*/ 1442844 w 4068585"/>
              <a:gd name="connsiteY62" fmla="*/ 1304142 h 2108558"/>
              <a:gd name="connsiteX63" fmla="*/ 1456972 w 4068585"/>
              <a:gd name="connsiteY63" fmla="*/ 1304142 h 2108558"/>
              <a:gd name="connsiteX64" fmla="*/ 1456972 w 4068585"/>
              <a:gd name="connsiteY64" fmla="*/ 1340636 h 2108558"/>
              <a:gd name="connsiteX65" fmla="*/ 1594592 w 4068585"/>
              <a:gd name="connsiteY65" fmla="*/ 1340636 h 2108558"/>
              <a:gd name="connsiteX66" fmla="*/ 1594592 w 4068585"/>
              <a:gd name="connsiteY66" fmla="*/ 1367663 h 2108558"/>
              <a:gd name="connsiteX67" fmla="*/ 1628997 w 4068585"/>
              <a:gd name="connsiteY67" fmla="*/ 1367663 h 2108558"/>
              <a:gd name="connsiteX68" fmla="*/ 1628997 w 4068585"/>
              <a:gd name="connsiteY68" fmla="*/ 1440995 h 2108558"/>
              <a:gd name="connsiteX69" fmla="*/ 1647279 w 4068585"/>
              <a:gd name="connsiteY69" fmla="*/ 1440995 h 2108558"/>
              <a:gd name="connsiteX70" fmla="*/ 1647279 w 4068585"/>
              <a:gd name="connsiteY70" fmla="*/ 1478177 h 2108558"/>
              <a:gd name="connsiteX71" fmla="*/ 1748666 w 4068585"/>
              <a:gd name="connsiteY71" fmla="*/ 1478177 h 2108558"/>
              <a:gd name="connsiteX72" fmla="*/ 2050830 w 4068585"/>
              <a:gd name="connsiteY72" fmla="*/ 1478177 h 2108558"/>
              <a:gd name="connsiteX73" fmla="*/ 2050830 w 4068585"/>
              <a:gd name="connsiteY73" fmla="*/ 1516393 h 2108558"/>
              <a:gd name="connsiteX74" fmla="*/ 2062631 w 4068585"/>
              <a:gd name="connsiteY74" fmla="*/ 1516393 h 2108558"/>
              <a:gd name="connsiteX75" fmla="*/ 2062631 w 4068585"/>
              <a:gd name="connsiteY75" fmla="*/ 1547550 h 2108558"/>
              <a:gd name="connsiteX76" fmla="*/ 2081412 w 4068585"/>
              <a:gd name="connsiteY76" fmla="*/ 1547550 h 2108558"/>
              <a:gd name="connsiteX77" fmla="*/ 2081412 w 4068585"/>
              <a:gd name="connsiteY77" fmla="*/ 1589381 h 2108558"/>
              <a:gd name="connsiteX78" fmla="*/ 2162688 w 4068585"/>
              <a:gd name="connsiteY78" fmla="*/ 1589381 h 2108558"/>
              <a:gd name="connsiteX79" fmla="*/ 2162688 w 4068585"/>
              <a:gd name="connsiteY79" fmla="*/ 1619677 h 2108558"/>
              <a:gd name="connsiteX80" fmla="*/ 2301305 w 4068585"/>
              <a:gd name="connsiteY80" fmla="*/ 1619677 h 2108558"/>
              <a:gd name="connsiteX81" fmla="*/ 2362469 w 4068585"/>
              <a:gd name="connsiteY81" fmla="*/ 1619677 h 2108558"/>
              <a:gd name="connsiteX82" fmla="*/ 2362469 w 4068585"/>
              <a:gd name="connsiteY82" fmla="*/ 1651179 h 2108558"/>
              <a:gd name="connsiteX83" fmla="*/ 2465185 w 4068585"/>
              <a:gd name="connsiteY83" fmla="*/ 1651179 h 2108558"/>
              <a:gd name="connsiteX84" fmla="*/ 2465185 w 4068585"/>
              <a:gd name="connsiteY84" fmla="*/ 1691116 h 2108558"/>
              <a:gd name="connsiteX85" fmla="*/ 2836658 w 4068585"/>
              <a:gd name="connsiteY85" fmla="*/ 1691116 h 2108558"/>
              <a:gd name="connsiteX86" fmla="*/ 2836658 w 4068585"/>
              <a:gd name="connsiteY86" fmla="*/ 1732602 h 2108558"/>
              <a:gd name="connsiteX87" fmla="*/ 2878376 w 4068585"/>
              <a:gd name="connsiteY87" fmla="*/ 1732602 h 2108558"/>
              <a:gd name="connsiteX88" fmla="*/ 2878376 w 4068585"/>
              <a:gd name="connsiteY88" fmla="*/ 1776498 h 2108558"/>
              <a:gd name="connsiteX89" fmla="*/ 4068585 w 4068585"/>
              <a:gd name="connsiteY89" fmla="*/ 1776498 h 2108558"/>
              <a:gd name="connsiteX90" fmla="*/ 4068585 w 4068585"/>
              <a:gd name="connsiteY90" fmla="*/ 2108559 h 2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068585" h="2108558">
                <a:moveTo>
                  <a:pt x="0" y="0"/>
                </a:moveTo>
                <a:lnTo>
                  <a:pt x="36067" y="0"/>
                </a:lnTo>
                <a:lnTo>
                  <a:pt x="36067" y="27887"/>
                </a:lnTo>
                <a:lnTo>
                  <a:pt x="83768" y="27887"/>
                </a:lnTo>
                <a:lnTo>
                  <a:pt x="83768" y="48372"/>
                </a:lnTo>
                <a:lnTo>
                  <a:pt x="160058" y="48372"/>
                </a:lnTo>
                <a:lnTo>
                  <a:pt x="160058" y="69029"/>
                </a:lnTo>
                <a:lnTo>
                  <a:pt x="207925" y="69029"/>
                </a:lnTo>
                <a:lnTo>
                  <a:pt x="207925" y="91923"/>
                </a:lnTo>
                <a:lnTo>
                  <a:pt x="251139" y="91923"/>
                </a:lnTo>
                <a:lnTo>
                  <a:pt x="251139" y="120327"/>
                </a:lnTo>
                <a:lnTo>
                  <a:pt x="267594" y="120327"/>
                </a:lnTo>
                <a:lnTo>
                  <a:pt x="267594" y="152861"/>
                </a:lnTo>
                <a:lnTo>
                  <a:pt x="276569" y="152861"/>
                </a:lnTo>
                <a:lnTo>
                  <a:pt x="276569" y="228087"/>
                </a:lnTo>
                <a:lnTo>
                  <a:pt x="289200" y="228087"/>
                </a:lnTo>
                <a:lnTo>
                  <a:pt x="289200" y="251154"/>
                </a:lnTo>
                <a:lnTo>
                  <a:pt x="299838" y="251154"/>
                </a:lnTo>
                <a:lnTo>
                  <a:pt x="299838" y="278525"/>
                </a:lnTo>
                <a:lnTo>
                  <a:pt x="319949" y="278525"/>
                </a:lnTo>
                <a:lnTo>
                  <a:pt x="319949" y="352718"/>
                </a:lnTo>
                <a:lnTo>
                  <a:pt x="534522" y="352718"/>
                </a:lnTo>
                <a:lnTo>
                  <a:pt x="534522" y="380260"/>
                </a:lnTo>
                <a:lnTo>
                  <a:pt x="554135" y="380260"/>
                </a:lnTo>
                <a:lnTo>
                  <a:pt x="554135" y="409868"/>
                </a:lnTo>
                <a:lnTo>
                  <a:pt x="567431" y="409868"/>
                </a:lnTo>
                <a:lnTo>
                  <a:pt x="567431" y="496111"/>
                </a:lnTo>
                <a:lnTo>
                  <a:pt x="684441" y="496111"/>
                </a:lnTo>
                <a:lnTo>
                  <a:pt x="684441" y="519867"/>
                </a:lnTo>
                <a:lnTo>
                  <a:pt x="742115" y="519867"/>
                </a:lnTo>
                <a:lnTo>
                  <a:pt x="742115" y="576845"/>
                </a:lnTo>
                <a:lnTo>
                  <a:pt x="836022" y="576845"/>
                </a:lnTo>
                <a:lnTo>
                  <a:pt x="836022" y="661195"/>
                </a:lnTo>
                <a:lnTo>
                  <a:pt x="1048102" y="661195"/>
                </a:lnTo>
                <a:lnTo>
                  <a:pt x="1048102" y="689598"/>
                </a:lnTo>
                <a:lnTo>
                  <a:pt x="1063393" y="689598"/>
                </a:lnTo>
                <a:lnTo>
                  <a:pt x="1063393" y="716968"/>
                </a:lnTo>
                <a:lnTo>
                  <a:pt x="1103449" y="716968"/>
                </a:lnTo>
                <a:lnTo>
                  <a:pt x="1103449" y="749331"/>
                </a:lnTo>
                <a:lnTo>
                  <a:pt x="1114752" y="749331"/>
                </a:lnTo>
                <a:lnTo>
                  <a:pt x="1114752" y="780144"/>
                </a:lnTo>
                <a:lnTo>
                  <a:pt x="1139350" y="780144"/>
                </a:lnTo>
                <a:lnTo>
                  <a:pt x="1139350" y="801834"/>
                </a:lnTo>
                <a:lnTo>
                  <a:pt x="1157799" y="801834"/>
                </a:lnTo>
                <a:lnTo>
                  <a:pt x="1157799" y="895823"/>
                </a:lnTo>
                <a:lnTo>
                  <a:pt x="1174087" y="895823"/>
                </a:lnTo>
                <a:lnTo>
                  <a:pt x="1174087" y="929219"/>
                </a:lnTo>
                <a:lnTo>
                  <a:pt x="1213977" y="929219"/>
                </a:lnTo>
                <a:lnTo>
                  <a:pt x="1213977" y="955728"/>
                </a:lnTo>
                <a:lnTo>
                  <a:pt x="1271817" y="955728"/>
                </a:lnTo>
                <a:lnTo>
                  <a:pt x="1271817" y="989640"/>
                </a:lnTo>
                <a:lnTo>
                  <a:pt x="1321679" y="989640"/>
                </a:lnTo>
                <a:lnTo>
                  <a:pt x="1321679" y="1043004"/>
                </a:lnTo>
                <a:lnTo>
                  <a:pt x="1350267" y="1043004"/>
                </a:lnTo>
                <a:lnTo>
                  <a:pt x="1350267" y="1076400"/>
                </a:lnTo>
                <a:lnTo>
                  <a:pt x="1362400" y="1076400"/>
                </a:lnTo>
                <a:lnTo>
                  <a:pt x="1362400" y="1177619"/>
                </a:lnTo>
                <a:lnTo>
                  <a:pt x="1381182" y="1177619"/>
                </a:lnTo>
                <a:lnTo>
                  <a:pt x="1381182" y="1207571"/>
                </a:lnTo>
                <a:lnTo>
                  <a:pt x="1395642" y="1207571"/>
                </a:lnTo>
                <a:lnTo>
                  <a:pt x="1395642" y="1240794"/>
                </a:lnTo>
                <a:lnTo>
                  <a:pt x="1442844" y="1240794"/>
                </a:lnTo>
                <a:lnTo>
                  <a:pt x="1442844" y="1304142"/>
                </a:lnTo>
                <a:lnTo>
                  <a:pt x="1456972" y="1304142"/>
                </a:lnTo>
                <a:lnTo>
                  <a:pt x="1456972" y="1340636"/>
                </a:lnTo>
                <a:lnTo>
                  <a:pt x="1594592" y="1340636"/>
                </a:lnTo>
                <a:lnTo>
                  <a:pt x="1594592" y="1367663"/>
                </a:lnTo>
                <a:lnTo>
                  <a:pt x="1628997" y="1367663"/>
                </a:lnTo>
                <a:lnTo>
                  <a:pt x="1628997" y="1440995"/>
                </a:lnTo>
                <a:lnTo>
                  <a:pt x="1647279" y="1440995"/>
                </a:lnTo>
                <a:lnTo>
                  <a:pt x="1647279" y="1478177"/>
                </a:lnTo>
                <a:lnTo>
                  <a:pt x="1748666" y="1478177"/>
                </a:lnTo>
                <a:lnTo>
                  <a:pt x="2050830" y="1478177"/>
                </a:lnTo>
                <a:lnTo>
                  <a:pt x="2050830" y="1516393"/>
                </a:lnTo>
                <a:lnTo>
                  <a:pt x="2062631" y="1516393"/>
                </a:lnTo>
                <a:lnTo>
                  <a:pt x="2062631" y="1547550"/>
                </a:lnTo>
                <a:lnTo>
                  <a:pt x="2081412" y="1547550"/>
                </a:lnTo>
                <a:lnTo>
                  <a:pt x="2081412" y="1589381"/>
                </a:lnTo>
                <a:lnTo>
                  <a:pt x="2162688" y="1589381"/>
                </a:lnTo>
                <a:lnTo>
                  <a:pt x="2162688" y="1619677"/>
                </a:lnTo>
                <a:lnTo>
                  <a:pt x="2301305" y="1619677"/>
                </a:lnTo>
                <a:lnTo>
                  <a:pt x="2362469" y="1619677"/>
                </a:lnTo>
                <a:lnTo>
                  <a:pt x="2362469" y="1651179"/>
                </a:lnTo>
                <a:lnTo>
                  <a:pt x="2465185" y="1651179"/>
                </a:lnTo>
                <a:lnTo>
                  <a:pt x="2465185" y="1691116"/>
                </a:lnTo>
                <a:lnTo>
                  <a:pt x="2836658" y="1691116"/>
                </a:lnTo>
                <a:lnTo>
                  <a:pt x="2836658" y="1732602"/>
                </a:lnTo>
                <a:lnTo>
                  <a:pt x="2878376" y="1732602"/>
                </a:lnTo>
                <a:lnTo>
                  <a:pt x="2878376" y="1776498"/>
                </a:lnTo>
                <a:lnTo>
                  <a:pt x="4068585" y="1776498"/>
                </a:lnTo>
                <a:lnTo>
                  <a:pt x="4068585" y="2108559"/>
                </a:lnTo>
              </a:path>
            </a:pathLst>
          </a:custGeom>
          <a:noFill/>
          <a:ln w="16613" cap="flat">
            <a:solidFill>
              <a:srgbClr val="2A8D88"/>
            </a:solid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FAF75C80-DD37-4C53-A618-DC3756F33640}"/>
              </a:ext>
            </a:extLst>
          </p:cNvPr>
          <p:cNvSpPr/>
          <p:nvPr/>
        </p:nvSpPr>
        <p:spPr>
          <a:xfrm>
            <a:off x="1181043" y="2049931"/>
            <a:ext cx="1970552" cy="1952770"/>
          </a:xfrm>
          <a:custGeom>
            <a:avLst/>
            <a:gdLst>
              <a:gd name="connsiteX0" fmla="*/ 0 w 1970552"/>
              <a:gd name="connsiteY0" fmla="*/ 0 h 1952770"/>
              <a:gd name="connsiteX1" fmla="*/ 0 w 1970552"/>
              <a:gd name="connsiteY1" fmla="*/ 37010 h 1952770"/>
              <a:gd name="connsiteX2" fmla="*/ 20111 w 1970552"/>
              <a:gd name="connsiteY2" fmla="*/ 37010 h 1952770"/>
              <a:gd name="connsiteX3" fmla="*/ 20111 w 1970552"/>
              <a:gd name="connsiteY3" fmla="*/ 64381 h 1952770"/>
              <a:gd name="connsiteX4" fmla="*/ 113686 w 1970552"/>
              <a:gd name="connsiteY4" fmla="*/ 64381 h 1952770"/>
              <a:gd name="connsiteX5" fmla="*/ 113686 w 1970552"/>
              <a:gd name="connsiteY5" fmla="*/ 116023 h 1952770"/>
              <a:gd name="connsiteX6" fmla="*/ 166540 w 1970552"/>
              <a:gd name="connsiteY6" fmla="*/ 116023 h 1952770"/>
              <a:gd name="connsiteX7" fmla="*/ 166540 w 1970552"/>
              <a:gd name="connsiteY7" fmla="*/ 248916 h 1952770"/>
              <a:gd name="connsiteX8" fmla="*/ 197288 w 1970552"/>
              <a:gd name="connsiteY8" fmla="*/ 248916 h 1952770"/>
              <a:gd name="connsiteX9" fmla="*/ 197288 w 1970552"/>
              <a:gd name="connsiteY9" fmla="*/ 695107 h 1952770"/>
              <a:gd name="connsiteX10" fmla="*/ 244325 w 1970552"/>
              <a:gd name="connsiteY10" fmla="*/ 695107 h 1952770"/>
              <a:gd name="connsiteX11" fmla="*/ 244325 w 1970552"/>
              <a:gd name="connsiteY11" fmla="*/ 762930 h 1952770"/>
              <a:gd name="connsiteX12" fmla="*/ 259948 w 1970552"/>
              <a:gd name="connsiteY12" fmla="*/ 762930 h 1952770"/>
              <a:gd name="connsiteX13" fmla="*/ 259948 w 1970552"/>
              <a:gd name="connsiteY13" fmla="*/ 906840 h 1952770"/>
              <a:gd name="connsiteX14" fmla="*/ 371972 w 1970552"/>
              <a:gd name="connsiteY14" fmla="*/ 906840 h 1952770"/>
              <a:gd name="connsiteX15" fmla="*/ 371972 w 1970552"/>
              <a:gd name="connsiteY15" fmla="*/ 948154 h 1952770"/>
              <a:gd name="connsiteX16" fmla="*/ 415186 w 1970552"/>
              <a:gd name="connsiteY16" fmla="*/ 948154 h 1952770"/>
              <a:gd name="connsiteX17" fmla="*/ 415186 w 1970552"/>
              <a:gd name="connsiteY17" fmla="*/ 989812 h 1952770"/>
              <a:gd name="connsiteX18" fmla="*/ 431474 w 1970552"/>
              <a:gd name="connsiteY18" fmla="*/ 989812 h 1952770"/>
              <a:gd name="connsiteX19" fmla="*/ 431474 w 1970552"/>
              <a:gd name="connsiteY19" fmla="*/ 1032848 h 1952770"/>
              <a:gd name="connsiteX20" fmla="*/ 456571 w 1970552"/>
              <a:gd name="connsiteY20" fmla="*/ 1032848 h 1952770"/>
              <a:gd name="connsiteX21" fmla="*/ 456571 w 1970552"/>
              <a:gd name="connsiteY21" fmla="*/ 1117025 h 1952770"/>
              <a:gd name="connsiteX22" fmla="*/ 466211 w 1970552"/>
              <a:gd name="connsiteY22" fmla="*/ 1117025 h 1952770"/>
              <a:gd name="connsiteX23" fmla="*/ 466211 w 1970552"/>
              <a:gd name="connsiteY23" fmla="*/ 1158167 h 1952770"/>
              <a:gd name="connsiteX24" fmla="*/ 475186 w 1970552"/>
              <a:gd name="connsiteY24" fmla="*/ 1158167 h 1952770"/>
              <a:gd name="connsiteX25" fmla="*/ 475186 w 1970552"/>
              <a:gd name="connsiteY25" fmla="*/ 1261451 h 1952770"/>
              <a:gd name="connsiteX26" fmla="*/ 475186 w 1970552"/>
              <a:gd name="connsiteY26" fmla="*/ 1271263 h 1952770"/>
              <a:gd name="connsiteX27" fmla="*/ 497458 w 1970552"/>
              <a:gd name="connsiteY27" fmla="*/ 1271263 h 1952770"/>
              <a:gd name="connsiteX28" fmla="*/ 497458 w 1970552"/>
              <a:gd name="connsiteY28" fmla="*/ 1310512 h 1952770"/>
              <a:gd name="connsiteX29" fmla="*/ 507929 w 1970552"/>
              <a:gd name="connsiteY29" fmla="*/ 1310512 h 1952770"/>
              <a:gd name="connsiteX30" fmla="*/ 507929 w 1970552"/>
              <a:gd name="connsiteY30" fmla="*/ 1409665 h 1952770"/>
              <a:gd name="connsiteX31" fmla="*/ 518400 w 1970552"/>
              <a:gd name="connsiteY31" fmla="*/ 1409665 h 1952770"/>
              <a:gd name="connsiteX32" fmla="*/ 518400 w 1970552"/>
              <a:gd name="connsiteY32" fmla="*/ 1463029 h 1952770"/>
              <a:gd name="connsiteX33" fmla="*/ 548982 w 1970552"/>
              <a:gd name="connsiteY33" fmla="*/ 1463029 h 1952770"/>
              <a:gd name="connsiteX34" fmla="*/ 548982 w 1970552"/>
              <a:gd name="connsiteY34" fmla="*/ 1517081 h 1952770"/>
              <a:gd name="connsiteX35" fmla="*/ 731312 w 1970552"/>
              <a:gd name="connsiteY35" fmla="*/ 1517081 h 1952770"/>
              <a:gd name="connsiteX36" fmla="*/ 731312 w 1970552"/>
              <a:gd name="connsiteY36" fmla="*/ 1574404 h 1952770"/>
              <a:gd name="connsiteX37" fmla="*/ 758237 w 1970552"/>
              <a:gd name="connsiteY37" fmla="*/ 1574404 h 1952770"/>
              <a:gd name="connsiteX38" fmla="*/ 758237 w 1970552"/>
              <a:gd name="connsiteY38" fmla="*/ 1633965 h 1952770"/>
              <a:gd name="connsiteX39" fmla="*/ 775356 w 1970552"/>
              <a:gd name="connsiteY39" fmla="*/ 1633965 h 1952770"/>
              <a:gd name="connsiteX40" fmla="*/ 775356 w 1970552"/>
              <a:gd name="connsiteY40" fmla="*/ 1695764 h 1952770"/>
              <a:gd name="connsiteX41" fmla="*/ 858294 w 1970552"/>
              <a:gd name="connsiteY41" fmla="*/ 1695764 h 1952770"/>
              <a:gd name="connsiteX42" fmla="*/ 858294 w 1970552"/>
              <a:gd name="connsiteY42" fmla="*/ 1758423 h 1952770"/>
              <a:gd name="connsiteX43" fmla="*/ 1031648 w 1970552"/>
              <a:gd name="connsiteY43" fmla="*/ 1758423 h 1952770"/>
              <a:gd name="connsiteX44" fmla="*/ 1031648 w 1970552"/>
              <a:gd name="connsiteY44" fmla="*/ 1821944 h 1952770"/>
              <a:gd name="connsiteX45" fmla="*/ 1156303 w 1970552"/>
              <a:gd name="connsiteY45" fmla="*/ 1821944 h 1952770"/>
              <a:gd name="connsiteX46" fmla="*/ 1156303 w 1970552"/>
              <a:gd name="connsiteY46" fmla="*/ 1888562 h 1952770"/>
              <a:gd name="connsiteX47" fmla="*/ 1269158 w 1970552"/>
              <a:gd name="connsiteY47" fmla="*/ 1888562 h 1952770"/>
              <a:gd name="connsiteX48" fmla="*/ 1269158 w 1970552"/>
              <a:gd name="connsiteY48" fmla="*/ 1952771 h 1952770"/>
              <a:gd name="connsiteX49" fmla="*/ 1970552 w 1970552"/>
              <a:gd name="connsiteY49" fmla="*/ 1952771 h 195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70552" h="1952770">
                <a:moveTo>
                  <a:pt x="0" y="0"/>
                </a:moveTo>
                <a:lnTo>
                  <a:pt x="0" y="37010"/>
                </a:lnTo>
                <a:lnTo>
                  <a:pt x="20111" y="37010"/>
                </a:lnTo>
                <a:lnTo>
                  <a:pt x="20111" y="64381"/>
                </a:lnTo>
                <a:lnTo>
                  <a:pt x="113686" y="64381"/>
                </a:lnTo>
                <a:lnTo>
                  <a:pt x="113686" y="116023"/>
                </a:lnTo>
                <a:lnTo>
                  <a:pt x="166540" y="116023"/>
                </a:lnTo>
                <a:lnTo>
                  <a:pt x="166540" y="248916"/>
                </a:lnTo>
                <a:lnTo>
                  <a:pt x="197288" y="248916"/>
                </a:lnTo>
                <a:lnTo>
                  <a:pt x="197288" y="695107"/>
                </a:lnTo>
                <a:lnTo>
                  <a:pt x="244325" y="695107"/>
                </a:lnTo>
                <a:lnTo>
                  <a:pt x="244325" y="762930"/>
                </a:lnTo>
                <a:lnTo>
                  <a:pt x="259948" y="762930"/>
                </a:lnTo>
                <a:lnTo>
                  <a:pt x="259948" y="906840"/>
                </a:lnTo>
                <a:lnTo>
                  <a:pt x="371972" y="906840"/>
                </a:lnTo>
                <a:lnTo>
                  <a:pt x="371972" y="948154"/>
                </a:lnTo>
                <a:lnTo>
                  <a:pt x="415186" y="948154"/>
                </a:lnTo>
                <a:lnTo>
                  <a:pt x="415186" y="989812"/>
                </a:lnTo>
                <a:lnTo>
                  <a:pt x="431474" y="989812"/>
                </a:lnTo>
                <a:lnTo>
                  <a:pt x="431474" y="1032848"/>
                </a:lnTo>
                <a:lnTo>
                  <a:pt x="456571" y="1032848"/>
                </a:lnTo>
                <a:lnTo>
                  <a:pt x="456571" y="1117025"/>
                </a:lnTo>
                <a:lnTo>
                  <a:pt x="466211" y="1117025"/>
                </a:lnTo>
                <a:lnTo>
                  <a:pt x="466211" y="1158167"/>
                </a:lnTo>
                <a:lnTo>
                  <a:pt x="475186" y="1158167"/>
                </a:lnTo>
                <a:lnTo>
                  <a:pt x="475186" y="1261451"/>
                </a:lnTo>
                <a:lnTo>
                  <a:pt x="475186" y="1271263"/>
                </a:lnTo>
                <a:lnTo>
                  <a:pt x="497458" y="1271263"/>
                </a:lnTo>
                <a:lnTo>
                  <a:pt x="497458" y="1310512"/>
                </a:lnTo>
                <a:lnTo>
                  <a:pt x="507929" y="1310512"/>
                </a:lnTo>
                <a:lnTo>
                  <a:pt x="507929" y="1409665"/>
                </a:lnTo>
                <a:lnTo>
                  <a:pt x="518400" y="1409665"/>
                </a:lnTo>
                <a:lnTo>
                  <a:pt x="518400" y="1463029"/>
                </a:lnTo>
                <a:lnTo>
                  <a:pt x="548982" y="1463029"/>
                </a:lnTo>
                <a:lnTo>
                  <a:pt x="548982" y="1517081"/>
                </a:lnTo>
                <a:lnTo>
                  <a:pt x="731312" y="1517081"/>
                </a:lnTo>
                <a:lnTo>
                  <a:pt x="731312" y="1574404"/>
                </a:lnTo>
                <a:lnTo>
                  <a:pt x="758237" y="1574404"/>
                </a:lnTo>
                <a:lnTo>
                  <a:pt x="758237" y="1633965"/>
                </a:lnTo>
                <a:lnTo>
                  <a:pt x="775356" y="1633965"/>
                </a:lnTo>
                <a:lnTo>
                  <a:pt x="775356" y="1695764"/>
                </a:lnTo>
                <a:lnTo>
                  <a:pt x="858294" y="1695764"/>
                </a:lnTo>
                <a:lnTo>
                  <a:pt x="858294" y="1758423"/>
                </a:lnTo>
                <a:lnTo>
                  <a:pt x="1031648" y="1758423"/>
                </a:lnTo>
                <a:lnTo>
                  <a:pt x="1031648" y="1821944"/>
                </a:lnTo>
                <a:lnTo>
                  <a:pt x="1156303" y="1821944"/>
                </a:lnTo>
                <a:lnTo>
                  <a:pt x="1156303" y="1888562"/>
                </a:lnTo>
                <a:lnTo>
                  <a:pt x="1269158" y="1888562"/>
                </a:lnTo>
                <a:lnTo>
                  <a:pt x="1269158" y="1952771"/>
                </a:lnTo>
                <a:lnTo>
                  <a:pt x="1970552" y="1952771"/>
                </a:lnTo>
              </a:path>
            </a:pathLst>
          </a:custGeom>
          <a:noFill/>
          <a:ln w="16613" cap="flat">
            <a:solidFill>
              <a:srgbClr val="747278"/>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C0B5595-E76F-F70D-4524-C81D9D49BF44}"/>
              </a:ext>
            </a:extLst>
          </p:cNvPr>
          <p:cNvSpPr/>
          <p:nvPr/>
        </p:nvSpPr>
        <p:spPr>
          <a:xfrm>
            <a:off x="1368026" y="2165610"/>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2A8D88"/>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467C07E-A2F3-F6C0-F50B-FB5D0B713216}"/>
              </a:ext>
            </a:extLst>
          </p:cNvPr>
          <p:cNvSpPr/>
          <p:nvPr/>
        </p:nvSpPr>
        <p:spPr>
          <a:xfrm>
            <a:off x="1309023" y="2094515"/>
            <a:ext cx="16620" cy="39592"/>
          </a:xfrm>
          <a:custGeom>
            <a:avLst/>
            <a:gdLst>
              <a:gd name="connsiteX0" fmla="*/ 0 w 16620"/>
              <a:gd name="connsiteY0" fmla="*/ 0 h 39592"/>
              <a:gd name="connsiteX1" fmla="*/ 0 w 16620"/>
              <a:gd name="connsiteY1" fmla="*/ 39592 h 39592"/>
            </a:gdLst>
            <a:ahLst/>
            <a:cxnLst>
              <a:cxn ang="0">
                <a:pos x="connsiteX0" y="connsiteY0"/>
              </a:cxn>
              <a:cxn ang="0">
                <a:pos x="connsiteX1" y="connsiteY1"/>
              </a:cxn>
            </a:cxnLst>
            <a:rect l="l" t="t" r="r" b="b"/>
            <a:pathLst>
              <a:path w="16620" h="39592">
                <a:moveTo>
                  <a:pt x="0" y="0"/>
                </a:moveTo>
                <a:lnTo>
                  <a:pt x="0" y="39592"/>
                </a:lnTo>
              </a:path>
            </a:pathLst>
          </a:custGeom>
          <a:ln w="16613" cap="flat">
            <a:solidFill>
              <a:srgbClr val="747278"/>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3E4AFEC-0F68-30FB-64B9-79A6A46B6642}"/>
              </a:ext>
            </a:extLst>
          </p:cNvPr>
          <p:cNvSpPr/>
          <p:nvPr/>
        </p:nvSpPr>
        <p:spPr>
          <a:xfrm>
            <a:off x="1324480" y="2299364"/>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747278"/>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FCEE648-3BF4-AF3E-7C25-2A885DCAB8C0}"/>
              </a:ext>
            </a:extLst>
          </p:cNvPr>
          <p:cNvSpPr/>
          <p:nvPr/>
        </p:nvSpPr>
        <p:spPr>
          <a:xfrm>
            <a:off x="1289576" y="211431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747278"/>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041C5662-94A9-C688-021A-7DC1992ED085}"/>
              </a:ext>
            </a:extLst>
          </p:cNvPr>
          <p:cNvSpPr/>
          <p:nvPr/>
        </p:nvSpPr>
        <p:spPr>
          <a:xfrm>
            <a:off x="1613016" y="235479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3B6912-27C5-C10A-9C12-F667184C5E4F}"/>
              </a:ext>
            </a:extLst>
          </p:cNvPr>
          <p:cNvSpPr/>
          <p:nvPr/>
        </p:nvSpPr>
        <p:spPr>
          <a:xfrm>
            <a:off x="1797173" y="2493539"/>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7954647-54C8-3AD7-4A73-B96DB2BAD7E0}"/>
              </a:ext>
            </a:extLst>
          </p:cNvPr>
          <p:cNvSpPr/>
          <p:nvPr/>
        </p:nvSpPr>
        <p:spPr>
          <a:xfrm>
            <a:off x="1971192" y="266034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C03F59-D06B-FC3E-C023-9D92BDB94F94}"/>
              </a:ext>
            </a:extLst>
          </p:cNvPr>
          <p:cNvSpPr/>
          <p:nvPr/>
        </p:nvSpPr>
        <p:spPr>
          <a:xfrm>
            <a:off x="1988644" y="2660172"/>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2A8D88"/>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8C2731A-C754-5D8D-2045-99349F548E7E}"/>
              </a:ext>
            </a:extLst>
          </p:cNvPr>
          <p:cNvSpPr/>
          <p:nvPr/>
        </p:nvSpPr>
        <p:spPr>
          <a:xfrm>
            <a:off x="1786370" y="2517639"/>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65EAB9A-ACCB-F7B0-8B61-562B12B62679}"/>
              </a:ext>
            </a:extLst>
          </p:cNvPr>
          <p:cNvSpPr/>
          <p:nvPr/>
        </p:nvSpPr>
        <p:spPr>
          <a:xfrm>
            <a:off x="2191583" y="2764145"/>
            <a:ext cx="38227" cy="17214"/>
          </a:xfrm>
          <a:custGeom>
            <a:avLst/>
            <a:gdLst>
              <a:gd name="connsiteX0" fmla="*/ 38228 w 38227"/>
              <a:gd name="connsiteY0" fmla="*/ 0 h 17214"/>
              <a:gd name="connsiteX1" fmla="*/ 0 w 38227"/>
              <a:gd name="connsiteY1" fmla="*/ 0 h 17214"/>
            </a:gdLst>
            <a:ahLst/>
            <a:cxnLst>
              <a:cxn ang="0">
                <a:pos x="connsiteX0" y="connsiteY0"/>
              </a:cxn>
              <a:cxn ang="0">
                <a:pos x="connsiteX1" y="connsiteY1"/>
              </a:cxn>
            </a:cxnLst>
            <a:rect l="l" t="t" r="r" b="b"/>
            <a:pathLst>
              <a:path w="38227" h="17214">
                <a:moveTo>
                  <a:pt x="38228" y="0"/>
                </a:moveTo>
                <a:lnTo>
                  <a:pt x="0" y="0"/>
                </a:lnTo>
              </a:path>
            </a:pathLst>
          </a:custGeom>
          <a:ln w="16613" cap="flat">
            <a:solidFill>
              <a:srgbClr val="2A8D88"/>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D377929A-446F-0AE5-F4CC-C464FE8CA80E}"/>
              </a:ext>
            </a:extLst>
          </p:cNvPr>
          <p:cNvSpPr/>
          <p:nvPr/>
        </p:nvSpPr>
        <p:spPr>
          <a:xfrm>
            <a:off x="2193577" y="2800811"/>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6992B04-3782-B5BD-58D2-193DCAB565AA}"/>
              </a:ext>
            </a:extLst>
          </p:cNvPr>
          <p:cNvSpPr/>
          <p:nvPr/>
        </p:nvSpPr>
        <p:spPr>
          <a:xfrm>
            <a:off x="2224326" y="2787384"/>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E300F3BC-1C8F-6C39-579B-BDE810FAB969}"/>
              </a:ext>
            </a:extLst>
          </p:cNvPr>
          <p:cNvSpPr/>
          <p:nvPr/>
        </p:nvSpPr>
        <p:spPr>
          <a:xfrm>
            <a:off x="2444051" y="3071762"/>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E52E4AB-DEB8-EF76-DFDE-50A49217CFAF}"/>
              </a:ext>
            </a:extLst>
          </p:cNvPr>
          <p:cNvSpPr/>
          <p:nvPr/>
        </p:nvSpPr>
        <p:spPr>
          <a:xfrm>
            <a:off x="2453525" y="3051965"/>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7030723C-52D7-798E-61B8-A9161D2A2CDB}"/>
              </a:ext>
            </a:extLst>
          </p:cNvPr>
          <p:cNvSpPr/>
          <p:nvPr/>
        </p:nvSpPr>
        <p:spPr>
          <a:xfrm>
            <a:off x="2509371" y="3245280"/>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2FC68A7C-915A-67B4-D835-1588086F3442}"/>
              </a:ext>
            </a:extLst>
          </p:cNvPr>
          <p:cNvSpPr/>
          <p:nvPr/>
        </p:nvSpPr>
        <p:spPr>
          <a:xfrm>
            <a:off x="2717296" y="3371115"/>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BF9C65F3-5BA2-D3BA-8EB0-EDE8B250DC1F}"/>
              </a:ext>
            </a:extLst>
          </p:cNvPr>
          <p:cNvSpPr/>
          <p:nvPr/>
        </p:nvSpPr>
        <p:spPr>
          <a:xfrm>
            <a:off x="3540853" y="3654288"/>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98DABE1D-B146-268E-1B4A-F3252AB1159F}"/>
              </a:ext>
            </a:extLst>
          </p:cNvPr>
          <p:cNvSpPr/>
          <p:nvPr/>
        </p:nvSpPr>
        <p:spPr>
          <a:xfrm>
            <a:off x="3679802" y="369439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D5270E8-0982-E6B8-40EE-9E5CFE9B015A}"/>
              </a:ext>
            </a:extLst>
          </p:cNvPr>
          <p:cNvSpPr/>
          <p:nvPr/>
        </p:nvSpPr>
        <p:spPr>
          <a:xfrm>
            <a:off x="4099475" y="3777197"/>
            <a:ext cx="332" cy="39592"/>
          </a:xfrm>
          <a:custGeom>
            <a:avLst/>
            <a:gdLst>
              <a:gd name="connsiteX0" fmla="*/ 0 w 332"/>
              <a:gd name="connsiteY0" fmla="*/ 39592 h 39592"/>
              <a:gd name="connsiteX1" fmla="*/ 332 w 332"/>
              <a:gd name="connsiteY1" fmla="*/ 0 h 39592"/>
            </a:gdLst>
            <a:ahLst/>
            <a:cxnLst>
              <a:cxn ang="0">
                <a:pos x="connsiteX0" y="connsiteY0"/>
              </a:cxn>
              <a:cxn ang="0">
                <a:pos x="connsiteX1" y="connsiteY1"/>
              </a:cxn>
            </a:cxnLst>
            <a:rect l="l" t="t" r="r" b="b"/>
            <a:pathLst>
              <a:path w="332" h="39592">
                <a:moveTo>
                  <a:pt x="0" y="39592"/>
                </a:moveTo>
                <a:lnTo>
                  <a:pt x="332" y="0"/>
                </a:lnTo>
              </a:path>
            </a:pathLst>
          </a:custGeom>
          <a:ln w="16613" cap="flat">
            <a:solidFill>
              <a:srgbClr val="2A8D88"/>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2C819D8-CE17-F006-0164-4860FCA70611}"/>
              </a:ext>
            </a:extLst>
          </p:cNvPr>
          <p:cNvSpPr/>
          <p:nvPr/>
        </p:nvSpPr>
        <p:spPr>
          <a:xfrm>
            <a:off x="4199199" y="3778402"/>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3E53EFB9-1865-1395-7DB0-E4522799CA9D}"/>
              </a:ext>
            </a:extLst>
          </p:cNvPr>
          <p:cNvSpPr/>
          <p:nvPr/>
        </p:nvSpPr>
        <p:spPr>
          <a:xfrm>
            <a:off x="4250723" y="3780123"/>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2F0FA2FB-FB75-41B9-53B2-4547C15C79A6}"/>
              </a:ext>
            </a:extLst>
          </p:cNvPr>
          <p:cNvSpPr/>
          <p:nvPr/>
        </p:nvSpPr>
        <p:spPr>
          <a:xfrm>
            <a:off x="4358259" y="377960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7F3D084-9B1C-FB37-C200-BC76DCA08BF9}"/>
              </a:ext>
            </a:extLst>
          </p:cNvPr>
          <p:cNvSpPr/>
          <p:nvPr/>
        </p:nvSpPr>
        <p:spPr>
          <a:xfrm>
            <a:off x="4711616" y="3779607"/>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3DC9948-19F2-353F-BA88-C8C7C2DC6859}"/>
              </a:ext>
            </a:extLst>
          </p:cNvPr>
          <p:cNvSpPr/>
          <p:nvPr/>
        </p:nvSpPr>
        <p:spPr>
          <a:xfrm>
            <a:off x="4836271" y="3780812"/>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2A8D88"/>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FD8B8D4-B252-4632-7204-B0581E044107}"/>
              </a:ext>
            </a:extLst>
          </p:cNvPr>
          <p:cNvSpPr/>
          <p:nvPr/>
        </p:nvSpPr>
        <p:spPr>
          <a:xfrm>
            <a:off x="4855717" y="3780812"/>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2A8D88"/>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7D73A51-B6F7-E891-D676-78CFEEE25E4E}"/>
              </a:ext>
            </a:extLst>
          </p:cNvPr>
          <p:cNvSpPr/>
          <p:nvPr/>
        </p:nvSpPr>
        <p:spPr>
          <a:xfrm>
            <a:off x="2695190" y="3394699"/>
            <a:ext cx="38061" cy="516"/>
          </a:xfrm>
          <a:custGeom>
            <a:avLst/>
            <a:gdLst>
              <a:gd name="connsiteX0" fmla="*/ 0 w 38061"/>
              <a:gd name="connsiteY0" fmla="*/ 0 h 516"/>
              <a:gd name="connsiteX1" fmla="*/ 38061 w 38061"/>
              <a:gd name="connsiteY1" fmla="*/ 516 h 516"/>
            </a:gdLst>
            <a:ahLst/>
            <a:cxnLst>
              <a:cxn ang="0">
                <a:pos x="connsiteX0" y="connsiteY0"/>
              </a:cxn>
              <a:cxn ang="0">
                <a:pos x="connsiteX1" y="connsiteY1"/>
              </a:cxn>
            </a:cxnLst>
            <a:rect l="l" t="t" r="r" b="b"/>
            <a:pathLst>
              <a:path w="38061" h="516">
                <a:moveTo>
                  <a:pt x="0" y="0"/>
                </a:moveTo>
                <a:lnTo>
                  <a:pt x="38061" y="516"/>
                </a:lnTo>
              </a:path>
            </a:pathLst>
          </a:custGeom>
          <a:ln w="16613" cap="flat">
            <a:solidFill>
              <a:srgbClr val="2A8D88"/>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0FFC63B-527A-40D4-CD2C-42EC32B6816C}"/>
              </a:ext>
            </a:extLst>
          </p:cNvPr>
          <p:cNvSpPr/>
          <p:nvPr/>
        </p:nvSpPr>
        <p:spPr>
          <a:xfrm>
            <a:off x="1638445" y="2430880"/>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2A8D88"/>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CEB1608-AFD8-7F34-A37D-C5E7BD888217}"/>
              </a:ext>
            </a:extLst>
          </p:cNvPr>
          <p:cNvSpPr/>
          <p:nvPr/>
        </p:nvSpPr>
        <p:spPr>
          <a:xfrm>
            <a:off x="1930139" y="3265593"/>
            <a:ext cx="498" cy="39420"/>
          </a:xfrm>
          <a:custGeom>
            <a:avLst/>
            <a:gdLst>
              <a:gd name="connsiteX0" fmla="*/ 0 w 498"/>
              <a:gd name="connsiteY0" fmla="*/ 39420 h 39420"/>
              <a:gd name="connsiteX1" fmla="*/ 499 w 498"/>
              <a:gd name="connsiteY1" fmla="*/ 0 h 39420"/>
            </a:gdLst>
            <a:ahLst/>
            <a:cxnLst>
              <a:cxn ang="0">
                <a:pos x="connsiteX0" y="connsiteY0"/>
              </a:cxn>
              <a:cxn ang="0">
                <a:pos x="connsiteX1" y="connsiteY1"/>
              </a:cxn>
            </a:cxnLst>
            <a:rect l="l" t="t" r="r" b="b"/>
            <a:pathLst>
              <a:path w="498" h="39420">
                <a:moveTo>
                  <a:pt x="0" y="39420"/>
                </a:moveTo>
                <a:lnTo>
                  <a:pt x="499" y="0"/>
                </a:lnTo>
              </a:path>
            </a:pathLst>
          </a:custGeom>
          <a:ln w="16613" cap="flat">
            <a:solidFill>
              <a:srgbClr val="BAE0DE"/>
            </a:solid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0889C0A5-9900-8CE0-DB81-E14BEB89F458}"/>
              </a:ext>
            </a:extLst>
          </p:cNvPr>
          <p:cNvSpPr/>
          <p:nvPr/>
        </p:nvSpPr>
        <p:spPr>
          <a:xfrm>
            <a:off x="1996123" y="3266109"/>
            <a:ext cx="664" cy="39420"/>
          </a:xfrm>
          <a:custGeom>
            <a:avLst/>
            <a:gdLst>
              <a:gd name="connsiteX0" fmla="*/ 0 w 664"/>
              <a:gd name="connsiteY0" fmla="*/ 39420 h 39420"/>
              <a:gd name="connsiteX1" fmla="*/ 665 w 664"/>
              <a:gd name="connsiteY1" fmla="*/ 0 h 39420"/>
            </a:gdLst>
            <a:ahLst/>
            <a:cxnLst>
              <a:cxn ang="0">
                <a:pos x="connsiteX0" y="connsiteY0"/>
              </a:cxn>
              <a:cxn ang="0">
                <a:pos x="connsiteX1" y="connsiteY1"/>
              </a:cxn>
            </a:cxnLst>
            <a:rect l="l" t="t" r="r" b="b"/>
            <a:pathLst>
              <a:path w="664" h="39420">
                <a:moveTo>
                  <a:pt x="0" y="39420"/>
                </a:moveTo>
                <a:lnTo>
                  <a:pt x="665" y="0"/>
                </a:lnTo>
              </a:path>
            </a:pathLst>
          </a:custGeom>
          <a:ln w="16613" cap="flat">
            <a:solidFill>
              <a:srgbClr val="BAE0DE"/>
            </a:solid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5918E43-9D6D-D741-0805-9E407F74E8A2}"/>
              </a:ext>
            </a:extLst>
          </p:cNvPr>
          <p:cNvSpPr/>
          <p:nvPr/>
        </p:nvSpPr>
        <p:spPr>
          <a:xfrm>
            <a:off x="2749208" y="3508140"/>
            <a:ext cx="664" cy="39420"/>
          </a:xfrm>
          <a:custGeom>
            <a:avLst/>
            <a:gdLst>
              <a:gd name="connsiteX0" fmla="*/ 0 w 664"/>
              <a:gd name="connsiteY0" fmla="*/ 39420 h 39420"/>
              <a:gd name="connsiteX1" fmla="*/ 665 w 664"/>
              <a:gd name="connsiteY1" fmla="*/ 0 h 39420"/>
            </a:gdLst>
            <a:ahLst/>
            <a:cxnLst>
              <a:cxn ang="0">
                <a:pos x="connsiteX0" y="connsiteY0"/>
              </a:cxn>
              <a:cxn ang="0">
                <a:pos x="connsiteX1" y="connsiteY1"/>
              </a:cxn>
            </a:cxnLst>
            <a:rect l="l" t="t" r="r" b="b"/>
            <a:pathLst>
              <a:path w="664" h="39420">
                <a:moveTo>
                  <a:pt x="0" y="39420"/>
                </a:moveTo>
                <a:lnTo>
                  <a:pt x="665" y="0"/>
                </a:lnTo>
              </a:path>
            </a:pathLst>
          </a:custGeom>
          <a:ln w="16613" cap="flat">
            <a:solidFill>
              <a:srgbClr val="BAE0DE"/>
            </a:solid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8D3BEF8-45FC-A012-EC19-C21FFF8CDAC3}"/>
              </a:ext>
            </a:extLst>
          </p:cNvPr>
          <p:cNvSpPr/>
          <p:nvPr/>
        </p:nvSpPr>
        <p:spPr>
          <a:xfrm>
            <a:off x="4768292" y="3810420"/>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BAE0DE"/>
            </a:solid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A17C2B66-19FB-C433-10E6-D2F9CC380783}"/>
              </a:ext>
            </a:extLst>
          </p:cNvPr>
          <p:cNvSpPr/>
          <p:nvPr/>
        </p:nvSpPr>
        <p:spPr>
          <a:xfrm>
            <a:off x="5225695" y="3810420"/>
            <a:ext cx="166" cy="39420"/>
          </a:xfrm>
          <a:custGeom>
            <a:avLst/>
            <a:gdLst>
              <a:gd name="connsiteX0" fmla="*/ 0 w 166"/>
              <a:gd name="connsiteY0" fmla="*/ 39420 h 39420"/>
              <a:gd name="connsiteX1" fmla="*/ 166 w 166"/>
              <a:gd name="connsiteY1" fmla="*/ 0 h 39420"/>
            </a:gdLst>
            <a:ahLst/>
            <a:cxnLst>
              <a:cxn ang="0">
                <a:pos x="connsiteX0" y="connsiteY0"/>
              </a:cxn>
              <a:cxn ang="0">
                <a:pos x="connsiteX1" y="connsiteY1"/>
              </a:cxn>
            </a:cxnLst>
            <a:rect l="l" t="t" r="r" b="b"/>
            <a:pathLst>
              <a:path w="166" h="39420">
                <a:moveTo>
                  <a:pt x="0" y="39420"/>
                </a:moveTo>
                <a:lnTo>
                  <a:pt x="166" y="0"/>
                </a:lnTo>
              </a:path>
            </a:pathLst>
          </a:custGeom>
          <a:ln w="16613" cap="flat">
            <a:solidFill>
              <a:srgbClr val="BAE0DE"/>
            </a:solid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E600AB12-BBAB-D312-FEA9-BD5AD4C1CEAC}"/>
              </a:ext>
            </a:extLst>
          </p:cNvPr>
          <p:cNvSpPr/>
          <p:nvPr/>
        </p:nvSpPr>
        <p:spPr>
          <a:xfrm>
            <a:off x="1221598" y="1997084"/>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D3747DC-10CB-C8B3-AB76-49F707E342B5}"/>
              </a:ext>
            </a:extLst>
          </p:cNvPr>
          <p:cNvSpPr/>
          <p:nvPr/>
        </p:nvSpPr>
        <p:spPr>
          <a:xfrm>
            <a:off x="1669194" y="266378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A8973F82-F023-F86E-0B91-B3CCD7D89E71}"/>
              </a:ext>
            </a:extLst>
          </p:cNvPr>
          <p:cNvSpPr/>
          <p:nvPr/>
        </p:nvSpPr>
        <p:spPr>
          <a:xfrm>
            <a:off x="1903380" y="2777572"/>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B7584C6-A875-DBE3-C91B-7731E5C9A811}"/>
              </a:ext>
            </a:extLst>
          </p:cNvPr>
          <p:cNvSpPr/>
          <p:nvPr/>
        </p:nvSpPr>
        <p:spPr>
          <a:xfrm>
            <a:off x="2102330" y="3020636"/>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2AC3508-9BC5-5033-35CE-B177C40F7FDE}"/>
              </a:ext>
            </a:extLst>
          </p:cNvPr>
          <p:cNvSpPr/>
          <p:nvPr/>
        </p:nvSpPr>
        <p:spPr>
          <a:xfrm>
            <a:off x="2179616" y="302235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59281B8-367C-6D31-2D83-46342A4C77E2}"/>
              </a:ext>
            </a:extLst>
          </p:cNvPr>
          <p:cNvSpPr/>
          <p:nvPr/>
        </p:nvSpPr>
        <p:spPr>
          <a:xfrm>
            <a:off x="2420450" y="315628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E60951F-338F-9F15-2251-860BC1255E3D}"/>
              </a:ext>
            </a:extLst>
          </p:cNvPr>
          <p:cNvSpPr/>
          <p:nvPr/>
        </p:nvSpPr>
        <p:spPr>
          <a:xfrm>
            <a:off x="2456351" y="315628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21A52AD5-8CFB-7CFA-EAE5-BE629F57F9D9}"/>
              </a:ext>
            </a:extLst>
          </p:cNvPr>
          <p:cNvSpPr/>
          <p:nvPr/>
        </p:nvSpPr>
        <p:spPr>
          <a:xfrm>
            <a:off x="2448539" y="3261978"/>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698C37"/>
            </a:solid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FB87D47-6FB3-5680-1D9D-3E45B9E405F5}"/>
              </a:ext>
            </a:extLst>
          </p:cNvPr>
          <p:cNvSpPr/>
          <p:nvPr/>
        </p:nvSpPr>
        <p:spPr>
          <a:xfrm>
            <a:off x="2476462" y="3242354"/>
            <a:ext cx="332" cy="39420"/>
          </a:xfrm>
          <a:custGeom>
            <a:avLst/>
            <a:gdLst>
              <a:gd name="connsiteX0" fmla="*/ 0 w 332"/>
              <a:gd name="connsiteY0" fmla="*/ 39420 h 39420"/>
              <a:gd name="connsiteX1" fmla="*/ 332 w 332"/>
              <a:gd name="connsiteY1" fmla="*/ 0 h 39420"/>
            </a:gdLst>
            <a:ahLst/>
            <a:cxnLst>
              <a:cxn ang="0">
                <a:pos x="connsiteX0" y="connsiteY0"/>
              </a:cxn>
              <a:cxn ang="0">
                <a:pos x="connsiteX1" y="connsiteY1"/>
              </a:cxn>
            </a:cxnLst>
            <a:rect l="l" t="t" r="r" b="b"/>
            <a:pathLst>
              <a:path w="332" h="39420">
                <a:moveTo>
                  <a:pt x="0" y="39420"/>
                </a:moveTo>
                <a:lnTo>
                  <a:pt x="332" y="0"/>
                </a:lnTo>
              </a:path>
            </a:pathLst>
          </a:custGeom>
          <a:ln w="16613" cap="flat">
            <a:solidFill>
              <a:srgbClr val="698C37"/>
            </a:solid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A905AFA6-5C98-7629-E2ED-255705522820}"/>
              </a:ext>
            </a:extLst>
          </p:cNvPr>
          <p:cNvSpPr/>
          <p:nvPr/>
        </p:nvSpPr>
        <p:spPr>
          <a:xfrm>
            <a:off x="2940346" y="358715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89A29CF-23F4-FA52-4CF4-4FFD28487E82}"/>
              </a:ext>
            </a:extLst>
          </p:cNvPr>
          <p:cNvSpPr/>
          <p:nvPr/>
        </p:nvSpPr>
        <p:spPr>
          <a:xfrm>
            <a:off x="3172704" y="358715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7B27B16F-618B-D257-342D-FEACD507A884}"/>
              </a:ext>
            </a:extLst>
          </p:cNvPr>
          <p:cNvSpPr/>
          <p:nvPr/>
        </p:nvSpPr>
        <p:spPr>
          <a:xfrm>
            <a:off x="3207109" y="3588013"/>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B5D2FC6-7AE6-FFF1-93AE-AB12955C1B8E}"/>
              </a:ext>
            </a:extLst>
          </p:cNvPr>
          <p:cNvSpPr/>
          <p:nvPr/>
        </p:nvSpPr>
        <p:spPr>
          <a:xfrm>
            <a:off x="4938655" y="3756367"/>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698C37"/>
            </a:solid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FEBB6051-2068-C050-BA27-BB1A7ED60DF8}"/>
              </a:ext>
            </a:extLst>
          </p:cNvPr>
          <p:cNvSpPr/>
          <p:nvPr/>
        </p:nvSpPr>
        <p:spPr>
          <a:xfrm>
            <a:off x="5310626" y="3761187"/>
            <a:ext cx="16620" cy="39592"/>
          </a:xfrm>
          <a:custGeom>
            <a:avLst/>
            <a:gdLst>
              <a:gd name="connsiteX0" fmla="*/ 0 w 16620"/>
              <a:gd name="connsiteY0" fmla="*/ 0 h 39592"/>
              <a:gd name="connsiteX1" fmla="*/ 0 w 16620"/>
              <a:gd name="connsiteY1" fmla="*/ 39592 h 39592"/>
            </a:gdLst>
            <a:ahLst/>
            <a:cxnLst>
              <a:cxn ang="0">
                <a:pos x="connsiteX0" y="connsiteY0"/>
              </a:cxn>
              <a:cxn ang="0">
                <a:pos x="connsiteX1" y="connsiteY1"/>
              </a:cxn>
            </a:cxnLst>
            <a:rect l="l" t="t" r="r" b="b"/>
            <a:pathLst>
              <a:path w="16620" h="39592">
                <a:moveTo>
                  <a:pt x="0" y="0"/>
                </a:moveTo>
                <a:lnTo>
                  <a:pt x="0" y="39592"/>
                </a:lnTo>
              </a:path>
            </a:pathLst>
          </a:custGeom>
          <a:ln w="16613" cap="flat">
            <a:solidFill>
              <a:srgbClr val="698C37"/>
            </a:solid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05CB3D8-10BC-F333-22B9-E937B9A28B80}"/>
              </a:ext>
            </a:extLst>
          </p:cNvPr>
          <p:cNvSpPr/>
          <p:nvPr/>
        </p:nvSpPr>
        <p:spPr>
          <a:xfrm>
            <a:off x="1655232" y="2681173"/>
            <a:ext cx="38061" cy="17214"/>
          </a:xfrm>
          <a:custGeom>
            <a:avLst/>
            <a:gdLst>
              <a:gd name="connsiteX0" fmla="*/ 38061 w 38061"/>
              <a:gd name="connsiteY0" fmla="*/ 0 h 17214"/>
              <a:gd name="connsiteX1" fmla="*/ 0 w 38061"/>
              <a:gd name="connsiteY1" fmla="*/ 0 h 17214"/>
            </a:gdLst>
            <a:ahLst/>
            <a:cxnLst>
              <a:cxn ang="0">
                <a:pos x="connsiteX0" y="connsiteY0"/>
              </a:cxn>
              <a:cxn ang="0">
                <a:pos x="connsiteX1" y="connsiteY1"/>
              </a:cxn>
            </a:cxnLst>
            <a:rect l="l" t="t" r="r" b="b"/>
            <a:pathLst>
              <a:path w="38061" h="17214">
                <a:moveTo>
                  <a:pt x="38061" y="0"/>
                </a:moveTo>
                <a:lnTo>
                  <a:pt x="0" y="0"/>
                </a:lnTo>
              </a:path>
            </a:pathLst>
          </a:custGeom>
          <a:ln w="16613" cap="flat">
            <a:solidFill>
              <a:srgbClr val="698C37"/>
            </a:solid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1322FCE-CAB0-F752-58CB-D0615B02C27B}"/>
              </a:ext>
            </a:extLst>
          </p:cNvPr>
          <p:cNvSpPr/>
          <p:nvPr/>
        </p:nvSpPr>
        <p:spPr>
          <a:xfrm>
            <a:off x="1463595" y="2935598"/>
            <a:ext cx="16620" cy="39420"/>
          </a:xfrm>
          <a:custGeom>
            <a:avLst/>
            <a:gdLst>
              <a:gd name="connsiteX0" fmla="*/ 0 w 16620"/>
              <a:gd name="connsiteY0" fmla="*/ 39420 h 39420"/>
              <a:gd name="connsiteX1" fmla="*/ 0 w 16620"/>
              <a:gd name="connsiteY1" fmla="*/ 0 h 39420"/>
            </a:gdLst>
            <a:ahLst/>
            <a:cxnLst>
              <a:cxn ang="0">
                <a:pos x="connsiteX0" y="connsiteY0"/>
              </a:cxn>
              <a:cxn ang="0">
                <a:pos x="connsiteX1" y="connsiteY1"/>
              </a:cxn>
            </a:cxnLst>
            <a:rect l="l" t="t" r="r" b="b"/>
            <a:pathLst>
              <a:path w="16620" h="39420">
                <a:moveTo>
                  <a:pt x="0" y="39420"/>
                </a:moveTo>
                <a:lnTo>
                  <a:pt x="0" y="0"/>
                </a:lnTo>
              </a:path>
            </a:pathLst>
          </a:custGeom>
          <a:ln w="16613" cap="flat">
            <a:solidFill>
              <a:srgbClr val="747278"/>
            </a:solid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B9C583D6-6202-6D48-A7F1-9345FD6E9B54}"/>
              </a:ext>
            </a:extLst>
          </p:cNvPr>
          <p:cNvSpPr/>
          <p:nvPr/>
        </p:nvSpPr>
        <p:spPr>
          <a:xfrm>
            <a:off x="1483208" y="2936286"/>
            <a:ext cx="16620" cy="39420"/>
          </a:xfrm>
          <a:custGeom>
            <a:avLst/>
            <a:gdLst>
              <a:gd name="connsiteX0" fmla="*/ 0 w 16620"/>
              <a:gd name="connsiteY0" fmla="*/ 39420 h 39420"/>
              <a:gd name="connsiteX1" fmla="*/ 0 w 16620"/>
              <a:gd name="connsiteY1" fmla="*/ 0 h 39420"/>
            </a:gdLst>
            <a:ahLst/>
            <a:cxnLst>
              <a:cxn ang="0">
                <a:pos x="connsiteX0" y="connsiteY0"/>
              </a:cxn>
              <a:cxn ang="0">
                <a:pos x="connsiteX1" y="connsiteY1"/>
              </a:cxn>
            </a:cxnLst>
            <a:rect l="l" t="t" r="r" b="b"/>
            <a:pathLst>
              <a:path w="16620" h="39420">
                <a:moveTo>
                  <a:pt x="0" y="39420"/>
                </a:moveTo>
                <a:lnTo>
                  <a:pt x="0" y="0"/>
                </a:lnTo>
              </a:path>
            </a:pathLst>
          </a:custGeom>
          <a:ln w="16613" cap="flat">
            <a:solidFill>
              <a:srgbClr val="747278"/>
            </a:solid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997FA9A-124F-7B6D-0D43-59F3EC2E7BCF}"/>
              </a:ext>
            </a:extLst>
          </p:cNvPr>
          <p:cNvSpPr/>
          <p:nvPr/>
        </p:nvSpPr>
        <p:spPr>
          <a:xfrm>
            <a:off x="1622157" y="3168677"/>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747278"/>
            </a:solid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9704583-FCAE-4F1F-569C-525EB0ED4B8B}"/>
              </a:ext>
            </a:extLst>
          </p:cNvPr>
          <p:cNvSpPr/>
          <p:nvPr/>
        </p:nvSpPr>
        <p:spPr>
          <a:xfrm>
            <a:off x="1631631" y="3209302"/>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F236A7-8616-2965-3200-FE51CF7B5487}"/>
              </a:ext>
            </a:extLst>
          </p:cNvPr>
          <p:cNvSpPr/>
          <p:nvPr/>
        </p:nvSpPr>
        <p:spPr>
          <a:xfrm>
            <a:off x="1650745" y="3309661"/>
            <a:ext cx="38061" cy="17214"/>
          </a:xfrm>
          <a:custGeom>
            <a:avLst/>
            <a:gdLst>
              <a:gd name="connsiteX0" fmla="*/ 0 w 38061"/>
              <a:gd name="connsiteY0" fmla="*/ 0 h 17214"/>
              <a:gd name="connsiteX1" fmla="*/ 38061 w 38061"/>
              <a:gd name="connsiteY1" fmla="*/ 0 h 17214"/>
            </a:gdLst>
            <a:ahLst/>
            <a:cxnLst>
              <a:cxn ang="0">
                <a:pos x="connsiteX0" y="connsiteY0"/>
              </a:cxn>
              <a:cxn ang="0">
                <a:pos x="connsiteX1" y="connsiteY1"/>
              </a:cxn>
            </a:cxnLst>
            <a:rect l="l" t="t" r="r" b="b"/>
            <a:pathLst>
              <a:path w="38061" h="17214">
                <a:moveTo>
                  <a:pt x="0" y="0"/>
                </a:moveTo>
                <a:lnTo>
                  <a:pt x="38061" y="0"/>
                </a:lnTo>
              </a:path>
            </a:pathLst>
          </a:custGeom>
          <a:ln w="16613" cap="flat">
            <a:solidFill>
              <a:srgbClr val="747278"/>
            </a:solid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1D18409-DF2C-A2F7-F049-AC7E260420AF}"/>
              </a:ext>
            </a:extLst>
          </p:cNvPr>
          <p:cNvSpPr/>
          <p:nvPr/>
        </p:nvSpPr>
        <p:spPr>
          <a:xfrm>
            <a:off x="1669360" y="3512960"/>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2F04380-9942-B321-F69F-CF611FAB6F1A}"/>
              </a:ext>
            </a:extLst>
          </p:cNvPr>
          <p:cNvSpPr/>
          <p:nvPr/>
        </p:nvSpPr>
        <p:spPr>
          <a:xfrm>
            <a:off x="1667033" y="3285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4558B6E-BC9C-C689-766F-F5DBE196865A}"/>
              </a:ext>
            </a:extLst>
          </p:cNvPr>
          <p:cNvSpPr/>
          <p:nvPr/>
        </p:nvSpPr>
        <p:spPr>
          <a:xfrm>
            <a:off x="1694457" y="3497639"/>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4CB792D8-3BD7-1B39-8914-9B339ED3BEE9}"/>
              </a:ext>
            </a:extLst>
          </p:cNvPr>
          <p:cNvSpPr/>
          <p:nvPr/>
        </p:nvSpPr>
        <p:spPr>
          <a:xfrm>
            <a:off x="1909695" y="3683896"/>
            <a:ext cx="38227" cy="17214"/>
          </a:xfrm>
          <a:custGeom>
            <a:avLst/>
            <a:gdLst>
              <a:gd name="connsiteX0" fmla="*/ 0 w 38227"/>
              <a:gd name="connsiteY0" fmla="*/ 0 h 17214"/>
              <a:gd name="connsiteX1" fmla="*/ 38228 w 38227"/>
              <a:gd name="connsiteY1" fmla="*/ 0 h 17214"/>
            </a:gdLst>
            <a:ahLst/>
            <a:cxnLst>
              <a:cxn ang="0">
                <a:pos x="connsiteX0" y="connsiteY0"/>
              </a:cxn>
              <a:cxn ang="0">
                <a:pos x="connsiteX1" y="connsiteY1"/>
              </a:cxn>
            </a:cxnLst>
            <a:rect l="l" t="t" r="r" b="b"/>
            <a:pathLst>
              <a:path w="38227" h="17214">
                <a:moveTo>
                  <a:pt x="0" y="0"/>
                </a:moveTo>
                <a:lnTo>
                  <a:pt x="38228" y="0"/>
                </a:lnTo>
              </a:path>
            </a:pathLst>
          </a:custGeom>
          <a:ln w="16613" cap="flat">
            <a:solidFill>
              <a:srgbClr val="747278"/>
            </a:solid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54A39762-738B-8FB6-4361-686575420A06}"/>
              </a:ext>
            </a:extLst>
          </p:cNvPr>
          <p:cNvSpPr/>
          <p:nvPr/>
        </p:nvSpPr>
        <p:spPr>
          <a:xfrm>
            <a:off x="1933131" y="3667026"/>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700F726B-CB39-167A-3279-54F529988FA0}"/>
              </a:ext>
            </a:extLst>
          </p:cNvPr>
          <p:cNvSpPr/>
          <p:nvPr/>
        </p:nvSpPr>
        <p:spPr>
          <a:xfrm>
            <a:off x="2475963" y="3982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E443B3B4-9B30-331F-DF2F-04E425ABBE3E}"/>
              </a:ext>
            </a:extLst>
          </p:cNvPr>
          <p:cNvSpPr/>
          <p:nvPr/>
        </p:nvSpPr>
        <p:spPr>
          <a:xfrm>
            <a:off x="3129157" y="3982905"/>
            <a:ext cx="16620" cy="39420"/>
          </a:xfrm>
          <a:custGeom>
            <a:avLst/>
            <a:gdLst>
              <a:gd name="connsiteX0" fmla="*/ 0 w 16620"/>
              <a:gd name="connsiteY0" fmla="*/ 0 h 39420"/>
              <a:gd name="connsiteX1" fmla="*/ 0 w 16620"/>
              <a:gd name="connsiteY1" fmla="*/ 39420 h 39420"/>
            </a:gdLst>
            <a:ahLst/>
            <a:cxnLst>
              <a:cxn ang="0">
                <a:pos x="connsiteX0" y="connsiteY0"/>
              </a:cxn>
              <a:cxn ang="0">
                <a:pos x="connsiteX1" y="connsiteY1"/>
              </a:cxn>
            </a:cxnLst>
            <a:rect l="l" t="t" r="r" b="b"/>
            <a:pathLst>
              <a:path w="16620" h="39420">
                <a:moveTo>
                  <a:pt x="0" y="0"/>
                </a:moveTo>
                <a:lnTo>
                  <a:pt x="0" y="39420"/>
                </a:lnTo>
              </a:path>
            </a:pathLst>
          </a:custGeom>
          <a:ln w="16613" cap="flat">
            <a:solidFill>
              <a:srgbClr val="747278"/>
            </a:solid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B25EB82-537B-3CF1-B7C2-321F3DDF5ED3}"/>
              </a:ext>
            </a:extLst>
          </p:cNvPr>
          <p:cNvSpPr/>
          <p:nvPr/>
        </p:nvSpPr>
        <p:spPr>
          <a:xfrm>
            <a:off x="1606866" y="3120650"/>
            <a:ext cx="166" cy="39592"/>
          </a:xfrm>
          <a:custGeom>
            <a:avLst/>
            <a:gdLst>
              <a:gd name="connsiteX0" fmla="*/ 166 w 166"/>
              <a:gd name="connsiteY0" fmla="*/ 39592 h 39592"/>
              <a:gd name="connsiteX1" fmla="*/ 0 w 166"/>
              <a:gd name="connsiteY1" fmla="*/ 0 h 39592"/>
            </a:gdLst>
            <a:ahLst/>
            <a:cxnLst>
              <a:cxn ang="0">
                <a:pos x="connsiteX0" y="connsiteY0"/>
              </a:cxn>
              <a:cxn ang="0">
                <a:pos x="connsiteX1" y="connsiteY1"/>
              </a:cxn>
            </a:cxnLst>
            <a:rect l="l" t="t" r="r" b="b"/>
            <a:pathLst>
              <a:path w="166" h="39592">
                <a:moveTo>
                  <a:pt x="166" y="39592"/>
                </a:moveTo>
                <a:lnTo>
                  <a:pt x="0" y="0"/>
                </a:lnTo>
              </a:path>
            </a:pathLst>
          </a:custGeom>
          <a:ln w="16613" cap="flat">
            <a:solidFill>
              <a:srgbClr val="A6A5A5"/>
            </a:solid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6D49386B-8039-3629-9D51-4ACA80EF2285}"/>
              </a:ext>
            </a:extLst>
          </p:cNvPr>
          <p:cNvSpPr/>
          <p:nvPr/>
        </p:nvSpPr>
        <p:spPr>
          <a:xfrm>
            <a:off x="1603043" y="3209130"/>
            <a:ext cx="38227" cy="344"/>
          </a:xfrm>
          <a:custGeom>
            <a:avLst/>
            <a:gdLst>
              <a:gd name="connsiteX0" fmla="*/ 0 w 38227"/>
              <a:gd name="connsiteY0" fmla="*/ 344 h 344"/>
              <a:gd name="connsiteX1" fmla="*/ 38228 w 38227"/>
              <a:gd name="connsiteY1" fmla="*/ 0 h 344"/>
            </a:gdLst>
            <a:ahLst/>
            <a:cxnLst>
              <a:cxn ang="0">
                <a:pos x="connsiteX0" y="connsiteY0"/>
              </a:cxn>
              <a:cxn ang="0">
                <a:pos x="connsiteX1" y="connsiteY1"/>
              </a:cxn>
            </a:cxnLst>
            <a:rect l="l" t="t" r="r" b="b"/>
            <a:pathLst>
              <a:path w="38227" h="344">
                <a:moveTo>
                  <a:pt x="0" y="344"/>
                </a:moveTo>
                <a:lnTo>
                  <a:pt x="38228" y="0"/>
                </a:lnTo>
              </a:path>
            </a:pathLst>
          </a:custGeom>
          <a:ln w="16613" cap="flat">
            <a:solidFill>
              <a:srgbClr val="A6A5A5"/>
            </a:solid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D9D6CD7A-A0BE-D2A7-A5EC-0D67E71C536F}"/>
              </a:ext>
            </a:extLst>
          </p:cNvPr>
          <p:cNvSpPr/>
          <p:nvPr/>
        </p:nvSpPr>
        <p:spPr>
          <a:xfrm>
            <a:off x="1926482" y="3321366"/>
            <a:ext cx="38227" cy="172"/>
          </a:xfrm>
          <a:custGeom>
            <a:avLst/>
            <a:gdLst>
              <a:gd name="connsiteX0" fmla="*/ 0 w 38227"/>
              <a:gd name="connsiteY0" fmla="*/ 172 h 172"/>
              <a:gd name="connsiteX1" fmla="*/ 38228 w 38227"/>
              <a:gd name="connsiteY1" fmla="*/ 0 h 172"/>
            </a:gdLst>
            <a:ahLst/>
            <a:cxnLst>
              <a:cxn ang="0">
                <a:pos x="connsiteX0" y="connsiteY0"/>
              </a:cxn>
              <a:cxn ang="0">
                <a:pos x="connsiteX1" y="connsiteY1"/>
              </a:cxn>
            </a:cxnLst>
            <a:rect l="l" t="t" r="r" b="b"/>
            <a:pathLst>
              <a:path w="38227" h="172">
                <a:moveTo>
                  <a:pt x="0" y="172"/>
                </a:moveTo>
                <a:lnTo>
                  <a:pt x="38228" y="0"/>
                </a:lnTo>
              </a:path>
            </a:pathLst>
          </a:custGeom>
          <a:ln w="16613" cap="flat">
            <a:solidFill>
              <a:srgbClr val="A6A5A5"/>
            </a:solid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206DB299-86B0-4809-22A5-8244752E8D08}"/>
              </a:ext>
            </a:extLst>
          </p:cNvPr>
          <p:cNvSpPr/>
          <p:nvPr/>
        </p:nvSpPr>
        <p:spPr>
          <a:xfrm>
            <a:off x="1933962" y="3305013"/>
            <a:ext cx="332" cy="39420"/>
          </a:xfrm>
          <a:custGeom>
            <a:avLst/>
            <a:gdLst>
              <a:gd name="connsiteX0" fmla="*/ 0 w 332"/>
              <a:gd name="connsiteY0" fmla="*/ 0 h 39420"/>
              <a:gd name="connsiteX1" fmla="*/ 332 w 332"/>
              <a:gd name="connsiteY1" fmla="*/ 39420 h 39420"/>
            </a:gdLst>
            <a:ahLst/>
            <a:cxnLst>
              <a:cxn ang="0">
                <a:pos x="connsiteX0" y="connsiteY0"/>
              </a:cxn>
              <a:cxn ang="0">
                <a:pos x="connsiteX1" y="connsiteY1"/>
              </a:cxn>
            </a:cxnLst>
            <a:rect l="l" t="t" r="r" b="b"/>
            <a:pathLst>
              <a:path w="332" h="39420">
                <a:moveTo>
                  <a:pt x="0" y="0"/>
                </a:moveTo>
                <a:lnTo>
                  <a:pt x="332" y="39420"/>
                </a:lnTo>
              </a:path>
            </a:pathLst>
          </a:custGeom>
          <a:ln w="16613" cap="flat">
            <a:solidFill>
              <a:srgbClr val="A6A5A5"/>
            </a:solid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3C1DB7E0-50D4-E799-463D-E00DF44CD03D}"/>
              </a:ext>
            </a:extLst>
          </p:cNvPr>
          <p:cNvSpPr/>
          <p:nvPr/>
        </p:nvSpPr>
        <p:spPr>
          <a:xfrm>
            <a:off x="2504883" y="3905614"/>
            <a:ext cx="332" cy="39420"/>
          </a:xfrm>
          <a:custGeom>
            <a:avLst/>
            <a:gdLst>
              <a:gd name="connsiteX0" fmla="*/ 0 w 332"/>
              <a:gd name="connsiteY0" fmla="*/ 0 h 39420"/>
              <a:gd name="connsiteX1" fmla="*/ 332 w 332"/>
              <a:gd name="connsiteY1" fmla="*/ 39420 h 39420"/>
            </a:gdLst>
            <a:ahLst/>
            <a:cxnLst>
              <a:cxn ang="0">
                <a:pos x="connsiteX0" y="connsiteY0"/>
              </a:cxn>
              <a:cxn ang="0">
                <a:pos x="connsiteX1" y="connsiteY1"/>
              </a:cxn>
            </a:cxnLst>
            <a:rect l="l" t="t" r="r" b="b"/>
            <a:pathLst>
              <a:path w="332" h="39420">
                <a:moveTo>
                  <a:pt x="0" y="0"/>
                </a:moveTo>
                <a:lnTo>
                  <a:pt x="332" y="39420"/>
                </a:lnTo>
              </a:path>
            </a:pathLst>
          </a:custGeom>
          <a:ln w="16613" cap="flat">
            <a:solidFill>
              <a:srgbClr val="A6A5A5"/>
            </a:solid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1851923D-7440-ED78-5C0A-E8BCDDD55A34}"/>
              </a:ext>
            </a:extLst>
          </p:cNvPr>
          <p:cNvSpPr/>
          <p:nvPr/>
        </p:nvSpPr>
        <p:spPr>
          <a:xfrm>
            <a:off x="2498567" y="3928681"/>
            <a:ext cx="38061" cy="344"/>
          </a:xfrm>
          <a:custGeom>
            <a:avLst/>
            <a:gdLst>
              <a:gd name="connsiteX0" fmla="*/ 38061 w 38061"/>
              <a:gd name="connsiteY0" fmla="*/ 0 h 344"/>
              <a:gd name="connsiteX1" fmla="*/ 0 w 38061"/>
              <a:gd name="connsiteY1" fmla="*/ 344 h 344"/>
            </a:gdLst>
            <a:ahLst/>
            <a:cxnLst>
              <a:cxn ang="0">
                <a:pos x="connsiteX0" y="connsiteY0"/>
              </a:cxn>
              <a:cxn ang="0">
                <a:pos x="connsiteX1" y="connsiteY1"/>
              </a:cxn>
            </a:cxnLst>
            <a:rect l="l" t="t" r="r" b="b"/>
            <a:pathLst>
              <a:path w="38061" h="344">
                <a:moveTo>
                  <a:pt x="38061" y="0"/>
                </a:moveTo>
                <a:lnTo>
                  <a:pt x="0" y="344"/>
                </a:lnTo>
              </a:path>
            </a:pathLst>
          </a:custGeom>
          <a:ln w="16613" cap="flat">
            <a:solidFill>
              <a:srgbClr val="A6A5A5"/>
            </a:solid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1B95DC5-EABF-F5EA-CC33-63C9ACD62DF5}"/>
              </a:ext>
            </a:extLst>
          </p:cNvPr>
          <p:cNvSpPr/>
          <p:nvPr/>
        </p:nvSpPr>
        <p:spPr>
          <a:xfrm>
            <a:off x="3096913" y="3815068"/>
            <a:ext cx="332" cy="39420"/>
          </a:xfrm>
          <a:custGeom>
            <a:avLst/>
            <a:gdLst>
              <a:gd name="connsiteX0" fmla="*/ 332 w 332"/>
              <a:gd name="connsiteY0" fmla="*/ 39420 h 39420"/>
              <a:gd name="connsiteX1" fmla="*/ 0 w 332"/>
              <a:gd name="connsiteY1" fmla="*/ 0 h 39420"/>
            </a:gdLst>
            <a:ahLst/>
            <a:cxnLst>
              <a:cxn ang="0">
                <a:pos x="connsiteX0" y="connsiteY0"/>
              </a:cxn>
              <a:cxn ang="0">
                <a:pos x="connsiteX1" y="connsiteY1"/>
              </a:cxn>
            </a:cxnLst>
            <a:rect l="l" t="t" r="r" b="b"/>
            <a:pathLst>
              <a:path w="332" h="39420">
                <a:moveTo>
                  <a:pt x="332" y="39420"/>
                </a:moveTo>
                <a:lnTo>
                  <a:pt x="0" y="0"/>
                </a:lnTo>
              </a:path>
            </a:pathLst>
          </a:custGeom>
          <a:ln w="16613" cap="flat">
            <a:solidFill>
              <a:srgbClr val="0070C0"/>
            </a:solid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A48D47E6-3CDD-804B-ABCC-812068CE0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2561" y="2008216"/>
            <a:ext cx="12422" cy="25817"/>
          </a:xfrm>
          <a:prstGeom prst="rect">
            <a:avLst/>
          </a:prstGeom>
        </p:spPr>
      </p:pic>
      <p:cxnSp>
        <p:nvCxnSpPr>
          <p:cNvPr id="101" name="Straight Connector 100">
            <a:extLst>
              <a:ext uri="{FF2B5EF4-FFF2-40B4-BE49-F238E27FC236}">
                <a16:creationId xmlns:a16="http://schemas.microsoft.com/office/drawing/2014/main" id="{74400CD4-B78A-C64C-9EF5-B7E946BBDD11}"/>
              </a:ext>
            </a:extLst>
          </p:cNvPr>
          <p:cNvCxnSpPr>
            <a:cxnSpLocks/>
          </p:cNvCxnSpPr>
          <p:nvPr/>
        </p:nvCxnSpPr>
        <p:spPr bwMode="auto">
          <a:xfrm flipH="1">
            <a:off x="1061464" y="4132496"/>
            <a:ext cx="70424" cy="0"/>
          </a:xfrm>
          <a:prstGeom prst="line">
            <a:avLst/>
          </a:prstGeom>
          <a:noFill/>
          <a:ln w="12700" cap="flat" cmpd="sng" algn="ctr">
            <a:solidFill>
              <a:srgbClr val="1E1E1E"/>
            </a:solidFill>
            <a:prstDash val="solid"/>
            <a:round/>
            <a:headEnd type="none" w="med" len="med"/>
            <a:tailEnd type="none" w="med" len="med"/>
          </a:ln>
          <a:effectLst/>
        </p:spPr>
      </p:cxnSp>
      <p:sp>
        <p:nvSpPr>
          <p:cNvPr id="102" name="TextBox 101">
            <a:extLst>
              <a:ext uri="{FF2B5EF4-FFF2-40B4-BE49-F238E27FC236}">
                <a16:creationId xmlns:a16="http://schemas.microsoft.com/office/drawing/2014/main" id="{819F2B44-F395-684B-A35D-1444DBF73AAF}"/>
              </a:ext>
            </a:extLst>
          </p:cNvPr>
          <p:cNvSpPr txBox="1"/>
          <p:nvPr/>
        </p:nvSpPr>
        <p:spPr bwMode="auto">
          <a:xfrm>
            <a:off x="735059" y="4032190"/>
            <a:ext cx="282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0</a:t>
            </a:r>
          </a:p>
        </p:txBody>
      </p:sp>
      <p:cxnSp>
        <p:nvCxnSpPr>
          <p:cNvPr id="103" name="Straight Connector 102">
            <a:extLst>
              <a:ext uri="{FF2B5EF4-FFF2-40B4-BE49-F238E27FC236}">
                <a16:creationId xmlns:a16="http://schemas.microsoft.com/office/drawing/2014/main" id="{2B9490B5-6BA8-5640-A528-6AA2610BF1A6}"/>
              </a:ext>
            </a:extLst>
          </p:cNvPr>
          <p:cNvCxnSpPr>
            <a:cxnSpLocks/>
          </p:cNvCxnSpPr>
          <p:nvPr/>
        </p:nvCxnSpPr>
        <p:spPr bwMode="auto">
          <a:xfrm rot="5400000" flipH="1">
            <a:off x="1090332" y="4159944"/>
            <a:ext cx="73182" cy="0"/>
          </a:xfrm>
          <a:prstGeom prst="line">
            <a:avLst/>
          </a:prstGeom>
          <a:noFill/>
          <a:ln w="12700" cap="flat" cmpd="sng" algn="ctr">
            <a:solidFill>
              <a:srgbClr val="1E1E1E"/>
            </a:solidFill>
            <a:prstDash val="solid"/>
            <a:round/>
            <a:headEnd type="none" w="med" len="med"/>
            <a:tailEnd type="none" w="med" len="med"/>
          </a:ln>
          <a:effectLst/>
        </p:spPr>
      </p:cxnSp>
      <p:grpSp>
        <p:nvGrpSpPr>
          <p:cNvPr id="104" name="Group 103">
            <a:extLst>
              <a:ext uri="{FF2B5EF4-FFF2-40B4-BE49-F238E27FC236}">
                <a16:creationId xmlns:a16="http://schemas.microsoft.com/office/drawing/2014/main" id="{4999A512-98D2-AC42-AFBD-F28970856DE6}"/>
              </a:ext>
            </a:extLst>
          </p:cNvPr>
          <p:cNvGrpSpPr/>
          <p:nvPr/>
        </p:nvGrpSpPr>
        <p:grpSpPr>
          <a:xfrm>
            <a:off x="548844" y="1906695"/>
            <a:ext cx="5574821" cy="2679287"/>
            <a:chOff x="119653" y="1381168"/>
            <a:chExt cx="4274684" cy="1977013"/>
          </a:xfrm>
        </p:grpSpPr>
        <p:sp>
          <p:nvSpPr>
            <p:cNvPr id="105" name="TextBox 104">
              <a:extLst>
                <a:ext uri="{FF2B5EF4-FFF2-40B4-BE49-F238E27FC236}">
                  <a16:creationId xmlns:a16="http://schemas.microsoft.com/office/drawing/2014/main" id="{EBCEE4D2-D14D-FC45-8C96-BAC9D46C868A}"/>
                </a:ext>
              </a:extLst>
            </p:cNvPr>
            <p:cNvSpPr txBox="1"/>
            <p:nvPr/>
          </p:nvSpPr>
          <p:spPr bwMode="auto">
            <a:xfrm rot="16200000">
              <a:off x="-673900" y="2174721"/>
              <a:ext cx="1728705" cy="141599"/>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cs typeface="Arial" panose="020B0604020202020204" pitchFamily="34" charset="0"/>
                </a:rPr>
                <a:t>PFS probability (%)</a:t>
              </a:r>
            </a:p>
          </p:txBody>
        </p:sp>
        <p:cxnSp>
          <p:nvCxnSpPr>
            <p:cNvPr id="106" name="Straight Connector 105">
              <a:extLst>
                <a:ext uri="{FF2B5EF4-FFF2-40B4-BE49-F238E27FC236}">
                  <a16:creationId xmlns:a16="http://schemas.microsoft.com/office/drawing/2014/main" id="{CFEB90E6-49EA-4247-AF42-9E48D9DA0A44}"/>
                </a:ext>
              </a:extLst>
            </p:cNvPr>
            <p:cNvCxnSpPr>
              <a:cxnSpLocks/>
            </p:cNvCxnSpPr>
            <p:nvPr/>
          </p:nvCxnSpPr>
          <p:spPr bwMode="auto">
            <a:xfrm flipV="1">
              <a:off x="562140" y="1462612"/>
              <a:ext cx="0" cy="1565816"/>
            </a:xfrm>
            <a:prstGeom prst="line">
              <a:avLst/>
            </a:prstGeom>
            <a:noFill/>
            <a:ln w="1270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7098D07E-7C7F-AB43-87B6-8BE02A41BCA9}"/>
                </a:ext>
              </a:extLst>
            </p:cNvPr>
            <p:cNvCxnSpPr>
              <a:cxnSpLocks/>
            </p:cNvCxnSpPr>
            <p:nvPr/>
          </p:nvCxnSpPr>
          <p:spPr bwMode="auto">
            <a:xfrm flipH="1">
              <a:off x="512722" y="1467376"/>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08" name="TextBox 107">
              <a:extLst>
                <a:ext uri="{FF2B5EF4-FFF2-40B4-BE49-F238E27FC236}">
                  <a16:creationId xmlns:a16="http://schemas.microsoft.com/office/drawing/2014/main" id="{F30B48F6-66E9-0646-8BA6-715EE2E7587E}"/>
                </a:ext>
              </a:extLst>
            </p:cNvPr>
            <p:cNvSpPr txBox="1"/>
            <p:nvPr/>
          </p:nvSpPr>
          <p:spPr bwMode="auto">
            <a:xfrm>
              <a:off x="262440" y="1393362"/>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100</a:t>
              </a:r>
            </a:p>
          </p:txBody>
        </p:sp>
        <p:cxnSp>
          <p:nvCxnSpPr>
            <p:cNvPr id="109" name="Straight Connector 108">
              <a:extLst>
                <a:ext uri="{FF2B5EF4-FFF2-40B4-BE49-F238E27FC236}">
                  <a16:creationId xmlns:a16="http://schemas.microsoft.com/office/drawing/2014/main" id="{21CEA42C-EBBE-4D4A-AB36-940BB67109DC}"/>
                </a:ext>
              </a:extLst>
            </p:cNvPr>
            <p:cNvCxnSpPr>
              <a:cxnSpLocks/>
            </p:cNvCxnSpPr>
            <p:nvPr/>
          </p:nvCxnSpPr>
          <p:spPr bwMode="auto">
            <a:xfrm flipH="1">
              <a:off x="512722" y="1774924"/>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0" name="TextBox 109">
              <a:extLst>
                <a:ext uri="{FF2B5EF4-FFF2-40B4-BE49-F238E27FC236}">
                  <a16:creationId xmlns:a16="http://schemas.microsoft.com/office/drawing/2014/main" id="{6350DE3F-B8CC-884C-B346-FF4AE710100B}"/>
                </a:ext>
              </a:extLst>
            </p:cNvPr>
            <p:cNvSpPr txBox="1"/>
            <p:nvPr/>
          </p:nvSpPr>
          <p:spPr bwMode="auto">
            <a:xfrm>
              <a:off x="262440" y="1700910"/>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80</a:t>
              </a:r>
            </a:p>
          </p:txBody>
        </p:sp>
        <p:cxnSp>
          <p:nvCxnSpPr>
            <p:cNvPr id="111" name="Straight Connector 110">
              <a:extLst>
                <a:ext uri="{FF2B5EF4-FFF2-40B4-BE49-F238E27FC236}">
                  <a16:creationId xmlns:a16="http://schemas.microsoft.com/office/drawing/2014/main" id="{6F9EB018-007B-CC4D-8584-C6DF45F7AC2C}"/>
                </a:ext>
              </a:extLst>
            </p:cNvPr>
            <p:cNvCxnSpPr>
              <a:cxnSpLocks/>
            </p:cNvCxnSpPr>
            <p:nvPr/>
          </p:nvCxnSpPr>
          <p:spPr bwMode="auto">
            <a:xfrm flipH="1">
              <a:off x="512722" y="2091701"/>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2" name="TextBox 111">
              <a:extLst>
                <a:ext uri="{FF2B5EF4-FFF2-40B4-BE49-F238E27FC236}">
                  <a16:creationId xmlns:a16="http://schemas.microsoft.com/office/drawing/2014/main" id="{A7150EFC-CBB1-804A-8363-E5EC4344E64F}"/>
                </a:ext>
              </a:extLst>
            </p:cNvPr>
            <p:cNvSpPr txBox="1"/>
            <p:nvPr/>
          </p:nvSpPr>
          <p:spPr bwMode="auto">
            <a:xfrm>
              <a:off x="262440" y="2017687"/>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60</a:t>
              </a:r>
            </a:p>
          </p:txBody>
        </p:sp>
        <p:cxnSp>
          <p:nvCxnSpPr>
            <p:cNvPr id="113" name="Straight Connector 112">
              <a:extLst>
                <a:ext uri="{FF2B5EF4-FFF2-40B4-BE49-F238E27FC236}">
                  <a16:creationId xmlns:a16="http://schemas.microsoft.com/office/drawing/2014/main" id="{F5E7A41A-53AF-9A43-8085-E2BFCA460609}"/>
                </a:ext>
              </a:extLst>
            </p:cNvPr>
            <p:cNvCxnSpPr>
              <a:cxnSpLocks/>
            </p:cNvCxnSpPr>
            <p:nvPr/>
          </p:nvCxnSpPr>
          <p:spPr bwMode="auto">
            <a:xfrm flipH="1">
              <a:off x="512722" y="2403609"/>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4" name="TextBox 113">
              <a:extLst>
                <a:ext uri="{FF2B5EF4-FFF2-40B4-BE49-F238E27FC236}">
                  <a16:creationId xmlns:a16="http://schemas.microsoft.com/office/drawing/2014/main" id="{036B24E2-FA50-5743-8089-6418A90AAF48}"/>
                </a:ext>
              </a:extLst>
            </p:cNvPr>
            <p:cNvSpPr txBox="1"/>
            <p:nvPr/>
          </p:nvSpPr>
          <p:spPr bwMode="auto">
            <a:xfrm>
              <a:off x="262440" y="2329595"/>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40</a:t>
              </a:r>
            </a:p>
          </p:txBody>
        </p:sp>
        <p:cxnSp>
          <p:nvCxnSpPr>
            <p:cNvPr id="115" name="Straight Connector 114">
              <a:extLst>
                <a:ext uri="{FF2B5EF4-FFF2-40B4-BE49-F238E27FC236}">
                  <a16:creationId xmlns:a16="http://schemas.microsoft.com/office/drawing/2014/main" id="{C2A11E68-7412-F147-808A-89165757308D}"/>
                </a:ext>
              </a:extLst>
            </p:cNvPr>
            <p:cNvCxnSpPr>
              <a:cxnSpLocks/>
            </p:cNvCxnSpPr>
            <p:nvPr/>
          </p:nvCxnSpPr>
          <p:spPr bwMode="auto">
            <a:xfrm flipH="1">
              <a:off x="512722" y="2713636"/>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16" name="TextBox 115">
              <a:extLst>
                <a:ext uri="{FF2B5EF4-FFF2-40B4-BE49-F238E27FC236}">
                  <a16:creationId xmlns:a16="http://schemas.microsoft.com/office/drawing/2014/main" id="{1C8EC4E7-74BA-E443-9953-41DB00FD2162}"/>
                </a:ext>
              </a:extLst>
            </p:cNvPr>
            <p:cNvSpPr txBox="1"/>
            <p:nvPr/>
          </p:nvSpPr>
          <p:spPr bwMode="auto">
            <a:xfrm>
              <a:off x="262440" y="2639622"/>
              <a:ext cx="216263"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20</a:t>
              </a:r>
            </a:p>
          </p:txBody>
        </p:sp>
        <p:sp>
          <p:nvSpPr>
            <p:cNvPr id="117" name="TextBox 116">
              <a:extLst>
                <a:ext uri="{FF2B5EF4-FFF2-40B4-BE49-F238E27FC236}">
                  <a16:creationId xmlns:a16="http://schemas.microsoft.com/office/drawing/2014/main" id="{89B24769-2771-8448-B0B8-8350A43DB783}"/>
                </a:ext>
              </a:extLst>
            </p:cNvPr>
            <p:cNvSpPr txBox="1"/>
            <p:nvPr/>
          </p:nvSpPr>
          <p:spPr bwMode="auto">
            <a:xfrm>
              <a:off x="1559742" y="3221918"/>
              <a:ext cx="1728705" cy="136263"/>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ea typeface="+mn-ea"/>
                  <a:cs typeface="+mn-cs"/>
                </a:rPr>
                <a:t>Time (months)</a:t>
              </a:r>
            </a:p>
          </p:txBody>
        </p:sp>
        <p:cxnSp>
          <p:nvCxnSpPr>
            <p:cNvPr id="118" name="Straight Connector 117">
              <a:extLst>
                <a:ext uri="{FF2B5EF4-FFF2-40B4-BE49-F238E27FC236}">
                  <a16:creationId xmlns:a16="http://schemas.microsoft.com/office/drawing/2014/main" id="{B2A269D7-D28E-6146-B815-21C3D07A259C}"/>
                </a:ext>
              </a:extLst>
            </p:cNvPr>
            <p:cNvCxnSpPr>
              <a:cxnSpLocks/>
            </p:cNvCxnSpPr>
            <p:nvPr/>
          </p:nvCxnSpPr>
          <p:spPr bwMode="auto">
            <a:xfrm>
              <a:off x="560165" y="3023559"/>
              <a:ext cx="3756395" cy="0"/>
            </a:xfrm>
            <a:prstGeom prst="line">
              <a:avLst/>
            </a:prstGeom>
            <a:noFill/>
            <a:ln w="12700" cap="flat" cmpd="sng" algn="ctr">
              <a:solidFill>
                <a:schemeClr val="tx1"/>
              </a:solidFill>
              <a:prstDash val="solid"/>
              <a:round/>
              <a:headEnd type="none" w="med" len="med"/>
              <a:tailEnd type="none" w="med" len="med"/>
            </a:ln>
            <a:effectLst/>
          </p:spPr>
        </p:cxnSp>
        <p:sp>
          <p:nvSpPr>
            <p:cNvPr id="119" name="TextBox 118">
              <a:extLst>
                <a:ext uri="{FF2B5EF4-FFF2-40B4-BE49-F238E27FC236}">
                  <a16:creationId xmlns:a16="http://schemas.microsoft.com/office/drawing/2014/main" id="{0C60FAE9-DAFA-BA4F-86FA-9BDA88A5FF8A}"/>
                </a:ext>
              </a:extLst>
            </p:cNvPr>
            <p:cNvSpPr txBox="1"/>
            <p:nvPr/>
          </p:nvSpPr>
          <p:spPr bwMode="auto">
            <a:xfrm>
              <a:off x="481177"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0</a:t>
              </a:r>
            </a:p>
          </p:txBody>
        </p:sp>
        <p:cxnSp>
          <p:nvCxnSpPr>
            <p:cNvPr id="120" name="Straight Connector 119">
              <a:extLst>
                <a:ext uri="{FF2B5EF4-FFF2-40B4-BE49-F238E27FC236}">
                  <a16:creationId xmlns:a16="http://schemas.microsoft.com/office/drawing/2014/main" id="{F192DDFE-C509-C445-9F3B-39A112AB0BF1}"/>
                </a:ext>
              </a:extLst>
            </p:cNvPr>
            <p:cNvCxnSpPr>
              <a:cxnSpLocks/>
            </p:cNvCxnSpPr>
            <p:nvPr/>
          </p:nvCxnSpPr>
          <p:spPr bwMode="auto">
            <a:xfrm rot="5400000" flipH="1">
              <a:off x="1283075"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1" name="TextBox 120">
              <a:extLst>
                <a:ext uri="{FF2B5EF4-FFF2-40B4-BE49-F238E27FC236}">
                  <a16:creationId xmlns:a16="http://schemas.microsoft.com/office/drawing/2014/main" id="{7C3A1774-0851-D249-8D9C-E69E4E833AFF}"/>
                </a:ext>
              </a:extLst>
            </p:cNvPr>
            <p:cNvSpPr txBox="1"/>
            <p:nvPr/>
          </p:nvSpPr>
          <p:spPr bwMode="auto">
            <a:xfrm>
              <a:off x="1231910"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5</a:t>
              </a:r>
            </a:p>
          </p:txBody>
        </p:sp>
        <p:cxnSp>
          <p:nvCxnSpPr>
            <p:cNvPr id="122" name="Straight Connector 121">
              <a:extLst>
                <a:ext uri="{FF2B5EF4-FFF2-40B4-BE49-F238E27FC236}">
                  <a16:creationId xmlns:a16="http://schemas.microsoft.com/office/drawing/2014/main" id="{22FA404D-19D4-2845-BAB0-CE723F60B845}"/>
                </a:ext>
              </a:extLst>
            </p:cNvPr>
            <p:cNvCxnSpPr>
              <a:cxnSpLocks/>
            </p:cNvCxnSpPr>
            <p:nvPr/>
          </p:nvCxnSpPr>
          <p:spPr bwMode="auto">
            <a:xfrm rot="5400000" flipH="1">
              <a:off x="2035715"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3" name="TextBox 122">
              <a:extLst>
                <a:ext uri="{FF2B5EF4-FFF2-40B4-BE49-F238E27FC236}">
                  <a16:creationId xmlns:a16="http://schemas.microsoft.com/office/drawing/2014/main" id="{8C1F2BC6-475F-5D4D-AAE8-CEA1A79D884A}"/>
                </a:ext>
              </a:extLst>
            </p:cNvPr>
            <p:cNvSpPr txBox="1"/>
            <p:nvPr/>
          </p:nvSpPr>
          <p:spPr bwMode="auto">
            <a:xfrm>
              <a:off x="1984550"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10</a:t>
              </a:r>
            </a:p>
          </p:txBody>
        </p:sp>
        <p:cxnSp>
          <p:nvCxnSpPr>
            <p:cNvPr id="124" name="Straight Connector 123">
              <a:extLst>
                <a:ext uri="{FF2B5EF4-FFF2-40B4-BE49-F238E27FC236}">
                  <a16:creationId xmlns:a16="http://schemas.microsoft.com/office/drawing/2014/main" id="{D8B74E14-D086-2F45-96AB-57B6BF7F1F37}"/>
                </a:ext>
              </a:extLst>
            </p:cNvPr>
            <p:cNvCxnSpPr>
              <a:cxnSpLocks/>
            </p:cNvCxnSpPr>
            <p:nvPr/>
          </p:nvCxnSpPr>
          <p:spPr bwMode="auto">
            <a:xfrm rot="5400000" flipH="1">
              <a:off x="2787174"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5" name="TextBox 124">
              <a:extLst>
                <a:ext uri="{FF2B5EF4-FFF2-40B4-BE49-F238E27FC236}">
                  <a16:creationId xmlns:a16="http://schemas.microsoft.com/office/drawing/2014/main" id="{B11CCF20-B106-CB47-9628-40C106359CBA}"/>
                </a:ext>
              </a:extLst>
            </p:cNvPr>
            <p:cNvSpPr txBox="1"/>
            <p:nvPr/>
          </p:nvSpPr>
          <p:spPr bwMode="auto">
            <a:xfrm>
              <a:off x="2736009"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15</a:t>
              </a:r>
            </a:p>
          </p:txBody>
        </p:sp>
        <p:cxnSp>
          <p:nvCxnSpPr>
            <p:cNvPr id="126" name="Straight Connector 125">
              <a:extLst>
                <a:ext uri="{FF2B5EF4-FFF2-40B4-BE49-F238E27FC236}">
                  <a16:creationId xmlns:a16="http://schemas.microsoft.com/office/drawing/2014/main" id="{0557AE1B-7271-314F-946D-D7636E297BC4}"/>
                </a:ext>
              </a:extLst>
            </p:cNvPr>
            <p:cNvCxnSpPr>
              <a:cxnSpLocks/>
            </p:cNvCxnSpPr>
            <p:nvPr/>
          </p:nvCxnSpPr>
          <p:spPr bwMode="auto">
            <a:xfrm rot="5400000" flipH="1">
              <a:off x="3537122"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7" name="TextBox 126">
              <a:extLst>
                <a:ext uri="{FF2B5EF4-FFF2-40B4-BE49-F238E27FC236}">
                  <a16:creationId xmlns:a16="http://schemas.microsoft.com/office/drawing/2014/main" id="{59CE1BC5-40B7-DA43-B4AB-73F9073B23BB}"/>
                </a:ext>
              </a:extLst>
            </p:cNvPr>
            <p:cNvSpPr txBox="1"/>
            <p:nvPr/>
          </p:nvSpPr>
          <p:spPr bwMode="auto">
            <a:xfrm>
              <a:off x="3485958"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cxnSp>
          <p:nvCxnSpPr>
            <p:cNvPr id="128" name="Straight Connector 127">
              <a:extLst>
                <a:ext uri="{FF2B5EF4-FFF2-40B4-BE49-F238E27FC236}">
                  <a16:creationId xmlns:a16="http://schemas.microsoft.com/office/drawing/2014/main" id="{DAC6D258-BBC6-794E-9F86-B786D2C9E240}"/>
                </a:ext>
              </a:extLst>
            </p:cNvPr>
            <p:cNvCxnSpPr>
              <a:cxnSpLocks/>
            </p:cNvCxnSpPr>
            <p:nvPr/>
          </p:nvCxnSpPr>
          <p:spPr bwMode="auto">
            <a:xfrm rot="5400000" flipH="1">
              <a:off x="4286151" y="3043813"/>
              <a:ext cx="54000" cy="0"/>
            </a:xfrm>
            <a:prstGeom prst="line">
              <a:avLst/>
            </a:prstGeom>
            <a:noFill/>
            <a:ln w="12700" cap="flat" cmpd="sng" algn="ctr">
              <a:solidFill>
                <a:srgbClr val="1E1E1E"/>
              </a:solidFill>
              <a:prstDash val="solid"/>
              <a:round/>
              <a:headEnd type="none" w="med" len="med"/>
              <a:tailEnd type="none" w="med" len="med"/>
            </a:ln>
            <a:effectLst/>
          </p:spPr>
        </p:cxnSp>
        <p:sp>
          <p:nvSpPr>
            <p:cNvPr id="129" name="TextBox 128">
              <a:extLst>
                <a:ext uri="{FF2B5EF4-FFF2-40B4-BE49-F238E27FC236}">
                  <a16:creationId xmlns:a16="http://schemas.microsoft.com/office/drawing/2014/main" id="{BABFF969-263F-0B41-AD3F-44559DB8A1C3}"/>
                </a:ext>
              </a:extLst>
            </p:cNvPr>
            <p:cNvSpPr txBox="1"/>
            <p:nvPr/>
          </p:nvSpPr>
          <p:spPr bwMode="auto">
            <a:xfrm>
              <a:off x="4234986" y="3068207"/>
              <a:ext cx="159351" cy="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25</a:t>
              </a:r>
            </a:p>
          </p:txBody>
        </p:sp>
      </p:grpSp>
      <p:sp>
        <p:nvSpPr>
          <p:cNvPr id="21" name="Freeform: Shape 45">
            <a:extLst>
              <a:ext uri="{FF2B5EF4-FFF2-40B4-BE49-F238E27FC236}">
                <a16:creationId xmlns:a16="http://schemas.microsoft.com/office/drawing/2014/main" id="{E0F70A69-54C1-9D46-93F7-25D504FDD397}"/>
              </a:ext>
            </a:extLst>
          </p:cNvPr>
          <p:cNvSpPr/>
          <p:nvPr/>
        </p:nvSpPr>
        <p:spPr>
          <a:xfrm>
            <a:off x="6932962" y="1968725"/>
            <a:ext cx="3955760" cy="2155959"/>
          </a:xfrm>
          <a:custGeom>
            <a:avLst/>
            <a:gdLst>
              <a:gd name="connsiteX0" fmla="*/ 0 w 3370273"/>
              <a:gd name="connsiteY0" fmla="*/ 0 h 1734623"/>
              <a:gd name="connsiteX1" fmla="*/ 0 w 3370273"/>
              <a:gd name="connsiteY1" fmla="*/ 40907 h 1734623"/>
              <a:gd name="connsiteX2" fmla="*/ 49780 w 3370273"/>
              <a:gd name="connsiteY2" fmla="*/ 40907 h 1734623"/>
              <a:gd name="connsiteX3" fmla="*/ 49780 w 3370273"/>
              <a:gd name="connsiteY3" fmla="*/ 48861 h 1734623"/>
              <a:gd name="connsiteX4" fmla="*/ 118403 w 3370273"/>
              <a:gd name="connsiteY4" fmla="*/ 48861 h 1734623"/>
              <a:gd name="connsiteX5" fmla="*/ 118403 w 3370273"/>
              <a:gd name="connsiteY5" fmla="*/ 108201 h 1734623"/>
              <a:gd name="connsiteX6" fmla="*/ 405115 w 3370273"/>
              <a:gd name="connsiteY6" fmla="*/ 108201 h 1734623"/>
              <a:gd name="connsiteX7" fmla="*/ 405115 w 3370273"/>
              <a:gd name="connsiteY7" fmla="*/ 167793 h 1734623"/>
              <a:gd name="connsiteX8" fmla="*/ 417083 w 3370273"/>
              <a:gd name="connsiteY8" fmla="*/ 167793 h 1734623"/>
              <a:gd name="connsiteX9" fmla="*/ 417083 w 3370273"/>
              <a:gd name="connsiteY9" fmla="*/ 215518 h 1734623"/>
              <a:gd name="connsiteX10" fmla="*/ 424849 w 3370273"/>
              <a:gd name="connsiteY10" fmla="*/ 215518 h 1734623"/>
              <a:gd name="connsiteX11" fmla="*/ 424849 w 3370273"/>
              <a:gd name="connsiteY11" fmla="*/ 275111 h 1734623"/>
              <a:gd name="connsiteX12" fmla="*/ 565659 w 3370273"/>
              <a:gd name="connsiteY12" fmla="*/ 275111 h 1734623"/>
              <a:gd name="connsiteX13" fmla="*/ 565659 w 3370273"/>
              <a:gd name="connsiteY13" fmla="*/ 332936 h 1734623"/>
              <a:gd name="connsiteX14" fmla="*/ 586284 w 3370273"/>
              <a:gd name="connsiteY14" fmla="*/ 332936 h 1734623"/>
              <a:gd name="connsiteX15" fmla="*/ 586284 w 3370273"/>
              <a:gd name="connsiteY15" fmla="*/ 395053 h 1734623"/>
              <a:gd name="connsiteX16" fmla="*/ 599143 w 3370273"/>
              <a:gd name="connsiteY16" fmla="*/ 395053 h 1734623"/>
              <a:gd name="connsiteX17" fmla="*/ 599143 w 3370273"/>
              <a:gd name="connsiteY17" fmla="*/ 451237 h 1734623"/>
              <a:gd name="connsiteX18" fmla="*/ 635173 w 3370273"/>
              <a:gd name="connsiteY18" fmla="*/ 451237 h 1734623"/>
              <a:gd name="connsiteX19" fmla="*/ 635173 w 3370273"/>
              <a:gd name="connsiteY19" fmla="*/ 509062 h 1734623"/>
              <a:gd name="connsiteX20" fmla="*/ 657453 w 3370273"/>
              <a:gd name="connsiteY20" fmla="*/ 509062 h 1734623"/>
              <a:gd name="connsiteX21" fmla="*/ 657453 w 3370273"/>
              <a:gd name="connsiteY21" fmla="*/ 572063 h 1734623"/>
              <a:gd name="connsiteX22" fmla="*/ 811885 w 3370273"/>
              <a:gd name="connsiteY22" fmla="*/ 572063 h 1734623"/>
              <a:gd name="connsiteX23" fmla="*/ 811885 w 3370273"/>
              <a:gd name="connsiteY23" fmla="*/ 626479 h 1734623"/>
              <a:gd name="connsiteX24" fmla="*/ 986943 w 3370273"/>
              <a:gd name="connsiteY24" fmla="*/ 626479 h 1734623"/>
              <a:gd name="connsiteX25" fmla="*/ 986943 w 3370273"/>
              <a:gd name="connsiteY25" fmla="*/ 686956 h 1734623"/>
              <a:gd name="connsiteX26" fmla="*/ 995473 w 3370273"/>
              <a:gd name="connsiteY26" fmla="*/ 686956 h 1734623"/>
              <a:gd name="connsiteX27" fmla="*/ 995473 w 3370273"/>
              <a:gd name="connsiteY27" fmla="*/ 739731 h 1734623"/>
              <a:gd name="connsiteX28" fmla="*/ 1004894 w 3370273"/>
              <a:gd name="connsiteY28" fmla="*/ 739731 h 1734623"/>
              <a:gd name="connsiteX29" fmla="*/ 1004894 w 3370273"/>
              <a:gd name="connsiteY29" fmla="*/ 801848 h 1734623"/>
              <a:gd name="connsiteX30" fmla="*/ 1050346 w 3370273"/>
              <a:gd name="connsiteY30" fmla="*/ 801848 h 1734623"/>
              <a:gd name="connsiteX31" fmla="*/ 1050346 w 3370273"/>
              <a:gd name="connsiteY31" fmla="*/ 858916 h 1734623"/>
              <a:gd name="connsiteX32" fmla="*/ 1096688 w 3370273"/>
              <a:gd name="connsiteY32" fmla="*/ 858916 h 1734623"/>
              <a:gd name="connsiteX33" fmla="*/ 1096688 w 3370273"/>
              <a:gd name="connsiteY33" fmla="*/ 914216 h 1734623"/>
              <a:gd name="connsiteX34" fmla="*/ 1109547 w 3370273"/>
              <a:gd name="connsiteY34" fmla="*/ 914216 h 1734623"/>
              <a:gd name="connsiteX35" fmla="*/ 1109547 w 3370273"/>
              <a:gd name="connsiteY35" fmla="*/ 980626 h 1734623"/>
              <a:gd name="connsiteX36" fmla="*/ 1232278 w 3370273"/>
              <a:gd name="connsiteY36" fmla="*/ 980626 h 1734623"/>
              <a:gd name="connsiteX37" fmla="*/ 1232278 w 3370273"/>
              <a:gd name="connsiteY37" fmla="*/ 1038451 h 1734623"/>
              <a:gd name="connsiteX38" fmla="*/ 1324963 w 3370273"/>
              <a:gd name="connsiteY38" fmla="*/ 1038451 h 1734623"/>
              <a:gd name="connsiteX39" fmla="*/ 1324963 w 3370273"/>
              <a:gd name="connsiteY39" fmla="*/ 1096276 h 1734623"/>
              <a:gd name="connsiteX40" fmla="*/ 1439165 w 3370273"/>
              <a:gd name="connsiteY40" fmla="*/ 1096276 h 1734623"/>
              <a:gd name="connsiteX41" fmla="*/ 1439165 w 3370273"/>
              <a:gd name="connsiteY41" fmla="*/ 1154101 h 1734623"/>
              <a:gd name="connsiteX42" fmla="*/ 1446931 w 3370273"/>
              <a:gd name="connsiteY42" fmla="*/ 1154101 h 1734623"/>
              <a:gd name="connsiteX43" fmla="*/ 1446931 w 3370273"/>
              <a:gd name="connsiteY43" fmla="*/ 1212810 h 1734623"/>
              <a:gd name="connsiteX44" fmla="*/ 1957590 w 3370273"/>
              <a:gd name="connsiteY44" fmla="*/ 1212810 h 1734623"/>
              <a:gd name="connsiteX45" fmla="*/ 1957590 w 3370273"/>
              <a:gd name="connsiteY45" fmla="*/ 1273286 h 1734623"/>
              <a:gd name="connsiteX46" fmla="*/ 2541200 w 3370273"/>
              <a:gd name="connsiteY46" fmla="*/ 1273286 h 1734623"/>
              <a:gd name="connsiteX47" fmla="*/ 2541200 w 3370273"/>
              <a:gd name="connsiteY47" fmla="*/ 1349923 h 1734623"/>
              <a:gd name="connsiteX48" fmla="*/ 2724915 w 3370273"/>
              <a:gd name="connsiteY48" fmla="*/ 1349923 h 1734623"/>
              <a:gd name="connsiteX49" fmla="*/ 3195216 w 3370273"/>
              <a:gd name="connsiteY49" fmla="*/ 1349923 h 1734623"/>
              <a:gd name="connsiteX50" fmla="*/ 3195216 w 3370273"/>
              <a:gd name="connsiteY50" fmla="*/ 1543094 h 1734623"/>
              <a:gd name="connsiteX51" fmla="*/ 3370273 w 3370273"/>
              <a:gd name="connsiteY51" fmla="*/ 1543094 h 1734623"/>
              <a:gd name="connsiteX52" fmla="*/ 3370273 w 3370273"/>
              <a:gd name="connsiteY52" fmla="*/ 1734623 h 173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70273" h="1734623">
                <a:moveTo>
                  <a:pt x="0" y="0"/>
                </a:moveTo>
                <a:lnTo>
                  <a:pt x="0" y="40907"/>
                </a:lnTo>
                <a:lnTo>
                  <a:pt x="49780" y="40907"/>
                </a:lnTo>
                <a:lnTo>
                  <a:pt x="49780" y="48861"/>
                </a:lnTo>
                <a:lnTo>
                  <a:pt x="118403" y="48861"/>
                </a:lnTo>
                <a:lnTo>
                  <a:pt x="118403" y="108201"/>
                </a:lnTo>
                <a:lnTo>
                  <a:pt x="405115" y="108201"/>
                </a:lnTo>
                <a:lnTo>
                  <a:pt x="405115" y="167793"/>
                </a:lnTo>
                <a:lnTo>
                  <a:pt x="417083" y="167793"/>
                </a:lnTo>
                <a:lnTo>
                  <a:pt x="417083" y="215518"/>
                </a:lnTo>
                <a:lnTo>
                  <a:pt x="424849" y="215518"/>
                </a:lnTo>
                <a:lnTo>
                  <a:pt x="424849" y="275111"/>
                </a:lnTo>
                <a:lnTo>
                  <a:pt x="565659" y="275111"/>
                </a:lnTo>
                <a:lnTo>
                  <a:pt x="565659" y="332936"/>
                </a:lnTo>
                <a:lnTo>
                  <a:pt x="586284" y="332936"/>
                </a:lnTo>
                <a:lnTo>
                  <a:pt x="586284" y="395053"/>
                </a:lnTo>
                <a:lnTo>
                  <a:pt x="599143" y="395053"/>
                </a:lnTo>
                <a:lnTo>
                  <a:pt x="599143" y="451237"/>
                </a:lnTo>
                <a:lnTo>
                  <a:pt x="635173" y="451237"/>
                </a:lnTo>
                <a:lnTo>
                  <a:pt x="635173" y="509062"/>
                </a:lnTo>
                <a:lnTo>
                  <a:pt x="657453" y="509062"/>
                </a:lnTo>
                <a:lnTo>
                  <a:pt x="657453" y="572063"/>
                </a:lnTo>
                <a:lnTo>
                  <a:pt x="811885" y="572063"/>
                </a:lnTo>
                <a:lnTo>
                  <a:pt x="811885" y="626479"/>
                </a:lnTo>
                <a:lnTo>
                  <a:pt x="986943" y="626479"/>
                </a:lnTo>
                <a:lnTo>
                  <a:pt x="986943" y="686956"/>
                </a:lnTo>
                <a:lnTo>
                  <a:pt x="995473" y="686956"/>
                </a:lnTo>
                <a:lnTo>
                  <a:pt x="995473" y="739731"/>
                </a:lnTo>
                <a:lnTo>
                  <a:pt x="1004894" y="739731"/>
                </a:lnTo>
                <a:lnTo>
                  <a:pt x="1004894" y="801848"/>
                </a:lnTo>
                <a:lnTo>
                  <a:pt x="1050346" y="801848"/>
                </a:lnTo>
                <a:lnTo>
                  <a:pt x="1050346" y="858916"/>
                </a:lnTo>
                <a:lnTo>
                  <a:pt x="1096688" y="858916"/>
                </a:lnTo>
                <a:lnTo>
                  <a:pt x="1096688" y="914216"/>
                </a:lnTo>
                <a:lnTo>
                  <a:pt x="1109547" y="914216"/>
                </a:lnTo>
                <a:lnTo>
                  <a:pt x="1109547" y="980626"/>
                </a:lnTo>
                <a:lnTo>
                  <a:pt x="1232278" y="980626"/>
                </a:lnTo>
                <a:lnTo>
                  <a:pt x="1232278" y="1038451"/>
                </a:lnTo>
                <a:lnTo>
                  <a:pt x="1324963" y="1038451"/>
                </a:lnTo>
                <a:lnTo>
                  <a:pt x="1324963" y="1096276"/>
                </a:lnTo>
                <a:lnTo>
                  <a:pt x="1439165" y="1096276"/>
                </a:lnTo>
                <a:lnTo>
                  <a:pt x="1439165" y="1154101"/>
                </a:lnTo>
                <a:lnTo>
                  <a:pt x="1446931" y="1154101"/>
                </a:lnTo>
                <a:lnTo>
                  <a:pt x="1446931" y="1212810"/>
                </a:lnTo>
                <a:lnTo>
                  <a:pt x="1957590" y="1212810"/>
                </a:lnTo>
                <a:lnTo>
                  <a:pt x="1957590" y="1273286"/>
                </a:lnTo>
                <a:lnTo>
                  <a:pt x="2541200" y="1273286"/>
                </a:lnTo>
                <a:cubicBezTo>
                  <a:pt x="2541200" y="1273286"/>
                  <a:pt x="2544638" y="1349923"/>
                  <a:pt x="2541200" y="1349923"/>
                </a:cubicBezTo>
                <a:cubicBezTo>
                  <a:pt x="2537763" y="1349923"/>
                  <a:pt x="2724915" y="1349923"/>
                  <a:pt x="2724915" y="1349923"/>
                </a:cubicBezTo>
                <a:lnTo>
                  <a:pt x="3195216" y="1349923"/>
                </a:lnTo>
                <a:cubicBezTo>
                  <a:pt x="3195216" y="1349923"/>
                  <a:pt x="3193688" y="1544609"/>
                  <a:pt x="3195216" y="1543094"/>
                </a:cubicBezTo>
                <a:cubicBezTo>
                  <a:pt x="3196743" y="1541579"/>
                  <a:pt x="3370273" y="1543094"/>
                  <a:pt x="3370273" y="1543094"/>
                </a:cubicBezTo>
                <a:lnTo>
                  <a:pt x="3370273" y="1734623"/>
                </a:lnTo>
              </a:path>
            </a:pathLst>
          </a:custGeom>
          <a:noFill/>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2" name="Freeform: Shape 78">
            <a:extLst>
              <a:ext uri="{FF2B5EF4-FFF2-40B4-BE49-F238E27FC236}">
                <a16:creationId xmlns:a16="http://schemas.microsoft.com/office/drawing/2014/main" id="{DF9E32F8-54A0-1447-92F4-182A801ED138}"/>
              </a:ext>
            </a:extLst>
          </p:cNvPr>
          <p:cNvSpPr/>
          <p:nvPr/>
        </p:nvSpPr>
        <p:spPr>
          <a:xfrm>
            <a:off x="10604503" y="362190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3" name="Freeform: Shape 79">
            <a:extLst>
              <a:ext uri="{FF2B5EF4-FFF2-40B4-BE49-F238E27FC236}">
                <a16:creationId xmlns:a16="http://schemas.microsoft.com/office/drawing/2014/main" id="{AE814B79-EE16-2F48-95CC-D6457E79B74C}"/>
              </a:ext>
            </a:extLst>
          </p:cNvPr>
          <p:cNvSpPr/>
          <p:nvPr/>
        </p:nvSpPr>
        <p:spPr>
          <a:xfrm>
            <a:off x="10238096" y="361860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4" name="Freeform: Shape 80">
            <a:extLst>
              <a:ext uri="{FF2B5EF4-FFF2-40B4-BE49-F238E27FC236}">
                <a16:creationId xmlns:a16="http://schemas.microsoft.com/office/drawing/2014/main" id="{1FB8FFEC-D7C6-964F-9477-2AE677621817}"/>
              </a:ext>
            </a:extLst>
          </p:cNvPr>
          <p:cNvSpPr/>
          <p:nvPr/>
        </p:nvSpPr>
        <p:spPr>
          <a:xfrm>
            <a:off x="9983314" y="361860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0070C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5" name="Freeform: Shape 82">
            <a:extLst>
              <a:ext uri="{FF2B5EF4-FFF2-40B4-BE49-F238E27FC236}">
                <a16:creationId xmlns:a16="http://schemas.microsoft.com/office/drawing/2014/main" id="{5C9C6546-0D09-234C-A7BF-91DAD74E4449}"/>
              </a:ext>
            </a:extLst>
          </p:cNvPr>
          <p:cNvSpPr/>
          <p:nvPr/>
        </p:nvSpPr>
        <p:spPr>
          <a:xfrm>
            <a:off x="6708217" y="1960251"/>
            <a:ext cx="4842638" cy="1720184"/>
          </a:xfrm>
          <a:custGeom>
            <a:avLst/>
            <a:gdLst>
              <a:gd name="connsiteX0" fmla="*/ 0 w 4125885"/>
              <a:gd name="connsiteY0" fmla="*/ 0 h 1384011"/>
              <a:gd name="connsiteX1" fmla="*/ 55764 w 4125885"/>
              <a:gd name="connsiteY1" fmla="*/ 0 h 1384011"/>
              <a:gd name="connsiteX2" fmla="*/ 55764 w 4125885"/>
              <a:gd name="connsiteY2" fmla="*/ 32321 h 1384011"/>
              <a:gd name="connsiteX3" fmla="*/ 76389 w 4125885"/>
              <a:gd name="connsiteY3" fmla="*/ 32321 h 1384011"/>
              <a:gd name="connsiteX4" fmla="*/ 76389 w 4125885"/>
              <a:gd name="connsiteY4" fmla="*/ 55300 h 1384011"/>
              <a:gd name="connsiteX5" fmla="*/ 308993 w 4125885"/>
              <a:gd name="connsiteY5" fmla="*/ 55300 h 1384011"/>
              <a:gd name="connsiteX6" fmla="*/ 308993 w 4125885"/>
              <a:gd name="connsiteY6" fmla="*/ 114009 h 1384011"/>
              <a:gd name="connsiteX7" fmla="*/ 339039 w 4125885"/>
              <a:gd name="connsiteY7" fmla="*/ 114009 h 1384011"/>
              <a:gd name="connsiteX8" fmla="*/ 339039 w 4125885"/>
              <a:gd name="connsiteY8" fmla="*/ 154032 h 1384011"/>
              <a:gd name="connsiteX9" fmla="*/ 375960 w 4125885"/>
              <a:gd name="connsiteY9" fmla="*/ 154032 h 1384011"/>
              <a:gd name="connsiteX10" fmla="*/ 375960 w 4125885"/>
              <a:gd name="connsiteY10" fmla="*/ 210215 h 1384011"/>
              <a:gd name="connsiteX11" fmla="*/ 436817 w 4125885"/>
              <a:gd name="connsiteY11" fmla="*/ 210215 h 1384011"/>
              <a:gd name="connsiteX12" fmla="*/ 436817 w 4125885"/>
              <a:gd name="connsiteY12" fmla="*/ 251880 h 1384011"/>
              <a:gd name="connsiteX13" fmla="*/ 436817 w 4125885"/>
              <a:gd name="connsiteY13" fmla="*/ 274858 h 1384011"/>
              <a:gd name="connsiteX14" fmla="*/ 475520 w 4125885"/>
              <a:gd name="connsiteY14" fmla="*/ 274858 h 1384011"/>
              <a:gd name="connsiteX15" fmla="*/ 475520 w 4125885"/>
              <a:gd name="connsiteY15" fmla="*/ 320058 h 1384011"/>
              <a:gd name="connsiteX16" fmla="*/ 526955 w 4125885"/>
              <a:gd name="connsiteY16" fmla="*/ 320058 h 1384011"/>
              <a:gd name="connsiteX17" fmla="*/ 526955 w 4125885"/>
              <a:gd name="connsiteY17" fmla="*/ 429016 h 1384011"/>
              <a:gd name="connsiteX18" fmla="*/ 612001 w 4125885"/>
              <a:gd name="connsiteY18" fmla="*/ 429016 h 1384011"/>
              <a:gd name="connsiteX19" fmla="*/ 612001 w 4125885"/>
              <a:gd name="connsiteY19" fmla="*/ 485073 h 1384011"/>
              <a:gd name="connsiteX20" fmla="*/ 751029 w 4125885"/>
              <a:gd name="connsiteY20" fmla="*/ 485073 h 1384011"/>
              <a:gd name="connsiteX21" fmla="*/ 751029 w 4125885"/>
              <a:gd name="connsiteY21" fmla="*/ 539616 h 1384011"/>
              <a:gd name="connsiteX22" fmla="*/ 787059 w 4125885"/>
              <a:gd name="connsiteY22" fmla="*/ 539616 h 1384011"/>
              <a:gd name="connsiteX23" fmla="*/ 787059 w 4125885"/>
              <a:gd name="connsiteY23" fmla="*/ 594916 h 1384011"/>
              <a:gd name="connsiteX24" fmla="*/ 810230 w 4125885"/>
              <a:gd name="connsiteY24" fmla="*/ 594916 h 1384011"/>
              <a:gd name="connsiteX25" fmla="*/ 810230 w 4125885"/>
              <a:gd name="connsiteY25" fmla="*/ 650215 h 1384011"/>
              <a:gd name="connsiteX26" fmla="*/ 860010 w 4125885"/>
              <a:gd name="connsiteY26" fmla="*/ 650215 h 1384011"/>
              <a:gd name="connsiteX27" fmla="*/ 860010 w 4125885"/>
              <a:gd name="connsiteY27" fmla="*/ 697940 h 1384011"/>
              <a:gd name="connsiteX28" fmla="*/ 968992 w 4125885"/>
              <a:gd name="connsiteY28" fmla="*/ 697940 h 1384011"/>
              <a:gd name="connsiteX29" fmla="*/ 968992 w 4125885"/>
              <a:gd name="connsiteY29" fmla="*/ 760941 h 1384011"/>
              <a:gd name="connsiteX30" fmla="*/ 993054 w 4125885"/>
              <a:gd name="connsiteY30" fmla="*/ 760941 h 1384011"/>
              <a:gd name="connsiteX31" fmla="*/ 993054 w 4125885"/>
              <a:gd name="connsiteY31" fmla="*/ 820534 h 1384011"/>
              <a:gd name="connsiteX32" fmla="*/ 1166457 w 4125885"/>
              <a:gd name="connsiteY32" fmla="*/ 820534 h 1384011"/>
              <a:gd name="connsiteX33" fmla="*/ 1166457 w 4125885"/>
              <a:gd name="connsiteY33" fmla="*/ 880884 h 1384011"/>
              <a:gd name="connsiteX34" fmla="*/ 1256595 w 4125885"/>
              <a:gd name="connsiteY34" fmla="*/ 880884 h 1384011"/>
              <a:gd name="connsiteX35" fmla="*/ 1256595 w 4125885"/>
              <a:gd name="connsiteY35" fmla="*/ 949062 h 1384011"/>
              <a:gd name="connsiteX36" fmla="*/ 1405044 w 4125885"/>
              <a:gd name="connsiteY36" fmla="*/ 949062 h 1384011"/>
              <a:gd name="connsiteX37" fmla="*/ 1405044 w 4125885"/>
              <a:gd name="connsiteY37" fmla="*/ 1011180 h 1384011"/>
              <a:gd name="connsiteX38" fmla="*/ 1502058 w 4125885"/>
              <a:gd name="connsiteY38" fmla="*/ 1011180 h 1384011"/>
              <a:gd name="connsiteX39" fmla="*/ 1502058 w 4125885"/>
              <a:gd name="connsiteY39" fmla="*/ 1078348 h 1384011"/>
              <a:gd name="connsiteX40" fmla="*/ 1570681 w 4125885"/>
              <a:gd name="connsiteY40" fmla="*/ 1078348 h 1384011"/>
              <a:gd name="connsiteX41" fmla="*/ 1570681 w 4125885"/>
              <a:gd name="connsiteY41" fmla="*/ 1145642 h 1384011"/>
              <a:gd name="connsiteX42" fmla="*/ 1721803 w 4125885"/>
              <a:gd name="connsiteY42" fmla="*/ 1145642 h 1384011"/>
              <a:gd name="connsiteX43" fmla="*/ 1721803 w 4125885"/>
              <a:gd name="connsiteY43" fmla="*/ 1214577 h 1384011"/>
              <a:gd name="connsiteX44" fmla="*/ 2437566 w 4125885"/>
              <a:gd name="connsiteY44" fmla="*/ 1214577 h 1384011"/>
              <a:gd name="connsiteX45" fmla="*/ 2437566 w 4125885"/>
              <a:gd name="connsiteY45" fmla="*/ 1292098 h 1384011"/>
              <a:gd name="connsiteX46" fmla="*/ 2896790 w 4125885"/>
              <a:gd name="connsiteY46" fmla="*/ 1292098 h 1384011"/>
              <a:gd name="connsiteX47" fmla="*/ 2896790 w 4125885"/>
              <a:gd name="connsiteY47" fmla="*/ 1384012 h 1384011"/>
              <a:gd name="connsiteX48" fmla="*/ 4125885 w 4125885"/>
              <a:gd name="connsiteY48" fmla="*/ 1384012 h 138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25885" h="1384011">
                <a:moveTo>
                  <a:pt x="0" y="0"/>
                </a:moveTo>
                <a:lnTo>
                  <a:pt x="55764" y="0"/>
                </a:lnTo>
                <a:lnTo>
                  <a:pt x="55764" y="32321"/>
                </a:lnTo>
                <a:lnTo>
                  <a:pt x="76389" y="32321"/>
                </a:lnTo>
                <a:lnTo>
                  <a:pt x="76389" y="55300"/>
                </a:lnTo>
                <a:lnTo>
                  <a:pt x="308993" y="55300"/>
                </a:lnTo>
                <a:lnTo>
                  <a:pt x="308993" y="114009"/>
                </a:lnTo>
                <a:lnTo>
                  <a:pt x="339039" y="114009"/>
                </a:lnTo>
                <a:lnTo>
                  <a:pt x="339039" y="154032"/>
                </a:lnTo>
                <a:lnTo>
                  <a:pt x="375960" y="154032"/>
                </a:lnTo>
                <a:lnTo>
                  <a:pt x="375960" y="210215"/>
                </a:lnTo>
                <a:lnTo>
                  <a:pt x="436817" y="210215"/>
                </a:lnTo>
                <a:lnTo>
                  <a:pt x="436817" y="251880"/>
                </a:lnTo>
                <a:lnTo>
                  <a:pt x="436817" y="274858"/>
                </a:lnTo>
                <a:lnTo>
                  <a:pt x="475520" y="274858"/>
                </a:lnTo>
                <a:lnTo>
                  <a:pt x="475520" y="320058"/>
                </a:lnTo>
                <a:lnTo>
                  <a:pt x="526955" y="320058"/>
                </a:lnTo>
                <a:lnTo>
                  <a:pt x="526955" y="429016"/>
                </a:lnTo>
                <a:lnTo>
                  <a:pt x="612001" y="429016"/>
                </a:lnTo>
                <a:lnTo>
                  <a:pt x="612001" y="485073"/>
                </a:lnTo>
                <a:lnTo>
                  <a:pt x="751029" y="485073"/>
                </a:lnTo>
                <a:lnTo>
                  <a:pt x="751029" y="539616"/>
                </a:lnTo>
                <a:lnTo>
                  <a:pt x="787059" y="539616"/>
                </a:lnTo>
                <a:lnTo>
                  <a:pt x="787059" y="594916"/>
                </a:lnTo>
                <a:lnTo>
                  <a:pt x="810230" y="594916"/>
                </a:lnTo>
                <a:lnTo>
                  <a:pt x="810230" y="650215"/>
                </a:lnTo>
                <a:lnTo>
                  <a:pt x="860010" y="650215"/>
                </a:lnTo>
                <a:lnTo>
                  <a:pt x="860010" y="697940"/>
                </a:lnTo>
                <a:lnTo>
                  <a:pt x="968992" y="697940"/>
                </a:lnTo>
                <a:lnTo>
                  <a:pt x="968992" y="760941"/>
                </a:lnTo>
                <a:lnTo>
                  <a:pt x="993054" y="760941"/>
                </a:lnTo>
                <a:lnTo>
                  <a:pt x="993054" y="820534"/>
                </a:lnTo>
                <a:lnTo>
                  <a:pt x="1166457" y="820534"/>
                </a:lnTo>
                <a:lnTo>
                  <a:pt x="1166457" y="880884"/>
                </a:lnTo>
                <a:lnTo>
                  <a:pt x="1256595" y="880884"/>
                </a:lnTo>
                <a:lnTo>
                  <a:pt x="1256595" y="949062"/>
                </a:lnTo>
                <a:lnTo>
                  <a:pt x="1405044" y="949062"/>
                </a:lnTo>
                <a:lnTo>
                  <a:pt x="1405044" y="1011180"/>
                </a:lnTo>
                <a:lnTo>
                  <a:pt x="1502058" y="1011180"/>
                </a:lnTo>
                <a:lnTo>
                  <a:pt x="1502058" y="1078348"/>
                </a:lnTo>
                <a:lnTo>
                  <a:pt x="1570681" y="1078348"/>
                </a:lnTo>
                <a:lnTo>
                  <a:pt x="1570681" y="1145642"/>
                </a:lnTo>
                <a:lnTo>
                  <a:pt x="1721803" y="1145642"/>
                </a:lnTo>
                <a:lnTo>
                  <a:pt x="1721803" y="1214577"/>
                </a:lnTo>
                <a:lnTo>
                  <a:pt x="2437566" y="1214577"/>
                </a:lnTo>
                <a:lnTo>
                  <a:pt x="2437566" y="1292098"/>
                </a:lnTo>
                <a:lnTo>
                  <a:pt x="2896790" y="1292098"/>
                </a:lnTo>
                <a:lnTo>
                  <a:pt x="2896790" y="1384012"/>
                </a:lnTo>
                <a:lnTo>
                  <a:pt x="4125885" y="1384012"/>
                </a:lnTo>
              </a:path>
            </a:pathLst>
          </a:custGeom>
          <a:noFill/>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6" name="Freeform: Shape 83">
            <a:extLst>
              <a:ext uri="{FF2B5EF4-FFF2-40B4-BE49-F238E27FC236}">
                <a16:creationId xmlns:a16="http://schemas.microsoft.com/office/drawing/2014/main" id="{32705B47-ED59-2F41-9786-1C1C929B32BA}"/>
              </a:ext>
            </a:extLst>
          </p:cNvPr>
          <p:cNvSpPr/>
          <p:nvPr/>
        </p:nvSpPr>
        <p:spPr>
          <a:xfrm>
            <a:off x="11533671"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7" name="Freeform: Shape 84">
            <a:extLst>
              <a:ext uri="{FF2B5EF4-FFF2-40B4-BE49-F238E27FC236}">
                <a16:creationId xmlns:a16="http://schemas.microsoft.com/office/drawing/2014/main" id="{BD1FF097-7151-E14F-8B5B-EFA067B42FE8}"/>
              </a:ext>
            </a:extLst>
          </p:cNvPr>
          <p:cNvSpPr/>
          <p:nvPr/>
        </p:nvSpPr>
        <p:spPr>
          <a:xfrm>
            <a:off x="11467173" y="3656113"/>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8" name="Freeform: Shape 85">
            <a:extLst>
              <a:ext uri="{FF2B5EF4-FFF2-40B4-BE49-F238E27FC236}">
                <a16:creationId xmlns:a16="http://schemas.microsoft.com/office/drawing/2014/main" id="{67472B77-7073-294C-B1BA-0C63EC352772}"/>
              </a:ext>
            </a:extLst>
          </p:cNvPr>
          <p:cNvSpPr/>
          <p:nvPr/>
        </p:nvSpPr>
        <p:spPr>
          <a:xfrm>
            <a:off x="11109583"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29" name="Freeform: Shape 86">
            <a:extLst>
              <a:ext uri="{FF2B5EF4-FFF2-40B4-BE49-F238E27FC236}">
                <a16:creationId xmlns:a16="http://schemas.microsoft.com/office/drawing/2014/main" id="{1FF1E09F-0FE2-9C4E-BC79-4C46179F321D}"/>
              </a:ext>
            </a:extLst>
          </p:cNvPr>
          <p:cNvSpPr/>
          <p:nvPr/>
        </p:nvSpPr>
        <p:spPr>
          <a:xfrm>
            <a:off x="10399333" y="3655015"/>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0" name="Freeform: Shape 87">
            <a:extLst>
              <a:ext uri="{FF2B5EF4-FFF2-40B4-BE49-F238E27FC236}">
                <a16:creationId xmlns:a16="http://schemas.microsoft.com/office/drawing/2014/main" id="{F2F37401-EA07-4843-83E6-EF4619A60B0E}"/>
              </a:ext>
            </a:extLst>
          </p:cNvPr>
          <p:cNvSpPr/>
          <p:nvPr/>
        </p:nvSpPr>
        <p:spPr>
          <a:xfrm>
            <a:off x="9774708" y="3536539"/>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1" name="Freeform: Shape 88">
            <a:extLst>
              <a:ext uri="{FF2B5EF4-FFF2-40B4-BE49-F238E27FC236}">
                <a16:creationId xmlns:a16="http://schemas.microsoft.com/office/drawing/2014/main" id="{B1ADF240-6057-404D-857C-D2DC4B74FD15}"/>
              </a:ext>
            </a:extLst>
          </p:cNvPr>
          <p:cNvSpPr/>
          <p:nvPr/>
        </p:nvSpPr>
        <p:spPr>
          <a:xfrm>
            <a:off x="9509765" y="3442855"/>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2" name="Freeform: Shape 89">
            <a:extLst>
              <a:ext uri="{FF2B5EF4-FFF2-40B4-BE49-F238E27FC236}">
                <a16:creationId xmlns:a16="http://schemas.microsoft.com/office/drawing/2014/main" id="{4EFC2AF2-8EFB-A645-835D-E9062547F22E}"/>
              </a:ext>
            </a:extLst>
          </p:cNvPr>
          <p:cNvSpPr/>
          <p:nvPr/>
        </p:nvSpPr>
        <p:spPr>
          <a:xfrm>
            <a:off x="8139774" y="3025598"/>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3" name="Freeform: Shape 90">
            <a:extLst>
              <a:ext uri="{FF2B5EF4-FFF2-40B4-BE49-F238E27FC236}">
                <a16:creationId xmlns:a16="http://schemas.microsoft.com/office/drawing/2014/main" id="{A0B61658-AD7C-0248-AD65-264991F110EF}"/>
              </a:ext>
            </a:extLst>
          </p:cNvPr>
          <p:cNvSpPr/>
          <p:nvPr/>
        </p:nvSpPr>
        <p:spPr>
          <a:xfrm>
            <a:off x="8053103" y="2954670"/>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4" name="Freeform: Shape 91">
            <a:extLst>
              <a:ext uri="{FF2B5EF4-FFF2-40B4-BE49-F238E27FC236}">
                <a16:creationId xmlns:a16="http://schemas.microsoft.com/office/drawing/2014/main" id="{CF00DD10-40F9-8645-A47D-487F90446474}"/>
              </a:ext>
            </a:extLst>
          </p:cNvPr>
          <p:cNvSpPr/>
          <p:nvPr/>
        </p:nvSpPr>
        <p:spPr>
          <a:xfrm>
            <a:off x="7808334" y="280182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5" name="Freeform: Shape 92">
            <a:extLst>
              <a:ext uri="{FF2B5EF4-FFF2-40B4-BE49-F238E27FC236}">
                <a16:creationId xmlns:a16="http://schemas.microsoft.com/office/drawing/2014/main" id="{6E1542C2-131A-9C46-91C3-69BFDA8EA168}"/>
              </a:ext>
            </a:extLst>
          </p:cNvPr>
          <p:cNvSpPr/>
          <p:nvPr/>
        </p:nvSpPr>
        <p:spPr>
          <a:xfrm>
            <a:off x="7301610" y="2331058"/>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6" name="Freeform: Shape 93">
            <a:extLst>
              <a:ext uri="{FF2B5EF4-FFF2-40B4-BE49-F238E27FC236}">
                <a16:creationId xmlns:a16="http://schemas.microsoft.com/office/drawing/2014/main" id="{28D6B34F-F734-A046-8267-3CE03B2E5E59}"/>
              </a:ext>
            </a:extLst>
          </p:cNvPr>
          <p:cNvSpPr/>
          <p:nvPr/>
        </p:nvSpPr>
        <p:spPr>
          <a:xfrm>
            <a:off x="6745425" y="193483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6A5A5"/>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7" name="Freeform: Shape 95">
            <a:extLst>
              <a:ext uri="{FF2B5EF4-FFF2-40B4-BE49-F238E27FC236}">
                <a16:creationId xmlns:a16="http://schemas.microsoft.com/office/drawing/2014/main" id="{41045AEA-0808-3D4C-8EA9-6A751B7E521A}"/>
              </a:ext>
            </a:extLst>
          </p:cNvPr>
          <p:cNvSpPr/>
          <p:nvPr/>
        </p:nvSpPr>
        <p:spPr>
          <a:xfrm>
            <a:off x="6708217" y="1964488"/>
            <a:ext cx="3879101" cy="2047839"/>
          </a:xfrm>
          <a:custGeom>
            <a:avLst/>
            <a:gdLst>
              <a:gd name="connsiteX0" fmla="*/ 0 w 3304960"/>
              <a:gd name="connsiteY0" fmla="*/ 0 h 1647633"/>
              <a:gd name="connsiteX1" fmla="*/ 53218 w 3304960"/>
              <a:gd name="connsiteY1" fmla="*/ 0 h 1647633"/>
              <a:gd name="connsiteX2" fmla="*/ 53218 w 3304960"/>
              <a:gd name="connsiteY2" fmla="*/ 20453 h 1647633"/>
              <a:gd name="connsiteX3" fmla="*/ 70405 w 3304960"/>
              <a:gd name="connsiteY3" fmla="*/ 20453 h 1647633"/>
              <a:gd name="connsiteX4" fmla="*/ 70405 w 3304960"/>
              <a:gd name="connsiteY4" fmla="*/ 47725 h 1647633"/>
              <a:gd name="connsiteX5" fmla="*/ 272963 w 3304960"/>
              <a:gd name="connsiteY5" fmla="*/ 47725 h 1647633"/>
              <a:gd name="connsiteX6" fmla="*/ 272963 w 3304960"/>
              <a:gd name="connsiteY6" fmla="*/ 97090 h 1647633"/>
              <a:gd name="connsiteX7" fmla="*/ 336493 w 3304960"/>
              <a:gd name="connsiteY7" fmla="*/ 97090 h 1647633"/>
              <a:gd name="connsiteX8" fmla="*/ 336493 w 3304960"/>
              <a:gd name="connsiteY8" fmla="*/ 148098 h 1647633"/>
              <a:gd name="connsiteX9" fmla="*/ 374305 w 3304960"/>
              <a:gd name="connsiteY9" fmla="*/ 148098 h 1647633"/>
              <a:gd name="connsiteX10" fmla="*/ 374305 w 3304960"/>
              <a:gd name="connsiteY10" fmla="*/ 197464 h 1647633"/>
              <a:gd name="connsiteX11" fmla="*/ 413773 w 3304960"/>
              <a:gd name="connsiteY11" fmla="*/ 197464 h 1647633"/>
              <a:gd name="connsiteX12" fmla="*/ 413773 w 3304960"/>
              <a:gd name="connsiteY12" fmla="*/ 226376 h 1647633"/>
              <a:gd name="connsiteX13" fmla="*/ 430960 w 3304960"/>
              <a:gd name="connsiteY13" fmla="*/ 226376 h 1647633"/>
              <a:gd name="connsiteX14" fmla="*/ 430960 w 3304960"/>
              <a:gd name="connsiteY14" fmla="*/ 270692 h 1647633"/>
              <a:gd name="connsiteX15" fmla="*/ 480740 w 3304960"/>
              <a:gd name="connsiteY15" fmla="*/ 270692 h 1647633"/>
              <a:gd name="connsiteX16" fmla="*/ 480740 w 3304960"/>
              <a:gd name="connsiteY16" fmla="*/ 320941 h 1647633"/>
              <a:gd name="connsiteX17" fmla="*/ 532175 w 3304960"/>
              <a:gd name="connsiteY17" fmla="*/ 320941 h 1647633"/>
              <a:gd name="connsiteX18" fmla="*/ 532175 w 3304960"/>
              <a:gd name="connsiteY18" fmla="*/ 375736 h 1647633"/>
              <a:gd name="connsiteX19" fmla="*/ 560184 w 3304960"/>
              <a:gd name="connsiteY19" fmla="*/ 375736 h 1647633"/>
              <a:gd name="connsiteX20" fmla="*/ 560184 w 3304960"/>
              <a:gd name="connsiteY20" fmla="*/ 396695 h 1647633"/>
              <a:gd name="connsiteX21" fmla="*/ 569606 w 3304960"/>
              <a:gd name="connsiteY21" fmla="*/ 396695 h 1647633"/>
              <a:gd name="connsiteX22" fmla="*/ 569606 w 3304960"/>
              <a:gd name="connsiteY22" fmla="*/ 422198 h 1647633"/>
              <a:gd name="connsiteX23" fmla="*/ 665983 w 3304960"/>
              <a:gd name="connsiteY23" fmla="*/ 422198 h 1647633"/>
              <a:gd name="connsiteX24" fmla="*/ 665983 w 3304960"/>
              <a:gd name="connsiteY24" fmla="*/ 445808 h 1647633"/>
              <a:gd name="connsiteX25" fmla="*/ 688645 w 3304960"/>
              <a:gd name="connsiteY25" fmla="*/ 445808 h 1647633"/>
              <a:gd name="connsiteX26" fmla="*/ 688645 w 3304960"/>
              <a:gd name="connsiteY26" fmla="*/ 498583 h 1647633"/>
              <a:gd name="connsiteX27" fmla="*/ 756758 w 3304960"/>
              <a:gd name="connsiteY27" fmla="*/ 498583 h 1647633"/>
              <a:gd name="connsiteX28" fmla="*/ 756758 w 3304960"/>
              <a:gd name="connsiteY28" fmla="*/ 547065 h 1647633"/>
              <a:gd name="connsiteX29" fmla="*/ 822325 w 3304960"/>
              <a:gd name="connsiteY29" fmla="*/ 547065 h 1647633"/>
              <a:gd name="connsiteX30" fmla="*/ 822325 w 3304960"/>
              <a:gd name="connsiteY30" fmla="*/ 573200 h 1647633"/>
              <a:gd name="connsiteX31" fmla="*/ 830091 w 3304960"/>
              <a:gd name="connsiteY31" fmla="*/ 573200 h 1647633"/>
              <a:gd name="connsiteX32" fmla="*/ 830091 w 3304960"/>
              <a:gd name="connsiteY32" fmla="*/ 593906 h 1647633"/>
              <a:gd name="connsiteX33" fmla="*/ 880508 w 3304960"/>
              <a:gd name="connsiteY33" fmla="*/ 593906 h 1647633"/>
              <a:gd name="connsiteX34" fmla="*/ 880508 w 3304960"/>
              <a:gd name="connsiteY34" fmla="*/ 650594 h 1647633"/>
              <a:gd name="connsiteX35" fmla="*/ 894003 w 3304960"/>
              <a:gd name="connsiteY35" fmla="*/ 650594 h 1647633"/>
              <a:gd name="connsiteX36" fmla="*/ 894003 w 3304960"/>
              <a:gd name="connsiteY36" fmla="*/ 671553 h 1647633"/>
              <a:gd name="connsiteX37" fmla="*/ 918957 w 3304960"/>
              <a:gd name="connsiteY37" fmla="*/ 671553 h 1647633"/>
              <a:gd name="connsiteX38" fmla="*/ 918957 w 3304960"/>
              <a:gd name="connsiteY38" fmla="*/ 695920 h 1647633"/>
              <a:gd name="connsiteX39" fmla="*/ 957024 w 3304960"/>
              <a:gd name="connsiteY39" fmla="*/ 695920 h 1647633"/>
              <a:gd name="connsiteX40" fmla="*/ 957024 w 3304960"/>
              <a:gd name="connsiteY40" fmla="*/ 747306 h 1647633"/>
              <a:gd name="connsiteX41" fmla="*/ 1060276 w 3304960"/>
              <a:gd name="connsiteY41" fmla="*/ 747306 h 1647633"/>
              <a:gd name="connsiteX42" fmla="*/ 1060276 w 3304960"/>
              <a:gd name="connsiteY42" fmla="*/ 796672 h 1647633"/>
              <a:gd name="connsiteX43" fmla="*/ 1073390 w 3304960"/>
              <a:gd name="connsiteY43" fmla="*/ 796672 h 1647633"/>
              <a:gd name="connsiteX44" fmla="*/ 1073390 w 3304960"/>
              <a:gd name="connsiteY44" fmla="*/ 822175 h 1647633"/>
              <a:gd name="connsiteX45" fmla="*/ 1107765 w 3304960"/>
              <a:gd name="connsiteY45" fmla="*/ 822175 h 1647633"/>
              <a:gd name="connsiteX46" fmla="*/ 1107765 w 3304960"/>
              <a:gd name="connsiteY46" fmla="*/ 849447 h 1647633"/>
              <a:gd name="connsiteX47" fmla="*/ 1148633 w 3304960"/>
              <a:gd name="connsiteY47" fmla="*/ 849447 h 1647633"/>
              <a:gd name="connsiteX48" fmla="*/ 1148633 w 3304960"/>
              <a:gd name="connsiteY48" fmla="*/ 870152 h 1647633"/>
              <a:gd name="connsiteX49" fmla="*/ 1196376 w 3304960"/>
              <a:gd name="connsiteY49" fmla="*/ 870152 h 1647633"/>
              <a:gd name="connsiteX50" fmla="*/ 1196376 w 3304960"/>
              <a:gd name="connsiteY50" fmla="*/ 896792 h 1647633"/>
              <a:gd name="connsiteX51" fmla="*/ 1221584 w 3304960"/>
              <a:gd name="connsiteY51" fmla="*/ 896792 h 1647633"/>
              <a:gd name="connsiteX52" fmla="*/ 1221584 w 3304960"/>
              <a:gd name="connsiteY52" fmla="*/ 921791 h 1647633"/>
              <a:gd name="connsiteX53" fmla="*/ 1296572 w 3304960"/>
              <a:gd name="connsiteY53" fmla="*/ 921791 h 1647633"/>
              <a:gd name="connsiteX54" fmla="*/ 1296572 w 3304960"/>
              <a:gd name="connsiteY54" fmla="*/ 949820 h 1647633"/>
              <a:gd name="connsiteX55" fmla="*/ 1359848 w 3304960"/>
              <a:gd name="connsiteY55" fmla="*/ 949820 h 1647633"/>
              <a:gd name="connsiteX56" fmla="*/ 1359848 w 3304960"/>
              <a:gd name="connsiteY56" fmla="*/ 971662 h 1647633"/>
              <a:gd name="connsiteX57" fmla="*/ 1394477 w 3304960"/>
              <a:gd name="connsiteY57" fmla="*/ 971662 h 1647633"/>
              <a:gd name="connsiteX58" fmla="*/ 1394477 w 3304960"/>
              <a:gd name="connsiteY58" fmla="*/ 1016735 h 1647633"/>
              <a:gd name="connsiteX59" fmla="*/ 1468065 w 3304960"/>
              <a:gd name="connsiteY59" fmla="*/ 1016735 h 1647633"/>
              <a:gd name="connsiteX60" fmla="*/ 1468065 w 3304960"/>
              <a:gd name="connsiteY60" fmla="*/ 1045900 h 1647633"/>
              <a:gd name="connsiteX61" fmla="*/ 1518100 w 3304960"/>
              <a:gd name="connsiteY61" fmla="*/ 1045900 h 1647633"/>
              <a:gd name="connsiteX62" fmla="*/ 1518100 w 3304960"/>
              <a:gd name="connsiteY62" fmla="*/ 1073676 h 1647633"/>
              <a:gd name="connsiteX63" fmla="*/ 1541908 w 3304960"/>
              <a:gd name="connsiteY63" fmla="*/ 1073676 h 1647633"/>
              <a:gd name="connsiteX64" fmla="*/ 1541908 w 3304960"/>
              <a:gd name="connsiteY64" fmla="*/ 1123295 h 1647633"/>
              <a:gd name="connsiteX65" fmla="*/ 1550438 w 3304960"/>
              <a:gd name="connsiteY65" fmla="*/ 1123295 h 1647633"/>
              <a:gd name="connsiteX66" fmla="*/ 1550438 w 3304960"/>
              <a:gd name="connsiteY66" fmla="*/ 1146904 h 1647633"/>
              <a:gd name="connsiteX67" fmla="*/ 1587104 w 3304960"/>
              <a:gd name="connsiteY67" fmla="*/ 1146904 h 1647633"/>
              <a:gd name="connsiteX68" fmla="*/ 1587104 w 3304960"/>
              <a:gd name="connsiteY68" fmla="*/ 1195765 h 1647633"/>
              <a:gd name="connsiteX69" fmla="*/ 1635229 w 3304960"/>
              <a:gd name="connsiteY69" fmla="*/ 1195765 h 1647633"/>
              <a:gd name="connsiteX70" fmla="*/ 1635229 w 3304960"/>
              <a:gd name="connsiteY70" fmla="*/ 1218239 h 1647633"/>
              <a:gd name="connsiteX71" fmla="*/ 1657509 w 3304960"/>
              <a:gd name="connsiteY71" fmla="*/ 1218239 h 1647633"/>
              <a:gd name="connsiteX72" fmla="*/ 1657509 w 3304960"/>
              <a:gd name="connsiteY72" fmla="*/ 1247782 h 1647633"/>
              <a:gd name="connsiteX73" fmla="*/ 1672914 w 3304960"/>
              <a:gd name="connsiteY73" fmla="*/ 1247782 h 1647633"/>
              <a:gd name="connsiteX74" fmla="*/ 1672914 w 3304960"/>
              <a:gd name="connsiteY74" fmla="*/ 1272150 h 1647633"/>
              <a:gd name="connsiteX75" fmla="*/ 1733516 w 3304960"/>
              <a:gd name="connsiteY75" fmla="*/ 1272150 h 1647633"/>
              <a:gd name="connsiteX76" fmla="*/ 1733516 w 3304960"/>
              <a:gd name="connsiteY76" fmla="*/ 1297906 h 1647633"/>
              <a:gd name="connsiteX77" fmla="*/ 1809014 w 3304960"/>
              <a:gd name="connsiteY77" fmla="*/ 1297906 h 1647633"/>
              <a:gd name="connsiteX78" fmla="*/ 1809014 w 3304960"/>
              <a:gd name="connsiteY78" fmla="*/ 1318107 h 1647633"/>
              <a:gd name="connsiteX79" fmla="*/ 1890240 w 3304960"/>
              <a:gd name="connsiteY79" fmla="*/ 1318107 h 1647633"/>
              <a:gd name="connsiteX80" fmla="*/ 1890240 w 3304960"/>
              <a:gd name="connsiteY80" fmla="*/ 1342853 h 1647633"/>
              <a:gd name="connsiteX81" fmla="*/ 1960645 w 3304960"/>
              <a:gd name="connsiteY81" fmla="*/ 1342853 h 1647633"/>
              <a:gd name="connsiteX82" fmla="*/ 1960645 w 3304960"/>
              <a:gd name="connsiteY82" fmla="*/ 1368609 h 1647633"/>
              <a:gd name="connsiteX83" fmla="*/ 2103111 w 3304960"/>
              <a:gd name="connsiteY83" fmla="*/ 1368609 h 1647633"/>
              <a:gd name="connsiteX84" fmla="*/ 2103111 w 3304960"/>
              <a:gd name="connsiteY84" fmla="*/ 1398153 h 1647633"/>
              <a:gd name="connsiteX85" fmla="*/ 2294210 w 3304960"/>
              <a:gd name="connsiteY85" fmla="*/ 1398153 h 1647633"/>
              <a:gd name="connsiteX86" fmla="*/ 2294210 w 3304960"/>
              <a:gd name="connsiteY86" fmla="*/ 1424288 h 1647633"/>
              <a:gd name="connsiteX87" fmla="*/ 2318527 w 3304960"/>
              <a:gd name="connsiteY87" fmla="*/ 1424288 h 1647633"/>
              <a:gd name="connsiteX88" fmla="*/ 2318527 w 3304960"/>
              <a:gd name="connsiteY88" fmla="*/ 1448150 h 1647633"/>
              <a:gd name="connsiteX89" fmla="*/ 2405737 w 3304960"/>
              <a:gd name="connsiteY89" fmla="*/ 1448150 h 1647633"/>
              <a:gd name="connsiteX90" fmla="*/ 2405737 w 3304960"/>
              <a:gd name="connsiteY90" fmla="*/ 1481102 h 1647633"/>
              <a:gd name="connsiteX91" fmla="*/ 2495240 w 3304960"/>
              <a:gd name="connsiteY91" fmla="*/ 1481102 h 1647633"/>
              <a:gd name="connsiteX92" fmla="*/ 2495240 w 3304960"/>
              <a:gd name="connsiteY92" fmla="*/ 1510015 h 1647633"/>
              <a:gd name="connsiteX93" fmla="*/ 2629429 w 3304960"/>
              <a:gd name="connsiteY93" fmla="*/ 1510015 h 1647633"/>
              <a:gd name="connsiteX94" fmla="*/ 2629429 w 3304960"/>
              <a:gd name="connsiteY94" fmla="*/ 1568471 h 1647633"/>
              <a:gd name="connsiteX95" fmla="*/ 2704927 w 3304960"/>
              <a:gd name="connsiteY95" fmla="*/ 1568471 h 1647633"/>
              <a:gd name="connsiteX96" fmla="*/ 2704927 w 3304960"/>
              <a:gd name="connsiteY96" fmla="*/ 1599909 h 1647633"/>
              <a:gd name="connsiteX97" fmla="*/ 3174463 w 3304960"/>
              <a:gd name="connsiteY97" fmla="*/ 1599909 h 1647633"/>
              <a:gd name="connsiteX98" fmla="*/ 3174463 w 3304960"/>
              <a:gd name="connsiteY98" fmla="*/ 1647633 h 1647633"/>
              <a:gd name="connsiteX99" fmla="*/ 3304961 w 3304960"/>
              <a:gd name="connsiteY99" fmla="*/ 1647633 h 16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304960" h="1647633">
                <a:moveTo>
                  <a:pt x="0" y="0"/>
                </a:moveTo>
                <a:lnTo>
                  <a:pt x="53218" y="0"/>
                </a:lnTo>
                <a:lnTo>
                  <a:pt x="53218" y="20453"/>
                </a:lnTo>
                <a:lnTo>
                  <a:pt x="70405" y="20453"/>
                </a:lnTo>
                <a:lnTo>
                  <a:pt x="70405" y="47725"/>
                </a:lnTo>
                <a:lnTo>
                  <a:pt x="272963" y="47725"/>
                </a:lnTo>
                <a:lnTo>
                  <a:pt x="272963" y="97090"/>
                </a:lnTo>
                <a:lnTo>
                  <a:pt x="336493" y="97090"/>
                </a:lnTo>
                <a:lnTo>
                  <a:pt x="336493" y="148098"/>
                </a:lnTo>
                <a:lnTo>
                  <a:pt x="374305" y="148098"/>
                </a:lnTo>
                <a:lnTo>
                  <a:pt x="374305" y="197464"/>
                </a:lnTo>
                <a:lnTo>
                  <a:pt x="413773" y="197464"/>
                </a:lnTo>
                <a:lnTo>
                  <a:pt x="413773" y="226376"/>
                </a:lnTo>
                <a:lnTo>
                  <a:pt x="430960" y="226376"/>
                </a:lnTo>
                <a:lnTo>
                  <a:pt x="430960" y="270692"/>
                </a:lnTo>
                <a:lnTo>
                  <a:pt x="480740" y="270692"/>
                </a:lnTo>
                <a:lnTo>
                  <a:pt x="480740" y="320941"/>
                </a:lnTo>
                <a:lnTo>
                  <a:pt x="532175" y="320941"/>
                </a:lnTo>
                <a:lnTo>
                  <a:pt x="532175" y="375736"/>
                </a:lnTo>
                <a:lnTo>
                  <a:pt x="560184" y="375736"/>
                </a:lnTo>
                <a:lnTo>
                  <a:pt x="560184" y="396695"/>
                </a:lnTo>
                <a:lnTo>
                  <a:pt x="569606" y="396695"/>
                </a:lnTo>
                <a:lnTo>
                  <a:pt x="569606" y="422198"/>
                </a:lnTo>
                <a:lnTo>
                  <a:pt x="665983" y="422198"/>
                </a:lnTo>
                <a:lnTo>
                  <a:pt x="665983" y="445808"/>
                </a:lnTo>
                <a:lnTo>
                  <a:pt x="688645" y="445808"/>
                </a:lnTo>
                <a:lnTo>
                  <a:pt x="688645" y="498583"/>
                </a:lnTo>
                <a:lnTo>
                  <a:pt x="756758" y="498583"/>
                </a:lnTo>
                <a:lnTo>
                  <a:pt x="756758" y="547065"/>
                </a:lnTo>
                <a:lnTo>
                  <a:pt x="822325" y="547065"/>
                </a:lnTo>
                <a:lnTo>
                  <a:pt x="822325" y="573200"/>
                </a:lnTo>
                <a:lnTo>
                  <a:pt x="830091" y="573200"/>
                </a:lnTo>
                <a:lnTo>
                  <a:pt x="830091" y="593906"/>
                </a:lnTo>
                <a:lnTo>
                  <a:pt x="880508" y="593906"/>
                </a:lnTo>
                <a:lnTo>
                  <a:pt x="880508" y="650594"/>
                </a:lnTo>
                <a:lnTo>
                  <a:pt x="894003" y="650594"/>
                </a:lnTo>
                <a:lnTo>
                  <a:pt x="894003" y="671553"/>
                </a:lnTo>
                <a:lnTo>
                  <a:pt x="918957" y="671553"/>
                </a:lnTo>
                <a:lnTo>
                  <a:pt x="918957" y="695920"/>
                </a:lnTo>
                <a:cubicBezTo>
                  <a:pt x="918957" y="695920"/>
                  <a:pt x="957024" y="693900"/>
                  <a:pt x="957024" y="695920"/>
                </a:cubicBezTo>
                <a:lnTo>
                  <a:pt x="957024" y="747306"/>
                </a:lnTo>
                <a:lnTo>
                  <a:pt x="1060276" y="747306"/>
                </a:lnTo>
                <a:lnTo>
                  <a:pt x="1060276" y="796672"/>
                </a:lnTo>
                <a:lnTo>
                  <a:pt x="1073390" y="796672"/>
                </a:lnTo>
                <a:lnTo>
                  <a:pt x="1073390" y="822175"/>
                </a:lnTo>
                <a:lnTo>
                  <a:pt x="1107765" y="822175"/>
                </a:lnTo>
                <a:lnTo>
                  <a:pt x="1107765" y="849447"/>
                </a:lnTo>
                <a:lnTo>
                  <a:pt x="1148633" y="849447"/>
                </a:lnTo>
                <a:lnTo>
                  <a:pt x="1148633" y="870152"/>
                </a:lnTo>
                <a:lnTo>
                  <a:pt x="1196376" y="870152"/>
                </a:lnTo>
                <a:lnTo>
                  <a:pt x="1196376" y="896792"/>
                </a:lnTo>
                <a:lnTo>
                  <a:pt x="1221584" y="896792"/>
                </a:lnTo>
                <a:lnTo>
                  <a:pt x="1221584" y="921791"/>
                </a:lnTo>
                <a:lnTo>
                  <a:pt x="1296572" y="921791"/>
                </a:lnTo>
                <a:lnTo>
                  <a:pt x="1296572" y="949820"/>
                </a:lnTo>
                <a:lnTo>
                  <a:pt x="1359848" y="949820"/>
                </a:lnTo>
                <a:lnTo>
                  <a:pt x="1359848" y="971662"/>
                </a:lnTo>
                <a:lnTo>
                  <a:pt x="1394477" y="971662"/>
                </a:lnTo>
                <a:lnTo>
                  <a:pt x="1394477" y="1016735"/>
                </a:lnTo>
                <a:lnTo>
                  <a:pt x="1468065" y="1016735"/>
                </a:lnTo>
                <a:cubicBezTo>
                  <a:pt x="1468065" y="1016735"/>
                  <a:pt x="1468065" y="1046279"/>
                  <a:pt x="1468065" y="1045900"/>
                </a:cubicBezTo>
                <a:cubicBezTo>
                  <a:pt x="1468065" y="1045521"/>
                  <a:pt x="1518100" y="1045900"/>
                  <a:pt x="1518100" y="1045900"/>
                </a:cubicBezTo>
                <a:lnTo>
                  <a:pt x="1518100" y="1073676"/>
                </a:lnTo>
                <a:lnTo>
                  <a:pt x="1541908" y="1073676"/>
                </a:lnTo>
                <a:lnTo>
                  <a:pt x="1541908" y="1123295"/>
                </a:lnTo>
                <a:lnTo>
                  <a:pt x="1550438" y="1123295"/>
                </a:lnTo>
                <a:lnTo>
                  <a:pt x="1550438" y="1146904"/>
                </a:lnTo>
                <a:lnTo>
                  <a:pt x="1587104" y="1146904"/>
                </a:lnTo>
                <a:lnTo>
                  <a:pt x="1587104" y="1195765"/>
                </a:lnTo>
                <a:lnTo>
                  <a:pt x="1635229" y="1195765"/>
                </a:lnTo>
                <a:lnTo>
                  <a:pt x="1635229" y="1218239"/>
                </a:lnTo>
                <a:lnTo>
                  <a:pt x="1657509" y="1218239"/>
                </a:lnTo>
                <a:lnTo>
                  <a:pt x="1657509" y="1247782"/>
                </a:lnTo>
                <a:lnTo>
                  <a:pt x="1672914" y="1247782"/>
                </a:lnTo>
                <a:lnTo>
                  <a:pt x="1672914" y="1272150"/>
                </a:lnTo>
                <a:lnTo>
                  <a:pt x="1733516" y="1272150"/>
                </a:lnTo>
                <a:lnTo>
                  <a:pt x="1733516" y="1297906"/>
                </a:lnTo>
                <a:lnTo>
                  <a:pt x="1809014" y="1297906"/>
                </a:lnTo>
                <a:lnTo>
                  <a:pt x="1809014" y="1318107"/>
                </a:lnTo>
                <a:lnTo>
                  <a:pt x="1890240" y="1318107"/>
                </a:lnTo>
                <a:lnTo>
                  <a:pt x="1890240" y="1342853"/>
                </a:lnTo>
                <a:lnTo>
                  <a:pt x="1960645" y="1342853"/>
                </a:lnTo>
                <a:lnTo>
                  <a:pt x="1960645" y="1368609"/>
                </a:lnTo>
                <a:lnTo>
                  <a:pt x="2103111" y="1368609"/>
                </a:lnTo>
                <a:lnTo>
                  <a:pt x="2103111" y="1398153"/>
                </a:lnTo>
                <a:lnTo>
                  <a:pt x="2294210" y="1398153"/>
                </a:lnTo>
                <a:lnTo>
                  <a:pt x="2294210" y="1424288"/>
                </a:lnTo>
                <a:lnTo>
                  <a:pt x="2318527" y="1424288"/>
                </a:lnTo>
                <a:lnTo>
                  <a:pt x="2318527" y="1448150"/>
                </a:lnTo>
                <a:lnTo>
                  <a:pt x="2405737" y="1448150"/>
                </a:lnTo>
                <a:lnTo>
                  <a:pt x="2405737" y="1481102"/>
                </a:lnTo>
                <a:lnTo>
                  <a:pt x="2495240" y="1481102"/>
                </a:lnTo>
                <a:lnTo>
                  <a:pt x="2495240" y="1510015"/>
                </a:lnTo>
                <a:lnTo>
                  <a:pt x="2629429" y="1510015"/>
                </a:lnTo>
                <a:lnTo>
                  <a:pt x="2629429" y="1568471"/>
                </a:lnTo>
                <a:lnTo>
                  <a:pt x="2704927" y="1568471"/>
                </a:lnTo>
                <a:lnTo>
                  <a:pt x="2704927" y="1599909"/>
                </a:lnTo>
                <a:lnTo>
                  <a:pt x="3174463" y="1599909"/>
                </a:lnTo>
                <a:lnTo>
                  <a:pt x="3174463" y="1647633"/>
                </a:lnTo>
                <a:lnTo>
                  <a:pt x="3304961" y="1647633"/>
                </a:lnTo>
              </a:path>
            </a:pathLst>
          </a:custGeom>
          <a:noFill/>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8" name="Freeform: Shape 96">
            <a:extLst>
              <a:ext uri="{FF2B5EF4-FFF2-40B4-BE49-F238E27FC236}">
                <a16:creationId xmlns:a16="http://schemas.microsoft.com/office/drawing/2014/main" id="{6DECEF5D-C0BA-5D4C-B8DB-917CF9B47CAD}"/>
              </a:ext>
            </a:extLst>
          </p:cNvPr>
          <p:cNvSpPr/>
          <p:nvPr/>
        </p:nvSpPr>
        <p:spPr>
          <a:xfrm>
            <a:off x="10564604" y="398674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39" name="Freeform: Shape 97">
            <a:extLst>
              <a:ext uri="{FF2B5EF4-FFF2-40B4-BE49-F238E27FC236}">
                <a16:creationId xmlns:a16="http://schemas.microsoft.com/office/drawing/2014/main" id="{38DA4A14-D738-4941-8232-F2372DB09E02}"/>
              </a:ext>
            </a:extLst>
          </p:cNvPr>
          <p:cNvSpPr/>
          <p:nvPr/>
        </p:nvSpPr>
        <p:spPr>
          <a:xfrm>
            <a:off x="10483911" y="398533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0" name="Freeform: Shape 98">
            <a:extLst>
              <a:ext uri="{FF2B5EF4-FFF2-40B4-BE49-F238E27FC236}">
                <a16:creationId xmlns:a16="http://schemas.microsoft.com/office/drawing/2014/main" id="{6BEA9AC0-AE01-5347-A93C-6A6AC1DF33CB}"/>
              </a:ext>
            </a:extLst>
          </p:cNvPr>
          <p:cNvSpPr/>
          <p:nvPr/>
        </p:nvSpPr>
        <p:spPr>
          <a:xfrm>
            <a:off x="10323421" y="3926805"/>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1" name="Freeform: Shape 99">
            <a:extLst>
              <a:ext uri="{FF2B5EF4-FFF2-40B4-BE49-F238E27FC236}">
                <a16:creationId xmlns:a16="http://schemas.microsoft.com/office/drawing/2014/main" id="{CDB629DC-62EC-144B-9C8B-E5D22E52C929}"/>
              </a:ext>
            </a:extLst>
          </p:cNvPr>
          <p:cNvSpPr/>
          <p:nvPr/>
        </p:nvSpPr>
        <p:spPr>
          <a:xfrm>
            <a:off x="10112573" y="392821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2" name="Freeform: Shape 100">
            <a:extLst>
              <a:ext uri="{FF2B5EF4-FFF2-40B4-BE49-F238E27FC236}">
                <a16:creationId xmlns:a16="http://schemas.microsoft.com/office/drawing/2014/main" id="{955E6EE6-A806-2945-9F1D-E75C91A5ED71}"/>
              </a:ext>
            </a:extLst>
          </p:cNvPr>
          <p:cNvSpPr/>
          <p:nvPr/>
        </p:nvSpPr>
        <p:spPr>
          <a:xfrm>
            <a:off x="9472557" y="373849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3" name="Freeform: Shape 101">
            <a:extLst>
              <a:ext uri="{FF2B5EF4-FFF2-40B4-BE49-F238E27FC236}">
                <a16:creationId xmlns:a16="http://schemas.microsoft.com/office/drawing/2014/main" id="{C8D7CAF4-F477-8A42-88D7-FCBF7CCAACA1}"/>
              </a:ext>
            </a:extLst>
          </p:cNvPr>
          <p:cNvSpPr/>
          <p:nvPr/>
        </p:nvSpPr>
        <p:spPr>
          <a:xfrm>
            <a:off x="9131404" y="3639794"/>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4" name="Freeform: Shape 102">
            <a:extLst>
              <a:ext uri="{FF2B5EF4-FFF2-40B4-BE49-F238E27FC236}">
                <a16:creationId xmlns:a16="http://schemas.microsoft.com/office/drawing/2014/main" id="{F4E3D56C-3F76-DF41-885D-542173B04565}"/>
              </a:ext>
            </a:extLst>
          </p:cNvPr>
          <p:cNvSpPr/>
          <p:nvPr/>
        </p:nvSpPr>
        <p:spPr>
          <a:xfrm>
            <a:off x="7190433" y="2269075"/>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5" name="Freeform: Shape 103">
            <a:extLst>
              <a:ext uri="{FF2B5EF4-FFF2-40B4-BE49-F238E27FC236}">
                <a16:creationId xmlns:a16="http://schemas.microsoft.com/office/drawing/2014/main" id="{7471D391-FE07-5E45-BF09-5FCF62F726AA}"/>
              </a:ext>
            </a:extLst>
          </p:cNvPr>
          <p:cNvSpPr/>
          <p:nvPr/>
        </p:nvSpPr>
        <p:spPr>
          <a:xfrm>
            <a:off x="6724953" y="193906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74727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6" name="Freeform: Shape 105">
            <a:extLst>
              <a:ext uri="{FF2B5EF4-FFF2-40B4-BE49-F238E27FC236}">
                <a16:creationId xmlns:a16="http://schemas.microsoft.com/office/drawing/2014/main" id="{8EBDE581-49CE-834D-8E99-4A85D0186BCB}"/>
              </a:ext>
            </a:extLst>
          </p:cNvPr>
          <p:cNvSpPr/>
          <p:nvPr/>
        </p:nvSpPr>
        <p:spPr>
          <a:xfrm>
            <a:off x="6848234" y="1952876"/>
            <a:ext cx="4376261" cy="1738231"/>
          </a:xfrm>
          <a:custGeom>
            <a:avLst/>
            <a:gdLst>
              <a:gd name="connsiteX0" fmla="*/ 0 w 3728536"/>
              <a:gd name="connsiteY0" fmla="*/ 0 h 1398531"/>
              <a:gd name="connsiteX1" fmla="*/ 0 w 3728536"/>
              <a:gd name="connsiteY1" fmla="*/ 63759 h 1398531"/>
              <a:gd name="connsiteX2" fmla="*/ 139028 w 3728536"/>
              <a:gd name="connsiteY2" fmla="*/ 63759 h 1398531"/>
              <a:gd name="connsiteX3" fmla="*/ 139028 w 3728536"/>
              <a:gd name="connsiteY3" fmla="*/ 196580 h 1398531"/>
              <a:gd name="connsiteX4" fmla="*/ 271180 w 3728536"/>
              <a:gd name="connsiteY4" fmla="*/ 196580 h 1398531"/>
              <a:gd name="connsiteX5" fmla="*/ 271180 w 3728536"/>
              <a:gd name="connsiteY5" fmla="*/ 257814 h 1398531"/>
              <a:gd name="connsiteX6" fmla="*/ 447129 w 3728536"/>
              <a:gd name="connsiteY6" fmla="*/ 257814 h 1398531"/>
              <a:gd name="connsiteX7" fmla="*/ 447129 w 3728536"/>
              <a:gd name="connsiteY7" fmla="*/ 321699 h 1398531"/>
              <a:gd name="connsiteX8" fmla="*/ 600798 w 3728536"/>
              <a:gd name="connsiteY8" fmla="*/ 321699 h 1398531"/>
              <a:gd name="connsiteX9" fmla="*/ 600798 w 3728536"/>
              <a:gd name="connsiteY9" fmla="*/ 390634 h 1398531"/>
              <a:gd name="connsiteX10" fmla="*/ 1126098 w 3728536"/>
              <a:gd name="connsiteY10" fmla="*/ 390634 h 1398531"/>
              <a:gd name="connsiteX11" fmla="*/ 1126098 w 3728536"/>
              <a:gd name="connsiteY11" fmla="*/ 454520 h 1398531"/>
              <a:gd name="connsiteX12" fmla="*/ 1163910 w 3728536"/>
              <a:gd name="connsiteY12" fmla="*/ 454520 h 1398531"/>
              <a:gd name="connsiteX13" fmla="*/ 1163910 w 3728536"/>
              <a:gd name="connsiteY13" fmla="*/ 519162 h 1398531"/>
              <a:gd name="connsiteX14" fmla="*/ 1205160 w 3728536"/>
              <a:gd name="connsiteY14" fmla="*/ 519162 h 1398531"/>
              <a:gd name="connsiteX15" fmla="*/ 1205160 w 3728536"/>
              <a:gd name="connsiteY15" fmla="*/ 583805 h 1398531"/>
              <a:gd name="connsiteX16" fmla="*/ 1248957 w 3728536"/>
              <a:gd name="connsiteY16" fmla="*/ 583805 h 1398531"/>
              <a:gd name="connsiteX17" fmla="*/ 1248957 w 3728536"/>
              <a:gd name="connsiteY17" fmla="*/ 644281 h 1398531"/>
              <a:gd name="connsiteX18" fmla="*/ 1336549 w 3728536"/>
              <a:gd name="connsiteY18" fmla="*/ 644281 h 1398531"/>
              <a:gd name="connsiteX19" fmla="*/ 1336549 w 3728536"/>
              <a:gd name="connsiteY19" fmla="*/ 713217 h 1398531"/>
              <a:gd name="connsiteX20" fmla="*/ 1355392 w 3728536"/>
              <a:gd name="connsiteY20" fmla="*/ 713217 h 1398531"/>
              <a:gd name="connsiteX21" fmla="*/ 1355392 w 3728536"/>
              <a:gd name="connsiteY21" fmla="*/ 780511 h 1398531"/>
              <a:gd name="connsiteX22" fmla="*/ 1406063 w 3728536"/>
              <a:gd name="connsiteY22" fmla="*/ 780511 h 1398531"/>
              <a:gd name="connsiteX23" fmla="*/ 1406063 w 3728536"/>
              <a:gd name="connsiteY23" fmla="*/ 841745 h 1398531"/>
              <a:gd name="connsiteX24" fmla="*/ 1472139 w 3728536"/>
              <a:gd name="connsiteY24" fmla="*/ 841745 h 1398531"/>
              <a:gd name="connsiteX25" fmla="*/ 1472139 w 3728536"/>
              <a:gd name="connsiteY25" fmla="*/ 909039 h 1398531"/>
              <a:gd name="connsiteX26" fmla="*/ 1622370 w 3728536"/>
              <a:gd name="connsiteY26" fmla="*/ 909039 h 1398531"/>
              <a:gd name="connsiteX27" fmla="*/ 1622370 w 3728536"/>
              <a:gd name="connsiteY27" fmla="*/ 970778 h 1398531"/>
              <a:gd name="connsiteX28" fmla="*/ 1747648 w 3728536"/>
              <a:gd name="connsiteY28" fmla="*/ 970778 h 1398531"/>
              <a:gd name="connsiteX29" fmla="*/ 1747648 w 3728536"/>
              <a:gd name="connsiteY29" fmla="*/ 1035042 h 1398531"/>
              <a:gd name="connsiteX30" fmla="*/ 2224823 w 3728536"/>
              <a:gd name="connsiteY30" fmla="*/ 1035042 h 1398531"/>
              <a:gd name="connsiteX31" fmla="*/ 2224823 w 3728536"/>
              <a:gd name="connsiteY31" fmla="*/ 1109912 h 1398531"/>
              <a:gd name="connsiteX32" fmla="*/ 2578503 w 3728536"/>
              <a:gd name="connsiteY32" fmla="*/ 1109912 h 1398531"/>
              <a:gd name="connsiteX33" fmla="*/ 2578503 w 3728536"/>
              <a:gd name="connsiteY33" fmla="*/ 1189957 h 1398531"/>
              <a:gd name="connsiteX34" fmla="*/ 2902901 w 3728536"/>
              <a:gd name="connsiteY34" fmla="*/ 1189957 h 1398531"/>
              <a:gd name="connsiteX35" fmla="*/ 2902901 w 3728536"/>
              <a:gd name="connsiteY35" fmla="*/ 1282755 h 1398531"/>
              <a:gd name="connsiteX36" fmla="*/ 3286500 w 3728536"/>
              <a:gd name="connsiteY36" fmla="*/ 1282755 h 1398531"/>
              <a:gd name="connsiteX37" fmla="*/ 3286500 w 3728536"/>
              <a:gd name="connsiteY37" fmla="*/ 1398531 h 1398531"/>
              <a:gd name="connsiteX38" fmla="*/ 3728537 w 3728536"/>
              <a:gd name="connsiteY38" fmla="*/ 1398531 h 13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28536" h="1398531">
                <a:moveTo>
                  <a:pt x="0" y="0"/>
                </a:moveTo>
                <a:lnTo>
                  <a:pt x="0" y="63759"/>
                </a:lnTo>
                <a:lnTo>
                  <a:pt x="139028" y="63759"/>
                </a:lnTo>
                <a:lnTo>
                  <a:pt x="139028" y="196580"/>
                </a:lnTo>
                <a:lnTo>
                  <a:pt x="271180" y="196580"/>
                </a:lnTo>
                <a:lnTo>
                  <a:pt x="271180" y="257814"/>
                </a:lnTo>
                <a:lnTo>
                  <a:pt x="447129" y="257814"/>
                </a:lnTo>
                <a:lnTo>
                  <a:pt x="447129" y="321699"/>
                </a:lnTo>
                <a:lnTo>
                  <a:pt x="600798" y="321699"/>
                </a:lnTo>
                <a:lnTo>
                  <a:pt x="600798" y="390634"/>
                </a:lnTo>
                <a:lnTo>
                  <a:pt x="1126098" y="390634"/>
                </a:lnTo>
                <a:lnTo>
                  <a:pt x="1126098" y="454520"/>
                </a:lnTo>
                <a:lnTo>
                  <a:pt x="1163910" y="454520"/>
                </a:lnTo>
                <a:lnTo>
                  <a:pt x="1163910" y="519162"/>
                </a:lnTo>
                <a:lnTo>
                  <a:pt x="1205160" y="519162"/>
                </a:lnTo>
                <a:lnTo>
                  <a:pt x="1205160" y="583805"/>
                </a:lnTo>
                <a:lnTo>
                  <a:pt x="1248957" y="583805"/>
                </a:lnTo>
                <a:lnTo>
                  <a:pt x="1248957" y="644281"/>
                </a:lnTo>
                <a:lnTo>
                  <a:pt x="1336549" y="644281"/>
                </a:lnTo>
                <a:lnTo>
                  <a:pt x="1336549" y="713217"/>
                </a:lnTo>
                <a:lnTo>
                  <a:pt x="1355392" y="713217"/>
                </a:lnTo>
                <a:lnTo>
                  <a:pt x="1355392" y="780511"/>
                </a:lnTo>
                <a:lnTo>
                  <a:pt x="1406063" y="780511"/>
                </a:lnTo>
                <a:lnTo>
                  <a:pt x="1406063" y="841745"/>
                </a:lnTo>
                <a:lnTo>
                  <a:pt x="1472139" y="841745"/>
                </a:lnTo>
                <a:cubicBezTo>
                  <a:pt x="1472139" y="841745"/>
                  <a:pt x="1471503" y="908408"/>
                  <a:pt x="1472139" y="909039"/>
                </a:cubicBezTo>
                <a:cubicBezTo>
                  <a:pt x="1472776" y="909670"/>
                  <a:pt x="1622370" y="909039"/>
                  <a:pt x="1622370" y="909039"/>
                </a:cubicBezTo>
                <a:lnTo>
                  <a:pt x="1622370" y="970778"/>
                </a:lnTo>
                <a:lnTo>
                  <a:pt x="1747648" y="970778"/>
                </a:lnTo>
                <a:lnTo>
                  <a:pt x="1747648" y="1035042"/>
                </a:lnTo>
                <a:lnTo>
                  <a:pt x="2224823" y="1035042"/>
                </a:lnTo>
                <a:lnTo>
                  <a:pt x="2224823" y="1109912"/>
                </a:lnTo>
                <a:lnTo>
                  <a:pt x="2578503" y="1109912"/>
                </a:lnTo>
                <a:lnTo>
                  <a:pt x="2578503" y="1189957"/>
                </a:lnTo>
                <a:lnTo>
                  <a:pt x="2902901" y="1189957"/>
                </a:lnTo>
                <a:lnTo>
                  <a:pt x="2902901" y="1282755"/>
                </a:lnTo>
                <a:lnTo>
                  <a:pt x="3286500" y="1282755"/>
                </a:lnTo>
                <a:lnTo>
                  <a:pt x="3286500" y="1398531"/>
                </a:lnTo>
                <a:lnTo>
                  <a:pt x="3728537" y="1398531"/>
                </a:lnTo>
              </a:path>
            </a:pathLst>
          </a:custGeom>
          <a:noFill/>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7" name="Freeform: Shape 106">
            <a:extLst>
              <a:ext uri="{FF2B5EF4-FFF2-40B4-BE49-F238E27FC236}">
                <a16:creationId xmlns:a16="http://schemas.microsoft.com/office/drawing/2014/main" id="{0B94A58F-A21A-584F-8634-8471BD2FF460}"/>
              </a:ext>
            </a:extLst>
          </p:cNvPr>
          <p:cNvSpPr/>
          <p:nvPr/>
        </p:nvSpPr>
        <p:spPr>
          <a:xfrm>
            <a:off x="11206265" y="3665529"/>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8" name="Freeform: Shape 107">
            <a:extLst>
              <a:ext uri="{FF2B5EF4-FFF2-40B4-BE49-F238E27FC236}">
                <a16:creationId xmlns:a16="http://schemas.microsoft.com/office/drawing/2014/main" id="{AD43252E-58D4-9D4C-AFC4-584B064E1118}"/>
              </a:ext>
            </a:extLst>
          </p:cNvPr>
          <p:cNvSpPr/>
          <p:nvPr/>
        </p:nvSpPr>
        <p:spPr>
          <a:xfrm>
            <a:off x="10943414" y="3665529"/>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49" name="Freeform: Shape 108">
            <a:extLst>
              <a:ext uri="{FF2B5EF4-FFF2-40B4-BE49-F238E27FC236}">
                <a16:creationId xmlns:a16="http://schemas.microsoft.com/office/drawing/2014/main" id="{D701CCD9-C273-8E4D-8A78-608D2191EE32}"/>
              </a:ext>
            </a:extLst>
          </p:cNvPr>
          <p:cNvSpPr/>
          <p:nvPr/>
        </p:nvSpPr>
        <p:spPr>
          <a:xfrm>
            <a:off x="10785166" y="3667725"/>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0" name="Freeform: Shape 109">
            <a:extLst>
              <a:ext uri="{FF2B5EF4-FFF2-40B4-BE49-F238E27FC236}">
                <a16:creationId xmlns:a16="http://schemas.microsoft.com/office/drawing/2014/main" id="{1CA898EC-D836-EA4E-A96C-0CF8E6EFC456}"/>
              </a:ext>
            </a:extLst>
          </p:cNvPr>
          <p:cNvSpPr/>
          <p:nvPr/>
        </p:nvSpPr>
        <p:spPr>
          <a:xfrm>
            <a:off x="10325812" y="3519590"/>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1" name="Freeform: Shape 110">
            <a:extLst>
              <a:ext uri="{FF2B5EF4-FFF2-40B4-BE49-F238E27FC236}">
                <a16:creationId xmlns:a16="http://schemas.microsoft.com/office/drawing/2014/main" id="{01563C5D-316D-FB4E-B763-9DD62468B4CC}"/>
              </a:ext>
            </a:extLst>
          </p:cNvPr>
          <p:cNvSpPr/>
          <p:nvPr/>
        </p:nvSpPr>
        <p:spPr>
          <a:xfrm>
            <a:off x="10139471" y="34073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2" name="Freeform: Shape 111">
            <a:extLst>
              <a:ext uri="{FF2B5EF4-FFF2-40B4-BE49-F238E27FC236}">
                <a16:creationId xmlns:a16="http://schemas.microsoft.com/office/drawing/2014/main" id="{A3091588-8384-3749-94B3-05D40E17CCAC}"/>
              </a:ext>
            </a:extLst>
          </p:cNvPr>
          <p:cNvSpPr/>
          <p:nvPr/>
        </p:nvSpPr>
        <p:spPr>
          <a:xfrm>
            <a:off x="9647840" y="3305862"/>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3" name="Freeform: Shape 112">
            <a:extLst>
              <a:ext uri="{FF2B5EF4-FFF2-40B4-BE49-F238E27FC236}">
                <a16:creationId xmlns:a16="http://schemas.microsoft.com/office/drawing/2014/main" id="{59767750-A53E-0A4F-B4AF-B02ECC7EED27}"/>
              </a:ext>
            </a:extLst>
          </p:cNvPr>
          <p:cNvSpPr/>
          <p:nvPr/>
        </p:nvSpPr>
        <p:spPr>
          <a:xfrm>
            <a:off x="9092701" y="32148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ACD5D2"/>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4" name="Freeform: Shape 114">
            <a:extLst>
              <a:ext uri="{FF2B5EF4-FFF2-40B4-BE49-F238E27FC236}">
                <a16:creationId xmlns:a16="http://schemas.microsoft.com/office/drawing/2014/main" id="{D39B57E9-ABE2-C548-8516-8F21BDB7604A}"/>
              </a:ext>
            </a:extLst>
          </p:cNvPr>
          <p:cNvSpPr/>
          <p:nvPr/>
        </p:nvSpPr>
        <p:spPr>
          <a:xfrm>
            <a:off x="6716285" y="1956014"/>
            <a:ext cx="4752231" cy="1697117"/>
          </a:xfrm>
          <a:custGeom>
            <a:avLst/>
            <a:gdLst>
              <a:gd name="connsiteX0" fmla="*/ 0 w 4048859"/>
              <a:gd name="connsiteY0" fmla="*/ 0 h 1365452"/>
              <a:gd name="connsiteX1" fmla="*/ 75498 w 4048859"/>
              <a:gd name="connsiteY1" fmla="*/ 0 h 1365452"/>
              <a:gd name="connsiteX2" fmla="*/ 75498 w 4048859"/>
              <a:gd name="connsiteY2" fmla="*/ 22095 h 1365452"/>
              <a:gd name="connsiteX3" fmla="*/ 140683 w 4048859"/>
              <a:gd name="connsiteY3" fmla="*/ 22095 h 1365452"/>
              <a:gd name="connsiteX4" fmla="*/ 140683 w 4048859"/>
              <a:gd name="connsiteY4" fmla="*/ 40781 h 1365452"/>
              <a:gd name="connsiteX5" fmla="*/ 233368 w 4048859"/>
              <a:gd name="connsiteY5" fmla="*/ 40781 h 1365452"/>
              <a:gd name="connsiteX6" fmla="*/ 233368 w 4048859"/>
              <a:gd name="connsiteY6" fmla="*/ 53785 h 1365452"/>
              <a:gd name="connsiteX7" fmla="*/ 301990 w 4048859"/>
              <a:gd name="connsiteY7" fmla="*/ 53785 h 1365452"/>
              <a:gd name="connsiteX8" fmla="*/ 301990 w 4048859"/>
              <a:gd name="connsiteY8" fmla="*/ 62875 h 1365452"/>
              <a:gd name="connsiteX9" fmla="*/ 353425 w 4048859"/>
              <a:gd name="connsiteY9" fmla="*/ 62875 h 1365452"/>
              <a:gd name="connsiteX10" fmla="*/ 353425 w 4048859"/>
              <a:gd name="connsiteY10" fmla="*/ 82697 h 1365452"/>
              <a:gd name="connsiteX11" fmla="*/ 388310 w 4048859"/>
              <a:gd name="connsiteY11" fmla="*/ 82697 h 1365452"/>
              <a:gd name="connsiteX12" fmla="*/ 388310 w 4048859"/>
              <a:gd name="connsiteY12" fmla="*/ 101383 h 1365452"/>
              <a:gd name="connsiteX13" fmla="*/ 641284 w 4048859"/>
              <a:gd name="connsiteY13" fmla="*/ 101383 h 1365452"/>
              <a:gd name="connsiteX14" fmla="*/ 641284 w 4048859"/>
              <a:gd name="connsiteY14" fmla="*/ 124614 h 1365452"/>
              <a:gd name="connsiteX15" fmla="*/ 746573 w 4048859"/>
              <a:gd name="connsiteY15" fmla="*/ 124614 h 1365452"/>
              <a:gd name="connsiteX16" fmla="*/ 746573 w 4048859"/>
              <a:gd name="connsiteY16" fmla="*/ 143931 h 1365452"/>
              <a:gd name="connsiteX17" fmla="*/ 801446 w 4048859"/>
              <a:gd name="connsiteY17" fmla="*/ 143931 h 1365452"/>
              <a:gd name="connsiteX18" fmla="*/ 801446 w 4048859"/>
              <a:gd name="connsiteY18" fmla="*/ 165521 h 1365452"/>
              <a:gd name="connsiteX19" fmla="*/ 875797 w 4048859"/>
              <a:gd name="connsiteY19" fmla="*/ 165521 h 1365452"/>
              <a:gd name="connsiteX20" fmla="*/ 875797 w 4048859"/>
              <a:gd name="connsiteY20" fmla="*/ 183070 h 1365452"/>
              <a:gd name="connsiteX21" fmla="*/ 985033 w 4048859"/>
              <a:gd name="connsiteY21" fmla="*/ 183070 h 1365452"/>
              <a:gd name="connsiteX22" fmla="*/ 985033 w 4048859"/>
              <a:gd name="connsiteY22" fmla="*/ 205165 h 1365452"/>
              <a:gd name="connsiteX23" fmla="*/ 1041052 w 4048859"/>
              <a:gd name="connsiteY23" fmla="*/ 205165 h 1365452"/>
              <a:gd name="connsiteX24" fmla="*/ 1041052 w 4048859"/>
              <a:gd name="connsiteY24" fmla="*/ 224482 h 1365452"/>
              <a:gd name="connsiteX25" fmla="*/ 1071989 w 4048859"/>
              <a:gd name="connsiteY25" fmla="*/ 224482 h 1365452"/>
              <a:gd name="connsiteX26" fmla="*/ 1071989 w 4048859"/>
              <a:gd name="connsiteY26" fmla="*/ 244936 h 1365452"/>
              <a:gd name="connsiteX27" fmla="*/ 1097198 w 4048859"/>
              <a:gd name="connsiteY27" fmla="*/ 244936 h 1365452"/>
              <a:gd name="connsiteX28" fmla="*/ 1097198 w 4048859"/>
              <a:gd name="connsiteY28" fmla="*/ 271575 h 1365452"/>
              <a:gd name="connsiteX29" fmla="*/ 1117186 w 4048859"/>
              <a:gd name="connsiteY29" fmla="*/ 271575 h 1365452"/>
              <a:gd name="connsiteX30" fmla="*/ 1117186 w 4048859"/>
              <a:gd name="connsiteY30" fmla="*/ 284580 h 1365452"/>
              <a:gd name="connsiteX31" fmla="*/ 1138320 w 4048859"/>
              <a:gd name="connsiteY31" fmla="*/ 284580 h 1365452"/>
              <a:gd name="connsiteX32" fmla="*/ 1138320 w 4048859"/>
              <a:gd name="connsiteY32" fmla="*/ 305538 h 1365452"/>
              <a:gd name="connsiteX33" fmla="*/ 1174987 w 4048859"/>
              <a:gd name="connsiteY33" fmla="*/ 305538 h 1365452"/>
              <a:gd name="connsiteX34" fmla="*/ 1174987 w 4048859"/>
              <a:gd name="connsiteY34" fmla="*/ 324224 h 1365452"/>
              <a:gd name="connsiteX35" fmla="*/ 1244755 w 4048859"/>
              <a:gd name="connsiteY35" fmla="*/ 324224 h 1365452"/>
              <a:gd name="connsiteX36" fmla="*/ 1244755 w 4048859"/>
              <a:gd name="connsiteY36" fmla="*/ 345814 h 1365452"/>
              <a:gd name="connsiteX37" fmla="*/ 1271619 w 4048859"/>
              <a:gd name="connsiteY37" fmla="*/ 345814 h 1365452"/>
              <a:gd name="connsiteX38" fmla="*/ 1271619 w 4048859"/>
              <a:gd name="connsiteY38" fmla="*/ 365131 h 1365452"/>
              <a:gd name="connsiteX39" fmla="*/ 1317961 w 4048859"/>
              <a:gd name="connsiteY39" fmla="*/ 365131 h 1365452"/>
              <a:gd name="connsiteX40" fmla="*/ 1317961 w 4048859"/>
              <a:gd name="connsiteY40" fmla="*/ 391266 h 1365452"/>
              <a:gd name="connsiteX41" fmla="*/ 1378054 w 4048859"/>
              <a:gd name="connsiteY41" fmla="*/ 391266 h 1365452"/>
              <a:gd name="connsiteX42" fmla="*/ 1378054 w 4048859"/>
              <a:gd name="connsiteY42" fmla="*/ 431036 h 1365452"/>
              <a:gd name="connsiteX43" fmla="*/ 1493655 w 4048859"/>
              <a:gd name="connsiteY43" fmla="*/ 431036 h 1365452"/>
              <a:gd name="connsiteX44" fmla="*/ 1493655 w 4048859"/>
              <a:gd name="connsiteY44" fmla="*/ 449217 h 1365452"/>
              <a:gd name="connsiteX45" fmla="*/ 1520519 w 4048859"/>
              <a:gd name="connsiteY45" fmla="*/ 449217 h 1365452"/>
              <a:gd name="connsiteX46" fmla="*/ 1520519 w 4048859"/>
              <a:gd name="connsiteY46" fmla="*/ 474215 h 1365452"/>
              <a:gd name="connsiteX47" fmla="*/ 1534778 w 4048859"/>
              <a:gd name="connsiteY47" fmla="*/ 474215 h 1365452"/>
              <a:gd name="connsiteX48" fmla="*/ 1534778 w 4048859"/>
              <a:gd name="connsiteY48" fmla="*/ 511082 h 1365452"/>
              <a:gd name="connsiteX49" fmla="*/ 1585195 w 4048859"/>
              <a:gd name="connsiteY49" fmla="*/ 511082 h 1365452"/>
              <a:gd name="connsiteX50" fmla="*/ 1585195 w 4048859"/>
              <a:gd name="connsiteY50" fmla="*/ 532040 h 1365452"/>
              <a:gd name="connsiteX51" fmla="*/ 1618424 w 4048859"/>
              <a:gd name="connsiteY51" fmla="*/ 532040 h 1365452"/>
              <a:gd name="connsiteX52" fmla="*/ 1618424 w 4048859"/>
              <a:gd name="connsiteY52" fmla="*/ 549590 h 1365452"/>
              <a:gd name="connsiteX53" fmla="*/ 1712255 w 4048859"/>
              <a:gd name="connsiteY53" fmla="*/ 549590 h 1365452"/>
              <a:gd name="connsiteX54" fmla="*/ 1712255 w 4048859"/>
              <a:gd name="connsiteY54" fmla="*/ 575094 h 1365452"/>
              <a:gd name="connsiteX55" fmla="*/ 1775148 w 4048859"/>
              <a:gd name="connsiteY55" fmla="*/ 575094 h 1365452"/>
              <a:gd name="connsiteX56" fmla="*/ 1775148 w 4048859"/>
              <a:gd name="connsiteY56" fmla="*/ 597188 h 1365452"/>
              <a:gd name="connsiteX57" fmla="*/ 1791699 w 4048859"/>
              <a:gd name="connsiteY57" fmla="*/ 597188 h 1365452"/>
              <a:gd name="connsiteX58" fmla="*/ 1791699 w 4048859"/>
              <a:gd name="connsiteY58" fmla="*/ 615369 h 1365452"/>
              <a:gd name="connsiteX59" fmla="*/ 1805449 w 4048859"/>
              <a:gd name="connsiteY59" fmla="*/ 615369 h 1365452"/>
              <a:gd name="connsiteX60" fmla="*/ 1805449 w 4048859"/>
              <a:gd name="connsiteY60" fmla="*/ 636327 h 1365452"/>
              <a:gd name="connsiteX61" fmla="*/ 1890113 w 4048859"/>
              <a:gd name="connsiteY61" fmla="*/ 636327 h 1365452"/>
              <a:gd name="connsiteX62" fmla="*/ 1890113 w 4048859"/>
              <a:gd name="connsiteY62" fmla="*/ 655644 h 1365452"/>
              <a:gd name="connsiteX63" fmla="*/ 1911247 w 4048859"/>
              <a:gd name="connsiteY63" fmla="*/ 655644 h 1365452"/>
              <a:gd name="connsiteX64" fmla="*/ 1911247 w 4048859"/>
              <a:gd name="connsiteY64" fmla="*/ 672689 h 1365452"/>
              <a:gd name="connsiteX65" fmla="*/ 1993620 w 4048859"/>
              <a:gd name="connsiteY65" fmla="*/ 672689 h 1365452"/>
              <a:gd name="connsiteX66" fmla="*/ 1993620 w 4048859"/>
              <a:gd name="connsiteY66" fmla="*/ 697056 h 1365452"/>
              <a:gd name="connsiteX67" fmla="*/ 2017046 w 4048859"/>
              <a:gd name="connsiteY67" fmla="*/ 697056 h 1365452"/>
              <a:gd name="connsiteX68" fmla="*/ 2017046 w 4048859"/>
              <a:gd name="connsiteY68" fmla="*/ 716878 h 1365452"/>
              <a:gd name="connsiteX69" fmla="*/ 2058296 w 4048859"/>
              <a:gd name="connsiteY69" fmla="*/ 716878 h 1365452"/>
              <a:gd name="connsiteX70" fmla="*/ 2058296 w 4048859"/>
              <a:gd name="connsiteY70" fmla="*/ 742382 h 1365452"/>
              <a:gd name="connsiteX71" fmla="*/ 2200761 w 4048859"/>
              <a:gd name="connsiteY71" fmla="*/ 742382 h 1365452"/>
              <a:gd name="connsiteX72" fmla="*/ 2200761 w 4048859"/>
              <a:gd name="connsiteY72" fmla="*/ 760563 h 1365452"/>
              <a:gd name="connsiteX73" fmla="*/ 2223677 w 4048859"/>
              <a:gd name="connsiteY73" fmla="*/ 760563 h 1365452"/>
              <a:gd name="connsiteX74" fmla="*/ 2223677 w 4048859"/>
              <a:gd name="connsiteY74" fmla="*/ 783289 h 1365452"/>
              <a:gd name="connsiteX75" fmla="*/ 2270020 w 4048859"/>
              <a:gd name="connsiteY75" fmla="*/ 783289 h 1365452"/>
              <a:gd name="connsiteX76" fmla="*/ 2270020 w 4048859"/>
              <a:gd name="connsiteY76" fmla="*/ 802606 h 1365452"/>
              <a:gd name="connsiteX77" fmla="*/ 2294082 w 4048859"/>
              <a:gd name="connsiteY77" fmla="*/ 802606 h 1365452"/>
              <a:gd name="connsiteX78" fmla="*/ 2294082 w 4048859"/>
              <a:gd name="connsiteY78" fmla="*/ 823059 h 1365452"/>
              <a:gd name="connsiteX79" fmla="*/ 2317508 w 4048859"/>
              <a:gd name="connsiteY79" fmla="*/ 823059 h 1365452"/>
              <a:gd name="connsiteX80" fmla="*/ 2317508 w 4048859"/>
              <a:gd name="connsiteY80" fmla="*/ 840609 h 1365452"/>
              <a:gd name="connsiteX81" fmla="*/ 2374673 w 4048859"/>
              <a:gd name="connsiteY81" fmla="*/ 840609 h 1365452"/>
              <a:gd name="connsiteX82" fmla="*/ 2374673 w 4048859"/>
              <a:gd name="connsiteY82" fmla="*/ 869521 h 1365452"/>
              <a:gd name="connsiteX83" fmla="*/ 2409557 w 4048859"/>
              <a:gd name="connsiteY83" fmla="*/ 869521 h 1365452"/>
              <a:gd name="connsiteX84" fmla="*/ 2409557 w 4048859"/>
              <a:gd name="connsiteY84" fmla="*/ 890480 h 1365452"/>
              <a:gd name="connsiteX85" fmla="*/ 2431837 w 4048859"/>
              <a:gd name="connsiteY85" fmla="*/ 890480 h 1365452"/>
              <a:gd name="connsiteX86" fmla="*/ 2431837 w 4048859"/>
              <a:gd name="connsiteY86" fmla="*/ 915478 h 1365452"/>
              <a:gd name="connsiteX87" fmla="*/ 2468503 w 4048859"/>
              <a:gd name="connsiteY87" fmla="*/ 915478 h 1365452"/>
              <a:gd name="connsiteX88" fmla="*/ 2468503 w 4048859"/>
              <a:gd name="connsiteY88" fmla="*/ 939340 h 1365452"/>
              <a:gd name="connsiteX89" fmla="*/ 2569209 w 4048859"/>
              <a:gd name="connsiteY89" fmla="*/ 939340 h 1365452"/>
              <a:gd name="connsiteX90" fmla="*/ 2569209 w 4048859"/>
              <a:gd name="connsiteY90" fmla="*/ 964844 h 1365452"/>
              <a:gd name="connsiteX91" fmla="*/ 2582323 w 4048859"/>
              <a:gd name="connsiteY91" fmla="*/ 964844 h 1365452"/>
              <a:gd name="connsiteX92" fmla="*/ 2582323 w 4048859"/>
              <a:gd name="connsiteY92" fmla="*/ 987570 h 1365452"/>
              <a:gd name="connsiteX93" fmla="*/ 2625864 w 4048859"/>
              <a:gd name="connsiteY93" fmla="*/ 987570 h 1365452"/>
              <a:gd name="connsiteX94" fmla="*/ 2625864 w 4048859"/>
              <a:gd name="connsiteY94" fmla="*/ 1014210 h 1365452"/>
              <a:gd name="connsiteX95" fmla="*/ 2689394 w 4048859"/>
              <a:gd name="connsiteY95" fmla="*/ 1014210 h 1365452"/>
              <a:gd name="connsiteX96" fmla="*/ 2689394 w 4048859"/>
              <a:gd name="connsiteY96" fmla="*/ 1047668 h 1365452"/>
              <a:gd name="connsiteX97" fmla="*/ 2968086 w 4048859"/>
              <a:gd name="connsiteY97" fmla="*/ 1047668 h 1365452"/>
              <a:gd name="connsiteX98" fmla="*/ 2968086 w 4048859"/>
              <a:gd name="connsiteY98" fmla="*/ 1084534 h 1365452"/>
              <a:gd name="connsiteX99" fmla="*/ 3056188 w 4048859"/>
              <a:gd name="connsiteY99" fmla="*/ 1084534 h 1365452"/>
              <a:gd name="connsiteX100" fmla="*/ 3056188 w 4048859"/>
              <a:gd name="connsiteY100" fmla="*/ 1122032 h 1365452"/>
              <a:gd name="connsiteX101" fmla="*/ 3318201 w 4048859"/>
              <a:gd name="connsiteY101" fmla="*/ 1122032 h 1365452"/>
              <a:gd name="connsiteX102" fmla="*/ 3318201 w 4048859"/>
              <a:gd name="connsiteY102" fmla="*/ 1178216 h 1365452"/>
              <a:gd name="connsiteX103" fmla="*/ 3758201 w 4048859"/>
              <a:gd name="connsiteY103" fmla="*/ 1178216 h 1365452"/>
              <a:gd name="connsiteX104" fmla="*/ 3758201 w 4048859"/>
              <a:gd name="connsiteY104" fmla="*/ 1365453 h 1365452"/>
              <a:gd name="connsiteX105" fmla="*/ 4048860 w 4048859"/>
              <a:gd name="connsiteY105" fmla="*/ 1365453 h 136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48859" h="1365452">
                <a:moveTo>
                  <a:pt x="0" y="0"/>
                </a:moveTo>
                <a:lnTo>
                  <a:pt x="75498" y="0"/>
                </a:lnTo>
                <a:lnTo>
                  <a:pt x="75498" y="22095"/>
                </a:lnTo>
                <a:lnTo>
                  <a:pt x="140683" y="22095"/>
                </a:lnTo>
                <a:lnTo>
                  <a:pt x="140683" y="40781"/>
                </a:lnTo>
                <a:lnTo>
                  <a:pt x="233368" y="40781"/>
                </a:lnTo>
                <a:lnTo>
                  <a:pt x="233368" y="53785"/>
                </a:lnTo>
                <a:lnTo>
                  <a:pt x="301990" y="53785"/>
                </a:lnTo>
                <a:lnTo>
                  <a:pt x="301990" y="62875"/>
                </a:lnTo>
                <a:lnTo>
                  <a:pt x="353425" y="62875"/>
                </a:lnTo>
                <a:lnTo>
                  <a:pt x="353425" y="82697"/>
                </a:lnTo>
                <a:lnTo>
                  <a:pt x="388310" y="82697"/>
                </a:lnTo>
                <a:lnTo>
                  <a:pt x="388310" y="101383"/>
                </a:lnTo>
                <a:lnTo>
                  <a:pt x="641284" y="101383"/>
                </a:lnTo>
                <a:lnTo>
                  <a:pt x="641284" y="124614"/>
                </a:lnTo>
                <a:lnTo>
                  <a:pt x="746573" y="124614"/>
                </a:lnTo>
                <a:lnTo>
                  <a:pt x="746573" y="143931"/>
                </a:lnTo>
                <a:lnTo>
                  <a:pt x="801446" y="143931"/>
                </a:lnTo>
                <a:lnTo>
                  <a:pt x="801446" y="165521"/>
                </a:lnTo>
                <a:lnTo>
                  <a:pt x="875797" y="165521"/>
                </a:lnTo>
                <a:lnTo>
                  <a:pt x="875797" y="183070"/>
                </a:lnTo>
                <a:lnTo>
                  <a:pt x="985033" y="183070"/>
                </a:lnTo>
                <a:lnTo>
                  <a:pt x="985033" y="205165"/>
                </a:lnTo>
                <a:lnTo>
                  <a:pt x="1041052" y="205165"/>
                </a:lnTo>
                <a:lnTo>
                  <a:pt x="1041052" y="224482"/>
                </a:lnTo>
                <a:lnTo>
                  <a:pt x="1071989" y="224482"/>
                </a:lnTo>
                <a:lnTo>
                  <a:pt x="1071989" y="244936"/>
                </a:lnTo>
                <a:lnTo>
                  <a:pt x="1097198" y="244936"/>
                </a:lnTo>
                <a:lnTo>
                  <a:pt x="1097198" y="271575"/>
                </a:lnTo>
                <a:lnTo>
                  <a:pt x="1117186" y="271575"/>
                </a:lnTo>
                <a:lnTo>
                  <a:pt x="1117186" y="284580"/>
                </a:lnTo>
                <a:lnTo>
                  <a:pt x="1138320" y="284580"/>
                </a:lnTo>
                <a:lnTo>
                  <a:pt x="1138320" y="305538"/>
                </a:lnTo>
                <a:lnTo>
                  <a:pt x="1174987" y="305538"/>
                </a:lnTo>
                <a:lnTo>
                  <a:pt x="1174987" y="324224"/>
                </a:lnTo>
                <a:lnTo>
                  <a:pt x="1244755" y="324224"/>
                </a:lnTo>
                <a:lnTo>
                  <a:pt x="1244755" y="345814"/>
                </a:lnTo>
                <a:lnTo>
                  <a:pt x="1271619" y="345814"/>
                </a:lnTo>
                <a:lnTo>
                  <a:pt x="1271619" y="365131"/>
                </a:lnTo>
                <a:lnTo>
                  <a:pt x="1317961" y="365131"/>
                </a:lnTo>
                <a:lnTo>
                  <a:pt x="1317961" y="391266"/>
                </a:lnTo>
                <a:lnTo>
                  <a:pt x="1378054" y="391266"/>
                </a:lnTo>
                <a:lnTo>
                  <a:pt x="1378054" y="431036"/>
                </a:lnTo>
                <a:lnTo>
                  <a:pt x="1493655" y="431036"/>
                </a:lnTo>
                <a:lnTo>
                  <a:pt x="1493655" y="449217"/>
                </a:lnTo>
                <a:lnTo>
                  <a:pt x="1520519" y="449217"/>
                </a:lnTo>
                <a:lnTo>
                  <a:pt x="1520519" y="474215"/>
                </a:lnTo>
                <a:lnTo>
                  <a:pt x="1534778" y="474215"/>
                </a:lnTo>
                <a:lnTo>
                  <a:pt x="1534778" y="511082"/>
                </a:lnTo>
                <a:lnTo>
                  <a:pt x="1585195" y="511082"/>
                </a:lnTo>
                <a:lnTo>
                  <a:pt x="1585195" y="532040"/>
                </a:lnTo>
                <a:lnTo>
                  <a:pt x="1618424" y="532040"/>
                </a:lnTo>
                <a:lnTo>
                  <a:pt x="1618424" y="549590"/>
                </a:lnTo>
                <a:lnTo>
                  <a:pt x="1712255" y="549590"/>
                </a:lnTo>
                <a:lnTo>
                  <a:pt x="1712255" y="575094"/>
                </a:lnTo>
                <a:lnTo>
                  <a:pt x="1775148" y="575094"/>
                </a:lnTo>
                <a:lnTo>
                  <a:pt x="1775148" y="597188"/>
                </a:lnTo>
                <a:lnTo>
                  <a:pt x="1791699" y="597188"/>
                </a:lnTo>
                <a:lnTo>
                  <a:pt x="1791699" y="615369"/>
                </a:lnTo>
                <a:lnTo>
                  <a:pt x="1805449" y="615369"/>
                </a:lnTo>
                <a:lnTo>
                  <a:pt x="1805449" y="636327"/>
                </a:lnTo>
                <a:lnTo>
                  <a:pt x="1890113" y="636327"/>
                </a:lnTo>
                <a:lnTo>
                  <a:pt x="1890113" y="655644"/>
                </a:lnTo>
                <a:lnTo>
                  <a:pt x="1911247" y="655644"/>
                </a:lnTo>
                <a:lnTo>
                  <a:pt x="1911247" y="672689"/>
                </a:lnTo>
                <a:lnTo>
                  <a:pt x="1993620" y="672689"/>
                </a:lnTo>
                <a:lnTo>
                  <a:pt x="1993620" y="697056"/>
                </a:lnTo>
                <a:lnTo>
                  <a:pt x="2017046" y="697056"/>
                </a:lnTo>
                <a:lnTo>
                  <a:pt x="2017046" y="716878"/>
                </a:lnTo>
                <a:lnTo>
                  <a:pt x="2058296" y="716878"/>
                </a:lnTo>
                <a:lnTo>
                  <a:pt x="2058296" y="742382"/>
                </a:lnTo>
                <a:lnTo>
                  <a:pt x="2200761" y="742382"/>
                </a:lnTo>
                <a:lnTo>
                  <a:pt x="2200761" y="760563"/>
                </a:lnTo>
                <a:lnTo>
                  <a:pt x="2223677" y="760563"/>
                </a:lnTo>
                <a:lnTo>
                  <a:pt x="2223677" y="783289"/>
                </a:lnTo>
                <a:lnTo>
                  <a:pt x="2270020" y="783289"/>
                </a:lnTo>
                <a:lnTo>
                  <a:pt x="2270020" y="802606"/>
                </a:lnTo>
                <a:lnTo>
                  <a:pt x="2294082" y="802606"/>
                </a:lnTo>
                <a:lnTo>
                  <a:pt x="2294082" y="823059"/>
                </a:lnTo>
                <a:lnTo>
                  <a:pt x="2317508" y="823059"/>
                </a:lnTo>
                <a:lnTo>
                  <a:pt x="2317508" y="840609"/>
                </a:lnTo>
                <a:lnTo>
                  <a:pt x="2374673" y="840609"/>
                </a:lnTo>
                <a:lnTo>
                  <a:pt x="2374673" y="869521"/>
                </a:lnTo>
                <a:lnTo>
                  <a:pt x="2409557" y="869521"/>
                </a:lnTo>
                <a:lnTo>
                  <a:pt x="2409557" y="890480"/>
                </a:lnTo>
                <a:lnTo>
                  <a:pt x="2431837" y="890480"/>
                </a:lnTo>
                <a:lnTo>
                  <a:pt x="2431837" y="915478"/>
                </a:lnTo>
                <a:lnTo>
                  <a:pt x="2468503" y="915478"/>
                </a:lnTo>
                <a:lnTo>
                  <a:pt x="2468503" y="939340"/>
                </a:lnTo>
                <a:lnTo>
                  <a:pt x="2569209" y="939340"/>
                </a:lnTo>
                <a:lnTo>
                  <a:pt x="2569209" y="964844"/>
                </a:lnTo>
                <a:lnTo>
                  <a:pt x="2582323" y="964844"/>
                </a:lnTo>
                <a:lnTo>
                  <a:pt x="2582323" y="987570"/>
                </a:lnTo>
                <a:lnTo>
                  <a:pt x="2625864" y="987570"/>
                </a:lnTo>
                <a:lnTo>
                  <a:pt x="2625864" y="1014210"/>
                </a:lnTo>
                <a:lnTo>
                  <a:pt x="2689394" y="1014210"/>
                </a:lnTo>
                <a:lnTo>
                  <a:pt x="2689394" y="1047668"/>
                </a:lnTo>
                <a:lnTo>
                  <a:pt x="2968086" y="1047668"/>
                </a:lnTo>
                <a:lnTo>
                  <a:pt x="2968086" y="1084534"/>
                </a:lnTo>
                <a:lnTo>
                  <a:pt x="3056188" y="1084534"/>
                </a:lnTo>
                <a:lnTo>
                  <a:pt x="3056188" y="1122032"/>
                </a:lnTo>
                <a:lnTo>
                  <a:pt x="3318201" y="1122032"/>
                </a:lnTo>
                <a:lnTo>
                  <a:pt x="3318201" y="1178216"/>
                </a:lnTo>
                <a:lnTo>
                  <a:pt x="3758201" y="1178216"/>
                </a:lnTo>
                <a:lnTo>
                  <a:pt x="3758201" y="1365453"/>
                </a:lnTo>
                <a:lnTo>
                  <a:pt x="4048860" y="1365453"/>
                </a:lnTo>
              </a:path>
            </a:pathLst>
          </a:custGeom>
          <a:noFill/>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5" name="Freeform: Shape 115">
            <a:extLst>
              <a:ext uri="{FF2B5EF4-FFF2-40B4-BE49-F238E27FC236}">
                <a16:creationId xmlns:a16="http://schemas.microsoft.com/office/drawing/2014/main" id="{5E5AA0AA-5C4B-2145-AE9D-30E5B6070D1F}"/>
              </a:ext>
            </a:extLst>
          </p:cNvPr>
          <p:cNvSpPr/>
          <p:nvPr/>
        </p:nvSpPr>
        <p:spPr>
          <a:xfrm>
            <a:off x="11449091" y="3628181"/>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6" name="Freeform: Shape 116">
            <a:extLst>
              <a:ext uri="{FF2B5EF4-FFF2-40B4-BE49-F238E27FC236}">
                <a16:creationId xmlns:a16="http://schemas.microsoft.com/office/drawing/2014/main" id="{8791A108-3109-C549-A994-E97E898FAF59}"/>
              </a:ext>
            </a:extLst>
          </p:cNvPr>
          <p:cNvSpPr/>
          <p:nvPr/>
        </p:nvSpPr>
        <p:spPr>
          <a:xfrm>
            <a:off x="11263647" y="3628181"/>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7" name="Freeform: Shape 117">
            <a:extLst>
              <a:ext uri="{FF2B5EF4-FFF2-40B4-BE49-F238E27FC236}">
                <a16:creationId xmlns:a16="http://schemas.microsoft.com/office/drawing/2014/main" id="{1F111361-E6EB-5C4C-9430-49335848D6E8}"/>
              </a:ext>
            </a:extLst>
          </p:cNvPr>
          <p:cNvSpPr/>
          <p:nvPr/>
        </p:nvSpPr>
        <p:spPr>
          <a:xfrm>
            <a:off x="11023958" y="3396877"/>
            <a:ext cx="14943" cy="51470"/>
          </a:xfrm>
          <a:custGeom>
            <a:avLst/>
            <a:gdLst>
              <a:gd name="connsiteX0" fmla="*/ 0 w 12731"/>
              <a:gd name="connsiteY0" fmla="*/ 0 h 41411"/>
              <a:gd name="connsiteX1" fmla="*/ 0 w 12731"/>
              <a:gd name="connsiteY1" fmla="*/ 41412 h 41411"/>
            </a:gdLst>
            <a:ahLst/>
            <a:cxnLst>
              <a:cxn ang="0">
                <a:pos x="connsiteX0" y="connsiteY0"/>
              </a:cxn>
              <a:cxn ang="0">
                <a:pos x="connsiteX1" y="connsiteY1"/>
              </a:cxn>
            </a:cxnLst>
            <a:rect l="l" t="t" r="r" b="b"/>
            <a:pathLst>
              <a:path w="12731" h="41411">
                <a:moveTo>
                  <a:pt x="0" y="0"/>
                </a:moveTo>
                <a:lnTo>
                  <a:pt x="0" y="41412"/>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8" name="Freeform: Shape 118">
            <a:extLst>
              <a:ext uri="{FF2B5EF4-FFF2-40B4-BE49-F238E27FC236}">
                <a16:creationId xmlns:a16="http://schemas.microsoft.com/office/drawing/2014/main" id="{8803D56E-D96C-9C4B-A14D-761D1EE8FD13}"/>
              </a:ext>
            </a:extLst>
          </p:cNvPr>
          <p:cNvSpPr/>
          <p:nvPr/>
        </p:nvSpPr>
        <p:spPr>
          <a:xfrm>
            <a:off x="10974198"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59" name="Freeform: Shape 119">
            <a:extLst>
              <a:ext uri="{FF2B5EF4-FFF2-40B4-BE49-F238E27FC236}">
                <a16:creationId xmlns:a16="http://schemas.microsoft.com/office/drawing/2014/main" id="{AF292ED3-85E4-D844-8E0D-E2E7E5B71E6E}"/>
              </a:ext>
            </a:extLst>
          </p:cNvPr>
          <p:cNvSpPr/>
          <p:nvPr/>
        </p:nvSpPr>
        <p:spPr>
          <a:xfrm>
            <a:off x="10948046" y="3396877"/>
            <a:ext cx="14943" cy="52097"/>
          </a:xfrm>
          <a:custGeom>
            <a:avLst/>
            <a:gdLst>
              <a:gd name="connsiteX0" fmla="*/ 0 w 12731"/>
              <a:gd name="connsiteY0" fmla="*/ 0 h 41916"/>
              <a:gd name="connsiteX1" fmla="*/ 0 w 12731"/>
              <a:gd name="connsiteY1" fmla="*/ 41917 h 41916"/>
            </a:gdLst>
            <a:ahLst/>
            <a:cxnLst>
              <a:cxn ang="0">
                <a:pos x="connsiteX0" y="connsiteY0"/>
              </a:cxn>
              <a:cxn ang="0">
                <a:pos x="connsiteX1" y="connsiteY1"/>
              </a:cxn>
            </a:cxnLst>
            <a:rect l="l" t="t" r="r" b="b"/>
            <a:pathLst>
              <a:path w="12731" h="41916">
                <a:moveTo>
                  <a:pt x="0" y="0"/>
                </a:moveTo>
                <a:lnTo>
                  <a:pt x="0" y="4191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0" name="Freeform: Shape 120">
            <a:extLst>
              <a:ext uri="{FF2B5EF4-FFF2-40B4-BE49-F238E27FC236}">
                <a16:creationId xmlns:a16="http://schemas.microsoft.com/office/drawing/2014/main" id="{5B58C90F-30E6-D043-A459-52BDFF5970F9}"/>
              </a:ext>
            </a:extLst>
          </p:cNvPr>
          <p:cNvSpPr/>
          <p:nvPr/>
        </p:nvSpPr>
        <p:spPr>
          <a:xfrm>
            <a:off x="10891711" y="3396877"/>
            <a:ext cx="14943" cy="52883"/>
          </a:xfrm>
          <a:custGeom>
            <a:avLst/>
            <a:gdLst>
              <a:gd name="connsiteX0" fmla="*/ 0 w 12731"/>
              <a:gd name="connsiteY0" fmla="*/ 0 h 42548"/>
              <a:gd name="connsiteX1" fmla="*/ 0 w 12731"/>
              <a:gd name="connsiteY1" fmla="*/ 42548 h 42548"/>
            </a:gdLst>
            <a:ahLst/>
            <a:cxnLst>
              <a:cxn ang="0">
                <a:pos x="connsiteX0" y="connsiteY0"/>
              </a:cxn>
              <a:cxn ang="0">
                <a:pos x="connsiteX1" y="connsiteY1"/>
              </a:cxn>
            </a:cxnLst>
            <a:rect l="l" t="t" r="r" b="b"/>
            <a:pathLst>
              <a:path w="12731" h="42548">
                <a:moveTo>
                  <a:pt x="0" y="0"/>
                </a:moveTo>
                <a:lnTo>
                  <a:pt x="0" y="42548"/>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1" name="Freeform: Shape 121">
            <a:extLst>
              <a:ext uri="{FF2B5EF4-FFF2-40B4-BE49-F238E27FC236}">
                <a16:creationId xmlns:a16="http://schemas.microsoft.com/office/drawing/2014/main" id="{475A21E5-B547-9247-BC49-AA3A2558EE83}"/>
              </a:ext>
            </a:extLst>
          </p:cNvPr>
          <p:cNvSpPr/>
          <p:nvPr/>
        </p:nvSpPr>
        <p:spPr>
          <a:xfrm>
            <a:off x="10854652" y="3396877"/>
            <a:ext cx="14943" cy="51470"/>
          </a:xfrm>
          <a:custGeom>
            <a:avLst/>
            <a:gdLst>
              <a:gd name="connsiteX0" fmla="*/ 0 w 12731"/>
              <a:gd name="connsiteY0" fmla="*/ 0 h 41411"/>
              <a:gd name="connsiteX1" fmla="*/ 0 w 12731"/>
              <a:gd name="connsiteY1" fmla="*/ 41412 h 41411"/>
            </a:gdLst>
            <a:ahLst/>
            <a:cxnLst>
              <a:cxn ang="0">
                <a:pos x="connsiteX0" y="connsiteY0"/>
              </a:cxn>
              <a:cxn ang="0">
                <a:pos x="connsiteX1" y="connsiteY1"/>
              </a:cxn>
            </a:cxnLst>
            <a:rect l="l" t="t" r="r" b="b"/>
            <a:pathLst>
              <a:path w="12731" h="41411">
                <a:moveTo>
                  <a:pt x="0" y="0"/>
                </a:moveTo>
                <a:lnTo>
                  <a:pt x="0" y="41412"/>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2" name="Freeform: Shape 122">
            <a:extLst>
              <a:ext uri="{FF2B5EF4-FFF2-40B4-BE49-F238E27FC236}">
                <a16:creationId xmlns:a16="http://schemas.microsoft.com/office/drawing/2014/main" id="{16BA7301-BD62-9745-85DB-0C57495A1739}"/>
              </a:ext>
            </a:extLst>
          </p:cNvPr>
          <p:cNvSpPr/>
          <p:nvPr/>
        </p:nvSpPr>
        <p:spPr>
          <a:xfrm>
            <a:off x="10825214"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3" name="Freeform: Shape 123">
            <a:extLst>
              <a:ext uri="{FF2B5EF4-FFF2-40B4-BE49-F238E27FC236}">
                <a16:creationId xmlns:a16="http://schemas.microsoft.com/office/drawing/2014/main" id="{490FE816-99D1-1A4B-B20F-737A0CF67F88}"/>
              </a:ext>
            </a:extLst>
          </p:cNvPr>
          <p:cNvSpPr/>
          <p:nvPr/>
        </p:nvSpPr>
        <p:spPr>
          <a:xfrm>
            <a:off x="10623032" y="339687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4" name="Freeform: Shape 124">
            <a:extLst>
              <a:ext uri="{FF2B5EF4-FFF2-40B4-BE49-F238E27FC236}">
                <a16:creationId xmlns:a16="http://schemas.microsoft.com/office/drawing/2014/main" id="{C230FA74-0706-9143-814D-D018AF3D6F73}"/>
              </a:ext>
            </a:extLst>
          </p:cNvPr>
          <p:cNvSpPr/>
          <p:nvPr/>
        </p:nvSpPr>
        <p:spPr>
          <a:xfrm>
            <a:off x="10566547"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5" name="Freeform: Shape 125">
            <a:extLst>
              <a:ext uri="{FF2B5EF4-FFF2-40B4-BE49-F238E27FC236}">
                <a16:creationId xmlns:a16="http://schemas.microsoft.com/office/drawing/2014/main" id="{315F2D05-E750-5343-9C46-7AC6085972C4}"/>
              </a:ext>
            </a:extLst>
          </p:cNvPr>
          <p:cNvSpPr/>
          <p:nvPr/>
        </p:nvSpPr>
        <p:spPr>
          <a:xfrm>
            <a:off x="10505430"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6" name="Freeform: Shape 126">
            <a:extLst>
              <a:ext uri="{FF2B5EF4-FFF2-40B4-BE49-F238E27FC236}">
                <a16:creationId xmlns:a16="http://schemas.microsoft.com/office/drawing/2014/main" id="{CE3DC528-3E07-B740-B811-E11CC699623A}"/>
              </a:ext>
            </a:extLst>
          </p:cNvPr>
          <p:cNvSpPr/>
          <p:nvPr/>
        </p:nvSpPr>
        <p:spPr>
          <a:xfrm>
            <a:off x="10417414"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7" name="Freeform: Shape 127">
            <a:extLst>
              <a:ext uri="{FF2B5EF4-FFF2-40B4-BE49-F238E27FC236}">
                <a16:creationId xmlns:a16="http://schemas.microsoft.com/office/drawing/2014/main" id="{5E742051-A751-5D4D-BC8D-E61590CFCFB8}"/>
              </a:ext>
            </a:extLst>
          </p:cNvPr>
          <p:cNvSpPr/>
          <p:nvPr/>
        </p:nvSpPr>
        <p:spPr>
          <a:xfrm>
            <a:off x="10351067" y="332704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8" name="Freeform: Shape 128">
            <a:extLst>
              <a:ext uri="{FF2B5EF4-FFF2-40B4-BE49-F238E27FC236}">
                <a16:creationId xmlns:a16="http://schemas.microsoft.com/office/drawing/2014/main" id="{5DD5A054-175E-3448-A2FA-9B7CA26441AB}"/>
              </a:ext>
            </a:extLst>
          </p:cNvPr>
          <p:cNvSpPr/>
          <p:nvPr/>
        </p:nvSpPr>
        <p:spPr>
          <a:xfrm>
            <a:off x="1015351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69" name="Freeform: Shape 129">
            <a:extLst>
              <a:ext uri="{FF2B5EF4-FFF2-40B4-BE49-F238E27FC236}">
                <a16:creationId xmlns:a16="http://schemas.microsoft.com/office/drawing/2014/main" id="{B2CCDB19-9D74-DC4D-B78D-8DD9D9A24C1B}"/>
              </a:ext>
            </a:extLst>
          </p:cNvPr>
          <p:cNvSpPr/>
          <p:nvPr/>
        </p:nvSpPr>
        <p:spPr>
          <a:xfrm>
            <a:off x="10103906"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0" name="Freeform: Shape 130">
            <a:extLst>
              <a:ext uri="{FF2B5EF4-FFF2-40B4-BE49-F238E27FC236}">
                <a16:creationId xmlns:a16="http://schemas.microsoft.com/office/drawing/2014/main" id="{5C28AD41-E57C-B243-AC93-A64EDF5E097A}"/>
              </a:ext>
            </a:extLst>
          </p:cNvPr>
          <p:cNvSpPr/>
          <p:nvPr/>
        </p:nvSpPr>
        <p:spPr>
          <a:xfrm>
            <a:off x="1008238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1" name="Freeform: Shape 131">
            <a:extLst>
              <a:ext uri="{FF2B5EF4-FFF2-40B4-BE49-F238E27FC236}">
                <a16:creationId xmlns:a16="http://schemas.microsoft.com/office/drawing/2014/main" id="{EA5272F0-0977-4C45-8D25-CB017B39C530}"/>
              </a:ext>
            </a:extLst>
          </p:cNvPr>
          <p:cNvSpPr/>
          <p:nvPr/>
        </p:nvSpPr>
        <p:spPr>
          <a:xfrm>
            <a:off x="10027248" y="323116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2" name="Freeform: Shape 132">
            <a:extLst>
              <a:ext uri="{FF2B5EF4-FFF2-40B4-BE49-F238E27FC236}">
                <a16:creationId xmlns:a16="http://schemas.microsoft.com/office/drawing/2014/main" id="{CF087544-1483-B646-BCEA-EA06D8DFE505}"/>
              </a:ext>
            </a:extLst>
          </p:cNvPr>
          <p:cNvSpPr/>
          <p:nvPr/>
        </p:nvSpPr>
        <p:spPr>
          <a:xfrm>
            <a:off x="9918461" y="323320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3" name="Freeform: Shape 133">
            <a:extLst>
              <a:ext uri="{FF2B5EF4-FFF2-40B4-BE49-F238E27FC236}">
                <a16:creationId xmlns:a16="http://schemas.microsoft.com/office/drawing/2014/main" id="{7052F7C2-B404-994F-B3A2-487A613A7372}"/>
              </a:ext>
            </a:extLst>
          </p:cNvPr>
          <p:cNvSpPr/>
          <p:nvPr/>
        </p:nvSpPr>
        <p:spPr>
          <a:xfrm>
            <a:off x="9892311" y="3233207"/>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4" name="Freeform: Shape 134">
            <a:extLst>
              <a:ext uri="{FF2B5EF4-FFF2-40B4-BE49-F238E27FC236}">
                <a16:creationId xmlns:a16="http://schemas.microsoft.com/office/drawing/2014/main" id="{FB12E10A-63E2-EF4F-B638-2E1872E808F8}"/>
              </a:ext>
            </a:extLst>
          </p:cNvPr>
          <p:cNvSpPr/>
          <p:nvPr/>
        </p:nvSpPr>
        <p:spPr>
          <a:xfrm>
            <a:off x="9552502" y="303642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5" name="Freeform: Shape 135">
            <a:extLst>
              <a:ext uri="{FF2B5EF4-FFF2-40B4-BE49-F238E27FC236}">
                <a16:creationId xmlns:a16="http://schemas.microsoft.com/office/drawing/2014/main" id="{DB16972B-CDED-A940-B0FB-3AA1EF3C6393}"/>
              </a:ext>
            </a:extLst>
          </p:cNvPr>
          <p:cNvSpPr/>
          <p:nvPr/>
        </p:nvSpPr>
        <p:spPr>
          <a:xfrm>
            <a:off x="9504086" y="3014614"/>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6" name="Freeform: Shape 136">
            <a:extLst>
              <a:ext uri="{FF2B5EF4-FFF2-40B4-BE49-F238E27FC236}">
                <a16:creationId xmlns:a16="http://schemas.microsoft.com/office/drawing/2014/main" id="{77BB96D2-0863-4445-9F8C-5A6700FD9462}"/>
              </a:ext>
            </a:extLst>
          </p:cNvPr>
          <p:cNvSpPr/>
          <p:nvPr/>
        </p:nvSpPr>
        <p:spPr>
          <a:xfrm>
            <a:off x="9477189" y="2975854"/>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7" name="Freeform: Shape 137">
            <a:extLst>
              <a:ext uri="{FF2B5EF4-FFF2-40B4-BE49-F238E27FC236}">
                <a16:creationId xmlns:a16="http://schemas.microsoft.com/office/drawing/2014/main" id="{82B43CF0-7C30-314F-981C-50A0E0F8691C}"/>
              </a:ext>
            </a:extLst>
          </p:cNvPr>
          <p:cNvSpPr/>
          <p:nvPr/>
        </p:nvSpPr>
        <p:spPr>
          <a:xfrm>
            <a:off x="9455820" y="297507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8" name="Freeform: Shape 138">
            <a:extLst>
              <a:ext uri="{FF2B5EF4-FFF2-40B4-BE49-F238E27FC236}">
                <a16:creationId xmlns:a16="http://schemas.microsoft.com/office/drawing/2014/main" id="{AC7BE754-97E3-4543-82AF-66026DD3C61B}"/>
              </a:ext>
            </a:extLst>
          </p:cNvPr>
          <p:cNvSpPr/>
          <p:nvPr/>
        </p:nvSpPr>
        <p:spPr>
          <a:xfrm>
            <a:off x="8835827" y="2716932"/>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79" name="Freeform: Shape 139">
            <a:extLst>
              <a:ext uri="{FF2B5EF4-FFF2-40B4-BE49-F238E27FC236}">
                <a16:creationId xmlns:a16="http://schemas.microsoft.com/office/drawing/2014/main" id="{7914E16B-7139-7045-86B0-6C966728063E}"/>
              </a:ext>
            </a:extLst>
          </p:cNvPr>
          <p:cNvSpPr/>
          <p:nvPr/>
        </p:nvSpPr>
        <p:spPr>
          <a:xfrm>
            <a:off x="7048772" y="1996971"/>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0" name="Freeform: Shape 140">
            <a:extLst>
              <a:ext uri="{FF2B5EF4-FFF2-40B4-BE49-F238E27FC236}">
                <a16:creationId xmlns:a16="http://schemas.microsoft.com/office/drawing/2014/main" id="{CF927AE3-ED9B-4E42-9F1F-B912E09FDF12}"/>
              </a:ext>
            </a:extLst>
          </p:cNvPr>
          <p:cNvSpPr/>
          <p:nvPr/>
        </p:nvSpPr>
        <p:spPr>
          <a:xfrm>
            <a:off x="8804297" y="2748002"/>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1" name="Freeform: Shape 141">
            <a:extLst>
              <a:ext uri="{FF2B5EF4-FFF2-40B4-BE49-F238E27FC236}">
                <a16:creationId xmlns:a16="http://schemas.microsoft.com/office/drawing/2014/main" id="{83057B26-7C5B-B841-9ED0-8CD703A61B3C}"/>
              </a:ext>
            </a:extLst>
          </p:cNvPr>
          <p:cNvSpPr/>
          <p:nvPr/>
        </p:nvSpPr>
        <p:spPr>
          <a:xfrm>
            <a:off x="9479878" y="3032189"/>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2" name="Freeform: Shape 142">
            <a:extLst>
              <a:ext uri="{FF2B5EF4-FFF2-40B4-BE49-F238E27FC236}">
                <a16:creationId xmlns:a16="http://schemas.microsoft.com/office/drawing/2014/main" id="{FCE848BE-E6F8-814E-8723-8FD194A3BE04}"/>
              </a:ext>
            </a:extLst>
          </p:cNvPr>
          <p:cNvSpPr/>
          <p:nvPr/>
        </p:nvSpPr>
        <p:spPr>
          <a:xfrm>
            <a:off x="9522167" y="3065300"/>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3" name="Freeform: Shape 143">
            <a:extLst>
              <a:ext uri="{FF2B5EF4-FFF2-40B4-BE49-F238E27FC236}">
                <a16:creationId xmlns:a16="http://schemas.microsoft.com/office/drawing/2014/main" id="{5087CE2C-B9F2-6342-8550-704D61E7C8FE}"/>
              </a:ext>
            </a:extLst>
          </p:cNvPr>
          <p:cNvSpPr/>
          <p:nvPr/>
        </p:nvSpPr>
        <p:spPr>
          <a:xfrm>
            <a:off x="10593445" y="3420886"/>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2A8D88"/>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4" name="Freeform: Shape 145">
            <a:extLst>
              <a:ext uri="{FF2B5EF4-FFF2-40B4-BE49-F238E27FC236}">
                <a16:creationId xmlns:a16="http://schemas.microsoft.com/office/drawing/2014/main" id="{CF79C251-17CB-CA49-BEF1-E4814CA6EF71}"/>
              </a:ext>
            </a:extLst>
          </p:cNvPr>
          <p:cNvSpPr/>
          <p:nvPr/>
        </p:nvSpPr>
        <p:spPr>
          <a:xfrm>
            <a:off x="6712849" y="1955230"/>
            <a:ext cx="4593834" cy="1494530"/>
          </a:xfrm>
          <a:custGeom>
            <a:avLst/>
            <a:gdLst>
              <a:gd name="connsiteX0" fmla="*/ 0 w 3913906"/>
              <a:gd name="connsiteY0" fmla="*/ 0 h 1202456"/>
              <a:gd name="connsiteX1" fmla="*/ 328472 w 3913906"/>
              <a:gd name="connsiteY1" fmla="*/ 0 h 1202456"/>
              <a:gd name="connsiteX2" fmla="*/ 328472 w 3913906"/>
              <a:gd name="connsiteY2" fmla="*/ 94187 h 1202456"/>
              <a:gd name="connsiteX3" fmla="*/ 586539 w 3913906"/>
              <a:gd name="connsiteY3" fmla="*/ 94187 h 1202456"/>
              <a:gd name="connsiteX4" fmla="*/ 586539 w 3913906"/>
              <a:gd name="connsiteY4" fmla="*/ 137366 h 1202456"/>
              <a:gd name="connsiteX5" fmla="*/ 641538 w 3913906"/>
              <a:gd name="connsiteY5" fmla="*/ 137366 h 1202456"/>
              <a:gd name="connsiteX6" fmla="*/ 641538 w 3913906"/>
              <a:gd name="connsiteY6" fmla="*/ 186101 h 1202456"/>
              <a:gd name="connsiteX7" fmla="*/ 785659 w 3913906"/>
              <a:gd name="connsiteY7" fmla="*/ 186101 h 1202456"/>
              <a:gd name="connsiteX8" fmla="*/ 785659 w 3913906"/>
              <a:gd name="connsiteY8" fmla="*/ 231047 h 1202456"/>
              <a:gd name="connsiteX9" fmla="*/ 806920 w 3913906"/>
              <a:gd name="connsiteY9" fmla="*/ 231047 h 1202456"/>
              <a:gd name="connsiteX10" fmla="*/ 806920 w 3913906"/>
              <a:gd name="connsiteY10" fmla="*/ 276373 h 1202456"/>
              <a:gd name="connsiteX11" fmla="*/ 882418 w 3913906"/>
              <a:gd name="connsiteY11" fmla="*/ 276373 h 1202456"/>
              <a:gd name="connsiteX12" fmla="*/ 882418 w 3913906"/>
              <a:gd name="connsiteY12" fmla="*/ 318921 h 1202456"/>
              <a:gd name="connsiteX13" fmla="*/ 947603 w 3913906"/>
              <a:gd name="connsiteY13" fmla="*/ 318921 h 1202456"/>
              <a:gd name="connsiteX14" fmla="*/ 947603 w 3913906"/>
              <a:gd name="connsiteY14" fmla="*/ 363237 h 1202456"/>
              <a:gd name="connsiteX15" fmla="*/ 1032904 w 3913906"/>
              <a:gd name="connsiteY15" fmla="*/ 363237 h 1202456"/>
              <a:gd name="connsiteX16" fmla="*/ 1032904 w 3913906"/>
              <a:gd name="connsiteY16" fmla="*/ 413739 h 1202456"/>
              <a:gd name="connsiteX17" fmla="*/ 1115276 w 3913906"/>
              <a:gd name="connsiteY17" fmla="*/ 413739 h 1202456"/>
              <a:gd name="connsiteX18" fmla="*/ 1115276 w 3913906"/>
              <a:gd name="connsiteY18" fmla="*/ 507294 h 1202456"/>
              <a:gd name="connsiteX19" fmla="*/ 1166839 w 3913906"/>
              <a:gd name="connsiteY19" fmla="*/ 507294 h 1202456"/>
              <a:gd name="connsiteX20" fmla="*/ 1166839 w 3913906"/>
              <a:gd name="connsiteY20" fmla="*/ 600976 h 1202456"/>
              <a:gd name="connsiteX21" fmla="*/ 1226804 w 3913906"/>
              <a:gd name="connsiteY21" fmla="*/ 600976 h 1202456"/>
              <a:gd name="connsiteX22" fmla="*/ 1226804 w 3913906"/>
              <a:gd name="connsiteY22" fmla="*/ 650847 h 1202456"/>
              <a:gd name="connsiteX23" fmla="*/ 1627336 w 3913906"/>
              <a:gd name="connsiteY23" fmla="*/ 650847 h 1202456"/>
              <a:gd name="connsiteX24" fmla="*/ 1627336 w 3913906"/>
              <a:gd name="connsiteY24" fmla="*/ 701980 h 1202456"/>
              <a:gd name="connsiteX25" fmla="*/ 1996421 w 3913906"/>
              <a:gd name="connsiteY25" fmla="*/ 701980 h 1202456"/>
              <a:gd name="connsiteX26" fmla="*/ 1996421 w 3913906"/>
              <a:gd name="connsiteY26" fmla="*/ 758164 h 1202456"/>
              <a:gd name="connsiteX27" fmla="*/ 2270020 w 3913906"/>
              <a:gd name="connsiteY27" fmla="*/ 758164 h 1202456"/>
              <a:gd name="connsiteX28" fmla="*/ 2270020 w 3913906"/>
              <a:gd name="connsiteY28" fmla="*/ 808666 h 1202456"/>
              <a:gd name="connsiteX29" fmla="*/ 2359267 w 3913906"/>
              <a:gd name="connsiteY29" fmla="*/ 808666 h 1202456"/>
              <a:gd name="connsiteX30" fmla="*/ 2455899 w 3913906"/>
              <a:gd name="connsiteY30" fmla="*/ 808666 h 1202456"/>
              <a:gd name="connsiteX31" fmla="*/ 2455899 w 3913906"/>
              <a:gd name="connsiteY31" fmla="*/ 869395 h 1202456"/>
              <a:gd name="connsiteX32" fmla="*/ 2532034 w 3913906"/>
              <a:gd name="connsiteY32" fmla="*/ 869395 h 1202456"/>
              <a:gd name="connsiteX33" fmla="*/ 2532034 w 3913906"/>
              <a:gd name="connsiteY33" fmla="*/ 943128 h 1202456"/>
              <a:gd name="connsiteX34" fmla="*/ 2545784 w 3913906"/>
              <a:gd name="connsiteY34" fmla="*/ 943128 h 1202456"/>
              <a:gd name="connsiteX35" fmla="*/ 2545784 w 3913906"/>
              <a:gd name="connsiteY35" fmla="*/ 986307 h 1202456"/>
              <a:gd name="connsiteX36" fmla="*/ 2851339 w 3913906"/>
              <a:gd name="connsiteY36" fmla="*/ 986307 h 1202456"/>
              <a:gd name="connsiteX37" fmla="*/ 2851339 w 3913906"/>
              <a:gd name="connsiteY37" fmla="*/ 1037946 h 1202456"/>
              <a:gd name="connsiteX38" fmla="*/ 2851339 w 3913906"/>
              <a:gd name="connsiteY38" fmla="*/ 1073045 h 1202456"/>
              <a:gd name="connsiteX39" fmla="*/ 3372565 w 3913906"/>
              <a:gd name="connsiteY39" fmla="*/ 1073045 h 1202456"/>
              <a:gd name="connsiteX40" fmla="*/ 3372565 w 3913906"/>
              <a:gd name="connsiteY40" fmla="*/ 1202457 h 1202456"/>
              <a:gd name="connsiteX41" fmla="*/ 3913907 w 3913906"/>
              <a:gd name="connsiteY41" fmla="*/ 1202457 h 12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3906" h="1202456">
                <a:moveTo>
                  <a:pt x="0" y="0"/>
                </a:moveTo>
                <a:lnTo>
                  <a:pt x="328472" y="0"/>
                </a:lnTo>
                <a:lnTo>
                  <a:pt x="328472" y="94187"/>
                </a:lnTo>
                <a:lnTo>
                  <a:pt x="586539" y="94187"/>
                </a:lnTo>
                <a:lnTo>
                  <a:pt x="586539" y="137366"/>
                </a:lnTo>
                <a:lnTo>
                  <a:pt x="641538" y="137366"/>
                </a:lnTo>
                <a:lnTo>
                  <a:pt x="641538" y="186101"/>
                </a:lnTo>
                <a:lnTo>
                  <a:pt x="785659" y="186101"/>
                </a:lnTo>
                <a:lnTo>
                  <a:pt x="785659" y="231047"/>
                </a:lnTo>
                <a:lnTo>
                  <a:pt x="806920" y="231047"/>
                </a:lnTo>
                <a:lnTo>
                  <a:pt x="806920" y="276373"/>
                </a:lnTo>
                <a:lnTo>
                  <a:pt x="882418" y="276373"/>
                </a:lnTo>
                <a:lnTo>
                  <a:pt x="882418" y="318921"/>
                </a:lnTo>
                <a:lnTo>
                  <a:pt x="947603" y="318921"/>
                </a:lnTo>
                <a:lnTo>
                  <a:pt x="947603" y="363237"/>
                </a:lnTo>
                <a:lnTo>
                  <a:pt x="1032904" y="363237"/>
                </a:lnTo>
                <a:lnTo>
                  <a:pt x="1032904" y="413739"/>
                </a:lnTo>
                <a:lnTo>
                  <a:pt x="1115276" y="413739"/>
                </a:lnTo>
                <a:lnTo>
                  <a:pt x="1115276" y="507294"/>
                </a:lnTo>
                <a:lnTo>
                  <a:pt x="1166839" y="507294"/>
                </a:lnTo>
                <a:lnTo>
                  <a:pt x="1166839" y="600976"/>
                </a:lnTo>
                <a:lnTo>
                  <a:pt x="1226804" y="600976"/>
                </a:lnTo>
                <a:lnTo>
                  <a:pt x="1226804" y="650847"/>
                </a:lnTo>
                <a:lnTo>
                  <a:pt x="1627336" y="650847"/>
                </a:lnTo>
                <a:lnTo>
                  <a:pt x="1627336" y="701980"/>
                </a:lnTo>
                <a:lnTo>
                  <a:pt x="1996421" y="701980"/>
                </a:lnTo>
                <a:lnTo>
                  <a:pt x="1996421" y="758164"/>
                </a:lnTo>
                <a:lnTo>
                  <a:pt x="2270020" y="758164"/>
                </a:lnTo>
                <a:lnTo>
                  <a:pt x="2270020" y="808666"/>
                </a:lnTo>
                <a:lnTo>
                  <a:pt x="2359267" y="808666"/>
                </a:lnTo>
                <a:lnTo>
                  <a:pt x="2455899" y="808666"/>
                </a:lnTo>
                <a:lnTo>
                  <a:pt x="2455899" y="869395"/>
                </a:lnTo>
                <a:lnTo>
                  <a:pt x="2532034" y="869395"/>
                </a:lnTo>
                <a:lnTo>
                  <a:pt x="2532034" y="943128"/>
                </a:lnTo>
                <a:lnTo>
                  <a:pt x="2545784" y="943128"/>
                </a:lnTo>
                <a:lnTo>
                  <a:pt x="2545784" y="986307"/>
                </a:lnTo>
                <a:lnTo>
                  <a:pt x="2851339" y="986307"/>
                </a:lnTo>
                <a:lnTo>
                  <a:pt x="2851339" y="1037946"/>
                </a:lnTo>
                <a:lnTo>
                  <a:pt x="2851339" y="1073045"/>
                </a:lnTo>
                <a:lnTo>
                  <a:pt x="3372565" y="1073045"/>
                </a:lnTo>
                <a:lnTo>
                  <a:pt x="3372565" y="1202457"/>
                </a:lnTo>
                <a:lnTo>
                  <a:pt x="3913907" y="1202457"/>
                </a:lnTo>
              </a:path>
            </a:pathLst>
          </a:custGeom>
          <a:noFill/>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5" name="Freeform: Shape 146">
            <a:extLst>
              <a:ext uri="{FF2B5EF4-FFF2-40B4-BE49-F238E27FC236}">
                <a16:creationId xmlns:a16="http://schemas.microsoft.com/office/drawing/2014/main" id="{1381567D-F874-FF44-9FE1-F7072629F90C}"/>
              </a:ext>
            </a:extLst>
          </p:cNvPr>
          <p:cNvSpPr/>
          <p:nvPr/>
        </p:nvSpPr>
        <p:spPr>
          <a:xfrm>
            <a:off x="11288452" y="3424338"/>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6" name="Freeform: Shape 147">
            <a:extLst>
              <a:ext uri="{FF2B5EF4-FFF2-40B4-BE49-F238E27FC236}">
                <a16:creationId xmlns:a16="http://schemas.microsoft.com/office/drawing/2014/main" id="{B4E82648-D559-8442-8000-E2C8C804D907}"/>
              </a:ext>
            </a:extLst>
          </p:cNvPr>
          <p:cNvSpPr/>
          <p:nvPr/>
        </p:nvSpPr>
        <p:spPr>
          <a:xfrm>
            <a:off x="11258117" y="3426536"/>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7" name="Freeform: Shape 148">
            <a:extLst>
              <a:ext uri="{FF2B5EF4-FFF2-40B4-BE49-F238E27FC236}">
                <a16:creationId xmlns:a16="http://schemas.microsoft.com/office/drawing/2014/main" id="{FF62EBBA-0A14-F64D-8513-B538103C747E}"/>
              </a:ext>
            </a:extLst>
          </p:cNvPr>
          <p:cNvSpPr/>
          <p:nvPr/>
        </p:nvSpPr>
        <p:spPr>
          <a:xfrm>
            <a:off x="11003785" y="3427006"/>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8" name="Freeform: Shape 149">
            <a:extLst>
              <a:ext uri="{FF2B5EF4-FFF2-40B4-BE49-F238E27FC236}">
                <a16:creationId xmlns:a16="http://schemas.microsoft.com/office/drawing/2014/main" id="{C58CE93A-3D5B-1242-8F01-E71202026F8B}"/>
              </a:ext>
            </a:extLst>
          </p:cNvPr>
          <p:cNvSpPr/>
          <p:nvPr/>
        </p:nvSpPr>
        <p:spPr>
          <a:xfrm>
            <a:off x="10838513" y="3425437"/>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89" name="Freeform: Shape 150">
            <a:extLst>
              <a:ext uri="{FF2B5EF4-FFF2-40B4-BE49-F238E27FC236}">
                <a16:creationId xmlns:a16="http://schemas.microsoft.com/office/drawing/2014/main" id="{6F6C5DFA-5E0D-8641-A785-0333D24F68D0}"/>
              </a:ext>
            </a:extLst>
          </p:cNvPr>
          <p:cNvSpPr/>
          <p:nvPr/>
        </p:nvSpPr>
        <p:spPr>
          <a:xfrm>
            <a:off x="10510212" y="3260354"/>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0" name="Freeform: Shape 151">
            <a:extLst>
              <a:ext uri="{FF2B5EF4-FFF2-40B4-BE49-F238E27FC236}">
                <a16:creationId xmlns:a16="http://schemas.microsoft.com/office/drawing/2014/main" id="{4904657A-99F9-254E-A2C7-EE1D8E84AEB2}"/>
              </a:ext>
            </a:extLst>
          </p:cNvPr>
          <p:cNvSpPr/>
          <p:nvPr/>
        </p:nvSpPr>
        <p:spPr>
          <a:xfrm>
            <a:off x="10347480" y="3263493"/>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1" name="Freeform: Shape 152">
            <a:extLst>
              <a:ext uri="{FF2B5EF4-FFF2-40B4-BE49-F238E27FC236}">
                <a16:creationId xmlns:a16="http://schemas.microsoft.com/office/drawing/2014/main" id="{4AD68159-50D8-C842-A561-0908CE836CEA}"/>
              </a:ext>
            </a:extLst>
          </p:cNvPr>
          <p:cNvSpPr/>
          <p:nvPr/>
        </p:nvSpPr>
        <p:spPr>
          <a:xfrm>
            <a:off x="9910690" y="315568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2" name="Freeform: Shape 153">
            <a:extLst>
              <a:ext uri="{FF2B5EF4-FFF2-40B4-BE49-F238E27FC236}">
                <a16:creationId xmlns:a16="http://schemas.microsoft.com/office/drawing/2014/main" id="{6A31BC63-EC1C-5D4D-A4C1-B938066BC1FB}"/>
              </a:ext>
            </a:extLst>
          </p:cNvPr>
          <p:cNvSpPr/>
          <p:nvPr/>
        </p:nvSpPr>
        <p:spPr>
          <a:xfrm>
            <a:off x="9847780" y="3154118"/>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3" name="Freeform: Shape 154">
            <a:extLst>
              <a:ext uri="{FF2B5EF4-FFF2-40B4-BE49-F238E27FC236}">
                <a16:creationId xmlns:a16="http://schemas.microsoft.com/office/drawing/2014/main" id="{851D1EC0-E8AD-8941-AA22-676E7D267FCF}"/>
              </a:ext>
            </a:extLst>
          </p:cNvPr>
          <p:cNvSpPr/>
          <p:nvPr/>
        </p:nvSpPr>
        <p:spPr>
          <a:xfrm>
            <a:off x="9790398"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4" name="Freeform: Shape 155">
            <a:extLst>
              <a:ext uri="{FF2B5EF4-FFF2-40B4-BE49-F238E27FC236}">
                <a16:creationId xmlns:a16="http://schemas.microsoft.com/office/drawing/2014/main" id="{B15514B3-23D2-FB40-8E0D-C14797710EE6}"/>
              </a:ext>
            </a:extLst>
          </p:cNvPr>
          <p:cNvSpPr/>
          <p:nvPr/>
        </p:nvSpPr>
        <p:spPr>
          <a:xfrm>
            <a:off x="9764247"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5" name="Freeform: Shape 156">
            <a:extLst>
              <a:ext uri="{FF2B5EF4-FFF2-40B4-BE49-F238E27FC236}">
                <a16:creationId xmlns:a16="http://schemas.microsoft.com/office/drawing/2014/main" id="{FEF92A18-3255-154B-8BC7-AD374FAA3691}"/>
              </a:ext>
            </a:extLst>
          </p:cNvPr>
          <p:cNvSpPr/>
          <p:nvPr/>
        </p:nvSpPr>
        <p:spPr>
          <a:xfrm>
            <a:off x="9738545" y="3153490"/>
            <a:ext cx="14943" cy="50842"/>
          </a:xfrm>
          <a:custGeom>
            <a:avLst/>
            <a:gdLst>
              <a:gd name="connsiteX0" fmla="*/ 0 w 12731"/>
              <a:gd name="connsiteY0" fmla="*/ 0 h 40906"/>
              <a:gd name="connsiteX1" fmla="*/ 0 w 12731"/>
              <a:gd name="connsiteY1" fmla="*/ 40907 h 40906"/>
            </a:gdLst>
            <a:ahLst/>
            <a:cxnLst>
              <a:cxn ang="0">
                <a:pos x="connsiteX0" y="connsiteY0"/>
              </a:cxn>
              <a:cxn ang="0">
                <a:pos x="connsiteX1" y="connsiteY1"/>
              </a:cxn>
            </a:cxnLst>
            <a:rect l="l" t="t" r="r" b="b"/>
            <a:pathLst>
              <a:path w="12731" h="40906">
                <a:moveTo>
                  <a:pt x="0" y="0"/>
                </a:moveTo>
                <a:lnTo>
                  <a:pt x="0" y="40907"/>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6" name="Freeform: Shape 157">
            <a:extLst>
              <a:ext uri="{FF2B5EF4-FFF2-40B4-BE49-F238E27FC236}">
                <a16:creationId xmlns:a16="http://schemas.microsoft.com/office/drawing/2014/main" id="{D96C3A4B-4217-824A-A5E9-1DF8BCA74686}"/>
              </a:ext>
            </a:extLst>
          </p:cNvPr>
          <p:cNvSpPr/>
          <p:nvPr/>
        </p:nvSpPr>
        <p:spPr>
          <a:xfrm>
            <a:off x="9503190" y="2934583"/>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7" name="Freeform: Shape 158">
            <a:extLst>
              <a:ext uri="{FF2B5EF4-FFF2-40B4-BE49-F238E27FC236}">
                <a16:creationId xmlns:a16="http://schemas.microsoft.com/office/drawing/2014/main" id="{8486509B-65E0-9442-8F7E-5D580E55AC47}"/>
              </a:ext>
            </a:extLst>
          </p:cNvPr>
          <p:cNvSpPr/>
          <p:nvPr/>
        </p:nvSpPr>
        <p:spPr>
          <a:xfrm>
            <a:off x="8776951" y="2801827"/>
            <a:ext cx="14943" cy="50685"/>
          </a:xfrm>
          <a:custGeom>
            <a:avLst/>
            <a:gdLst>
              <a:gd name="connsiteX0" fmla="*/ 0 w 12731"/>
              <a:gd name="connsiteY0" fmla="*/ 0 h 40780"/>
              <a:gd name="connsiteX1" fmla="*/ 0 w 12731"/>
              <a:gd name="connsiteY1" fmla="*/ 40780 h 40780"/>
            </a:gdLst>
            <a:ahLst/>
            <a:cxnLst>
              <a:cxn ang="0">
                <a:pos x="connsiteX0" y="connsiteY0"/>
              </a:cxn>
              <a:cxn ang="0">
                <a:pos x="connsiteX1" y="connsiteY1"/>
              </a:cxn>
            </a:cxnLst>
            <a:rect l="l" t="t" r="r" b="b"/>
            <a:pathLst>
              <a:path w="12731" h="40780">
                <a:moveTo>
                  <a:pt x="0" y="0"/>
                </a:moveTo>
                <a:lnTo>
                  <a:pt x="0" y="4078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8" name="Freeform: Shape 159">
            <a:extLst>
              <a:ext uri="{FF2B5EF4-FFF2-40B4-BE49-F238E27FC236}">
                <a16:creationId xmlns:a16="http://schemas.microsoft.com/office/drawing/2014/main" id="{88E4F387-9CB7-8442-BD46-4B138DB93024}"/>
              </a:ext>
            </a:extLst>
          </p:cNvPr>
          <p:cNvSpPr/>
          <p:nvPr/>
        </p:nvSpPr>
        <p:spPr>
          <a:xfrm>
            <a:off x="8694763" y="2803395"/>
            <a:ext cx="14943" cy="50685"/>
          </a:xfrm>
          <a:custGeom>
            <a:avLst/>
            <a:gdLst>
              <a:gd name="connsiteX0" fmla="*/ 0 w 12731"/>
              <a:gd name="connsiteY0" fmla="*/ 0 h 40780"/>
              <a:gd name="connsiteX1" fmla="*/ 0 w 12731"/>
              <a:gd name="connsiteY1" fmla="*/ 40781 h 40780"/>
            </a:gdLst>
            <a:ahLst/>
            <a:cxnLst>
              <a:cxn ang="0">
                <a:pos x="connsiteX0" y="connsiteY0"/>
              </a:cxn>
              <a:cxn ang="0">
                <a:pos x="connsiteX1" y="connsiteY1"/>
              </a:cxn>
            </a:cxnLst>
            <a:rect l="l" t="t" r="r" b="b"/>
            <a:pathLst>
              <a:path w="12731" h="40780">
                <a:moveTo>
                  <a:pt x="0" y="0"/>
                </a:moveTo>
                <a:lnTo>
                  <a:pt x="0" y="40781"/>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99" name="Freeform: Shape 160">
            <a:extLst>
              <a:ext uri="{FF2B5EF4-FFF2-40B4-BE49-F238E27FC236}">
                <a16:creationId xmlns:a16="http://schemas.microsoft.com/office/drawing/2014/main" id="{7F5980B7-136A-E24A-8445-F4404706C87A}"/>
              </a:ext>
            </a:extLst>
          </p:cNvPr>
          <p:cNvSpPr/>
          <p:nvPr/>
        </p:nvSpPr>
        <p:spPr>
          <a:xfrm>
            <a:off x="8058632" y="2642080"/>
            <a:ext cx="48415" cy="15692"/>
          </a:xfrm>
          <a:custGeom>
            <a:avLst/>
            <a:gdLst>
              <a:gd name="connsiteX0" fmla="*/ 41250 w 41249"/>
              <a:gd name="connsiteY0" fmla="*/ 0 h 12625"/>
              <a:gd name="connsiteX1" fmla="*/ 0 w 41249"/>
              <a:gd name="connsiteY1" fmla="*/ 0 h 12625"/>
            </a:gdLst>
            <a:ahLst/>
            <a:cxnLst>
              <a:cxn ang="0">
                <a:pos x="connsiteX0" y="connsiteY0"/>
              </a:cxn>
              <a:cxn ang="0">
                <a:pos x="connsiteX1" y="connsiteY1"/>
              </a:cxn>
            </a:cxnLst>
            <a:rect l="l" t="t" r="r" b="b"/>
            <a:pathLst>
              <a:path w="41249" h="12625">
                <a:moveTo>
                  <a:pt x="41250" y="0"/>
                </a:moveTo>
                <a:lnTo>
                  <a:pt x="0" y="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100" name="Freeform: Shape 161">
            <a:extLst>
              <a:ext uri="{FF2B5EF4-FFF2-40B4-BE49-F238E27FC236}">
                <a16:creationId xmlns:a16="http://schemas.microsoft.com/office/drawing/2014/main" id="{ED9B2739-C0A5-3749-9D9B-D01A91AA6438}"/>
              </a:ext>
            </a:extLst>
          </p:cNvPr>
          <p:cNvSpPr/>
          <p:nvPr/>
        </p:nvSpPr>
        <p:spPr>
          <a:xfrm>
            <a:off x="8043988" y="2559068"/>
            <a:ext cx="14943" cy="50685"/>
          </a:xfrm>
          <a:custGeom>
            <a:avLst/>
            <a:gdLst>
              <a:gd name="connsiteX0" fmla="*/ 0 w 12731"/>
              <a:gd name="connsiteY0" fmla="*/ 40780 h 40780"/>
              <a:gd name="connsiteX1" fmla="*/ 0 w 12731"/>
              <a:gd name="connsiteY1" fmla="*/ 0 h 40780"/>
            </a:gdLst>
            <a:ahLst/>
            <a:cxnLst>
              <a:cxn ang="0">
                <a:pos x="connsiteX0" y="connsiteY0"/>
              </a:cxn>
              <a:cxn ang="0">
                <a:pos x="connsiteX1" y="connsiteY1"/>
              </a:cxn>
            </a:cxnLst>
            <a:rect l="l" t="t" r="r" b="b"/>
            <a:pathLst>
              <a:path w="12731" h="40780">
                <a:moveTo>
                  <a:pt x="0" y="40780"/>
                </a:moveTo>
                <a:lnTo>
                  <a:pt x="0" y="0"/>
                </a:lnTo>
              </a:path>
            </a:pathLst>
          </a:custGeom>
          <a:ln w="12729" cap="flat">
            <a:solidFill>
              <a:srgbClr val="698C37"/>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sp>
        <p:nvSpPr>
          <p:cNvPr id="131" name="TextBox 130">
            <a:extLst>
              <a:ext uri="{FF2B5EF4-FFF2-40B4-BE49-F238E27FC236}">
                <a16:creationId xmlns:a16="http://schemas.microsoft.com/office/drawing/2014/main" id="{38A5F9EA-D54F-BC40-A16F-6A88A09AE8AA}"/>
              </a:ext>
            </a:extLst>
          </p:cNvPr>
          <p:cNvSpPr txBox="1"/>
          <p:nvPr/>
        </p:nvSpPr>
        <p:spPr bwMode="auto">
          <a:xfrm rot="16200000">
            <a:off x="5027197" y="2951021"/>
            <a:ext cx="2434920" cy="184666"/>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latin typeface="+mj-lt"/>
                <a:ea typeface="+mn-ea"/>
                <a:cs typeface="+mn-cs"/>
              </a:rPr>
              <a:t>OS probability (%)</a:t>
            </a:r>
          </a:p>
        </p:txBody>
      </p:sp>
      <p:cxnSp>
        <p:nvCxnSpPr>
          <p:cNvPr id="132" name="Straight Connector 131">
            <a:extLst>
              <a:ext uri="{FF2B5EF4-FFF2-40B4-BE49-F238E27FC236}">
                <a16:creationId xmlns:a16="http://schemas.microsoft.com/office/drawing/2014/main" id="{EB3E0E66-0BA6-0141-8BE3-66BBB74F64D8}"/>
              </a:ext>
            </a:extLst>
          </p:cNvPr>
          <p:cNvCxnSpPr>
            <a:cxnSpLocks/>
          </p:cNvCxnSpPr>
          <p:nvPr/>
        </p:nvCxnSpPr>
        <p:spPr bwMode="auto">
          <a:xfrm flipV="1">
            <a:off x="6721184" y="1940043"/>
            <a:ext cx="0" cy="2205488"/>
          </a:xfrm>
          <a:prstGeom prst="line">
            <a:avLst/>
          </a:prstGeom>
          <a:noFill/>
          <a:ln w="12700"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4234B0EA-E0EC-B847-9812-75BAD9B2B749}"/>
              </a:ext>
            </a:extLst>
          </p:cNvPr>
          <p:cNvCxnSpPr>
            <a:cxnSpLocks/>
          </p:cNvCxnSpPr>
          <p:nvPr/>
        </p:nvCxnSpPr>
        <p:spPr bwMode="auto">
          <a:xfrm flipH="1">
            <a:off x="6655847" y="1946753"/>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4" name="TextBox 133">
            <a:extLst>
              <a:ext uri="{FF2B5EF4-FFF2-40B4-BE49-F238E27FC236}">
                <a16:creationId xmlns:a16="http://schemas.microsoft.com/office/drawing/2014/main" id="{28E03B44-DDC1-9C47-835B-3F4120AB0CF5}"/>
              </a:ext>
            </a:extLst>
          </p:cNvPr>
          <p:cNvSpPr txBox="1"/>
          <p:nvPr/>
        </p:nvSpPr>
        <p:spPr bwMode="auto">
          <a:xfrm>
            <a:off x="6324944" y="1842502"/>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54565B"/>
                </a:solidFill>
                <a:effectLst/>
                <a:uLnTx/>
                <a:uFillTx/>
                <a:ea typeface="+mn-ea"/>
                <a:cs typeface="+mn-cs"/>
              </a:rPr>
              <a:t>100</a:t>
            </a:r>
          </a:p>
        </p:txBody>
      </p:sp>
      <p:cxnSp>
        <p:nvCxnSpPr>
          <p:cNvPr id="135" name="Straight Connector 134">
            <a:extLst>
              <a:ext uri="{FF2B5EF4-FFF2-40B4-BE49-F238E27FC236}">
                <a16:creationId xmlns:a16="http://schemas.microsoft.com/office/drawing/2014/main" id="{820BCD12-BB7C-5346-A332-19D4CB3E4612}"/>
              </a:ext>
            </a:extLst>
          </p:cNvPr>
          <p:cNvCxnSpPr>
            <a:cxnSpLocks/>
          </p:cNvCxnSpPr>
          <p:nvPr/>
        </p:nvCxnSpPr>
        <p:spPr bwMode="auto">
          <a:xfrm flipH="1">
            <a:off x="6655847" y="2379941"/>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6" name="TextBox 135">
            <a:extLst>
              <a:ext uri="{FF2B5EF4-FFF2-40B4-BE49-F238E27FC236}">
                <a16:creationId xmlns:a16="http://schemas.microsoft.com/office/drawing/2014/main" id="{1EA15DB6-594C-4149-89F4-3BD3241A925F}"/>
              </a:ext>
            </a:extLst>
          </p:cNvPr>
          <p:cNvSpPr txBox="1"/>
          <p:nvPr/>
        </p:nvSpPr>
        <p:spPr bwMode="auto">
          <a:xfrm>
            <a:off x="6324944" y="2275691"/>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80</a:t>
            </a:r>
          </a:p>
        </p:txBody>
      </p:sp>
      <p:cxnSp>
        <p:nvCxnSpPr>
          <p:cNvPr id="137" name="Straight Connector 136">
            <a:extLst>
              <a:ext uri="{FF2B5EF4-FFF2-40B4-BE49-F238E27FC236}">
                <a16:creationId xmlns:a16="http://schemas.microsoft.com/office/drawing/2014/main" id="{8EA9B32C-86C1-C549-B789-B1217897F06F}"/>
              </a:ext>
            </a:extLst>
          </p:cNvPr>
          <p:cNvCxnSpPr>
            <a:cxnSpLocks/>
          </p:cNvCxnSpPr>
          <p:nvPr/>
        </p:nvCxnSpPr>
        <p:spPr bwMode="auto">
          <a:xfrm flipH="1">
            <a:off x="6655847" y="2826129"/>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38" name="TextBox 137">
            <a:extLst>
              <a:ext uri="{FF2B5EF4-FFF2-40B4-BE49-F238E27FC236}">
                <a16:creationId xmlns:a16="http://schemas.microsoft.com/office/drawing/2014/main" id="{055B3E09-ADBB-ED4A-B7C4-C556B8A0094D}"/>
              </a:ext>
            </a:extLst>
          </p:cNvPr>
          <p:cNvSpPr txBox="1"/>
          <p:nvPr/>
        </p:nvSpPr>
        <p:spPr bwMode="auto">
          <a:xfrm>
            <a:off x="6324944" y="272187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60</a:t>
            </a:r>
          </a:p>
        </p:txBody>
      </p:sp>
      <p:cxnSp>
        <p:nvCxnSpPr>
          <p:cNvPr id="139" name="Straight Connector 138">
            <a:extLst>
              <a:ext uri="{FF2B5EF4-FFF2-40B4-BE49-F238E27FC236}">
                <a16:creationId xmlns:a16="http://schemas.microsoft.com/office/drawing/2014/main" id="{F2D9D2D1-756C-1C4D-AD66-3525BE62A361}"/>
              </a:ext>
            </a:extLst>
          </p:cNvPr>
          <p:cNvCxnSpPr>
            <a:cxnSpLocks/>
          </p:cNvCxnSpPr>
          <p:nvPr/>
        </p:nvCxnSpPr>
        <p:spPr bwMode="auto">
          <a:xfrm flipH="1">
            <a:off x="6655847" y="3265458"/>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40" name="TextBox 139">
            <a:extLst>
              <a:ext uri="{FF2B5EF4-FFF2-40B4-BE49-F238E27FC236}">
                <a16:creationId xmlns:a16="http://schemas.microsoft.com/office/drawing/2014/main" id="{57041EF5-A3A0-744A-B354-43D3F7DD107E}"/>
              </a:ext>
            </a:extLst>
          </p:cNvPr>
          <p:cNvSpPr txBox="1"/>
          <p:nvPr/>
        </p:nvSpPr>
        <p:spPr bwMode="auto">
          <a:xfrm>
            <a:off x="6324944" y="316120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40</a:t>
            </a:r>
          </a:p>
        </p:txBody>
      </p:sp>
      <p:cxnSp>
        <p:nvCxnSpPr>
          <p:cNvPr id="141" name="Straight Connector 140">
            <a:extLst>
              <a:ext uri="{FF2B5EF4-FFF2-40B4-BE49-F238E27FC236}">
                <a16:creationId xmlns:a16="http://schemas.microsoft.com/office/drawing/2014/main" id="{FB3C4B5F-52D3-A540-B6A9-714E0DE13D0A}"/>
              </a:ext>
            </a:extLst>
          </p:cNvPr>
          <p:cNvCxnSpPr>
            <a:cxnSpLocks/>
          </p:cNvCxnSpPr>
          <p:nvPr/>
        </p:nvCxnSpPr>
        <p:spPr bwMode="auto">
          <a:xfrm flipH="1">
            <a:off x="6655847" y="3702138"/>
            <a:ext cx="71395" cy="0"/>
          </a:xfrm>
          <a:prstGeom prst="line">
            <a:avLst/>
          </a:prstGeom>
          <a:noFill/>
          <a:ln w="12700" cap="flat" cmpd="sng" algn="ctr">
            <a:solidFill>
              <a:srgbClr val="1E1E1E"/>
            </a:solidFill>
            <a:prstDash val="solid"/>
            <a:round/>
            <a:headEnd type="none" w="med" len="med"/>
            <a:tailEnd type="none" w="med" len="med"/>
          </a:ln>
          <a:effectLst/>
        </p:spPr>
      </p:cxnSp>
      <p:sp>
        <p:nvSpPr>
          <p:cNvPr id="142" name="TextBox 141">
            <a:extLst>
              <a:ext uri="{FF2B5EF4-FFF2-40B4-BE49-F238E27FC236}">
                <a16:creationId xmlns:a16="http://schemas.microsoft.com/office/drawing/2014/main" id="{CAC4210A-A99C-5A48-91EB-DB3D8482DDE6}"/>
              </a:ext>
            </a:extLst>
          </p:cNvPr>
          <p:cNvSpPr txBox="1"/>
          <p:nvPr/>
        </p:nvSpPr>
        <p:spPr bwMode="auto">
          <a:xfrm>
            <a:off x="6324944" y="3597888"/>
            <a:ext cx="285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sp>
        <p:nvSpPr>
          <p:cNvPr id="143" name="TextBox 142">
            <a:extLst>
              <a:ext uri="{FF2B5EF4-FFF2-40B4-BE49-F238E27FC236}">
                <a16:creationId xmlns:a16="http://schemas.microsoft.com/office/drawing/2014/main" id="{23FD8AE4-5DC3-3E4B-99DF-A1FC45F3FBB7}"/>
              </a:ext>
            </a:extLst>
          </p:cNvPr>
          <p:cNvSpPr txBox="1"/>
          <p:nvPr/>
        </p:nvSpPr>
        <p:spPr bwMode="auto">
          <a:xfrm>
            <a:off x="8040135" y="4418065"/>
            <a:ext cx="2285559" cy="184666"/>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54565B"/>
                </a:solidFill>
                <a:effectLst/>
                <a:uLnTx/>
                <a:uFillTx/>
                <a:ea typeface="+mn-ea"/>
                <a:cs typeface="+mn-cs"/>
              </a:rPr>
              <a:t>Time (months)</a:t>
            </a:r>
          </a:p>
        </p:txBody>
      </p:sp>
      <p:cxnSp>
        <p:nvCxnSpPr>
          <p:cNvPr id="144" name="Straight Connector 143">
            <a:extLst>
              <a:ext uri="{FF2B5EF4-FFF2-40B4-BE49-F238E27FC236}">
                <a16:creationId xmlns:a16="http://schemas.microsoft.com/office/drawing/2014/main" id="{14567B3F-D3A2-C14B-9590-D6CCE9D98800}"/>
              </a:ext>
            </a:extLst>
          </p:cNvPr>
          <p:cNvCxnSpPr>
            <a:cxnSpLocks/>
          </p:cNvCxnSpPr>
          <p:nvPr/>
        </p:nvCxnSpPr>
        <p:spPr bwMode="auto">
          <a:xfrm>
            <a:off x="6718573" y="4138672"/>
            <a:ext cx="4966412" cy="0"/>
          </a:xfrm>
          <a:prstGeom prst="line">
            <a:avLst/>
          </a:prstGeom>
          <a:noFill/>
          <a:ln w="12700" cap="flat" cmpd="sng" algn="ctr">
            <a:solidFill>
              <a:schemeClr val="tx1"/>
            </a:solidFill>
            <a:prstDash val="solid"/>
            <a:round/>
            <a:headEnd type="none" w="med" len="med"/>
            <a:tailEnd type="none" w="med" len="med"/>
          </a:ln>
          <a:effectLst/>
        </p:spPr>
      </p:cxnSp>
      <p:sp>
        <p:nvSpPr>
          <p:cNvPr id="145" name="TextBox 144">
            <a:extLst>
              <a:ext uri="{FF2B5EF4-FFF2-40B4-BE49-F238E27FC236}">
                <a16:creationId xmlns:a16="http://schemas.microsoft.com/office/drawing/2014/main" id="{E6B9757E-C5A8-F749-A3B4-636F426C2A64}"/>
              </a:ext>
            </a:extLst>
          </p:cNvPr>
          <p:cNvSpPr txBox="1"/>
          <p:nvPr/>
        </p:nvSpPr>
        <p:spPr bwMode="auto">
          <a:xfrm>
            <a:off x="6614141"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0</a:t>
            </a:r>
          </a:p>
        </p:txBody>
      </p:sp>
      <p:cxnSp>
        <p:nvCxnSpPr>
          <p:cNvPr id="146" name="Straight Connector 145">
            <a:extLst>
              <a:ext uri="{FF2B5EF4-FFF2-40B4-BE49-F238E27FC236}">
                <a16:creationId xmlns:a16="http://schemas.microsoft.com/office/drawing/2014/main" id="{EAC2F21A-FD71-8343-8B8D-5D97E633B73D}"/>
              </a:ext>
            </a:extLst>
          </p:cNvPr>
          <p:cNvCxnSpPr>
            <a:cxnSpLocks/>
          </p:cNvCxnSpPr>
          <p:nvPr/>
        </p:nvCxnSpPr>
        <p:spPr bwMode="auto">
          <a:xfrm rot="5400000" flipH="1">
            <a:off x="7672015"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47" name="TextBox 146">
            <a:extLst>
              <a:ext uri="{FF2B5EF4-FFF2-40B4-BE49-F238E27FC236}">
                <a16:creationId xmlns:a16="http://schemas.microsoft.com/office/drawing/2014/main" id="{E5092968-A255-3846-A5A8-3E288B422AA3}"/>
              </a:ext>
            </a:extLst>
          </p:cNvPr>
          <p:cNvSpPr txBox="1"/>
          <p:nvPr/>
        </p:nvSpPr>
        <p:spPr bwMode="auto">
          <a:xfrm>
            <a:off x="7606701"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5</a:t>
            </a:r>
          </a:p>
        </p:txBody>
      </p:sp>
      <p:cxnSp>
        <p:nvCxnSpPr>
          <p:cNvPr id="148" name="Straight Connector 147">
            <a:extLst>
              <a:ext uri="{FF2B5EF4-FFF2-40B4-BE49-F238E27FC236}">
                <a16:creationId xmlns:a16="http://schemas.microsoft.com/office/drawing/2014/main" id="{9E2E2763-150B-1B48-9732-7368AB8C942F}"/>
              </a:ext>
            </a:extLst>
          </p:cNvPr>
          <p:cNvCxnSpPr>
            <a:cxnSpLocks/>
          </p:cNvCxnSpPr>
          <p:nvPr/>
        </p:nvCxnSpPr>
        <p:spPr bwMode="auto">
          <a:xfrm rot="5400000" flipH="1">
            <a:off x="866709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49" name="TextBox 148">
            <a:extLst>
              <a:ext uri="{FF2B5EF4-FFF2-40B4-BE49-F238E27FC236}">
                <a16:creationId xmlns:a16="http://schemas.microsoft.com/office/drawing/2014/main" id="{9300759E-CD93-044E-A6CD-F210EDBD7BD9}"/>
              </a:ext>
            </a:extLst>
          </p:cNvPr>
          <p:cNvSpPr txBox="1"/>
          <p:nvPr/>
        </p:nvSpPr>
        <p:spPr bwMode="auto">
          <a:xfrm>
            <a:off x="8601783"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10</a:t>
            </a:r>
          </a:p>
        </p:txBody>
      </p:sp>
      <p:cxnSp>
        <p:nvCxnSpPr>
          <p:cNvPr id="150" name="Straight Connector 149">
            <a:extLst>
              <a:ext uri="{FF2B5EF4-FFF2-40B4-BE49-F238E27FC236}">
                <a16:creationId xmlns:a16="http://schemas.microsoft.com/office/drawing/2014/main" id="{57A97F91-232E-D541-94D7-85C3079531A8}"/>
              </a:ext>
            </a:extLst>
          </p:cNvPr>
          <p:cNvCxnSpPr>
            <a:cxnSpLocks/>
          </p:cNvCxnSpPr>
          <p:nvPr/>
        </p:nvCxnSpPr>
        <p:spPr bwMode="auto">
          <a:xfrm rot="5400000" flipH="1">
            <a:off x="966061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1" name="TextBox 150">
            <a:extLst>
              <a:ext uri="{FF2B5EF4-FFF2-40B4-BE49-F238E27FC236}">
                <a16:creationId xmlns:a16="http://schemas.microsoft.com/office/drawing/2014/main" id="{A31A7713-3ADE-6941-8275-88AACB2CCE6D}"/>
              </a:ext>
            </a:extLst>
          </p:cNvPr>
          <p:cNvSpPr txBox="1"/>
          <p:nvPr/>
        </p:nvSpPr>
        <p:spPr bwMode="auto">
          <a:xfrm>
            <a:off x="9595303"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15</a:t>
            </a:r>
          </a:p>
        </p:txBody>
      </p:sp>
      <p:cxnSp>
        <p:nvCxnSpPr>
          <p:cNvPr id="152" name="Straight Connector 151">
            <a:extLst>
              <a:ext uri="{FF2B5EF4-FFF2-40B4-BE49-F238E27FC236}">
                <a16:creationId xmlns:a16="http://schemas.microsoft.com/office/drawing/2014/main" id="{74046D01-E245-AD4B-8D01-460666A107C2}"/>
              </a:ext>
            </a:extLst>
          </p:cNvPr>
          <p:cNvCxnSpPr>
            <a:cxnSpLocks/>
          </p:cNvCxnSpPr>
          <p:nvPr/>
        </p:nvCxnSpPr>
        <p:spPr bwMode="auto">
          <a:xfrm rot="5400000" flipH="1">
            <a:off x="10652140"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3" name="TextBox 152">
            <a:extLst>
              <a:ext uri="{FF2B5EF4-FFF2-40B4-BE49-F238E27FC236}">
                <a16:creationId xmlns:a16="http://schemas.microsoft.com/office/drawing/2014/main" id="{47D30F46-F0F6-1246-AC95-80AFC7EC7C44}"/>
              </a:ext>
            </a:extLst>
          </p:cNvPr>
          <p:cNvSpPr txBox="1"/>
          <p:nvPr/>
        </p:nvSpPr>
        <p:spPr bwMode="auto">
          <a:xfrm>
            <a:off x="10586826"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20</a:t>
            </a:r>
          </a:p>
        </p:txBody>
      </p:sp>
      <p:cxnSp>
        <p:nvCxnSpPr>
          <p:cNvPr id="154" name="Straight Connector 153">
            <a:extLst>
              <a:ext uri="{FF2B5EF4-FFF2-40B4-BE49-F238E27FC236}">
                <a16:creationId xmlns:a16="http://schemas.microsoft.com/office/drawing/2014/main" id="{438D5AE3-6E0A-8840-91FD-2C2F40E55360}"/>
              </a:ext>
            </a:extLst>
          </p:cNvPr>
          <p:cNvCxnSpPr>
            <a:cxnSpLocks/>
          </p:cNvCxnSpPr>
          <p:nvPr/>
        </p:nvCxnSpPr>
        <p:spPr bwMode="auto">
          <a:xfrm rot="5400000" flipH="1">
            <a:off x="11642447" y="4167200"/>
            <a:ext cx="76060" cy="0"/>
          </a:xfrm>
          <a:prstGeom prst="line">
            <a:avLst/>
          </a:prstGeom>
          <a:noFill/>
          <a:ln w="12700" cap="flat" cmpd="sng" algn="ctr">
            <a:solidFill>
              <a:srgbClr val="1E1E1E"/>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8096AB67-2C15-884D-9B0E-21B5D6E4D85A}"/>
              </a:ext>
            </a:extLst>
          </p:cNvPr>
          <p:cNvSpPr txBox="1"/>
          <p:nvPr/>
        </p:nvSpPr>
        <p:spPr bwMode="auto">
          <a:xfrm>
            <a:off x="11577134" y="4201560"/>
            <a:ext cx="210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377" rtl="0" eaLnBrk="1" fontAlgn="auto"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54565B"/>
                </a:solidFill>
                <a:effectLst/>
                <a:uLnTx/>
                <a:uFillTx/>
                <a:ea typeface="+mn-ea"/>
                <a:cs typeface="+mn-cs"/>
              </a:rPr>
              <a:t>25</a:t>
            </a:r>
          </a:p>
        </p:txBody>
      </p:sp>
      <p:sp>
        <p:nvSpPr>
          <p:cNvPr id="2" name="Footer Placeholder 1">
            <a:extLst>
              <a:ext uri="{FF2B5EF4-FFF2-40B4-BE49-F238E27FC236}">
                <a16:creationId xmlns:a16="http://schemas.microsoft.com/office/drawing/2014/main" id="{C53C951A-2AF0-0BAD-07ED-6B12406D6874}"/>
              </a:ext>
            </a:extLst>
          </p:cNvPr>
          <p:cNvSpPr txBox="1">
            <a:spLocks/>
          </p:cNvSpPr>
          <p:nvPr/>
        </p:nvSpPr>
        <p:spPr>
          <a:xfrm>
            <a:off x="609600" y="62801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969696"/>
                </a:solidFill>
                <a:latin typeface="Arial" panose="020B0604020202020204" pitchFamily="34" charset="0"/>
                <a:cs typeface="Arial" panose="020B0604020202020204" pitchFamily="34" charset="0"/>
              </a:rPr>
              <a:t>Clinical Benefit with SG Versus TPC Is Irrespective of Level of TROP2 Expression in ASCENT in Previously Treated Metastatic TNBC</a:t>
            </a:r>
            <a:endParaRPr lang="en-GB" sz="1000" kern="1600" dirty="0">
              <a:solidFill>
                <a:srgbClr val="969696"/>
              </a:solidFill>
              <a:latin typeface="Arial" panose="020B0604020202020204" pitchFamily="34" charset="0"/>
              <a:cs typeface="Arial" panose="020B0604020202020204" pitchFamily="34" charset="0"/>
            </a:endParaRPr>
          </a:p>
          <a:p>
            <a:r>
              <a:rPr lang="en-GB" sz="1000" kern="1600" dirty="0">
                <a:solidFill>
                  <a:srgbClr val="969696"/>
                </a:solidFill>
                <a:latin typeface="Arial" panose="020B0604020202020204" pitchFamily="34" charset="0"/>
                <a:cs typeface="Arial" panose="020B0604020202020204" pitchFamily="34" charset="0"/>
              </a:rPr>
              <a:t>H-score, histochemical score; </a:t>
            </a:r>
            <a:r>
              <a:rPr lang="en-GB" sz="1000" kern="1600" dirty="0" err="1">
                <a:solidFill>
                  <a:srgbClr val="969696"/>
                </a:solidFill>
                <a:latin typeface="Arial" panose="020B0604020202020204" pitchFamily="34" charset="0"/>
                <a:cs typeface="Arial" panose="020B0604020202020204" pitchFamily="34" charset="0"/>
              </a:rPr>
              <a:t>mo</a:t>
            </a:r>
            <a:r>
              <a:rPr lang="en-GB" sz="1000" kern="1600" dirty="0">
                <a:solidFill>
                  <a:srgbClr val="969696"/>
                </a:solidFill>
                <a:latin typeface="Arial" panose="020B0604020202020204" pitchFamily="34" charset="0"/>
                <a:cs typeface="Arial" panose="020B0604020202020204" pitchFamily="34" charset="0"/>
              </a:rPr>
              <a:t>, month; OS, overall survival; PFS, progression-free survival; SG, </a:t>
            </a:r>
            <a:r>
              <a:rPr lang="en-GB" sz="1000" kern="1600" dirty="0" err="1">
                <a:solidFill>
                  <a:srgbClr val="969696"/>
                </a:solidFill>
                <a:latin typeface="Arial" panose="020B0604020202020204" pitchFamily="34" charset="0"/>
                <a:cs typeface="Arial" panose="020B0604020202020204" pitchFamily="34" charset="0"/>
              </a:rPr>
              <a:t>sacituzumab</a:t>
            </a:r>
            <a:r>
              <a:rPr lang="en-GB" sz="1000" kern="1600" dirty="0">
                <a:solidFill>
                  <a:srgbClr val="969696"/>
                </a:solidFill>
                <a:latin typeface="Arial" panose="020B0604020202020204" pitchFamily="34" charset="0"/>
                <a:cs typeface="Arial" panose="020B0604020202020204" pitchFamily="34" charset="0"/>
              </a:rPr>
              <a:t> </a:t>
            </a:r>
            <a:r>
              <a:rPr lang="en-GB" sz="1000" kern="1600" dirty="0" err="1">
                <a:solidFill>
                  <a:srgbClr val="969696"/>
                </a:solidFill>
                <a:latin typeface="Arial" panose="020B0604020202020204" pitchFamily="34" charset="0"/>
                <a:cs typeface="Arial" panose="020B0604020202020204" pitchFamily="34" charset="0"/>
              </a:rPr>
              <a:t>govitecan</a:t>
            </a:r>
            <a:r>
              <a:rPr lang="en-GB" sz="1000" kern="1600" dirty="0">
                <a:solidFill>
                  <a:srgbClr val="969696"/>
                </a:solidFill>
                <a:latin typeface="Arial" panose="020B0604020202020204" pitchFamily="34" charset="0"/>
                <a:cs typeface="Arial" panose="020B0604020202020204" pitchFamily="34" charset="0"/>
              </a:rPr>
              <a:t>; TNBC, triple-negative breast cancer; TPC, treatment of physician’s choice. </a:t>
            </a:r>
            <a:r>
              <a:rPr lang="en-GB" sz="1000" kern="1600" dirty="0" err="1">
                <a:solidFill>
                  <a:srgbClr val="969696"/>
                </a:solidFill>
                <a:latin typeface="Arial" panose="020B0604020202020204" pitchFamily="34" charset="0"/>
                <a:cs typeface="Arial" panose="020B0604020202020204" pitchFamily="34" charset="0"/>
              </a:rPr>
              <a:t>Hurvitz</a:t>
            </a:r>
            <a:r>
              <a:rPr lang="en-GB" sz="1000" kern="1600" dirty="0">
                <a:solidFill>
                  <a:srgbClr val="969696"/>
                </a:solidFill>
                <a:latin typeface="Arial" panose="020B0604020202020204" pitchFamily="34" charset="0"/>
                <a:cs typeface="Arial" panose="020B0604020202020204" pitchFamily="34" charset="0"/>
              </a:rPr>
              <a:t> SA, et al. SABCS</a:t>
            </a:r>
            <a:r>
              <a:rPr lang="en-GB" sz="1000" i="1" kern="1600" dirty="0">
                <a:solidFill>
                  <a:srgbClr val="969696"/>
                </a:solidFill>
                <a:latin typeface="Arial" panose="020B0604020202020204" pitchFamily="34" charset="0"/>
                <a:cs typeface="Arial" panose="020B0604020202020204" pitchFamily="34" charset="0"/>
              </a:rPr>
              <a:t> </a:t>
            </a:r>
            <a:r>
              <a:rPr lang="en-GB" sz="1000" kern="1600" dirty="0">
                <a:solidFill>
                  <a:srgbClr val="969696"/>
                </a:solidFill>
                <a:latin typeface="Arial" panose="020B0604020202020204" pitchFamily="34" charset="0"/>
                <a:cs typeface="Arial" panose="020B0604020202020204" pitchFamily="34" charset="0"/>
              </a:rPr>
              <a:t>2020. Abstract GS3-06; </a:t>
            </a:r>
            <a:r>
              <a:rPr lang="en-GB" sz="1000" kern="1600" dirty="0" err="1">
                <a:solidFill>
                  <a:srgbClr val="969696"/>
                </a:solidFill>
                <a:latin typeface="Arial" panose="020B0604020202020204" pitchFamily="34" charset="0"/>
                <a:cs typeface="Arial" panose="020B0604020202020204" pitchFamily="34" charset="0"/>
              </a:rPr>
              <a:t>Bardia</a:t>
            </a:r>
            <a:r>
              <a:rPr lang="en-GB" sz="1000" kern="1600" dirty="0">
                <a:solidFill>
                  <a:srgbClr val="969696"/>
                </a:solidFill>
                <a:latin typeface="Arial" panose="020B0604020202020204" pitchFamily="34" charset="0"/>
                <a:cs typeface="Arial" panose="020B0604020202020204" pitchFamily="34" charset="0"/>
              </a:rPr>
              <a:t> A, et al. </a:t>
            </a:r>
            <a:r>
              <a:rPr lang="en-GB" sz="1000" i="1" kern="1600" dirty="0">
                <a:solidFill>
                  <a:srgbClr val="969696"/>
                </a:solidFill>
                <a:latin typeface="Arial" panose="020B0604020202020204" pitchFamily="34" charset="0"/>
                <a:cs typeface="Arial" panose="020B0604020202020204" pitchFamily="34" charset="0"/>
              </a:rPr>
              <a:t>Annals Oncol</a:t>
            </a:r>
            <a:r>
              <a:rPr lang="en-GB" sz="1000" kern="1600" dirty="0">
                <a:solidFill>
                  <a:srgbClr val="969696"/>
                </a:solidFill>
                <a:latin typeface="Arial" panose="020B0604020202020204" pitchFamily="34" charset="0"/>
                <a:cs typeface="Arial" panose="020B0604020202020204" pitchFamily="34" charset="0"/>
              </a:rPr>
              <a:t>. 2021;32(9);1148-56).</a:t>
            </a:r>
            <a:endParaRPr lang="en-US" sz="100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0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006" y="-271411"/>
            <a:ext cx="10972800" cy="1371600"/>
          </a:xfrm>
        </p:spPr>
        <p:txBody>
          <a:bodyPr>
            <a:normAutofit/>
          </a:bodyPr>
          <a:lstStyle/>
          <a:p>
            <a:pPr algn="ctr"/>
            <a:r>
              <a:rPr lang="en-US" sz="3200" dirty="0">
                <a:latin typeface="Arial" panose="020B0604020202020204" pitchFamily="34" charset="0"/>
                <a:cs typeface="Arial" panose="020B0604020202020204" pitchFamily="34" charset="0"/>
              </a:rPr>
              <a:t>Does TROP2 Expression Matter?</a:t>
            </a:r>
            <a:endParaRPr lang="en-US" sz="3200" dirty="0"/>
          </a:p>
        </p:txBody>
      </p:sp>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6749" y="884350"/>
            <a:ext cx="9438502" cy="2872095"/>
          </a:xfrm>
          <a:prstGeom prst="rect">
            <a:avLst/>
          </a:prstGeom>
        </p:spPr>
      </p:pic>
      <p:sp>
        <p:nvSpPr>
          <p:cNvPr id="23" name="ZoneTexte 22"/>
          <p:cNvSpPr txBox="1"/>
          <p:nvPr/>
        </p:nvSpPr>
        <p:spPr>
          <a:xfrm>
            <a:off x="2995433" y="576969"/>
            <a:ext cx="6077946" cy="523220"/>
          </a:xfrm>
          <a:prstGeom prst="rect">
            <a:avLst/>
          </a:prstGeom>
          <a:noFill/>
        </p:spPr>
        <p:txBody>
          <a:bodyPr wrap="none" rtlCol="0">
            <a:spAutoFit/>
          </a:bodyPr>
          <a:lstStyle/>
          <a:p>
            <a:pPr algn="ctr"/>
            <a:r>
              <a:rPr lang="en-US" sz="2800" b="1" dirty="0">
                <a:solidFill>
                  <a:srgbClr val="C00000"/>
                </a:solidFill>
              </a:rPr>
              <a:t>PFS by </a:t>
            </a:r>
            <a:r>
              <a:rPr lang="en-US" sz="2800" b="1" dirty="0" err="1">
                <a:solidFill>
                  <a:srgbClr val="C00000"/>
                </a:solidFill>
              </a:rPr>
              <a:t>TROP2</a:t>
            </a:r>
            <a:r>
              <a:rPr lang="en-US" sz="2800" b="1" dirty="0">
                <a:solidFill>
                  <a:srgbClr val="C00000"/>
                </a:solidFill>
              </a:rPr>
              <a:t> Expression in </a:t>
            </a:r>
            <a:r>
              <a:rPr lang="en-US" sz="2800" b="1" dirty="0" err="1">
                <a:solidFill>
                  <a:srgbClr val="C00000"/>
                </a:solidFill>
              </a:rPr>
              <a:t>TROPiCS</a:t>
            </a:r>
            <a:r>
              <a:rPr lang="en-US" sz="2800" b="1" dirty="0">
                <a:solidFill>
                  <a:srgbClr val="C00000"/>
                </a:solidFill>
              </a:rPr>
              <a:t>-02</a:t>
            </a:r>
          </a:p>
        </p:txBody>
      </p:sp>
      <p:sp>
        <p:nvSpPr>
          <p:cNvPr id="14" name="ZoneTexte 13"/>
          <p:cNvSpPr txBox="1"/>
          <p:nvPr/>
        </p:nvSpPr>
        <p:spPr>
          <a:xfrm>
            <a:off x="6629400" y="6160168"/>
            <a:ext cx="184731" cy="369332"/>
          </a:xfrm>
          <a:prstGeom prst="rect">
            <a:avLst/>
          </a:prstGeom>
          <a:noFill/>
        </p:spPr>
        <p:txBody>
          <a:bodyPr wrap="none" rtlCol="0">
            <a:spAutoFit/>
          </a:bodyPr>
          <a:lstStyle/>
          <a:p>
            <a:endParaRPr lang="en-US"/>
          </a:p>
        </p:txBody>
      </p:sp>
      <p:sp>
        <p:nvSpPr>
          <p:cNvPr id="15" name="ZoneTexte 14"/>
          <p:cNvSpPr txBox="1"/>
          <p:nvPr/>
        </p:nvSpPr>
        <p:spPr>
          <a:xfrm>
            <a:off x="1126842" y="6009889"/>
            <a:ext cx="5650906" cy="261610"/>
          </a:xfrm>
          <a:prstGeom prst="rect">
            <a:avLst/>
          </a:prstGeom>
          <a:noFill/>
        </p:spPr>
        <p:txBody>
          <a:bodyPr wrap="none" rtlCol="0">
            <a:spAutoFit/>
          </a:bodyPr>
          <a:lstStyle/>
          <a:p>
            <a:r>
              <a:rPr lang="en-US" sz="1100" baseline="30000" dirty="0">
                <a:solidFill>
                  <a:srgbClr val="002060"/>
                </a:solidFill>
              </a:rPr>
              <a:t>a</a:t>
            </a:r>
            <a:r>
              <a:rPr lang="en-US" sz="1100" dirty="0">
                <a:solidFill>
                  <a:srgbClr val="002060"/>
                </a:solidFill>
              </a:rPr>
              <a:t>TROP-2 H-score categories were defined by different cut-offs than ASCENT biomarker analysis. </a:t>
            </a:r>
          </a:p>
        </p:txBody>
      </p:sp>
      <p:sp>
        <p:nvSpPr>
          <p:cNvPr id="5" name="Rectangle 4">
            <a:extLst>
              <a:ext uri="{FF2B5EF4-FFF2-40B4-BE49-F238E27FC236}">
                <a16:creationId xmlns:a16="http://schemas.microsoft.com/office/drawing/2014/main" id="{DF596064-C26B-382A-65A5-17D9D42669AE}"/>
              </a:ext>
            </a:extLst>
          </p:cNvPr>
          <p:cNvSpPr/>
          <p:nvPr/>
        </p:nvSpPr>
        <p:spPr>
          <a:xfrm>
            <a:off x="1376749" y="3627392"/>
            <a:ext cx="1772851" cy="244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4AAE48-11BC-8638-0D5A-32DCE3ED7E55}"/>
              </a:ext>
            </a:extLst>
          </p:cNvPr>
          <p:cNvSpPr/>
          <p:nvPr/>
        </p:nvSpPr>
        <p:spPr>
          <a:xfrm>
            <a:off x="6126549" y="3627392"/>
            <a:ext cx="1772851" cy="244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5">
            <a:extLst>
              <a:ext uri="{FF2B5EF4-FFF2-40B4-BE49-F238E27FC236}">
                <a16:creationId xmlns:a16="http://schemas.microsoft.com/office/drawing/2014/main" id="{0E8B3890-CA7F-1827-CA62-529AC78697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0082" y="3748689"/>
            <a:ext cx="9392933" cy="599434"/>
          </a:xfrm>
          <a:prstGeom prst="rect">
            <a:avLst/>
          </a:prstGeom>
        </p:spPr>
      </p:pic>
      <p:graphicFrame>
        <p:nvGraphicFramePr>
          <p:cNvPr id="10" name="Table 11">
            <a:extLst>
              <a:ext uri="{FF2B5EF4-FFF2-40B4-BE49-F238E27FC236}">
                <a16:creationId xmlns:a16="http://schemas.microsoft.com/office/drawing/2014/main" id="{7889A7CC-A1C6-94E6-9A18-B29A2FAB7FB0}"/>
              </a:ext>
            </a:extLst>
          </p:cNvPr>
          <p:cNvGraphicFramePr>
            <a:graphicFrameLocks noGrp="1"/>
          </p:cNvGraphicFramePr>
          <p:nvPr>
            <p:extLst>
              <p:ext uri="{D42A27DB-BD31-4B8C-83A1-F6EECF244321}">
                <p14:modId xmlns:p14="http://schemas.microsoft.com/office/powerpoint/2010/main" val="1685800352"/>
              </p:ext>
            </p:extLst>
          </p:nvPr>
        </p:nvGraphicFramePr>
        <p:xfrm>
          <a:off x="701371" y="4355353"/>
          <a:ext cx="10212742" cy="1901930"/>
        </p:xfrm>
        <a:graphic>
          <a:graphicData uri="http://schemas.openxmlformats.org/drawingml/2006/table">
            <a:tbl>
              <a:tblPr firstRow="1" bandRow="1">
                <a:tableStyleId>{5C22544A-7EE6-4342-B048-85BDC9FD1C3A}</a:tableStyleId>
              </a:tblPr>
              <a:tblGrid>
                <a:gridCol w="1504342">
                  <a:extLst>
                    <a:ext uri="{9D8B030D-6E8A-4147-A177-3AD203B41FA5}">
                      <a16:colId xmlns:a16="http://schemas.microsoft.com/office/drawing/2014/main" val="773057316"/>
                    </a:ext>
                  </a:extLst>
                </a:gridCol>
                <a:gridCol w="1088550">
                  <a:extLst>
                    <a:ext uri="{9D8B030D-6E8A-4147-A177-3AD203B41FA5}">
                      <a16:colId xmlns:a16="http://schemas.microsoft.com/office/drawing/2014/main" val="3113981654"/>
                    </a:ext>
                  </a:extLst>
                </a:gridCol>
                <a:gridCol w="1088550">
                  <a:extLst>
                    <a:ext uri="{9D8B030D-6E8A-4147-A177-3AD203B41FA5}">
                      <a16:colId xmlns:a16="http://schemas.microsoft.com/office/drawing/2014/main" val="2299989857"/>
                    </a:ext>
                  </a:extLst>
                </a:gridCol>
                <a:gridCol w="1088550">
                  <a:extLst>
                    <a:ext uri="{9D8B030D-6E8A-4147-A177-3AD203B41FA5}">
                      <a16:colId xmlns:a16="http://schemas.microsoft.com/office/drawing/2014/main" val="2567869448"/>
                    </a:ext>
                  </a:extLst>
                </a:gridCol>
                <a:gridCol w="1088550">
                  <a:extLst>
                    <a:ext uri="{9D8B030D-6E8A-4147-A177-3AD203B41FA5}">
                      <a16:colId xmlns:a16="http://schemas.microsoft.com/office/drawing/2014/main" val="3376560433"/>
                    </a:ext>
                  </a:extLst>
                </a:gridCol>
                <a:gridCol w="1088550">
                  <a:extLst>
                    <a:ext uri="{9D8B030D-6E8A-4147-A177-3AD203B41FA5}">
                      <a16:colId xmlns:a16="http://schemas.microsoft.com/office/drawing/2014/main" val="4031658246"/>
                    </a:ext>
                  </a:extLst>
                </a:gridCol>
                <a:gridCol w="1088550">
                  <a:extLst>
                    <a:ext uri="{9D8B030D-6E8A-4147-A177-3AD203B41FA5}">
                      <a16:colId xmlns:a16="http://schemas.microsoft.com/office/drawing/2014/main" val="1899353319"/>
                    </a:ext>
                  </a:extLst>
                </a:gridCol>
                <a:gridCol w="1088550">
                  <a:extLst>
                    <a:ext uri="{9D8B030D-6E8A-4147-A177-3AD203B41FA5}">
                      <a16:colId xmlns:a16="http://schemas.microsoft.com/office/drawing/2014/main" val="1554457972"/>
                    </a:ext>
                  </a:extLst>
                </a:gridCol>
                <a:gridCol w="1088550">
                  <a:extLst>
                    <a:ext uri="{9D8B030D-6E8A-4147-A177-3AD203B41FA5}">
                      <a16:colId xmlns:a16="http://schemas.microsoft.com/office/drawing/2014/main" val="2964180290"/>
                    </a:ext>
                  </a:extLst>
                </a:gridCol>
              </a:tblGrid>
              <a:tr h="408410">
                <a:tc>
                  <a:txBody>
                    <a:bodyPr/>
                    <a:lstStyle/>
                    <a:p>
                      <a:pPr algn="ctr"/>
                      <a:endParaRPr lang="en-US" sz="1400" b="0" i="0" dirty="0">
                        <a:latin typeface="Arial" panose="020B0604020202020204" pitchFamily="34" charset="0"/>
                        <a:cs typeface="Arial" panose="020B0604020202020204" pitchFamily="34" charset="0"/>
                      </a:endParaRPr>
                    </a:p>
                  </a:txBody>
                  <a:tcPr anchor="ctr">
                    <a:solidFill>
                      <a:srgbClr val="092060"/>
                    </a:solidFill>
                  </a:tcPr>
                </a:tc>
                <a:tc gridSpan="2">
                  <a:txBody>
                    <a:bodyPr/>
                    <a:lstStyle/>
                    <a:p>
                      <a:pPr algn="ctr"/>
                      <a:r>
                        <a:rPr lang="en-US" sz="1400" b="0" i="0" dirty="0">
                          <a:latin typeface="Arial" panose="020B0604020202020204" pitchFamily="34" charset="0"/>
                          <a:cs typeface="Arial" panose="020B0604020202020204" pitchFamily="34" charset="0"/>
                        </a:rPr>
                        <a:t>H-Score &lt;100</a:t>
                      </a:r>
                    </a:p>
                  </a:txBody>
                  <a:tcPr anchor="ctr">
                    <a:solidFill>
                      <a:srgbClr val="092060"/>
                    </a:solidFill>
                  </a:tcPr>
                </a:tc>
                <a:tc hMerge="1">
                  <a:txBody>
                    <a:bodyPr/>
                    <a:lstStyle/>
                    <a:p>
                      <a:endParaRPr lang="en-US" dirty="0"/>
                    </a:p>
                  </a:txBody>
                  <a:tcPr>
                    <a:solidFill>
                      <a:srgbClr val="092060"/>
                    </a:solidFill>
                  </a:tcPr>
                </a:tc>
                <a:tc gridSpan="2">
                  <a:txBody>
                    <a:bodyPr/>
                    <a:lstStyle/>
                    <a:p>
                      <a:pPr algn="ctr"/>
                      <a:r>
                        <a:rPr lang="en-US" sz="1400" b="0" i="0" dirty="0">
                          <a:latin typeface="Arial" panose="020B0604020202020204" pitchFamily="34" charset="0"/>
                          <a:cs typeface="Arial" panose="020B0604020202020204" pitchFamily="34" charset="0"/>
                        </a:rPr>
                        <a:t>H-Score ≥100</a:t>
                      </a:r>
                    </a:p>
                  </a:txBody>
                  <a:tcPr anchor="ctr">
                    <a:solidFill>
                      <a:srgbClr val="092060"/>
                    </a:solidFill>
                  </a:tcPr>
                </a:tc>
                <a:tc hMerge="1">
                  <a:txBody>
                    <a:bodyPr/>
                    <a:lstStyle/>
                    <a:p>
                      <a:endParaRPr lang="en-US" dirty="0"/>
                    </a:p>
                  </a:txBody>
                  <a:tcPr>
                    <a:solidFill>
                      <a:srgbClr val="09206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H-Score ≤100</a:t>
                      </a:r>
                    </a:p>
                  </a:txBody>
                  <a:tcPr anchor="ctr">
                    <a:solidFill>
                      <a:srgbClr val="092060"/>
                    </a:solidFill>
                  </a:tcPr>
                </a:tc>
                <a:tc hMerge="1">
                  <a:txBody>
                    <a:bodyPr/>
                    <a:lstStyle/>
                    <a:p>
                      <a:endParaRPr lang="en-US" dirty="0"/>
                    </a:p>
                  </a:txBody>
                  <a:tcPr>
                    <a:solidFill>
                      <a:srgbClr val="09206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H-Score &gt;10 to &lt;100</a:t>
                      </a:r>
                    </a:p>
                  </a:txBody>
                  <a:tcPr anchor="ctr">
                    <a:solidFill>
                      <a:srgbClr val="092060"/>
                    </a:solidFill>
                  </a:tcPr>
                </a:tc>
                <a:tc hMerge="1">
                  <a:txBody>
                    <a:bodyPr/>
                    <a:lstStyle/>
                    <a:p>
                      <a:endParaRPr lang="en-US" dirty="0"/>
                    </a:p>
                  </a:txBody>
                  <a:tcPr>
                    <a:solidFill>
                      <a:srgbClr val="092060"/>
                    </a:solidFill>
                  </a:tcPr>
                </a:tc>
                <a:extLst>
                  <a:ext uri="{0D108BD9-81ED-4DB2-BD59-A6C34878D82A}">
                    <a16:rowId xmlns:a16="http://schemas.microsoft.com/office/drawing/2014/main" val="3047145044"/>
                  </a:ext>
                </a:extLst>
              </a:tr>
              <a:tr h="408410">
                <a:tc>
                  <a:txBody>
                    <a:bodyPr/>
                    <a:lstStyle/>
                    <a:p>
                      <a:pPr algn="l"/>
                      <a:r>
                        <a:rPr lang="en-US" sz="1400" b="0" i="0" dirty="0">
                          <a:solidFill>
                            <a:schemeClr val="bg1"/>
                          </a:solidFill>
                          <a:latin typeface="Arial" panose="020B0604020202020204" pitchFamily="34" charset="0"/>
                          <a:cs typeface="Arial" panose="020B0604020202020204" pitchFamily="34" charset="0"/>
                        </a:rPr>
                        <a:t>Median PFS</a:t>
                      </a:r>
                    </a:p>
                  </a:txBody>
                  <a:tcPr anchor="ctr">
                    <a:solidFill>
                      <a:srgbClr val="092060"/>
                    </a:solidFill>
                  </a:tcPr>
                </a:tc>
                <a:tc>
                  <a:txBody>
                    <a:bodyPr/>
                    <a:lstStyle/>
                    <a:p>
                      <a:pPr algn="ctr"/>
                      <a:r>
                        <a:rPr lang="en-US" sz="1200" b="0" i="0" dirty="0">
                          <a:latin typeface="Arial" panose="020B0604020202020204" pitchFamily="34" charset="0"/>
                          <a:cs typeface="Arial" panose="020B0604020202020204" pitchFamily="34" charset="0"/>
                        </a:rPr>
                        <a:t>SG</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96)</a:t>
                      </a:r>
                    </a:p>
                  </a:txBody>
                  <a:tcPr anchor="ctr"/>
                </a:tc>
                <a:tc>
                  <a:txBody>
                    <a:bodyPr/>
                    <a:lstStyle/>
                    <a:p>
                      <a:pPr algn="ctr"/>
                      <a:r>
                        <a:rPr lang="en-US" sz="1200" b="0" i="0" dirty="0">
                          <a:latin typeface="Arial" panose="020B0604020202020204" pitchFamily="34" charset="0"/>
                          <a:cs typeface="Arial" panose="020B0604020202020204" pitchFamily="34" charset="0"/>
                        </a:rPr>
                        <a:t>TPC</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96)</a:t>
                      </a:r>
                    </a:p>
                  </a:txBody>
                  <a:tcPr anchor="ctr"/>
                </a:tc>
                <a:tc>
                  <a:txBody>
                    <a:bodyPr/>
                    <a:lstStyle/>
                    <a:p>
                      <a:pPr algn="ctr"/>
                      <a:r>
                        <a:rPr lang="en-US" sz="1200" b="0" i="0" dirty="0">
                          <a:latin typeface="Arial" panose="020B0604020202020204" pitchFamily="34" charset="0"/>
                          <a:cs typeface="Arial" panose="020B0604020202020204" pitchFamily="34" charset="0"/>
                        </a:rPr>
                        <a:t>SG</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142)</a:t>
                      </a:r>
                    </a:p>
                  </a:txBody>
                  <a:tcPr anchor="ctr"/>
                </a:tc>
                <a:tc>
                  <a:txBody>
                    <a:bodyPr/>
                    <a:lstStyle/>
                    <a:p>
                      <a:pPr algn="ctr"/>
                      <a:r>
                        <a:rPr lang="en-US" sz="1200" b="0" i="0" dirty="0">
                          <a:latin typeface="Arial" panose="020B0604020202020204" pitchFamily="34" charset="0"/>
                          <a:cs typeface="Arial" panose="020B0604020202020204" pitchFamily="34" charset="0"/>
                        </a:rPr>
                        <a:t>TPC</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128)</a:t>
                      </a:r>
                    </a:p>
                  </a:txBody>
                  <a:tcPr anchor="ctr"/>
                </a:tc>
                <a:tc>
                  <a:txBody>
                    <a:bodyPr/>
                    <a:lstStyle/>
                    <a:p>
                      <a:pPr algn="ctr"/>
                      <a:r>
                        <a:rPr lang="en-US" sz="1200" b="0" i="0" dirty="0">
                          <a:latin typeface="Arial" panose="020B0604020202020204" pitchFamily="34" charset="0"/>
                          <a:cs typeface="Arial" panose="020B0604020202020204" pitchFamily="34" charset="0"/>
                        </a:rPr>
                        <a:t>SG</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34)</a:t>
                      </a:r>
                    </a:p>
                  </a:txBody>
                  <a:tcPr anchor="ctr"/>
                </a:tc>
                <a:tc>
                  <a:txBody>
                    <a:bodyPr/>
                    <a:lstStyle/>
                    <a:p>
                      <a:pPr algn="ctr"/>
                      <a:r>
                        <a:rPr lang="en-US" sz="1200" b="0" i="0" dirty="0">
                          <a:latin typeface="Arial" panose="020B0604020202020204" pitchFamily="34" charset="0"/>
                          <a:cs typeface="Arial" panose="020B0604020202020204" pitchFamily="34" charset="0"/>
                        </a:rPr>
                        <a:t>TPC</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45)</a:t>
                      </a:r>
                    </a:p>
                  </a:txBody>
                  <a:tcPr anchor="ctr"/>
                </a:tc>
                <a:tc>
                  <a:txBody>
                    <a:bodyPr/>
                    <a:lstStyle/>
                    <a:p>
                      <a:pPr algn="ctr"/>
                      <a:r>
                        <a:rPr lang="en-US" sz="1200" b="0" i="0" dirty="0">
                          <a:latin typeface="Arial" panose="020B0604020202020204" pitchFamily="34" charset="0"/>
                          <a:cs typeface="Arial" panose="020B0604020202020204" pitchFamily="34" charset="0"/>
                        </a:rPr>
                        <a:t>SG</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62)</a:t>
                      </a:r>
                    </a:p>
                  </a:txBody>
                  <a:tcPr anchor="ctr"/>
                </a:tc>
                <a:tc>
                  <a:txBody>
                    <a:bodyPr/>
                    <a:lstStyle/>
                    <a:p>
                      <a:pPr algn="ctr"/>
                      <a:r>
                        <a:rPr lang="en-US" sz="1200" b="0" i="0" dirty="0">
                          <a:latin typeface="Arial" panose="020B0604020202020204" pitchFamily="34" charset="0"/>
                          <a:cs typeface="Arial" panose="020B0604020202020204" pitchFamily="34" charset="0"/>
                        </a:rPr>
                        <a:t>TPC</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(n = 51)</a:t>
                      </a:r>
                    </a:p>
                  </a:txBody>
                  <a:tcPr anchor="ctr"/>
                </a:tc>
                <a:extLst>
                  <a:ext uri="{0D108BD9-81ED-4DB2-BD59-A6C34878D82A}">
                    <a16:rowId xmlns:a16="http://schemas.microsoft.com/office/drawing/2014/main" val="383296238"/>
                  </a:ext>
                </a:extLst>
              </a:tr>
              <a:tr h="408410">
                <a:tc>
                  <a:txBody>
                    <a:bodyPr/>
                    <a:lstStyle/>
                    <a:p>
                      <a:pPr algn="l"/>
                      <a:r>
                        <a:rPr lang="en-US" sz="1400" b="0" i="0" dirty="0">
                          <a:solidFill>
                            <a:schemeClr val="bg1"/>
                          </a:solidFill>
                          <a:latin typeface="Arial" panose="020B0604020202020204" pitchFamily="34" charset="0"/>
                          <a:cs typeface="Arial" panose="020B0604020202020204" pitchFamily="34" charset="0"/>
                        </a:rPr>
                        <a:t>Median PFS, </a:t>
                      </a:r>
                      <a:r>
                        <a:rPr lang="en-US" sz="1400" b="0" i="0" dirty="0" err="1">
                          <a:solidFill>
                            <a:schemeClr val="bg1"/>
                          </a:solidFill>
                          <a:latin typeface="Arial" panose="020B0604020202020204" pitchFamily="34" charset="0"/>
                          <a:cs typeface="Arial" panose="020B0604020202020204" pitchFamily="34" charset="0"/>
                        </a:rPr>
                        <a:t>mo</a:t>
                      </a:r>
                      <a:r>
                        <a:rPr lang="en-US" sz="1400" b="0" i="0" dirty="0">
                          <a:solidFill>
                            <a:schemeClr val="bg1"/>
                          </a:solidFill>
                          <a:latin typeface="Arial" panose="020B0604020202020204" pitchFamily="34" charset="0"/>
                          <a:cs typeface="Arial" panose="020B0604020202020204" pitchFamily="34" charset="0"/>
                        </a:rPr>
                        <a:t> (95% Cl)</a:t>
                      </a:r>
                    </a:p>
                  </a:txBody>
                  <a:tcPr anchor="ctr">
                    <a:solidFill>
                      <a:srgbClr val="092060"/>
                    </a:solidFill>
                  </a:tcPr>
                </a:tc>
                <a:tc>
                  <a:txBody>
                    <a:bodyPr/>
                    <a:lstStyle/>
                    <a:p>
                      <a:pPr algn="ctr"/>
                      <a:r>
                        <a:rPr lang="en-US" sz="1200" b="0" i="0" dirty="0">
                          <a:latin typeface="Arial" panose="020B0604020202020204" pitchFamily="34" charset="0"/>
                          <a:cs typeface="Arial" panose="020B0604020202020204" pitchFamily="34" charset="0"/>
                        </a:rPr>
                        <a:t>5.3</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(4.1-6.0)</a:t>
                      </a:r>
                    </a:p>
                  </a:txBody>
                  <a:tcPr anchor="ctr"/>
                </a:tc>
                <a:tc>
                  <a:txBody>
                    <a:bodyPr/>
                    <a:lstStyle/>
                    <a:p>
                      <a:pPr algn="ctr"/>
                      <a:r>
                        <a:rPr lang="en-US" sz="1200" b="0" i="0" dirty="0">
                          <a:latin typeface="Arial" panose="020B0604020202020204" pitchFamily="34" charset="0"/>
                          <a:cs typeface="Arial" panose="020B0604020202020204" pitchFamily="34" charset="0"/>
                        </a:rPr>
                        <a:t>4.0</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(2.8-5.6)</a:t>
                      </a:r>
                    </a:p>
                  </a:txBody>
                  <a:tcPr anchor="ctr"/>
                </a:tc>
                <a:tc>
                  <a:txBody>
                    <a:bodyPr/>
                    <a:lstStyle/>
                    <a:p>
                      <a:pPr algn="ctr"/>
                      <a:r>
                        <a:rPr lang="en-US" sz="1200" b="0" i="0" dirty="0">
                          <a:latin typeface="Arial" panose="020B0604020202020204" pitchFamily="34" charset="0"/>
                          <a:cs typeface="Arial" panose="020B0604020202020204" pitchFamily="34" charset="0"/>
                        </a:rPr>
                        <a:t>6.4</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(4.0-8.3)</a:t>
                      </a:r>
                    </a:p>
                  </a:txBody>
                  <a:tcPr anchor="ctr"/>
                </a:tc>
                <a:tc>
                  <a:txBody>
                    <a:bodyPr/>
                    <a:lstStyle/>
                    <a:p>
                      <a:pPr algn="ctr"/>
                      <a:r>
                        <a:rPr lang="en-US" sz="1200" b="0" i="0" dirty="0">
                          <a:latin typeface="Arial" panose="020B0604020202020204" pitchFamily="34" charset="0"/>
                          <a:cs typeface="Arial" panose="020B0604020202020204" pitchFamily="34" charset="0"/>
                        </a:rPr>
                        <a:t>4.1</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(2.1-4.5)</a:t>
                      </a:r>
                    </a:p>
                  </a:txBody>
                  <a:tcPr anchor="ctr"/>
                </a:tc>
                <a:tc>
                  <a:txBody>
                    <a:bodyPr/>
                    <a:lstStyle/>
                    <a:p>
                      <a:pPr algn="ctr"/>
                      <a:r>
                        <a:rPr lang="en-US" sz="1200" b="0" i="0" dirty="0">
                          <a:latin typeface="Arial" panose="020B0604020202020204" pitchFamily="34" charset="0"/>
                          <a:cs typeface="Arial" panose="020B0604020202020204" pitchFamily="34" charset="0"/>
                        </a:rPr>
                        <a:t>5.5</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(2.8-9.5)</a:t>
                      </a:r>
                    </a:p>
                  </a:txBody>
                  <a:tcPr anchor="ctr"/>
                </a:tc>
                <a:tc>
                  <a:txBody>
                    <a:bodyPr/>
                    <a:lstStyle/>
                    <a:p>
                      <a:pPr algn="ctr"/>
                      <a:r>
                        <a:rPr lang="en-US" sz="1200" b="0" i="0" dirty="0">
                          <a:latin typeface="Arial" panose="020B0604020202020204" pitchFamily="34" charset="0"/>
                          <a:cs typeface="Arial" panose="020B0604020202020204" pitchFamily="34" charset="0"/>
                        </a:rPr>
                        <a:t>4.3</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(1.7-6.4)</a:t>
                      </a:r>
                    </a:p>
                  </a:txBody>
                  <a:tcPr anchor="ctr"/>
                </a:tc>
                <a:tc>
                  <a:txBody>
                    <a:bodyPr/>
                    <a:lstStyle/>
                    <a:p>
                      <a:pPr algn="ctr"/>
                      <a:r>
                        <a:rPr lang="en-US" sz="1200" b="0" i="0" dirty="0">
                          <a:latin typeface="Arial" panose="020B0604020202020204" pitchFamily="34" charset="0"/>
                          <a:cs typeface="Arial" panose="020B0604020202020204" pitchFamily="34" charset="0"/>
                        </a:rPr>
                        <a:t>5.0</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(4.1-7.1)</a:t>
                      </a:r>
                    </a:p>
                  </a:txBody>
                  <a:tcPr anchor="ctr"/>
                </a:tc>
                <a:tc>
                  <a:txBody>
                    <a:bodyPr/>
                    <a:lstStyle/>
                    <a:p>
                      <a:pPr algn="ctr"/>
                      <a:r>
                        <a:rPr lang="en-US" sz="1200" b="0" i="0" dirty="0">
                          <a:latin typeface="Arial" panose="020B0604020202020204" pitchFamily="34" charset="0"/>
                          <a:cs typeface="Arial" panose="020B0604020202020204" pitchFamily="34" charset="0"/>
                        </a:rPr>
                        <a:t>3.5</a:t>
                      </a:r>
                      <a:br>
                        <a:rPr lang="en-US" sz="1200" b="0" i="0" dirty="0">
                          <a:latin typeface="Arial" panose="020B0604020202020204" pitchFamily="34" charset="0"/>
                          <a:cs typeface="Arial" panose="020B0604020202020204" pitchFamily="34" charset="0"/>
                        </a:rPr>
                      </a:br>
                      <a:r>
                        <a:rPr lang="en-US" sz="1200" b="0" i="0" dirty="0">
                          <a:latin typeface="Arial" panose="020B0604020202020204" pitchFamily="34" charset="0"/>
                          <a:cs typeface="Arial" panose="020B0604020202020204" pitchFamily="34" charset="0"/>
                        </a:rPr>
                        <a:t>(1.6-5.6)</a:t>
                      </a:r>
                    </a:p>
                  </a:txBody>
                  <a:tcPr anchor="ctr"/>
                </a:tc>
                <a:extLst>
                  <a:ext uri="{0D108BD9-81ED-4DB2-BD59-A6C34878D82A}">
                    <a16:rowId xmlns:a16="http://schemas.microsoft.com/office/drawing/2014/main" val="311435976"/>
                  </a:ext>
                </a:extLst>
              </a:tr>
              <a:tr h="408410">
                <a:tc>
                  <a:txBody>
                    <a:bodyPr/>
                    <a:lstStyle/>
                    <a:p>
                      <a:pPr algn="l"/>
                      <a:r>
                        <a:rPr lang="en-US" sz="1400" b="0" i="0" dirty="0">
                          <a:solidFill>
                            <a:schemeClr val="bg1"/>
                          </a:solidFill>
                          <a:latin typeface="Arial" panose="020B0604020202020204" pitchFamily="34" charset="0"/>
                          <a:cs typeface="Arial" panose="020B0604020202020204" pitchFamily="34" charset="0"/>
                        </a:rPr>
                        <a:t>Unstratified HR</a:t>
                      </a:r>
                      <a:br>
                        <a:rPr lang="en-US" sz="1400" b="0" i="0" dirty="0">
                          <a:solidFill>
                            <a:schemeClr val="bg1"/>
                          </a:solidFill>
                          <a:latin typeface="Arial" panose="020B0604020202020204" pitchFamily="34" charset="0"/>
                          <a:cs typeface="Arial" panose="020B0604020202020204" pitchFamily="34" charset="0"/>
                        </a:rPr>
                      </a:br>
                      <a:r>
                        <a:rPr lang="en-US" sz="1400" b="0" i="0" dirty="0">
                          <a:solidFill>
                            <a:schemeClr val="bg1"/>
                          </a:solidFill>
                          <a:latin typeface="Arial" panose="020B0604020202020204" pitchFamily="34" charset="0"/>
                          <a:cs typeface="Arial" panose="020B0604020202020204" pitchFamily="34" charset="0"/>
                        </a:rPr>
                        <a:t>(95% Cl)</a:t>
                      </a:r>
                    </a:p>
                  </a:txBody>
                  <a:tcPr anchor="ctr">
                    <a:solidFill>
                      <a:srgbClr val="092060"/>
                    </a:solidFill>
                  </a:tcPr>
                </a:tc>
                <a:tc gridSpan="2">
                  <a:txBody>
                    <a:bodyPr/>
                    <a:lstStyle/>
                    <a:p>
                      <a:pPr algn="ctr"/>
                      <a:r>
                        <a:rPr lang="en-US" sz="1200" b="0" i="0" dirty="0">
                          <a:latin typeface="Arial" panose="020B0604020202020204" pitchFamily="34" charset="0"/>
                          <a:cs typeface="Arial" panose="020B0604020202020204" pitchFamily="34" charset="0"/>
                        </a:rPr>
                        <a:t>0.77 (0.54-1.09)</a:t>
                      </a:r>
                    </a:p>
                  </a:txBody>
                  <a:tcPr anchor="ctr"/>
                </a:tc>
                <a:tc hMerge="1">
                  <a:txBody>
                    <a:bodyPr/>
                    <a:lstStyle/>
                    <a:p>
                      <a:endParaRPr lang="en-US" dirty="0"/>
                    </a:p>
                  </a:txBody>
                  <a:tcPr/>
                </a:tc>
                <a:tc gridSpan="2">
                  <a:txBody>
                    <a:bodyPr/>
                    <a:lstStyle/>
                    <a:p>
                      <a:pPr algn="ctr"/>
                      <a:r>
                        <a:rPr lang="en-US" sz="1200" b="0" i="0" dirty="0">
                          <a:latin typeface="Arial" panose="020B0604020202020204" pitchFamily="34" charset="0"/>
                          <a:cs typeface="Arial" panose="020B0604020202020204" pitchFamily="34" charset="0"/>
                        </a:rPr>
                        <a:t>0.60 (0.44-0.81)</a:t>
                      </a:r>
                    </a:p>
                  </a:txBody>
                  <a:tcPr anchor="ctr"/>
                </a:tc>
                <a:tc hMerge="1">
                  <a:txBody>
                    <a:bodyPr/>
                    <a:lstStyle/>
                    <a:p>
                      <a:endParaRPr lang="en-US" dirty="0"/>
                    </a:p>
                  </a:txBody>
                  <a:tcPr/>
                </a:tc>
                <a:tc gridSpan="2">
                  <a:txBody>
                    <a:bodyPr/>
                    <a:lstStyle/>
                    <a:p>
                      <a:pPr algn="ctr"/>
                      <a:r>
                        <a:rPr lang="en-US" sz="1200" b="0" i="0" dirty="0">
                          <a:latin typeface="Arial" panose="020B0604020202020204" pitchFamily="34" charset="0"/>
                          <a:cs typeface="Arial" panose="020B0604020202020204" pitchFamily="34" charset="0"/>
                        </a:rPr>
                        <a:t>0.89 (0.51-1.57)</a:t>
                      </a:r>
                    </a:p>
                  </a:txBody>
                  <a:tcPr anchor="ctr"/>
                </a:tc>
                <a:tc hMerge="1">
                  <a:txBody>
                    <a:bodyPr/>
                    <a:lstStyle/>
                    <a:p>
                      <a:endParaRPr lang="en-US" dirty="0"/>
                    </a:p>
                  </a:txBody>
                  <a:tcPr/>
                </a:tc>
                <a:tc gridSpan="2">
                  <a:txBody>
                    <a:bodyPr/>
                    <a:lstStyle/>
                    <a:p>
                      <a:pPr algn="ctr"/>
                      <a:r>
                        <a:rPr lang="en-US" sz="1200" b="0" i="0" dirty="0">
                          <a:latin typeface="Arial" panose="020B0604020202020204" pitchFamily="34" charset="0"/>
                          <a:cs typeface="Arial" panose="020B0604020202020204" pitchFamily="34" charset="0"/>
                        </a:rPr>
                        <a:t>0.67 (0.42-1.07)</a:t>
                      </a:r>
                    </a:p>
                  </a:txBody>
                  <a:tcPr anchor="ctr"/>
                </a:tc>
                <a:tc hMerge="1">
                  <a:txBody>
                    <a:bodyPr/>
                    <a:lstStyle/>
                    <a:p>
                      <a:endParaRPr lang="en-US" dirty="0"/>
                    </a:p>
                  </a:txBody>
                  <a:tcPr/>
                </a:tc>
                <a:extLst>
                  <a:ext uri="{0D108BD9-81ED-4DB2-BD59-A6C34878D82A}">
                    <a16:rowId xmlns:a16="http://schemas.microsoft.com/office/drawing/2014/main" val="18828347"/>
                  </a:ext>
                </a:extLst>
              </a:tr>
            </a:tbl>
          </a:graphicData>
        </a:graphic>
      </p:graphicFrame>
      <p:sp>
        <p:nvSpPr>
          <p:cNvPr id="11" name="Rectangle 10"/>
          <p:cNvSpPr/>
          <p:nvPr/>
        </p:nvSpPr>
        <p:spPr>
          <a:xfrm>
            <a:off x="6571670" y="4355004"/>
            <a:ext cx="2144065" cy="19019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a:extLst>
              <a:ext uri="{FF2B5EF4-FFF2-40B4-BE49-F238E27FC236}">
                <a16:creationId xmlns:a16="http://schemas.microsoft.com/office/drawing/2014/main" id="{74EAEAA5-FC0C-3736-95DF-359F6F3B7DAD}"/>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solidFill>
                  <a:srgbClr val="969696"/>
                </a:solidFill>
              </a:rPr>
              <a:t>BICR, </a:t>
            </a:r>
            <a:r>
              <a:rPr lang="pt-BR" sz="1200" dirty="0" err="1">
                <a:solidFill>
                  <a:srgbClr val="969696"/>
                </a:solidFill>
              </a:rPr>
              <a:t>blinded</a:t>
            </a:r>
            <a:r>
              <a:rPr lang="pt-BR" sz="1200" dirty="0">
                <a:solidFill>
                  <a:srgbClr val="969696"/>
                </a:solidFill>
              </a:rPr>
              <a:t> </a:t>
            </a:r>
            <a:r>
              <a:rPr lang="pt-BR" sz="1200" dirty="0" err="1">
                <a:solidFill>
                  <a:srgbClr val="969696"/>
                </a:solidFill>
              </a:rPr>
              <a:t>independent</a:t>
            </a:r>
            <a:r>
              <a:rPr lang="pt-BR" sz="1200" dirty="0">
                <a:solidFill>
                  <a:srgbClr val="969696"/>
                </a:solidFill>
              </a:rPr>
              <a:t> central review; HR, </a:t>
            </a:r>
            <a:r>
              <a:rPr lang="pt-BR" sz="1200" dirty="0" err="1">
                <a:solidFill>
                  <a:srgbClr val="969696"/>
                </a:solidFill>
              </a:rPr>
              <a:t>hazard</a:t>
            </a:r>
            <a:r>
              <a:rPr lang="pt-BR" sz="1200" dirty="0">
                <a:solidFill>
                  <a:srgbClr val="969696"/>
                </a:solidFill>
              </a:rPr>
              <a:t> </a:t>
            </a:r>
            <a:r>
              <a:rPr lang="pt-BR" sz="1200" dirty="0" err="1">
                <a:solidFill>
                  <a:srgbClr val="969696"/>
                </a:solidFill>
              </a:rPr>
              <a:t>ratio</a:t>
            </a:r>
            <a:r>
              <a:rPr lang="pt-BR" sz="1200" dirty="0">
                <a:solidFill>
                  <a:srgbClr val="969696"/>
                </a:solidFill>
              </a:rPr>
              <a:t>. </a:t>
            </a:r>
            <a:r>
              <a:rPr lang="pt-BR" sz="1200" dirty="0" err="1">
                <a:solidFill>
                  <a:srgbClr val="969696"/>
                </a:solidFill>
              </a:rPr>
              <a:t>Pistilli</a:t>
            </a:r>
            <a:r>
              <a:rPr lang="pt-BR" sz="1200" dirty="0">
                <a:solidFill>
                  <a:srgbClr val="969696"/>
                </a:solidFill>
              </a:rPr>
              <a:t> </a:t>
            </a:r>
            <a:r>
              <a:rPr lang="pt-BR" sz="1200" dirty="0" err="1">
                <a:solidFill>
                  <a:srgbClr val="969696"/>
                </a:solidFill>
              </a:rPr>
              <a:t>B</a:t>
            </a:r>
            <a:r>
              <a:rPr lang="pt-BR" sz="1200" dirty="0">
                <a:solidFill>
                  <a:srgbClr val="969696"/>
                </a:solidFill>
              </a:rPr>
              <a:t>, et al. ASCO 2023. </a:t>
            </a:r>
            <a:r>
              <a:rPr lang="pt-BR" sz="1200" dirty="0" err="1">
                <a:solidFill>
                  <a:srgbClr val="969696"/>
                </a:solidFill>
              </a:rPr>
              <a:t>Metastatic</a:t>
            </a:r>
            <a:r>
              <a:rPr lang="pt-BR" sz="1200" dirty="0">
                <a:solidFill>
                  <a:srgbClr val="969696"/>
                </a:solidFill>
              </a:rPr>
              <a:t> </a:t>
            </a:r>
            <a:r>
              <a:rPr lang="pt-BR" sz="1200" dirty="0" err="1">
                <a:solidFill>
                  <a:srgbClr val="969696"/>
                </a:solidFill>
              </a:rPr>
              <a:t>Breast</a:t>
            </a:r>
            <a:r>
              <a:rPr lang="pt-BR" sz="1200" dirty="0">
                <a:solidFill>
                  <a:srgbClr val="969696"/>
                </a:solidFill>
              </a:rPr>
              <a:t> </a:t>
            </a:r>
            <a:r>
              <a:rPr lang="pt-BR" sz="1200" dirty="0" err="1">
                <a:solidFill>
                  <a:srgbClr val="969696"/>
                </a:solidFill>
              </a:rPr>
              <a:t>Cancer</a:t>
            </a:r>
            <a:r>
              <a:rPr lang="pt-BR" sz="1200" dirty="0">
                <a:solidFill>
                  <a:srgbClr val="969696"/>
                </a:solidFill>
              </a:rPr>
              <a:t> </a:t>
            </a:r>
            <a:r>
              <a:rPr lang="pt-BR" sz="1200" dirty="0" err="1">
                <a:solidFill>
                  <a:srgbClr val="969696"/>
                </a:solidFill>
              </a:rPr>
              <a:t>Discussion</a:t>
            </a:r>
            <a:r>
              <a:rPr lang="pt-BR" sz="1200" dirty="0">
                <a:solidFill>
                  <a:srgbClr val="969696"/>
                </a:solidFill>
              </a:rPr>
              <a:t>; Rugo HS, et al. SABCS 2022. Abstract GS1-11; </a:t>
            </a:r>
            <a:r>
              <a:rPr lang="pt-BR" sz="1200" dirty="0" err="1">
                <a:solidFill>
                  <a:srgbClr val="969696"/>
                </a:solidFill>
              </a:rPr>
              <a:t>Tolaney</a:t>
            </a:r>
            <a:r>
              <a:rPr lang="pt-BR" sz="1200" dirty="0">
                <a:solidFill>
                  <a:srgbClr val="969696"/>
                </a:solidFill>
              </a:rPr>
              <a:t> </a:t>
            </a:r>
            <a:r>
              <a:rPr lang="pt-BR" sz="1200" dirty="0" err="1">
                <a:solidFill>
                  <a:srgbClr val="969696"/>
                </a:solidFill>
              </a:rPr>
              <a:t>S</a:t>
            </a:r>
            <a:r>
              <a:rPr lang="pt-BR" sz="1200" dirty="0">
                <a:solidFill>
                  <a:srgbClr val="969696"/>
                </a:solidFill>
              </a:rPr>
              <a:t>, et al. ASCO 2023. Abstract 1003.</a:t>
            </a:r>
          </a:p>
        </p:txBody>
      </p:sp>
    </p:spTree>
    <p:extLst>
      <p:ext uri="{BB962C8B-B14F-4D97-AF65-F5344CB8AC3E}">
        <p14:creationId xmlns:p14="http://schemas.microsoft.com/office/powerpoint/2010/main" val="420777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4AD2A-F37E-442D-A910-F6B88B32D3C5}"/>
              </a:ext>
            </a:extLst>
          </p:cNvPr>
          <p:cNvSpPr>
            <a:spLocks noGrp="1"/>
          </p:cNvSpPr>
          <p:nvPr>
            <p:ph type="body" idx="1"/>
          </p:nvPr>
        </p:nvSpPr>
        <p:spPr>
          <a:xfrm>
            <a:off x="304800" y="1253037"/>
            <a:ext cx="11765280" cy="1936544"/>
          </a:xfrm>
        </p:spPr>
        <p:txBody>
          <a:bodyPr/>
          <a:lstStyle/>
          <a:p>
            <a:pPr>
              <a:spcAft>
                <a:spcPts val="800"/>
              </a:spcAft>
              <a:buSzPct val="100000"/>
            </a:pPr>
            <a:r>
              <a:rPr lang="en-US" sz="2133" dirty="0"/>
              <a:t>In a recent study, among 18 experienced pathologists there was </a:t>
            </a:r>
            <a:r>
              <a:rPr lang="en-US" sz="2133" b="1" dirty="0"/>
              <a:t>only 26% concordance </a:t>
            </a:r>
            <a:r>
              <a:rPr lang="en-US" sz="2133" dirty="0"/>
              <a:t>between the diagnoses of HER2 0 and HER2 1+</a:t>
            </a:r>
          </a:p>
          <a:p>
            <a:pPr>
              <a:spcAft>
                <a:spcPts val="800"/>
              </a:spcAft>
              <a:buSzPct val="100000"/>
            </a:pPr>
            <a:r>
              <a:rPr lang="en-US" sz="2133" dirty="0"/>
              <a:t>Importantly, HER2 0 does not mean absence of HER2, as it also includes tumors with </a:t>
            </a:r>
            <a:r>
              <a:rPr lang="en-US" sz="2133" b="1" dirty="0"/>
              <a:t>“ultralow” </a:t>
            </a:r>
            <a:r>
              <a:rPr lang="en-US" sz="2133" dirty="0"/>
              <a:t>expression</a:t>
            </a:r>
          </a:p>
        </p:txBody>
      </p:sp>
      <p:sp>
        <p:nvSpPr>
          <p:cNvPr id="5" name="Title 4">
            <a:extLst>
              <a:ext uri="{FF2B5EF4-FFF2-40B4-BE49-F238E27FC236}">
                <a16:creationId xmlns:a16="http://schemas.microsoft.com/office/drawing/2014/main" id="{AD8A3133-78B0-BC1E-B520-7A90C2DDFAA1}"/>
              </a:ext>
            </a:extLst>
          </p:cNvPr>
          <p:cNvSpPr>
            <a:spLocks noGrp="1"/>
          </p:cNvSpPr>
          <p:nvPr>
            <p:ph type="title"/>
          </p:nvPr>
        </p:nvSpPr>
        <p:spPr>
          <a:xfrm>
            <a:off x="304800" y="237345"/>
            <a:ext cx="11948160" cy="990600"/>
          </a:xfrm>
        </p:spPr>
        <p:txBody>
          <a:bodyPr/>
          <a:lstStyle/>
          <a:p>
            <a:pPr algn="l"/>
            <a:r>
              <a:rPr lang="en-US" sz="2400" b="1" dirty="0">
                <a:solidFill>
                  <a:schemeClr val="tx1"/>
                </a:solidFill>
                <a:latin typeface="Arial" panose="020B0604020202020204" pitchFamily="34" charset="0"/>
                <a:cs typeface="Arial" panose="020B0604020202020204" pitchFamily="34" charset="0"/>
              </a:rPr>
              <a:t>What About Target Expression for </a:t>
            </a:r>
            <a:r>
              <a:rPr lang="en-US" sz="2400" b="1" dirty="0" err="1">
                <a:solidFill>
                  <a:schemeClr val="tx1"/>
                </a:solidFill>
                <a:latin typeface="Arial" panose="020B0604020202020204" pitchFamily="34" charset="0"/>
                <a:cs typeface="Arial" panose="020B0604020202020204" pitchFamily="34" charset="0"/>
              </a:rPr>
              <a:t>HER2</a:t>
            </a:r>
            <a:r>
              <a:rPr lang="en-US" sz="2400" b="1" dirty="0">
                <a:solidFill>
                  <a:schemeClr val="tx1"/>
                </a:solidFill>
                <a:latin typeface="Arial" panose="020B0604020202020204" pitchFamily="34" charset="0"/>
                <a:cs typeface="Arial" panose="020B0604020202020204" pitchFamily="34" charset="0"/>
              </a:rPr>
              <a:t>-Low?</a:t>
            </a: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Low Concordance Among Pathologists Between HER2 0 and HER2 1+</a:t>
            </a:r>
          </a:p>
        </p:txBody>
      </p:sp>
      <p:grpSp>
        <p:nvGrpSpPr>
          <p:cNvPr id="19" name="Group 18">
            <a:extLst>
              <a:ext uri="{FF2B5EF4-FFF2-40B4-BE49-F238E27FC236}">
                <a16:creationId xmlns:a16="http://schemas.microsoft.com/office/drawing/2014/main" id="{982BB899-D4D0-A435-0EE2-6EFF2C56C167}"/>
              </a:ext>
            </a:extLst>
          </p:cNvPr>
          <p:cNvGrpSpPr/>
          <p:nvPr/>
        </p:nvGrpSpPr>
        <p:grpSpPr>
          <a:xfrm>
            <a:off x="1286102" y="2904273"/>
            <a:ext cx="9619797" cy="3324860"/>
            <a:chOff x="964576" y="2318090"/>
            <a:chExt cx="7214848" cy="2493645"/>
          </a:xfrm>
        </p:grpSpPr>
        <p:grpSp>
          <p:nvGrpSpPr>
            <p:cNvPr id="18" name="Group 17">
              <a:extLst>
                <a:ext uri="{FF2B5EF4-FFF2-40B4-BE49-F238E27FC236}">
                  <a16:creationId xmlns:a16="http://schemas.microsoft.com/office/drawing/2014/main" id="{88E952E5-E2F0-D1A9-7A55-FBB85D966B47}"/>
                </a:ext>
              </a:extLst>
            </p:cNvPr>
            <p:cNvGrpSpPr/>
            <p:nvPr/>
          </p:nvGrpSpPr>
          <p:grpSpPr>
            <a:xfrm>
              <a:off x="964576" y="2318090"/>
              <a:ext cx="7214848" cy="2493645"/>
              <a:chOff x="827404" y="2318090"/>
              <a:chExt cx="7214848" cy="2493645"/>
            </a:xfrm>
          </p:grpSpPr>
          <p:pic>
            <p:nvPicPr>
              <p:cNvPr id="7" name="Picture 6">
                <a:extLst>
                  <a:ext uri="{FF2B5EF4-FFF2-40B4-BE49-F238E27FC236}">
                    <a16:creationId xmlns:a16="http://schemas.microsoft.com/office/drawing/2014/main" id="{9E4581CA-8AFD-9219-A949-784DDFB041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404" y="2318090"/>
                <a:ext cx="3460813" cy="2493645"/>
              </a:xfrm>
              <a:prstGeom prst="rect">
                <a:avLst/>
              </a:prstGeom>
            </p:spPr>
          </p:pic>
          <p:pic>
            <p:nvPicPr>
              <p:cNvPr id="17" name="Picture 16">
                <a:extLst>
                  <a:ext uri="{FF2B5EF4-FFF2-40B4-BE49-F238E27FC236}">
                    <a16:creationId xmlns:a16="http://schemas.microsoft.com/office/drawing/2014/main" id="{E38876F6-FBAC-A7FF-25C6-C66C9D81F0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2159" y="2318090"/>
                <a:ext cx="3310093" cy="2493645"/>
              </a:xfrm>
              <a:prstGeom prst="rect">
                <a:avLst/>
              </a:prstGeom>
            </p:spPr>
          </p:pic>
        </p:grpSp>
        <p:sp>
          <p:nvSpPr>
            <p:cNvPr id="9" name="TextBox 8">
              <a:extLst>
                <a:ext uri="{FF2B5EF4-FFF2-40B4-BE49-F238E27FC236}">
                  <a16:creationId xmlns:a16="http://schemas.microsoft.com/office/drawing/2014/main" id="{D5A0BA00-9A1D-C313-72B2-95CBB87F1348}"/>
                </a:ext>
              </a:extLst>
            </p:cNvPr>
            <p:cNvSpPr txBox="1"/>
            <p:nvPr/>
          </p:nvSpPr>
          <p:spPr>
            <a:xfrm>
              <a:off x="5797900" y="3680012"/>
              <a:ext cx="1346400" cy="590236"/>
            </a:xfrm>
            <a:prstGeom prst="roundRect">
              <a:avLst/>
            </a:prstGeom>
            <a:solidFill>
              <a:srgbClr val="1168B3"/>
            </a:solidFill>
            <a:effectLst>
              <a:outerShdw blurRad="50800" dist="38100" dir="5400000" algn="t" rotWithShape="0">
                <a:prstClr val="black">
                  <a:alpha val="40000"/>
                </a:prstClr>
              </a:outerShdw>
            </a:effectLst>
          </p:spPr>
          <p:txBody>
            <a:bodyPr wrap="square" lIns="48000" tIns="48000" rIns="48000" bIns="48000" rtlCol="0" anchor="ctr">
              <a:noAutofit/>
            </a:bodyPr>
            <a:lstStyle/>
            <a:p>
              <a:pPr algn="ctr" defTabSz="1219170">
                <a:defRPr/>
              </a:pPr>
              <a:r>
                <a:rPr lang="en-US" sz="1600" b="1" dirty="0" err="1">
                  <a:solidFill>
                    <a:prstClr val="white"/>
                  </a:solidFill>
                  <a:latin typeface="Calibri" panose="020F0502020204030204"/>
                </a:rPr>
                <a:t>IHC</a:t>
              </a:r>
              <a:r>
                <a:rPr lang="en-US" sz="1600" b="1" dirty="0">
                  <a:solidFill>
                    <a:prstClr val="white"/>
                  </a:solidFill>
                  <a:latin typeface="Calibri" panose="020F0502020204030204"/>
                </a:rPr>
                <a:t> 1+</a:t>
              </a:r>
              <a:br>
                <a:rPr lang="en-US" sz="1600" b="1" dirty="0">
                  <a:solidFill>
                    <a:prstClr val="white"/>
                  </a:solidFill>
                  <a:latin typeface="Calibri" panose="020F0502020204030204"/>
                </a:rPr>
              </a:br>
              <a:r>
                <a:rPr lang="en-US" sz="1600" b="1" dirty="0">
                  <a:solidFill>
                    <a:prstClr val="white"/>
                  </a:solidFill>
                  <a:latin typeface="Calibri" panose="020F0502020204030204"/>
                </a:rPr>
                <a:t>HER2-low</a:t>
              </a:r>
            </a:p>
          </p:txBody>
        </p:sp>
        <p:sp>
          <p:nvSpPr>
            <p:cNvPr id="13" name="TextBox 12">
              <a:extLst>
                <a:ext uri="{FF2B5EF4-FFF2-40B4-BE49-F238E27FC236}">
                  <a16:creationId xmlns:a16="http://schemas.microsoft.com/office/drawing/2014/main" id="{513161AB-C9F3-CAA1-A704-A3519FED15F7}"/>
                </a:ext>
              </a:extLst>
            </p:cNvPr>
            <p:cNvSpPr txBox="1"/>
            <p:nvPr/>
          </p:nvSpPr>
          <p:spPr>
            <a:xfrm>
              <a:off x="2057210" y="3680012"/>
              <a:ext cx="1346400" cy="590236"/>
            </a:xfrm>
            <a:prstGeom prst="roundRect">
              <a:avLst/>
            </a:prstGeom>
            <a:solidFill>
              <a:srgbClr val="D77624"/>
            </a:solidFill>
            <a:effectLst>
              <a:outerShdw blurRad="50800" dist="38100" dir="5400000" algn="t" rotWithShape="0">
                <a:prstClr val="black">
                  <a:alpha val="40000"/>
                </a:prstClr>
              </a:outerShdw>
            </a:effectLst>
          </p:spPr>
          <p:txBody>
            <a:bodyPr wrap="square" lIns="48000" tIns="48000" rIns="48000" bIns="48000" rtlCol="0" anchor="ctr">
              <a:noAutofit/>
            </a:bodyPr>
            <a:lstStyle/>
            <a:p>
              <a:pPr algn="ctr" defTabSz="1219170">
                <a:defRPr/>
              </a:pPr>
              <a:r>
                <a:rPr lang="en-US" sz="1600" b="1" dirty="0" err="1">
                  <a:solidFill>
                    <a:prstClr val="white"/>
                  </a:solidFill>
                  <a:latin typeface="Calibri" panose="020F0502020204030204"/>
                </a:rPr>
                <a:t>IHC</a:t>
              </a:r>
              <a:r>
                <a:rPr lang="en-US" sz="1600" b="1" dirty="0">
                  <a:solidFill>
                    <a:prstClr val="white"/>
                  </a:solidFill>
                  <a:latin typeface="Calibri" panose="020F0502020204030204"/>
                </a:rPr>
                <a:t> 0</a:t>
              </a:r>
              <a:br>
                <a:rPr lang="en-US" sz="1600" b="1" dirty="0">
                  <a:solidFill>
                    <a:prstClr val="white"/>
                  </a:solidFill>
                  <a:latin typeface="Calibri" panose="020F0502020204030204"/>
                </a:rPr>
              </a:br>
              <a:r>
                <a:rPr lang="en-US" sz="1600" b="1" dirty="0">
                  <a:solidFill>
                    <a:prstClr val="white"/>
                  </a:solidFill>
                  <a:latin typeface="Calibri" panose="020F0502020204030204"/>
                </a:rPr>
                <a:t>HER2-negative</a:t>
              </a:r>
            </a:p>
          </p:txBody>
        </p:sp>
        <p:sp>
          <p:nvSpPr>
            <p:cNvPr id="14" name="TextBox 13">
              <a:extLst>
                <a:ext uri="{FF2B5EF4-FFF2-40B4-BE49-F238E27FC236}">
                  <a16:creationId xmlns:a16="http://schemas.microsoft.com/office/drawing/2014/main" id="{92BD4225-F4EA-EFBE-ACD6-5C32CC690CB7}"/>
                </a:ext>
              </a:extLst>
            </p:cNvPr>
            <p:cNvSpPr txBox="1">
              <a:spLocks/>
            </p:cNvSpPr>
            <p:nvPr/>
          </p:nvSpPr>
          <p:spPr>
            <a:xfrm>
              <a:off x="1038685" y="2324708"/>
              <a:ext cx="1656000" cy="1223163"/>
            </a:xfrm>
            <a:prstGeom prst="rect">
              <a:avLst/>
            </a:prstGeom>
            <a:gradFill>
              <a:gsLst>
                <a:gs pos="0">
                  <a:schemeClr val="accent3">
                    <a:lumMod val="20000"/>
                    <a:lumOff val="80000"/>
                  </a:schemeClr>
                </a:gs>
                <a:gs pos="100000">
                  <a:srgbClr val="F0F0F4"/>
                </a:gs>
              </a:gsLst>
              <a:lin ang="5400000" scaled="0"/>
            </a:gradFill>
            <a:ln w="19050">
              <a:solidFill>
                <a:schemeClr val="accent3"/>
              </a:solidFill>
            </a:ln>
            <a:effectLst>
              <a:outerShdw blurRad="50800" dist="38100" dir="5400000" algn="t" rotWithShape="0">
                <a:prstClr val="black">
                  <a:alpha val="40000"/>
                </a:prstClr>
              </a:outerShdw>
            </a:effectLst>
          </p:spPr>
          <p:txBody>
            <a:bodyPr wrap="square" lIns="48000" tIns="48000" rIns="48000" bIns="48000" rtlCol="0" anchor="ctr">
              <a:noAutofit/>
            </a:bodyPr>
            <a:lstStyle/>
            <a:p>
              <a:pPr algn="ctr" defTabSz="1219170">
                <a:defRPr/>
              </a:pPr>
              <a:r>
                <a:rPr lang="en-US" sz="1467" dirty="0">
                  <a:solidFill>
                    <a:sysClr val="windowText" lastClr="000000"/>
                  </a:solidFill>
                  <a:latin typeface="Calibri" panose="020F0502020204030204"/>
                </a:rPr>
                <a:t>No staining is observed</a:t>
              </a:r>
              <a:br>
                <a:rPr lang="en-US" sz="1467" dirty="0">
                  <a:solidFill>
                    <a:sysClr val="windowText" lastClr="000000"/>
                  </a:solidFill>
                  <a:latin typeface="Calibri" panose="020F0502020204030204"/>
                </a:rPr>
              </a:br>
              <a:r>
                <a:rPr lang="en-US" sz="1467" b="1" dirty="0">
                  <a:solidFill>
                    <a:sysClr val="windowText" lastClr="000000"/>
                  </a:solidFill>
                  <a:latin typeface="Calibri" panose="020F0502020204030204"/>
                </a:rPr>
                <a:t>or</a:t>
              </a:r>
            </a:p>
            <a:p>
              <a:pPr algn="ctr" defTabSz="1219170">
                <a:defRPr/>
              </a:pPr>
              <a:r>
                <a:rPr lang="en-US" sz="1467" dirty="0">
                  <a:solidFill>
                    <a:sysClr val="windowText" lastClr="000000"/>
                  </a:solidFill>
                  <a:latin typeface="Calibri" panose="020F0502020204030204"/>
                </a:rPr>
                <a:t>Membrane staining </a:t>
              </a:r>
            </a:p>
            <a:p>
              <a:pPr algn="ctr" defTabSz="1219170">
                <a:defRPr/>
              </a:pPr>
              <a:r>
                <a:rPr lang="en-US" sz="1467" dirty="0">
                  <a:solidFill>
                    <a:sysClr val="windowText" lastClr="000000"/>
                  </a:solidFill>
                  <a:latin typeface="Calibri" panose="020F0502020204030204"/>
                </a:rPr>
                <a:t>that is incomplete and faint/</a:t>
              </a:r>
              <a:r>
                <a:rPr lang="en-US" sz="1467" dirty="0" err="1">
                  <a:solidFill>
                    <a:sysClr val="windowText" lastClr="000000"/>
                  </a:solidFill>
                  <a:latin typeface="Calibri" panose="020F0502020204030204"/>
                </a:rPr>
                <a:t>barley</a:t>
              </a:r>
              <a:r>
                <a:rPr lang="en-US" sz="1467" dirty="0">
                  <a:solidFill>
                    <a:sysClr val="windowText" lastClr="000000"/>
                  </a:solidFill>
                  <a:latin typeface="Calibri" panose="020F0502020204030204"/>
                </a:rPr>
                <a:t> perceptible and in ≤10% of </a:t>
              </a:r>
              <a:br>
                <a:rPr lang="en-US" sz="1467" dirty="0">
                  <a:solidFill>
                    <a:sysClr val="windowText" lastClr="000000"/>
                  </a:solidFill>
                  <a:latin typeface="Calibri" panose="020F0502020204030204"/>
                </a:rPr>
              </a:br>
              <a:r>
                <a:rPr lang="en-US" sz="1467" dirty="0">
                  <a:solidFill>
                    <a:sysClr val="windowText" lastClr="000000"/>
                  </a:solidFill>
                  <a:latin typeface="Calibri" panose="020F0502020204030204"/>
                </a:rPr>
                <a:t>tumor cells</a:t>
              </a:r>
            </a:p>
          </p:txBody>
        </p:sp>
        <p:sp>
          <p:nvSpPr>
            <p:cNvPr id="15" name="TextBox 14">
              <a:extLst>
                <a:ext uri="{FF2B5EF4-FFF2-40B4-BE49-F238E27FC236}">
                  <a16:creationId xmlns:a16="http://schemas.microsoft.com/office/drawing/2014/main" id="{1A6E797F-5C2D-3828-E245-A94D916F6FF0}"/>
                </a:ext>
              </a:extLst>
            </p:cNvPr>
            <p:cNvSpPr txBox="1">
              <a:spLocks/>
            </p:cNvSpPr>
            <p:nvPr/>
          </p:nvSpPr>
          <p:spPr>
            <a:xfrm>
              <a:off x="6489203" y="2318090"/>
              <a:ext cx="1634400" cy="1265110"/>
            </a:xfrm>
            <a:prstGeom prst="rect">
              <a:avLst/>
            </a:prstGeom>
            <a:gradFill>
              <a:gsLst>
                <a:gs pos="0">
                  <a:srgbClr val="E3F1FD"/>
                </a:gs>
                <a:gs pos="100000">
                  <a:srgbClr val="F0F0F4"/>
                </a:gs>
              </a:gsLst>
              <a:lin ang="5400000" scaled="0"/>
            </a:gradFill>
            <a:ln w="19050">
              <a:solidFill>
                <a:srgbClr val="09345A"/>
              </a:solidFill>
            </a:ln>
            <a:effectLst>
              <a:outerShdw blurRad="50800" dist="38100" dir="5400000" algn="t" rotWithShape="0">
                <a:prstClr val="black">
                  <a:alpha val="40000"/>
                </a:prstClr>
              </a:outerShdw>
            </a:effectLst>
          </p:spPr>
          <p:txBody>
            <a:bodyPr wrap="square" lIns="48000" tIns="48000" rIns="48000" bIns="48000" rtlCol="0" anchor="ctr">
              <a:noAutofit/>
            </a:bodyPr>
            <a:lstStyle/>
            <a:p>
              <a:pPr algn="ctr" defTabSz="1219170">
                <a:defRPr/>
              </a:pPr>
              <a:r>
                <a:rPr lang="en-US" sz="1467">
                  <a:solidFill>
                    <a:sysClr val="windowText" lastClr="000000"/>
                  </a:solidFill>
                  <a:latin typeface="Calibri" panose="020F0502020204030204"/>
                </a:rPr>
                <a:t>Incomplete membrane staining that is faint/barely perceptible </a:t>
              </a:r>
              <a:r>
                <a:rPr lang="en-US" sz="1467" b="1">
                  <a:solidFill>
                    <a:sysClr val="windowText" lastClr="000000"/>
                  </a:solidFill>
                  <a:latin typeface="Calibri" panose="020F0502020204030204"/>
                </a:rPr>
                <a:t>and</a:t>
              </a:r>
              <a:r>
                <a:rPr lang="en-US" sz="1467">
                  <a:solidFill>
                    <a:sysClr val="windowText" lastClr="000000"/>
                  </a:solidFill>
                  <a:latin typeface="Calibri" panose="020F0502020204030204"/>
                </a:rPr>
                <a:t> in &gt;10% of </a:t>
              </a:r>
              <a:br>
                <a:rPr lang="en-US" sz="1467">
                  <a:solidFill>
                    <a:sysClr val="windowText" lastClr="000000"/>
                  </a:solidFill>
                  <a:latin typeface="Calibri" panose="020F0502020204030204"/>
                </a:rPr>
              </a:br>
              <a:r>
                <a:rPr lang="en-US" sz="1467">
                  <a:solidFill>
                    <a:sysClr val="windowText" lastClr="000000"/>
                  </a:solidFill>
                  <a:latin typeface="Calibri" panose="020F0502020204030204"/>
                </a:rPr>
                <a:t>tumor cells</a:t>
              </a:r>
              <a:endParaRPr lang="en-US" sz="1467" b="1">
                <a:solidFill>
                  <a:sysClr val="windowText" lastClr="000000"/>
                </a:solidFill>
                <a:latin typeface="Calibri" panose="020F0502020204030204"/>
              </a:endParaRPr>
            </a:p>
          </p:txBody>
        </p:sp>
      </p:grpSp>
      <p:sp>
        <p:nvSpPr>
          <p:cNvPr id="2" name="Footer Placeholder 1">
            <a:extLst>
              <a:ext uri="{FF2B5EF4-FFF2-40B4-BE49-F238E27FC236}">
                <a16:creationId xmlns:a16="http://schemas.microsoft.com/office/drawing/2014/main" id="{ACF48E21-4933-CE6A-7467-684364593860}"/>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r>
              <a:rPr lang="en-CA" sz="1200" dirty="0">
                <a:solidFill>
                  <a:srgbClr val="969696"/>
                </a:solidFill>
                <a:cs typeface="Arial" panose="020B0604020202020204" pitchFamily="34" charset="0"/>
              </a:rPr>
              <a:t>IHC, immunohistochemistry.</a:t>
            </a:r>
          </a:p>
          <a:p>
            <a:pPr defTabSz="609585">
              <a:defRPr/>
            </a:pPr>
            <a:r>
              <a:rPr lang="en-CA" sz="1200" dirty="0">
                <a:solidFill>
                  <a:srgbClr val="969696"/>
                </a:solidFill>
                <a:cs typeface="Arial" panose="020B0604020202020204" pitchFamily="34" charset="0"/>
              </a:rPr>
              <a:t>Fernandez AI, et al. </a:t>
            </a:r>
            <a:r>
              <a:rPr lang="en-CA" sz="1200" i="1" dirty="0">
                <a:solidFill>
                  <a:srgbClr val="969696"/>
                </a:solidFill>
                <a:cs typeface="Arial" panose="020B0604020202020204" pitchFamily="34" charset="0"/>
              </a:rPr>
              <a:t>JAMA Oncol</a:t>
            </a:r>
            <a:r>
              <a:rPr lang="en-CA" sz="1200" dirty="0">
                <a:solidFill>
                  <a:srgbClr val="969696"/>
                </a:solidFill>
                <a:cs typeface="Arial" panose="020B0604020202020204" pitchFamily="34" charset="0"/>
              </a:rPr>
              <a:t>. 2022;8(4):1-4.</a:t>
            </a:r>
          </a:p>
        </p:txBody>
      </p:sp>
    </p:spTree>
    <p:extLst>
      <p:ext uri="{BB962C8B-B14F-4D97-AF65-F5344CB8AC3E}">
        <p14:creationId xmlns:p14="http://schemas.microsoft.com/office/powerpoint/2010/main" val="40704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76C4-B0BD-3D42-84B4-8ED4257F86AD}"/>
              </a:ext>
            </a:extLst>
          </p:cNvPr>
          <p:cNvSpPr>
            <a:spLocks noGrp="1"/>
          </p:cNvSpPr>
          <p:nvPr>
            <p:ph type="title"/>
          </p:nvPr>
        </p:nvSpPr>
        <p:spPr>
          <a:xfrm>
            <a:off x="838200" y="365125"/>
            <a:ext cx="10515599" cy="891879"/>
          </a:xfrm>
        </p:spPr>
        <p:txBody>
          <a:bodyPr>
            <a:noAutofit/>
          </a:bodyPr>
          <a:lstStyle/>
          <a:p>
            <a:r>
              <a:rPr lang="en-US" sz="4000" b="1" dirty="0">
                <a:solidFill>
                  <a:schemeClr val="tx1"/>
                </a:solidFill>
                <a:latin typeface="Arial" panose="020B0604020202020204" pitchFamily="34" charset="0"/>
                <a:cs typeface="Arial" panose="020B0604020202020204" pitchFamily="34" charset="0"/>
              </a:rPr>
              <a:t>Next Challenge: How LOW Can We Go?</a:t>
            </a:r>
          </a:p>
        </p:txBody>
      </p:sp>
      <p:pic>
        <p:nvPicPr>
          <p:cNvPr id="4" name="Picture 3">
            <a:extLst>
              <a:ext uri="{FF2B5EF4-FFF2-40B4-BE49-F238E27FC236}">
                <a16:creationId xmlns:a16="http://schemas.microsoft.com/office/drawing/2014/main" id="{337BDE8A-2402-5245-BB42-63A138873065}"/>
              </a:ext>
            </a:extLst>
          </p:cNvPr>
          <p:cNvPicPr>
            <a:picLocks noChangeAspect="1"/>
          </p:cNvPicPr>
          <p:nvPr/>
        </p:nvPicPr>
        <p:blipFill>
          <a:blip r:embed="rId3"/>
          <a:stretch>
            <a:fillRect/>
          </a:stretch>
        </p:blipFill>
        <p:spPr>
          <a:xfrm>
            <a:off x="838201" y="1962966"/>
            <a:ext cx="10350500" cy="2552700"/>
          </a:xfrm>
          <a:prstGeom prst="rect">
            <a:avLst/>
          </a:prstGeom>
        </p:spPr>
      </p:pic>
      <p:cxnSp>
        <p:nvCxnSpPr>
          <p:cNvPr id="7" name="Straight Arrow Connector 6">
            <a:extLst>
              <a:ext uri="{FF2B5EF4-FFF2-40B4-BE49-F238E27FC236}">
                <a16:creationId xmlns:a16="http://schemas.microsoft.com/office/drawing/2014/main" id="{BF2AAD57-581F-0B41-810E-888EA24403B4}"/>
              </a:ext>
            </a:extLst>
          </p:cNvPr>
          <p:cNvCxnSpPr>
            <a:cxnSpLocks/>
          </p:cNvCxnSpPr>
          <p:nvPr/>
        </p:nvCxnSpPr>
        <p:spPr>
          <a:xfrm>
            <a:off x="4724400" y="4771782"/>
            <a:ext cx="6231467" cy="0"/>
          </a:xfrm>
          <a:prstGeom prst="straightConnector1">
            <a:avLst/>
          </a:prstGeom>
          <a:ln w="130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B7FEB6-BD9E-1B4B-BD75-9D6288C27312}"/>
              </a:ext>
            </a:extLst>
          </p:cNvPr>
          <p:cNvSpPr txBox="1"/>
          <p:nvPr/>
        </p:nvSpPr>
        <p:spPr>
          <a:xfrm>
            <a:off x="4706473" y="5268086"/>
            <a:ext cx="6396567" cy="369332"/>
          </a:xfrm>
          <a:prstGeom prst="rect">
            <a:avLst/>
          </a:prstGeom>
          <a:noFill/>
        </p:spPr>
        <p:txBody>
          <a:bodyPr wrap="square" rtlCol="0">
            <a:spAutoFit/>
          </a:bodyPr>
          <a:lstStyle/>
          <a:p>
            <a:pPr algn="ctr" defTabSz="457189">
              <a:defRPr/>
            </a:pPr>
            <a:r>
              <a:rPr lang="en-US" b="1" dirty="0">
                <a:solidFill>
                  <a:srgbClr val="ED7D31"/>
                </a:solidFill>
                <a:latin typeface="Arial" panose="020B0604020202020204" pitchFamily="34" charset="0"/>
                <a:cs typeface="Arial" panose="020B0604020202020204" pitchFamily="34" charset="0"/>
              </a:rPr>
              <a:t>Decreasing ORR by degree of HER2 expression</a:t>
            </a:r>
          </a:p>
        </p:txBody>
      </p:sp>
      <p:sp>
        <p:nvSpPr>
          <p:cNvPr id="10" name="TextBox 9">
            <a:extLst>
              <a:ext uri="{FF2B5EF4-FFF2-40B4-BE49-F238E27FC236}">
                <a16:creationId xmlns:a16="http://schemas.microsoft.com/office/drawing/2014/main" id="{37500FC9-E657-0448-B084-0F0ED3A55774}"/>
              </a:ext>
            </a:extLst>
          </p:cNvPr>
          <p:cNvSpPr txBox="1"/>
          <p:nvPr/>
        </p:nvSpPr>
        <p:spPr>
          <a:xfrm>
            <a:off x="4876802" y="4831076"/>
            <a:ext cx="6244167" cy="369332"/>
          </a:xfrm>
          <a:prstGeom prst="rect">
            <a:avLst/>
          </a:prstGeom>
          <a:noFill/>
        </p:spPr>
        <p:txBody>
          <a:bodyPr wrap="square" rtlCol="0">
            <a:spAutoFit/>
          </a:bodyPr>
          <a:lstStyle/>
          <a:p>
            <a:pPr defTabSz="457189">
              <a:defRPr/>
            </a:pPr>
            <a:r>
              <a:rPr lang="en-US" b="1" dirty="0" err="1">
                <a:solidFill>
                  <a:srgbClr val="ED7D31"/>
                </a:solidFill>
                <a:latin typeface="Arial" panose="020B0604020202020204" pitchFamily="34" charset="0"/>
                <a:cs typeface="Arial" panose="020B0604020202020204" pitchFamily="34" charset="0"/>
              </a:rPr>
              <a:t>IHC</a:t>
            </a:r>
            <a:r>
              <a:rPr lang="en-US" b="1" dirty="0">
                <a:solidFill>
                  <a:srgbClr val="ED7D31"/>
                </a:solidFill>
                <a:latin typeface="Arial" panose="020B0604020202020204" pitchFamily="34" charset="0"/>
                <a:cs typeface="Arial" panose="020B0604020202020204" pitchFamily="34" charset="0"/>
              </a:rPr>
              <a:t> 3+                          </a:t>
            </a:r>
            <a:r>
              <a:rPr lang="en-US" b="1" dirty="0" err="1">
                <a:solidFill>
                  <a:srgbClr val="ED7D31"/>
                </a:solidFill>
                <a:latin typeface="Arial" panose="020B0604020202020204" pitchFamily="34" charset="0"/>
                <a:cs typeface="Arial" panose="020B0604020202020204" pitchFamily="34" charset="0"/>
              </a:rPr>
              <a:t>IHC</a:t>
            </a:r>
            <a:r>
              <a:rPr lang="en-US" b="1" dirty="0">
                <a:solidFill>
                  <a:srgbClr val="ED7D31"/>
                </a:solidFill>
                <a:latin typeface="Arial" panose="020B0604020202020204" pitchFamily="34" charset="0"/>
                <a:cs typeface="Arial" panose="020B0604020202020204" pitchFamily="34" charset="0"/>
              </a:rPr>
              <a:t> 1+ or 2+                  </a:t>
            </a:r>
            <a:r>
              <a:rPr lang="en-US" b="1" dirty="0" err="1">
                <a:solidFill>
                  <a:srgbClr val="ED7D31"/>
                </a:solidFill>
                <a:latin typeface="Arial" panose="020B0604020202020204" pitchFamily="34" charset="0"/>
                <a:cs typeface="Arial" panose="020B0604020202020204" pitchFamily="34" charset="0"/>
              </a:rPr>
              <a:t>IHC</a:t>
            </a:r>
            <a:r>
              <a:rPr lang="en-US" b="1" dirty="0">
                <a:solidFill>
                  <a:srgbClr val="ED7D31"/>
                </a:solidFill>
                <a:latin typeface="Arial" panose="020B0604020202020204" pitchFamily="34" charset="0"/>
                <a:cs typeface="Arial" panose="020B0604020202020204" pitchFamily="34" charset="0"/>
              </a:rPr>
              <a:t> 0</a:t>
            </a:r>
          </a:p>
        </p:txBody>
      </p:sp>
      <p:sp>
        <p:nvSpPr>
          <p:cNvPr id="3" name="TextBox 2">
            <a:extLst>
              <a:ext uri="{FF2B5EF4-FFF2-40B4-BE49-F238E27FC236}">
                <a16:creationId xmlns:a16="http://schemas.microsoft.com/office/drawing/2014/main" id="{4C9A3312-DFD5-834C-38CE-E7D659173421}"/>
              </a:ext>
            </a:extLst>
          </p:cNvPr>
          <p:cNvSpPr txBox="1"/>
          <p:nvPr/>
        </p:nvSpPr>
        <p:spPr>
          <a:xfrm>
            <a:off x="4041423" y="1464139"/>
            <a:ext cx="5125155" cy="461665"/>
          </a:xfrm>
          <a:prstGeom prst="rect">
            <a:avLst/>
          </a:prstGeom>
          <a:noFill/>
        </p:spPr>
        <p:txBody>
          <a:bodyPr wrap="square" rtlCol="0">
            <a:spAutoFit/>
          </a:bodyPr>
          <a:lstStyle/>
          <a:p>
            <a:pPr algn="ctr" defTabSz="609585"/>
            <a:r>
              <a:rPr lang="en-US" sz="2400" b="1" dirty="0">
                <a:solidFill>
                  <a:prstClr val="black"/>
                </a:solidFill>
                <a:latin typeface="Arial" panose="020B0604020202020204" pitchFamily="34" charset="0"/>
                <a:cs typeface="Arial" panose="020B0604020202020204" pitchFamily="34" charset="0"/>
              </a:rPr>
              <a:t>DAISY TRIAL</a:t>
            </a:r>
          </a:p>
        </p:txBody>
      </p:sp>
      <p:sp>
        <p:nvSpPr>
          <p:cNvPr id="6" name="Rectangle 5">
            <a:extLst>
              <a:ext uri="{FF2B5EF4-FFF2-40B4-BE49-F238E27FC236}">
                <a16:creationId xmlns:a16="http://schemas.microsoft.com/office/drawing/2014/main" id="{04C18216-EF3C-D767-ADBD-3BC4CC80D5EC}"/>
              </a:ext>
            </a:extLst>
          </p:cNvPr>
          <p:cNvSpPr/>
          <p:nvPr/>
        </p:nvSpPr>
        <p:spPr>
          <a:xfrm>
            <a:off x="729205" y="1925804"/>
            <a:ext cx="10706582" cy="122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F2854F-7D9B-46FD-1FF9-37711E391530}"/>
              </a:ext>
            </a:extLst>
          </p:cNvPr>
          <p:cNvSpPr/>
          <p:nvPr/>
        </p:nvSpPr>
        <p:spPr>
          <a:xfrm>
            <a:off x="11144119" y="1657593"/>
            <a:ext cx="176728" cy="2972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
            <a:extLst>
              <a:ext uri="{FF2B5EF4-FFF2-40B4-BE49-F238E27FC236}">
                <a16:creationId xmlns:a16="http://schemas.microsoft.com/office/drawing/2014/main" id="{FF141BEB-3BB3-3F01-F882-07D51B8437CE}"/>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defRPr/>
            </a:pP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BOR, best overall response; DOR, duration of response; ORR, objective response rate.</a:t>
            </a:r>
          </a:p>
          <a:p>
            <a:pPr defTabSz="457189">
              <a:defRPr/>
            </a:pPr>
            <a:r>
              <a:rPr kumimoji="0" lang="en-US"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Dieras</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V, et al. </a:t>
            </a:r>
            <a:r>
              <a:rPr kumimoji="0" lang="en-US" sz="1200" b="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SABCS</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2021. Abstract PD8-01.</a:t>
            </a:r>
            <a:endParaRPr lang="en-US" sz="120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78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1A73476-539E-EF07-77E0-3AA4EB3A1ECD}"/>
              </a:ext>
            </a:extLst>
          </p:cNvPr>
          <p:cNvSpPr>
            <a:spLocks noGrp="1"/>
          </p:cNvSpPr>
          <p:nvPr>
            <p:ph type="body" idx="1"/>
          </p:nvPr>
        </p:nvSpPr>
        <p:spPr/>
        <p:txBody>
          <a:bodyPr/>
          <a:lstStyle/>
          <a:p>
            <a:pPr>
              <a:spcAft>
                <a:spcPts val="800"/>
              </a:spcAft>
              <a:buSzPct val="100000"/>
            </a:pPr>
            <a:r>
              <a:rPr lang="en-US" sz="1867" dirty="0"/>
              <a:t>DESTINY-</a:t>
            </a:r>
            <a:r>
              <a:rPr lang="en-US" sz="1867" dirty="0" err="1"/>
              <a:t>Breast06</a:t>
            </a:r>
            <a:r>
              <a:rPr lang="en-US" sz="1867" dirty="0"/>
              <a:t>* phase 3 includes </a:t>
            </a:r>
            <a:r>
              <a:rPr lang="en-US" sz="1867" dirty="0" err="1"/>
              <a:t>IHC</a:t>
            </a:r>
            <a:r>
              <a:rPr lang="en-US" sz="1867" dirty="0"/>
              <a:t> 0 with “ultralow” expression and may expand the population of patients deriving benefit from T-</a:t>
            </a:r>
            <a:r>
              <a:rPr lang="en-US" sz="1867" dirty="0" err="1"/>
              <a:t>DXd</a:t>
            </a:r>
            <a:endParaRPr lang="en-US" sz="1867" dirty="0"/>
          </a:p>
          <a:p>
            <a:pPr>
              <a:spcAft>
                <a:spcPts val="800"/>
              </a:spcAft>
              <a:buSzPct val="100000"/>
            </a:pPr>
            <a:endParaRPr lang="en-US" sz="1867" dirty="0"/>
          </a:p>
        </p:txBody>
      </p:sp>
      <p:sp>
        <p:nvSpPr>
          <p:cNvPr id="5" name="Title 4">
            <a:extLst>
              <a:ext uri="{FF2B5EF4-FFF2-40B4-BE49-F238E27FC236}">
                <a16:creationId xmlns:a16="http://schemas.microsoft.com/office/drawing/2014/main" id="{AD8A3133-78B0-BC1E-B520-7A90C2DDFAA1}"/>
              </a:ext>
            </a:extLst>
          </p:cNvPr>
          <p:cNvSpPr>
            <a:spLocks noGrp="1"/>
          </p:cNvSpPr>
          <p:nvPr>
            <p:ph type="title"/>
          </p:nvPr>
        </p:nvSpPr>
        <p:spPr/>
        <p:txBody>
          <a:bodyPr/>
          <a:lstStyle/>
          <a:p>
            <a:pPr algn="l"/>
            <a:r>
              <a:rPr lang="en-US" dirty="0">
                <a:solidFill>
                  <a:schemeClr val="tx1"/>
                </a:solidFill>
              </a:rPr>
              <a:t>Potential Future Challenge: HER2 “Ultralow”</a:t>
            </a:r>
            <a:endParaRPr lang="en-US" baseline="30000" dirty="0">
              <a:solidFill>
                <a:schemeClr val="tx1"/>
              </a:solidFill>
            </a:endParaRPr>
          </a:p>
        </p:txBody>
      </p:sp>
      <p:sp>
        <p:nvSpPr>
          <p:cNvPr id="42" name="Text Placeholder 5">
            <a:extLst>
              <a:ext uri="{FF2B5EF4-FFF2-40B4-BE49-F238E27FC236}">
                <a16:creationId xmlns:a16="http://schemas.microsoft.com/office/drawing/2014/main" id="{94E70312-41BD-E4C2-0B90-20B322231623}"/>
              </a:ext>
            </a:extLst>
          </p:cNvPr>
          <p:cNvSpPr txBox="1">
            <a:spLocks/>
          </p:cNvSpPr>
          <p:nvPr/>
        </p:nvSpPr>
        <p:spPr>
          <a:xfrm>
            <a:off x="304800" y="5329868"/>
            <a:ext cx="11887200" cy="63392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284400" marR="0" lvl="0" indent="-2844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806400" marR="0" lvl="1" indent="-234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35280" algn="l" rtl="0">
              <a:lnSpc>
                <a:spcPct val="100000"/>
              </a:lnSpc>
              <a:spcBef>
                <a:spcPts val="600"/>
              </a:spcBef>
              <a:spcAft>
                <a:spcPts val="0"/>
              </a:spcAft>
              <a:buClr>
                <a:schemeClr val="dk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379191" indent="-379191" defTabSz="1219170">
              <a:spcAft>
                <a:spcPts val="800"/>
              </a:spcAft>
              <a:buClr>
                <a:srgbClr val="000000"/>
              </a:buClr>
              <a:buSzPct val="100000"/>
              <a:defRPr/>
            </a:pPr>
            <a:r>
              <a:rPr lang="en-US" sz="1867" b="1" kern="0" dirty="0">
                <a:solidFill>
                  <a:srgbClr val="000000"/>
                </a:solidFill>
              </a:rPr>
              <a:t>Key differences with DESTINY-</a:t>
            </a:r>
            <a:r>
              <a:rPr lang="en-US" sz="1867" b="1" kern="0" dirty="0" err="1">
                <a:solidFill>
                  <a:srgbClr val="000000"/>
                </a:solidFill>
              </a:rPr>
              <a:t>Breast04</a:t>
            </a:r>
            <a:r>
              <a:rPr lang="en-US" sz="1867" b="1" kern="0" dirty="0">
                <a:solidFill>
                  <a:srgbClr val="000000"/>
                </a:solidFill>
              </a:rPr>
              <a:t>:</a:t>
            </a:r>
            <a:r>
              <a:rPr lang="en-US" sz="1867" kern="0" dirty="0">
                <a:solidFill>
                  <a:srgbClr val="000000"/>
                </a:solidFill>
              </a:rPr>
              <a:t> </a:t>
            </a:r>
            <a:r>
              <a:rPr lang="en-US" sz="1867" u="sng" kern="0" dirty="0">
                <a:solidFill>
                  <a:srgbClr val="000000"/>
                </a:solidFill>
              </a:rPr>
              <a:t>Includes </a:t>
            </a:r>
            <a:r>
              <a:rPr lang="en-US" sz="1867" u="sng" kern="0" dirty="0" err="1">
                <a:solidFill>
                  <a:srgbClr val="000000"/>
                </a:solidFill>
              </a:rPr>
              <a:t>IHC</a:t>
            </a:r>
            <a:r>
              <a:rPr lang="en-US" sz="1867" u="sng" kern="0" dirty="0">
                <a:solidFill>
                  <a:srgbClr val="000000"/>
                </a:solidFill>
              </a:rPr>
              <a:t> 0+ (“ultralow”)</a:t>
            </a:r>
            <a:r>
              <a:rPr lang="en-US" sz="1867" kern="0" dirty="0">
                <a:solidFill>
                  <a:srgbClr val="000000"/>
                </a:solidFill>
              </a:rPr>
              <a:t>, larger (N=850), restricted to HR+ disease, and includes chemo-naïve patients</a:t>
            </a:r>
            <a:endParaRPr lang="en-US" sz="1867" b="1" kern="0" dirty="0">
              <a:solidFill>
                <a:srgbClr val="000000"/>
              </a:solidFill>
            </a:endParaRPr>
          </a:p>
        </p:txBody>
      </p:sp>
      <p:sp>
        <p:nvSpPr>
          <p:cNvPr id="2" name="角丸四角形 68">
            <a:extLst>
              <a:ext uri="{FF2B5EF4-FFF2-40B4-BE49-F238E27FC236}">
                <a16:creationId xmlns:a16="http://schemas.microsoft.com/office/drawing/2014/main" id="{C885145F-4A36-F9F5-F47D-23998BD7B15F}"/>
              </a:ext>
            </a:extLst>
          </p:cNvPr>
          <p:cNvSpPr/>
          <p:nvPr/>
        </p:nvSpPr>
        <p:spPr>
          <a:xfrm>
            <a:off x="304800" y="2395136"/>
            <a:ext cx="4061528" cy="2464365"/>
          </a:xfrm>
          <a:prstGeom prst="rect">
            <a:avLst/>
          </a:prstGeom>
          <a:gradFill>
            <a:gsLst>
              <a:gs pos="0">
                <a:srgbClr val="E3F1FD"/>
              </a:gs>
              <a:gs pos="100000">
                <a:srgbClr val="F0F0F4"/>
              </a:gs>
            </a:gsLst>
            <a:lin ang="5400000" scaled="1"/>
          </a:gradFill>
          <a:ln w="19050" cap="flat" cmpd="sng" algn="ctr">
            <a:solidFill>
              <a:srgbClr val="09345A"/>
            </a:solidFill>
            <a:prstDash val="solid"/>
          </a:ln>
          <a:effectLst>
            <a:outerShdw blurRad="50800" dist="38100" dir="5400000" algn="t" rotWithShape="0">
              <a:prstClr val="black">
                <a:alpha val="40000"/>
              </a:prstClr>
            </a:outerShdw>
          </a:effectLst>
        </p:spPr>
        <p:txBody>
          <a:bodyPr wrap="square" rtlCol="0" anchor="ctr">
            <a:noAutofit/>
          </a:bodyPr>
          <a:lstStyle/>
          <a:p>
            <a:pPr algn="ctr" defTabSz="914377">
              <a:spcAft>
                <a:spcPts val="800"/>
              </a:spcAft>
              <a:defRPr/>
            </a:pPr>
            <a:r>
              <a:rPr kumimoji="1" lang="en-US" altLang="ja-JP" sz="1600" b="1"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Archived sample</a:t>
            </a:r>
          </a:p>
          <a:p>
            <a:pPr marL="379191" indent="-379191" defTabSz="914377">
              <a:spcAft>
                <a:spcPts val="800"/>
              </a:spcAft>
              <a:buFont typeface="Arial" panose="020B0604020202020204" pitchFamily="34" charset="0"/>
              <a:buChar char="•"/>
              <a:defRPr/>
            </a:pP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HER2-low (</a:t>
            </a:r>
            <a:r>
              <a:rPr kumimoji="1" lang="en-US" altLang="ja-JP" sz="1600" kern="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IHC</a:t>
            </a: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 1+ 2+)</a:t>
            </a:r>
          </a:p>
          <a:p>
            <a:pPr marL="379191" indent="-379191" defTabSz="914377">
              <a:spcAft>
                <a:spcPts val="800"/>
              </a:spcAft>
              <a:defRPr/>
            </a:pP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	or</a:t>
            </a:r>
          </a:p>
          <a:p>
            <a:pPr marL="379191" indent="-379191" defTabSz="914377">
              <a:spcAft>
                <a:spcPts val="800"/>
              </a:spcAft>
              <a:buFont typeface="Arial" panose="020B0604020202020204" pitchFamily="34" charset="0"/>
              <a:buChar char="•"/>
              <a:defRPr/>
            </a:pPr>
            <a:r>
              <a:rPr kumimoji="1" lang="en-US" altLang="ja-JP" sz="1600" b="1" kern="0" dirty="0">
                <a:solidFill>
                  <a:srgbClr val="C00000"/>
                </a:solidFill>
                <a:latin typeface="Arial" panose="020B0604020202020204" pitchFamily="34" charset="0"/>
                <a:ea typeface="ＭＳ Ｐゴシック" panose="020B0600070205080204" pitchFamily="34" charset="-128"/>
                <a:cs typeface="Arial" panose="020B0604020202020204" pitchFamily="34" charset="0"/>
                <a:sym typeface="Arial"/>
              </a:rPr>
              <a:t>HER2-ultralow (</a:t>
            </a:r>
            <a:r>
              <a:rPr kumimoji="1" lang="en-US" altLang="ja-JP" sz="1600" b="1" kern="0" dirty="0" err="1">
                <a:solidFill>
                  <a:srgbClr val="C00000"/>
                </a:solidFill>
                <a:latin typeface="Arial" panose="020B0604020202020204" pitchFamily="34" charset="0"/>
                <a:ea typeface="ＭＳ Ｐゴシック" panose="020B0600070205080204" pitchFamily="34" charset="-128"/>
                <a:cs typeface="Arial" panose="020B0604020202020204" pitchFamily="34" charset="0"/>
                <a:sym typeface="Arial"/>
              </a:rPr>
              <a:t>IHC</a:t>
            </a:r>
            <a:r>
              <a:rPr kumimoji="1" lang="en-US" altLang="ja-JP" sz="1600" b="1" kern="0" dirty="0">
                <a:solidFill>
                  <a:srgbClr val="C00000"/>
                </a:solidFill>
                <a:latin typeface="Arial" panose="020B0604020202020204" pitchFamily="34" charset="0"/>
                <a:ea typeface="ＭＳ Ｐゴシック" panose="020B0600070205080204" pitchFamily="34" charset="-128"/>
                <a:cs typeface="Arial" panose="020B0604020202020204" pitchFamily="34" charset="0"/>
                <a:sym typeface="Arial"/>
              </a:rPr>
              <a:t> &gt;0 &lt;1+)</a:t>
            </a:r>
          </a:p>
          <a:p>
            <a:pPr marL="379191" indent="-379191" defTabSz="914377">
              <a:spcAft>
                <a:spcPts val="800"/>
              </a:spcAft>
              <a:buFont typeface="Arial" panose="020B0604020202020204" pitchFamily="34" charset="0"/>
              <a:buChar char="•"/>
              <a:defRPr/>
            </a:pP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HR+</a:t>
            </a:r>
          </a:p>
          <a:p>
            <a:pPr marL="379191" indent="-379191" defTabSz="914377">
              <a:spcAft>
                <a:spcPts val="800"/>
              </a:spcAft>
              <a:buFont typeface="Arial" panose="020B0604020202020204" pitchFamily="34" charset="0"/>
              <a:buChar char="•"/>
              <a:defRPr/>
            </a:pP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≥2 lines ET or POD on first-line </a:t>
            </a:r>
            <a:r>
              <a:rPr kumimoji="1" lang="en-US" altLang="ja-JP" sz="1600" kern="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CDK4</a:t>
            </a:r>
            <a:r>
              <a:rPr kumimoji="1" lang="en-US" altLang="ja-JP" sz="1600"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/6 inhibitor</a:t>
            </a:r>
          </a:p>
        </p:txBody>
      </p:sp>
      <p:sp>
        <p:nvSpPr>
          <p:cNvPr id="3" name="角丸四角形 50">
            <a:extLst>
              <a:ext uri="{FF2B5EF4-FFF2-40B4-BE49-F238E27FC236}">
                <a16:creationId xmlns:a16="http://schemas.microsoft.com/office/drawing/2014/main" id="{CD7F154C-6959-AE71-E2FE-405D10131749}"/>
              </a:ext>
            </a:extLst>
          </p:cNvPr>
          <p:cNvSpPr/>
          <p:nvPr/>
        </p:nvSpPr>
        <p:spPr>
          <a:xfrm>
            <a:off x="5827202" y="3884359"/>
            <a:ext cx="2590577" cy="1060784"/>
          </a:xfrm>
          <a:prstGeom prst="roundRect">
            <a:avLst/>
          </a:prstGeom>
          <a:solidFill>
            <a:srgbClr val="D77624"/>
          </a:solidFill>
          <a:ln w="28575" cap="flat" cmpd="sng" algn="ctr">
            <a:noFill/>
            <a:prstDash val="solid"/>
          </a:ln>
          <a:effectLst>
            <a:outerShdw blurRad="50800" dist="38100" dir="5400000" algn="t" rotWithShape="0">
              <a:prstClr val="black">
                <a:alpha val="40000"/>
              </a:prstClr>
            </a:outerShdw>
          </a:effectLst>
        </p:spPr>
        <p:txBody>
          <a:bodyPr wrap="square" rtlCol="0" anchor="ctr">
            <a:noAutofit/>
          </a:bodyPr>
          <a:lstStyle/>
          <a:p>
            <a:pPr algn="ctr" defTabSz="914377">
              <a:defRPr/>
            </a:pPr>
            <a:r>
              <a:rPr lang="en-US" altLang="ja-JP" sz="1600" b="1" kern="0" dirty="0">
                <a:solidFill>
                  <a:prstClr val="white"/>
                </a:solidFill>
                <a:latin typeface="Arial" panose="020B0604020202020204" pitchFamily="34" charset="0"/>
                <a:ea typeface="Meiryo UI" pitchFamily="50" charset="-128"/>
                <a:cs typeface="Arial" panose="020B0604020202020204" pitchFamily="34" charset="0"/>
                <a:sym typeface="Arial"/>
              </a:rPr>
              <a:t>Physician’s choice </a:t>
            </a:r>
            <a:br>
              <a:rPr lang="en-US" altLang="ja-JP" sz="1600" b="1" kern="0" dirty="0">
                <a:solidFill>
                  <a:prstClr val="white"/>
                </a:solidFill>
                <a:latin typeface="Arial" panose="020B0604020202020204" pitchFamily="34" charset="0"/>
                <a:ea typeface="Meiryo UI" pitchFamily="50" charset="-128"/>
                <a:cs typeface="Arial" panose="020B0604020202020204" pitchFamily="34" charset="0"/>
                <a:sym typeface="Arial"/>
              </a:rPr>
            </a:br>
            <a:r>
              <a:rPr lang="en-US" altLang="ja-JP" sz="1600" b="1" kern="0" dirty="0">
                <a:solidFill>
                  <a:prstClr val="white"/>
                </a:solidFill>
                <a:latin typeface="Arial" panose="020B0604020202020204" pitchFamily="34" charset="0"/>
                <a:ea typeface="Meiryo UI" pitchFamily="50" charset="-128"/>
                <a:cs typeface="Arial" panose="020B0604020202020204" pitchFamily="34" charset="0"/>
                <a:sym typeface="Arial"/>
              </a:rPr>
              <a:t>of single-agent </a:t>
            </a:r>
          </a:p>
          <a:p>
            <a:pPr algn="ctr" defTabSz="914377">
              <a:defRPr/>
            </a:pPr>
            <a:r>
              <a:rPr lang="en-US" altLang="ja-JP" sz="1600" kern="0" dirty="0">
                <a:solidFill>
                  <a:prstClr val="white"/>
                </a:solidFill>
                <a:latin typeface="Arial" panose="020B0604020202020204" pitchFamily="34" charset="0"/>
                <a:ea typeface="Meiryo UI" pitchFamily="50" charset="-128"/>
                <a:cs typeface="Arial" panose="020B0604020202020204" pitchFamily="34" charset="0"/>
                <a:sym typeface="Arial"/>
              </a:rPr>
              <a:t>capecitabine, paclitaxel, nab-paclitaxel</a:t>
            </a:r>
            <a:endParaRPr kumimoji="1" lang="ja-JP" altLang="en-US" sz="1600" kern="0" dirty="0">
              <a:solidFill>
                <a:prstClr val="white"/>
              </a:solidFill>
              <a:latin typeface="Arial" panose="020B0604020202020204" pitchFamily="34" charset="0"/>
              <a:ea typeface="Meiryo UI" pitchFamily="50" charset="-128"/>
              <a:cs typeface="Arial" panose="020B0604020202020204" pitchFamily="34" charset="0"/>
              <a:sym typeface="Arial"/>
            </a:endParaRPr>
          </a:p>
        </p:txBody>
      </p:sp>
      <p:sp>
        <p:nvSpPr>
          <p:cNvPr id="7" name="角丸四角形 51">
            <a:extLst>
              <a:ext uri="{FF2B5EF4-FFF2-40B4-BE49-F238E27FC236}">
                <a16:creationId xmlns:a16="http://schemas.microsoft.com/office/drawing/2014/main" id="{C87F87C4-7C0F-1C7D-14F9-0E624A9CA671}"/>
              </a:ext>
            </a:extLst>
          </p:cNvPr>
          <p:cNvSpPr/>
          <p:nvPr/>
        </p:nvSpPr>
        <p:spPr>
          <a:xfrm>
            <a:off x="5827202" y="2326129"/>
            <a:ext cx="2590577" cy="979763"/>
          </a:xfrm>
          <a:prstGeom prst="roundRect">
            <a:avLst/>
          </a:prstGeom>
          <a:solidFill>
            <a:srgbClr val="09345A"/>
          </a:solidFill>
          <a:ln w="28575" cap="flat" cmpd="sng" algn="ctr">
            <a:noFill/>
            <a:prstDash val="solid"/>
          </a:ln>
          <a:effectLst>
            <a:outerShdw blurRad="50800" dist="38100" dir="5400000" algn="t" rotWithShape="0">
              <a:prstClr val="black">
                <a:alpha val="40000"/>
              </a:prstClr>
            </a:outerShdw>
          </a:effectLst>
        </p:spPr>
        <p:txBody>
          <a:bodyPr wrap="square" rtlCol="0" anchor="ctr">
            <a:noAutofit/>
          </a:bodyPr>
          <a:lstStyle/>
          <a:p>
            <a:pPr algn="ctr" defTabSz="914377">
              <a:defRPr/>
            </a:pPr>
            <a:r>
              <a:rPr kumimoji="1" lang="en-US" altLang="ja-JP" sz="1600" b="1" kern="0" dirty="0">
                <a:solidFill>
                  <a:prstClr val="white"/>
                </a:solidFill>
                <a:latin typeface="Arial" panose="020B0604020202020204" pitchFamily="34" charset="0"/>
                <a:ea typeface="Meiryo UI" pitchFamily="50" charset="-128"/>
                <a:cs typeface="Arial" panose="020B0604020202020204" pitchFamily="34" charset="0"/>
                <a:sym typeface="Arial"/>
              </a:rPr>
              <a:t>Trastuzumab deruxtecan</a:t>
            </a:r>
          </a:p>
        </p:txBody>
      </p:sp>
      <p:cxnSp>
        <p:nvCxnSpPr>
          <p:cNvPr id="8" name="Straight Arrow Connector 7">
            <a:extLst>
              <a:ext uri="{FF2B5EF4-FFF2-40B4-BE49-F238E27FC236}">
                <a16:creationId xmlns:a16="http://schemas.microsoft.com/office/drawing/2014/main" id="{FD21C2AD-CBFF-6F07-FDAE-EAFA06211D47}"/>
              </a:ext>
            </a:extLst>
          </p:cNvPr>
          <p:cNvCxnSpPr>
            <a:cxnSpLocks/>
          </p:cNvCxnSpPr>
          <p:nvPr/>
        </p:nvCxnSpPr>
        <p:spPr>
          <a:xfrm>
            <a:off x="4366328" y="3639389"/>
            <a:ext cx="414640" cy="0"/>
          </a:xfrm>
          <a:prstGeom prst="straightConnector1">
            <a:avLst/>
          </a:prstGeom>
          <a:noFill/>
          <a:ln w="19050" cap="flat" cmpd="sng" algn="ctr">
            <a:solidFill>
              <a:srgbClr val="000000"/>
            </a:solidFill>
            <a:prstDash val="solid"/>
            <a:tailEnd type="none"/>
          </a:ln>
          <a:effectLst/>
        </p:spPr>
      </p:cxnSp>
      <p:grpSp>
        <p:nvGrpSpPr>
          <p:cNvPr id="9" name="Group 8">
            <a:extLst>
              <a:ext uri="{FF2B5EF4-FFF2-40B4-BE49-F238E27FC236}">
                <a16:creationId xmlns:a16="http://schemas.microsoft.com/office/drawing/2014/main" id="{881BC3BE-75A7-E6A2-4569-F5239C2A0258}"/>
              </a:ext>
            </a:extLst>
          </p:cNvPr>
          <p:cNvGrpSpPr/>
          <p:nvPr/>
        </p:nvGrpSpPr>
        <p:grpSpPr>
          <a:xfrm>
            <a:off x="5122372" y="2792557"/>
            <a:ext cx="691045" cy="1687208"/>
            <a:chOff x="5491283" y="2023171"/>
            <a:chExt cx="579708" cy="1044302"/>
          </a:xfrm>
        </p:grpSpPr>
        <p:cxnSp>
          <p:nvCxnSpPr>
            <p:cNvPr id="10" name="Elbow Connector 55">
              <a:extLst>
                <a:ext uri="{FF2B5EF4-FFF2-40B4-BE49-F238E27FC236}">
                  <a16:creationId xmlns:a16="http://schemas.microsoft.com/office/drawing/2014/main" id="{0ECD688D-891F-B97E-1D7C-C5599B9C5310}"/>
                </a:ext>
              </a:extLst>
            </p:cNvPr>
            <p:cNvCxnSpPr>
              <a:cxnSpLocks/>
            </p:cNvCxnSpPr>
            <p:nvPr/>
          </p:nvCxnSpPr>
          <p:spPr>
            <a:xfrm flipV="1">
              <a:off x="5491283" y="2023171"/>
              <a:ext cx="579702" cy="522151"/>
            </a:xfrm>
            <a:prstGeom prst="bentConnector3">
              <a:avLst/>
            </a:prstGeom>
            <a:noFill/>
            <a:ln w="19050" cap="flat" cmpd="sng" algn="ctr">
              <a:solidFill>
                <a:srgbClr val="000000"/>
              </a:solidFill>
              <a:prstDash val="solid"/>
              <a:tailEnd type="triangle"/>
            </a:ln>
            <a:effectLst/>
          </p:spPr>
        </p:cxnSp>
        <p:cxnSp>
          <p:nvCxnSpPr>
            <p:cNvPr id="11" name="Elbow Connector 56">
              <a:extLst>
                <a:ext uri="{FF2B5EF4-FFF2-40B4-BE49-F238E27FC236}">
                  <a16:creationId xmlns:a16="http://schemas.microsoft.com/office/drawing/2014/main" id="{E4451117-7B92-E246-ECD9-E2F0CE9BE2B1}"/>
                </a:ext>
              </a:extLst>
            </p:cNvPr>
            <p:cNvCxnSpPr>
              <a:cxnSpLocks/>
            </p:cNvCxnSpPr>
            <p:nvPr/>
          </p:nvCxnSpPr>
          <p:spPr>
            <a:xfrm>
              <a:off x="5491283" y="2545321"/>
              <a:ext cx="579702" cy="522152"/>
            </a:xfrm>
            <a:prstGeom prst="bentConnector3">
              <a:avLst/>
            </a:prstGeom>
            <a:noFill/>
            <a:ln w="19050" cap="flat" cmpd="sng" algn="ctr">
              <a:solidFill>
                <a:srgbClr val="000000"/>
              </a:solidFill>
              <a:prstDash val="solid"/>
              <a:tailEnd type="triangle"/>
            </a:ln>
            <a:effectLst/>
          </p:spPr>
        </p:cxnSp>
      </p:grpSp>
      <p:sp>
        <p:nvSpPr>
          <p:cNvPr id="12" name="Oval 11">
            <a:extLst>
              <a:ext uri="{FF2B5EF4-FFF2-40B4-BE49-F238E27FC236}">
                <a16:creationId xmlns:a16="http://schemas.microsoft.com/office/drawing/2014/main" id="{8311F075-86EA-4BB2-2F9A-977D5C8F3C15}"/>
              </a:ext>
            </a:extLst>
          </p:cNvPr>
          <p:cNvSpPr/>
          <p:nvPr/>
        </p:nvSpPr>
        <p:spPr>
          <a:xfrm>
            <a:off x="4735518" y="3401851"/>
            <a:ext cx="462397" cy="468376"/>
          </a:xfrm>
          <a:prstGeom prst="ellipse">
            <a:avLst/>
          </a:prstGeom>
          <a:solidFill>
            <a:srgbClr val="09345A">
              <a:lumMod val="90000"/>
              <a:lumOff val="10000"/>
            </a:srgbClr>
          </a:solidFill>
          <a:ln w="25400" cap="flat" cmpd="sng" algn="ctr">
            <a:solidFill>
              <a:srgbClr val="09345A">
                <a:shade val="50000"/>
              </a:srgbClr>
            </a:solidFill>
            <a:prstDash val="solid"/>
          </a:ln>
          <a:effectLst/>
        </p:spPr>
        <p:txBody>
          <a:bodyPr rtlCol="0" anchor="ctr"/>
          <a:lstStyle/>
          <a:p>
            <a:pPr algn="ctr" defTabSz="1218870">
              <a:defRPr/>
            </a:pPr>
            <a:r>
              <a:rPr lang="en-US" sz="2400" b="1">
                <a:solidFill>
                  <a:prstClr val="white"/>
                </a:solidFill>
                <a:latin typeface="Arial"/>
                <a:cs typeface="Arial"/>
                <a:sym typeface="Arial"/>
              </a:rPr>
              <a:t>R</a:t>
            </a:r>
          </a:p>
        </p:txBody>
      </p:sp>
      <p:sp>
        <p:nvSpPr>
          <p:cNvPr id="13" name="Rectangle 12">
            <a:extLst>
              <a:ext uri="{FF2B5EF4-FFF2-40B4-BE49-F238E27FC236}">
                <a16:creationId xmlns:a16="http://schemas.microsoft.com/office/drawing/2014/main" id="{0FF50C6B-693F-57AD-17F1-8CD42AE8CC37}"/>
              </a:ext>
            </a:extLst>
          </p:cNvPr>
          <p:cNvSpPr/>
          <p:nvPr/>
        </p:nvSpPr>
        <p:spPr>
          <a:xfrm>
            <a:off x="4424715" y="3866846"/>
            <a:ext cx="1112229" cy="318100"/>
          </a:xfrm>
          <a:prstGeom prst="rect">
            <a:avLst/>
          </a:prstGeom>
        </p:spPr>
        <p:txBody>
          <a:bodyPr wrap="square">
            <a:spAutoFit/>
          </a:bodyPr>
          <a:lstStyle/>
          <a:p>
            <a:pPr algn="ctr" defTabSz="914058">
              <a:buClr>
                <a:srgbClr val="000000"/>
              </a:buClr>
              <a:defRPr/>
            </a:pPr>
            <a:r>
              <a:rPr lang="en-US" sz="1467" kern="0" dirty="0">
                <a:solidFill>
                  <a:srgbClr val="000000"/>
                </a:solidFill>
                <a:latin typeface="Arial"/>
                <a:cs typeface="Calibri" panose="020F0502020204030204" pitchFamily="34" charset="0"/>
                <a:sym typeface="Arial"/>
              </a:rPr>
              <a:t>N=850</a:t>
            </a:r>
          </a:p>
        </p:txBody>
      </p:sp>
      <p:grpSp>
        <p:nvGrpSpPr>
          <p:cNvPr id="14" name="Group 13">
            <a:extLst>
              <a:ext uri="{FF2B5EF4-FFF2-40B4-BE49-F238E27FC236}">
                <a16:creationId xmlns:a16="http://schemas.microsoft.com/office/drawing/2014/main" id="{95693EFC-DCE9-4809-E3AB-120853BA1A25}"/>
              </a:ext>
            </a:extLst>
          </p:cNvPr>
          <p:cNvGrpSpPr/>
          <p:nvPr/>
        </p:nvGrpSpPr>
        <p:grpSpPr>
          <a:xfrm rot="10800000">
            <a:off x="8431564" y="2792557"/>
            <a:ext cx="618537" cy="1687208"/>
            <a:chOff x="6854276" y="1700832"/>
            <a:chExt cx="579702" cy="1044302"/>
          </a:xfrm>
        </p:grpSpPr>
        <p:cxnSp>
          <p:nvCxnSpPr>
            <p:cNvPr id="15" name="Elbow Connector 55">
              <a:extLst>
                <a:ext uri="{FF2B5EF4-FFF2-40B4-BE49-F238E27FC236}">
                  <a16:creationId xmlns:a16="http://schemas.microsoft.com/office/drawing/2014/main" id="{3A742043-2546-F9E5-80F8-D5C8CF63BE80}"/>
                </a:ext>
              </a:extLst>
            </p:cNvPr>
            <p:cNvCxnSpPr>
              <a:cxnSpLocks/>
            </p:cNvCxnSpPr>
            <p:nvPr/>
          </p:nvCxnSpPr>
          <p:spPr>
            <a:xfrm flipV="1">
              <a:off x="6854276" y="1700832"/>
              <a:ext cx="579702" cy="522151"/>
            </a:xfrm>
            <a:prstGeom prst="bentConnector3">
              <a:avLst/>
            </a:prstGeom>
            <a:noFill/>
            <a:ln w="19050" cap="flat" cmpd="sng" algn="ctr">
              <a:solidFill>
                <a:srgbClr val="000000"/>
              </a:solidFill>
              <a:prstDash val="solid"/>
              <a:tailEnd type="none"/>
            </a:ln>
            <a:effectLst/>
          </p:spPr>
        </p:cxnSp>
        <p:cxnSp>
          <p:nvCxnSpPr>
            <p:cNvPr id="16" name="Elbow Connector 56">
              <a:extLst>
                <a:ext uri="{FF2B5EF4-FFF2-40B4-BE49-F238E27FC236}">
                  <a16:creationId xmlns:a16="http://schemas.microsoft.com/office/drawing/2014/main" id="{5628D666-F1D9-58EC-9F2F-C7641397D111}"/>
                </a:ext>
              </a:extLst>
            </p:cNvPr>
            <p:cNvCxnSpPr>
              <a:cxnSpLocks/>
            </p:cNvCxnSpPr>
            <p:nvPr/>
          </p:nvCxnSpPr>
          <p:spPr>
            <a:xfrm>
              <a:off x="6854276" y="2222982"/>
              <a:ext cx="579702" cy="522152"/>
            </a:xfrm>
            <a:prstGeom prst="bentConnector3">
              <a:avLst/>
            </a:prstGeom>
            <a:noFill/>
            <a:ln w="19050" cap="flat" cmpd="sng" algn="ctr">
              <a:solidFill>
                <a:srgbClr val="000000"/>
              </a:solidFill>
              <a:prstDash val="solid"/>
              <a:tailEnd type="none"/>
            </a:ln>
            <a:effectLst/>
          </p:spPr>
        </p:cxnSp>
      </p:grpSp>
      <p:sp>
        <p:nvSpPr>
          <p:cNvPr id="17" name="角丸四角形 68">
            <a:extLst>
              <a:ext uri="{FF2B5EF4-FFF2-40B4-BE49-F238E27FC236}">
                <a16:creationId xmlns:a16="http://schemas.microsoft.com/office/drawing/2014/main" id="{F9CCED69-43D0-76CF-5990-F6FA4BB91425}"/>
              </a:ext>
            </a:extLst>
          </p:cNvPr>
          <p:cNvSpPr/>
          <p:nvPr/>
        </p:nvSpPr>
        <p:spPr>
          <a:xfrm>
            <a:off x="9049306" y="3389429"/>
            <a:ext cx="2810895" cy="488233"/>
          </a:xfrm>
          <a:prstGeom prst="rect">
            <a:avLst/>
          </a:prstGeom>
          <a:noFill/>
          <a:ln w="19050" cap="flat" cmpd="sng" algn="ctr">
            <a:noFill/>
            <a:prstDash val="solid"/>
          </a:ln>
          <a:effectLst/>
        </p:spPr>
        <p:txBody>
          <a:bodyPr wrap="square" rtlCol="0" anchor="ctr">
            <a:noAutofit/>
          </a:bodyPr>
          <a:lstStyle/>
          <a:p>
            <a:pPr algn="ctr" defTabSz="914377">
              <a:spcAft>
                <a:spcPts val="267"/>
              </a:spcAft>
              <a:defRPr/>
            </a:pPr>
            <a:r>
              <a:rPr kumimoji="1" lang="en-US" altLang="ja-JP" sz="1867" b="1"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Primary endpoint:</a:t>
            </a:r>
            <a:r>
              <a:rPr kumimoji="1" lang="en-US" altLang="ja-JP" sz="1867" kern="0" dirty="0">
                <a:solidFill>
                  <a:prstClr val="black"/>
                </a:solidFill>
                <a:latin typeface="Arial" panose="020B0604020202020204" pitchFamily="34" charset="0"/>
                <a:ea typeface="ＭＳ Ｐゴシック" panose="020B0600070205080204" pitchFamily="34" charset="-128"/>
                <a:cs typeface="Arial" panose="020B0604020202020204" pitchFamily="34" charset="0"/>
                <a:sym typeface="Arial"/>
              </a:rPr>
              <a:t> PFS</a:t>
            </a:r>
          </a:p>
        </p:txBody>
      </p:sp>
      <p:sp>
        <p:nvSpPr>
          <p:cNvPr id="6" name="Footer Placeholder 1">
            <a:extLst>
              <a:ext uri="{FF2B5EF4-FFF2-40B4-BE49-F238E27FC236}">
                <a16:creationId xmlns:a16="http://schemas.microsoft.com/office/drawing/2014/main" id="{03B82978-8752-ABD7-27D8-46976B510BC3}"/>
              </a:ext>
            </a:extLst>
          </p:cNvPr>
          <p:cNvSpPr txBox="1">
            <a:spLocks/>
          </p:cNvSpPr>
          <p:nvPr/>
        </p:nvSpPr>
        <p:spPr>
          <a:xfrm>
            <a:off x="609600" y="6217204"/>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CA" sz="1200" kern="0" dirty="0">
                <a:solidFill>
                  <a:srgbClr val="969696"/>
                </a:solidFill>
                <a:latin typeface="Arial" panose="020B0604020202020204" pitchFamily="34" charset="0"/>
                <a:cs typeface="Arial" panose="020B0604020202020204" pitchFamily="34" charset="0"/>
              </a:rPr>
              <a:t>*</a:t>
            </a:r>
            <a:r>
              <a:rPr lang="en-CA" sz="1200" kern="0" dirty="0" err="1">
                <a:solidFill>
                  <a:srgbClr val="969696"/>
                </a:solidFill>
                <a:latin typeface="Arial" panose="020B0604020202020204" pitchFamily="34" charset="0"/>
                <a:cs typeface="Arial" panose="020B0604020202020204" pitchFamily="34" charset="0"/>
              </a:rPr>
              <a:t>ClinicalTrials.gov</a:t>
            </a:r>
            <a:r>
              <a:rPr lang="en-CA" sz="1200" kern="0" dirty="0">
                <a:solidFill>
                  <a:srgbClr val="969696"/>
                </a:solidFill>
                <a:latin typeface="Arial" panose="020B0604020202020204" pitchFamily="34" charset="0"/>
                <a:cs typeface="Arial" panose="020B0604020202020204" pitchFamily="34" charset="0"/>
              </a:rPr>
              <a:t>. Study of trastuzumab </a:t>
            </a:r>
            <a:r>
              <a:rPr lang="en-CA" sz="1200" kern="0" dirty="0" err="1">
                <a:solidFill>
                  <a:srgbClr val="969696"/>
                </a:solidFill>
                <a:latin typeface="Arial" panose="020B0604020202020204" pitchFamily="34" charset="0"/>
                <a:cs typeface="Arial" panose="020B0604020202020204" pitchFamily="34" charset="0"/>
              </a:rPr>
              <a:t>deruxtecan</a:t>
            </a:r>
            <a:r>
              <a:rPr lang="en-CA" sz="1200" kern="0" dirty="0">
                <a:solidFill>
                  <a:srgbClr val="969696"/>
                </a:solidFill>
                <a:latin typeface="Arial" panose="020B0604020202020204" pitchFamily="34" charset="0"/>
                <a:cs typeface="Arial" panose="020B0604020202020204" pitchFamily="34" charset="0"/>
              </a:rPr>
              <a:t> (T-</a:t>
            </a:r>
            <a:r>
              <a:rPr lang="en-CA" sz="1200" kern="0" dirty="0" err="1">
                <a:solidFill>
                  <a:srgbClr val="969696"/>
                </a:solidFill>
                <a:latin typeface="Arial" panose="020B0604020202020204" pitchFamily="34" charset="0"/>
                <a:cs typeface="Arial" panose="020B0604020202020204" pitchFamily="34" charset="0"/>
              </a:rPr>
              <a:t>DXd</a:t>
            </a:r>
            <a:r>
              <a:rPr lang="en-CA" sz="1200" kern="0" dirty="0">
                <a:solidFill>
                  <a:srgbClr val="969696"/>
                </a:solidFill>
                <a:latin typeface="Arial" panose="020B0604020202020204" pitchFamily="34" charset="0"/>
                <a:cs typeface="Arial" panose="020B0604020202020204" pitchFamily="34" charset="0"/>
              </a:rPr>
              <a:t>) vs investigator's choice chemotherapy in HER2-low, hormone receptor positive, metastatic breast cancer (DB-06). https://</a:t>
            </a:r>
            <a:r>
              <a:rPr lang="en-CA" sz="1200" kern="0" dirty="0" err="1">
                <a:solidFill>
                  <a:srgbClr val="969696"/>
                </a:solidFill>
                <a:latin typeface="Arial" panose="020B0604020202020204" pitchFamily="34" charset="0"/>
                <a:cs typeface="Arial" panose="020B0604020202020204" pitchFamily="34" charset="0"/>
              </a:rPr>
              <a:t>clinicaltrials.gov</a:t>
            </a:r>
            <a:r>
              <a:rPr lang="en-CA" sz="1200" kern="0" dirty="0">
                <a:solidFill>
                  <a:srgbClr val="969696"/>
                </a:solidFill>
                <a:latin typeface="Arial" panose="020B0604020202020204" pitchFamily="34" charset="0"/>
                <a:cs typeface="Arial" panose="020B0604020202020204" pitchFamily="34" charset="0"/>
              </a:rPr>
              <a:t>/study/NCT04494425.</a:t>
            </a:r>
          </a:p>
          <a:p>
            <a:pPr defTabSz="1219170">
              <a:defRPr/>
            </a:pPr>
            <a:r>
              <a:rPr lang="en-CA" sz="1200" kern="0" dirty="0">
                <a:solidFill>
                  <a:srgbClr val="969696"/>
                </a:solidFill>
                <a:latin typeface="Arial" panose="020B0604020202020204" pitchFamily="34" charset="0"/>
                <a:cs typeface="Arial" panose="020B0604020202020204" pitchFamily="34" charset="0"/>
              </a:rPr>
              <a:t>CDK, cyclin-dependent kinase; ET, endocrine therapy; POD, progression of disease; R, randomized.</a:t>
            </a:r>
          </a:p>
        </p:txBody>
      </p:sp>
    </p:spTree>
    <p:extLst>
      <p:ext uri="{BB962C8B-B14F-4D97-AF65-F5344CB8AC3E}">
        <p14:creationId xmlns:p14="http://schemas.microsoft.com/office/powerpoint/2010/main" val="2806255392"/>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1532</Words>
  <Application>Microsoft Macintosh PowerPoint</Application>
  <PresentationFormat>Widescreen</PresentationFormat>
  <Paragraphs>210</Paragraphs>
  <Slides>11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Narrow</vt:lpstr>
      <vt:lpstr>Calibri</vt:lpstr>
      <vt:lpstr>Calibri Light</vt:lpstr>
      <vt:lpstr>Century Gothic</vt:lpstr>
      <vt:lpstr>Noto Sans Symbols</vt:lpstr>
      <vt:lpstr>Trebuchet MS</vt:lpstr>
      <vt:lpstr>2022 Hem Onc</vt:lpstr>
      <vt:lpstr>Office Theme</vt:lpstr>
      <vt:lpstr>ADC Targets: Does Positivity Really Matter? </vt:lpstr>
      <vt:lpstr>PowerPoint Presentation</vt:lpstr>
      <vt:lpstr>Disclaimer</vt:lpstr>
      <vt:lpstr>PowerPoint Presentation</vt:lpstr>
      <vt:lpstr>Clinical Benefit with SG Versus TPC Is Irrespective of Level of TROP2 Expression in ASCENT in Previously Treated Metastatic TNBC</vt:lpstr>
      <vt:lpstr>Does TROP2 Expression Matter?</vt:lpstr>
      <vt:lpstr>What About Target Expression for HER2-Low? Low Concordance Among Pathologists Between HER2 0 and HER2 1+</vt:lpstr>
      <vt:lpstr>Next Challenge: How LOW Can We Go?</vt:lpstr>
      <vt:lpstr>Potential Future Challenge: HER2 “Ultralow”</vt:lpstr>
      <vt:lpstr>Target Expression for ADCs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2023-07-18T14:05:53Z</dcterms:modified>
  <cp:category/>
</cp:coreProperties>
</file>