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3" r:id="rId1"/>
  </p:sldMasterIdLst>
  <p:notesMasterIdLst>
    <p:notesMasterId r:id="rId11"/>
  </p:notesMasterIdLst>
  <p:sldIdLst>
    <p:sldId id="542" r:id="rId2"/>
    <p:sldId id="551" r:id="rId3"/>
    <p:sldId id="547" r:id="rId4"/>
    <p:sldId id="543" r:id="rId5"/>
    <p:sldId id="548" r:id="rId6"/>
    <p:sldId id="544" r:id="rId7"/>
    <p:sldId id="545" r:id="rId8"/>
    <p:sldId id="539" r:id="rId9"/>
    <p:sldId id="36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44" autoAdjust="0"/>
    <p:restoredTop sz="82721" autoAdjust="0"/>
  </p:normalViewPr>
  <p:slideViewPr>
    <p:cSldViewPr snapToGrid="0">
      <p:cViewPr varScale="1">
        <p:scale>
          <a:sx n="97" d="100"/>
          <a:sy n="97" d="100"/>
        </p:scale>
        <p:origin x="224" y="26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99BC7A-BB4B-4968-AA34-6F92F657B56F}" type="datetimeFigureOut">
              <a:rPr lang="en-US" smtClean="0"/>
              <a:t>4/19/23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B41CCF-1001-4D52-BCF3-658308EC8578}" type="slidenum">
              <a:rPr lang="en-US" smtClean="0"/>
              <a:t>‹#›</a:t>
            </a:fld>
            <a:endParaRPr lang="en-US"/>
          </a:p>
        </p:txBody>
      </p:sp>
    </p:spTree>
    <p:extLst>
      <p:ext uri="{BB962C8B-B14F-4D97-AF65-F5344CB8AC3E}">
        <p14:creationId xmlns:p14="http://schemas.microsoft.com/office/powerpoint/2010/main" val="2304171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8" name="Picture 7">
            <a:extLst>
              <a:ext uri="{FF2B5EF4-FFF2-40B4-BE49-F238E27FC236}">
                <a16:creationId xmlns:a16="http://schemas.microsoft.com/office/drawing/2014/main" id="{1A83E91B-0E38-457E-9D74-11EC7CF82DB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9" name="Picture 8">
            <a:extLst>
              <a:ext uri="{FF2B5EF4-FFF2-40B4-BE49-F238E27FC236}">
                <a16:creationId xmlns:a16="http://schemas.microsoft.com/office/drawing/2014/main" id="{8738BBDE-63E0-461E-B54F-B886F32E218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pic>
        <p:nvPicPr>
          <p:cNvPr id="10" name="Picture 9">
            <a:extLst>
              <a:ext uri="{FF2B5EF4-FFF2-40B4-BE49-F238E27FC236}">
                <a16:creationId xmlns:a16="http://schemas.microsoft.com/office/drawing/2014/main" id="{977ED46F-C931-4691-8D4C-482ED069C23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11" name="Picture 10">
            <a:extLst>
              <a:ext uri="{FF2B5EF4-FFF2-40B4-BE49-F238E27FC236}">
                <a16:creationId xmlns:a16="http://schemas.microsoft.com/office/drawing/2014/main" id="{F006A481-1630-49E3-A133-2CE281B5CFB2}"/>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3154324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003981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936668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513251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_with full bleed 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73391" y="2854325"/>
            <a:ext cx="9999339" cy="1397000"/>
          </a:xfrm>
        </p:spPr>
        <p:txBody>
          <a:bodyPr lIns="0" tIns="0" rIns="0" bIns="0" anchor="b" anchorCtr="0">
            <a:noAutofit/>
          </a:bodyPr>
          <a:lstStyle>
            <a:lvl1pPr algn="l">
              <a:lnSpc>
                <a:spcPct val="80000"/>
              </a:lnSpc>
              <a:defRPr sz="6000" cap="all" baseline="0">
                <a:solidFill>
                  <a:schemeClr val="tx1"/>
                </a:solidFill>
              </a:defRPr>
            </a:lvl1pPr>
          </a:lstStyle>
          <a:p>
            <a:r>
              <a:rPr lang="en-US"/>
              <a:t>CLICK TO EDIT TITLE</a:t>
            </a:r>
          </a:p>
        </p:txBody>
      </p:sp>
      <p:sp>
        <p:nvSpPr>
          <p:cNvPr id="3" name="Subtitle 2"/>
          <p:cNvSpPr>
            <a:spLocks noGrp="1"/>
          </p:cNvSpPr>
          <p:nvPr>
            <p:ph type="subTitle" idx="1"/>
          </p:nvPr>
        </p:nvSpPr>
        <p:spPr>
          <a:xfrm>
            <a:off x="973262" y="4257675"/>
            <a:ext cx="10001655" cy="685800"/>
          </a:xfrm>
        </p:spPr>
        <p:txBody>
          <a:bodyPr lIns="0" tIns="45720" rIns="0">
            <a:noAutofit/>
          </a:bodyPr>
          <a:lstStyle>
            <a:lvl1pPr marL="0" indent="0" algn="l">
              <a:lnSpc>
                <a:spcPct val="80000"/>
              </a:lnSpc>
              <a:spcBef>
                <a:spcPts val="0"/>
              </a:spcBef>
              <a:buNone/>
              <a:defRPr sz="2400" b="0" cap="all" baseline="0">
                <a:solidFill>
                  <a:schemeClr val="tx1"/>
                </a:solidFill>
              </a:defRPr>
            </a:lvl1pPr>
            <a:lvl2pPr marL="457241" indent="0" algn="ctr">
              <a:buNone/>
              <a:defRPr>
                <a:solidFill>
                  <a:schemeClr val="tx1">
                    <a:tint val="75000"/>
                  </a:schemeClr>
                </a:solidFill>
              </a:defRPr>
            </a:lvl2pPr>
            <a:lvl3pPr marL="914484" indent="0" algn="ctr">
              <a:buNone/>
              <a:defRPr>
                <a:solidFill>
                  <a:schemeClr val="tx1">
                    <a:tint val="75000"/>
                  </a:schemeClr>
                </a:solidFill>
              </a:defRPr>
            </a:lvl3pPr>
            <a:lvl4pPr marL="1371725" indent="0" algn="ctr">
              <a:buNone/>
              <a:defRPr>
                <a:solidFill>
                  <a:schemeClr val="tx1">
                    <a:tint val="75000"/>
                  </a:schemeClr>
                </a:solidFill>
              </a:defRPr>
            </a:lvl4pPr>
            <a:lvl5pPr marL="1828968" indent="0" algn="ctr">
              <a:buNone/>
              <a:defRPr>
                <a:solidFill>
                  <a:schemeClr val="tx1">
                    <a:tint val="75000"/>
                  </a:schemeClr>
                </a:solidFill>
              </a:defRPr>
            </a:lvl5pPr>
            <a:lvl6pPr marL="2286209" indent="0" algn="ctr">
              <a:buNone/>
              <a:defRPr>
                <a:solidFill>
                  <a:schemeClr val="tx1">
                    <a:tint val="75000"/>
                  </a:schemeClr>
                </a:solidFill>
              </a:defRPr>
            </a:lvl6pPr>
            <a:lvl7pPr marL="2743452" indent="0" algn="ctr">
              <a:buNone/>
              <a:defRPr>
                <a:solidFill>
                  <a:schemeClr val="tx1">
                    <a:tint val="75000"/>
                  </a:schemeClr>
                </a:solidFill>
              </a:defRPr>
            </a:lvl7pPr>
            <a:lvl8pPr marL="3200693" indent="0" algn="ctr">
              <a:buNone/>
              <a:defRPr>
                <a:solidFill>
                  <a:schemeClr val="tx1">
                    <a:tint val="75000"/>
                  </a:schemeClr>
                </a:solidFill>
              </a:defRPr>
            </a:lvl8pPr>
            <a:lvl9pPr marL="365793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465F197-B1B8-4584-8B75-5D45B647D250}" type="datetimeFigureOut">
              <a:rPr lang="en-US" smtClean="0"/>
              <a:t>4/19/23</a:t>
            </a:fld>
            <a:endParaRPr lang="en-US"/>
          </a:p>
        </p:txBody>
      </p:sp>
      <p:sp>
        <p:nvSpPr>
          <p:cNvPr id="8" name="Freeform 6"/>
          <p:cNvSpPr>
            <a:spLocks noChangeAspect="1" noEditPoints="1"/>
          </p:cNvSpPr>
          <p:nvPr userDrawn="1"/>
        </p:nvSpPr>
        <p:spPr bwMode="auto">
          <a:xfrm>
            <a:off x="541479" y="536575"/>
            <a:ext cx="838364" cy="914400"/>
          </a:xfrm>
          <a:custGeom>
            <a:avLst/>
            <a:gdLst>
              <a:gd name="T0" fmla="*/ 661 w 1089"/>
              <a:gd name="T1" fmla="*/ 944 h 1188"/>
              <a:gd name="T2" fmla="*/ 690 w 1089"/>
              <a:gd name="T3" fmla="*/ 760 h 1188"/>
              <a:gd name="T4" fmla="*/ 399 w 1089"/>
              <a:gd name="T5" fmla="*/ 967 h 1188"/>
              <a:gd name="T6" fmla="*/ 569 w 1089"/>
              <a:gd name="T7" fmla="*/ 721 h 1188"/>
              <a:gd name="T8" fmla="*/ 360 w 1089"/>
              <a:gd name="T9" fmla="*/ 930 h 1188"/>
              <a:gd name="T10" fmla="*/ 452 w 1089"/>
              <a:gd name="T11" fmla="*/ 794 h 1188"/>
              <a:gd name="T12" fmla="*/ 219 w 1089"/>
              <a:gd name="T13" fmla="*/ 794 h 1188"/>
              <a:gd name="T14" fmla="*/ 490 w 1089"/>
              <a:gd name="T15" fmla="*/ 692 h 1188"/>
              <a:gd name="T16" fmla="*/ 336 w 1089"/>
              <a:gd name="T17" fmla="*/ 999 h 1188"/>
              <a:gd name="T18" fmla="*/ 753 w 1089"/>
              <a:gd name="T19" fmla="*/ 999 h 1188"/>
              <a:gd name="T20" fmla="*/ 869 w 1089"/>
              <a:gd name="T21" fmla="*/ 794 h 1188"/>
              <a:gd name="T22" fmla="*/ 729 w 1089"/>
              <a:gd name="T23" fmla="*/ 721 h 1188"/>
              <a:gd name="T24" fmla="*/ 869 w 1089"/>
              <a:gd name="T25" fmla="*/ 794 h 1188"/>
              <a:gd name="T26" fmla="*/ 1016 w 1089"/>
              <a:gd name="T27" fmla="*/ 285 h 1188"/>
              <a:gd name="T28" fmla="*/ 1080 w 1089"/>
              <a:gd name="T29" fmla="*/ 453 h 1188"/>
              <a:gd name="T30" fmla="*/ 1062 w 1089"/>
              <a:gd name="T31" fmla="*/ 341 h 1188"/>
              <a:gd name="T32" fmla="*/ 810 w 1089"/>
              <a:gd name="T33" fmla="*/ 458 h 1188"/>
              <a:gd name="T34" fmla="*/ 872 w 1089"/>
              <a:gd name="T35" fmla="*/ 474 h 1188"/>
              <a:gd name="T36" fmla="*/ 872 w 1089"/>
              <a:gd name="T37" fmla="*/ 289 h 1188"/>
              <a:gd name="T38" fmla="*/ 758 w 1089"/>
              <a:gd name="T39" fmla="*/ 303 h 1188"/>
              <a:gd name="T40" fmla="*/ 713 w 1089"/>
              <a:gd name="T41" fmla="*/ 335 h 1188"/>
              <a:gd name="T42" fmla="*/ 528 w 1089"/>
              <a:gd name="T43" fmla="*/ 302 h 1188"/>
              <a:gd name="T44" fmla="*/ 528 w 1089"/>
              <a:gd name="T45" fmla="*/ 489 h 1188"/>
              <a:gd name="T46" fmla="*/ 573 w 1089"/>
              <a:gd name="T47" fmla="*/ 329 h 1188"/>
              <a:gd name="T48" fmla="*/ 408 w 1089"/>
              <a:gd name="T49" fmla="*/ 303 h 1188"/>
              <a:gd name="T50" fmla="*/ 408 w 1089"/>
              <a:gd name="T51" fmla="*/ 489 h 1188"/>
              <a:gd name="T52" fmla="*/ 471 w 1089"/>
              <a:gd name="T53" fmla="*/ 320 h 1188"/>
              <a:gd name="T54" fmla="*/ 408 w 1089"/>
              <a:gd name="T55" fmla="*/ 303 h 1188"/>
              <a:gd name="T56" fmla="*/ 329 w 1089"/>
              <a:gd name="T57" fmla="*/ 472 h 1188"/>
              <a:gd name="T58" fmla="*/ 309 w 1089"/>
              <a:gd name="T59" fmla="*/ 303 h 1188"/>
              <a:gd name="T60" fmla="*/ 243 w 1089"/>
              <a:gd name="T61" fmla="*/ 320 h 1188"/>
              <a:gd name="T62" fmla="*/ 379 w 1089"/>
              <a:gd name="T63" fmla="*/ 489 h 1188"/>
              <a:gd name="T64" fmla="*/ 188 w 1089"/>
              <a:gd name="T65" fmla="*/ 298 h 1188"/>
              <a:gd name="T66" fmla="*/ 193 w 1089"/>
              <a:gd name="T67" fmla="*/ 464 h 1188"/>
              <a:gd name="T68" fmla="*/ 114 w 1089"/>
              <a:gd name="T69" fmla="*/ 302 h 1188"/>
              <a:gd name="T70" fmla="*/ 884 w 1089"/>
              <a:gd name="T71" fmla="*/ 16 h 1188"/>
              <a:gd name="T72" fmla="*/ 776 w 1089"/>
              <a:gd name="T73" fmla="*/ 107 h 1188"/>
              <a:gd name="T74" fmla="*/ 776 w 1089"/>
              <a:gd name="T75" fmla="*/ 107 h 1188"/>
              <a:gd name="T76" fmla="*/ 743 w 1089"/>
              <a:gd name="T77" fmla="*/ 36 h 1188"/>
              <a:gd name="T78" fmla="*/ 702 w 1089"/>
              <a:gd name="T79" fmla="*/ 17 h 1188"/>
              <a:gd name="T80" fmla="*/ 640 w 1089"/>
              <a:gd name="T81" fmla="*/ 40 h 1188"/>
              <a:gd name="T82" fmla="*/ 568 w 1089"/>
              <a:gd name="T83" fmla="*/ 4 h 1188"/>
              <a:gd name="T84" fmla="*/ 652 w 1089"/>
              <a:gd name="T85" fmla="*/ 172 h 1188"/>
              <a:gd name="T86" fmla="*/ 714 w 1089"/>
              <a:gd name="T87" fmla="*/ 189 h 1188"/>
              <a:gd name="T88" fmla="*/ 444 w 1089"/>
              <a:gd name="T89" fmla="*/ 120 h 1188"/>
              <a:gd name="T90" fmla="*/ 437 w 1089"/>
              <a:gd name="T91" fmla="*/ 136 h 1188"/>
              <a:gd name="T92" fmla="*/ 509 w 1089"/>
              <a:gd name="T93" fmla="*/ 189 h 1188"/>
              <a:gd name="T94" fmla="*/ 567 w 1089"/>
              <a:gd name="T95" fmla="*/ 169 h 1188"/>
              <a:gd name="T96" fmla="*/ 379 w 1089"/>
              <a:gd name="T97" fmla="*/ 189 h 1188"/>
              <a:gd name="T98" fmla="*/ 164 w 1089"/>
              <a:gd name="T99" fmla="*/ 189 h 1188"/>
              <a:gd name="T100" fmla="*/ 223 w 1089"/>
              <a:gd name="T101" fmla="*/ 197 h 1188"/>
              <a:gd name="T102" fmla="*/ 276 w 1089"/>
              <a:gd name="T103" fmla="*/ 203 h 1188"/>
              <a:gd name="T104" fmla="*/ 336 w 1089"/>
              <a:gd name="T105" fmla="*/ 34 h 1188"/>
              <a:gd name="T106" fmla="*/ 229 w 1089"/>
              <a:gd name="T107" fmla="*/ 148 h 1188"/>
              <a:gd name="T108" fmla="*/ 119 w 1089"/>
              <a:gd name="T109" fmla="*/ 47 h 1188"/>
              <a:gd name="T110" fmla="*/ 164 w 1089"/>
              <a:gd name="T111" fmla="*/ 203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89" h="1188">
                <a:moveTo>
                  <a:pt x="598" y="609"/>
                </a:moveTo>
                <a:cubicBezTo>
                  <a:pt x="598" y="783"/>
                  <a:pt x="598" y="783"/>
                  <a:pt x="598" y="783"/>
                </a:cubicBezTo>
                <a:cubicBezTo>
                  <a:pt x="598" y="850"/>
                  <a:pt x="619" y="904"/>
                  <a:pt x="661" y="944"/>
                </a:cubicBezTo>
                <a:cubicBezTo>
                  <a:pt x="661" y="944"/>
                  <a:pt x="661" y="944"/>
                  <a:pt x="661" y="944"/>
                </a:cubicBezTo>
                <a:cubicBezTo>
                  <a:pt x="661" y="898"/>
                  <a:pt x="661" y="898"/>
                  <a:pt x="661" y="898"/>
                </a:cubicBezTo>
                <a:cubicBezTo>
                  <a:pt x="645" y="869"/>
                  <a:pt x="637" y="834"/>
                  <a:pt x="637" y="794"/>
                </a:cubicBezTo>
                <a:cubicBezTo>
                  <a:pt x="637" y="760"/>
                  <a:pt x="637" y="760"/>
                  <a:pt x="637" y="760"/>
                </a:cubicBezTo>
                <a:cubicBezTo>
                  <a:pt x="690" y="760"/>
                  <a:pt x="690" y="760"/>
                  <a:pt x="690" y="760"/>
                </a:cubicBezTo>
                <a:cubicBezTo>
                  <a:pt x="690" y="760"/>
                  <a:pt x="690" y="929"/>
                  <a:pt x="690" y="937"/>
                </a:cubicBezTo>
                <a:cubicBezTo>
                  <a:pt x="690" y="953"/>
                  <a:pt x="690" y="962"/>
                  <a:pt x="689" y="966"/>
                </a:cubicBezTo>
                <a:cubicBezTo>
                  <a:pt x="682" y="1063"/>
                  <a:pt x="635" y="1128"/>
                  <a:pt x="544" y="1166"/>
                </a:cubicBezTo>
                <a:cubicBezTo>
                  <a:pt x="454" y="1128"/>
                  <a:pt x="406" y="1063"/>
                  <a:pt x="399" y="967"/>
                </a:cubicBezTo>
                <a:cubicBezTo>
                  <a:pt x="461" y="925"/>
                  <a:pt x="490" y="864"/>
                  <a:pt x="490" y="783"/>
                </a:cubicBezTo>
                <a:cubicBezTo>
                  <a:pt x="490" y="760"/>
                  <a:pt x="490" y="760"/>
                  <a:pt x="490" y="760"/>
                </a:cubicBezTo>
                <a:cubicBezTo>
                  <a:pt x="569" y="760"/>
                  <a:pt x="569" y="760"/>
                  <a:pt x="569" y="760"/>
                </a:cubicBezTo>
                <a:cubicBezTo>
                  <a:pt x="569" y="721"/>
                  <a:pt x="569" y="721"/>
                  <a:pt x="569" y="721"/>
                </a:cubicBezTo>
                <a:cubicBezTo>
                  <a:pt x="360" y="721"/>
                  <a:pt x="360" y="721"/>
                  <a:pt x="360" y="721"/>
                </a:cubicBezTo>
                <a:cubicBezTo>
                  <a:pt x="360" y="929"/>
                  <a:pt x="360" y="929"/>
                  <a:pt x="360" y="929"/>
                </a:cubicBezTo>
                <a:cubicBezTo>
                  <a:pt x="360" y="929"/>
                  <a:pt x="360" y="930"/>
                  <a:pt x="360" y="930"/>
                </a:cubicBezTo>
                <a:cubicBezTo>
                  <a:pt x="360" y="930"/>
                  <a:pt x="360" y="930"/>
                  <a:pt x="360" y="930"/>
                </a:cubicBezTo>
                <a:cubicBezTo>
                  <a:pt x="376" y="919"/>
                  <a:pt x="388" y="906"/>
                  <a:pt x="398" y="890"/>
                </a:cubicBezTo>
                <a:cubicBezTo>
                  <a:pt x="398" y="760"/>
                  <a:pt x="398" y="760"/>
                  <a:pt x="398" y="760"/>
                </a:cubicBezTo>
                <a:cubicBezTo>
                  <a:pt x="452" y="760"/>
                  <a:pt x="452" y="760"/>
                  <a:pt x="452" y="760"/>
                </a:cubicBezTo>
                <a:cubicBezTo>
                  <a:pt x="452" y="794"/>
                  <a:pt x="452" y="794"/>
                  <a:pt x="452" y="794"/>
                </a:cubicBezTo>
                <a:cubicBezTo>
                  <a:pt x="452" y="854"/>
                  <a:pt x="434" y="902"/>
                  <a:pt x="398" y="936"/>
                </a:cubicBezTo>
                <a:cubicBezTo>
                  <a:pt x="383" y="951"/>
                  <a:pt x="370" y="959"/>
                  <a:pt x="361" y="964"/>
                </a:cubicBezTo>
                <a:cubicBezTo>
                  <a:pt x="352" y="970"/>
                  <a:pt x="345" y="973"/>
                  <a:pt x="336" y="977"/>
                </a:cubicBezTo>
                <a:cubicBezTo>
                  <a:pt x="257" y="944"/>
                  <a:pt x="219" y="882"/>
                  <a:pt x="219" y="794"/>
                </a:cubicBezTo>
                <a:cubicBezTo>
                  <a:pt x="219" y="648"/>
                  <a:pt x="219" y="648"/>
                  <a:pt x="219" y="648"/>
                </a:cubicBezTo>
                <a:cubicBezTo>
                  <a:pt x="452" y="648"/>
                  <a:pt x="452" y="648"/>
                  <a:pt x="452" y="648"/>
                </a:cubicBezTo>
                <a:cubicBezTo>
                  <a:pt x="452" y="692"/>
                  <a:pt x="452" y="692"/>
                  <a:pt x="452" y="692"/>
                </a:cubicBezTo>
                <a:cubicBezTo>
                  <a:pt x="490" y="692"/>
                  <a:pt x="490" y="692"/>
                  <a:pt x="490" y="692"/>
                </a:cubicBezTo>
                <a:cubicBezTo>
                  <a:pt x="490" y="609"/>
                  <a:pt x="490" y="609"/>
                  <a:pt x="490" y="609"/>
                </a:cubicBezTo>
                <a:cubicBezTo>
                  <a:pt x="181" y="609"/>
                  <a:pt x="181" y="609"/>
                  <a:pt x="181" y="609"/>
                </a:cubicBezTo>
                <a:cubicBezTo>
                  <a:pt x="181" y="783"/>
                  <a:pt x="181" y="783"/>
                  <a:pt x="181" y="783"/>
                </a:cubicBezTo>
                <a:cubicBezTo>
                  <a:pt x="181" y="889"/>
                  <a:pt x="231" y="959"/>
                  <a:pt x="336" y="999"/>
                </a:cubicBezTo>
                <a:cubicBezTo>
                  <a:pt x="346" y="995"/>
                  <a:pt x="355" y="991"/>
                  <a:pt x="364" y="987"/>
                </a:cubicBezTo>
                <a:cubicBezTo>
                  <a:pt x="380" y="1082"/>
                  <a:pt x="439" y="1148"/>
                  <a:pt x="544" y="1188"/>
                </a:cubicBezTo>
                <a:cubicBezTo>
                  <a:pt x="649" y="1148"/>
                  <a:pt x="708" y="1082"/>
                  <a:pt x="724" y="987"/>
                </a:cubicBezTo>
                <a:cubicBezTo>
                  <a:pt x="733" y="991"/>
                  <a:pt x="743" y="995"/>
                  <a:pt x="753" y="999"/>
                </a:cubicBezTo>
                <a:cubicBezTo>
                  <a:pt x="857" y="959"/>
                  <a:pt x="907" y="889"/>
                  <a:pt x="907" y="783"/>
                </a:cubicBezTo>
                <a:cubicBezTo>
                  <a:pt x="907" y="609"/>
                  <a:pt x="907" y="609"/>
                  <a:pt x="907" y="609"/>
                </a:cubicBezTo>
                <a:lnTo>
                  <a:pt x="598" y="609"/>
                </a:lnTo>
                <a:close/>
                <a:moveTo>
                  <a:pt x="869" y="794"/>
                </a:moveTo>
                <a:cubicBezTo>
                  <a:pt x="869" y="882"/>
                  <a:pt x="831" y="944"/>
                  <a:pt x="753" y="977"/>
                </a:cubicBezTo>
                <a:cubicBezTo>
                  <a:pt x="744" y="973"/>
                  <a:pt x="735" y="969"/>
                  <a:pt x="727" y="964"/>
                </a:cubicBezTo>
                <a:cubicBezTo>
                  <a:pt x="728" y="953"/>
                  <a:pt x="729" y="941"/>
                  <a:pt x="729" y="929"/>
                </a:cubicBezTo>
                <a:cubicBezTo>
                  <a:pt x="729" y="721"/>
                  <a:pt x="729" y="721"/>
                  <a:pt x="729" y="721"/>
                </a:cubicBezTo>
                <a:cubicBezTo>
                  <a:pt x="637" y="721"/>
                  <a:pt x="637" y="721"/>
                  <a:pt x="637" y="721"/>
                </a:cubicBezTo>
                <a:cubicBezTo>
                  <a:pt x="637" y="648"/>
                  <a:pt x="637" y="648"/>
                  <a:pt x="637" y="648"/>
                </a:cubicBezTo>
                <a:cubicBezTo>
                  <a:pt x="869" y="648"/>
                  <a:pt x="869" y="648"/>
                  <a:pt x="869" y="648"/>
                </a:cubicBezTo>
                <a:lnTo>
                  <a:pt x="869" y="794"/>
                </a:lnTo>
                <a:close/>
                <a:moveTo>
                  <a:pt x="1062" y="347"/>
                </a:moveTo>
                <a:cubicBezTo>
                  <a:pt x="1074" y="347"/>
                  <a:pt x="1074" y="347"/>
                  <a:pt x="1074" y="347"/>
                </a:cubicBezTo>
                <a:cubicBezTo>
                  <a:pt x="1084" y="298"/>
                  <a:pt x="1084" y="298"/>
                  <a:pt x="1084" y="298"/>
                </a:cubicBezTo>
                <a:cubicBezTo>
                  <a:pt x="1068" y="290"/>
                  <a:pt x="1041" y="285"/>
                  <a:pt x="1016" y="285"/>
                </a:cubicBezTo>
                <a:cubicBezTo>
                  <a:pt x="944" y="285"/>
                  <a:pt x="895" y="331"/>
                  <a:pt x="895" y="392"/>
                </a:cubicBezTo>
                <a:cubicBezTo>
                  <a:pt x="895" y="451"/>
                  <a:pt x="938" y="493"/>
                  <a:pt x="1007" y="493"/>
                </a:cubicBezTo>
                <a:cubicBezTo>
                  <a:pt x="1041" y="493"/>
                  <a:pt x="1069" y="482"/>
                  <a:pt x="1089" y="464"/>
                </a:cubicBezTo>
                <a:cubicBezTo>
                  <a:pt x="1080" y="453"/>
                  <a:pt x="1080" y="453"/>
                  <a:pt x="1080" y="453"/>
                </a:cubicBezTo>
                <a:cubicBezTo>
                  <a:pt x="1062" y="466"/>
                  <a:pt x="1040" y="473"/>
                  <a:pt x="1018" y="473"/>
                </a:cubicBezTo>
                <a:cubicBezTo>
                  <a:pt x="969" y="473"/>
                  <a:pt x="932" y="440"/>
                  <a:pt x="932" y="383"/>
                </a:cubicBezTo>
                <a:cubicBezTo>
                  <a:pt x="932" y="331"/>
                  <a:pt x="962" y="302"/>
                  <a:pt x="1009" y="302"/>
                </a:cubicBezTo>
                <a:cubicBezTo>
                  <a:pt x="1047" y="302"/>
                  <a:pt x="1062" y="313"/>
                  <a:pt x="1062" y="341"/>
                </a:cubicBezTo>
                <a:lnTo>
                  <a:pt x="1062" y="347"/>
                </a:lnTo>
                <a:close/>
                <a:moveTo>
                  <a:pt x="783" y="303"/>
                </a:moveTo>
                <a:cubicBezTo>
                  <a:pt x="808" y="304"/>
                  <a:pt x="810" y="306"/>
                  <a:pt x="810" y="320"/>
                </a:cubicBezTo>
                <a:cubicBezTo>
                  <a:pt x="810" y="458"/>
                  <a:pt x="810" y="458"/>
                  <a:pt x="810" y="458"/>
                </a:cubicBezTo>
                <a:cubicBezTo>
                  <a:pt x="810" y="471"/>
                  <a:pt x="808" y="473"/>
                  <a:pt x="783" y="474"/>
                </a:cubicBezTo>
                <a:cubicBezTo>
                  <a:pt x="783" y="489"/>
                  <a:pt x="783" y="489"/>
                  <a:pt x="783" y="489"/>
                </a:cubicBezTo>
                <a:cubicBezTo>
                  <a:pt x="872" y="489"/>
                  <a:pt x="872" y="489"/>
                  <a:pt x="872" y="489"/>
                </a:cubicBezTo>
                <a:cubicBezTo>
                  <a:pt x="872" y="474"/>
                  <a:pt x="872" y="474"/>
                  <a:pt x="872" y="474"/>
                </a:cubicBezTo>
                <a:cubicBezTo>
                  <a:pt x="847" y="473"/>
                  <a:pt x="845" y="471"/>
                  <a:pt x="845" y="458"/>
                </a:cubicBezTo>
                <a:cubicBezTo>
                  <a:pt x="845" y="320"/>
                  <a:pt x="845" y="320"/>
                  <a:pt x="845" y="320"/>
                </a:cubicBezTo>
                <a:cubicBezTo>
                  <a:pt x="845" y="306"/>
                  <a:pt x="847" y="304"/>
                  <a:pt x="872" y="303"/>
                </a:cubicBezTo>
                <a:cubicBezTo>
                  <a:pt x="872" y="289"/>
                  <a:pt x="872" y="289"/>
                  <a:pt x="872" y="289"/>
                </a:cubicBezTo>
                <a:cubicBezTo>
                  <a:pt x="783" y="289"/>
                  <a:pt x="783" y="289"/>
                  <a:pt x="783" y="289"/>
                </a:cubicBezTo>
                <a:lnTo>
                  <a:pt x="783" y="303"/>
                </a:lnTo>
                <a:close/>
                <a:moveTo>
                  <a:pt x="731" y="335"/>
                </a:moveTo>
                <a:cubicBezTo>
                  <a:pt x="731" y="308"/>
                  <a:pt x="736" y="303"/>
                  <a:pt x="758" y="303"/>
                </a:cubicBezTo>
                <a:cubicBezTo>
                  <a:pt x="758" y="289"/>
                  <a:pt x="758" y="289"/>
                  <a:pt x="758" y="289"/>
                </a:cubicBezTo>
                <a:cubicBezTo>
                  <a:pt x="686" y="289"/>
                  <a:pt x="686" y="289"/>
                  <a:pt x="686" y="289"/>
                </a:cubicBezTo>
                <a:cubicBezTo>
                  <a:pt x="686" y="303"/>
                  <a:pt x="686" y="303"/>
                  <a:pt x="686" y="303"/>
                </a:cubicBezTo>
                <a:cubicBezTo>
                  <a:pt x="708" y="303"/>
                  <a:pt x="713" y="308"/>
                  <a:pt x="713" y="335"/>
                </a:cubicBezTo>
                <a:cubicBezTo>
                  <a:pt x="713" y="436"/>
                  <a:pt x="713" y="436"/>
                  <a:pt x="713" y="436"/>
                </a:cubicBezTo>
                <a:cubicBezTo>
                  <a:pt x="584" y="289"/>
                  <a:pt x="584" y="289"/>
                  <a:pt x="584" y="289"/>
                </a:cubicBezTo>
                <a:cubicBezTo>
                  <a:pt x="526" y="289"/>
                  <a:pt x="526" y="289"/>
                  <a:pt x="526" y="289"/>
                </a:cubicBezTo>
                <a:cubicBezTo>
                  <a:pt x="528" y="302"/>
                  <a:pt x="528" y="302"/>
                  <a:pt x="528" y="302"/>
                </a:cubicBezTo>
                <a:cubicBezTo>
                  <a:pt x="552" y="306"/>
                  <a:pt x="555" y="308"/>
                  <a:pt x="555" y="329"/>
                </a:cubicBezTo>
                <a:cubicBezTo>
                  <a:pt x="555" y="443"/>
                  <a:pt x="555" y="443"/>
                  <a:pt x="555" y="443"/>
                </a:cubicBezTo>
                <a:cubicBezTo>
                  <a:pt x="555" y="469"/>
                  <a:pt x="550" y="474"/>
                  <a:pt x="528" y="474"/>
                </a:cubicBezTo>
                <a:cubicBezTo>
                  <a:pt x="528" y="489"/>
                  <a:pt x="528" y="489"/>
                  <a:pt x="528" y="489"/>
                </a:cubicBezTo>
                <a:cubicBezTo>
                  <a:pt x="600" y="489"/>
                  <a:pt x="600" y="489"/>
                  <a:pt x="600" y="489"/>
                </a:cubicBezTo>
                <a:cubicBezTo>
                  <a:pt x="600" y="474"/>
                  <a:pt x="600" y="474"/>
                  <a:pt x="600" y="474"/>
                </a:cubicBezTo>
                <a:cubicBezTo>
                  <a:pt x="577" y="474"/>
                  <a:pt x="573" y="469"/>
                  <a:pt x="573" y="443"/>
                </a:cubicBezTo>
                <a:cubicBezTo>
                  <a:pt x="573" y="329"/>
                  <a:pt x="573" y="329"/>
                  <a:pt x="573" y="329"/>
                </a:cubicBezTo>
                <a:cubicBezTo>
                  <a:pt x="716" y="491"/>
                  <a:pt x="716" y="491"/>
                  <a:pt x="716" y="491"/>
                </a:cubicBezTo>
                <a:cubicBezTo>
                  <a:pt x="731" y="491"/>
                  <a:pt x="731" y="491"/>
                  <a:pt x="731" y="491"/>
                </a:cubicBezTo>
                <a:lnTo>
                  <a:pt x="731" y="335"/>
                </a:lnTo>
                <a:close/>
                <a:moveTo>
                  <a:pt x="408" y="303"/>
                </a:moveTo>
                <a:cubicBezTo>
                  <a:pt x="433" y="304"/>
                  <a:pt x="436" y="306"/>
                  <a:pt x="436" y="320"/>
                </a:cubicBezTo>
                <a:cubicBezTo>
                  <a:pt x="436" y="458"/>
                  <a:pt x="436" y="458"/>
                  <a:pt x="436" y="458"/>
                </a:cubicBezTo>
                <a:cubicBezTo>
                  <a:pt x="436" y="471"/>
                  <a:pt x="433" y="473"/>
                  <a:pt x="408" y="474"/>
                </a:cubicBezTo>
                <a:cubicBezTo>
                  <a:pt x="408" y="489"/>
                  <a:pt x="408" y="489"/>
                  <a:pt x="408" y="489"/>
                </a:cubicBezTo>
                <a:cubicBezTo>
                  <a:pt x="498" y="489"/>
                  <a:pt x="498" y="489"/>
                  <a:pt x="498" y="489"/>
                </a:cubicBezTo>
                <a:cubicBezTo>
                  <a:pt x="498" y="474"/>
                  <a:pt x="498" y="474"/>
                  <a:pt x="498" y="474"/>
                </a:cubicBezTo>
                <a:cubicBezTo>
                  <a:pt x="473" y="473"/>
                  <a:pt x="471" y="471"/>
                  <a:pt x="471" y="458"/>
                </a:cubicBezTo>
                <a:cubicBezTo>
                  <a:pt x="471" y="320"/>
                  <a:pt x="471" y="320"/>
                  <a:pt x="471" y="320"/>
                </a:cubicBezTo>
                <a:cubicBezTo>
                  <a:pt x="471" y="306"/>
                  <a:pt x="473" y="304"/>
                  <a:pt x="498" y="303"/>
                </a:cubicBezTo>
                <a:cubicBezTo>
                  <a:pt x="498" y="289"/>
                  <a:pt x="498" y="289"/>
                  <a:pt x="498" y="289"/>
                </a:cubicBezTo>
                <a:cubicBezTo>
                  <a:pt x="408" y="289"/>
                  <a:pt x="408" y="289"/>
                  <a:pt x="408" y="289"/>
                </a:cubicBezTo>
                <a:lnTo>
                  <a:pt x="408" y="303"/>
                </a:lnTo>
                <a:close/>
                <a:moveTo>
                  <a:pt x="390" y="431"/>
                </a:moveTo>
                <a:cubicBezTo>
                  <a:pt x="379" y="431"/>
                  <a:pt x="379" y="431"/>
                  <a:pt x="379" y="431"/>
                </a:cubicBezTo>
                <a:cubicBezTo>
                  <a:pt x="374" y="440"/>
                  <a:pt x="374" y="440"/>
                  <a:pt x="374" y="440"/>
                </a:cubicBezTo>
                <a:cubicBezTo>
                  <a:pt x="362" y="466"/>
                  <a:pt x="352" y="472"/>
                  <a:pt x="329" y="472"/>
                </a:cubicBezTo>
                <a:cubicBezTo>
                  <a:pt x="292" y="472"/>
                  <a:pt x="292" y="472"/>
                  <a:pt x="292" y="472"/>
                </a:cubicBezTo>
                <a:cubicBezTo>
                  <a:pt x="279" y="472"/>
                  <a:pt x="278" y="467"/>
                  <a:pt x="278" y="449"/>
                </a:cubicBezTo>
                <a:cubicBezTo>
                  <a:pt x="278" y="320"/>
                  <a:pt x="278" y="320"/>
                  <a:pt x="278" y="320"/>
                </a:cubicBezTo>
                <a:cubicBezTo>
                  <a:pt x="278" y="306"/>
                  <a:pt x="280" y="303"/>
                  <a:pt x="309" y="303"/>
                </a:cubicBezTo>
                <a:cubicBezTo>
                  <a:pt x="309" y="289"/>
                  <a:pt x="309" y="289"/>
                  <a:pt x="309" y="289"/>
                </a:cubicBezTo>
                <a:cubicBezTo>
                  <a:pt x="217" y="289"/>
                  <a:pt x="217" y="289"/>
                  <a:pt x="217" y="289"/>
                </a:cubicBezTo>
                <a:cubicBezTo>
                  <a:pt x="217" y="303"/>
                  <a:pt x="217" y="303"/>
                  <a:pt x="217" y="303"/>
                </a:cubicBezTo>
                <a:cubicBezTo>
                  <a:pt x="241" y="304"/>
                  <a:pt x="243" y="306"/>
                  <a:pt x="243" y="320"/>
                </a:cubicBezTo>
                <a:cubicBezTo>
                  <a:pt x="243" y="446"/>
                  <a:pt x="243" y="446"/>
                  <a:pt x="243" y="446"/>
                </a:cubicBezTo>
                <a:cubicBezTo>
                  <a:pt x="243" y="469"/>
                  <a:pt x="241" y="471"/>
                  <a:pt x="219" y="475"/>
                </a:cubicBezTo>
                <a:cubicBezTo>
                  <a:pt x="219" y="489"/>
                  <a:pt x="219" y="489"/>
                  <a:pt x="219" y="489"/>
                </a:cubicBezTo>
                <a:cubicBezTo>
                  <a:pt x="379" y="489"/>
                  <a:pt x="379" y="489"/>
                  <a:pt x="379" y="489"/>
                </a:cubicBezTo>
                <a:lnTo>
                  <a:pt x="390" y="431"/>
                </a:lnTo>
                <a:close/>
                <a:moveTo>
                  <a:pt x="167" y="347"/>
                </a:moveTo>
                <a:cubicBezTo>
                  <a:pt x="179" y="347"/>
                  <a:pt x="179" y="347"/>
                  <a:pt x="179" y="347"/>
                </a:cubicBezTo>
                <a:cubicBezTo>
                  <a:pt x="188" y="298"/>
                  <a:pt x="188" y="298"/>
                  <a:pt x="188" y="298"/>
                </a:cubicBezTo>
                <a:cubicBezTo>
                  <a:pt x="172" y="290"/>
                  <a:pt x="146" y="285"/>
                  <a:pt x="120" y="285"/>
                </a:cubicBezTo>
                <a:cubicBezTo>
                  <a:pt x="49" y="285"/>
                  <a:pt x="0" y="331"/>
                  <a:pt x="0" y="392"/>
                </a:cubicBezTo>
                <a:cubicBezTo>
                  <a:pt x="0" y="451"/>
                  <a:pt x="43" y="493"/>
                  <a:pt x="112" y="493"/>
                </a:cubicBezTo>
                <a:cubicBezTo>
                  <a:pt x="146" y="493"/>
                  <a:pt x="174" y="482"/>
                  <a:pt x="193" y="464"/>
                </a:cubicBezTo>
                <a:cubicBezTo>
                  <a:pt x="185" y="453"/>
                  <a:pt x="185" y="453"/>
                  <a:pt x="185" y="453"/>
                </a:cubicBezTo>
                <a:cubicBezTo>
                  <a:pt x="167" y="466"/>
                  <a:pt x="145" y="473"/>
                  <a:pt x="123" y="473"/>
                </a:cubicBezTo>
                <a:cubicBezTo>
                  <a:pt x="74" y="473"/>
                  <a:pt x="37" y="440"/>
                  <a:pt x="37" y="383"/>
                </a:cubicBezTo>
                <a:cubicBezTo>
                  <a:pt x="37" y="331"/>
                  <a:pt x="66" y="302"/>
                  <a:pt x="114" y="302"/>
                </a:cubicBezTo>
                <a:cubicBezTo>
                  <a:pt x="152" y="302"/>
                  <a:pt x="167" y="313"/>
                  <a:pt x="167" y="341"/>
                </a:cubicBezTo>
                <a:lnTo>
                  <a:pt x="167" y="347"/>
                </a:lnTo>
                <a:close/>
                <a:moveTo>
                  <a:pt x="813" y="98"/>
                </a:moveTo>
                <a:cubicBezTo>
                  <a:pt x="813" y="45"/>
                  <a:pt x="840" y="16"/>
                  <a:pt x="884" y="16"/>
                </a:cubicBezTo>
                <a:cubicBezTo>
                  <a:pt x="930" y="16"/>
                  <a:pt x="960" y="50"/>
                  <a:pt x="960" y="109"/>
                </a:cubicBezTo>
                <a:cubicBezTo>
                  <a:pt x="960" y="162"/>
                  <a:pt x="933" y="190"/>
                  <a:pt x="889" y="190"/>
                </a:cubicBezTo>
                <a:cubicBezTo>
                  <a:pt x="843" y="190"/>
                  <a:pt x="813" y="156"/>
                  <a:pt x="813" y="98"/>
                </a:cubicBezTo>
                <a:moveTo>
                  <a:pt x="776" y="107"/>
                </a:moveTo>
                <a:cubicBezTo>
                  <a:pt x="776" y="167"/>
                  <a:pt x="816" y="207"/>
                  <a:pt x="883" y="207"/>
                </a:cubicBezTo>
                <a:cubicBezTo>
                  <a:pt x="951" y="207"/>
                  <a:pt x="997" y="163"/>
                  <a:pt x="997" y="100"/>
                </a:cubicBezTo>
                <a:cubicBezTo>
                  <a:pt x="997" y="40"/>
                  <a:pt x="957" y="0"/>
                  <a:pt x="890" y="0"/>
                </a:cubicBezTo>
                <a:cubicBezTo>
                  <a:pt x="822" y="0"/>
                  <a:pt x="776" y="44"/>
                  <a:pt x="776" y="107"/>
                </a:cubicBezTo>
                <a:moveTo>
                  <a:pt x="714" y="189"/>
                </a:moveTo>
                <a:cubicBezTo>
                  <a:pt x="689" y="188"/>
                  <a:pt x="687" y="186"/>
                  <a:pt x="687" y="172"/>
                </a:cubicBezTo>
                <a:cubicBezTo>
                  <a:pt x="687" y="115"/>
                  <a:pt x="687" y="115"/>
                  <a:pt x="687" y="115"/>
                </a:cubicBezTo>
                <a:cubicBezTo>
                  <a:pt x="743" y="36"/>
                  <a:pt x="743" y="36"/>
                  <a:pt x="743" y="36"/>
                </a:cubicBezTo>
                <a:cubicBezTo>
                  <a:pt x="753" y="22"/>
                  <a:pt x="756" y="18"/>
                  <a:pt x="771" y="18"/>
                </a:cubicBezTo>
                <a:cubicBezTo>
                  <a:pt x="771" y="4"/>
                  <a:pt x="771" y="4"/>
                  <a:pt x="771" y="4"/>
                </a:cubicBezTo>
                <a:cubicBezTo>
                  <a:pt x="702" y="4"/>
                  <a:pt x="702" y="4"/>
                  <a:pt x="702" y="4"/>
                </a:cubicBezTo>
                <a:cubicBezTo>
                  <a:pt x="702" y="17"/>
                  <a:pt x="702" y="17"/>
                  <a:pt x="702" y="17"/>
                </a:cubicBezTo>
                <a:cubicBezTo>
                  <a:pt x="720" y="18"/>
                  <a:pt x="724" y="21"/>
                  <a:pt x="724" y="27"/>
                </a:cubicBezTo>
                <a:cubicBezTo>
                  <a:pt x="724" y="31"/>
                  <a:pt x="722" y="36"/>
                  <a:pt x="718" y="42"/>
                </a:cubicBezTo>
                <a:cubicBezTo>
                  <a:pt x="679" y="97"/>
                  <a:pt x="679" y="97"/>
                  <a:pt x="679" y="97"/>
                </a:cubicBezTo>
                <a:cubicBezTo>
                  <a:pt x="640" y="40"/>
                  <a:pt x="640" y="40"/>
                  <a:pt x="640" y="40"/>
                </a:cubicBezTo>
                <a:cubicBezTo>
                  <a:pt x="636" y="34"/>
                  <a:pt x="634" y="31"/>
                  <a:pt x="634" y="27"/>
                </a:cubicBezTo>
                <a:cubicBezTo>
                  <a:pt x="634" y="21"/>
                  <a:pt x="639" y="18"/>
                  <a:pt x="657" y="17"/>
                </a:cubicBezTo>
                <a:cubicBezTo>
                  <a:pt x="657" y="4"/>
                  <a:pt x="657" y="4"/>
                  <a:pt x="657" y="4"/>
                </a:cubicBezTo>
                <a:cubicBezTo>
                  <a:pt x="568" y="4"/>
                  <a:pt x="568" y="4"/>
                  <a:pt x="568" y="4"/>
                </a:cubicBezTo>
                <a:cubicBezTo>
                  <a:pt x="568" y="18"/>
                  <a:pt x="568" y="18"/>
                  <a:pt x="568" y="18"/>
                </a:cubicBezTo>
                <a:cubicBezTo>
                  <a:pt x="581" y="18"/>
                  <a:pt x="585" y="22"/>
                  <a:pt x="595" y="36"/>
                </a:cubicBezTo>
                <a:cubicBezTo>
                  <a:pt x="652" y="117"/>
                  <a:pt x="652" y="117"/>
                  <a:pt x="652" y="117"/>
                </a:cubicBezTo>
                <a:cubicBezTo>
                  <a:pt x="652" y="172"/>
                  <a:pt x="652" y="172"/>
                  <a:pt x="652" y="172"/>
                </a:cubicBezTo>
                <a:cubicBezTo>
                  <a:pt x="652" y="186"/>
                  <a:pt x="650" y="188"/>
                  <a:pt x="625" y="189"/>
                </a:cubicBezTo>
                <a:cubicBezTo>
                  <a:pt x="625" y="203"/>
                  <a:pt x="625" y="203"/>
                  <a:pt x="625" y="203"/>
                </a:cubicBezTo>
                <a:cubicBezTo>
                  <a:pt x="714" y="203"/>
                  <a:pt x="714" y="203"/>
                  <a:pt x="714" y="203"/>
                </a:cubicBezTo>
                <a:lnTo>
                  <a:pt x="714" y="189"/>
                </a:lnTo>
                <a:close/>
                <a:moveTo>
                  <a:pt x="444" y="120"/>
                </a:moveTo>
                <a:cubicBezTo>
                  <a:pt x="476" y="47"/>
                  <a:pt x="476" y="47"/>
                  <a:pt x="476" y="47"/>
                </a:cubicBezTo>
                <a:cubicBezTo>
                  <a:pt x="508" y="120"/>
                  <a:pt x="508" y="120"/>
                  <a:pt x="508" y="120"/>
                </a:cubicBezTo>
                <a:lnTo>
                  <a:pt x="444" y="120"/>
                </a:lnTo>
                <a:close/>
                <a:moveTo>
                  <a:pt x="446" y="189"/>
                </a:moveTo>
                <a:cubicBezTo>
                  <a:pt x="427" y="189"/>
                  <a:pt x="421" y="185"/>
                  <a:pt x="421" y="176"/>
                </a:cubicBezTo>
                <a:cubicBezTo>
                  <a:pt x="421" y="173"/>
                  <a:pt x="423" y="168"/>
                  <a:pt x="425" y="164"/>
                </a:cubicBezTo>
                <a:cubicBezTo>
                  <a:pt x="437" y="136"/>
                  <a:pt x="437" y="136"/>
                  <a:pt x="437" y="136"/>
                </a:cubicBezTo>
                <a:cubicBezTo>
                  <a:pt x="515" y="136"/>
                  <a:pt x="515" y="136"/>
                  <a:pt x="515" y="136"/>
                </a:cubicBezTo>
                <a:cubicBezTo>
                  <a:pt x="528" y="167"/>
                  <a:pt x="528" y="167"/>
                  <a:pt x="528" y="167"/>
                </a:cubicBezTo>
                <a:cubicBezTo>
                  <a:pt x="530" y="171"/>
                  <a:pt x="531" y="175"/>
                  <a:pt x="531" y="178"/>
                </a:cubicBezTo>
                <a:cubicBezTo>
                  <a:pt x="531" y="186"/>
                  <a:pt x="526" y="189"/>
                  <a:pt x="509" y="189"/>
                </a:cubicBezTo>
                <a:cubicBezTo>
                  <a:pt x="509" y="203"/>
                  <a:pt x="509" y="203"/>
                  <a:pt x="509" y="203"/>
                </a:cubicBezTo>
                <a:cubicBezTo>
                  <a:pt x="591" y="203"/>
                  <a:pt x="591" y="203"/>
                  <a:pt x="591" y="203"/>
                </a:cubicBezTo>
                <a:cubicBezTo>
                  <a:pt x="591" y="189"/>
                  <a:pt x="591" y="189"/>
                  <a:pt x="591" y="189"/>
                </a:cubicBezTo>
                <a:cubicBezTo>
                  <a:pt x="576" y="188"/>
                  <a:pt x="574" y="185"/>
                  <a:pt x="567" y="169"/>
                </a:cubicBezTo>
                <a:cubicBezTo>
                  <a:pt x="492" y="1"/>
                  <a:pt x="492" y="1"/>
                  <a:pt x="492" y="1"/>
                </a:cubicBezTo>
                <a:cubicBezTo>
                  <a:pt x="478" y="1"/>
                  <a:pt x="478" y="1"/>
                  <a:pt x="478" y="1"/>
                </a:cubicBezTo>
                <a:cubicBezTo>
                  <a:pt x="403" y="169"/>
                  <a:pt x="403" y="169"/>
                  <a:pt x="403" y="169"/>
                </a:cubicBezTo>
                <a:cubicBezTo>
                  <a:pt x="397" y="185"/>
                  <a:pt x="394" y="188"/>
                  <a:pt x="379" y="189"/>
                </a:cubicBezTo>
                <a:cubicBezTo>
                  <a:pt x="379" y="203"/>
                  <a:pt x="379" y="203"/>
                  <a:pt x="379" y="203"/>
                </a:cubicBezTo>
                <a:cubicBezTo>
                  <a:pt x="446" y="203"/>
                  <a:pt x="446" y="203"/>
                  <a:pt x="446" y="203"/>
                </a:cubicBezTo>
                <a:lnTo>
                  <a:pt x="446" y="189"/>
                </a:lnTo>
                <a:close/>
                <a:moveTo>
                  <a:pt x="164" y="189"/>
                </a:moveTo>
                <a:cubicBezTo>
                  <a:pt x="142" y="189"/>
                  <a:pt x="137" y="184"/>
                  <a:pt x="137" y="157"/>
                </a:cubicBezTo>
                <a:cubicBezTo>
                  <a:pt x="137" y="42"/>
                  <a:pt x="137" y="42"/>
                  <a:pt x="137" y="42"/>
                </a:cubicBezTo>
                <a:cubicBezTo>
                  <a:pt x="216" y="197"/>
                  <a:pt x="216" y="197"/>
                  <a:pt x="216" y="197"/>
                </a:cubicBezTo>
                <a:cubicBezTo>
                  <a:pt x="223" y="197"/>
                  <a:pt x="223" y="197"/>
                  <a:pt x="223" y="197"/>
                </a:cubicBezTo>
                <a:cubicBezTo>
                  <a:pt x="301" y="42"/>
                  <a:pt x="301" y="42"/>
                  <a:pt x="301" y="42"/>
                </a:cubicBezTo>
                <a:cubicBezTo>
                  <a:pt x="301" y="172"/>
                  <a:pt x="301" y="172"/>
                  <a:pt x="301" y="172"/>
                </a:cubicBezTo>
                <a:cubicBezTo>
                  <a:pt x="301" y="186"/>
                  <a:pt x="299" y="188"/>
                  <a:pt x="276" y="189"/>
                </a:cubicBezTo>
                <a:cubicBezTo>
                  <a:pt x="276" y="203"/>
                  <a:pt x="276" y="203"/>
                  <a:pt x="276" y="203"/>
                </a:cubicBezTo>
                <a:cubicBezTo>
                  <a:pt x="362" y="203"/>
                  <a:pt x="362" y="203"/>
                  <a:pt x="362" y="203"/>
                </a:cubicBezTo>
                <a:cubicBezTo>
                  <a:pt x="362" y="189"/>
                  <a:pt x="362" y="189"/>
                  <a:pt x="362" y="189"/>
                </a:cubicBezTo>
                <a:cubicBezTo>
                  <a:pt x="338" y="188"/>
                  <a:pt x="336" y="186"/>
                  <a:pt x="336" y="172"/>
                </a:cubicBezTo>
                <a:cubicBezTo>
                  <a:pt x="336" y="34"/>
                  <a:pt x="336" y="34"/>
                  <a:pt x="336" y="34"/>
                </a:cubicBezTo>
                <a:cubicBezTo>
                  <a:pt x="336" y="21"/>
                  <a:pt x="338" y="19"/>
                  <a:pt x="362" y="18"/>
                </a:cubicBezTo>
                <a:cubicBezTo>
                  <a:pt x="362" y="4"/>
                  <a:pt x="362" y="4"/>
                  <a:pt x="362" y="4"/>
                </a:cubicBezTo>
                <a:cubicBezTo>
                  <a:pt x="302" y="4"/>
                  <a:pt x="302" y="4"/>
                  <a:pt x="302" y="4"/>
                </a:cubicBezTo>
                <a:cubicBezTo>
                  <a:pt x="229" y="148"/>
                  <a:pt x="229" y="148"/>
                  <a:pt x="229" y="148"/>
                </a:cubicBezTo>
                <a:cubicBezTo>
                  <a:pt x="156" y="4"/>
                  <a:pt x="156" y="4"/>
                  <a:pt x="156" y="4"/>
                </a:cubicBezTo>
                <a:cubicBezTo>
                  <a:pt x="92" y="4"/>
                  <a:pt x="92" y="4"/>
                  <a:pt x="92" y="4"/>
                </a:cubicBezTo>
                <a:cubicBezTo>
                  <a:pt x="92" y="17"/>
                  <a:pt x="92" y="17"/>
                  <a:pt x="92" y="17"/>
                </a:cubicBezTo>
                <a:cubicBezTo>
                  <a:pt x="115" y="20"/>
                  <a:pt x="119" y="22"/>
                  <a:pt x="119" y="47"/>
                </a:cubicBezTo>
                <a:cubicBezTo>
                  <a:pt x="119" y="157"/>
                  <a:pt x="119" y="157"/>
                  <a:pt x="119" y="157"/>
                </a:cubicBezTo>
                <a:cubicBezTo>
                  <a:pt x="119" y="184"/>
                  <a:pt x="114" y="189"/>
                  <a:pt x="92" y="189"/>
                </a:cubicBezTo>
                <a:cubicBezTo>
                  <a:pt x="92" y="203"/>
                  <a:pt x="92" y="203"/>
                  <a:pt x="92" y="203"/>
                </a:cubicBezTo>
                <a:cubicBezTo>
                  <a:pt x="164" y="203"/>
                  <a:pt x="164" y="203"/>
                  <a:pt x="164" y="203"/>
                </a:cubicBezTo>
                <a:lnTo>
                  <a:pt x="164" y="189"/>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Tree>
    <p:extLst>
      <p:ext uri="{BB962C8B-B14F-4D97-AF65-F5344CB8AC3E}">
        <p14:creationId xmlns:p14="http://schemas.microsoft.com/office/powerpoint/2010/main" val="2905653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9" name="Picture 8">
            <a:extLst>
              <a:ext uri="{FF2B5EF4-FFF2-40B4-BE49-F238E27FC236}">
                <a16:creationId xmlns:a16="http://schemas.microsoft.com/office/drawing/2014/main" id="{DC987743-EBB5-492F-8DB2-3B5E732581F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55DF39AA-05FC-471D-A96F-318DD40C896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pic>
        <p:nvPicPr>
          <p:cNvPr id="10" name="Picture 9">
            <a:extLst>
              <a:ext uri="{FF2B5EF4-FFF2-40B4-BE49-F238E27FC236}">
                <a16:creationId xmlns:a16="http://schemas.microsoft.com/office/drawing/2014/main" id="{1FB1E669-C51E-4424-905A-F8B0611E1A3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11" name="Picture 10">
            <a:extLst>
              <a:ext uri="{FF2B5EF4-FFF2-40B4-BE49-F238E27FC236}">
                <a16:creationId xmlns:a16="http://schemas.microsoft.com/office/drawing/2014/main" id="{8953675E-76F4-48A7-A502-2F787169CC31}"/>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1952289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100000">
              <a:srgbClr val="EBEBEB"/>
            </a:gs>
            <a:gs pos="0">
              <a:schemeClr val="bg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395030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100000">
              <a:srgbClr val="EBEBEB"/>
            </a:gs>
            <a:gs pos="0">
              <a:schemeClr val="bg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696541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93652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21010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2"/>
              </a:buClr>
              <a:buFont typeface="Arial" panose="020B0604020202020204" pitchFamily="34" charset="0"/>
              <a:buChar char="•"/>
              <a:defRPr/>
            </a:lvl1pPr>
            <a:lvl2pPr marL="685800" indent="-228600">
              <a:buClr>
                <a:schemeClr val="accent2"/>
              </a:buClr>
              <a:buFont typeface="Arial" panose="020B0604020202020204" pitchFamily="34" charset="0"/>
              <a:buChar char="•"/>
              <a:defRPr/>
            </a:lvl2pPr>
            <a:lvl3pPr marL="1143000" indent="-228600">
              <a:buClr>
                <a:schemeClr val="accent2"/>
              </a:buClr>
              <a:buFont typeface="Arial" panose="020B0604020202020204" pitchFamily="34" charset="0"/>
              <a:buChar char="•"/>
              <a:defRPr/>
            </a:lvl3pPr>
            <a:lvl4pPr marL="1600200" indent="-228600">
              <a:buClr>
                <a:schemeClr val="accent2"/>
              </a:buClr>
              <a:buFont typeface="Arial" panose="020B0604020202020204" pitchFamily="34" charset="0"/>
              <a:buChar char="•"/>
              <a:defRPr/>
            </a:lvl4pPr>
            <a:lvl5pPr marL="2057400" indent="-228600">
              <a:buClr>
                <a:schemeClr val="accent2"/>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4184639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695416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21317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Rectangle 5">
            <a:extLst>
              <a:ext uri="{FF2B5EF4-FFF2-40B4-BE49-F238E27FC236}">
                <a16:creationId xmlns:a16="http://schemas.microsoft.com/office/drawing/2014/main" id="{8540BD09-B14B-4B0C-B8CE-38402C9123A6}"/>
              </a:ext>
            </a:extLst>
          </p:cNvPr>
          <p:cNvSpPr/>
          <p:nvPr/>
        </p:nvSpPr>
        <p:spPr>
          <a:xfrm>
            <a:off x="0" y="-1"/>
            <a:ext cx="12192000" cy="106681"/>
          </a:xfrm>
          <a:prstGeom prst="rect">
            <a:avLst/>
          </a:prstGeom>
          <a:gradFill flip="none" rotWithShape="1">
            <a:gsLst>
              <a:gs pos="0">
                <a:srgbClr val="2F3393"/>
              </a:gs>
              <a:gs pos="97345">
                <a:srgbClr val="7E93A4"/>
              </a:gs>
              <a:gs pos="53000">
                <a:srgbClr val="4E71A7"/>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ACD7140-D735-4645-B9B8-EF425968E740}"/>
              </a:ext>
            </a:extLst>
          </p:cNvPr>
          <p:cNvSpPr/>
          <p:nvPr userDrawn="1"/>
        </p:nvSpPr>
        <p:spPr>
          <a:xfrm>
            <a:off x="0" y="-1"/>
            <a:ext cx="12192000" cy="106681"/>
          </a:xfrm>
          <a:prstGeom prst="rect">
            <a:avLst/>
          </a:prstGeom>
          <a:gradFill flip="none" rotWithShape="1">
            <a:gsLst>
              <a:gs pos="0">
                <a:srgbClr val="2F3393"/>
              </a:gs>
              <a:gs pos="97345">
                <a:srgbClr val="7E93A4"/>
              </a:gs>
              <a:gs pos="53000">
                <a:srgbClr val="4E71A7"/>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650965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4"/>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02144-33F6-7E81-CD9C-D58A07EB5C32}"/>
              </a:ext>
            </a:extLst>
          </p:cNvPr>
          <p:cNvSpPr>
            <a:spLocks noGrp="1"/>
          </p:cNvSpPr>
          <p:nvPr>
            <p:ph type="title"/>
          </p:nvPr>
        </p:nvSpPr>
        <p:spPr/>
        <p:txBody>
          <a:bodyPr/>
          <a:lstStyle/>
          <a:p>
            <a:r>
              <a:rPr lang="en-US" dirty="0"/>
              <a:t>The Role of Radiotherapy in AHOD1331</a:t>
            </a:r>
          </a:p>
        </p:txBody>
      </p:sp>
      <p:sp>
        <p:nvSpPr>
          <p:cNvPr id="3" name="Subtitle 2">
            <a:extLst>
              <a:ext uri="{FF2B5EF4-FFF2-40B4-BE49-F238E27FC236}">
                <a16:creationId xmlns:a16="http://schemas.microsoft.com/office/drawing/2014/main" id="{9EC5D70A-2B46-9BE4-9CBC-CC8854ED3C96}"/>
              </a:ext>
            </a:extLst>
          </p:cNvPr>
          <p:cNvSpPr>
            <a:spLocks noGrp="1"/>
          </p:cNvSpPr>
          <p:nvPr>
            <p:ph type="body" idx="1"/>
          </p:nvPr>
        </p:nvSpPr>
        <p:spPr/>
        <p:txBody>
          <a:bodyPr>
            <a:normAutofit/>
          </a:bodyPr>
          <a:lstStyle/>
          <a:p>
            <a:r>
              <a:rPr lang="en-US" b="1" dirty="0">
                <a:solidFill>
                  <a:schemeClr val="accent4"/>
                </a:solidFill>
              </a:rPr>
              <a:t>Bradford Hoppe, MD, MPH</a:t>
            </a:r>
            <a:br>
              <a:rPr lang="en-US" dirty="0"/>
            </a:br>
            <a:r>
              <a:rPr lang="en-US" dirty="0"/>
              <a:t>Professor of Radiation Oncology</a:t>
            </a:r>
            <a:br>
              <a:rPr lang="en-US" dirty="0"/>
            </a:br>
            <a:r>
              <a:rPr lang="en-US" dirty="0"/>
              <a:t>Medical Director of Particle Therapy</a:t>
            </a:r>
            <a:br>
              <a:rPr lang="en-US" dirty="0"/>
            </a:br>
            <a:r>
              <a:rPr lang="en-US" dirty="0"/>
              <a:t>Mayo Clinic</a:t>
            </a:r>
            <a:br>
              <a:rPr lang="en-US" dirty="0"/>
            </a:br>
            <a:r>
              <a:rPr lang="en-US" dirty="0"/>
              <a:t>Jacksonville, FL</a:t>
            </a:r>
          </a:p>
        </p:txBody>
      </p:sp>
    </p:spTree>
    <p:extLst>
      <p:ext uri="{BB962C8B-B14F-4D97-AF65-F5344CB8AC3E}">
        <p14:creationId xmlns:p14="http://schemas.microsoft.com/office/powerpoint/2010/main" val="3393472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The views and opinions expressed in this educational activity are those of the faculty and do not necessarily represent the views of </a:t>
            </a:r>
            <a:r>
              <a:rPr lang="en-US" sz="1600" dirty="0" err="1"/>
              <a:t>TotalCME</a:t>
            </a:r>
            <a:r>
              <a:rPr lang="en-US" sz="1600" dirty="0"/>
              <a:t>, Inc.,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258D010-B756-27C2-25FE-3347DD87ACA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92063" y="1795607"/>
            <a:ext cx="3177908" cy="4315265"/>
          </a:xfrm>
          <a:prstGeom prst="rect">
            <a:avLst/>
          </a:prstGeom>
        </p:spPr>
      </p:pic>
      <p:sp>
        <p:nvSpPr>
          <p:cNvPr id="2" name="TextBox 1">
            <a:extLst>
              <a:ext uri="{FF2B5EF4-FFF2-40B4-BE49-F238E27FC236}">
                <a16:creationId xmlns:a16="http://schemas.microsoft.com/office/drawing/2014/main" id="{EEF78D5A-A34A-5DF1-4870-0532CFE1DC8E}"/>
              </a:ext>
            </a:extLst>
          </p:cNvPr>
          <p:cNvSpPr txBox="1"/>
          <p:nvPr/>
        </p:nvSpPr>
        <p:spPr>
          <a:xfrm>
            <a:off x="1338943" y="1232203"/>
            <a:ext cx="3331028" cy="707886"/>
          </a:xfrm>
          <a:prstGeom prst="rect">
            <a:avLst/>
          </a:prstGeom>
          <a:noFill/>
        </p:spPr>
        <p:txBody>
          <a:bodyPr wrap="square" rtlCol="0">
            <a:spAutoFit/>
          </a:bodyPr>
          <a:lstStyle/>
          <a:p>
            <a:pPr algn="ctr"/>
            <a:r>
              <a:rPr lang="en-US" sz="2000" b="1" dirty="0">
                <a:solidFill>
                  <a:schemeClr val="accent4"/>
                </a:solidFill>
              </a:rPr>
              <a:t>POG 9425 RT fields				</a:t>
            </a:r>
          </a:p>
        </p:txBody>
      </p:sp>
      <p:sp>
        <p:nvSpPr>
          <p:cNvPr id="4" name="TextBox 3">
            <a:extLst>
              <a:ext uri="{FF2B5EF4-FFF2-40B4-BE49-F238E27FC236}">
                <a16:creationId xmlns:a16="http://schemas.microsoft.com/office/drawing/2014/main" id="{BCE4D441-04D3-4208-41CF-FF3A262DE30B}"/>
              </a:ext>
            </a:extLst>
          </p:cNvPr>
          <p:cNvSpPr txBox="1"/>
          <p:nvPr/>
        </p:nvSpPr>
        <p:spPr>
          <a:xfrm>
            <a:off x="322865" y="6346269"/>
            <a:ext cx="5466748" cy="461665"/>
          </a:xfrm>
          <a:prstGeom prst="rect">
            <a:avLst/>
          </a:prstGeom>
          <a:noFill/>
        </p:spPr>
        <p:txBody>
          <a:bodyPr wrap="square" rtlCol="0">
            <a:spAutoFit/>
          </a:bodyPr>
          <a:lstStyle/>
          <a:p>
            <a:r>
              <a:rPr lang="en-US" sz="1200" dirty="0">
                <a:solidFill>
                  <a:schemeClr val="bg1">
                    <a:lumMod val="65000"/>
                  </a:schemeClr>
                </a:solidFill>
              </a:rPr>
              <a:t>RT, radiotherapy.</a:t>
            </a:r>
          </a:p>
          <a:p>
            <a:r>
              <a:rPr lang="en-US" sz="1200" dirty="0" err="1">
                <a:solidFill>
                  <a:schemeClr val="bg1">
                    <a:lumMod val="65000"/>
                  </a:schemeClr>
                </a:solidFill>
              </a:rPr>
              <a:t>Oeffinger</a:t>
            </a:r>
            <a:r>
              <a:rPr lang="en-US" sz="1200" dirty="0">
                <a:solidFill>
                  <a:schemeClr val="bg1">
                    <a:lumMod val="65000"/>
                  </a:schemeClr>
                </a:solidFill>
              </a:rPr>
              <a:t> KC, et al. </a:t>
            </a:r>
            <a:r>
              <a:rPr lang="en-US" sz="1200" i="1" dirty="0">
                <a:solidFill>
                  <a:schemeClr val="bg1">
                    <a:lumMod val="65000"/>
                  </a:schemeClr>
                </a:solidFill>
              </a:rPr>
              <a:t>N </a:t>
            </a:r>
            <a:r>
              <a:rPr lang="en-US" sz="1200" i="1" dirty="0" err="1">
                <a:solidFill>
                  <a:schemeClr val="bg1">
                    <a:lumMod val="65000"/>
                  </a:schemeClr>
                </a:solidFill>
              </a:rPr>
              <a:t>Engl</a:t>
            </a:r>
            <a:r>
              <a:rPr lang="en-US" sz="1200" i="1" dirty="0">
                <a:solidFill>
                  <a:schemeClr val="bg1">
                    <a:lumMod val="65000"/>
                  </a:schemeClr>
                </a:solidFill>
              </a:rPr>
              <a:t> J Med.</a:t>
            </a:r>
            <a:r>
              <a:rPr lang="en-US" sz="1200" dirty="0">
                <a:solidFill>
                  <a:schemeClr val="bg1">
                    <a:lumMod val="65000"/>
                  </a:schemeClr>
                </a:solidFill>
              </a:rPr>
              <a:t> 2006;355(15):1572-1582.</a:t>
            </a:r>
          </a:p>
        </p:txBody>
      </p:sp>
      <p:sp>
        <p:nvSpPr>
          <p:cNvPr id="3" name="Title 2">
            <a:extLst>
              <a:ext uri="{FF2B5EF4-FFF2-40B4-BE49-F238E27FC236}">
                <a16:creationId xmlns:a16="http://schemas.microsoft.com/office/drawing/2014/main" id="{1CAE7336-9E7C-26BF-D83D-BD69DC7979BF}"/>
              </a:ext>
            </a:extLst>
          </p:cNvPr>
          <p:cNvSpPr>
            <a:spLocks noGrp="1"/>
          </p:cNvSpPr>
          <p:nvPr>
            <p:ph type="title"/>
          </p:nvPr>
        </p:nvSpPr>
        <p:spPr>
          <a:xfrm>
            <a:off x="609600" y="199506"/>
            <a:ext cx="10744200" cy="837556"/>
          </a:xfrm>
        </p:spPr>
        <p:txBody>
          <a:bodyPr/>
          <a:lstStyle/>
          <a:p>
            <a:r>
              <a:rPr lang="en-US" sz="2800" dirty="0"/>
              <a:t>Late Effects From Combined Modality Therapy</a:t>
            </a:r>
          </a:p>
        </p:txBody>
      </p:sp>
      <p:sp>
        <p:nvSpPr>
          <p:cNvPr id="15" name="TextBox 14">
            <a:extLst>
              <a:ext uri="{FF2B5EF4-FFF2-40B4-BE49-F238E27FC236}">
                <a16:creationId xmlns:a16="http://schemas.microsoft.com/office/drawing/2014/main" id="{FD4C3665-DD75-DD89-54F0-9E7D2BF529CB}"/>
              </a:ext>
            </a:extLst>
          </p:cNvPr>
          <p:cNvSpPr txBox="1"/>
          <p:nvPr/>
        </p:nvSpPr>
        <p:spPr>
          <a:xfrm>
            <a:off x="6517815" y="5534732"/>
            <a:ext cx="5064585" cy="738664"/>
          </a:xfrm>
          <a:prstGeom prst="rect">
            <a:avLst/>
          </a:prstGeom>
          <a:noFill/>
        </p:spPr>
        <p:txBody>
          <a:bodyPr wrap="square" rtlCol="0">
            <a:spAutoFit/>
          </a:bodyPr>
          <a:lstStyle/>
          <a:p>
            <a:r>
              <a:rPr lang="en-US" sz="1400" dirty="0"/>
              <a:t>Common Terminology Criteria for Adverse Events version 3.0;  mild (grade 1), moderate (grade 2), severe (grade 3), life-threatening/disabling (grade 4), fatal (grade 5)</a:t>
            </a:r>
          </a:p>
        </p:txBody>
      </p:sp>
      <p:grpSp>
        <p:nvGrpSpPr>
          <p:cNvPr id="16" name="Group 15">
            <a:extLst>
              <a:ext uri="{FF2B5EF4-FFF2-40B4-BE49-F238E27FC236}">
                <a16:creationId xmlns:a16="http://schemas.microsoft.com/office/drawing/2014/main" id="{F5191963-C830-4A88-1B14-6CEC63418015}"/>
              </a:ext>
            </a:extLst>
          </p:cNvPr>
          <p:cNvGrpSpPr/>
          <p:nvPr/>
        </p:nvGrpSpPr>
        <p:grpSpPr>
          <a:xfrm>
            <a:off x="7200558" y="1385082"/>
            <a:ext cx="3102113" cy="3937732"/>
            <a:chOff x="1094489" y="1281545"/>
            <a:chExt cx="3102113" cy="3937732"/>
          </a:xfrm>
        </p:grpSpPr>
        <p:pic>
          <p:nvPicPr>
            <p:cNvPr id="17" name="Picture 16">
              <a:extLst>
                <a:ext uri="{FF2B5EF4-FFF2-40B4-BE49-F238E27FC236}">
                  <a16:creationId xmlns:a16="http://schemas.microsoft.com/office/drawing/2014/main" id="{18D580BA-B7E0-371B-840B-2B263D7DCB4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447799" y="1596758"/>
              <a:ext cx="2748803" cy="3281102"/>
            </a:xfrm>
            <a:prstGeom prst="rect">
              <a:avLst/>
            </a:prstGeom>
          </p:spPr>
        </p:pic>
        <p:sp>
          <p:nvSpPr>
            <p:cNvPr id="19" name="TextBox 18">
              <a:extLst>
                <a:ext uri="{FF2B5EF4-FFF2-40B4-BE49-F238E27FC236}">
                  <a16:creationId xmlns:a16="http://schemas.microsoft.com/office/drawing/2014/main" id="{1CE7C01B-6736-CE3F-55B6-3F0A96A7C642}"/>
                </a:ext>
              </a:extLst>
            </p:cNvPr>
            <p:cNvSpPr txBox="1"/>
            <p:nvPr/>
          </p:nvSpPr>
          <p:spPr>
            <a:xfrm>
              <a:off x="1348405" y="4965361"/>
              <a:ext cx="2601994" cy="253916"/>
            </a:xfrm>
            <a:prstGeom prst="rect">
              <a:avLst/>
            </a:prstGeom>
            <a:noFill/>
          </p:spPr>
          <p:txBody>
            <a:bodyPr wrap="none" rtlCol="0">
              <a:spAutoFit/>
            </a:bodyPr>
            <a:lstStyle/>
            <a:p>
              <a:r>
                <a:rPr lang="en-US" sz="1050" b="1" dirty="0"/>
                <a:t>Years after Original Cancer Diagnosis</a:t>
              </a:r>
            </a:p>
          </p:txBody>
        </p:sp>
        <p:sp>
          <p:nvSpPr>
            <p:cNvPr id="20" name="TextBox 19">
              <a:extLst>
                <a:ext uri="{FF2B5EF4-FFF2-40B4-BE49-F238E27FC236}">
                  <a16:creationId xmlns:a16="http://schemas.microsoft.com/office/drawing/2014/main" id="{13FEE75B-B9C2-6FBC-DDCE-BAB63E715965}"/>
                </a:ext>
              </a:extLst>
            </p:cNvPr>
            <p:cNvSpPr txBox="1"/>
            <p:nvPr/>
          </p:nvSpPr>
          <p:spPr>
            <a:xfrm rot="16200000">
              <a:off x="437418" y="2938716"/>
              <a:ext cx="1568058" cy="253916"/>
            </a:xfrm>
            <a:prstGeom prst="rect">
              <a:avLst/>
            </a:prstGeom>
            <a:noFill/>
          </p:spPr>
          <p:txBody>
            <a:bodyPr wrap="none" rtlCol="0">
              <a:spAutoFit/>
            </a:bodyPr>
            <a:lstStyle/>
            <a:p>
              <a:r>
                <a:rPr lang="en-US" sz="1050" b="1" dirty="0"/>
                <a:t>Cumulative Incidence</a:t>
              </a:r>
            </a:p>
          </p:txBody>
        </p:sp>
        <p:sp>
          <p:nvSpPr>
            <p:cNvPr id="21" name="TextBox 20">
              <a:extLst>
                <a:ext uri="{FF2B5EF4-FFF2-40B4-BE49-F238E27FC236}">
                  <a16:creationId xmlns:a16="http://schemas.microsoft.com/office/drawing/2014/main" id="{0E024BD1-EBBF-FFD6-2AA3-C31743337D7C}"/>
                </a:ext>
              </a:extLst>
            </p:cNvPr>
            <p:cNvSpPr txBox="1"/>
            <p:nvPr/>
          </p:nvSpPr>
          <p:spPr>
            <a:xfrm>
              <a:off x="1664196" y="1281545"/>
              <a:ext cx="1970411" cy="253916"/>
            </a:xfrm>
            <a:prstGeom prst="rect">
              <a:avLst/>
            </a:prstGeom>
            <a:noFill/>
          </p:spPr>
          <p:txBody>
            <a:bodyPr wrap="none" rtlCol="0">
              <a:spAutoFit/>
            </a:bodyPr>
            <a:lstStyle/>
            <a:p>
              <a:r>
                <a:rPr lang="en-US" sz="1050" b="1" dirty="0"/>
                <a:t>Hodgkin’s Disease (n=1876)</a:t>
              </a:r>
            </a:p>
          </p:txBody>
        </p:sp>
      </p:grpSp>
    </p:spTree>
    <p:extLst>
      <p:ext uri="{BB962C8B-B14F-4D97-AF65-F5344CB8AC3E}">
        <p14:creationId xmlns:p14="http://schemas.microsoft.com/office/powerpoint/2010/main" val="3347860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8AB42-7C69-1BF2-DF84-37E7E096CF6D}"/>
              </a:ext>
            </a:extLst>
          </p:cNvPr>
          <p:cNvSpPr>
            <a:spLocks noGrp="1"/>
          </p:cNvSpPr>
          <p:nvPr>
            <p:ph type="title"/>
          </p:nvPr>
        </p:nvSpPr>
        <p:spPr/>
        <p:txBody>
          <a:bodyPr/>
          <a:lstStyle/>
          <a:p>
            <a:r>
              <a:rPr lang="en-US" dirty="0"/>
              <a:t>Radiotherapy in AHOD1331</a:t>
            </a:r>
          </a:p>
        </p:txBody>
      </p:sp>
      <p:sp>
        <p:nvSpPr>
          <p:cNvPr id="3" name="Content Placeholder 2">
            <a:extLst>
              <a:ext uri="{FF2B5EF4-FFF2-40B4-BE49-F238E27FC236}">
                <a16:creationId xmlns:a16="http://schemas.microsoft.com/office/drawing/2014/main" id="{B9D30446-F52A-A464-A067-63FC51BA0F7D}"/>
              </a:ext>
            </a:extLst>
          </p:cNvPr>
          <p:cNvSpPr>
            <a:spLocks noGrp="1"/>
          </p:cNvSpPr>
          <p:nvPr>
            <p:ph idx="1"/>
          </p:nvPr>
        </p:nvSpPr>
        <p:spPr/>
        <p:txBody>
          <a:bodyPr>
            <a:normAutofit/>
          </a:bodyPr>
          <a:lstStyle/>
          <a:p>
            <a:r>
              <a:rPr lang="en-US" sz="2800" dirty="0"/>
              <a:t>ISRT to 21 </a:t>
            </a:r>
            <a:r>
              <a:rPr lang="en-US" sz="2800" dirty="0" err="1"/>
              <a:t>Gy</a:t>
            </a:r>
            <a:r>
              <a:rPr lang="en-US" sz="2800" dirty="0"/>
              <a:t> was delivered</a:t>
            </a:r>
          </a:p>
          <a:p>
            <a:pPr lvl="1"/>
            <a:r>
              <a:rPr lang="en-US" sz="2400" dirty="0"/>
              <a:t>Sites of bulky mediastinal disease</a:t>
            </a:r>
          </a:p>
          <a:p>
            <a:pPr lvl="1"/>
            <a:r>
              <a:rPr lang="en-US" sz="2400" dirty="0"/>
              <a:t>SER sites (Deauville 4-5 after 2 cycles of systemic therapy)</a:t>
            </a:r>
          </a:p>
          <a:p>
            <a:pPr lvl="1"/>
            <a:endParaRPr lang="en-US" sz="2400" dirty="0"/>
          </a:p>
          <a:p>
            <a:r>
              <a:rPr lang="en-US" sz="2800" dirty="0"/>
              <a:t>9 </a:t>
            </a:r>
            <a:r>
              <a:rPr lang="en-US" sz="2800" dirty="0" err="1"/>
              <a:t>Gy</a:t>
            </a:r>
            <a:r>
              <a:rPr lang="en-US" sz="2800" dirty="0"/>
              <a:t> boost delivered </a:t>
            </a:r>
          </a:p>
          <a:p>
            <a:pPr lvl="1"/>
            <a:r>
              <a:rPr lang="en-US" sz="2400" dirty="0"/>
              <a:t>Sites in PR (Deauville 3-5) at completion of systemic therapy</a:t>
            </a:r>
          </a:p>
          <a:p>
            <a:pPr lvl="1"/>
            <a:endParaRPr lang="en-US" sz="2400" dirty="0"/>
          </a:p>
          <a:p>
            <a:r>
              <a:rPr lang="en-US" sz="2800" dirty="0"/>
              <a:t>3D-CRT, IMRT, and proton therapy allowed on trial</a:t>
            </a:r>
          </a:p>
          <a:p>
            <a:endParaRPr lang="en-US" sz="2800" dirty="0"/>
          </a:p>
        </p:txBody>
      </p:sp>
      <p:sp>
        <p:nvSpPr>
          <p:cNvPr id="4" name="TextBox 3">
            <a:extLst>
              <a:ext uri="{FF2B5EF4-FFF2-40B4-BE49-F238E27FC236}">
                <a16:creationId xmlns:a16="http://schemas.microsoft.com/office/drawing/2014/main" id="{E6794593-6B36-329E-142F-493DF2D61CF1}"/>
              </a:ext>
            </a:extLst>
          </p:cNvPr>
          <p:cNvSpPr txBox="1"/>
          <p:nvPr/>
        </p:nvSpPr>
        <p:spPr>
          <a:xfrm>
            <a:off x="620500" y="6075408"/>
            <a:ext cx="10602672" cy="646331"/>
          </a:xfrm>
          <a:prstGeom prst="rect">
            <a:avLst/>
          </a:prstGeom>
          <a:noFill/>
        </p:spPr>
        <p:txBody>
          <a:bodyPr wrap="square" rtlCol="0">
            <a:spAutoFit/>
          </a:bodyPr>
          <a:lstStyle/>
          <a:p>
            <a:r>
              <a:rPr lang="en-US" sz="1200" dirty="0">
                <a:solidFill>
                  <a:schemeClr val="bg1">
                    <a:lumMod val="65000"/>
                  </a:schemeClr>
                </a:solidFill>
              </a:rPr>
              <a:t>3D-CRT, 3-dimensional conformal radiation therapy; IMRT, intensity-modulated radiation therapy; ISRT, involved-site radiotherapy; PR, partial response; SER, slow early response.</a:t>
            </a:r>
            <a:br>
              <a:rPr lang="da-DK" sz="1200" dirty="0">
                <a:solidFill>
                  <a:schemeClr val="bg1">
                    <a:lumMod val="65000"/>
                  </a:schemeClr>
                </a:solidFill>
              </a:rPr>
            </a:br>
            <a:r>
              <a:rPr lang="da-DK" sz="1200" dirty="0" err="1">
                <a:solidFill>
                  <a:schemeClr val="bg1">
                    <a:lumMod val="65000"/>
                  </a:schemeClr>
                </a:solidFill>
              </a:rPr>
              <a:t>Castellino</a:t>
            </a:r>
            <a:r>
              <a:rPr lang="da-DK" sz="1200" dirty="0">
                <a:solidFill>
                  <a:schemeClr val="bg1">
                    <a:lumMod val="65000"/>
                  </a:schemeClr>
                </a:solidFill>
              </a:rPr>
              <a:t> SM, et al. </a:t>
            </a:r>
            <a:r>
              <a:rPr lang="da-DK" sz="1200" i="1" dirty="0">
                <a:solidFill>
                  <a:schemeClr val="bg1">
                    <a:lumMod val="65000"/>
                  </a:schemeClr>
                </a:solidFill>
              </a:rPr>
              <a:t>N Engl J Med.</a:t>
            </a:r>
            <a:r>
              <a:rPr lang="da-DK" sz="1200" dirty="0">
                <a:solidFill>
                  <a:schemeClr val="bg1">
                    <a:lumMod val="65000"/>
                  </a:schemeClr>
                </a:solidFill>
              </a:rPr>
              <a:t> 2022;387(18):1649-1660.</a:t>
            </a:r>
            <a:endParaRPr lang="en-US" sz="1200" dirty="0">
              <a:solidFill>
                <a:schemeClr val="bg1">
                  <a:lumMod val="65000"/>
                </a:schemeClr>
              </a:solidFill>
            </a:endParaRPr>
          </a:p>
        </p:txBody>
      </p:sp>
    </p:spTree>
    <p:extLst>
      <p:ext uri="{BB962C8B-B14F-4D97-AF65-F5344CB8AC3E}">
        <p14:creationId xmlns:p14="http://schemas.microsoft.com/office/powerpoint/2010/main" val="2220591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258D010-B756-27C2-25FE-3347DD87ACA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48358" y="1543742"/>
            <a:ext cx="3302600" cy="4484583"/>
          </a:xfrm>
          <a:prstGeom prst="rect">
            <a:avLst/>
          </a:prstGeom>
        </p:spPr>
      </p:pic>
      <p:pic>
        <p:nvPicPr>
          <p:cNvPr id="20" name="Picture 19">
            <a:extLst>
              <a:ext uri="{FF2B5EF4-FFF2-40B4-BE49-F238E27FC236}">
                <a16:creationId xmlns:a16="http://schemas.microsoft.com/office/drawing/2014/main" id="{9CCDE43A-EA34-C205-35D6-F66285E5CFD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40356" y="1605504"/>
            <a:ext cx="3070714" cy="4422820"/>
          </a:xfrm>
          <a:prstGeom prst="rect">
            <a:avLst/>
          </a:prstGeom>
        </p:spPr>
      </p:pic>
      <p:sp>
        <p:nvSpPr>
          <p:cNvPr id="2" name="TextBox 1">
            <a:extLst>
              <a:ext uri="{FF2B5EF4-FFF2-40B4-BE49-F238E27FC236}">
                <a16:creationId xmlns:a16="http://schemas.microsoft.com/office/drawing/2014/main" id="{EEF78D5A-A34A-5DF1-4870-0532CFE1DC8E}"/>
              </a:ext>
            </a:extLst>
          </p:cNvPr>
          <p:cNvSpPr txBox="1"/>
          <p:nvPr/>
        </p:nvSpPr>
        <p:spPr>
          <a:xfrm>
            <a:off x="2519915" y="1045185"/>
            <a:ext cx="1808508" cy="400110"/>
          </a:xfrm>
          <a:prstGeom prst="rect">
            <a:avLst/>
          </a:prstGeom>
          <a:noFill/>
        </p:spPr>
        <p:txBody>
          <a:bodyPr wrap="none" rtlCol="0">
            <a:spAutoFit/>
          </a:bodyPr>
          <a:lstStyle/>
          <a:p>
            <a:r>
              <a:rPr lang="en-US" sz="2000" b="1" dirty="0">
                <a:solidFill>
                  <a:schemeClr val="accent4"/>
                </a:solidFill>
              </a:rPr>
              <a:t>POG 9425 RT</a:t>
            </a:r>
            <a:endParaRPr lang="en-US" sz="2000" b="1" baseline="30000" dirty="0">
              <a:solidFill>
                <a:schemeClr val="accent4"/>
              </a:solidFill>
            </a:endParaRPr>
          </a:p>
        </p:txBody>
      </p:sp>
      <p:sp>
        <p:nvSpPr>
          <p:cNvPr id="3" name="TextBox 2">
            <a:extLst>
              <a:ext uri="{FF2B5EF4-FFF2-40B4-BE49-F238E27FC236}">
                <a16:creationId xmlns:a16="http://schemas.microsoft.com/office/drawing/2014/main" id="{720AD8A0-479C-5B83-0263-9BA89F2D8CB9}"/>
              </a:ext>
            </a:extLst>
          </p:cNvPr>
          <p:cNvSpPr txBox="1"/>
          <p:nvPr/>
        </p:nvSpPr>
        <p:spPr>
          <a:xfrm>
            <a:off x="362694" y="6047869"/>
            <a:ext cx="4314441" cy="646331"/>
          </a:xfrm>
          <a:prstGeom prst="rect">
            <a:avLst/>
          </a:prstGeom>
          <a:noFill/>
        </p:spPr>
        <p:txBody>
          <a:bodyPr wrap="square" rtlCol="0">
            <a:spAutoFit/>
          </a:bodyPr>
          <a:lstStyle/>
          <a:p>
            <a:r>
              <a:rPr lang="en-US" sz="1200" dirty="0">
                <a:solidFill>
                  <a:schemeClr val="bg1">
                    <a:lumMod val="65000"/>
                  </a:schemeClr>
                </a:solidFill>
              </a:rPr>
              <a:t>Blue- total nodal radiation field</a:t>
            </a:r>
            <a:br>
              <a:rPr lang="nl-NL" sz="1200" dirty="0">
                <a:solidFill>
                  <a:schemeClr val="bg1">
                    <a:lumMod val="65000"/>
                  </a:schemeClr>
                </a:solidFill>
              </a:rPr>
            </a:br>
            <a:r>
              <a:rPr lang="nl-NL" sz="1200" dirty="0">
                <a:solidFill>
                  <a:schemeClr val="bg1">
                    <a:lumMod val="65000"/>
                  </a:schemeClr>
                </a:solidFill>
              </a:rPr>
              <a:t>Schwartz CL, et al. </a:t>
            </a:r>
            <a:r>
              <a:rPr lang="nl-NL" sz="1200" i="1" dirty="0">
                <a:solidFill>
                  <a:schemeClr val="bg1">
                    <a:lumMod val="65000"/>
                  </a:schemeClr>
                </a:solidFill>
              </a:rPr>
              <a:t>Blood. </a:t>
            </a:r>
            <a:r>
              <a:rPr lang="nl-NL" sz="1200" dirty="0">
                <a:solidFill>
                  <a:schemeClr val="bg1">
                    <a:lumMod val="65000"/>
                  </a:schemeClr>
                </a:solidFill>
              </a:rPr>
              <a:t>2009;114(10):2051-2059; </a:t>
            </a:r>
            <a:r>
              <a:rPr lang="da-DK" sz="1200" dirty="0">
                <a:solidFill>
                  <a:schemeClr val="bg1">
                    <a:lumMod val="65000"/>
                  </a:schemeClr>
                </a:solidFill>
              </a:rPr>
              <a:t>Castellino SM, et al. </a:t>
            </a:r>
            <a:r>
              <a:rPr lang="da-DK" sz="1200" i="1" dirty="0">
                <a:solidFill>
                  <a:schemeClr val="bg1">
                    <a:lumMod val="65000"/>
                  </a:schemeClr>
                </a:solidFill>
              </a:rPr>
              <a:t>N Engl J Med. </a:t>
            </a:r>
            <a:r>
              <a:rPr lang="da-DK" sz="1200" dirty="0">
                <a:solidFill>
                  <a:schemeClr val="bg1">
                    <a:lumMod val="65000"/>
                  </a:schemeClr>
                </a:solidFill>
              </a:rPr>
              <a:t>2022;387(18):1649-1660.</a:t>
            </a:r>
            <a:endParaRPr lang="en-US" sz="1200" dirty="0">
              <a:solidFill>
                <a:schemeClr val="bg1">
                  <a:lumMod val="65000"/>
                </a:schemeClr>
              </a:solidFill>
            </a:endParaRPr>
          </a:p>
        </p:txBody>
      </p:sp>
      <p:sp>
        <p:nvSpPr>
          <p:cNvPr id="4" name="Title 3">
            <a:extLst>
              <a:ext uri="{FF2B5EF4-FFF2-40B4-BE49-F238E27FC236}">
                <a16:creationId xmlns:a16="http://schemas.microsoft.com/office/drawing/2014/main" id="{182CC33A-1D62-DA5F-7A36-27C6708DE9F1}"/>
              </a:ext>
            </a:extLst>
          </p:cNvPr>
          <p:cNvSpPr>
            <a:spLocks noGrp="1"/>
          </p:cNvSpPr>
          <p:nvPr>
            <p:ph type="title"/>
          </p:nvPr>
        </p:nvSpPr>
        <p:spPr>
          <a:xfrm>
            <a:off x="609600" y="199505"/>
            <a:ext cx="10744200" cy="932609"/>
          </a:xfrm>
        </p:spPr>
        <p:txBody>
          <a:bodyPr/>
          <a:lstStyle/>
          <a:p>
            <a:r>
              <a:rPr lang="en-US" cap="none" dirty="0"/>
              <a:t>Reduced Size of Radiation Therapy Fields</a:t>
            </a:r>
          </a:p>
        </p:txBody>
      </p:sp>
      <p:sp>
        <p:nvSpPr>
          <p:cNvPr id="6" name="TextBox 5">
            <a:extLst>
              <a:ext uri="{FF2B5EF4-FFF2-40B4-BE49-F238E27FC236}">
                <a16:creationId xmlns:a16="http://schemas.microsoft.com/office/drawing/2014/main" id="{FB5A2D0F-7AA6-A698-EEF2-0C912CDF7E8F}"/>
              </a:ext>
            </a:extLst>
          </p:cNvPr>
          <p:cNvSpPr txBox="1"/>
          <p:nvPr/>
        </p:nvSpPr>
        <p:spPr>
          <a:xfrm>
            <a:off x="8219737" y="1045185"/>
            <a:ext cx="1511952" cy="400110"/>
          </a:xfrm>
          <a:prstGeom prst="rect">
            <a:avLst/>
          </a:prstGeom>
          <a:noFill/>
        </p:spPr>
        <p:txBody>
          <a:bodyPr wrap="none" rtlCol="0">
            <a:spAutoFit/>
          </a:bodyPr>
          <a:lstStyle/>
          <a:p>
            <a:r>
              <a:rPr lang="en-US" sz="2000" b="1" dirty="0">
                <a:solidFill>
                  <a:schemeClr val="accent4"/>
                </a:solidFill>
              </a:rPr>
              <a:t>AHOD1331</a:t>
            </a:r>
            <a:endParaRPr lang="en-US" sz="2000" b="1" baseline="30000" dirty="0">
              <a:solidFill>
                <a:schemeClr val="accent4"/>
              </a:solidFill>
            </a:endParaRPr>
          </a:p>
        </p:txBody>
      </p:sp>
    </p:spTree>
    <p:extLst>
      <p:ext uri="{BB962C8B-B14F-4D97-AF65-F5344CB8AC3E}">
        <p14:creationId xmlns:p14="http://schemas.microsoft.com/office/powerpoint/2010/main" val="719638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Chart, line chart&#10;&#10;Description automatically generated">
            <a:extLst>
              <a:ext uri="{FF2B5EF4-FFF2-40B4-BE49-F238E27FC236}">
                <a16:creationId xmlns:a16="http://schemas.microsoft.com/office/drawing/2014/main" id="{B1CC76B6-975D-F10A-F876-10EF9E51131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04759" y="1195520"/>
            <a:ext cx="8008510" cy="4823502"/>
          </a:xfrm>
          <a:prstGeom prst="rect">
            <a:avLst/>
          </a:prstGeom>
        </p:spPr>
      </p:pic>
      <p:sp>
        <p:nvSpPr>
          <p:cNvPr id="2" name="Title 1">
            <a:extLst>
              <a:ext uri="{FF2B5EF4-FFF2-40B4-BE49-F238E27FC236}">
                <a16:creationId xmlns:a16="http://schemas.microsoft.com/office/drawing/2014/main" id="{6701F16D-E0F1-D9AA-9417-277E7499664F}"/>
              </a:ext>
            </a:extLst>
          </p:cNvPr>
          <p:cNvSpPr>
            <a:spLocks noGrp="1"/>
          </p:cNvSpPr>
          <p:nvPr>
            <p:ph type="title"/>
          </p:nvPr>
        </p:nvSpPr>
        <p:spPr>
          <a:xfrm>
            <a:off x="909554" y="339062"/>
            <a:ext cx="9998921" cy="587375"/>
          </a:xfrm>
        </p:spPr>
        <p:txBody>
          <a:bodyPr/>
          <a:lstStyle/>
          <a:p>
            <a:r>
              <a:rPr lang="en-US" cap="none" dirty="0" err="1"/>
              <a:t>ISRT</a:t>
            </a:r>
            <a:r>
              <a:rPr lang="en-US" cap="none" dirty="0"/>
              <a:t> for </a:t>
            </a:r>
            <a:r>
              <a:rPr lang="en-US" cap="none" dirty="0" err="1"/>
              <a:t>LMA</a:t>
            </a:r>
            <a:r>
              <a:rPr lang="en-US" cap="none" dirty="0"/>
              <a:t> Based on </a:t>
            </a:r>
            <a:r>
              <a:rPr lang="en-US" cap="none" dirty="0" err="1"/>
              <a:t>AHOD0031</a:t>
            </a:r>
            <a:endParaRPr lang="en-US" cap="none" dirty="0"/>
          </a:p>
        </p:txBody>
      </p:sp>
      <p:sp>
        <p:nvSpPr>
          <p:cNvPr id="6" name="TextBox 5">
            <a:extLst>
              <a:ext uri="{FF2B5EF4-FFF2-40B4-BE49-F238E27FC236}">
                <a16:creationId xmlns:a16="http://schemas.microsoft.com/office/drawing/2014/main" id="{F502DBF0-3C70-0D21-FB70-F1F84D41F491}"/>
              </a:ext>
            </a:extLst>
          </p:cNvPr>
          <p:cNvSpPr txBox="1"/>
          <p:nvPr/>
        </p:nvSpPr>
        <p:spPr>
          <a:xfrm>
            <a:off x="350226" y="6288105"/>
            <a:ext cx="9436031" cy="461665"/>
          </a:xfrm>
          <a:prstGeom prst="rect">
            <a:avLst/>
          </a:prstGeom>
          <a:noFill/>
        </p:spPr>
        <p:txBody>
          <a:bodyPr wrap="square" rtlCol="0">
            <a:spAutoFit/>
          </a:bodyPr>
          <a:lstStyle/>
          <a:p>
            <a:r>
              <a:rPr lang="en-US" sz="1200" dirty="0">
                <a:solidFill>
                  <a:schemeClr val="bg1">
                    <a:lumMod val="65000"/>
                  </a:schemeClr>
                </a:solidFill>
              </a:rPr>
              <a:t>EFS, event-free survival; HR, hazard ratio; ISRT, involved site radiation therapy; LMA, large mediastinal adenopathy.</a:t>
            </a:r>
            <a:br>
              <a:rPr lang="en-US" sz="1200" dirty="0">
                <a:solidFill>
                  <a:schemeClr val="bg1">
                    <a:lumMod val="65000"/>
                  </a:schemeClr>
                </a:solidFill>
              </a:rPr>
            </a:br>
            <a:r>
              <a:rPr lang="en-US" sz="1200" dirty="0">
                <a:solidFill>
                  <a:schemeClr val="bg1">
                    <a:lumMod val="65000"/>
                  </a:schemeClr>
                </a:solidFill>
              </a:rPr>
              <a:t>Charpentier AM, et al.</a:t>
            </a:r>
            <a:r>
              <a:rPr lang="en-US" sz="1200" i="1" dirty="0">
                <a:solidFill>
                  <a:schemeClr val="bg1">
                    <a:lumMod val="65000"/>
                  </a:schemeClr>
                </a:solidFill>
              </a:rPr>
              <a:t> Int J </a:t>
            </a:r>
            <a:r>
              <a:rPr lang="en-US" sz="1200" i="1" dirty="0" err="1">
                <a:solidFill>
                  <a:schemeClr val="bg1">
                    <a:lumMod val="65000"/>
                  </a:schemeClr>
                </a:solidFill>
              </a:rPr>
              <a:t>Radiat</a:t>
            </a:r>
            <a:r>
              <a:rPr lang="en-US" sz="1200" i="1" dirty="0">
                <a:solidFill>
                  <a:schemeClr val="bg1">
                    <a:lumMod val="65000"/>
                  </a:schemeClr>
                </a:solidFill>
              </a:rPr>
              <a:t> Oncol Biol Phys.</a:t>
            </a:r>
            <a:r>
              <a:rPr lang="en-US" sz="1200" dirty="0">
                <a:solidFill>
                  <a:schemeClr val="bg1">
                    <a:lumMod val="65000"/>
                  </a:schemeClr>
                </a:solidFill>
              </a:rPr>
              <a:t> 2016;96(5):943-950.</a:t>
            </a:r>
          </a:p>
        </p:txBody>
      </p:sp>
    </p:spTree>
    <p:extLst>
      <p:ext uri="{BB962C8B-B14F-4D97-AF65-F5344CB8AC3E}">
        <p14:creationId xmlns:p14="http://schemas.microsoft.com/office/powerpoint/2010/main" val="3320211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F9FAD5D-0C66-0BEA-8153-CFFA3EE7C40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651583" y="1795592"/>
            <a:ext cx="5413246" cy="4194702"/>
          </a:xfrm>
          <a:prstGeom prst="rect">
            <a:avLst/>
          </a:prstGeom>
        </p:spPr>
      </p:pic>
      <p:sp>
        <p:nvSpPr>
          <p:cNvPr id="2" name="Title 1">
            <a:extLst>
              <a:ext uri="{FF2B5EF4-FFF2-40B4-BE49-F238E27FC236}">
                <a16:creationId xmlns:a16="http://schemas.microsoft.com/office/drawing/2014/main" id="{6701F16D-E0F1-D9AA-9417-277E7499664F}"/>
              </a:ext>
            </a:extLst>
          </p:cNvPr>
          <p:cNvSpPr>
            <a:spLocks noGrp="1"/>
          </p:cNvSpPr>
          <p:nvPr>
            <p:ph type="title"/>
          </p:nvPr>
        </p:nvSpPr>
        <p:spPr>
          <a:xfrm>
            <a:off x="8055919" y="1931471"/>
            <a:ext cx="3140196" cy="587375"/>
          </a:xfrm>
        </p:spPr>
        <p:style>
          <a:lnRef idx="1">
            <a:schemeClr val="dk1"/>
          </a:lnRef>
          <a:fillRef idx="2">
            <a:schemeClr val="dk1"/>
          </a:fillRef>
          <a:effectRef idx="1">
            <a:schemeClr val="dk1"/>
          </a:effectRef>
          <a:fontRef idx="minor">
            <a:schemeClr val="dk1"/>
          </a:fontRef>
        </p:style>
        <p:txBody>
          <a:bodyPr/>
          <a:lstStyle/>
          <a:p>
            <a:pPr algn="ctr"/>
            <a:r>
              <a:rPr lang="en-US" sz="1600" dirty="0">
                <a:solidFill>
                  <a:schemeClr val="bg1"/>
                </a:solidFill>
              </a:rPr>
              <a:t>ISRT for SER (RT vs no RT)</a:t>
            </a:r>
          </a:p>
        </p:txBody>
      </p:sp>
      <p:sp>
        <p:nvSpPr>
          <p:cNvPr id="6" name="TextBox 5">
            <a:extLst>
              <a:ext uri="{FF2B5EF4-FFF2-40B4-BE49-F238E27FC236}">
                <a16:creationId xmlns:a16="http://schemas.microsoft.com/office/drawing/2014/main" id="{F502DBF0-3C70-0D21-FB70-F1F84D41F491}"/>
              </a:ext>
            </a:extLst>
          </p:cNvPr>
          <p:cNvSpPr txBox="1"/>
          <p:nvPr/>
        </p:nvSpPr>
        <p:spPr>
          <a:xfrm>
            <a:off x="505844" y="6245753"/>
            <a:ext cx="9998921" cy="461665"/>
          </a:xfrm>
          <a:prstGeom prst="rect">
            <a:avLst/>
          </a:prstGeom>
          <a:noFill/>
        </p:spPr>
        <p:txBody>
          <a:bodyPr wrap="square" rtlCol="0">
            <a:spAutoFit/>
          </a:bodyPr>
          <a:lstStyle/>
          <a:p>
            <a:r>
              <a:rPr lang="en-US" sz="1200" dirty="0"/>
              <a:t>ISRT, involved site radiation therapy; PFS, progression-free survival; RT, radiation therapy; SER, slow early response.</a:t>
            </a:r>
            <a:br>
              <a:rPr lang="en-US" sz="1200" dirty="0"/>
            </a:br>
            <a:r>
              <a:rPr lang="en-US" sz="1200" dirty="0"/>
              <a:t>Parekh A, et al. </a:t>
            </a:r>
            <a:r>
              <a:rPr lang="en-US" sz="1200" i="1" dirty="0"/>
              <a:t>Blood.</a:t>
            </a:r>
            <a:r>
              <a:rPr lang="en-US" sz="1200" dirty="0"/>
              <a:t> 2022;140(10):1086-1093.</a:t>
            </a:r>
          </a:p>
        </p:txBody>
      </p:sp>
      <p:sp>
        <p:nvSpPr>
          <p:cNvPr id="7" name="TextBox 6">
            <a:extLst>
              <a:ext uri="{FF2B5EF4-FFF2-40B4-BE49-F238E27FC236}">
                <a16:creationId xmlns:a16="http://schemas.microsoft.com/office/drawing/2014/main" id="{F2FC1CB6-B9D0-A954-F8F3-A02A9B6C9E31}"/>
              </a:ext>
            </a:extLst>
          </p:cNvPr>
          <p:cNvSpPr txBox="1"/>
          <p:nvPr/>
        </p:nvSpPr>
        <p:spPr>
          <a:xfrm>
            <a:off x="3713192" y="3714804"/>
            <a:ext cx="2309350" cy="646331"/>
          </a:xfrm>
          <a:prstGeom prst="rect">
            <a:avLst/>
          </a:prstGeom>
          <a:noFill/>
        </p:spPr>
        <p:txBody>
          <a:bodyPr wrap="none" rtlCol="0">
            <a:spAutoFit/>
          </a:bodyPr>
          <a:lstStyle/>
          <a:p>
            <a:r>
              <a:rPr lang="en-US" dirty="0"/>
              <a:t>56% relapses no RT,</a:t>
            </a:r>
          </a:p>
          <a:p>
            <a:r>
              <a:rPr lang="en-US" dirty="0"/>
              <a:t>occurred in SER site</a:t>
            </a:r>
          </a:p>
        </p:txBody>
      </p:sp>
      <p:sp>
        <p:nvSpPr>
          <p:cNvPr id="5" name="TextBox 4">
            <a:extLst>
              <a:ext uri="{FF2B5EF4-FFF2-40B4-BE49-F238E27FC236}">
                <a16:creationId xmlns:a16="http://schemas.microsoft.com/office/drawing/2014/main" id="{4C81D43A-D0DF-AC03-A111-0194D79AA46A}"/>
              </a:ext>
            </a:extLst>
          </p:cNvPr>
          <p:cNvSpPr txBox="1"/>
          <p:nvPr/>
        </p:nvSpPr>
        <p:spPr>
          <a:xfrm>
            <a:off x="3957484" y="1369293"/>
            <a:ext cx="1377300" cy="369332"/>
          </a:xfrm>
          <a:prstGeom prst="rect">
            <a:avLst/>
          </a:prstGeom>
          <a:noFill/>
        </p:spPr>
        <p:txBody>
          <a:bodyPr wrap="none" rtlCol="0">
            <a:spAutoFit/>
          </a:bodyPr>
          <a:lstStyle/>
          <a:p>
            <a:r>
              <a:rPr lang="en-US" b="1" dirty="0" err="1">
                <a:solidFill>
                  <a:schemeClr val="accent4"/>
                </a:solidFill>
              </a:rPr>
              <a:t>AHOD0431</a:t>
            </a:r>
            <a:endParaRPr lang="en-US" b="1" dirty="0">
              <a:solidFill>
                <a:schemeClr val="accent4"/>
              </a:solidFill>
            </a:endParaRPr>
          </a:p>
        </p:txBody>
      </p:sp>
      <p:sp>
        <p:nvSpPr>
          <p:cNvPr id="10" name="TextBox 9">
            <a:extLst>
              <a:ext uri="{FF2B5EF4-FFF2-40B4-BE49-F238E27FC236}">
                <a16:creationId xmlns:a16="http://schemas.microsoft.com/office/drawing/2014/main" id="{A1DFD9BA-04DD-E372-610B-1AD33ED4559F}"/>
              </a:ext>
            </a:extLst>
          </p:cNvPr>
          <p:cNvSpPr txBox="1"/>
          <p:nvPr/>
        </p:nvSpPr>
        <p:spPr>
          <a:xfrm>
            <a:off x="622795" y="36617"/>
            <a:ext cx="10152811" cy="1077218"/>
          </a:xfrm>
          <a:prstGeom prst="rect">
            <a:avLst/>
          </a:prstGeom>
          <a:noFill/>
        </p:spPr>
        <p:txBody>
          <a:bodyPr wrap="square" rtlCol="0">
            <a:spAutoFit/>
          </a:bodyPr>
          <a:lstStyle/>
          <a:p>
            <a:r>
              <a:rPr lang="en-US" sz="3200" b="1" dirty="0"/>
              <a:t>PFS Among SER-Negative Patients Stratified by Up-Front ISRT</a:t>
            </a:r>
          </a:p>
        </p:txBody>
      </p:sp>
    </p:spTree>
    <p:extLst>
      <p:ext uri="{BB962C8B-B14F-4D97-AF65-F5344CB8AC3E}">
        <p14:creationId xmlns:p14="http://schemas.microsoft.com/office/powerpoint/2010/main" val="1943959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C208D-3A5D-8673-796F-8E1DFB0A8355}"/>
              </a:ext>
            </a:extLst>
          </p:cNvPr>
          <p:cNvSpPr>
            <a:spLocks noGrp="1"/>
          </p:cNvSpPr>
          <p:nvPr>
            <p:ph type="title"/>
          </p:nvPr>
        </p:nvSpPr>
        <p:spPr>
          <a:xfrm>
            <a:off x="609600" y="199505"/>
            <a:ext cx="10744200" cy="915139"/>
          </a:xfrm>
        </p:spPr>
        <p:txBody>
          <a:bodyPr/>
          <a:lstStyle/>
          <a:p>
            <a:r>
              <a:rPr lang="en-US" sz="2800" dirty="0"/>
              <a:t>Radiation Exposure In AHOD1331 </a:t>
            </a:r>
          </a:p>
        </p:txBody>
      </p:sp>
      <p:sp>
        <p:nvSpPr>
          <p:cNvPr id="3" name="Content Placeholder 2">
            <a:extLst>
              <a:ext uri="{FF2B5EF4-FFF2-40B4-BE49-F238E27FC236}">
                <a16:creationId xmlns:a16="http://schemas.microsoft.com/office/drawing/2014/main" id="{27800C8A-C3A6-4B4F-138C-3C2ACA7A165F}"/>
              </a:ext>
            </a:extLst>
          </p:cNvPr>
          <p:cNvSpPr>
            <a:spLocks noGrp="1"/>
          </p:cNvSpPr>
          <p:nvPr>
            <p:ph sz="half" idx="1"/>
          </p:nvPr>
        </p:nvSpPr>
        <p:spPr>
          <a:xfrm>
            <a:off x="609600" y="1166710"/>
            <a:ext cx="4602254" cy="5010253"/>
          </a:xfrm>
        </p:spPr>
        <p:txBody>
          <a:bodyPr>
            <a:normAutofit/>
          </a:bodyPr>
          <a:lstStyle/>
          <a:p>
            <a:r>
              <a:rPr lang="en-US" sz="1800" dirty="0">
                <a:ea typeface="Calibri" panose="020F0502020204030204" pitchFamily="34" charset="0"/>
                <a:cs typeface="Times New Roman" panose="02020603050405020304" pitchFamily="18" charset="0"/>
              </a:rPr>
              <a:t>587 patients treated from 151 centers </a:t>
            </a:r>
          </a:p>
          <a:p>
            <a:r>
              <a:rPr lang="en-US" sz="1800" dirty="0">
                <a:ea typeface="Calibri" panose="020F0502020204030204" pitchFamily="34" charset="0"/>
                <a:cs typeface="Times New Roman" panose="02020603050405020304" pitchFamily="18" charset="0"/>
              </a:rPr>
              <a:t>317 (54.0%) received protocol RT</a:t>
            </a:r>
          </a:p>
          <a:p>
            <a:r>
              <a:rPr lang="en-US" sz="1800" dirty="0">
                <a:ea typeface="Calibri" panose="020F0502020204030204" pitchFamily="34" charset="0"/>
                <a:cs typeface="Times New Roman" panose="02020603050405020304" pitchFamily="18" charset="0"/>
              </a:rPr>
              <a:t>No difference per arm (</a:t>
            </a:r>
            <a:r>
              <a:rPr lang="en-US" sz="1800" i="1" dirty="0">
                <a:ea typeface="Calibri" panose="020F0502020204030204" pitchFamily="34" charset="0"/>
                <a:cs typeface="Times New Roman" panose="02020603050405020304" pitchFamily="18" charset="0"/>
              </a:rPr>
              <a:t>P=</a:t>
            </a:r>
            <a:r>
              <a:rPr lang="en-US" sz="1800" dirty="0">
                <a:ea typeface="Calibri" panose="020F0502020204030204" pitchFamily="34" charset="0"/>
                <a:cs typeface="Times New Roman" panose="02020603050405020304" pitchFamily="18" charset="0"/>
              </a:rPr>
              <a:t>0.33)</a:t>
            </a:r>
          </a:p>
          <a:p>
            <a:r>
              <a:rPr lang="en-US" sz="1800" dirty="0">
                <a:ea typeface="Calibri" panose="020F0502020204030204" pitchFamily="34" charset="0"/>
                <a:cs typeface="Times New Roman" panose="02020603050405020304" pitchFamily="18" charset="0"/>
              </a:rPr>
              <a:t>Reason for RT</a:t>
            </a:r>
          </a:p>
          <a:p>
            <a:pPr lvl="1"/>
            <a:r>
              <a:rPr lang="en-US" sz="1800" dirty="0">
                <a:ea typeface="Calibri" panose="020F0502020204030204" pitchFamily="34" charset="0"/>
                <a:cs typeface="Times New Roman" panose="02020603050405020304" pitchFamily="18" charset="0"/>
              </a:rPr>
              <a:t>94% for LMA</a:t>
            </a:r>
          </a:p>
          <a:p>
            <a:pPr lvl="2"/>
            <a:r>
              <a:rPr lang="en-US" dirty="0">
                <a:ea typeface="Calibri" panose="020F0502020204030204" pitchFamily="34" charset="0"/>
                <a:cs typeface="Times New Roman" panose="02020603050405020304" pitchFamily="18" charset="0"/>
              </a:rPr>
              <a:t>70% LMA only</a:t>
            </a:r>
          </a:p>
          <a:p>
            <a:pPr lvl="1"/>
            <a:r>
              <a:rPr lang="en-US" sz="1800" dirty="0">
                <a:ea typeface="Calibri" panose="020F0502020204030204" pitchFamily="34" charset="0"/>
                <a:cs typeface="Times New Roman" panose="02020603050405020304" pitchFamily="18" charset="0"/>
              </a:rPr>
              <a:t>31% for SER </a:t>
            </a:r>
          </a:p>
          <a:p>
            <a:pPr lvl="2"/>
            <a:r>
              <a:rPr lang="en-US" dirty="0">
                <a:ea typeface="Calibri" panose="020F0502020204030204" pitchFamily="34" charset="0"/>
                <a:cs typeface="Times New Roman" panose="02020603050405020304" pitchFamily="18" charset="0"/>
              </a:rPr>
              <a:t>7% SER only</a:t>
            </a:r>
          </a:p>
          <a:p>
            <a:pPr lvl="1"/>
            <a:r>
              <a:rPr lang="en-US" sz="1800" dirty="0">
                <a:ea typeface="Calibri" panose="020F0502020204030204" pitchFamily="34" charset="0"/>
                <a:cs typeface="Times New Roman" panose="02020603050405020304" pitchFamily="18" charset="0"/>
              </a:rPr>
              <a:t>24% for </a:t>
            </a:r>
            <a:r>
              <a:rPr lang="en-US" sz="1800" dirty="0" err="1">
                <a:ea typeface="Calibri" panose="020F0502020204030204" pitchFamily="34" charset="0"/>
                <a:cs typeface="Times New Roman" panose="02020603050405020304" pitchFamily="18" charset="0"/>
              </a:rPr>
              <a:t>LMA</a:t>
            </a:r>
            <a:r>
              <a:rPr lang="en-US" sz="1800" dirty="0">
                <a:ea typeface="Calibri" panose="020F0502020204030204" pitchFamily="34" charset="0"/>
                <a:cs typeface="Times New Roman" panose="02020603050405020304" pitchFamily="18" charset="0"/>
              </a:rPr>
              <a:t> and SER</a:t>
            </a:r>
          </a:p>
          <a:p>
            <a:r>
              <a:rPr lang="en-US" sz="1800" dirty="0">
                <a:ea typeface="Calibri" panose="020F0502020204030204" pitchFamily="34" charset="0"/>
                <a:cs typeface="Times New Roman" panose="02020603050405020304" pitchFamily="18" charset="0"/>
              </a:rPr>
              <a:t>Type of RT delivered</a:t>
            </a:r>
          </a:p>
          <a:p>
            <a:pPr lvl="1"/>
            <a:r>
              <a:rPr lang="en-US" sz="1800" dirty="0">
                <a:ea typeface="Calibri" panose="020F0502020204030204" pitchFamily="34" charset="0"/>
                <a:cs typeface="Times New Roman" panose="02020603050405020304" pitchFamily="18" charset="0"/>
              </a:rPr>
              <a:t>28.7% 3D </a:t>
            </a:r>
          </a:p>
          <a:p>
            <a:pPr lvl="1"/>
            <a:r>
              <a:rPr lang="en-US" sz="1800" dirty="0">
                <a:ea typeface="Calibri" panose="020F0502020204030204" pitchFamily="34" charset="0"/>
                <a:cs typeface="Times New Roman" panose="02020603050405020304" pitchFamily="18" charset="0"/>
              </a:rPr>
              <a:t>44.8% IMRT </a:t>
            </a:r>
          </a:p>
          <a:p>
            <a:pPr lvl="1"/>
            <a:r>
              <a:rPr lang="en-US" sz="1800" dirty="0">
                <a:ea typeface="Calibri" panose="020F0502020204030204" pitchFamily="34" charset="0"/>
                <a:cs typeface="Times New Roman" panose="02020603050405020304" pitchFamily="18" charset="0"/>
              </a:rPr>
              <a:t>26.5% PT</a:t>
            </a:r>
          </a:p>
        </p:txBody>
      </p:sp>
      <p:grpSp>
        <p:nvGrpSpPr>
          <p:cNvPr id="4" name="Group 3">
            <a:extLst>
              <a:ext uri="{FF2B5EF4-FFF2-40B4-BE49-F238E27FC236}">
                <a16:creationId xmlns:a16="http://schemas.microsoft.com/office/drawing/2014/main" id="{F12E0FCD-4D51-AD46-7ECC-9A4E14E696FB}"/>
              </a:ext>
            </a:extLst>
          </p:cNvPr>
          <p:cNvGrpSpPr/>
          <p:nvPr/>
        </p:nvGrpSpPr>
        <p:grpSpPr>
          <a:xfrm>
            <a:off x="6611903" y="1166710"/>
            <a:ext cx="5012772" cy="2949820"/>
            <a:chOff x="1525191" y="892"/>
            <a:chExt cx="9141618" cy="6856214"/>
          </a:xfrm>
        </p:grpSpPr>
        <p:pic>
          <p:nvPicPr>
            <p:cNvPr id="5" name="Picture 5">
              <a:extLst>
                <a:ext uri="{FF2B5EF4-FFF2-40B4-BE49-F238E27FC236}">
                  <a16:creationId xmlns:a16="http://schemas.microsoft.com/office/drawing/2014/main" id="{76844D76-DFDA-A9C7-D083-2095939C702D}"/>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525191" y="892"/>
              <a:ext cx="3047206" cy="2311717"/>
            </a:xfrm>
            <a:prstGeom prst="rect">
              <a:avLst/>
            </a:prstGeom>
            <a:noFill/>
            <a:ln w="9525">
              <a:noFill/>
              <a:miter lim="800000"/>
              <a:headEnd/>
              <a:tailEnd/>
            </a:ln>
            <a:effectLst/>
          </p:spPr>
        </p:pic>
        <p:pic>
          <p:nvPicPr>
            <p:cNvPr id="7" name="Picture 6">
              <a:extLst>
                <a:ext uri="{FF2B5EF4-FFF2-40B4-BE49-F238E27FC236}">
                  <a16:creationId xmlns:a16="http://schemas.microsoft.com/office/drawing/2014/main" id="{5C8F9305-84E9-4407-6849-156231D3709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72397" y="893"/>
              <a:ext cx="3047206" cy="2355236"/>
            </a:xfrm>
            <a:prstGeom prst="rect">
              <a:avLst/>
            </a:prstGeom>
            <a:noFill/>
            <a:ln w="9525">
              <a:noFill/>
              <a:miter lim="800000"/>
              <a:headEnd/>
              <a:tailEnd/>
            </a:ln>
            <a:effectLst/>
          </p:spPr>
        </p:pic>
        <p:pic>
          <p:nvPicPr>
            <p:cNvPr id="8" name="Picture 7">
              <a:extLst>
                <a:ext uri="{FF2B5EF4-FFF2-40B4-BE49-F238E27FC236}">
                  <a16:creationId xmlns:a16="http://schemas.microsoft.com/office/drawing/2014/main" id="{DD508A70-F2A0-056B-433F-8379256AC30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619603" y="894"/>
              <a:ext cx="3047206" cy="2285405"/>
            </a:xfrm>
            <a:prstGeom prst="rect">
              <a:avLst/>
            </a:prstGeom>
            <a:noFill/>
            <a:ln w="9525">
              <a:noFill/>
              <a:miter lim="800000"/>
              <a:headEnd/>
              <a:tailEnd/>
            </a:ln>
            <a:effectLst/>
          </p:spPr>
        </p:pic>
        <p:pic>
          <p:nvPicPr>
            <p:cNvPr id="9" name="Picture 8">
              <a:extLst>
                <a:ext uri="{FF2B5EF4-FFF2-40B4-BE49-F238E27FC236}">
                  <a16:creationId xmlns:a16="http://schemas.microsoft.com/office/drawing/2014/main" id="{5B1284F3-31E3-010D-2C6F-AFEA852A8C9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695782" y="2255475"/>
              <a:ext cx="2971027" cy="4601631"/>
            </a:xfrm>
            <a:prstGeom prst="rect">
              <a:avLst/>
            </a:prstGeom>
            <a:noFill/>
            <a:ln w="9525">
              <a:noFill/>
              <a:miter lim="800000"/>
              <a:headEnd/>
              <a:tailEnd/>
            </a:ln>
            <a:effectLst/>
          </p:spPr>
        </p:pic>
        <p:pic>
          <p:nvPicPr>
            <p:cNvPr id="10" name="Picture 9">
              <a:extLst>
                <a:ext uri="{FF2B5EF4-FFF2-40B4-BE49-F238E27FC236}">
                  <a16:creationId xmlns:a16="http://schemas.microsoft.com/office/drawing/2014/main" id="{CFEC8FF5-832E-547A-ED9A-B844996A5398}"/>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648579" y="2255475"/>
              <a:ext cx="3051968" cy="4601631"/>
            </a:xfrm>
            <a:prstGeom prst="rect">
              <a:avLst/>
            </a:prstGeom>
            <a:noFill/>
            <a:ln w="9525">
              <a:noFill/>
              <a:miter lim="800000"/>
              <a:headEnd/>
              <a:tailEnd/>
            </a:ln>
            <a:effectLst/>
          </p:spPr>
        </p:pic>
        <p:pic>
          <p:nvPicPr>
            <p:cNvPr id="11" name="Picture 10">
              <a:extLst>
                <a:ext uri="{FF2B5EF4-FFF2-40B4-BE49-F238E27FC236}">
                  <a16:creationId xmlns:a16="http://schemas.microsoft.com/office/drawing/2014/main" id="{0696A381-B3D6-57E8-BB02-BDBEB5A146A5}"/>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525191" y="2286297"/>
              <a:ext cx="3123386" cy="4570809"/>
            </a:xfrm>
            <a:prstGeom prst="rect">
              <a:avLst/>
            </a:prstGeom>
            <a:noFill/>
            <a:ln w="9525">
              <a:noFill/>
              <a:miter lim="800000"/>
              <a:headEnd/>
              <a:tailEnd/>
            </a:ln>
            <a:effectLst/>
          </p:spPr>
        </p:pic>
      </p:grpSp>
      <p:graphicFrame>
        <p:nvGraphicFramePr>
          <p:cNvPr id="12" name="Table 7">
            <a:extLst>
              <a:ext uri="{FF2B5EF4-FFF2-40B4-BE49-F238E27FC236}">
                <a16:creationId xmlns:a16="http://schemas.microsoft.com/office/drawing/2014/main" id="{058FC10C-A6F5-5C68-24AB-4E03F5325306}"/>
              </a:ext>
            </a:extLst>
          </p:cNvPr>
          <p:cNvGraphicFramePr>
            <a:graphicFrameLocks noGrp="1"/>
          </p:cNvGraphicFramePr>
          <p:nvPr>
            <p:extLst>
              <p:ext uri="{D42A27DB-BD31-4B8C-83A1-F6EECF244321}">
                <p14:modId xmlns:p14="http://schemas.microsoft.com/office/powerpoint/2010/main" val="987454518"/>
              </p:ext>
            </p:extLst>
          </p:nvPr>
        </p:nvGraphicFramePr>
        <p:xfrm>
          <a:off x="5101154" y="4158351"/>
          <a:ext cx="6523523" cy="1338052"/>
        </p:xfrm>
        <a:graphic>
          <a:graphicData uri="http://schemas.openxmlformats.org/drawingml/2006/table">
            <a:tbl>
              <a:tblPr firstRow="1" bandRow="1">
                <a:tableStyleId>{F5AB1C69-6EDB-4FF4-983F-18BD219EF322}</a:tableStyleId>
              </a:tblPr>
              <a:tblGrid>
                <a:gridCol w="1530757">
                  <a:extLst>
                    <a:ext uri="{9D8B030D-6E8A-4147-A177-3AD203B41FA5}">
                      <a16:colId xmlns:a16="http://schemas.microsoft.com/office/drawing/2014/main" val="1984765007"/>
                    </a:ext>
                  </a:extLst>
                </a:gridCol>
                <a:gridCol w="1698874">
                  <a:extLst>
                    <a:ext uri="{9D8B030D-6E8A-4147-A177-3AD203B41FA5}">
                      <a16:colId xmlns:a16="http://schemas.microsoft.com/office/drawing/2014/main" val="84947819"/>
                    </a:ext>
                  </a:extLst>
                </a:gridCol>
                <a:gridCol w="1623491">
                  <a:extLst>
                    <a:ext uri="{9D8B030D-6E8A-4147-A177-3AD203B41FA5}">
                      <a16:colId xmlns:a16="http://schemas.microsoft.com/office/drawing/2014/main" val="1831044105"/>
                    </a:ext>
                  </a:extLst>
                </a:gridCol>
                <a:gridCol w="1670401">
                  <a:extLst>
                    <a:ext uri="{9D8B030D-6E8A-4147-A177-3AD203B41FA5}">
                      <a16:colId xmlns:a16="http://schemas.microsoft.com/office/drawing/2014/main" val="2923234797"/>
                    </a:ext>
                  </a:extLst>
                </a:gridCol>
              </a:tblGrid>
              <a:tr h="334513">
                <a:tc>
                  <a:txBody>
                    <a:bodyPr/>
                    <a:lstStyle/>
                    <a:p>
                      <a:r>
                        <a:rPr lang="en-US" sz="1200" b="1" dirty="0">
                          <a:solidFill>
                            <a:schemeClr val="bg1"/>
                          </a:solidFill>
                        </a:rPr>
                        <a:t>Mean dose</a:t>
                      </a:r>
                    </a:p>
                  </a:txBody>
                  <a:tcPr marL="91416" marR="91416" marT="45708" marB="45708"/>
                </a:tc>
                <a:tc>
                  <a:txBody>
                    <a:bodyPr/>
                    <a:lstStyle/>
                    <a:p>
                      <a:pPr algn="ctr"/>
                      <a:r>
                        <a:rPr lang="en-US" sz="1200" b="1" dirty="0">
                          <a:solidFill>
                            <a:schemeClr val="bg1"/>
                          </a:solidFill>
                        </a:rPr>
                        <a:t>3D-CRT</a:t>
                      </a:r>
                    </a:p>
                  </a:txBody>
                  <a:tcPr marL="91416" marR="91416" marT="45708" marB="45708"/>
                </a:tc>
                <a:tc>
                  <a:txBody>
                    <a:bodyPr/>
                    <a:lstStyle/>
                    <a:p>
                      <a:pPr algn="ctr"/>
                      <a:r>
                        <a:rPr lang="en-US" sz="1200" b="1" dirty="0">
                          <a:solidFill>
                            <a:schemeClr val="bg1"/>
                          </a:solidFill>
                        </a:rPr>
                        <a:t>IMRT</a:t>
                      </a:r>
                    </a:p>
                  </a:txBody>
                  <a:tcPr marL="91416" marR="91416" marT="45708" marB="45708"/>
                </a:tc>
                <a:tc>
                  <a:txBody>
                    <a:bodyPr/>
                    <a:lstStyle/>
                    <a:p>
                      <a:pPr algn="ctr"/>
                      <a:r>
                        <a:rPr lang="en-US" sz="1200" b="1" dirty="0">
                          <a:solidFill>
                            <a:schemeClr val="bg1"/>
                          </a:solidFill>
                        </a:rPr>
                        <a:t>Proton</a:t>
                      </a:r>
                    </a:p>
                  </a:txBody>
                  <a:tcPr marL="91416" marR="91416" marT="45708" marB="45708"/>
                </a:tc>
                <a:extLst>
                  <a:ext uri="{0D108BD9-81ED-4DB2-BD59-A6C34878D82A}">
                    <a16:rowId xmlns:a16="http://schemas.microsoft.com/office/drawing/2014/main" val="1822246002"/>
                  </a:ext>
                </a:extLst>
              </a:tr>
              <a:tr h="334513">
                <a:tc>
                  <a:txBody>
                    <a:bodyPr/>
                    <a:lstStyle/>
                    <a:p>
                      <a:r>
                        <a:rPr lang="en-US" sz="1200" b="0" dirty="0">
                          <a:solidFill>
                            <a:schemeClr val="tx1"/>
                          </a:solidFill>
                        </a:rPr>
                        <a:t>Heart</a:t>
                      </a:r>
                    </a:p>
                  </a:txBody>
                  <a:tcPr marL="91416" marR="91416" marT="45708" marB="45708"/>
                </a:tc>
                <a:tc>
                  <a:txBody>
                    <a:bodyPr/>
                    <a:lstStyle/>
                    <a:p>
                      <a:pPr algn="ctr"/>
                      <a:r>
                        <a:rPr lang="en-US" sz="1200" b="0" dirty="0">
                          <a:solidFill>
                            <a:schemeClr val="tx1"/>
                          </a:solidFill>
                        </a:rPr>
                        <a:t>10 </a:t>
                      </a:r>
                      <a:r>
                        <a:rPr lang="en-US" sz="1200" b="0" dirty="0" err="1">
                          <a:solidFill>
                            <a:schemeClr val="tx1"/>
                          </a:solidFill>
                        </a:rPr>
                        <a:t>Gy</a:t>
                      </a:r>
                      <a:endParaRPr lang="en-US" sz="1200" b="0" dirty="0">
                        <a:solidFill>
                          <a:schemeClr val="tx1"/>
                        </a:solidFill>
                      </a:endParaRPr>
                    </a:p>
                  </a:txBody>
                  <a:tcPr marL="91416" marR="91416" marT="45708" marB="45708"/>
                </a:tc>
                <a:tc>
                  <a:txBody>
                    <a:bodyPr/>
                    <a:lstStyle/>
                    <a:p>
                      <a:pPr algn="ctr"/>
                      <a:r>
                        <a:rPr lang="en-US" sz="1200" b="0" dirty="0">
                          <a:solidFill>
                            <a:schemeClr val="tx1"/>
                          </a:solidFill>
                        </a:rPr>
                        <a:t>11 </a:t>
                      </a:r>
                      <a:r>
                        <a:rPr lang="en-US" sz="1200" b="0" dirty="0" err="1">
                          <a:solidFill>
                            <a:schemeClr val="tx1"/>
                          </a:solidFill>
                        </a:rPr>
                        <a:t>Gy</a:t>
                      </a:r>
                      <a:endParaRPr lang="en-US" sz="1200" b="0" dirty="0">
                        <a:solidFill>
                          <a:schemeClr val="tx1"/>
                        </a:solidFill>
                      </a:endParaRPr>
                    </a:p>
                  </a:txBody>
                  <a:tcPr marL="91416" marR="91416" marT="45708" marB="45708"/>
                </a:tc>
                <a:tc>
                  <a:txBody>
                    <a:bodyPr/>
                    <a:lstStyle/>
                    <a:p>
                      <a:pPr algn="ctr"/>
                      <a:r>
                        <a:rPr lang="en-US" sz="1200" b="0">
                          <a:solidFill>
                            <a:schemeClr val="tx1"/>
                          </a:solidFill>
                        </a:rPr>
                        <a:t>7 Gy</a:t>
                      </a:r>
                    </a:p>
                  </a:txBody>
                  <a:tcPr marL="91416" marR="91416" marT="45708" marB="45708"/>
                </a:tc>
                <a:extLst>
                  <a:ext uri="{0D108BD9-81ED-4DB2-BD59-A6C34878D82A}">
                    <a16:rowId xmlns:a16="http://schemas.microsoft.com/office/drawing/2014/main" val="3985630440"/>
                  </a:ext>
                </a:extLst>
              </a:tr>
              <a:tr h="334513">
                <a:tc>
                  <a:txBody>
                    <a:bodyPr/>
                    <a:lstStyle/>
                    <a:p>
                      <a:r>
                        <a:rPr lang="en-US" sz="1200" b="0">
                          <a:solidFill>
                            <a:schemeClr val="tx1"/>
                          </a:solidFill>
                        </a:rPr>
                        <a:t>Breast</a:t>
                      </a:r>
                    </a:p>
                  </a:txBody>
                  <a:tcPr marL="91416" marR="91416" marT="45708" marB="45708"/>
                </a:tc>
                <a:tc>
                  <a:txBody>
                    <a:bodyPr/>
                    <a:lstStyle/>
                    <a:p>
                      <a:pPr algn="ctr"/>
                      <a:r>
                        <a:rPr lang="en-US" sz="1200" b="0" dirty="0">
                          <a:solidFill>
                            <a:schemeClr val="tx1"/>
                          </a:solidFill>
                        </a:rPr>
                        <a:t>3 </a:t>
                      </a:r>
                      <a:r>
                        <a:rPr lang="en-US" sz="1200" b="0" dirty="0" err="1">
                          <a:solidFill>
                            <a:schemeClr val="tx1"/>
                          </a:solidFill>
                        </a:rPr>
                        <a:t>Gy</a:t>
                      </a:r>
                      <a:endParaRPr lang="en-US" sz="1200" b="0" dirty="0">
                        <a:solidFill>
                          <a:schemeClr val="tx1"/>
                        </a:solidFill>
                      </a:endParaRPr>
                    </a:p>
                  </a:txBody>
                  <a:tcPr marL="91416" marR="91416" marT="45708" marB="45708"/>
                </a:tc>
                <a:tc>
                  <a:txBody>
                    <a:bodyPr/>
                    <a:lstStyle/>
                    <a:p>
                      <a:pPr algn="ctr"/>
                      <a:r>
                        <a:rPr lang="en-US" sz="1200" b="0" dirty="0">
                          <a:solidFill>
                            <a:schemeClr val="tx1"/>
                          </a:solidFill>
                        </a:rPr>
                        <a:t>6 </a:t>
                      </a:r>
                      <a:r>
                        <a:rPr lang="en-US" sz="1200" b="0" dirty="0" err="1">
                          <a:solidFill>
                            <a:schemeClr val="tx1"/>
                          </a:solidFill>
                        </a:rPr>
                        <a:t>Gy</a:t>
                      </a:r>
                      <a:endParaRPr lang="en-US" sz="1200" b="0" dirty="0">
                        <a:solidFill>
                          <a:schemeClr val="tx1"/>
                        </a:solidFill>
                      </a:endParaRPr>
                    </a:p>
                  </a:txBody>
                  <a:tcPr marL="91416" marR="91416" marT="45708" marB="45708"/>
                </a:tc>
                <a:tc>
                  <a:txBody>
                    <a:bodyPr/>
                    <a:lstStyle/>
                    <a:p>
                      <a:pPr algn="ctr"/>
                      <a:r>
                        <a:rPr lang="en-US" sz="1200" b="0">
                          <a:solidFill>
                            <a:schemeClr val="tx1"/>
                          </a:solidFill>
                        </a:rPr>
                        <a:t>2 Gy</a:t>
                      </a:r>
                    </a:p>
                  </a:txBody>
                  <a:tcPr marL="91416" marR="91416" marT="45708" marB="45708"/>
                </a:tc>
                <a:extLst>
                  <a:ext uri="{0D108BD9-81ED-4DB2-BD59-A6C34878D82A}">
                    <a16:rowId xmlns:a16="http://schemas.microsoft.com/office/drawing/2014/main" val="568727639"/>
                  </a:ext>
                </a:extLst>
              </a:tr>
              <a:tr h="334513">
                <a:tc>
                  <a:txBody>
                    <a:bodyPr/>
                    <a:lstStyle/>
                    <a:p>
                      <a:r>
                        <a:rPr lang="en-US" sz="1200" b="0" dirty="0">
                          <a:solidFill>
                            <a:schemeClr val="tx1"/>
                          </a:solidFill>
                        </a:rPr>
                        <a:t>Thyroid</a:t>
                      </a:r>
                    </a:p>
                  </a:txBody>
                  <a:tcPr marL="91416" marR="91416" marT="45708" marB="45708"/>
                </a:tc>
                <a:tc>
                  <a:txBody>
                    <a:bodyPr/>
                    <a:lstStyle/>
                    <a:p>
                      <a:pPr algn="ctr"/>
                      <a:r>
                        <a:rPr lang="en-US" sz="1200" b="0">
                          <a:solidFill>
                            <a:schemeClr val="tx1"/>
                          </a:solidFill>
                        </a:rPr>
                        <a:t>12 Gy</a:t>
                      </a:r>
                    </a:p>
                  </a:txBody>
                  <a:tcPr marL="91416" marR="91416" marT="45708" marB="45708"/>
                </a:tc>
                <a:tc>
                  <a:txBody>
                    <a:bodyPr/>
                    <a:lstStyle/>
                    <a:p>
                      <a:pPr algn="ctr"/>
                      <a:r>
                        <a:rPr lang="en-US" sz="1200" b="0" dirty="0">
                          <a:solidFill>
                            <a:schemeClr val="tx1"/>
                          </a:solidFill>
                        </a:rPr>
                        <a:t>12 </a:t>
                      </a:r>
                      <a:r>
                        <a:rPr lang="en-US" sz="1200" b="0" dirty="0" err="1">
                          <a:solidFill>
                            <a:schemeClr val="tx1"/>
                          </a:solidFill>
                        </a:rPr>
                        <a:t>Gy</a:t>
                      </a:r>
                      <a:endParaRPr lang="en-US" sz="1200" b="0" dirty="0">
                        <a:solidFill>
                          <a:schemeClr val="tx1"/>
                        </a:solidFill>
                      </a:endParaRPr>
                    </a:p>
                  </a:txBody>
                  <a:tcPr marL="91416" marR="91416" marT="45708" marB="45708"/>
                </a:tc>
                <a:tc>
                  <a:txBody>
                    <a:bodyPr/>
                    <a:lstStyle/>
                    <a:p>
                      <a:pPr algn="ctr"/>
                      <a:r>
                        <a:rPr lang="en-US" sz="1200" b="0" dirty="0">
                          <a:solidFill>
                            <a:schemeClr val="tx1"/>
                          </a:solidFill>
                        </a:rPr>
                        <a:t>14 </a:t>
                      </a:r>
                      <a:r>
                        <a:rPr lang="en-US" sz="1200" b="0" dirty="0" err="1">
                          <a:solidFill>
                            <a:schemeClr val="tx1"/>
                          </a:solidFill>
                        </a:rPr>
                        <a:t>Gy</a:t>
                      </a:r>
                      <a:endParaRPr lang="en-US" sz="1200" b="0" dirty="0">
                        <a:solidFill>
                          <a:schemeClr val="tx1"/>
                        </a:solidFill>
                      </a:endParaRPr>
                    </a:p>
                  </a:txBody>
                  <a:tcPr marL="91416" marR="91416" marT="45708" marB="45708"/>
                </a:tc>
                <a:extLst>
                  <a:ext uri="{0D108BD9-81ED-4DB2-BD59-A6C34878D82A}">
                    <a16:rowId xmlns:a16="http://schemas.microsoft.com/office/drawing/2014/main" val="1778446847"/>
                  </a:ext>
                </a:extLst>
              </a:tr>
            </a:tbl>
          </a:graphicData>
        </a:graphic>
      </p:graphicFrame>
      <p:sp>
        <p:nvSpPr>
          <p:cNvPr id="6" name="TextBox 5">
            <a:extLst>
              <a:ext uri="{FF2B5EF4-FFF2-40B4-BE49-F238E27FC236}">
                <a16:creationId xmlns:a16="http://schemas.microsoft.com/office/drawing/2014/main" id="{96092DE9-12B1-23E9-9717-D13CDD18E956}"/>
              </a:ext>
            </a:extLst>
          </p:cNvPr>
          <p:cNvSpPr txBox="1"/>
          <p:nvPr/>
        </p:nvSpPr>
        <p:spPr>
          <a:xfrm>
            <a:off x="189773" y="6343792"/>
            <a:ext cx="11795398" cy="400110"/>
          </a:xfrm>
          <a:prstGeom prst="rect">
            <a:avLst/>
          </a:prstGeom>
          <a:noFill/>
        </p:spPr>
        <p:txBody>
          <a:bodyPr wrap="square" rtlCol="0">
            <a:spAutoFit/>
          </a:bodyPr>
          <a:lstStyle/>
          <a:p>
            <a:r>
              <a:rPr lang="en-US" sz="1000" dirty="0">
                <a:solidFill>
                  <a:schemeClr val="bg1">
                    <a:lumMod val="65000"/>
                  </a:schemeClr>
                </a:solidFill>
              </a:rPr>
              <a:t>3D-CRT, 3-dimensional conformal radiation therapy; IMRT, intensity-modulated radiation therapy; LMA, large mediastinal adenopathy; PR, partial response; PT, proton therapy; SER, slow early response.</a:t>
            </a:r>
            <a:br>
              <a:rPr lang="en-US" sz="1000" dirty="0">
                <a:solidFill>
                  <a:schemeClr val="bg1">
                    <a:lumMod val="65000"/>
                  </a:schemeClr>
                </a:solidFill>
              </a:rPr>
            </a:br>
            <a:r>
              <a:rPr lang="en-US" sz="1000" dirty="0">
                <a:solidFill>
                  <a:schemeClr val="bg1">
                    <a:lumMod val="65000"/>
                  </a:schemeClr>
                </a:solidFill>
              </a:rPr>
              <a:t>AHOD1331 data accepted for presentation. Courtesy of BS Hoppe. Hoppe BS, et al. </a:t>
            </a:r>
            <a:r>
              <a:rPr lang="en-US" sz="1000" i="1" dirty="0">
                <a:solidFill>
                  <a:schemeClr val="bg1">
                    <a:lumMod val="65000"/>
                  </a:schemeClr>
                </a:solidFill>
              </a:rPr>
              <a:t>Int J </a:t>
            </a:r>
            <a:r>
              <a:rPr lang="en-US" sz="1000" i="1" dirty="0" err="1">
                <a:solidFill>
                  <a:schemeClr val="bg1">
                    <a:lumMod val="65000"/>
                  </a:schemeClr>
                </a:solidFill>
              </a:rPr>
              <a:t>Radiat</a:t>
            </a:r>
            <a:r>
              <a:rPr lang="en-US" sz="1000" i="1" dirty="0">
                <a:solidFill>
                  <a:schemeClr val="bg1">
                    <a:lumMod val="65000"/>
                  </a:schemeClr>
                </a:solidFill>
              </a:rPr>
              <a:t> Oncol Biol Phys</a:t>
            </a:r>
            <a:r>
              <a:rPr lang="en-US" sz="1000" dirty="0">
                <a:solidFill>
                  <a:schemeClr val="bg1">
                    <a:lumMod val="65000"/>
                  </a:schemeClr>
                </a:solidFill>
              </a:rPr>
              <a:t>. 2012;84(2):449-455.</a:t>
            </a:r>
          </a:p>
        </p:txBody>
      </p:sp>
      <p:sp>
        <p:nvSpPr>
          <p:cNvPr id="15" name="TextBox 14">
            <a:extLst>
              <a:ext uri="{FF2B5EF4-FFF2-40B4-BE49-F238E27FC236}">
                <a16:creationId xmlns:a16="http://schemas.microsoft.com/office/drawing/2014/main" id="{9E90289A-DD2C-306E-097F-F716A108DEE6}"/>
              </a:ext>
            </a:extLst>
          </p:cNvPr>
          <p:cNvSpPr txBox="1"/>
          <p:nvPr/>
        </p:nvSpPr>
        <p:spPr>
          <a:xfrm>
            <a:off x="5101154" y="5663232"/>
            <a:ext cx="6016313" cy="461665"/>
          </a:xfrm>
          <a:prstGeom prst="rect">
            <a:avLst/>
          </a:prstGeom>
          <a:noFill/>
        </p:spPr>
        <p:txBody>
          <a:bodyPr wrap="square" rtlCol="0">
            <a:spAutoFit/>
          </a:bodyPr>
          <a:lstStyle/>
          <a:p>
            <a:r>
              <a:rPr lang="en-US" sz="1200" b="1" dirty="0">
                <a:solidFill>
                  <a:schemeClr val="accent3"/>
                </a:solidFill>
              </a:rPr>
              <a:t>Radiation exposure: orange/red – 30 </a:t>
            </a:r>
            <a:r>
              <a:rPr lang="en-US" sz="1200" b="1" dirty="0" err="1">
                <a:solidFill>
                  <a:schemeClr val="accent3"/>
                </a:solidFill>
              </a:rPr>
              <a:t>Gy</a:t>
            </a:r>
            <a:r>
              <a:rPr lang="en-US" sz="1200" b="1" dirty="0">
                <a:solidFill>
                  <a:schemeClr val="accent3"/>
                </a:solidFill>
              </a:rPr>
              <a:t> (high dose); aqua – 15 </a:t>
            </a:r>
            <a:r>
              <a:rPr lang="en-US" sz="1200" b="1" dirty="0" err="1">
                <a:solidFill>
                  <a:schemeClr val="accent3"/>
                </a:solidFill>
              </a:rPr>
              <a:t>Gy</a:t>
            </a:r>
            <a:r>
              <a:rPr lang="en-US" sz="1200" b="1" dirty="0">
                <a:solidFill>
                  <a:schemeClr val="accent3"/>
                </a:solidFill>
              </a:rPr>
              <a:t> (intermediate dose); blue – 5 </a:t>
            </a:r>
            <a:r>
              <a:rPr lang="en-US" sz="1200" b="1" dirty="0" err="1">
                <a:solidFill>
                  <a:schemeClr val="accent3"/>
                </a:solidFill>
              </a:rPr>
              <a:t>Gy</a:t>
            </a:r>
            <a:r>
              <a:rPr lang="en-US" sz="1200" b="1" dirty="0">
                <a:solidFill>
                  <a:schemeClr val="accent3"/>
                </a:solidFill>
              </a:rPr>
              <a:t> (low dose)</a:t>
            </a:r>
          </a:p>
        </p:txBody>
      </p:sp>
      <p:sp>
        <p:nvSpPr>
          <p:cNvPr id="13" name="TextBox 12">
            <a:extLst>
              <a:ext uri="{FF2B5EF4-FFF2-40B4-BE49-F238E27FC236}">
                <a16:creationId xmlns:a16="http://schemas.microsoft.com/office/drawing/2014/main" id="{0925AF3F-BB9F-BBCF-1043-27B84B0DD134}"/>
              </a:ext>
            </a:extLst>
          </p:cNvPr>
          <p:cNvSpPr txBox="1"/>
          <p:nvPr/>
        </p:nvSpPr>
        <p:spPr>
          <a:xfrm>
            <a:off x="5791200" y="1484156"/>
            <a:ext cx="675185" cy="338554"/>
          </a:xfrm>
          <a:prstGeom prst="rect">
            <a:avLst/>
          </a:prstGeom>
          <a:noFill/>
        </p:spPr>
        <p:txBody>
          <a:bodyPr wrap="none" rtlCol="0">
            <a:spAutoFit/>
          </a:bodyPr>
          <a:lstStyle/>
          <a:p>
            <a:pPr algn="r"/>
            <a:r>
              <a:rPr lang="en-US" sz="1600" b="1" dirty="0">
                <a:solidFill>
                  <a:schemeClr val="accent4"/>
                </a:solidFill>
              </a:rPr>
              <a:t>Axial</a:t>
            </a:r>
          </a:p>
        </p:txBody>
      </p:sp>
      <p:sp>
        <p:nvSpPr>
          <p:cNvPr id="16" name="TextBox 15">
            <a:extLst>
              <a:ext uri="{FF2B5EF4-FFF2-40B4-BE49-F238E27FC236}">
                <a16:creationId xmlns:a16="http://schemas.microsoft.com/office/drawing/2014/main" id="{4F169DC2-D9B1-1C0B-9EB5-0C9380A48F2F}"/>
              </a:ext>
            </a:extLst>
          </p:cNvPr>
          <p:cNvSpPr txBox="1"/>
          <p:nvPr/>
        </p:nvSpPr>
        <p:spPr>
          <a:xfrm>
            <a:off x="5572837" y="2598528"/>
            <a:ext cx="926857" cy="338554"/>
          </a:xfrm>
          <a:prstGeom prst="rect">
            <a:avLst/>
          </a:prstGeom>
          <a:noFill/>
        </p:spPr>
        <p:txBody>
          <a:bodyPr wrap="none" rtlCol="0">
            <a:spAutoFit/>
          </a:bodyPr>
          <a:lstStyle/>
          <a:p>
            <a:pPr algn="r"/>
            <a:r>
              <a:rPr lang="en-US" sz="1600" b="1" dirty="0">
                <a:solidFill>
                  <a:schemeClr val="accent4"/>
                </a:solidFill>
              </a:rPr>
              <a:t>Sagittal</a:t>
            </a:r>
          </a:p>
        </p:txBody>
      </p:sp>
    </p:spTree>
    <p:extLst>
      <p:ext uri="{BB962C8B-B14F-4D97-AF65-F5344CB8AC3E}">
        <p14:creationId xmlns:p14="http://schemas.microsoft.com/office/powerpoint/2010/main" val="1829860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85944-2269-5F98-6A74-A4AD2B7AB50B}"/>
              </a:ext>
            </a:extLst>
          </p:cNvPr>
          <p:cNvSpPr>
            <a:spLocks noGrp="1"/>
          </p:cNvSpPr>
          <p:nvPr>
            <p:ph type="title"/>
          </p:nvPr>
        </p:nvSpPr>
        <p:spPr/>
        <p:txBody>
          <a:bodyPr/>
          <a:lstStyle/>
          <a:p>
            <a:r>
              <a:rPr lang="en-US" cap="none" dirty="0"/>
              <a:t>Summary</a:t>
            </a:r>
          </a:p>
        </p:txBody>
      </p:sp>
      <p:sp>
        <p:nvSpPr>
          <p:cNvPr id="3" name="Content Placeholder 2">
            <a:extLst>
              <a:ext uri="{FF2B5EF4-FFF2-40B4-BE49-F238E27FC236}">
                <a16:creationId xmlns:a16="http://schemas.microsoft.com/office/drawing/2014/main" id="{EF02EA38-D798-5A1E-396F-403D2A8FE548}"/>
              </a:ext>
            </a:extLst>
          </p:cNvPr>
          <p:cNvSpPr>
            <a:spLocks noGrp="1"/>
          </p:cNvSpPr>
          <p:nvPr>
            <p:ph sz="half" idx="1"/>
          </p:nvPr>
        </p:nvSpPr>
        <p:spPr/>
        <p:txBody>
          <a:bodyPr/>
          <a:lstStyle/>
          <a:p>
            <a:r>
              <a:rPr lang="en-US" dirty="0"/>
              <a:t>Radiotherapy played an important role in managing patients with bulky mediastinal disease and slowly responding sites in AHOD1331</a:t>
            </a:r>
          </a:p>
          <a:p>
            <a:endParaRPr lang="en-US" dirty="0"/>
          </a:p>
        </p:txBody>
      </p:sp>
      <p:sp>
        <p:nvSpPr>
          <p:cNvPr id="4" name="Content Placeholder 3">
            <a:extLst>
              <a:ext uri="{FF2B5EF4-FFF2-40B4-BE49-F238E27FC236}">
                <a16:creationId xmlns:a16="http://schemas.microsoft.com/office/drawing/2014/main" id="{A2F8A8D1-F3DB-208D-5C03-CC9D11F1D2E2}"/>
              </a:ext>
            </a:extLst>
          </p:cNvPr>
          <p:cNvSpPr>
            <a:spLocks noGrp="1"/>
          </p:cNvSpPr>
          <p:nvPr>
            <p:ph sz="half" idx="2"/>
          </p:nvPr>
        </p:nvSpPr>
        <p:spPr/>
        <p:txBody>
          <a:bodyPr/>
          <a:lstStyle/>
          <a:p>
            <a:r>
              <a:rPr lang="en-US" dirty="0"/>
              <a:t>Contemporary radiation fields and technology significantly reduced the radiation exposure to critical tissue and are expected to minimize risk of late effects from radiotherapy </a:t>
            </a:r>
          </a:p>
          <a:p>
            <a:endParaRPr lang="en-US" dirty="0"/>
          </a:p>
        </p:txBody>
      </p:sp>
    </p:spTree>
    <p:extLst>
      <p:ext uri="{BB962C8B-B14F-4D97-AF65-F5344CB8AC3E}">
        <p14:creationId xmlns:p14="http://schemas.microsoft.com/office/powerpoint/2010/main" val="4289315257"/>
      </p:ext>
    </p:extLst>
  </p:cSld>
  <p:clrMapOvr>
    <a:masterClrMapping/>
  </p:clrMapOvr>
</p:sld>
</file>

<file path=ppt/theme/theme1.xml><?xml version="1.0" encoding="utf-8"?>
<a:theme xmlns:a="http://schemas.openxmlformats.org/drawingml/2006/main" name="2020 Peds">
  <a:themeElements>
    <a:clrScheme name="Peds 19">
      <a:dk1>
        <a:srgbClr val="4D4D4D"/>
      </a:dk1>
      <a:lt1>
        <a:srgbClr val="FFFFFF"/>
      </a:lt1>
      <a:dk2>
        <a:srgbClr val="4D4D4D"/>
      </a:dk2>
      <a:lt2>
        <a:srgbClr val="FFFFFF"/>
      </a:lt2>
      <a:accent1>
        <a:srgbClr val="C3472E"/>
      </a:accent1>
      <a:accent2>
        <a:srgbClr val="FDB515"/>
      </a:accent2>
      <a:accent3>
        <a:srgbClr val="35A696"/>
      </a:accent3>
      <a:accent4>
        <a:srgbClr val="416BA9"/>
      </a:accent4>
      <a:accent5>
        <a:srgbClr val="2E4264"/>
      </a:accent5>
      <a:accent6>
        <a:srgbClr val="B1A089"/>
      </a:accent6>
      <a:hlink>
        <a:srgbClr val="416BA9"/>
      </a:hlink>
      <a:folHlink>
        <a:srgbClr val="94949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 Peds" id="{A1DF081F-D48E-4BA0-A720-C67A62D8180F}" vid="{0C7E4AF1-3218-4C7E-91D3-F85F1B04D7F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2020 Peds</Template>
  <TotalTime>0</TotalTime>
  <Words>740</Words>
  <Application>Microsoft Macintosh PowerPoint</Application>
  <PresentationFormat>Widescreen</PresentationFormat>
  <Paragraphs>71</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2020 Peds</vt:lpstr>
      <vt:lpstr>The Role of Radiotherapy in AHOD1331</vt:lpstr>
      <vt:lpstr>Disclaimer</vt:lpstr>
      <vt:lpstr>Late Effects From Combined Modality Therapy</vt:lpstr>
      <vt:lpstr>Radiotherapy in AHOD1331</vt:lpstr>
      <vt:lpstr>Reduced Size of Radiation Therapy Fields</vt:lpstr>
      <vt:lpstr>ISRT for LMA Based on AHOD0031</vt:lpstr>
      <vt:lpstr>ISRT for SER (RT vs no RT)</vt:lpstr>
      <vt:lpstr>Radiation Exposure In AHOD1331 </vt:lpstr>
      <vt:lpstr>Summary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MedEd On The Go</dc:creator>
  <cp:keywords/>
  <dc:description/>
  <cp:lastModifiedBy/>
  <cp:revision>1</cp:revision>
  <dcterms:created xsi:type="dcterms:W3CDTF">2019-05-10T15:34:56Z</dcterms:created>
  <dcterms:modified xsi:type="dcterms:W3CDTF">2023-04-19T17:30:14Z</dcterms:modified>
  <cp:category/>
</cp:coreProperties>
</file>