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3" r:id="rId1"/>
  </p:sldMasterIdLst>
  <p:notesMasterIdLst>
    <p:notesMasterId r:id="rId10"/>
  </p:notesMasterIdLst>
  <p:sldIdLst>
    <p:sldId id="5887" r:id="rId2"/>
    <p:sldId id="5891" r:id="rId3"/>
    <p:sldId id="5888" r:id="rId4"/>
    <p:sldId id="5883" r:id="rId5"/>
    <p:sldId id="5884" r:id="rId6"/>
    <p:sldId id="5885" r:id="rId7"/>
    <p:sldId id="5886" r:id="rId8"/>
    <p:sldId id="3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433" autoAdjust="0"/>
    <p:restoredTop sz="82721" autoAdjust="0"/>
  </p:normalViewPr>
  <p:slideViewPr>
    <p:cSldViewPr snapToGrid="0">
      <p:cViewPr varScale="1">
        <p:scale>
          <a:sx n="100" d="100"/>
          <a:sy n="100" d="100"/>
        </p:scale>
        <p:origin x="1264" y="176"/>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E99BC7A-BB4B-4968-AA34-6F92F657B56F}" type="datetimeFigureOut">
              <a:rPr lang="en-US" smtClean="0"/>
              <a:t>4/19/23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FB41CCF-1001-4D52-BCF3-658308EC8578}" type="slidenum">
              <a:rPr lang="en-US" smtClean="0"/>
              <a:t>‹#›</a:t>
            </a:fld>
            <a:endParaRPr lang="en-US"/>
          </a:p>
        </p:txBody>
      </p:sp>
    </p:spTree>
    <p:extLst>
      <p:ext uri="{BB962C8B-B14F-4D97-AF65-F5344CB8AC3E}">
        <p14:creationId xmlns:p14="http://schemas.microsoft.com/office/powerpoint/2010/main" val="23041713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8" name="Picture 7">
            <a:extLst>
              <a:ext uri="{FF2B5EF4-FFF2-40B4-BE49-F238E27FC236}">
                <a16:creationId xmlns:a16="http://schemas.microsoft.com/office/drawing/2014/main" id="{1A83E91B-0E38-457E-9D74-11EC7CF82DB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9" name="Picture 8">
            <a:extLst>
              <a:ext uri="{FF2B5EF4-FFF2-40B4-BE49-F238E27FC236}">
                <a16:creationId xmlns:a16="http://schemas.microsoft.com/office/drawing/2014/main" id="{8738BBDE-63E0-461E-B54F-B886F32E218C}"/>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pic>
        <p:nvPicPr>
          <p:cNvPr id="10" name="Picture 9">
            <a:extLst>
              <a:ext uri="{FF2B5EF4-FFF2-40B4-BE49-F238E27FC236}">
                <a16:creationId xmlns:a16="http://schemas.microsoft.com/office/drawing/2014/main" id="{977ED46F-C931-4691-8D4C-482ED069C23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11" name="Picture 10">
            <a:extLst>
              <a:ext uri="{FF2B5EF4-FFF2-40B4-BE49-F238E27FC236}">
                <a16:creationId xmlns:a16="http://schemas.microsoft.com/office/drawing/2014/main" id="{F006A481-1630-49E3-A133-2CE281B5CFB2}"/>
              </a:ext>
            </a:extLst>
          </p:cNvPr>
          <p:cNvPicPr>
            <a:picLocks noChangeAspect="1"/>
          </p:cNvPicPr>
          <p:nvPr userDrawn="1"/>
        </p:nvPicPr>
        <p:blipFill rotWithShape="1">
          <a:blip r:embed="rId4">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31543240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40039810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9366686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5132514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b">
            <a:normAutofit/>
          </a:bodyPr>
          <a:lstStyle>
            <a:lvl1pPr algn="r">
              <a:defRPr sz="36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9" name="Picture 8">
            <a:extLst>
              <a:ext uri="{FF2B5EF4-FFF2-40B4-BE49-F238E27FC236}">
                <a16:creationId xmlns:a16="http://schemas.microsoft.com/office/drawing/2014/main" id="{DC987743-EBB5-492F-8DB2-3B5E732581F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55DF39AA-05FC-471D-A96F-318DD40C8962}"/>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pic>
        <p:nvPicPr>
          <p:cNvPr id="10" name="Picture 9">
            <a:extLst>
              <a:ext uri="{FF2B5EF4-FFF2-40B4-BE49-F238E27FC236}">
                <a16:creationId xmlns:a16="http://schemas.microsoft.com/office/drawing/2014/main" id="{1FB1E669-C51E-4424-905A-F8B0611E1A3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11" name="Picture 10">
            <a:extLst>
              <a:ext uri="{FF2B5EF4-FFF2-40B4-BE49-F238E27FC236}">
                <a16:creationId xmlns:a16="http://schemas.microsoft.com/office/drawing/2014/main" id="{8953675E-76F4-48A7-A502-2F787169CC31}"/>
              </a:ext>
            </a:extLst>
          </p:cNvPr>
          <p:cNvPicPr>
            <a:picLocks noChangeAspect="1"/>
          </p:cNvPicPr>
          <p:nvPr userDrawn="1"/>
        </p:nvPicPr>
        <p:blipFill rotWithShape="1">
          <a:blip r:embed="rId4">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19522894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100000">
              <a:srgbClr val="EBEBEB"/>
            </a:gs>
            <a:gs pos="0">
              <a:schemeClr val="bg1"/>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13950301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100000">
              <a:srgbClr val="EBEBEB"/>
            </a:gs>
            <a:gs pos="0">
              <a:schemeClr val="bg1"/>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6965413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bg>
      <p:bgPr>
        <a:solidFill>
          <a:schemeClr val="bg1"/>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8936525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3210102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4"/>
              </a:buClr>
              <a:buSzPct val="100000"/>
              <a:buFont typeface="Arial" panose="020B0604020202020204" pitchFamily="34" charset="0"/>
              <a:buChar char="•"/>
              <a:defRPr/>
            </a:lvl1pPr>
            <a:lvl2pPr marL="685800" indent="-228600">
              <a:buClr>
                <a:schemeClr val="accent4"/>
              </a:buClr>
              <a:buSzPct val="100000"/>
              <a:buFont typeface="Arial" panose="020B0604020202020204" pitchFamily="34" charset="0"/>
              <a:buChar char="•"/>
              <a:defRPr/>
            </a:lvl2pPr>
            <a:lvl3pPr marL="1143000" indent="-228600">
              <a:buClr>
                <a:schemeClr val="accent4"/>
              </a:buClr>
              <a:buSzPct val="100000"/>
              <a:buFont typeface="Arial" panose="020B0604020202020204" pitchFamily="34" charset="0"/>
              <a:buChar char="•"/>
              <a:defRPr/>
            </a:lvl3pPr>
            <a:lvl4pPr marL="1600200" indent="-228600">
              <a:buClr>
                <a:schemeClr val="accent4"/>
              </a:buClr>
              <a:buSzPct val="100000"/>
              <a:buFont typeface="Arial" panose="020B0604020202020204" pitchFamily="34" charset="0"/>
              <a:buChar char="•"/>
              <a:defRPr/>
            </a:lvl4pPr>
            <a:lvl5pPr marL="2057400" indent="-228600">
              <a:buClr>
                <a:schemeClr val="accent4"/>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2"/>
              </a:buClr>
              <a:buFont typeface="Arial" panose="020B0604020202020204" pitchFamily="34" charset="0"/>
              <a:buChar char="•"/>
              <a:defRPr/>
            </a:lvl1pPr>
            <a:lvl2pPr marL="685800" indent="-228600">
              <a:buClr>
                <a:schemeClr val="accent2"/>
              </a:buClr>
              <a:buFont typeface="Arial" panose="020B0604020202020204" pitchFamily="34" charset="0"/>
              <a:buChar char="•"/>
              <a:defRPr/>
            </a:lvl2pPr>
            <a:lvl3pPr marL="1143000" indent="-228600">
              <a:buClr>
                <a:schemeClr val="accent2"/>
              </a:buClr>
              <a:buFont typeface="Arial" panose="020B0604020202020204" pitchFamily="34" charset="0"/>
              <a:buChar char="•"/>
              <a:defRPr/>
            </a:lvl3pPr>
            <a:lvl4pPr marL="1600200" indent="-228600">
              <a:buClr>
                <a:schemeClr val="accent2"/>
              </a:buClr>
              <a:buFont typeface="Arial" panose="020B0604020202020204" pitchFamily="34" charset="0"/>
              <a:buChar char="•"/>
              <a:defRPr/>
            </a:lvl4pPr>
            <a:lvl5pPr marL="2057400" indent="-228600">
              <a:buClr>
                <a:schemeClr val="accent2"/>
              </a:buClr>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41846392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6954164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213173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Rectangle 5">
            <a:extLst>
              <a:ext uri="{FF2B5EF4-FFF2-40B4-BE49-F238E27FC236}">
                <a16:creationId xmlns:a16="http://schemas.microsoft.com/office/drawing/2014/main" id="{8540BD09-B14B-4B0C-B8CE-38402C9123A6}"/>
              </a:ext>
            </a:extLst>
          </p:cNvPr>
          <p:cNvSpPr/>
          <p:nvPr/>
        </p:nvSpPr>
        <p:spPr>
          <a:xfrm>
            <a:off x="0" y="-1"/>
            <a:ext cx="12192000" cy="106681"/>
          </a:xfrm>
          <a:prstGeom prst="rect">
            <a:avLst/>
          </a:prstGeom>
          <a:gradFill flip="none" rotWithShape="1">
            <a:gsLst>
              <a:gs pos="0">
                <a:srgbClr val="2F3393"/>
              </a:gs>
              <a:gs pos="97345">
                <a:srgbClr val="7E93A4"/>
              </a:gs>
              <a:gs pos="53000">
                <a:srgbClr val="4E71A7"/>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9ACD7140-D735-4645-B9B8-EF425968E740}"/>
              </a:ext>
            </a:extLst>
          </p:cNvPr>
          <p:cNvSpPr/>
          <p:nvPr userDrawn="1"/>
        </p:nvSpPr>
        <p:spPr>
          <a:xfrm>
            <a:off x="0" y="-1"/>
            <a:ext cx="12192000" cy="106681"/>
          </a:xfrm>
          <a:prstGeom prst="rect">
            <a:avLst/>
          </a:prstGeom>
          <a:gradFill flip="none" rotWithShape="1">
            <a:gsLst>
              <a:gs pos="0">
                <a:srgbClr val="2F3393"/>
              </a:gs>
              <a:gs pos="97345">
                <a:srgbClr val="7E93A4"/>
              </a:gs>
              <a:gs pos="53000">
                <a:srgbClr val="4E71A7"/>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26509659"/>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4"/>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2"/>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accent1"/>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864">
          <p15:clr>
            <a:srgbClr val="F26B43"/>
          </p15:clr>
        </p15:guide>
        <p15:guide id="4" orient="horz" pos="1056">
          <p15:clr>
            <a:srgbClr val="F26B43"/>
          </p15:clr>
        </p15:guide>
        <p15:guide id="5" pos="6168">
          <p15:clr>
            <a:srgbClr val="F26B43"/>
          </p15:clr>
        </p15:guide>
        <p15:guide id="6" pos="6072">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8B67C7-E6EA-44BF-2C06-26D5055ED95D}"/>
              </a:ext>
            </a:extLst>
          </p:cNvPr>
          <p:cNvSpPr>
            <a:spLocks noGrp="1"/>
          </p:cNvSpPr>
          <p:nvPr>
            <p:ph type="ctrTitle"/>
          </p:nvPr>
        </p:nvSpPr>
        <p:spPr/>
        <p:txBody>
          <a:bodyPr/>
          <a:lstStyle/>
          <a:p>
            <a:r>
              <a:rPr lang="en-US" dirty="0"/>
              <a:t>Managing Toxicities Associated with Anti-CD30 Targeted Therapy in Pediatric and Adolescent Patients</a:t>
            </a:r>
          </a:p>
        </p:txBody>
      </p:sp>
      <p:sp>
        <p:nvSpPr>
          <p:cNvPr id="5" name="Text Placeholder 4">
            <a:extLst>
              <a:ext uri="{FF2B5EF4-FFF2-40B4-BE49-F238E27FC236}">
                <a16:creationId xmlns:a16="http://schemas.microsoft.com/office/drawing/2014/main" id="{584E3F94-0748-17E9-D6A6-9D5AD69FB3EA}"/>
              </a:ext>
            </a:extLst>
          </p:cNvPr>
          <p:cNvSpPr>
            <a:spLocks noGrp="1"/>
          </p:cNvSpPr>
          <p:nvPr>
            <p:ph type="body" idx="1"/>
          </p:nvPr>
        </p:nvSpPr>
        <p:spPr/>
        <p:txBody>
          <a:bodyPr>
            <a:normAutofit fontScale="92500" lnSpcReduction="10000"/>
          </a:bodyPr>
          <a:lstStyle/>
          <a:p>
            <a:pPr>
              <a:lnSpc>
                <a:spcPct val="110000"/>
              </a:lnSpc>
            </a:pPr>
            <a:r>
              <a:rPr lang="en-US" sz="1600" b="1" dirty="0">
                <a:solidFill>
                  <a:schemeClr val="accent4"/>
                </a:solidFill>
              </a:rPr>
              <a:t>Kara Kelly, MD</a:t>
            </a:r>
            <a:br>
              <a:rPr lang="en-US" sz="1600" dirty="0"/>
            </a:br>
            <a:r>
              <a:rPr lang="en-US" sz="1600" dirty="0"/>
              <a:t>Waldemar J. Kaminski Endowed Chair of Pediatrics</a:t>
            </a:r>
            <a:br>
              <a:rPr lang="en-US" sz="1600" dirty="0"/>
            </a:br>
            <a:r>
              <a:rPr lang="en-US" sz="1600" dirty="0"/>
              <a:t>Roswell Park Comprehensive Cancer Center</a:t>
            </a:r>
            <a:br>
              <a:rPr lang="en-US" sz="1600" dirty="0"/>
            </a:br>
            <a:r>
              <a:rPr lang="en-US" sz="1600" dirty="0"/>
              <a:t>Division Chief, Pediatric Hematology/Oncology and Professor of Pediatrics</a:t>
            </a:r>
            <a:br>
              <a:rPr lang="en-US" sz="1600" dirty="0"/>
            </a:br>
            <a:r>
              <a:rPr lang="en-US" sz="1600" dirty="0"/>
              <a:t>University at Buffalo Jacobs School of Medicine and Biomedical Sciences</a:t>
            </a:r>
            <a:br>
              <a:rPr lang="en-US" sz="1600" dirty="0"/>
            </a:br>
            <a:r>
              <a:rPr lang="en-US" sz="1600" dirty="0"/>
              <a:t>Buffalo, NY</a:t>
            </a:r>
          </a:p>
        </p:txBody>
      </p:sp>
    </p:spTree>
    <p:extLst>
      <p:ext uri="{BB962C8B-B14F-4D97-AF65-F5344CB8AC3E}">
        <p14:creationId xmlns:p14="http://schemas.microsoft.com/office/powerpoint/2010/main" val="12590596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284658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dirty="0"/>
              <a:t>The views and opinions expressed in this educational activity are those of the faculty and do not necessarily represent the views of </a:t>
            </a:r>
            <a:r>
              <a:rPr lang="en-US" sz="1600" dirty="0" err="1"/>
              <a:t>TotalCME</a:t>
            </a:r>
            <a:r>
              <a:rPr lang="en-US" sz="1600" dirty="0"/>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4EEDD053-03B4-5FC6-0E88-FEFACBAA6F1B}"/>
              </a:ext>
            </a:extLst>
          </p:cNvPr>
          <p:cNvSpPr>
            <a:spLocks noGrp="1"/>
          </p:cNvSpPr>
          <p:nvPr>
            <p:ph type="title"/>
          </p:nvPr>
        </p:nvSpPr>
        <p:spPr>
          <a:xfrm>
            <a:off x="609599" y="199505"/>
            <a:ext cx="11081657" cy="856409"/>
          </a:xfrm>
        </p:spPr>
        <p:txBody>
          <a:bodyPr>
            <a:normAutofit/>
          </a:bodyPr>
          <a:lstStyle/>
          <a:p>
            <a:r>
              <a:rPr lang="en-US" dirty="0"/>
              <a:t>Brentuximab </a:t>
            </a:r>
            <a:r>
              <a:rPr lang="en-US" dirty="0" err="1"/>
              <a:t>Vedotin</a:t>
            </a:r>
            <a:r>
              <a:rPr lang="en-US" dirty="0"/>
              <a:t> (</a:t>
            </a:r>
            <a:r>
              <a:rPr lang="en-US" dirty="0" err="1"/>
              <a:t>Bv</a:t>
            </a:r>
            <a:r>
              <a:rPr lang="en-US" dirty="0"/>
              <a:t>) Drug-Related Adverse Events</a:t>
            </a:r>
          </a:p>
        </p:txBody>
      </p:sp>
      <p:graphicFrame>
        <p:nvGraphicFramePr>
          <p:cNvPr id="6" name="Table 15">
            <a:extLst>
              <a:ext uri="{FF2B5EF4-FFF2-40B4-BE49-F238E27FC236}">
                <a16:creationId xmlns:a16="http://schemas.microsoft.com/office/drawing/2014/main" id="{6D9504B4-F744-49E5-A4A0-6CD6367427D3}"/>
              </a:ext>
            </a:extLst>
          </p:cNvPr>
          <p:cNvGraphicFramePr>
            <a:graphicFrameLocks/>
          </p:cNvGraphicFramePr>
          <p:nvPr>
            <p:extLst>
              <p:ext uri="{D42A27DB-BD31-4B8C-83A1-F6EECF244321}">
                <p14:modId xmlns:p14="http://schemas.microsoft.com/office/powerpoint/2010/main" val="179039310"/>
              </p:ext>
            </p:extLst>
          </p:nvPr>
        </p:nvGraphicFramePr>
        <p:xfrm>
          <a:off x="609599" y="1295117"/>
          <a:ext cx="5835854" cy="4678021"/>
        </p:xfrm>
        <a:graphic>
          <a:graphicData uri="http://schemas.openxmlformats.org/drawingml/2006/table">
            <a:tbl>
              <a:tblPr firstRow="1" bandRow="1">
                <a:tableStyleId>{C083E6E3-FA7D-4D7B-A595-EF9225AFEA82}</a:tableStyleId>
              </a:tblPr>
              <a:tblGrid>
                <a:gridCol w="2330654">
                  <a:extLst>
                    <a:ext uri="{9D8B030D-6E8A-4147-A177-3AD203B41FA5}">
                      <a16:colId xmlns:a16="http://schemas.microsoft.com/office/drawing/2014/main" val="1893523110"/>
                    </a:ext>
                  </a:extLst>
                </a:gridCol>
                <a:gridCol w="1208314">
                  <a:extLst>
                    <a:ext uri="{9D8B030D-6E8A-4147-A177-3AD203B41FA5}">
                      <a16:colId xmlns:a16="http://schemas.microsoft.com/office/drawing/2014/main" val="2091668312"/>
                    </a:ext>
                  </a:extLst>
                </a:gridCol>
                <a:gridCol w="1208314">
                  <a:extLst>
                    <a:ext uri="{9D8B030D-6E8A-4147-A177-3AD203B41FA5}">
                      <a16:colId xmlns:a16="http://schemas.microsoft.com/office/drawing/2014/main" val="2252402532"/>
                    </a:ext>
                  </a:extLst>
                </a:gridCol>
                <a:gridCol w="1088572">
                  <a:extLst>
                    <a:ext uri="{9D8B030D-6E8A-4147-A177-3AD203B41FA5}">
                      <a16:colId xmlns:a16="http://schemas.microsoft.com/office/drawing/2014/main" val="3741678052"/>
                    </a:ext>
                  </a:extLst>
                </a:gridCol>
              </a:tblGrid>
              <a:tr h="374803">
                <a:tc>
                  <a:txBody>
                    <a:bodyPr/>
                    <a:lstStyle/>
                    <a:p>
                      <a:r>
                        <a:rPr lang="en-US" sz="900" dirty="0"/>
                        <a:t>Event</a:t>
                      </a:r>
                    </a:p>
                  </a:txBody>
                  <a:tcPr marL="80315" marR="80315" marT="40158" marB="40158" anchor="ctr"/>
                </a:tc>
                <a:tc>
                  <a:txBody>
                    <a:bodyPr/>
                    <a:lstStyle/>
                    <a:p>
                      <a:pPr algn="ctr"/>
                      <a:r>
                        <a:rPr lang="en-US" sz="900" dirty="0" err="1"/>
                        <a:t>Bv+Chemotherapy</a:t>
                      </a:r>
                      <a:r>
                        <a:rPr lang="en-US" sz="900" dirty="0"/>
                        <a:t> (n=298)</a:t>
                      </a:r>
                    </a:p>
                  </a:txBody>
                  <a:tcPr marL="80315" marR="80315" marT="40158" marB="40158"/>
                </a:tc>
                <a:tc>
                  <a:txBody>
                    <a:bodyPr/>
                    <a:lstStyle/>
                    <a:p>
                      <a:pPr algn="ctr"/>
                      <a:r>
                        <a:rPr lang="en-US" sz="900" dirty="0"/>
                        <a:t>Standard Care </a:t>
                      </a:r>
                      <a:br>
                        <a:rPr lang="en-US" sz="900" dirty="0"/>
                      </a:br>
                      <a:r>
                        <a:rPr lang="en-US" sz="900" dirty="0"/>
                        <a:t>(n=289)</a:t>
                      </a:r>
                    </a:p>
                  </a:txBody>
                  <a:tcPr marL="80315" marR="80315" marT="40158" marB="40158"/>
                </a:tc>
                <a:tc>
                  <a:txBody>
                    <a:bodyPr/>
                    <a:lstStyle/>
                    <a:p>
                      <a:pPr algn="ctr"/>
                      <a:r>
                        <a:rPr lang="en-US" sz="900" dirty="0"/>
                        <a:t>Overall </a:t>
                      </a:r>
                      <a:br>
                        <a:rPr lang="en-US" sz="900" dirty="0"/>
                      </a:br>
                      <a:r>
                        <a:rPr lang="en-US" sz="900" dirty="0"/>
                        <a:t>(n=587)</a:t>
                      </a:r>
                    </a:p>
                  </a:txBody>
                  <a:tcPr marL="80315" marR="80315" marT="40158" marB="40158"/>
                </a:tc>
                <a:extLst>
                  <a:ext uri="{0D108BD9-81ED-4DB2-BD59-A6C34878D82A}">
                    <a16:rowId xmlns:a16="http://schemas.microsoft.com/office/drawing/2014/main" val="3854395694"/>
                  </a:ext>
                </a:extLst>
              </a:tr>
              <a:tr h="374803">
                <a:tc>
                  <a:txBody>
                    <a:bodyPr/>
                    <a:lstStyle/>
                    <a:p>
                      <a:r>
                        <a:rPr lang="en-US" sz="900" dirty="0"/>
                        <a:t>Any adverse event of grade ≥3</a:t>
                      </a:r>
                    </a:p>
                  </a:txBody>
                  <a:tcPr marL="80315" marR="80315" marT="40158" marB="40158" anchor="ctr"/>
                </a:tc>
                <a:tc>
                  <a:txBody>
                    <a:bodyPr/>
                    <a:lstStyle/>
                    <a:p>
                      <a:pPr algn="ctr"/>
                      <a:r>
                        <a:rPr lang="en-US" sz="900" dirty="0"/>
                        <a:t>219 (73.5)</a:t>
                      </a:r>
                    </a:p>
                  </a:txBody>
                  <a:tcPr marL="80315" marR="80315" marT="40158" marB="40158" anchor="ctr"/>
                </a:tc>
                <a:tc>
                  <a:txBody>
                    <a:bodyPr/>
                    <a:lstStyle/>
                    <a:p>
                      <a:pPr algn="ctr"/>
                      <a:r>
                        <a:rPr lang="en-US" sz="900" dirty="0"/>
                        <a:t>197 (68.2)</a:t>
                      </a:r>
                    </a:p>
                  </a:txBody>
                  <a:tcPr marL="80315" marR="80315" marT="40158" marB="40158" anchor="ctr"/>
                </a:tc>
                <a:tc>
                  <a:txBody>
                    <a:bodyPr/>
                    <a:lstStyle/>
                    <a:p>
                      <a:pPr algn="ctr"/>
                      <a:r>
                        <a:rPr lang="en-US" sz="900" dirty="0"/>
                        <a:t>416 (70.9)</a:t>
                      </a:r>
                    </a:p>
                  </a:txBody>
                  <a:tcPr marL="80315" marR="80315" marT="40158" marB="40158" anchor="ctr"/>
                </a:tc>
                <a:extLst>
                  <a:ext uri="{0D108BD9-81ED-4DB2-BD59-A6C34878D82A}">
                    <a16:rowId xmlns:a16="http://schemas.microsoft.com/office/drawing/2014/main" val="1324477924"/>
                  </a:ext>
                </a:extLst>
              </a:tr>
              <a:tr h="273935">
                <a:tc>
                  <a:txBody>
                    <a:bodyPr/>
                    <a:lstStyle/>
                    <a:p>
                      <a:r>
                        <a:rPr lang="en-US" sz="900" dirty="0"/>
                        <a:t>Febrile neutropenia</a:t>
                      </a:r>
                    </a:p>
                  </a:txBody>
                  <a:tcPr marL="80315" marR="80315" marT="40158" marB="40158" anchor="ctr"/>
                </a:tc>
                <a:tc>
                  <a:txBody>
                    <a:bodyPr/>
                    <a:lstStyle/>
                    <a:p>
                      <a:pPr algn="ctr"/>
                      <a:r>
                        <a:rPr lang="en-US" sz="900" dirty="0"/>
                        <a:t>92 (30.9)</a:t>
                      </a:r>
                    </a:p>
                  </a:txBody>
                  <a:tcPr marL="80315" marR="80315" marT="40158" marB="40158" anchor="ctr"/>
                </a:tc>
                <a:tc>
                  <a:txBody>
                    <a:bodyPr/>
                    <a:lstStyle/>
                    <a:p>
                      <a:pPr algn="ctr"/>
                      <a:r>
                        <a:rPr lang="en-US" sz="900" dirty="0"/>
                        <a:t>94 (32.5)</a:t>
                      </a:r>
                    </a:p>
                  </a:txBody>
                  <a:tcPr marL="80315" marR="80315" marT="40158" marB="40158" anchor="ctr"/>
                </a:tc>
                <a:tc>
                  <a:txBody>
                    <a:bodyPr/>
                    <a:lstStyle/>
                    <a:p>
                      <a:pPr algn="ctr"/>
                      <a:r>
                        <a:rPr lang="en-US" sz="900" dirty="0"/>
                        <a:t>186 (31.7)</a:t>
                      </a:r>
                    </a:p>
                  </a:txBody>
                  <a:tcPr marL="80315" marR="80315" marT="40158" marB="40158" anchor="ctr"/>
                </a:tc>
                <a:extLst>
                  <a:ext uri="{0D108BD9-81ED-4DB2-BD59-A6C34878D82A}">
                    <a16:rowId xmlns:a16="http://schemas.microsoft.com/office/drawing/2014/main" val="4196366833"/>
                  </a:ext>
                </a:extLst>
              </a:tr>
              <a:tr h="250371">
                <a:tc>
                  <a:txBody>
                    <a:bodyPr/>
                    <a:lstStyle/>
                    <a:p>
                      <a:r>
                        <a:rPr lang="en-US" sz="900" dirty="0"/>
                        <a:t>Sepsis</a:t>
                      </a:r>
                    </a:p>
                  </a:txBody>
                  <a:tcPr marL="80315" marR="80315" marT="40158" marB="40158" anchor="ctr"/>
                </a:tc>
                <a:tc>
                  <a:txBody>
                    <a:bodyPr/>
                    <a:lstStyle/>
                    <a:p>
                      <a:pPr algn="ctr"/>
                      <a:r>
                        <a:rPr lang="en-US" sz="900" dirty="0"/>
                        <a:t>8 (2.7)</a:t>
                      </a:r>
                    </a:p>
                  </a:txBody>
                  <a:tcPr marL="80315" marR="80315" marT="40158" marB="40158" anchor="ctr"/>
                </a:tc>
                <a:tc>
                  <a:txBody>
                    <a:bodyPr/>
                    <a:lstStyle/>
                    <a:p>
                      <a:pPr algn="ctr"/>
                      <a:r>
                        <a:rPr lang="en-US" sz="900" dirty="0"/>
                        <a:t>12 (4.2)</a:t>
                      </a:r>
                    </a:p>
                  </a:txBody>
                  <a:tcPr marL="80315" marR="80315" marT="40158" marB="40158" anchor="ctr"/>
                </a:tc>
                <a:tc>
                  <a:txBody>
                    <a:bodyPr/>
                    <a:lstStyle/>
                    <a:p>
                      <a:pPr algn="ctr"/>
                      <a:r>
                        <a:rPr lang="en-US" sz="900" dirty="0"/>
                        <a:t>20 (3.4)</a:t>
                      </a:r>
                    </a:p>
                  </a:txBody>
                  <a:tcPr marL="80315" marR="80315" marT="40158" marB="40158" anchor="ctr"/>
                </a:tc>
                <a:extLst>
                  <a:ext uri="{0D108BD9-81ED-4DB2-BD59-A6C34878D82A}">
                    <a16:rowId xmlns:a16="http://schemas.microsoft.com/office/drawing/2014/main" val="2625026164"/>
                  </a:ext>
                </a:extLst>
              </a:tr>
              <a:tr h="284069">
                <a:tc>
                  <a:txBody>
                    <a:bodyPr/>
                    <a:lstStyle/>
                    <a:p>
                      <a:r>
                        <a:rPr lang="en-US" sz="900" dirty="0"/>
                        <a:t>Mucositis or oral adverse event</a:t>
                      </a:r>
                    </a:p>
                  </a:txBody>
                  <a:tcPr marL="80315" marR="80315" marT="40158" marB="40158" anchor="ctr"/>
                </a:tc>
                <a:tc>
                  <a:txBody>
                    <a:bodyPr/>
                    <a:lstStyle/>
                    <a:p>
                      <a:pPr algn="ctr"/>
                      <a:r>
                        <a:rPr lang="en-US" sz="900" dirty="0"/>
                        <a:t>31 (10.4)</a:t>
                      </a:r>
                    </a:p>
                  </a:txBody>
                  <a:tcPr marL="80315" marR="80315" marT="40158" marB="40158" anchor="ctr"/>
                </a:tc>
                <a:tc>
                  <a:txBody>
                    <a:bodyPr/>
                    <a:lstStyle/>
                    <a:p>
                      <a:pPr algn="ctr"/>
                      <a:r>
                        <a:rPr lang="en-US" sz="900" dirty="0"/>
                        <a:t>21 (7.3)</a:t>
                      </a:r>
                    </a:p>
                  </a:txBody>
                  <a:tcPr marL="80315" marR="80315" marT="40158" marB="40158" anchor="ctr"/>
                </a:tc>
                <a:tc>
                  <a:txBody>
                    <a:bodyPr/>
                    <a:lstStyle/>
                    <a:p>
                      <a:pPr algn="ctr"/>
                      <a:r>
                        <a:rPr lang="en-US" sz="900" dirty="0"/>
                        <a:t>52 (8.9)</a:t>
                      </a:r>
                    </a:p>
                  </a:txBody>
                  <a:tcPr marL="80315" marR="80315" marT="40158" marB="40158" anchor="ctr"/>
                </a:tc>
                <a:extLst>
                  <a:ext uri="{0D108BD9-81ED-4DB2-BD59-A6C34878D82A}">
                    <a16:rowId xmlns:a16="http://schemas.microsoft.com/office/drawing/2014/main" val="1837096982"/>
                  </a:ext>
                </a:extLst>
              </a:tr>
              <a:tr h="280197">
                <a:tc>
                  <a:txBody>
                    <a:bodyPr/>
                    <a:lstStyle/>
                    <a:p>
                      <a:r>
                        <a:rPr lang="en-US" sz="900" dirty="0"/>
                        <a:t>Enterocolitis or typhlitis</a:t>
                      </a:r>
                    </a:p>
                  </a:txBody>
                  <a:tcPr marL="80315" marR="80315" marT="40158" marB="40158" anchor="ctr"/>
                </a:tc>
                <a:tc>
                  <a:txBody>
                    <a:bodyPr/>
                    <a:lstStyle/>
                    <a:p>
                      <a:pPr algn="ctr"/>
                      <a:r>
                        <a:rPr lang="en-US" sz="900" dirty="0"/>
                        <a:t>13 (4.4)</a:t>
                      </a:r>
                    </a:p>
                  </a:txBody>
                  <a:tcPr marL="80315" marR="80315" marT="40158" marB="40158" anchor="ctr"/>
                </a:tc>
                <a:tc>
                  <a:txBody>
                    <a:bodyPr/>
                    <a:lstStyle/>
                    <a:p>
                      <a:pPr algn="ctr"/>
                      <a:r>
                        <a:rPr lang="en-US" sz="900" dirty="0"/>
                        <a:t>5 (1.7)</a:t>
                      </a:r>
                    </a:p>
                  </a:txBody>
                  <a:tcPr marL="80315" marR="80315" marT="40158" marB="40158" anchor="ctr"/>
                </a:tc>
                <a:tc>
                  <a:txBody>
                    <a:bodyPr/>
                    <a:lstStyle/>
                    <a:p>
                      <a:pPr algn="ctr"/>
                      <a:r>
                        <a:rPr lang="en-US" sz="900" dirty="0"/>
                        <a:t>18 (3.1)</a:t>
                      </a:r>
                    </a:p>
                  </a:txBody>
                  <a:tcPr marL="80315" marR="80315" marT="40158" marB="40158" anchor="ctr"/>
                </a:tc>
                <a:extLst>
                  <a:ext uri="{0D108BD9-81ED-4DB2-BD59-A6C34878D82A}">
                    <a16:rowId xmlns:a16="http://schemas.microsoft.com/office/drawing/2014/main" val="705611857"/>
                  </a:ext>
                </a:extLst>
              </a:tr>
              <a:tr h="295706">
                <a:tc>
                  <a:txBody>
                    <a:bodyPr/>
                    <a:lstStyle/>
                    <a:p>
                      <a:r>
                        <a:rPr lang="en-US" sz="900" dirty="0"/>
                        <a:t>Allergic reaction or anaphylaxis</a:t>
                      </a:r>
                    </a:p>
                  </a:txBody>
                  <a:tcPr marL="80315" marR="80315" marT="40158" marB="40158" anchor="ctr"/>
                </a:tc>
                <a:tc>
                  <a:txBody>
                    <a:bodyPr/>
                    <a:lstStyle/>
                    <a:p>
                      <a:pPr algn="ctr"/>
                      <a:r>
                        <a:rPr lang="en-US" sz="900" dirty="0"/>
                        <a:t>12 (4.0)</a:t>
                      </a:r>
                    </a:p>
                  </a:txBody>
                  <a:tcPr marL="80315" marR="80315" marT="40158" marB="40158" anchor="ctr"/>
                </a:tc>
                <a:tc>
                  <a:txBody>
                    <a:bodyPr/>
                    <a:lstStyle/>
                    <a:p>
                      <a:pPr algn="ctr"/>
                      <a:r>
                        <a:rPr lang="en-US" sz="900" dirty="0"/>
                        <a:t>15 (5.2)</a:t>
                      </a:r>
                    </a:p>
                  </a:txBody>
                  <a:tcPr marL="80315" marR="80315" marT="40158" marB="40158" anchor="ctr"/>
                </a:tc>
                <a:tc>
                  <a:txBody>
                    <a:bodyPr/>
                    <a:lstStyle/>
                    <a:p>
                      <a:pPr algn="ctr"/>
                      <a:r>
                        <a:rPr lang="en-US" sz="900" dirty="0"/>
                        <a:t>27 (4.6)</a:t>
                      </a:r>
                    </a:p>
                  </a:txBody>
                  <a:tcPr marL="80315" marR="80315" marT="40158" marB="40158" anchor="ctr"/>
                </a:tc>
                <a:extLst>
                  <a:ext uri="{0D108BD9-81ED-4DB2-BD59-A6C34878D82A}">
                    <a16:rowId xmlns:a16="http://schemas.microsoft.com/office/drawing/2014/main" val="1121253105"/>
                  </a:ext>
                </a:extLst>
              </a:tr>
              <a:tr h="293914">
                <a:tc>
                  <a:txBody>
                    <a:bodyPr/>
                    <a:lstStyle/>
                    <a:p>
                      <a:r>
                        <a:rPr lang="en-US" sz="900" dirty="0"/>
                        <a:t>Infusion-related reaction</a:t>
                      </a:r>
                    </a:p>
                  </a:txBody>
                  <a:tcPr marL="80315" marR="80315" marT="40158" marB="40158" anchor="ctr"/>
                </a:tc>
                <a:tc>
                  <a:txBody>
                    <a:bodyPr/>
                    <a:lstStyle/>
                    <a:p>
                      <a:pPr algn="ctr"/>
                      <a:r>
                        <a:rPr lang="en-US" sz="900" dirty="0"/>
                        <a:t>0</a:t>
                      </a:r>
                    </a:p>
                  </a:txBody>
                  <a:tcPr marL="80315" marR="80315" marT="40158" marB="40158" anchor="ctr"/>
                </a:tc>
                <a:tc>
                  <a:txBody>
                    <a:bodyPr/>
                    <a:lstStyle/>
                    <a:p>
                      <a:pPr algn="ctr"/>
                      <a:r>
                        <a:rPr lang="en-US" sz="900" dirty="0"/>
                        <a:t>4 (1.4)</a:t>
                      </a:r>
                    </a:p>
                  </a:txBody>
                  <a:tcPr marL="80315" marR="80315" marT="40158" marB="40158" anchor="ctr"/>
                </a:tc>
                <a:tc>
                  <a:txBody>
                    <a:bodyPr/>
                    <a:lstStyle/>
                    <a:p>
                      <a:pPr algn="ctr"/>
                      <a:r>
                        <a:rPr lang="en-US" sz="900" dirty="0"/>
                        <a:t>4 (0.7)</a:t>
                      </a:r>
                    </a:p>
                  </a:txBody>
                  <a:tcPr marL="80315" marR="80315" marT="40158" marB="40158" anchor="ctr"/>
                </a:tc>
                <a:extLst>
                  <a:ext uri="{0D108BD9-81ED-4DB2-BD59-A6C34878D82A}">
                    <a16:rowId xmlns:a16="http://schemas.microsoft.com/office/drawing/2014/main" val="2510873935"/>
                  </a:ext>
                </a:extLst>
              </a:tr>
              <a:tr h="293914">
                <a:tc>
                  <a:txBody>
                    <a:bodyPr/>
                    <a:lstStyle/>
                    <a:p>
                      <a:r>
                        <a:rPr lang="en-US" sz="900" dirty="0"/>
                        <a:t>Vascular-access complication</a:t>
                      </a:r>
                    </a:p>
                  </a:txBody>
                  <a:tcPr marL="80315" marR="80315" marT="40158" marB="40158" anchor="ctr"/>
                </a:tc>
                <a:tc>
                  <a:txBody>
                    <a:bodyPr/>
                    <a:lstStyle/>
                    <a:p>
                      <a:pPr algn="ctr"/>
                      <a:r>
                        <a:rPr lang="en-US" sz="900" dirty="0"/>
                        <a:t>3 (1.0)</a:t>
                      </a:r>
                    </a:p>
                  </a:txBody>
                  <a:tcPr marL="80315" marR="80315" marT="40158" marB="40158" anchor="ctr"/>
                </a:tc>
                <a:tc>
                  <a:txBody>
                    <a:bodyPr/>
                    <a:lstStyle/>
                    <a:p>
                      <a:pPr algn="ctr"/>
                      <a:r>
                        <a:rPr lang="en-US" sz="900" dirty="0"/>
                        <a:t>4 (1.4)</a:t>
                      </a:r>
                    </a:p>
                  </a:txBody>
                  <a:tcPr marL="80315" marR="80315" marT="40158" marB="40158" anchor="ctr"/>
                </a:tc>
                <a:tc>
                  <a:txBody>
                    <a:bodyPr/>
                    <a:lstStyle/>
                    <a:p>
                      <a:pPr algn="ctr"/>
                      <a:r>
                        <a:rPr lang="en-US" sz="900" dirty="0"/>
                        <a:t>7 (1.2)</a:t>
                      </a:r>
                    </a:p>
                  </a:txBody>
                  <a:tcPr marL="80315" marR="80315" marT="40158" marB="40158" anchor="ctr"/>
                </a:tc>
                <a:extLst>
                  <a:ext uri="{0D108BD9-81ED-4DB2-BD59-A6C34878D82A}">
                    <a16:rowId xmlns:a16="http://schemas.microsoft.com/office/drawing/2014/main" val="2669009146"/>
                  </a:ext>
                </a:extLst>
              </a:tr>
              <a:tr h="293915">
                <a:tc>
                  <a:txBody>
                    <a:bodyPr/>
                    <a:lstStyle/>
                    <a:p>
                      <a:r>
                        <a:rPr lang="en-US" sz="900" dirty="0"/>
                        <a:t>Elevated alanine aminotransferase level</a:t>
                      </a:r>
                    </a:p>
                  </a:txBody>
                  <a:tcPr marL="80315" marR="80315" marT="40158" marB="40158" anchor="ctr"/>
                </a:tc>
                <a:tc>
                  <a:txBody>
                    <a:bodyPr/>
                    <a:lstStyle/>
                    <a:p>
                      <a:pPr algn="ctr"/>
                      <a:r>
                        <a:rPr lang="en-US" sz="900" dirty="0"/>
                        <a:t>12 (4.0)</a:t>
                      </a:r>
                    </a:p>
                  </a:txBody>
                  <a:tcPr marL="80315" marR="80315" marT="40158" marB="40158" anchor="ctr"/>
                </a:tc>
                <a:tc>
                  <a:txBody>
                    <a:bodyPr/>
                    <a:lstStyle/>
                    <a:p>
                      <a:pPr algn="ctr"/>
                      <a:r>
                        <a:rPr lang="en-US" sz="900" dirty="0"/>
                        <a:t>9 (3.1)</a:t>
                      </a:r>
                    </a:p>
                  </a:txBody>
                  <a:tcPr marL="80315" marR="80315" marT="40158" marB="40158" anchor="ctr"/>
                </a:tc>
                <a:tc>
                  <a:txBody>
                    <a:bodyPr/>
                    <a:lstStyle/>
                    <a:p>
                      <a:pPr algn="ctr"/>
                      <a:r>
                        <a:rPr lang="en-US" sz="900" dirty="0"/>
                        <a:t>21 (3.6)</a:t>
                      </a:r>
                    </a:p>
                  </a:txBody>
                  <a:tcPr marL="80315" marR="80315" marT="40158" marB="40158" anchor="ctr"/>
                </a:tc>
                <a:extLst>
                  <a:ext uri="{0D108BD9-81ED-4DB2-BD59-A6C34878D82A}">
                    <a16:rowId xmlns:a16="http://schemas.microsoft.com/office/drawing/2014/main" val="3766702631"/>
                  </a:ext>
                </a:extLst>
              </a:tr>
              <a:tr h="272143">
                <a:tc>
                  <a:txBody>
                    <a:bodyPr/>
                    <a:lstStyle/>
                    <a:p>
                      <a:r>
                        <a:rPr lang="en-US" sz="900" dirty="0"/>
                        <a:t>Any peripheral neuropathy</a:t>
                      </a:r>
                    </a:p>
                  </a:txBody>
                  <a:tcPr marL="80315" marR="80315" marT="40158" marB="40158" anchor="ctr"/>
                </a:tc>
                <a:tc>
                  <a:txBody>
                    <a:bodyPr/>
                    <a:lstStyle/>
                    <a:p>
                      <a:pPr algn="ctr"/>
                      <a:endParaRPr lang="en-US" sz="900" dirty="0"/>
                    </a:p>
                  </a:txBody>
                  <a:tcPr marL="80315" marR="80315" marT="40158" marB="40158" anchor="ctr"/>
                </a:tc>
                <a:tc>
                  <a:txBody>
                    <a:bodyPr/>
                    <a:lstStyle/>
                    <a:p>
                      <a:pPr algn="ctr"/>
                      <a:endParaRPr lang="en-US" sz="900" dirty="0"/>
                    </a:p>
                  </a:txBody>
                  <a:tcPr marL="80315" marR="80315" marT="40158" marB="40158" anchor="ctr"/>
                </a:tc>
                <a:tc>
                  <a:txBody>
                    <a:bodyPr/>
                    <a:lstStyle/>
                    <a:p>
                      <a:pPr algn="ctr"/>
                      <a:endParaRPr lang="en-US" sz="900" dirty="0"/>
                    </a:p>
                  </a:txBody>
                  <a:tcPr marL="80315" marR="80315" marT="40158" marB="40158" anchor="ctr"/>
                </a:tc>
                <a:extLst>
                  <a:ext uri="{0D108BD9-81ED-4DB2-BD59-A6C34878D82A}">
                    <a16:rowId xmlns:a16="http://schemas.microsoft.com/office/drawing/2014/main" val="1231275673"/>
                  </a:ext>
                </a:extLst>
              </a:tr>
              <a:tr h="227560">
                <a:tc>
                  <a:txBody>
                    <a:bodyPr/>
                    <a:lstStyle/>
                    <a:p>
                      <a:r>
                        <a:rPr lang="en-US" sz="900" dirty="0"/>
                        <a:t>     Grade ≥2</a:t>
                      </a:r>
                    </a:p>
                  </a:txBody>
                  <a:tcPr marL="80315" marR="80315" marT="40158" marB="40158" anchor="ctr"/>
                </a:tc>
                <a:tc>
                  <a:txBody>
                    <a:bodyPr/>
                    <a:lstStyle/>
                    <a:p>
                      <a:pPr algn="ctr"/>
                      <a:r>
                        <a:rPr lang="en-US" sz="900" dirty="0"/>
                        <a:t>56 (18.8)</a:t>
                      </a:r>
                    </a:p>
                  </a:txBody>
                  <a:tcPr marL="80315" marR="80315" marT="40158" marB="40158" anchor="ctr"/>
                </a:tc>
                <a:tc>
                  <a:txBody>
                    <a:bodyPr/>
                    <a:lstStyle/>
                    <a:p>
                      <a:pPr algn="ctr"/>
                      <a:r>
                        <a:rPr lang="en-US" sz="900" dirty="0"/>
                        <a:t>56 (19.4)</a:t>
                      </a:r>
                    </a:p>
                  </a:txBody>
                  <a:tcPr marL="80315" marR="80315" marT="40158" marB="40158" anchor="ctr"/>
                </a:tc>
                <a:tc>
                  <a:txBody>
                    <a:bodyPr/>
                    <a:lstStyle/>
                    <a:p>
                      <a:pPr algn="ctr"/>
                      <a:r>
                        <a:rPr lang="en-US" sz="900" dirty="0"/>
                        <a:t>112 (19.1)</a:t>
                      </a:r>
                    </a:p>
                  </a:txBody>
                  <a:tcPr marL="80315" marR="80315" marT="40158" marB="40158" anchor="ctr"/>
                </a:tc>
                <a:extLst>
                  <a:ext uri="{0D108BD9-81ED-4DB2-BD59-A6C34878D82A}">
                    <a16:rowId xmlns:a16="http://schemas.microsoft.com/office/drawing/2014/main" val="2857320803"/>
                  </a:ext>
                </a:extLst>
              </a:tr>
              <a:tr h="22756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900" dirty="0"/>
                        <a:t>     Grade ≥3</a:t>
                      </a:r>
                    </a:p>
                  </a:txBody>
                  <a:tcPr marL="80315" marR="80315" marT="40158" marB="40158" anchor="ctr"/>
                </a:tc>
                <a:tc>
                  <a:txBody>
                    <a:bodyPr/>
                    <a:lstStyle/>
                    <a:p>
                      <a:pPr algn="ctr"/>
                      <a:r>
                        <a:rPr lang="en-US" sz="900" dirty="0"/>
                        <a:t>20 (6.7)</a:t>
                      </a:r>
                    </a:p>
                  </a:txBody>
                  <a:tcPr marL="80315" marR="80315" marT="40158" marB="40158" anchor="ctr"/>
                </a:tc>
                <a:tc>
                  <a:txBody>
                    <a:bodyPr/>
                    <a:lstStyle/>
                    <a:p>
                      <a:pPr algn="ctr"/>
                      <a:r>
                        <a:rPr lang="en-US" sz="900" dirty="0"/>
                        <a:t>16 (5.5)</a:t>
                      </a:r>
                    </a:p>
                  </a:txBody>
                  <a:tcPr marL="80315" marR="80315" marT="40158" marB="40158" anchor="ctr"/>
                </a:tc>
                <a:tc>
                  <a:txBody>
                    <a:bodyPr/>
                    <a:lstStyle/>
                    <a:p>
                      <a:pPr algn="ctr"/>
                      <a:r>
                        <a:rPr lang="en-US" sz="900" dirty="0"/>
                        <a:t>36 (6.1)</a:t>
                      </a:r>
                    </a:p>
                  </a:txBody>
                  <a:tcPr marL="80315" marR="80315" marT="40158" marB="40158" anchor="ctr"/>
                </a:tc>
                <a:extLst>
                  <a:ext uri="{0D108BD9-81ED-4DB2-BD59-A6C34878D82A}">
                    <a16:rowId xmlns:a16="http://schemas.microsoft.com/office/drawing/2014/main" val="2354990037"/>
                  </a:ext>
                </a:extLst>
              </a:tr>
              <a:tr h="252451">
                <a:tc>
                  <a:txBody>
                    <a:bodyPr/>
                    <a:lstStyle/>
                    <a:p>
                      <a:r>
                        <a:rPr lang="en-US" sz="900" dirty="0"/>
                        <a:t>Thromboembolic event</a:t>
                      </a:r>
                    </a:p>
                  </a:txBody>
                  <a:tcPr marL="80315" marR="80315" marT="40158" marB="40158" anchor="ctr"/>
                </a:tc>
                <a:tc>
                  <a:txBody>
                    <a:bodyPr/>
                    <a:lstStyle/>
                    <a:p>
                      <a:pPr algn="ctr"/>
                      <a:r>
                        <a:rPr lang="en-US" sz="900" dirty="0"/>
                        <a:t>11 (3.7) </a:t>
                      </a:r>
                    </a:p>
                  </a:txBody>
                  <a:tcPr marL="80315" marR="80315" marT="40158" marB="40158" anchor="ctr"/>
                </a:tc>
                <a:tc>
                  <a:txBody>
                    <a:bodyPr/>
                    <a:lstStyle/>
                    <a:p>
                      <a:pPr algn="ctr"/>
                      <a:r>
                        <a:rPr lang="en-US" sz="900" dirty="0"/>
                        <a:t>5 (1.7)</a:t>
                      </a:r>
                    </a:p>
                  </a:txBody>
                  <a:tcPr marL="80315" marR="80315" marT="40158" marB="40158" anchor="ctr"/>
                </a:tc>
                <a:tc>
                  <a:txBody>
                    <a:bodyPr/>
                    <a:lstStyle/>
                    <a:p>
                      <a:pPr algn="ctr"/>
                      <a:r>
                        <a:rPr lang="en-US" sz="900" dirty="0"/>
                        <a:t>16 (2.7)</a:t>
                      </a:r>
                    </a:p>
                  </a:txBody>
                  <a:tcPr marL="80315" marR="80315" marT="40158" marB="40158" anchor="ctr"/>
                </a:tc>
                <a:extLst>
                  <a:ext uri="{0D108BD9-81ED-4DB2-BD59-A6C34878D82A}">
                    <a16:rowId xmlns:a16="http://schemas.microsoft.com/office/drawing/2014/main" val="204954111"/>
                  </a:ext>
                </a:extLst>
              </a:tr>
              <a:tr h="227560">
                <a:tc>
                  <a:txBody>
                    <a:bodyPr/>
                    <a:lstStyle/>
                    <a:p>
                      <a:r>
                        <a:rPr lang="en-US" sz="900" dirty="0"/>
                        <a:t>Pancreatitis</a:t>
                      </a:r>
                    </a:p>
                  </a:txBody>
                  <a:tcPr marL="80315" marR="80315" marT="40158" marB="40158" anchor="ctr"/>
                </a:tc>
                <a:tc>
                  <a:txBody>
                    <a:bodyPr/>
                    <a:lstStyle/>
                    <a:p>
                      <a:pPr algn="ctr"/>
                      <a:r>
                        <a:rPr lang="en-US" sz="900" dirty="0"/>
                        <a:t>4 (1.3)</a:t>
                      </a:r>
                    </a:p>
                  </a:txBody>
                  <a:tcPr marL="80315" marR="80315" marT="40158" marB="40158" anchor="ctr"/>
                </a:tc>
                <a:tc>
                  <a:txBody>
                    <a:bodyPr/>
                    <a:lstStyle/>
                    <a:p>
                      <a:pPr algn="ctr"/>
                      <a:r>
                        <a:rPr lang="en-US" sz="900" dirty="0"/>
                        <a:t>2 (0.7)</a:t>
                      </a:r>
                    </a:p>
                  </a:txBody>
                  <a:tcPr marL="80315" marR="80315" marT="40158" marB="40158" anchor="ctr"/>
                </a:tc>
                <a:tc>
                  <a:txBody>
                    <a:bodyPr/>
                    <a:lstStyle/>
                    <a:p>
                      <a:pPr algn="ctr"/>
                      <a:r>
                        <a:rPr lang="en-US" sz="900" dirty="0"/>
                        <a:t>6 (1.0)</a:t>
                      </a:r>
                    </a:p>
                  </a:txBody>
                  <a:tcPr marL="80315" marR="80315" marT="40158" marB="40158" anchor="ctr"/>
                </a:tc>
                <a:extLst>
                  <a:ext uri="{0D108BD9-81ED-4DB2-BD59-A6C34878D82A}">
                    <a16:rowId xmlns:a16="http://schemas.microsoft.com/office/drawing/2014/main" val="2406882804"/>
                  </a:ext>
                </a:extLst>
              </a:tr>
              <a:tr h="227560">
                <a:tc>
                  <a:txBody>
                    <a:bodyPr/>
                    <a:lstStyle/>
                    <a:p>
                      <a:r>
                        <a:rPr lang="en-US" sz="900" dirty="0"/>
                        <a:t>Pneumonitis</a:t>
                      </a:r>
                    </a:p>
                  </a:txBody>
                  <a:tcPr marL="80315" marR="80315" marT="40158" marB="40158" anchor="ctr"/>
                </a:tc>
                <a:tc>
                  <a:txBody>
                    <a:bodyPr/>
                    <a:lstStyle/>
                    <a:p>
                      <a:pPr algn="ctr"/>
                      <a:r>
                        <a:rPr lang="en-US" sz="900" dirty="0"/>
                        <a:t>0</a:t>
                      </a:r>
                    </a:p>
                  </a:txBody>
                  <a:tcPr marL="80315" marR="80315" marT="40158" marB="40158" anchor="ctr"/>
                </a:tc>
                <a:tc>
                  <a:txBody>
                    <a:bodyPr/>
                    <a:lstStyle/>
                    <a:p>
                      <a:pPr algn="ctr"/>
                      <a:r>
                        <a:rPr lang="en-US" sz="900" dirty="0"/>
                        <a:t>1 (0.3)</a:t>
                      </a:r>
                    </a:p>
                  </a:txBody>
                  <a:tcPr marL="80315" marR="80315" marT="40158" marB="40158" anchor="ctr"/>
                </a:tc>
                <a:tc>
                  <a:txBody>
                    <a:bodyPr/>
                    <a:lstStyle/>
                    <a:p>
                      <a:pPr algn="ctr"/>
                      <a:r>
                        <a:rPr lang="en-US" sz="900" dirty="0"/>
                        <a:t>1 (0.2)</a:t>
                      </a:r>
                    </a:p>
                  </a:txBody>
                  <a:tcPr marL="80315" marR="80315" marT="40158" marB="40158" anchor="ctr"/>
                </a:tc>
                <a:extLst>
                  <a:ext uri="{0D108BD9-81ED-4DB2-BD59-A6C34878D82A}">
                    <a16:rowId xmlns:a16="http://schemas.microsoft.com/office/drawing/2014/main" val="2219346878"/>
                  </a:ext>
                </a:extLst>
              </a:tr>
              <a:tr h="227560">
                <a:tc>
                  <a:txBody>
                    <a:bodyPr/>
                    <a:lstStyle/>
                    <a:p>
                      <a:r>
                        <a:rPr lang="en-US" sz="900" dirty="0"/>
                        <a:t>Constipation</a:t>
                      </a:r>
                    </a:p>
                  </a:txBody>
                  <a:tcPr marL="80315" marR="80315" marT="40158" marB="40158"/>
                </a:tc>
                <a:tc>
                  <a:txBody>
                    <a:bodyPr/>
                    <a:lstStyle/>
                    <a:p>
                      <a:pPr algn="ctr"/>
                      <a:r>
                        <a:rPr lang="en-US" sz="900" dirty="0"/>
                        <a:t>2 (0.7)</a:t>
                      </a:r>
                    </a:p>
                  </a:txBody>
                  <a:tcPr marL="80315" marR="80315" marT="40158" marB="40158"/>
                </a:tc>
                <a:tc>
                  <a:txBody>
                    <a:bodyPr/>
                    <a:lstStyle/>
                    <a:p>
                      <a:pPr algn="ctr"/>
                      <a:r>
                        <a:rPr lang="en-US" sz="900" dirty="0"/>
                        <a:t>1 (0.3)</a:t>
                      </a:r>
                    </a:p>
                  </a:txBody>
                  <a:tcPr marL="80315" marR="80315" marT="40158" marB="40158"/>
                </a:tc>
                <a:tc>
                  <a:txBody>
                    <a:bodyPr/>
                    <a:lstStyle/>
                    <a:p>
                      <a:pPr algn="ctr"/>
                      <a:r>
                        <a:rPr lang="en-US" sz="900" dirty="0"/>
                        <a:t>3 (0.5)</a:t>
                      </a:r>
                    </a:p>
                  </a:txBody>
                  <a:tcPr marL="80315" marR="80315" marT="40158" marB="40158"/>
                </a:tc>
                <a:extLst>
                  <a:ext uri="{0D108BD9-81ED-4DB2-BD59-A6C34878D82A}">
                    <a16:rowId xmlns:a16="http://schemas.microsoft.com/office/drawing/2014/main" val="3028627412"/>
                  </a:ext>
                </a:extLst>
              </a:tr>
            </a:tbl>
          </a:graphicData>
        </a:graphic>
      </p:graphicFrame>
      <p:sp>
        <p:nvSpPr>
          <p:cNvPr id="8" name="TextBox 7">
            <a:extLst>
              <a:ext uri="{FF2B5EF4-FFF2-40B4-BE49-F238E27FC236}">
                <a16:creationId xmlns:a16="http://schemas.microsoft.com/office/drawing/2014/main" id="{944C742F-1669-2C50-8709-04E2E48A22F0}"/>
              </a:ext>
            </a:extLst>
          </p:cNvPr>
          <p:cNvSpPr txBox="1"/>
          <p:nvPr/>
        </p:nvSpPr>
        <p:spPr>
          <a:xfrm>
            <a:off x="279437" y="6519995"/>
            <a:ext cx="8133902" cy="276999"/>
          </a:xfrm>
          <a:prstGeom prst="rect">
            <a:avLst/>
          </a:prstGeom>
          <a:noFill/>
        </p:spPr>
        <p:txBody>
          <a:bodyPr wrap="square">
            <a:spAutoFit/>
          </a:bodyPr>
          <a:lstStyle/>
          <a:p>
            <a:r>
              <a:rPr lang="it-IT" sz="1200" dirty="0">
                <a:solidFill>
                  <a:schemeClr val="bg1">
                    <a:lumMod val="65000"/>
                  </a:schemeClr>
                </a:solidFill>
                <a:latin typeface="Arial" panose="020B0604020202020204" pitchFamily="34" charset="0"/>
                <a:cs typeface="Arial" panose="020B0604020202020204" pitchFamily="34" charset="0"/>
              </a:rPr>
              <a:t>Castellino SM, et al. </a:t>
            </a:r>
            <a:r>
              <a:rPr lang="en-US" sz="1200" i="1" dirty="0">
                <a:solidFill>
                  <a:schemeClr val="bg1">
                    <a:lumMod val="65000"/>
                  </a:schemeClr>
                </a:solidFill>
                <a:latin typeface="Arial" panose="020B0604020202020204" pitchFamily="34" charset="0"/>
                <a:cs typeface="Arial" panose="020B0604020202020204" pitchFamily="34" charset="0"/>
              </a:rPr>
              <a:t>N </a:t>
            </a:r>
            <a:r>
              <a:rPr lang="en-US" sz="1200" i="1" dirty="0" err="1">
                <a:solidFill>
                  <a:schemeClr val="bg1">
                    <a:lumMod val="65000"/>
                  </a:schemeClr>
                </a:solidFill>
                <a:latin typeface="Arial" panose="020B0604020202020204" pitchFamily="34" charset="0"/>
                <a:cs typeface="Arial" panose="020B0604020202020204" pitchFamily="34" charset="0"/>
              </a:rPr>
              <a:t>Engl</a:t>
            </a:r>
            <a:r>
              <a:rPr lang="en-US" sz="1200" i="1" dirty="0">
                <a:solidFill>
                  <a:schemeClr val="bg1">
                    <a:lumMod val="65000"/>
                  </a:schemeClr>
                </a:solidFill>
                <a:latin typeface="Arial" panose="020B0604020202020204" pitchFamily="34" charset="0"/>
                <a:cs typeface="Arial" panose="020B0604020202020204" pitchFamily="34" charset="0"/>
              </a:rPr>
              <a:t> J Med</a:t>
            </a:r>
            <a:r>
              <a:rPr lang="en-US" sz="1200" dirty="0">
                <a:solidFill>
                  <a:schemeClr val="bg1">
                    <a:lumMod val="65000"/>
                  </a:schemeClr>
                </a:solidFill>
                <a:latin typeface="Arial" panose="020B0604020202020204" pitchFamily="34" charset="0"/>
                <a:cs typeface="Arial" panose="020B0604020202020204" pitchFamily="34" charset="0"/>
              </a:rPr>
              <a:t>.</a:t>
            </a:r>
            <a:r>
              <a:rPr lang="it-IT" sz="1200" dirty="0">
                <a:solidFill>
                  <a:schemeClr val="bg1">
                    <a:lumMod val="65000"/>
                  </a:schemeClr>
                </a:solidFill>
                <a:latin typeface="Arial" panose="020B0604020202020204" pitchFamily="34" charset="0"/>
                <a:cs typeface="Arial" panose="020B0604020202020204" pitchFamily="34" charset="0"/>
              </a:rPr>
              <a:t> 2022;387(18):1649-1660; Fanale MA, et al. </a:t>
            </a:r>
            <a:r>
              <a:rPr lang="it-IT" sz="1200" i="1" dirty="0">
                <a:solidFill>
                  <a:schemeClr val="bg1">
                    <a:lumMod val="65000"/>
                  </a:schemeClr>
                </a:solidFill>
                <a:latin typeface="Arial" panose="020B0604020202020204" pitchFamily="34" charset="0"/>
                <a:cs typeface="Arial" panose="020B0604020202020204" pitchFamily="34" charset="0"/>
              </a:rPr>
              <a:t>J Target Ther Cancer</a:t>
            </a:r>
            <a:r>
              <a:rPr lang="it-IT" sz="1200" dirty="0">
                <a:solidFill>
                  <a:schemeClr val="bg1">
                    <a:lumMod val="65000"/>
                  </a:schemeClr>
                </a:solidFill>
                <a:latin typeface="Arial" panose="020B0604020202020204" pitchFamily="34" charset="0"/>
                <a:cs typeface="Arial" panose="020B0604020202020204" pitchFamily="34" charset="0"/>
              </a:rPr>
              <a:t>. 2015;4(2).  </a:t>
            </a:r>
            <a:endParaRPr lang="it-IT" sz="1200" dirty="0">
              <a:solidFill>
                <a:schemeClr val="bg1">
                  <a:lumMod val="65000"/>
                </a:schemeClr>
              </a:solidFill>
              <a:highlight>
                <a:srgbClr val="FFFF00"/>
              </a:highlight>
              <a:latin typeface="Arial" panose="020B0604020202020204" pitchFamily="34" charset="0"/>
              <a:cs typeface="Arial" panose="020B0604020202020204" pitchFamily="34" charset="0"/>
            </a:endParaRPr>
          </a:p>
        </p:txBody>
      </p:sp>
      <p:sp>
        <p:nvSpPr>
          <p:cNvPr id="9" name="Rectangle 8">
            <a:extLst>
              <a:ext uri="{FF2B5EF4-FFF2-40B4-BE49-F238E27FC236}">
                <a16:creationId xmlns:a16="http://schemas.microsoft.com/office/drawing/2014/main" id="{2012BF17-2AEE-B827-28BC-A07B070CB39D}"/>
              </a:ext>
            </a:extLst>
          </p:cNvPr>
          <p:cNvSpPr/>
          <p:nvPr/>
        </p:nvSpPr>
        <p:spPr>
          <a:xfrm>
            <a:off x="609599" y="2035629"/>
            <a:ext cx="5835854" cy="304800"/>
          </a:xfrm>
          <a:prstGeom prst="rect">
            <a:avLst/>
          </a:prstGeom>
          <a:noFill/>
          <a:ln w="28575">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a:solidFill>
                <a:prstClr val="white"/>
              </a:solidFill>
              <a:latin typeface="Calibri"/>
            </a:endParaRPr>
          </a:p>
        </p:txBody>
      </p:sp>
      <p:sp>
        <p:nvSpPr>
          <p:cNvPr id="10" name="Rectangle 9">
            <a:extLst>
              <a:ext uri="{FF2B5EF4-FFF2-40B4-BE49-F238E27FC236}">
                <a16:creationId xmlns:a16="http://schemas.microsoft.com/office/drawing/2014/main" id="{5D95739B-2D2A-E8E0-66DD-F0A31BFB6A25}"/>
              </a:ext>
            </a:extLst>
          </p:cNvPr>
          <p:cNvSpPr/>
          <p:nvPr/>
        </p:nvSpPr>
        <p:spPr>
          <a:xfrm>
            <a:off x="609599" y="4278295"/>
            <a:ext cx="5835854" cy="772677"/>
          </a:xfrm>
          <a:prstGeom prst="rect">
            <a:avLst/>
          </a:prstGeom>
          <a:noFill/>
          <a:ln w="28575">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a:solidFill>
                <a:prstClr val="white"/>
              </a:solidFill>
              <a:latin typeface="Calibri"/>
            </a:endParaRPr>
          </a:p>
        </p:txBody>
      </p:sp>
      <p:sp>
        <p:nvSpPr>
          <p:cNvPr id="5" name="Rectangle 4">
            <a:extLst>
              <a:ext uri="{FF2B5EF4-FFF2-40B4-BE49-F238E27FC236}">
                <a16:creationId xmlns:a16="http://schemas.microsoft.com/office/drawing/2014/main" id="{FF4F7A9F-543B-3023-7F9A-8BFEB360E0AB}"/>
              </a:ext>
            </a:extLst>
          </p:cNvPr>
          <p:cNvSpPr/>
          <p:nvPr/>
        </p:nvSpPr>
        <p:spPr>
          <a:xfrm>
            <a:off x="6632077" y="1665233"/>
            <a:ext cx="5092948" cy="734126"/>
          </a:xfrm>
          <a:prstGeom prst="rect">
            <a:avLst/>
          </a:prstGeom>
          <a:no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3" name="Table 15">
            <a:extLst>
              <a:ext uri="{FF2B5EF4-FFF2-40B4-BE49-F238E27FC236}">
                <a16:creationId xmlns:a16="http://schemas.microsoft.com/office/drawing/2014/main" id="{41B32855-6751-9F80-5685-B43CDDBFCB08}"/>
              </a:ext>
            </a:extLst>
          </p:cNvPr>
          <p:cNvGraphicFramePr>
            <a:graphicFrameLocks/>
          </p:cNvGraphicFramePr>
          <p:nvPr>
            <p:extLst>
              <p:ext uri="{D42A27DB-BD31-4B8C-83A1-F6EECF244321}">
                <p14:modId xmlns:p14="http://schemas.microsoft.com/office/powerpoint/2010/main" val="1460703388"/>
              </p:ext>
            </p:extLst>
          </p:nvPr>
        </p:nvGraphicFramePr>
        <p:xfrm>
          <a:off x="6632077" y="1295117"/>
          <a:ext cx="5092948" cy="1104242"/>
        </p:xfrm>
        <a:graphic>
          <a:graphicData uri="http://schemas.openxmlformats.org/drawingml/2006/table">
            <a:tbl>
              <a:tblPr firstRow="1" bandRow="1">
                <a:tableStyleId>{C083E6E3-FA7D-4D7B-A595-EF9225AFEA82}</a:tableStyleId>
              </a:tblPr>
              <a:tblGrid>
                <a:gridCol w="1402691">
                  <a:extLst>
                    <a:ext uri="{9D8B030D-6E8A-4147-A177-3AD203B41FA5}">
                      <a16:colId xmlns:a16="http://schemas.microsoft.com/office/drawing/2014/main" val="1893523110"/>
                    </a:ext>
                  </a:extLst>
                </a:gridCol>
                <a:gridCol w="757479">
                  <a:extLst>
                    <a:ext uri="{9D8B030D-6E8A-4147-A177-3AD203B41FA5}">
                      <a16:colId xmlns:a16="http://schemas.microsoft.com/office/drawing/2014/main" val="2091668312"/>
                    </a:ext>
                  </a:extLst>
                </a:gridCol>
                <a:gridCol w="897149">
                  <a:extLst>
                    <a:ext uri="{9D8B030D-6E8A-4147-A177-3AD203B41FA5}">
                      <a16:colId xmlns:a16="http://schemas.microsoft.com/office/drawing/2014/main" val="2252402532"/>
                    </a:ext>
                  </a:extLst>
                </a:gridCol>
                <a:gridCol w="805543">
                  <a:extLst>
                    <a:ext uri="{9D8B030D-6E8A-4147-A177-3AD203B41FA5}">
                      <a16:colId xmlns:a16="http://schemas.microsoft.com/office/drawing/2014/main" val="1181118376"/>
                    </a:ext>
                  </a:extLst>
                </a:gridCol>
                <a:gridCol w="1230086">
                  <a:extLst>
                    <a:ext uri="{9D8B030D-6E8A-4147-A177-3AD203B41FA5}">
                      <a16:colId xmlns:a16="http://schemas.microsoft.com/office/drawing/2014/main" val="3741678052"/>
                    </a:ext>
                  </a:extLst>
                </a:gridCol>
              </a:tblGrid>
              <a:tr h="374803">
                <a:tc>
                  <a:txBody>
                    <a:bodyPr/>
                    <a:lstStyle/>
                    <a:p>
                      <a:r>
                        <a:rPr lang="en-US" sz="900" dirty="0"/>
                        <a:t>Adverse Event</a:t>
                      </a:r>
                    </a:p>
                  </a:txBody>
                  <a:tcPr marL="80315" marR="80315" marT="40158" marB="40158" anchor="ctr"/>
                </a:tc>
                <a:tc>
                  <a:txBody>
                    <a:bodyPr/>
                    <a:lstStyle/>
                    <a:p>
                      <a:pPr algn="ctr"/>
                      <a:r>
                        <a:rPr lang="en-US" sz="900" dirty="0"/>
                        <a:t>%</a:t>
                      </a:r>
                    </a:p>
                  </a:txBody>
                  <a:tcPr marL="80315" marR="80315" marT="40158" marB="40158" anchor="ctr"/>
                </a:tc>
                <a:tc>
                  <a:txBody>
                    <a:bodyPr/>
                    <a:lstStyle/>
                    <a:p>
                      <a:pPr algn="ctr"/>
                      <a:r>
                        <a:rPr lang="en-US" sz="900" dirty="0"/>
                        <a:t>Younes et al</a:t>
                      </a:r>
                      <a:br>
                        <a:rPr lang="en-US" sz="900" dirty="0"/>
                      </a:br>
                      <a:r>
                        <a:rPr lang="en-US" sz="900" dirty="0"/>
                        <a:t>(n = 102)</a:t>
                      </a:r>
                    </a:p>
                  </a:txBody>
                  <a:tcPr marL="80315" marR="80315" marT="40158" marB="40158" anchor="ctr"/>
                </a:tc>
                <a:tc>
                  <a:txBody>
                    <a:bodyPr/>
                    <a:lstStyle/>
                    <a:p>
                      <a:pPr algn="ctr"/>
                      <a:r>
                        <a:rPr lang="en-US" sz="900" dirty="0"/>
                        <a:t>Pro et al</a:t>
                      </a:r>
                      <a:br>
                        <a:rPr lang="en-US" sz="900" dirty="0"/>
                      </a:br>
                      <a:r>
                        <a:rPr lang="en-US" sz="900" dirty="0"/>
                        <a:t>(n = 58)</a:t>
                      </a:r>
                    </a:p>
                  </a:txBody>
                  <a:tcPr marL="80315" marR="80315" marT="40158" marB="40158" anchor="ctr"/>
                </a:tc>
                <a:tc>
                  <a:txBody>
                    <a:bodyPr/>
                    <a:lstStyle/>
                    <a:p>
                      <a:pPr algn="ctr"/>
                      <a:r>
                        <a:rPr lang="en-US" sz="900" dirty="0" err="1"/>
                        <a:t>Forero</a:t>
                      </a:r>
                      <a:r>
                        <a:rPr lang="en-US" sz="900" dirty="0"/>
                        <a:t>-Torres et al</a:t>
                      </a:r>
                      <a:br>
                        <a:rPr lang="en-US" sz="900" dirty="0"/>
                      </a:br>
                      <a:r>
                        <a:rPr lang="en-US" sz="900" dirty="0"/>
                        <a:t>(n = 19)</a:t>
                      </a:r>
                    </a:p>
                  </a:txBody>
                  <a:tcPr marL="80315" marR="80315" marT="40158" marB="40158" anchor="ctr"/>
                </a:tc>
                <a:extLst>
                  <a:ext uri="{0D108BD9-81ED-4DB2-BD59-A6C34878D82A}">
                    <a16:rowId xmlns:a16="http://schemas.microsoft.com/office/drawing/2014/main" val="3854395694"/>
                  </a:ext>
                </a:extLst>
              </a:tr>
              <a:tr h="374803">
                <a:tc>
                  <a:txBody>
                    <a:bodyPr/>
                    <a:lstStyle/>
                    <a:p>
                      <a:r>
                        <a:rPr lang="en-US" sz="900" dirty="0"/>
                        <a:t>Neutropenia</a:t>
                      </a:r>
                    </a:p>
                  </a:txBody>
                  <a:tcPr marL="80315" marR="80315" marT="40158" marB="40158" anchor="ctr"/>
                </a:tc>
                <a:tc>
                  <a:txBody>
                    <a:bodyPr/>
                    <a:lstStyle/>
                    <a:p>
                      <a:pPr algn="ctr"/>
                      <a:r>
                        <a:rPr lang="en-US" sz="900" dirty="0"/>
                        <a:t>All grades</a:t>
                      </a:r>
                    </a:p>
                    <a:p>
                      <a:pPr algn="ctr"/>
                      <a:r>
                        <a:rPr lang="en-US" sz="900" dirty="0"/>
                        <a:t>Grade ≥3</a:t>
                      </a:r>
                    </a:p>
                  </a:txBody>
                  <a:tcPr marL="80315" marR="80315" marT="40158" marB="40158" anchor="ctr"/>
                </a:tc>
                <a:tc>
                  <a:txBody>
                    <a:bodyPr/>
                    <a:lstStyle/>
                    <a:p>
                      <a:pPr algn="ctr"/>
                      <a:r>
                        <a:rPr lang="en-US" sz="900" dirty="0"/>
                        <a:t>19</a:t>
                      </a:r>
                    </a:p>
                    <a:p>
                      <a:pPr algn="ctr"/>
                      <a:r>
                        <a:rPr lang="en-US" sz="900" dirty="0"/>
                        <a:t>20</a:t>
                      </a:r>
                    </a:p>
                  </a:txBody>
                  <a:tcPr marL="80315" marR="80315" marT="40158" marB="40158" anchor="ctr"/>
                </a:tc>
                <a:tc>
                  <a:txBody>
                    <a:bodyPr/>
                    <a:lstStyle/>
                    <a:p>
                      <a:pPr algn="ctr"/>
                      <a:r>
                        <a:rPr lang="en-US" sz="900" dirty="0"/>
                        <a:t>21</a:t>
                      </a:r>
                    </a:p>
                    <a:p>
                      <a:pPr algn="ctr"/>
                      <a:r>
                        <a:rPr lang="en-US" sz="900" dirty="0"/>
                        <a:t>12</a:t>
                      </a:r>
                    </a:p>
                  </a:txBody>
                  <a:tcPr marL="80315" marR="80315" marT="40158" marB="40158" anchor="ctr"/>
                </a:tc>
                <a:tc>
                  <a:txBody>
                    <a:bodyPr/>
                    <a:lstStyle/>
                    <a:p>
                      <a:pPr algn="ctr"/>
                      <a:r>
                        <a:rPr lang="en-US" sz="900" dirty="0"/>
                        <a:t>32</a:t>
                      </a:r>
                    </a:p>
                    <a:p>
                      <a:pPr algn="ctr"/>
                      <a:r>
                        <a:rPr lang="en-US" sz="900" dirty="0"/>
                        <a:t>26</a:t>
                      </a:r>
                    </a:p>
                  </a:txBody>
                  <a:tcPr marL="80315" marR="80315" marT="40158" marB="40158" anchor="ctr"/>
                </a:tc>
                <a:extLst>
                  <a:ext uri="{0D108BD9-81ED-4DB2-BD59-A6C34878D82A}">
                    <a16:rowId xmlns:a16="http://schemas.microsoft.com/office/drawing/2014/main" val="1324477924"/>
                  </a:ext>
                </a:extLst>
              </a:tr>
              <a:tr h="227560">
                <a:tc>
                  <a:txBody>
                    <a:bodyPr/>
                    <a:lstStyle/>
                    <a:p>
                      <a:r>
                        <a:rPr lang="en-US" sz="900" dirty="0"/>
                        <a:t>Peripheral neuropathy (SMQ)</a:t>
                      </a:r>
                    </a:p>
                  </a:txBody>
                  <a:tcPr marL="80315" marR="80315" marT="40158" marB="40158" anchor="ctr"/>
                </a:tc>
                <a:tc>
                  <a:txBody>
                    <a:bodyPr/>
                    <a:lstStyle/>
                    <a:p>
                      <a:pPr algn="ctr"/>
                      <a:r>
                        <a:rPr lang="en-US" sz="900" dirty="0"/>
                        <a:t>All grades</a:t>
                      </a:r>
                    </a:p>
                    <a:p>
                      <a:pPr algn="ctr"/>
                      <a:r>
                        <a:rPr lang="en-US" sz="900" dirty="0"/>
                        <a:t>Grade ≥3</a:t>
                      </a:r>
                    </a:p>
                  </a:txBody>
                  <a:tcPr marL="80315" marR="80315" marT="40158" marB="40158" anchor="ctr"/>
                </a:tc>
                <a:tc>
                  <a:txBody>
                    <a:bodyPr/>
                    <a:lstStyle/>
                    <a:p>
                      <a:pPr algn="ctr"/>
                      <a:r>
                        <a:rPr lang="en-US" sz="900" dirty="0"/>
                        <a:t>42</a:t>
                      </a:r>
                    </a:p>
                    <a:p>
                      <a:pPr algn="ctr"/>
                      <a:r>
                        <a:rPr lang="en-US" sz="900" dirty="0"/>
                        <a:t>8</a:t>
                      </a:r>
                    </a:p>
                  </a:txBody>
                  <a:tcPr marL="80315" marR="80315" marT="40158" marB="40158" anchor="ctr"/>
                </a:tc>
                <a:tc>
                  <a:txBody>
                    <a:bodyPr/>
                    <a:lstStyle/>
                    <a:p>
                      <a:pPr algn="ctr"/>
                      <a:r>
                        <a:rPr lang="en-US" sz="900" dirty="0"/>
                        <a:t>41</a:t>
                      </a:r>
                    </a:p>
                    <a:p>
                      <a:pPr algn="ctr"/>
                      <a:r>
                        <a:rPr lang="en-US" sz="900" dirty="0"/>
                        <a:t>12</a:t>
                      </a:r>
                    </a:p>
                  </a:txBody>
                  <a:tcPr marL="80315" marR="80315" marT="40158" marB="40158" anchor="ctr"/>
                </a:tc>
                <a:tc>
                  <a:txBody>
                    <a:bodyPr/>
                    <a:lstStyle/>
                    <a:p>
                      <a:pPr algn="ctr"/>
                      <a:r>
                        <a:rPr lang="en-US" sz="900" dirty="0"/>
                        <a:t>74</a:t>
                      </a:r>
                    </a:p>
                    <a:p>
                      <a:pPr algn="ctr"/>
                      <a:r>
                        <a:rPr lang="en-US" sz="900" dirty="0"/>
                        <a:t>11</a:t>
                      </a:r>
                    </a:p>
                  </a:txBody>
                  <a:tcPr marL="80315" marR="80315" marT="40158" marB="40158" anchor="ctr"/>
                </a:tc>
                <a:extLst>
                  <a:ext uri="{0D108BD9-81ED-4DB2-BD59-A6C34878D82A}">
                    <a16:rowId xmlns:a16="http://schemas.microsoft.com/office/drawing/2014/main" val="4196366833"/>
                  </a:ext>
                </a:extLst>
              </a:tr>
            </a:tbl>
          </a:graphicData>
        </a:graphic>
      </p:graphicFrame>
    </p:spTree>
    <p:extLst>
      <p:ext uri="{BB962C8B-B14F-4D97-AF65-F5344CB8AC3E}">
        <p14:creationId xmlns:p14="http://schemas.microsoft.com/office/powerpoint/2010/main" val="17995187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35CD39-A9DD-DDA2-4DBD-AA7299825C1C}"/>
              </a:ext>
            </a:extLst>
          </p:cNvPr>
          <p:cNvSpPr>
            <a:spLocks noGrp="1"/>
          </p:cNvSpPr>
          <p:nvPr>
            <p:ph type="title"/>
          </p:nvPr>
        </p:nvSpPr>
        <p:spPr/>
        <p:txBody>
          <a:bodyPr/>
          <a:lstStyle/>
          <a:p>
            <a:r>
              <a:rPr lang="en-US" dirty="0"/>
              <a:t>Peripheral Neuropathy</a:t>
            </a:r>
          </a:p>
        </p:txBody>
      </p:sp>
      <p:sp>
        <p:nvSpPr>
          <p:cNvPr id="3" name="Content Placeholder 2">
            <a:extLst>
              <a:ext uri="{FF2B5EF4-FFF2-40B4-BE49-F238E27FC236}">
                <a16:creationId xmlns:a16="http://schemas.microsoft.com/office/drawing/2014/main" id="{B4E4B967-206B-3D01-593F-801A6F57A50F}"/>
              </a:ext>
            </a:extLst>
          </p:cNvPr>
          <p:cNvSpPr>
            <a:spLocks noGrp="1"/>
          </p:cNvSpPr>
          <p:nvPr>
            <p:ph idx="1"/>
          </p:nvPr>
        </p:nvSpPr>
        <p:spPr>
          <a:xfrm>
            <a:off x="609600" y="1253331"/>
            <a:ext cx="5987143" cy="5034075"/>
          </a:xfrm>
        </p:spPr>
        <p:txBody>
          <a:bodyPr>
            <a:normAutofit fontScale="92500" lnSpcReduction="10000"/>
          </a:bodyPr>
          <a:lstStyle/>
          <a:p>
            <a:r>
              <a:rPr lang="en-US" sz="2000" dirty="0"/>
              <a:t>Primarily sensory</a:t>
            </a:r>
          </a:p>
          <a:p>
            <a:pPr lvl="1"/>
            <a:r>
              <a:rPr lang="en-US" sz="1800" dirty="0"/>
              <a:t>Tingling/numbness of tips of fingers or toes </a:t>
            </a:r>
          </a:p>
          <a:p>
            <a:pPr lvl="1"/>
            <a:r>
              <a:rPr lang="en-US" sz="1800" dirty="0"/>
              <a:t>Muscle aches/weakness</a:t>
            </a:r>
          </a:p>
          <a:p>
            <a:r>
              <a:rPr lang="en-US" sz="2000" dirty="0"/>
              <a:t>Assessment</a:t>
            </a:r>
          </a:p>
          <a:p>
            <a:pPr lvl="1"/>
            <a:r>
              <a:rPr lang="en-US" sz="1800" dirty="0" err="1"/>
              <a:t>Balis</a:t>
            </a:r>
            <a:r>
              <a:rPr lang="en-US" sz="1800" dirty="0"/>
              <a:t> scale</a:t>
            </a:r>
          </a:p>
          <a:p>
            <a:pPr lvl="1"/>
            <a:r>
              <a:rPr lang="en-US" sz="1800" dirty="0"/>
              <a:t>Good concordance between clinician and patient and parent reported assessments (FACT/GOG-</a:t>
            </a:r>
            <a:r>
              <a:rPr lang="en-US" sz="1800" dirty="0" err="1"/>
              <a:t>NTX</a:t>
            </a:r>
            <a:r>
              <a:rPr lang="en-US" sz="1800" dirty="0"/>
              <a:t> scores)</a:t>
            </a:r>
            <a:r>
              <a:rPr lang="en-US" sz="1800" baseline="30000" dirty="0"/>
              <a:t>1</a:t>
            </a:r>
          </a:p>
          <a:p>
            <a:r>
              <a:rPr lang="en-US" sz="2000" dirty="0"/>
              <a:t>Management</a:t>
            </a:r>
          </a:p>
          <a:p>
            <a:pPr lvl="1"/>
            <a:r>
              <a:rPr lang="en-US" sz="1800" dirty="0"/>
              <a:t>Grade 2: Dose reduce or hold VCR first</a:t>
            </a:r>
          </a:p>
          <a:p>
            <a:pPr lvl="1"/>
            <a:r>
              <a:rPr lang="en-US" sz="1800" dirty="0"/>
              <a:t>Grade 3: Delay and dose reduce Bv, hold VCR</a:t>
            </a:r>
          </a:p>
          <a:p>
            <a:pPr lvl="1"/>
            <a:r>
              <a:rPr lang="en-US" sz="1800" dirty="0"/>
              <a:t>Results: VCR modified 13.4%, Bv modified 8%</a:t>
            </a:r>
            <a:r>
              <a:rPr lang="en-US" sz="1800" baseline="30000" dirty="0"/>
              <a:t>2</a:t>
            </a:r>
          </a:p>
          <a:p>
            <a:r>
              <a:rPr lang="en-US" sz="2000" dirty="0"/>
              <a:t>Resolution</a:t>
            </a:r>
          </a:p>
          <a:p>
            <a:pPr lvl="1"/>
            <a:r>
              <a:rPr lang="en-US" sz="1800" dirty="0"/>
              <a:t>Majority resolve posttreatment</a:t>
            </a:r>
          </a:p>
          <a:p>
            <a:pPr lvl="1"/>
            <a:r>
              <a:rPr lang="en-US" sz="1800" dirty="0"/>
              <a:t>ECHELON-1 adult data</a:t>
            </a:r>
          </a:p>
          <a:p>
            <a:pPr lvl="2"/>
            <a:r>
              <a:rPr lang="en-US" sz="1600" dirty="0"/>
              <a:t>5.7% with ongoing grade 2 symptoms</a:t>
            </a:r>
            <a:r>
              <a:rPr lang="en-US" sz="1600" baseline="30000" dirty="0"/>
              <a:t>3</a:t>
            </a:r>
          </a:p>
          <a:p>
            <a:endParaRPr lang="en-US" sz="2000" dirty="0"/>
          </a:p>
        </p:txBody>
      </p:sp>
      <p:graphicFrame>
        <p:nvGraphicFramePr>
          <p:cNvPr id="4" name="Table 4">
            <a:extLst>
              <a:ext uri="{FF2B5EF4-FFF2-40B4-BE49-F238E27FC236}">
                <a16:creationId xmlns:a16="http://schemas.microsoft.com/office/drawing/2014/main" id="{F3F2A685-88A8-DD8C-9717-008DCA360B25}"/>
              </a:ext>
            </a:extLst>
          </p:cNvPr>
          <p:cNvGraphicFramePr>
            <a:graphicFrameLocks noGrp="1"/>
          </p:cNvGraphicFramePr>
          <p:nvPr>
            <p:extLst>
              <p:ext uri="{D42A27DB-BD31-4B8C-83A1-F6EECF244321}">
                <p14:modId xmlns:p14="http://schemas.microsoft.com/office/powerpoint/2010/main" val="2214670169"/>
              </p:ext>
            </p:extLst>
          </p:nvPr>
        </p:nvGraphicFramePr>
        <p:xfrm>
          <a:off x="6858000" y="1253331"/>
          <a:ext cx="4961414" cy="5034075"/>
        </p:xfrm>
        <a:graphic>
          <a:graphicData uri="http://schemas.openxmlformats.org/drawingml/2006/table">
            <a:tbl>
              <a:tblPr firstRow="1" bandRow="1">
                <a:tableStyleId>{F5AB1C69-6EDB-4FF4-983F-18BD219EF322}</a:tableStyleId>
              </a:tblPr>
              <a:tblGrid>
                <a:gridCol w="1020738">
                  <a:extLst>
                    <a:ext uri="{9D8B030D-6E8A-4147-A177-3AD203B41FA5}">
                      <a16:colId xmlns:a16="http://schemas.microsoft.com/office/drawing/2014/main" val="1495566276"/>
                    </a:ext>
                  </a:extLst>
                </a:gridCol>
                <a:gridCol w="3940676">
                  <a:extLst>
                    <a:ext uri="{9D8B030D-6E8A-4147-A177-3AD203B41FA5}">
                      <a16:colId xmlns:a16="http://schemas.microsoft.com/office/drawing/2014/main" val="2598472073"/>
                    </a:ext>
                  </a:extLst>
                </a:gridCol>
              </a:tblGrid>
              <a:tr h="326745">
                <a:tc gridSpan="2">
                  <a:txBody>
                    <a:bodyPr/>
                    <a:lstStyle/>
                    <a:p>
                      <a:r>
                        <a:rPr lang="en-US" sz="1400" dirty="0"/>
                        <a:t>Peripheral motor neuropathy</a:t>
                      </a:r>
                    </a:p>
                  </a:txBody>
                  <a:tcPr/>
                </a:tc>
                <a:tc hMerge="1">
                  <a:txBody>
                    <a:bodyPr/>
                    <a:lstStyle/>
                    <a:p>
                      <a:endParaRPr lang="en-US" dirty="0"/>
                    </a:p>
                  </a:txBody>
                  <a:tcPr/>
                </a:tc>
                <a:extLst>
                  <a:ext uri="{0D108BD9-81ED-4DB2-BD59-A6C34878D82A}">
                    <a16:rowId xmlns:a16="http://schemas.microsoft.com/office/drawing/2014/main" val="3933994260"/>
                  </a:ext>
                </a:extLst>
              </a:tr>
              <a:tr h="326745">
                <a:tc>
                  <a:txBody>
                    <a:bodyPr/>
                    <a:lstStyle/>
                    <a:p>
                      <a:r>
                        <a:rPr lang="en-US" sz="1400" dirty="0"/>
                        <a:t>Grade 1</a:t>
                      </a:r>
                    </a:p>
                  </a:txBody>
                  <a:tcPr/>
                </a:tc>
                <a:tc>
                  <a:txBody>
                    <a:bodyPr/>
                    <a:lstStyle/>
                    <a:p>
                      <a:r>
                        <a:rPr lang="en-US" sz="1400" dirty="0"/>
                        <a:t>Subjective weakness; exam normal except for loss of deep tendon reflexes</a:t>
                      </a:r>
                    </a:p>
                  </a:txBody>
                  <a:tcPr/>
                </a:tc>
                <a:extLst>
                  <a:ext uri="{0D108BD9-81ED-4DB2-BD59-A6C34878D82A}">
                    <a16:rowId xmlns:a16="http://schemas.microsoft.com/office/drawing/2014/main" val="19002137"/>
                  </a:ext>
                </a:extLst>
              </a:tr>
              <a:tr h="326745">
                <a:tc>
                  <a:txBody>
                    <a:bodyPr/>
                    <a:lstStyle/>
                    <a:p>
                      <a:r>
                        <a:rPr lang="en-US" sz="1400" dirty="0"/>
                        <a:t>Grade 2</a:t>
                      </a:r>
                    </a:p>
                  </a:txBody>
                  <a:tcPr/>
                </a:tc>
                <a:tc>
                  <a:txBody>
                    <a:bodyPr/>
                    <a:lstStyle/>
                    <a:p>
                      <a:r>
                        <a:rPr lang="en-US" sz="1400" dirty="0"/>
                        <a:t>Fine motor or gait weakness without interference with ability to perform tasks</a:t>
                      </a:r>
                    </a:p>
                  </a:txBody>
                  <a:tcPr/>
                </a:tc>
                <a:extLst>
                  <a:ext uri="{0D108BD9-81ED-4DB2-BD59-A6C34878D82A}">
                    <a16:rowId xmlns:a16="http://schemas.microsoft.com/office/drawing/2014/main" val="2294528180"/>
                  </a:ext>
                </a:extLst>
              </a:tr>
              <a:tr h="326745">
                <a:tc>
                  <a:txBody>
                    <a:bodyPr/>
                    <a:lstStyle/>
                    <a:p>
                      <a:r>
                        <a:rPr lang="en-US" sz="1400" dirty="0"/>
                        <a:t>Grade 3</a:t>
                      </a:r>
                    </a:p>
                  </a:txBody>
                  <a:tcPr/>
                </a:tc>
                <a:tc>
                  <a:txBody>
                    <a:bodyPr/>
                    <a:lstStyle/>
                    <a:p>
                      <a:r>
                        <a:rPr lang="en-US" sz="1400" dirty="0"/>
                        <a:t>Unable to perform fine motor tasks or ambulate without assistance</a:t>
                      </a:r>
                    </a:p>
                  </a:txBody>
                  <a:tcPr/>
                </a:tc>
                <a:extLst>
                  <a:ext uri="{0D108BD9-81ED-4DB2-BD59-A6C34878D82A}">
                    <a16:rowId xmlns:a16="http://schemas.microsoft.com/office/drawing/2014/main" val="1426785096"/>
                  </a:ext>
                </a:extLst>
              </a:tr>
              <a:tr h="326745">
                <a:tc>
                  <a:txBody>
                    <a:bodyPr/>
                    <a:lstStyle/>
                    <a:p>
                      <a:r>
                        <a:rPr lang="en-US" sz="1400" dirty="0"/>
                        <a:t>Grade 4</a:t>
                      </a:r>
                    </a:p>
                  </a:txBody>
                  <a:tcPr/>
                </a:tc>
                <a:tc>
                  <a:txBody>
                    <a:bodyPr/>
                    <a:lstStyle/>
                    <a:p>
                      <a:r>
                        <a:rPr lang="en-US" sz="1400" dirty="0"/>
                        <a:t>Paralysis</a:t>
                      </a:r>
                    </a:p>
                  </a:txBody>
                  <a:tcPr/>
                </a:tc>
                <a:extLst>
                  <a:ext uri="{0D108BD9-81ED-4DB2-BD59-A6C34878D82A}">
                    <a16:rowId xmlns:a16="http://schemas.microsoft.com/office/drawing/2014/main" val="2913535792"/>
                  </a:ext>
                </a:extLst>
              </a:tr>
              <a:tr h="326745">
                <a:tc gridSpan="2">
                  <a:txBody>
                    <a:bodyPr/>
                    <a:lstStyle/>
                    <a:p>
                      <a:r>
                        <a:rPr lang="en-US" sz="1400" b="1" dirty="0">
                          <a:solidFill>
                            <a:schemeClr val="bg1"/>
                          </a:solidFill>
                        </a:rPr>
                        <a:t>Peripheral sensory neuropathy</a:t>
                      </a:r>
                    </a:p>
                  </a:txBody>
                  <a:tcPr>
                    <a:solidFill>
                      <a:schemeClr val="accent3"/>
                    </a:solidFill>
                  </a:tcPr>
                </a:tc>
                <a:tc hMerge="1">
                  <a:txBody>
                    <a:bodyPr/>
                    <a:lstStyle/>
                    <a:p>
                      <a:endParaRPr lang="en-US" dirty="0"/>
                    </a:p>
                  </a:txBody>
                  <a:tcPr/>
                </a:tc>
                <a:extLst>
                  <a:ext uri="{0D108BD9-81ED-4DB2-BD59-A6C34878D82A}">
                    <a16:rowId xmlns:a16="http://schemas.microsoft.com/office/drawing/2014/main" val="1125031321"/>
                  </a:ext>
                </a:extLst>
              </a:tr>
              <a:tr h="326745">
                <a:tc>
                  <a:txBody>
                    <a:bodyPr/>
                    <a:lstStyle/>
                    <a:p>
                      <a:r>
                        <a:rPr lang="en-US" sz="1400" dirty="0"/>
                        <a:t>Grade 1</a:t>
                      </a:r>
                    </a:p>
                  </a:txBody>
                  <a:tcPr/>
                </a:tc>
                <a:tc>
                  <a:txBody>
                    <a:bodyPr/>
                    <a:lstStyle/>
                    <a:p>
                      <a:r>
                        <a:rPr lang="en-US" sz="1400" dirty="0" err="1"/>
                        <a:t>Paresthesias</a:t>
                      </a:r>
                      <a:r>
                        <a:rPr lang="en-US" sz="1400" dirty="0"/>
                        <a:t>, pain, or numbness without need for treatment or interference with function</a:t>
                      </a:r>
                    </a:p>
                  </a:txBody>
                  <a:tcPr/>
                </a:tc>
                <a:extLst>
                  <a:ext uri="{0D108BD9-81ED-4DB2-BD59-A6C34878D82A}">
                    <a16:rowId xmlns:a16="http://schemas.microsoft.com/office/drawing/2014/main" val="3649855438"/>
                  </a:ext>
                </a:extLst>
              </a:tr>
              <a:tr h="326745">
                <a:tc>
                  <a:txBody>
                    <a:bodyPr/>
                    <a:lstStyle/>
                    <a:p>
                      <a:r>
                        <a:rPr lang="en-US" sz="1400" dirty="0"/>
                        <a:t>Grade 2</a:t>
                      </a:r>
                    </a:p>
                  </a:txBody>
                  <a:tcPr/>
                </a:tc>
                <a:tc>
                  <a:txBody>
                    <a:bodyPr/>
                    <a:lstStyle/>
                    <a:p>
                      <a:r>
                        <a:rPr lang="en-US" sz="1400" dirty="0"/>
                        <a:t>Symptoms controlled by nonnarcotic medications, or alteration in fine motor skills or gait without interference with ability to perform tasks</a:t>
                      </a:r>
                    </a:p>
                  </a:txBody>
                  <a:tcPr/>
                </a:tc>
                <a:extLst>
                  <a:ext uri="{0D108BD9-81ED-4DB2-BD59-A6C34878D82A}">
                    <a16:rowId xmlns:a16="http://schemas.microsoft.com/office/drawing/2014/main" val="3329176270"/>
                  </a:ext>
                </a:extLst>
              </a:tr>
              <a:tr h="326745">
                <a:tc>
                  <a:txBody>
                    <a:bodyPr/>
                    <a:lstStyle/>
                    <a:p>
                      <a:r>
                        <a:rPr lang="en-US" sz="1400" dirty="0"/>
                        <a:t>Grade 3</a:t>
                      </a:r>
                    </a:p>
                  </a:txBody>
                  <a:tcPr/>
                </a:tc>
                <a:tc>
                  <a:txBody>
                    <a:bodyPr/>
                    <a:lstStyle/>
                    <a:p>
                      <a:r>
                        <a:rPr lang="en-US" sz="1400" dirty="0"/>
                        <a:t>Symptoms controlled by narcotics, interference with gait/fine motor skills or quality of life</a:t>
                      </a:r>
                    </a:p>
                  </a:txBody>
                  <a:tcPr/>
                </a:tc>
                <a:extLst>
                  <a:ext uri="{0D108BD9-81ED-4DB2-BD59-A6C34878D82A}">
                    <a16:rowId xmlns:a16="http://schemas.microsoft.com/office/drawing/2014/main" val="4283513776"/>
                  </a:ext>
                </a:extLst>
              </a:tr>
              <a:tr h="326745">
                <a:tc>
                  <a:txBody>
                    <a:bodyPr/>
                    <a:lstStyle/>
                    <a:p>
                      <a:r>
                        <a:rPr lang="en-US" sz="1400" dirty="0"/>
                        <a:t>Grade 4</a:t>
                      </a:r>
                    </a:p>
                  </a:txBody>
                  <a:tcPr/>
                </a:tc>
                <a:tc>
                  <a:txBody>
                    <a:bodyPr/>
                    <a:lstStyle/>
                    <a:p>
                      <a:r>
                        <a:rPr lang="en-US" sz="1400" dirty="0"/>
                        <a:t>Complete loss of sensation or pain not controlled by narcotics</a:t>
                      </a:r>
                    </a:p>
                  </a:txBody>
                  <a:tcPr/>
                </a:tc>
                <a:extLst>
                  <a:ext uri="{0D108BD9-81ED-4DB2-BD59-A6C34878D82A}">
                    <a16:rowId xmlns:a16="http://schemas.microsoft.com/office/drawing/2014/main" val="3967982094"/>
                  </a:ext>
                </a:extLst>
              </a:tr>
            </a:tbl>
          </a:graphicData>
        </a:graphic>
      </p:graphicFrame>
      <p:sp>
        <p:nvSpPr>
          <p:cNvPr id="6" name="TextBox 5">
            <a:extLst>
              <a:ext uri="{FF2B5EF4-FFF2-40B4-BE49-F238E27FC236}">
                <a16:creationId xmlns:a16="http://schemas.microsoft.com/office/drawing/2014/main" id="{634EA5B5-C2CC-3FA5-BEE4-9D6380D7214E}"/>
              </a:ext>
            </a:extLst>
          </p:cNvPr>
          <p:cNvSpPr txBox="1"/>
          <p:nvPr/>
        </p:nvSpPr>
        <p:spPr>
          <a:xfrm>
            <a:off x="248947" y="6359504"/>
            <a:ext cx="10924786" cy="430887"/>
          </a:xfrm>
          <a:prstGeom prst="rect">
            <a:avLst/>
          </a:prstGeom>
          <a:noFill/>
        </p:spPr>
        <p:txBody>
          <a:bodyPr wrap="none" rtlCol="0">
            <a:spAutoFit/>
          </a:bodyPr>
          <a:lstStyle/>
          <a:p>
            <a:r>
              <a:rPr lang="en-US" sz="1100" b="0" dirty="0">
                <a:solidFill>
                  <a:schemeClr val="bg1">
                    <a:lumMod val="65000"/>
                  </a:schemeClr>
                </a:solidFill>
                <a:effectLst/>
                <a:latin typeface="Arial" panose="020B0604020202020204" pitchFamily="34" charset="0"/>
                <a:cs typeface="Arial" panose="020B0604020202020204" pitchFamily="34" charset="0"/>
              </a:rPr>
              <a:t>1.Castellino SM, et al. </a:t>
            </a:r>
            <a:r>
              <a:rPr lang="en-US" sz="1100" b="0" i="1" dirty="0">
                <a:solidFill>
                  <a:schemeClr val="bg1">
                    <a:lumMod val="65000"/>
                  </a:schemeClr>
                </a:solidFill>
                <a:effectLst/>
                <a:latin typeface="Arial" panose="020B0604020202020204" pitchFamily="34" charset="0"/>
                <a:cs typeface="Arial" panose="020B0604020202020204" pitchFamily="34" charset="0"/>
              </a:rPr>
              <a:t>J Clin Oncol. </a:t>
            </a:r>
            <a:r>
              <a:rPr lang="en-US" sz="1100" b="0" dirty="0">
                <a:solidFill>
                  <a:schemeClr val="bg1">
                    <a:lumMod val="65000"/>
                  </a:schemeClr>
                </a:solidFill>
                <a:effectLst/>
                <a:latin typeface="Arial" panose="020B0604020202020204" pitchFamily="34" charset="0"/>
                <a:cs typeface="Arial" panose="020B0604020202020204" pitchFamily="34" charset="0"/>
              </a:rPr>
              <a:t>2019;37(suppl 15):10064; </a:t>
            </a:r>
            <a:r>
              <a:rPr lang="en-US" sz="1100" dirty="0">
                <a:solidFill>
                  <a:schemeClr val="bg1">
                    <a:lumMod val="65000"/>
                  </a:schemeClr>
                </a:solidFill>
                <a:latin typeface="Arial" panose="020B0604020202020204" pitchFamily="34" charset="0"/>
                <a:cs typeface="Arial" panose="020B0604020202020204" pitchFamily="34" charset="0"/>
              </a:rPr>
              <a:t>2. </a:t>
            </a:r>
            <a:r>
              <a:rPr lang="en-US" sz="1100" b="0" dirty="0">
                <a:solidFill>
                  <a:schemeClr val="bg1">
                    <a:lumMod val="65000"/>
                  </a:schemeClr>
                </a:solidFill>
                <a:effectLst/>
                <a:latin typeface="Arial" panose="020B0604020202020204" pitchFamily="34" charset="0"/>
                <a:cs typeface="Arial" panose="020B0604020202020204" pitchFamily="34" charset="0"/>
              </a:rPr>
              <a:t>Parsons SK, et al. </a:t>
            </a:r>
            <a:r>
              <a:rPr lang="en-US" sz="1100" b="0" i="1" dirty="0">
                <a:solidFill>
                  <a:schemeClr val="bg1">
                    <a:lumMod val="65000"/>
                  </a:schemeClr>
                </a:solidFill>
                <a:effectLst/>
                <a:latin typeface="Arial" panose="020B0604020202020204" pitchFamily="34" charset="0"/>
                <a:cs typeface="Arial" panose="020B0604020202020204" pitchFamily="34" charset="0"/>
              </a:rPr>
              <a:t>Blood.</a:t>
            </a:r>
            <a:r>
              <a:rPr lang="en-US" sz="1100" b="0" dirty="0">
                <a:solidFill>
                  <a:schemeClr val="bg1">
                    <a:lumMod val="65000"/>
                  </a:schemeClr>
                </a:solidFill>
                <a:effectLst/>
                <a:latin typeface="Arial" panose="020B0604020202020204" pitchFamily="34" charset="0"/>
                <a:cs typeface="Arial" panose="020B0604020202020204" pitchFamily="34" charset="0"/>
              </a:rPr>
              <a:t> </a:t>
            </a:r>
            <a:r>
              <a:rPr lang="en-US" sz="1100" dirty="0">
                <a:solidFill>
                  <a:schemeClr val="bg1">
                    <a:lumMod val="65000"/>
                  </a:schemeClr>
                </a:solidFill>
                <a:latin typeface="Arial" panose="020B0604020202020204" pitchFamily="34" charset="0"/>
                <a:cs typeface="Arial" panose="020B0604020202020204" pitchFamily="34" charset="0"/>
              </a:rPr>
              <a:t>2022;140(suppl 1):760-762; 3. Ansell SM, et al. </a:t>
            </a:r>
            <a:r>
              <a:rPr lang="en-US" sz="1100" b="0" i="1" dirty="0">
                <a:solidFill>
                  <a:schemeClr val="bg1">
                    <a:lumMod val="65000"/>
                  </a:schemeClr>
                </a:solidFill>
                <a:effectLst/>
                <a:latin typeface="Arial" panose="020B0604020202020204" pitchFamily="34" charset="0"/>
                <a:cs typeface="Arial" panose="020B0604020202020204" pitchFamily="34" charset="0"/>
              </a:rPr>
              <a:t>N </a:t>
            </a:r>
            <a:r>
              <a:rPr lang="en-US" sz="1100" b="0" i="1" dirty="0" err="1">
                <a:solidFill>
                  <a:schemeClr val="bg1">
                    <a:lumMod val="65000"/>
                  </a:schemeClr>
                </a:solidFill>
                <a:effectLst/>
                <a:latin typeface="Arial" panose="020B0604020202020204" pitchFamily="34" charset="0"/>
                <a:cs typeface="Arial" panose="020B0604020202020204" pitchFamily="34" charset="0"/>
              </a:rPr>
              <a:t>Engl</a:t>
            </a:r>
            <a:r>
              <a:rPr lang="en-US" sz="1100" b="0" i="1" dirty="0">
                <a:solidFill>
                  <a:schemeClr val="bg1">
                    <a:lumMod val="65000"/>
                  </a:schemeClr>
                </a:solidFill>
                <a:effectLst/>
                <a:latin typeface="Arial" panose="020B0604020202020204" pitchFamily="34" charset="0"/>
                <a:cs typeface="Arial" panose="020B0604020202020204" pitchFamily="34" charset="0"/>
              </a:rPr>
              <a:t> J Med. </a:t>
            </a:r>
            <a:r>
              <a:rPr lang="en-US" sz="1100" b="0" dirty="0">
                <a:solidFill>
                  <a:schemeClr val="bg1">
                    <a:lumMod val="65000"/>
                  </a:schemeClr>
                </a:solidFill>
                <a:effectLst/>
                <a:latin typeface="Arial" panose="020B0604020202020204" pitchFamily="34" charset="0"/>
                <a:cs typeface="Arial" panose="020B0604020202020204" pitchFamily="34" charset="0"/>
              </a:rPr>
              <a:t>2022;387:310-320.</a:t>
            </a:r>
            <a:br>
              <a:rPr lang="en-US" sz="1100" dirty="0">
                <a:solidFill>
                  <a:schemeClr val="bg1">
                    <a:lumMod val="65000"/>
                  </a:schemeClr>
                </a:solidFill>
              </a:rPr>
            </a:br>
            <a:r>
              <a:rPr lang="en-US" sz="1100" dirty="0">
                <a:solidFill>
                  <a:schemeClr val="bg1">
                    <a:lumMod val="65000"/>
                  </a:schemeClr>
                </a:solidFill>
              </a:rPr>
              <a:t>FACT/GOG-NTX, Functional Assessment of Cancer Therapy/Gynecologic Oncology Group-Neurotoxicity; VCR, vincristine.</a:t>
            </a:r>
          </a:p>
        </p:txBody>
      </p:sp>
    </p:spTree>
    <p:extLst>
      <p:ext uri="{BB962C8B-B14F-4D97-AF65-F5344CB8AC3E}">
        <p14:creationId xmlns:p14="http://schemas.microsoft.com/office/powerpoint/2010/main" val="40230491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20FA61-10D6-E19A-5D05-9169EE06B71E}"/>
              </a:ext>
            </a:extLst>
          </p:cNvPr>
          <p:cNvSpPr>
            <a:spLocks noGrp="1"/>
          </p:cNvSpPr>
          <p:nvPr>
            <p:ph type="title"/>
          </p:nvPr>
        </p:nvSpPr>
        <p:spPr/>
        <p:txBody>
          <a:bodyPr/>
          <a:lstStyle/>
          <a:p>
            <a:r>
              <a:rPr lang="en-US" b="1" dirty="0">
                <a:latin typeface="Arial" panose="020B0604020202020204" pitchFamily="34" charset="0"/>
                <a:cs typeface="Arial" panose="020B0604020202020204" pitchFamily="34" charset="0"/>
              </a:rPr>
              <a:t>Neutropenia and Sepsis</a:t>
            </a:r>
          </a:p>
        </p:txBody>
      </p:sp>
      <p:sp>
        <p:nvSpPr>
          <p:cNvPr id="3" name="Content Placeholder 2">
            <a:extLst>
              <a:ext uri="{FF2B5EF4-FFF2-40B4-BE49-F238E27FC236}">
                <a16:creationId xmlns:a16="http://schemas.microsoft.com/office/drawing/2014/main" id="{1BF93FE6-929C-B90C-4907-73D2DE2E6681}"/>
              </a:ext>
            </a:extLst>
          </p:cNvPr>
          <p:cNvSpPr>
            <a:spLocks noGrp="1"/>
          </p:cNvSpPr>
          <p:nvPr>
            <p:ph sz="half" idx="1"/>
          </p:nvPr>
        </p:nvSpPr>
        <p:spPr/>
        <p:txBody>
          <a:bodyPr>
            <a:normAutofit/>
          </a:bodyPr>
          <a:lstStyle/>
          <a:p>
            <a:r>
              <a:rPr lang="en-US" dirty="0"/>
              <a:t>Granulocyte-colony stimulating factor (G-CSF) primary prophylaxis recommended when Bv used in conjunction with chemotherapy</a:t>
            </a:r>
          </a:p>
          <a:p>
            <a:r>
              <a:rPr lang="en-US" dirty="0"/>
              <a:t>Pediatric experience with </a:t>
            </a:r>
            <a:r>
              <a:rPr lang="en-US" dirty="0" err="1"/>
              <a:t>Bv-AVEPC</a:t>
            </a:r>
            <a:endParaRPr lang="en-US" dirty="0"/>
          </a:p>
          <a:p>
            <a:pPr lvl="1"/>
            <a:r>
              <a:rPr lang="en-US" dirty="0"/>
              <a:t>Febrile neutropenia may be more common, yet sepsis is rare</a:t>
            </a:r>
          </a:p>
          <a:p>
            <a:r>
              <a:rPr lang="en-US" dirty="0"/>
              <a:t>Monitor CBCs</a:t>
            </a:r>
          </a:p>
          <a:p>
            <a:r>
              <a:rPr lang="en-US" dirty="0"/>
              <a:t>Delays in starting next cycle of treatment are rare</a:t>
            </a:r>
          </a:p>
        </p:txBody>
      </p:sp>
      <p:sp>
        <p:nvSpPr>
          <p:cNvPr id="9" name="TextBox 8">
            <a:extLst>
              <a:ext uri="{FF2B5EF4-FFF2-40B4-BE49-F238E27FC236}">
                <a16:creationId xmlns:a16="http://schemas.microsoft.com/office/drawing/2014/main" id="{049EADBE-E591-0DAE-DD0F-0AFF418FE92B}"/>
              </a:ext>
            </a:extLst>
          </p:cNvPr>
          <p:cNvSpPr txBox="1"/>
          <p:nvPr/>
        </p:nvSpPr>
        <p:spPr>
          <a:xfrm>
            <a:off x="331190" y="6179023"/>
            <a:ext cx="11002029" cy="646331"/>
          </a:xfrm>
          <a:prstGeom prst="rect">
            <a:avLst/>
          </a:prstGeom>
          <a:noFill/>
        </p:spPr>
        <p:txBody>
          <a:bodyPr wrap="square">
            <a:spAutoFit/>
          </a:bodyPr>
          <a:lstStyle/>
          <a:p>
            <a:r>
              <a:rPr lang="en-US" sz="1200" dirty="0" err="1">
                <a:solidFill>
                  <a:schemeClr val="bg1">
                    <a:lumMod val="65000"/>
                  </a:schemeClr>
                </a:solidFill>
              </a:rPr>
              <a:t>Bv</a:t>
            </a:r>
            <a:r>
              <a:rPr lang="en-US" sz="1200" dirty="0">
                <a:solidFill>
                  <a:schemeClr val="bg1">
                    <a:lumMod val="65000"/>
                  </a:schemeClr>
                </a:solidFill>
              </a:rPr>
              <a:t>-AVEPC, </a:t>
            </a:r>
            <a:r>
              <a:rPr lang="en-US" sz="1200" dirty="0" err="1">
                <a:solidFill>
                  <a:schemeClr val="bg1">
                    <a:lumMod val="65000"/>
                  </a:schemeClr>
                </a:solidFill>
              </a:rPr>
              <a:t>Bv</a:t>
            </a:r>
            <a:r>
              <a:rPr lang="en-US" sz="1200" dirty="0">
                <a:solidFill>
                  <a:schemeClr val="bg1">
                    <a:lumMod val="65000"/>
                  </a:schemeClr>
                </a:solidFill>
              </a:rPr>
              <a:t>, doxorubicin, vincristine, etoposide, prednisone, cyclophosphamide; CBC, complete blood count; G-PP, G-CSF primary prophylaxis.</a:t>
            </a:r>
            <a:br>
              <a:rPr lang="it-IT" sz="1200" dirty="0">
                <a:solidFill>
                  <a:schemeClr val="bg1">
                    <a:lumMod val="65000"/>
                  </a:schemeClr>
                </a:solidFill>
                <a:latin typeface="Arial" panose="020B0604020202020204" pitchFamily="34" charset="0"/>
                <a:cs typeface="Arial" panose="020B0604020202020204" pitchFamily="34" charset="0"/>
              </a:rPr>
            </a:br>
            <a:r>
              <a:rPr lang="it-IT" sz="1200" dirty="0">
                <a:solidFill>
                  <a:schemeClr val="bg1">
                    <a:lumMod val="65000"/>
                  </a:schemeClr>
                </a:solidFill>
                <a:latin typeface="Arial" panose="020B0604020202020204" pitchFamily="34" charset="0"/>
                <a:cs typeface="Arial" panose="020B0604020202020204" pitchFamily="34" charset="0"/>
              </a:rPr>
              <a:t>Castellino SM, et al. </a:t>
            </a:r>
            <a:r>
              <a:rPr lang="en-US" sz="1200" i="1" dirty="0">
                <a:solidFill>
                  <a:schemeClr val="bg1">
                    <a:lumMod val="65000"/>
                  </a:schemeClr>
                </a:solidFill>
                <a:latin typeface="Arial" panose="020B0604020202020204" pitchFamily="34" charset="0"/>
                <a:cs typeface="Arial" panose="020B0604020202020204" pitchFamily="34" charset="0"/>
              </a:rPr>
              <a:t>N </a:t>
            </a:r>
            <a:r>
              <a:rPr lang="en-US" sz="1200" i="1" dirty="0" err="1">
                <a:solidFill>
                  <a:schemeClr val="bg1">
                    <a:lumMod val="65000"/>
                  </a:schemeClr>
                </a:solidFill>
                <a:latin typeface="Arial" panose="020B0604020202020204" pitchFamily="34" charset="0"/>
                <a:cs typeface="Arial" panose="020B0604020202020204" pitchFamily="34" charset="0"/>
              </a:rPr>
              <a:t>Engl</a:t>
            </a:r>
            <a:r>
              <a:rPr lang="en-US" sz="1200" i="1" dirty="0">
                <a:solidFill>
                  <a:schemeClr val="bg1">
                    <a:lumMod val="65000"/>
                  </a:schemeClr>
                </a:solidFill>
                <a:latin typeface="Arial" panose="020B0604020202020204" pitchFamily="34" charset="0"/>
                <a:cs typeface="Arial" panose="020B0604020202020204" pitchFamily="34" charset="0"/>
              </a:rPr>
              <a:t> J Med</a:t>
            </a:r>
            <a:r>
              <a:rPr lang="en-US" sz="1200" dirty="0">
                <a:solidFill>
                  <a:schemeClr val="bg1">
                    <a:lumMod val="65000"/>
                  </a:schemeClr>
                </a:solidFill>
                <a:latin typeface="Arial" panose="020B0604020202020204" pitchFamily="34" charset="0"/>
                <a:cs typeface="Arial" panose="020B0604020202020204" pitchFamily="34" charset="0"/>
              </a:rPr>
              <a:t>.</a:t>
            </a:r>
            <a:r>
              <a:rPr lang="it-IT" sz="1200" dirty="0">
                <a:solidFill>
                  <a:schemeClr val="bg1">
                    <a:lumMod val="65000"/>
                  </a:schemeClr>
                </a:solidFill>
                <a:latin typeface="Arial" panose="020B0604020202020204" pitchFamily="34" charset="0"/>
                <a:cs typeface="Arial" panose="020B0604020202020204" pitchFamily="34" charset="0"/>
              </a:rPr>
              <a:t> 2022;387(18):1649-1660.</a:t>
            </a:r>
            <a:br>
              <a:rPr lang="it-IT" sz="1200" dirty="0">
                <a:solidFill>
                  <a:schemeClr val="bg1">
                    <a:lumMod val="65000"/>
                  </a:schemeClr>
                </a:solidFill>
                <a:latin typeface="Arial" panose="020B0604020202020204" pitchFamily="34" charset="0"/>
                <a:cs typeface="Arial" panose="020B0604020202020204" pitchFamily="34" charset="0"/>
              </a:rPr>
            </a:br>
            <a:r>
              <a:rPr lang="en-US" sz="1200" b="0" dirty="0">
                <a:solidFill>
                  <a:schemeClr val="bg1">
                    <a:lumMod val="65000"/>
                  </a:schemeClr>
                </a:solidFill>
                <a:effectLst/>
                <a:latin typeface="Arial" panose="020B0604020202020204" pitchFamily="34" charset="0"/>
                <a:cs typeface="Arial" panose="020B0604020202020204" pitchFamily="34" charset="0"/>
              </a:rPr>
              <a:t>Straus </a:t>
            </a:r>
            <a:r>
              <a:rPr lang="en-US" sz="1200" dirty="0">
                <a:solidFill>
                  <a:schemeClr val="bg1">
                    <a:lumMod val="65000"/>
                  </a:schemeClr>
                </a:solidFill>
                <a:latin typeface="Arial" panose="020B0604020202020204" pitchFamily="34" charset="0"/>
                <a:cs typeface="Arial" panose="020B0604020202020204" pitchFamily="34" charset="0"/>
              </a:rPr>
              <a:t>D, et al. </a:t>
            </a:r>
            <a:r>
              <a:rPr lang="en-US" sz="1200" b="0" i="1" dirty="0">
                <a:solidFill>
                  <a:schemeClr val="bg1">
                    <a:lumMod val="65000"/>
                  </a:schemeClr>
                </a:solidFill>
                <a:effectLst/>
                <a:latin typeface="Arial" panose="020B0604020202020204" pitchFamily="34" charset="0"/>
                <a:cs typeface="Arial" panose="020B0604020202020204" pitchFamily="34" charset="0"/>
              </a:rPr>
              <a:t>Leuk Lymphoma</a:t>
            </a:r>
            <a:r>
              <a:rPr lang="en-US" sz="1200" b="0" dirty="0">
                <a:solidFill>
                  <a:schemeClr val="bg1">
                    <a:lumMod val="65000"/>
                  </a:schemeClr>
                </a:solidFill>
                <a:effectLst/>
                <a:latin typeface="Arial" panose="020B0604020202020204" pitchFamily="34" charset="0"/>
                <a:cs typeface="Arial" panose="020B0604020202020204" pitchFamily="34" charset="0"/>
              </a:rPr>
              <a:t>. 2020;61(12):2931-2938.</a:t>
            </a:r>
            <a:endParaRPr lang="en-US" sz="1200" dirty="0">
              <a:solidFill>
                <a:schemeClr val="bg1">
                  <a:lumMod val="65000"/>
                </a:schemeClr>
              </a:solidFill>
              <a:latin typeface="Arial" panose="020B0604020202020204" pitchFamily="34" charset="0"/>
              <a:cs typeface="Arial" panose="020B0604020202020204" pitchFamily="34" charset="0"/>
            </a:endParaRPr>
          </a:p>
        </p:txBody>
      </p:sp>
      <p:pic>
        <p:nvPicPr>
          <p:cNvPr id="6" name="Picture 5">
            <a:extLst>
              <a:ext uri="{FF2B5EF4-FFF2-40B4-BE49-F238E27FC236}">
                <a16:creationId xmlns:a16="http://schemas.microsoft.com/office/drawing/2014/main" id="{3894D5E1-CD1C-BB02-E80F-74E69521B6D6}"/>
              </a:ext>
            </a:extLst>
          </p:cNvPr>
          <p:cNvPicPr>
            <a:picLocks noChangeAspect="1"/>
          </p:cNvPicPr>
          <p:nvPr/>
        </p:nvPicPr>
        <p:blipFill rotWithShape="1">
          <a:blip r:embed="rId2"/>
          <a:srcRect l="11195"/>
          <a:stretch/>
        </p:blipFill>
        <p:spPr>
          <a:xfrm>
            <a:off x="6770419" y="1686088"/>
            <a:ext cx="4906029" cy="3590925"/>
          </a:xfrm>
          <a:prstGeom prst="rect">
            <a:avLst/>
          </a:prstGeom>
        </p:spPr>
      </p:pic>
      <p:sp>
        <p:nvSpPr>
          <p:cNvPr id="8" name="TextBox 7">
            <a:extLst>
              <a:ext uri="{FF2B5EF4-FFF2-40B4-BE49-F238E27FC236}">
                <a16:creationId xmlns:a16="http://schemas.microsoft.com/office/drawing/2014/main" id="{473CCFE0-BAA5-8D96-AA8C-CD0FDFD57645}"/>
              </a:ext>
            </a:extLst>
          </p:cNvPr>
          <p:cNvSpPr txBox="1"/>
          <p:nvPr/>
        </p:nvSpPr>
        <p:spPr>
          <a:xfrm rot="16200000">
            <a:off x="5067641" y="3242927"/>
            <a:ext cx="3022366" cy="276999"/>
          </a:xfrm>
          <a:prstGeom prst="rect">
            <a:avLst/>
          </a:prstGeom>
          <a:noFill/>
        </p:spPr>
        <p:txBody>
          <a:bodyPr wrap="none" rtlCol="0">
            <a:spAutoFit/>
          </a:bodyPr>
          <a:lstStyle/>
          <a:p>
            <a:r>
              <a:rPr lang="en-US" sz="1200" b="1" dirty="0"/>
              <a:t>Percentage neutropenia/febrile neutropenia</a:t>
            </a:r>
          </a:p>
        </p:txBody>
      </p:sp>
      <p:sp>
        <p:nvSpPr>
          <p:cNvPr id="11" name="TextBox 10">
            <a:extLst>
              <a:ext uri="{FF2B5EF4-FFF2-40B4-BE49-F238E27FC236}">
                <a16:creationId xmlns:a16="http://schemas.microsoft.com/office/drawing/2014/main" id="{9BDC03F8-405C-28D3-2195-BD16F28F78F7}"/>
              </a:ext>
            </a:extLst>
          </p:cNvPr>
          <p:cNvSpPr txBox="1"/>
          <p:nvPr/>
        </p:nvSpPr>
        <p:spPr>
          <a:xfrm>
            <a:off x="6770419" y="5495521"/>
            <a:ext cx="4751608" cy="307777"/>
          </a:xfrm>
          <a:prstGeom prst="rect">
            <a:avLst/>
          </a:prstGeom>
          <a:noFill/>
        </p:spPr>
        <p:txBody>
          <a:bodyPr wrap="square" rtlCol="0">
            <a:spAutoFit/>
          </a:bodyPr>
          <a:lstStyle/>
          <a:p>
            <a:pPr algn="ctr"/>
            <a:r>
              <a:rPr lang="en-US" sz="1400" b="1" dirty="0">
                <a:solidFill>
                  <a:schemeClr val="accent4"/>
                </a:solidFill>
              </a:rPr>
              <a:t>G-PP – G-CSF by day 5 of cycle 1 of treatment</a:t>
            </a:r>
          </a:p>
        </p:txBody>
      </p:sp>
    </p:spTree>
    <p:extLst>
      <p:ext uri="{BB962C8B-B14F-4D97-AF65-F5344CB8AC3E}">
        <p14:creationId xmlns:p14="http://schemas.microsoft.com/office/powerpoint/2010/main" val="16541978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1982E5-FAD9-1B67-F997-3D312C874780}"/>
              </a:ext>
            </a:extLst>
          </p:cNvPr>
          <p:cNvSpPr>
            <a:spLocks noGrp="1"/>
          </p:cNvSpPr>
          <p:nvPr>
            <p:ph type="title"/>
          </p:nvPr>
        </p:nvSpPr>
        <p:spPr/>
        <p:txBody>
          <a:bodyPr/>
          <a:lstStyle/>
          <a:p>
            <a:r>
              <a:rPr lang="en-US" dirty="0"/>
              <a:t>Infusion Reactions</a:t>
            </a:r>
          </a:p>
        </p:txBody>
      </p:sp>
      <p:sp>
        <p:nvSpPr>
          <p:cNvPr id="3" name="Content Placeholder 2">
            <a:extLst>
              <a:ext uri="{FF2B5EF4-FFF2-40B4-BE49-F238E27FC236}">
                <a16:creationId xmlns:a16="http://schemas.microsoft.com/office/drawing/2014/main" id="{6A8E0C55-487E-DB70-18B0-267D8ADD841B}"/>
              </a:ext>
            </a:extLst>
          </p:cNvPr>
          <p:cNvSpPr>
            <a:spLocks noGrp="1"/>
          </p:cNvSpPr>
          <p:nvPr>
            <p:ph sz="half" idx="1"/>
          </p:nvPr>
        </p:nvSpPr>
        <p:spPr/>
        <p:txBody>
          <a:bodyPr/>
          <a:lstStyle/>
          <a:p>
            <a:r>
              <a:rPr lang="en-US" dirty="0"/>
              <a:t>Symptoms: Chills, nausea, dyspnea, pruritus, pyrexia, and cough; anaphylaxis rare</a:t>
            </a:r>
          </a:p>
          <a:p>
            <a:endParaRPr lang="en-US" dirty="0"/>
          </a:p>
          <a:p>
            <a:r>
              <a:rPr lang="en-US" dirty="0"/>
              <a:t>Most occur with first two cycles of treatment</a:t>
            </a:r>
          </a:p>
          <a:p>
            <a:endParaRPr lang="en-US" dirty="0"/>
          </a:p>
          <a:p>
            <a:r>
              <a:rPr lang="en-US" dirty="0"/>
              <a:t>No cases were observed with Bv-AVEPC</a:t>
            </a:r>
            <a:r>
              <a:rPr lang="en-US" baseline="30000" dirty="0"/>
              <a:t>1</a:t>
            </a:r>
          </a:p>
        </p:txBody>
      </p:sp>
      <p:sp>
        <p:nvSpPr>
          <p:cNvPr id="4" name="Content Placeholder 3">
            <a:extLst>
              <a:ext uri="{FF2B5EF4-FFF2-40B4-BE49-F238E27FC236}">
                <a16:creationId xmlns:a16="http://schemas.microsoft.com/office/drawing/2014/main" id="{8227061E-8315-EB24-7AE4-94300E7D907C}"/>
              </a:ext>
            </a:extLst>
          </p:cNvPr>
          <p:cNvSpPr>
            <a:spLocks noGrp="1"/>
          </p:cNvSpPr>
          <p:nvPr>
            <p:ph sz="half" idx="2"/>
          </p:nvPr>
        </p:nvSpPr>
        <p:spPr/>
        <p:txBody>
          <a:bodyPr/>
          <a:lstStyle/>
          <a:p>
            <a:r>
              <a:rPr lang="en-US" dirty="0"/>
              <a:t>Management</a:t>
            </a:r>
          </a:p>
          <a:p>
            <a:pPr lvl="1"/>
            <a:r>
              <a:rPr lang="en-US" dirty="0"/>
              <a:t>Hold infusion for ≥Grade 2 reactions</a:t>
            </a:r>
          </a:p>
          <a:p>
            <a:pPr lvl="1"/>
            <a:r>
              <a:rPr lang="en-US" dirty="0"/>
              <a:t>Premedication with an antihistamine with or without acetaminophen and a corticosteroid is recommended for subsequent infusions. H2 blocker may also be considered</a:t>
            </a:r>
          </a:p>
          <a:p>
            <a:pPr lvl="1"/>
            <a:r>
              <a:rPr lang="en-US" dirty="0"/>
              <a:t>Permanently discontinue for anaphylaxis and/or Grade 4 reactions</a:t>
            </a:r>
          </a:p>
          <a:p>
            <a:endParaRPr lang="en-US" dirty="0"/>
          </a:p>
        </p:txBody>
      </p:sp>
      <p:sp>
        <p:nvSpPr>
          <p:cNvPr id="6" name="TextBox 5">
            <a:extLst>
              <a:ext uri="{FF2B5EF4-FFF2-40B4-BE49-F238E27FC236}">
                <a16:creationId xmlns:a16="http://schemas.microsoft.com/office/drawing/2014/main" id="{BA85B836-5214-1A94-D990-3BC2532B6ACE}"/>
              </a:ext>
            </a:extLst>
          </p:cNvPr>
          <p:cNvSpPr txBox="1"/>
          <p:nvPr/>
        </p:nvSpPr>
        <p:spPr>
          <a:xfrm>
            <a:off x="617090" y="6492875"/>
            <a:ext cx="6096000" cy="276999"/>
          </a:xfrm>
          <a:prstGeom prst="rect">
            <a:avLst/>
          </a:prstGeom>
          <a:noFill/>
        </p:spPr>
        <p:txBody>
          <a:bodyPr wrap="square">
            <a:spAutoFit/>
          </a:bodyPr>
          <a:lstStyle/>
          <a:p>
            <a:r>
              <a:rPr lang="it-IT" sz="1200" dirty="0">
                <a:solidFill>
                  <a:schemeClr val="bg1">
                    <a:lumMod val="65000"/>
                  </a:schemeClr>
                </a:solidFill>
                <a:latin typeface="Arial" panose="020B0604020202020204" pitchFamily="34" charset="0"/>
                <a:cs typeface="Arial" panose="020B0604020202020204" pitchFamily="34" charset="0"/>
              </a:rPr>
              <a:t>1. Castellino SM, et al. </a:t>
            </a:r>
            <a:r>
              <a:rPr lang="en-US" sz="1200" i="1" dirty="0">
                <a:solidFill>
                  <a:schemeClr val="bg1">
                    <a:lumMod val="65000"/>
                  </a:schemeClr>
                </a:solidFill>
                <a:latin typeface="Arial" panose="020B0604020202020204" pitchFamily="34" charset="0"/>
                <a:cs typeface="Arial" panose="020B0604020202020204" pitchFamily="34" charset="0"/>
              </a:rPr>
              <a:t>N </a:t>
            </a:r>
            <a:r>
              <a:rPr lang="en-US" sz="1200" i="1" dirty="0" err="1">
                <a:solidFill>
                  <a:schemeClr val="bg1">
                    <a:lumMod val="65000"/>
                  </a:schemeClr>
                </a:solidFill>
                <a:latin typeface="Arial" panose="020B0604020202020204" pitchFamily="34" charset="0"/>
                <a:cs typeface="Arial" panose="020B0604020202020204" pitchFamily="34" charset="0"/>
              </a:rPr>
              <a:t>Engl</a:t>
            </a:r>
            <a:r>
              <a:rPr lang="en-US" sz="1200" i="1" dirty="0">
                <a:solidFill>
                  <a:schemeClr val="bg1">
                    <a:lumMod val="65000"/>
                  </a:schemeClr>
                </a:solidFill>
                <a:latin typeface="Arial" panose="020B0604020202020204" pitchFamily="34" charset="0"/>
                <a:cs typeface="Arial" panose="020B0604020202020204" pitchFamily="34" charset="0"/>
              </a:rPr>
              <a:t> J Med</a:t>
            </a:r>
            <a:r>
              <a:rPr lang="en-US" sz="1200" dirty="0">
                <a:solidFill>
                  <a:schemeClr val="bg1">
                    <a:lumMod val="65000"/>
                  </a:schemeClr>
                </a:solidFill>
                <a:latin typeface="Arial" panose="020B0604020202020204" pitchFamily="34" charset="0"/>
                <a:cs typeface="Arial" panose="020B0604020202020204" pitchFamily="34" charset="0"/>
              </a:rPr>
              <a:t>.</a:t>
            </a:r>
            <a:r>
              <a:rPr lang="it-IT" sz="1200" dirty="0">
                <a:solidFill>
                  <a:schemeClr val="bg1">
                    <a:lumMod val="65000"/>
                  </a:schemeClr>
                </a:solidFill>
                <a:latin typeface="Arial" panose="020B0604020202020204" pitchFamily="34" charset="0"/>
                <a:cs typeface="Arial" panose="020B0604020202020204" pitchFamily="34" charset="0"/>
              </a:rPr>
              <a:t> 2022;387(18):1649-1660. </a:t>
            </a:r>
            <a:endParaRPr lang="it-IT" sz="1200" dirty="0">
              <a:solidFill>
                <a:schemeClr val="bg1">
                  <a:lumMod val="65000"/>
                </a:schemeClr>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202280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E6168D-2B5F-9869-015E-6FE7C964ECCC}"/>
              </a:ext>
            </a:extLst>
          </p:cNvPr>
          <p:cNvSpPr>
            <a:spLocks noGrp="1"/>
          </p:cNvSpPr>
          <p:nvPr>
            <p:ph type="title"/>
          </p:nvPr>
        </p:nvSpPr>
        <p:spPr/>
        <p:txBody>
          <a:bodyPr/>
          <a:lstStyle/>
          <a:p>
            <a:r>
              <a:rPr lang="en-US" dirty="0"/>
              <a:t>Rare Toxicities with Anti-CD30 Targeted Therapy</a:t>
            </a:r>
            <a:br>
              <a:rPr lang="en-US" dirty="0"/>
            </a:br>
            <a:endParaRPr lang="en-US" dirty="0"/>
          </a:p>
        </p:txBody>
      </p:sp>
      <p:sp>
        <p:nvSpPr>
          <p:cNvPr id="3" name="Content Placeholder 2">
            <a:extLst>
              <a:ext uri="{FF2B5EF4-FFF2-40B4-BE49-F238E27FC236}">
                <a16:creationId xmlns:a16="http://schemas.microsoft.com/office/drawing/2014/main" id="{A1199841-52F2-C07F-BBE7-447C459AAD79}"/>
              </a:ext>
            </a:extLst>
          </p:cNvPr>
          <p:cNvSpPr>
            <a:spLocks noGrp="1"/>
          </p:cNvSpPr>
          <p:nvPr>
            <p:ph sz="half" idx="1"/>
          </p:nvPr>
        </p:nvSpPr>
        <p:spPr>
          <a:xfrm>
            <a:off x="609599" y="1496291"/>
            <a:ext cx="6041571" cy="4680672"/>
          </a:xfrm>
        </p:spPr>
        <p:txBody>
          <a:bodyPr>
            <a:normAutofit fontScale="70000" lnSpcReduction="20000"/>
          </a:bodyPr>
          <a:lstStyle/>
          <a:p>
            <a:pPr marL="0" indent="0">
              <a:lnSpc>
                <a:spcPct val="120000"/>
              </a:lnSpc>
              <a:buNone/>
            </a:pPr>
            <a:r>
              <a:rPr lang="en-US" b="1" dirty="0">
                <a:solidFill>
                  <a:schemeClr val="accent4"/>
                </a:solidFill>
              </a:rPr>
              <a:t>Progressive multifocal leukoencephalopathy (PML)</a:t>
            </a:r>
          </a:p>
          <a:p>
            <a:pPr>
              <a:lnSpc>
                <a:spcPct val="120000"/>
              </a:lnSpc>
            </a:pPr>
            <a:r>
              <a:rPr lang="en-US" dirty="0"/>
              <a:t>Symptoms progress gradually and may include cognitive and/or speech abnormalities, visual deficits, motor weakness, sensory deficits, loss of coordination, headache, change in personality, or seizures</a:t>
            </a:r>
          </a:p>
          <a:p>
            <a:pPr>
              <a:lnSpc>
                <a:spcPct val="120000"/>
              </a:lnSpc>
            </a:pPr>
            <a:r>
              <a:rPr lang="en-US" dirty="0"/>
              <a:t>Workup: Neurology consultation, brain MRI (</a:t>
            </a:r>
            <a:r>
              <a:rPr lang="en-US" dirty="0" err="1"/>
              <a:t>nonenhancing</a:t>
            </a:r>
            <a:r>
              <a:rPr lang="en-US" dirty="0"/>
              <a:t> white matter unifocal or multifocal lesions), CSF or brain biopsy for JC virus DNA by PCR analysis</a:t>
            </a:r>
          </a:p>
          <a:p>
            <a:pPr marL="0" indent="0">
              <a:lnSpc>
                <a:spcPct val="120000"/>
              </a:lnSpc>
              <a:spcBef>
                <a:spcPts val="1600"/>
              </a:spcBef>
              <a:buNone/>
            </a:pPr>
            <a:r>
              <a:rPr lang="en-US" b="1" dirty="0">
                <a:solidFill>
                  <a:schemeClr val="accent4"/>
                </a:solidFill>
              </a:rPr>
              <a:t>Pancreatitis </a:t>
            </a:r>
          </a:p>
          <a:p>
            <a:pPr>
              <a:lnSpc>
                <a:spcPct val="120000"/>
              </a:lnSpc>
            </a:pPr>
            <a:r>
              <a:rPr lang="en-US" dirty="0"/>
              <a:t>Evaluation of serum lipase and amylase is recommended for patients who present with severe abdominal pain</a:t>
            </a:r>
          </a:p>
          <a:p>
            <a:pPr>
              <a:lnSpc>
                <a:spcPct val="120000"/>
              </a:lnSpc>
            </a:pPr>
            <a:r>
              <a:rPr lang="en-US" dirty="0"/>
              <a:t>Routine monitoring of serum amylase and lipase is not recommended</a:t>
            </a:r>
          </a:p>
        </p:txBody>
      </p:sp>
      <p:sp>
        <p:nvSpPr>
          <p:cNvPr id="5" name="Content Placeholder 4">
            <a:extLst>
              <a:ext uri="{FF2B5EF4-FFF2-40B4-BE49-F238E27FC236}">
                <a16:creationId xmlns:a16="http://schemas.microsoft.com/office/drawing/2014/main" id="{9017FA05-4F54-42DC-6A71-340A656E4F77}"/>
              </a:ext>
            </a:extLst>
          </p:cNvPr>
          <p:cNvSpPr>
            <a:spLocks noGrp="1"/>
          </p:cNvSpPr>
          <p:nvPr>
            <p:ph sz="half" idx="2"/>
          </p:nvPr>
        </p:nvSpPr>
        <p:spPr>
          <a:xfrm>
            <a:off x="7316338" y="1496291"/>
            <a:ext cx="3808861" cy="4680672"/>
          </a:xfrm>
        </p:spPr>
        <p:txBody>
          <a:bodyPr>
            <a:normAutofit fontScale="70000" lnSpcReduction="20000"/>
          </a:bodyPr>
          <a:lstStyle/>
          <a:p>
            <a:pPr marL="0" indent="0">
              <a:lnSpc>
                <a:spcPct val="120000"/>
              </a:lnSpc>
              <a:buNone/>
            </a:pPr>
            <a:r>
              <a:rPr lang="en-US" b="1" dirty="0">
                <a:solidFill>
                  <a:schemeClr val="accent4"/>
                </a:solidFill>
              </a:rPr>
              <a:t>Pulmonary toxicity </a:t>
            </a:r>
          </a:p>
          <a:p>
            <a:pPr>
              <a:lnSpc>
                <a:spcPct val="120000"/>
              </a:lnSpc>
            </a:pPr>
            <a:r>
              <a:rPr lang="en-US" sz="2700" dirty="0"/>
              <a:t>Management should include antibiotics, and if the patient is neutropenic, growth factors</a:t>
            </a:r>
          </a:p>
          <a:p>
            <a:pPr>
              <a:lnSpc>
                <a:spcPct val="120000"/>
              </a:lnSpc>
            </a:pPr>
            <a:r>
              <a:rPr lang="en-US" sz="2700" dirty="0"/>
              <a:t>Corticosteroids should be considered if no infectious etiology is identified</a:t>
            </a:r>
          </a:p>
          <a:p>
            <a:pPr>
              <a:lnSpc>
                <a:spcPct val="120000"/>
              </a:lnSpc>
            </a:pPr>
            <a:r>
              <a:rPr lang="en-US" sz="2700" dirty="0"/>
              <a:t>Bronchoscopy for analysis of lavage fluid for lymphocytic </a:t>
            </a:r>
            <a:r>
              <a:rPr lang="en-US" dirty="0"/>
              <a:t>predominance may be helpful</a:t>
            </a:r>
          </a:p>
          <a:p>
            <a:pPr>
              <a:lnSpc>
                <a:spcPct val="120000"/>
              </a:lnSpc>
            </a:pPr>
            <a:endParaRPr lang="en-US" dirty="0"/>
          </a:p>
        </p:txBody>
      </p:sp>
      <p:sp>
        <p:nvSpPr>
          <p:cNvPr id="4" name="TextBox 3">
            <a:extLst>
              <a:ext uri="{FF2B5EF4-FFF2-40B4-BE49-F238E27FC236}">
                <a16:creationId xmlns:a16="http://schemas.microsoft.com/office/drawing/2014/main" id="{4C4CFD97-794F-18A0-FAAC-5F374FD9B362}"/>
              </a:ext>
            </a:extLst>
          </p:cNvPr>
          <p:cNvSpPr txBox="1"/>
          <p:nvPr/>
        </p:nvSpPr>
        <p:spPr>
          <a:xfrm>
            <a:off x="768777" y="6098006"/>
            <a:ext cx="6547562" cy="461665"/>
          </a:xfrm>
          <a:prstGeom prst="rect">
            <a:avLst/>
          </a:prstGeom>
          <a:noFill/>
        </p:spPr>
        <p:txBody>
          <a:bodyPr wrap="none" rtlCol="0">
            <a:spAutoFit/>
          </a:bodyPr>
          <a:lstStyle/>
          <a:p>
            <a:r>
              <a:rPr lang="en-US" sz="1200" dirty="0">
                <a:solidFill>
                  <a:schemeClr val="bg1">
                    <a:lumMod val="65000"/>
                  </a:schemeClr>
                </a:solidFill>
              </a:rPr>
              <a:t>CSF, cerebrospinal fluid; MRI, magnetic resonance imaging; PCR, polymerase chain reaction.</a:t>
            </a:r>
          </a:p>
          <a:p>
            <a:r>
              <a:rPr lang="en-US" sz="1200" dirty="0" err="1">
                <a:solidFill>
                  <a:schemeClr val="bg1">
                    <a:lumMod val="65000"/>
                  </a:schemeClr>
                </a:solidFill>
              </a:rPr>
              <a:t>Fanale</a:t>
            </a:r>
            <a:r>
              <a:rPr lang="en-US" sz="1200" dirty="0">
                <a:solidFill>
                  <a:schemeClr val="bg1">
                    <a:lumMod val="65000"/>
                  </a:schemeClr>
                </a:solidFill>
              </a:rPr>
              <a:t> MA, et al. </a:t>
            </a:r>
            <a:r>
              <a:rPr lang="en-US" sz="1200" i="1" dirty="0">
                <a:solidFill>
                  <a:schemeClr val="bg1">
                    <a:lumMod val="65000"/>
                  </a:schemeClr>
                </a:solidFill>
              </a:rPr>
              <a:t>J Target </a:t>
            </a:r>
            <a:r>
              <a:rPr lang="en-US" sz="1200" i="1" dirty="0" err="1">
                <a:solidFill>
                  <a:schemeClr val="bg1">
                    <a:lumMod val="65000"/>
                  </a:schemeClr>
                </a:solidFill>
              </a:rPr>
              <a:t>Ther</a:t>
            </a:r>
            <a:r>
              <a:rPr lang="en-US" sz="1200" i="1" dirty="0">
                <a:solidFill>
                  <a:schemeClr val="bg1">
                    <a:lumMod val="65000"/>
                  </a:schemeClr>
                </a:solidFill>
              </a:rPr>
              <a:t> Cancer</a:t>
            </a:r>
            <a:r>
              <a:rPr lang="en-US" sz="1200" dirty="0">
                <a:solidFill>
                  <a:schemeClr val="bg1">
                    <a:lumMod val="65000"/>
                  </a:schemeClr>
                </a:solidFill>
              </a:rPr>
              <a:t>. 2015;4(2).</a:t>
            </a:r>
          </a:p>
        </p:txBody>
      </p:sp>
    </p:spTree>
    <p:extLst>
      <p:ext uri="{BB962C8B-B14F-4D97-AF65-F5344CB8AC3E}">
        <p14:creationId xmlns:p14="http://schemas.microsoft.com/office/powerpoint/2010/main" val="10467254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E85944-2269-5F98-6A74-A4AD2B7AB50B}"/>
              </a:ext>
            </a:extLst>
          </p:cNvPr>
          <p:cNvSpPr>
            <a:spLocks noGrp="1"/>
          </p:cNvSpPr>
          <p:nvPr>
            <p:ph type="title"/>
          </p:nvPr>
        </p:nvSpPr>
        <p:spPr/>
        <p:txBody>
          <a:bodyPr/>
          <a:lstStyle/>
          <a:p>
            <a:r>
              <a:rPr lang="en-US" dirty="0"/>
              <a:t>Summary</a:t>
            </a:r>
          </a:p>
        </p:txBody>
      </p:sp>
      <p:sp>
        <p:nvSpPr>
          <p:cNvPr id="3" name="Content Placeholder 2">
            <a:extLst>
              <a:ext uri="{FF2B5EF4-FFF2-40B4-BE49-F238E27FC236}">
                <a16:creationId xmlns:a16="http://schemas.microsoft.com/office/drawing/2014/main" id="{EF02EA38-D798-5A1E-396F-403D2A8FE548}"/>
              </a:ext>
            </a:extLst>
          </p:cNvPr>
          <p:cNvSpPr>
            <a:spLocks noGrp="1"/>
          </p:cNvSpPr>
          <p:nvPr>
            <p:ph sz="half" idx="1"/>
          </p:nvPr>
        </p:nvSpPr>
        <p:spPr/>
        <p:txBody>
          <a:bodyPr/>
          <a:lstStyle/>
          <a:p>
            <a:r>
              <a:rPr lang="en-US" dirty="0"/>
              <a:t>Febrile neutropenia is observed in approximately 30% of pediatric patients receiving </a:t>
            </a:r>
            <a:r>
              <a:rPr lang="en-US" dirty="0" err="1"/>
              <a:t>Bv</a:t>
            </a:r>
            <a:r>
              <a:rPr lang="en-US" dirty="0"/>
              <a:t> with chemotherapy, although sepsis is rare</a:t>
            </a:r>
          </a:p>
          <a:p>
            <a:r>
              <a:rPr lang="en-US" dirty="0"/>
              <a:t>Overall rates of peripheral neuropathy are substantially lower in pediatric patients than previously reported rates in adults treated with </a:t>
            </a:r>
            <a:r>
              <a:rPr lang="en-US" dirty="0" err="1"/>
              <a:t>Bv</a:t>
            </a:r>
            <a:endParaRPr lang="en-US" dirty="0"/>
          </a:p>
          <a:p>
            <a:endParaRPr lang="en-US" dirty="0"/>
          </a:p>
        </p:txBody>
      </p:sp>
      <p:sp>
        <p:nvSpPr>
          <p:cNvPr id="4" name="Content Placeholder 3">
            <a:extLst>
              <a:ext uri="{FF2B5EF4-FFF2-40B4-BE49-F238E27FC236}">
                <a16:creationId xmlns:a16="http://schemas.microsoft.com/office/drawing/2014/main" id="{6E076F8C-F94A-7CEF-5D99-6968C3F85E8E}"/>
              </a:ext>
            </a:extLst>
          </p:cNvPr>
          <p:cNvSpPr>
            <a:spLocks noGrp="1"/>
          </p:cNvSpPr>
          <p:nvPr>
            <p:ph sz="half" idx="2"/>
          </p:nvPr>
        </p:nvSpPr>
        <p:spPr/>
        <p:txBody>
          <a:bodyPr/>
          <a:lstStyle/>
          <a:p>
            <a:r>
              <a:rPr lang="en-US" dirty="0"/>
              <a:t>No deaths related to treatment with </a:t>
            </a:r>
            <a:r>
              <a:rPr lang="en-US" dirty="0" err="1"/>
              <a:t>Bv</a:t>
            </a:r>
            <a:r>
              <a:rPr lang="en-US" dirty="0"/>
              <a:t> have been reported in pediatric clinical trials for high-risk classic Hodgkin lymphoma</a:t>
            </a:r>
          </a:p>
          <a:p>
            <a:endParaRPr lang="en-US" dirty="0"/>
          </a:p>
        </p:txBody>
      </p:sp>
    </p:spTree>
    <p:extLst>
      <p:ext uri="{BB962C8B-B14F-4D97-AF65-F5344CB8AC3E}">
        <p14:creationId xmlns:p14="http://schemas.microsoft.com/office/powerpoint/2010/main" val="2929593209"/>
      </p:ext>
    </p:extLst>
  </p:cSld>
  <p:clrMapOvr>
    <a:masterClrMapping/>
  </p:clrMapOvr>
</p:sld>
</file>

<file path=ppt/theme/theme1.xml><?xml version="1.0" encoding="utf-8"?>
<a:theme xmlns:a="http://schemas.openxmlformats.org/drawingml/2006/main" name="2020 Peds">
  <a:themeElements>
    <a:clrScheme name="Peds 19">
      <a:dk1>
        <a:srgbClr val="4D4D4D"/>
      </a:dk1>
      <a:lt1>
        <a:srgbClr val="FFFFFF"/>
      </a:lt1>
      <a:dk2>
        <a:srgbClr val="4D4D4D"/>
      </a:dk2>
      <a:lt2>
        <a:srgbClr val="FFFFFF"/>
      </a:lt2>
      <a:accent1>
        <a:srgbClr val="C3472E"/>
      </a:accent1>
      <a:accent2>
        <a:srgbClr val="FDB515"/>
      </a:accent2>
      <a:accent3>
        <a:srgbClr val="35A696"/>
      </a:accent3>
      <a:accent4>
        <a:srgbClr val="416BA9"/>
      </a:accent4>
      <a:accent5>
        <a:srgbClr val="2E4264"/>
      </a:accent5>
      <a:accent6>
        <a:srgbClr val="B1A089"/>
      </a:accent6>
      <a:hlink>
        <a:srgbClr val="416BA9"/>
      </a:hlink>
      <a:folHlink>
        <a:srgbClr val="949494"/>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20 Peds" id="{A1DF081F-D48E-4BA0-A720-C67A62D8180F}" vid="{0C7E4AF1-3218-4C7E-91D3-F85F1B04D7F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2020 Peds</Template>
  <TotalTime>0</TotalTime>
  <Words>1250</Words>
  <Application>Microsoft Macintosh PowerPoint</Application>
  <PresentationFormat>Widescreen</PresentationFormat>
  <Paragraphs>165</Paragraphs>
  <Slides>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Calibri</vt:lpstr>
      <vt:lpstr>2020 Peds</vt:lpstr>
      <vt:lpstr>Managing Toxicities Associated with Anti-CD30 Targeted Therapy in Pediatric and Adolescent Patients</vt:lpstr>
      <vt:lpstr>Disclaimer</vt:lpstr>
      <vt:lpstr>Brentuximab Vedotin (Bv) Drug-Related Adverse Events</vt:lpstr>
      <vt:lpstr>Peripheral Neuropathy</vt:lpstr>
      <vt:lpstr>Neutropenia and Sepsis</vt:lpstr>
      <vt:lpstr>Infusion Reactions</vt:lpstr>
      <vt:lpstr>Rare Toxicities with Anti-CD30 Targeted Therapy </vt:lpstr>
      <vt:lpstr>Summary</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MedEd On The Go</dc:creator>
  <cp:keywords/>
  <dc:description/>
  <cp:lastModifiedBy/>
  <cp:revision>1</cp:revision>
  <dcterms:created xsi:type="dcterms:W3CDTF">2019-05-10T15:34:56Z</dcterms:created>
  <dcterms:modified xsi:type="dcterms:W3CDTF">2023-04-19T17:28:35Z</dcterms:modified>
  <cp:category/>
</cp:coreProperties>
</file>