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notesMasterIdLst>
    <p:notesMasterId r:id="rId12"/>
  </p:notesMasterIdLst>
  <p:sldIdLst>
    <p:sldId id="2147469541" r:id="rId2"/>
    <p:sldId id="256" r:id="rId3"/>
    <p:sldId id="2147469542" r:id="rId4"/>
    <p:sldId id="2147469543" r:id="rId5"/>
    <p:sldId id="2147469544" r:id="rId6"/>
    <p:sldId id="2147469545" r:id="rId7"/>
    <p:sldId id="2147469553" r:id="rId8"/>
    <p:sldId id="2147469549" r:id="rId9"/>
    <p:sldId id="2147469550" r:id="rId10"/>
    <p:sldId id="363"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89C4"/>
    <a:srgbClr val="C54E3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691" autoAdjust="0"/>
    <p:restoredTop sz="82721" autoAdjust="0"/>
  </p:normalViewPr>
  <p:slideViewPr>
    <p:cSldViewPr snapToGrid="0">
      <p:cViewPr varScale="1">
        <p:scale>
          <a:sx n="98" d="100"/>
          <a:sy n="98" d="100"/>
        </p:scale>
        <p:origin x="224" y="240"/>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99BC7A-BB4B-4968-AA34-6F92F657B56F}" type="datetimeFigureOut">
              <a:rPr lang="en-US" smtClean="0"/>
              <a:t>4/19/23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B41CCF-1001-4D52-BCF3-658308EC8578}" type="slidenum">
              <a:rPr lang="en-US" smtClean="0"/>
              <a:t>‹#›</a:t>
            </a:fld>
            <a:endParaRPr lang="en-US"/>
          </a:p>
        </p:txBody>
      </p:sp>
    </p:spTree>
    <p:extLst>
      <p:ext uri="{BB962C8B-B14F-4D97-AF65-F5344CB8AC3E}">
        <p14:creationId xmlns:p14="http://schemas.microsoft.com/office/powerpoint/2010/main" val="2304171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800" b="0" dirty="0">
              <a:effectLst/>
              <a:latin typeface="Times" pitchFamily="2" charset="0"/>
              <a:ea typeface="Times" pitchFamily="2"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8FB41CCF-1001-4D52-BCF3-658308EC8578}" type="slidenum">
              <a:rPr lang="en-US" smtClean="0"/>
              <a:t>3</a:t>
            </a:fld>
            <a:endParaRPr lang="en-US"/>
          </a:p>
        </p:txBody>
      </p:sp>
    </p:spTree>
    <p:extLst>
      <p:ext uri="{BB962C8B-B14F-4D97-AF65-F5344CB8AC3E}">
        <p14:creationId xmlns:p14="http://schemas.microsoft.com/office/powerpoint/2010/main" val="40845886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FB41CCF-1001-4D52-BCF3-658308EC8578}" type="slidenum">
              <a:rPr lang="en-US" smtClean="0"/>
              <a:t>4</a:t>
            </a:fld>
            <a:endParaRPr lang="en-US"/>
          </a:p>
        </p:txBody>
      </p:sp>
    </p:spTree>
    <p:extLst>
      <p:ext uri="{BB962C8B-B14F-4D97-AF65-F5344CB8AC3E}">
        <p14:creationId xmlns:p14="http://schemas.microsoft.com/office/powerpoint/2010/main" val="23357590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FB41CCF-1001-4D52-BCF3-658308EC8578}" type="slidenum">
              <a:rPr lang="en-US" smtClean="0"/>
              <a:t>5</a:t>
            </a:fld>
            <a:endParaRPr lang="en-US"/>
          </a:p>
        </p:txBody>
      </p:sp>
    </p:spTree>
    <p:extLst>
      <p:ext uri="{BB962C8B-B14F-4D97-AF65-F5344CB8AC3E}">
        <p14:creationId xmlns:p14="http://schemas.microsoft.com/office/powerpoint/2010/main" val="18974362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FB41CCF-1001-4D52-BCF3-658308EC8578}" type="slidenum">
              <a:rPr lang="en-US" smtClean="0"/>
              <a:t>6</a:t>
            </a:fld>
            <a:endParaRPr lang="en-US"/>
          </a:p>
        </p:txBody>
      </p:sp>
    </p:spTree>
    <p:extLst>
      <p:ext uri="{BB962C8B-B14F-4D97-AF65-F5344CB8AC3E}">
        <p14:creationId xmlns:p14="http://schemas.microsoft.com/office/powerpoint/2010/main" val="3092603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FB41CCF-1001-4D52-BCF3-658308EC8578}" type="slidenum">
              <a:rPr lang="en-US" smtClean="0"/>
              <a:t>7</a:t>
            </a:fld>
            <a:endParaRPr lang="en-US"/>
          </a:p>
        </p:txBody>
      </p:sp>
    </p:spTree>
    <p:extLst>
      <p:ext uri="{BB962C8B-B14F-4D97-AF65-F5344CB8AC3E}">
        <p14:creationId xmlns:p14="http://schemas.microsoft.com/office/powerpoint/2010/main" val="27363251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FB41CCF-1001-4D52-BCF3-658308EC8578}" type="slidenum">
              <a:rPr lang="en-US" smtClean="0"/>
              <a:t>8</a:t>
            </a:fld>
            <a:endParaRPr lang="en-US"/>
          </a:p>
        </p:txBody>
      </p:sp>
    </p:spTree>
    <p:extLst>
      <p:ext uri="{BB962C8B-B14F-4D97-AF65-F5344CB8AC3E}">
        <p14:creationId xmlns:p14="http://schemas.microsoft.com/office/powerpoint/2010/main" val="42717149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FB41CCF-1001-4D52-BCF3-658308EC8578}" type="slidenum">
              <a:rPr lang="en-US" smtClean="0"/>
              <a:t>9</a:t>
            </a:fld>
            <a:endParaRPr lang="en-US"/>
          </a:p>
        </p:txBody>
      </p:sp>
    </p:spTree>
    <p:extLst>
      <p:ext uri="{BB962C8B-B14F-4D97-AF65-F5344CB8AC3E}">
        <p14:creationId xmlns:p14="http://schemas.microsoft.com/office/powerpoint/2010/main" val="263447910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8" name="Picture 7">
            <a:extLst>
              <a:ext uri="{FF2B5EF4-FFF2-40B4-BE49-F238E27FC236}">
                <a16:creationId xmlns:a16="http://schemas.microsoft.com/office/drawing/2014/main" id="{1A83E91B-0E38-457E-9D74-11EC7CF82DBB}"/>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0"/>
            <a:ext cx="12192000" cy="975360"/>
          </a:xfrm>
          <a:prstGeom prst="rect">
            <a:avLst/>
          </a:prstGeom>
        </p:spPr>
      </p:pic>
      <p:pic>
        <p:nvPicPr>
          <p:cNvPr id="9" name="Picture 8">
            <a:extLst>
              <a:ext uri="{FF2B5EF4-FFF2-40B4-BE49-F238E27FC236}">
                <a16:creationId xmlns:a16="http://schemas.microsoft.com/office/drawing/2014/main" id="{8738BBDE-63E0-461E-B54F-B886F32E218C}"/>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609600" y="93853"/>
            <a:ext cx="1537746" cy="787653"/>
          </a:xfrm>
          <a:prstGeom prst="rect">
            <a:avLst/>
          </a:prstGeom>
        </p:spPr>
      </p:pic>
      <p:pic>
        <p:nvPicPr>
          <p:cNvPr id="10" name="Picture 9">
            <a:extLst>
              <a:ext uri="{FF2B5EF4-FFF2-40B4-BE49-F238E27FC236}">
                <a16:creationId xmlns:a16="http://schemas.microsoft.com/office/drawing/2014/main" id="{977ED46F-C931-4691-8D4C-482ED069C23E}"/>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0"/>
            <a:ext cx="12192000" cy="975360"/>
          </a:xfrm>
          <a:prstGeom prst="rect">
            <a:avLst/>
          </a:prstGeom>
        </p:spPr>
      </p:pic>
      <p:pic>
        <p:nvPicPr>
          <p:cNvPr id="11" name="Picture 10">
            <a:extLst>
              <a:ext uri="{FF2B5EF4-FFF2-40B4-BE49-F238E27FC236}">
                <a16:creationId xmlns:a16="http://schemas.microsoft.com/office/drawing/2014/main" id="{F006A481-1630-49E3-A133-2CE281B5CFB2}"/>
              </a:ext>
            </a:extLst>
          </p:cNvPr>
          <p:cNvPicPr>
            <a:picLocks noChangeAspect="1"/>
          </p:cNvPicPr>
          <p:nvPr userDrawn="1"/>
        </p:nvPicPr>
        <p:blipFill rotWithShape="1">
          <a:blip r:embed="rId4" cstate="screen">
            <a:extLst>
              <a:ext uri="{28A0092B-C50C-407E-A947-70E740481C1C}">
                <a14:useLocalDpi xmlns:a14="http://schemas.microsoft.com/office/drawing/2010/main"/>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3154324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4003981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9366686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5132514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Title and Headers and Two Content with Media">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9C848EA-C56D-6AB2-30E5-152508A83BE7}"/>
              </a:ext>
            </a:extLst>
          </p:cNvPr>
          <p:cNvSpPr/>
          <p:nvPr userDrawn="1"/>
        </p:nvSpPr>
        <p:spPr>
          <a:xfrm>
            <a:off x="0" y="1"/>
            <a:ext cx="12192000" cy="1417320"/>
          </a:xfrm>
          <a:prstGeom prst="rect">
            <a:avLst/>
          </a:prstGeom>
          <a:gradFill>
            <a:gsLst>
              <a:gs pos="0">
                <a:schemeClr val="accent1">
                  <a:lumMod val="75000"/>
                </a:schemeClr>
              </a:gs>
              <a:gs pos="65000">
                <a:schemeClr val="accent6">
                  <a:lumMod val="100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0C925248-4456-DF4C-A29D-708D634344EA}"/>
              </a:ext>
            </a:extLst>
          </p:cNvPr>
          <p:cNvSpPr txBox="1"/>
          <p:nvPr userDrawn="1"/>
        </p:nvSpPr>
        <p:spPr>
          <a:xfrm>
            <a:off x="11298863" y="6578595"/>
            <a:ext cx="839972" cy="246221"/>
          </a:xfrm>
          <a:prstGeom prst="rect">
            <a:avLst/>
          </a:prstGeom>
          <a:noFill/>
        </p:spPr>
        <p:txBody>
          <a:bodyPr wrap="square" rtlCol="0">
            <a:spAutoFit/>
          </a:bodyPr>
          <a:lstStyle/>
          <a:p>
            <a:pPr algn="r"/>
            <a:fld id="{B2D53D9E-4FC1-4B3F-B5B7-B82C415199DD}" type="slidenum">
              <a:rPr lang="en-US" sz="1000" smtClean="0">
                <a:solidFill>
                  <a:schemeClr val="tx2"/>
                </a:solidFill>
              </a:rPr>
              <a:pPr algn="r"/>
              <a:t>‹#›</a:t>
            </a:fld>
            <a:endParaRPr lang="en-US" sz="1000">
              <a:solidFill>
                <a:schemeClr val="tx2"/>
              </a:solidFill>
            </a:endParaRPr>
          </a:p>
        </p:txBody>
      </p:sp>
      <p:cxnSp>
        <p:nvCxnSpPr>
          <p:cNvPr id="11" name="Straight Connector 10">
            <a:extLst>
              <a:ext uri="{FF2B5EF4-FFF2-40B4-BE49-F238E27FC236}">
                <a16:creationId xmlns:a16="http://schemas.microsoft.com/office/drawing/2014/main" id="{1874E08F-A8DD-8EB5-A6BA-7CFD91BDEE39}"/>
              </a:ext>
            </a:extLst>
          </p:cNvPr>
          <p:cNvCxnSpPr>
            <a:cxnSpLocks/>
          </p:cNvCxnSpPr>
          <p:nvPr userDrawn="1"/>
        </p:nvCxnSpPr>
        <p:spPr>
          <a:xfrm>
            <a:off x="0" y="6701705"/>
            <a:ext cx="11704320" cy="0"/>
          </a:xfrm>
          <a:prstGeom prst="line">
            <a:avLst/>
          </a:prstGeom>
          <a:ln w="12700">
            <a:gradFill flip="none" rotWithShape="1">
              <a:gsLst>
                <a:gs pos="0">
                  <a:schemeClr val="accent6"/>
                </a:gs>
                <a:gs pos="100000">
                  <a:schemeClr val="accent1"/>
                </a:gs>
              </a:gsLst>
              <a:lin ang="10800000" scaled="1"/>
              <a:tileRect/>
            </a:gradFill>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32813E23-B4D4-3C35-A10D-B351A01E0448}"/>
              </a:ext>
            </a:extLst>
          </p:cNvPr>
          <p:cNvSpPr/>
          <p:nvPr userDrawn="1"/>
        </p:nvSpPr>
        <p:spPr>
          <a:xfrm>
            <a:off x="0" y="1"/>
            <a:ext cx="9081247" cy="1417320"/>
          </a:xfrm>
          <a:prstGeom prst="rect">
            <a:avLst/>
          </a:prstGeom>
          <a:gradFill>
            <a:gsLst>
              <a:gs pos="97196">
                <a:schemeClr val="accent6">
                  <a:lumMod val="100000"/>
                  <a:alpha val="0"/>
                </a:schemeClr>
              </a:gs>
              <a:gs pos="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FD06F867-1810-F05C-3E96-B7C490E6BBA0}"/>
              </a:ext>
            </a:extLst>
          </p:cNvPr>
          <p:cNvPicPr>
            <a:picLocks noChangeAspect="1"/>
          </p:cNvPicPr>
          <p:nvPr userDrawn="1"/>
        </p:nvPicPr>
        <p:blipFill rotWithShape="1">
          <a:blip r:embed="rId2" cstate="screen">
            <a:clrChange>
              <a:clrFrom>
                <a:srgbClr val="FFFFFF"/>
              </a:clrFrom>
              <a:clrTo>
                <a:srgbClr val="FFFFFF">
                  <a:alpha val="0"/>
                </a:srgbClr>
              </a:clrTo>
            </a:clrChange>
            <a:extLst>
              <a:ext uri="{28A0092B-C50C-407E-A947-70E740481C1C}">
                <a14:useLocalDpi xmlns:a14="http://schemas.microsoft.com/office/drawing/2010/main"/>
              </a:ext>
            </a:extLst>
          </a:blip>
          <a:srcRect/>
          <a:stretch/>
        </p:blipFill>
        <p:spPr>
          <a:xfrm>
            <a:off x="10765410" y="6176681"/>
            <a:ext cx="1156741" cy="494707"/>
          </a:xfrm>
          <a:prstGeom prst="rect">
            <a:avLst/>
          </a:prstGeom>
        </p:spPr>
      </p:pic>
      <p:sp>
        <p:nvSpPr>
          <p:cNvPr id="2" name="Title 1"/>
          <p:cNvSpPr>
            <a:spLocks noGrp="1"/>
          </p:cNvSpPr>
          <p:nvPr>
            <p:ph type="title"/>
          </p:nvPr>
        </p:nvSpPr>
        <p:spPr>
          <a:xfrm>
            <a:off x="333937" y="108794"/>
            <a:ext cx="8537348" cy="1255728"/>
          </a:xfrm>
        </p:spPr>
        <p:txBody>
          <a:bodyPr/>
          <a:lstStyle/>
          <a:p>
            <a:r>
              <a:rPr lang="en-US" dirty="0"/>
              <a:t>Click to edit Master title style</a:t>
            </a:r>
          </a:p>
        </p:txBody>
      </p:sp>
      <p:sp>
        <p:nvSpPr>
          <p:cNvPr id="3" name="Content Placeholder 2"/>
          <p:cNvSpPr>
            <a:spLocks noGrp="1"/>
          </p:cNvSpPr>
          <p:nvPr>
            <p:ph sz="half" idx="1"/>
          </p:nvPr>
        </p:nvSpPr>
        <p:spPr>
          <a:xfrm>
            <a:off x="333936" y="1944234"/>
            <a:ext cx="5577840" cy="1969770"/>
          </a:xfrm>
        </p:spPr>
        <p:txBody>
          <a:bodyPr>
            <a:sp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280226" y="1944234"/>
            <a:ext cx="5577840" cy="1969770"/>
          </a:xfrm>
        </p:spPr>
        <p:txBody>
          <a:bodyPr>
            <a:sp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ext Placeholder 4">
            <a:extLst>
              <a:ext uri="{FF2B5EF4-FFF2-40B4-BE49-F238E27FC236}">
                <a16:creationId xmlns:a16="http://schemas.microsoft.com/office/drawing/2014/main" id="{C86E5C56-611C-4884-8675-276B5930F6BC}"/>
              </a:ext>
            </a:extLst>
          </p:cNvPr>
          <p:cNvSpPr>
            <a:spLocks noGrp="1"/>
          </p:cNvSpPr>
          <p:nvPr>
            <p:ph type="body" sz="quarter" idx="11" hasCustomPrompt="1"/>
          </p:nvPr>
        </p:nvSpPr>
        <p:spPr>
          <a:xfrm>
            <a:off x="333375" y="1473437"/>
            <a:ext cx="5578401" cy="411163"/>
          </a:xfrm>
        </p:spPr>
        <p:txBody>
          <a:bodyPr anchor="ctr" anchorCtr="0">
            <a:noAutofit/>
          </a:bodyPr>
          <a:lstStyle>
            <a:lvl1pPr marL="0" indent="0">
              <a:spcBef>
                <a:spcPts val="0"/>
              </a:spcBef>
              <a:buNone/>
              <a:defRPr sz="2400" b="1"/>
            </a:lvl1pPr>
            <a:lvl2pPr marL="0" indent="0">
              <a:spcBef>
                <a:spcPts val="0"/>
              </a:spcBef>
              <a:buNone/>
              <a:defRPr sz="2200" b="1"/>
            </a:lvl2pPr>
            <a:lvl3pPr marL="0" indent="0">
              <a:spcBef>
                <a:spcPts val="0"/>
              </a:spcBef>
              <a:buNone/>
              <a:defRPr sz="2200" b="1"/>
            </a:lvl3pPr>
            <a:lvl4pPr marL="0" indent="0">
              <a:spcBef>
                <a:spcPts val="0"/>
              </a:spcBef>
              <a:buNone/>
              <a:defRPr sz="2200" b="1"/>
            </a:lvl4pPr>
            <a:lvl5pPr marL="0" indent="0">
              <a:spcBef>
                <a:spcPts val="0"/>
              </a:spcBef>
              <a:buNone/>
              <a:defRPr sz="2200" b="1"/>
            </a:lvl5pPr>
          </a:lstStyle>
          <a:p>
            <a:pPr lvl="0"/>
            <a:r>
              <a:rPr lang="en-US" dirty="0"/>
              <a:t>Subtitle</a:t>
            </a:r>
          </a:p>
        </p:txBody>
      </p:sp>
      <p:sp>
        <p:nvSpPr>
          <p:cNvPr id="7" name="Text Placeholder 4">
            <a:extLst>
              <a:ext uri="{FF2B5EF4-FFF2-40B4-BE49-F238E27FC236}">
                <a16:creationId xmlns:a16="http://schemas.microsoft.com/office/drawing/2014/main" id="{B3251DB2-A28F-4326-B43B-39064584C352}"/>
              </a:ext>
            </a:extLst>
          </p:cNvPr>
          <p:cNvSpPr>
            <a:spLocks noGrp="1"/>
          </p:cNvSpPr>
          <p:nvPr>
            <p:ph type="body" sz="quarter" idx="12" hasCustomPrompt="1"/>
          </p:nvPr>
        </p:nvSpPr>
        <p:spPr>
          <a:xfrm>
            <a:off x="6280226" y="1473437"/>
            <a:ext cx="2591059" cy="411163"/>
          </a:xfrm>
        </p:spPr>
        <p:txBody>
          <a:bodyPr anchor="ctr" anchorCtr="0">
            <a:noAutofit/>
          </a:bodyPr>
          <a:lstStyle>
            <a:lvl1pPr marL="0" indent="0">
              <a:spcBef>
                <a:spcPts val="0"/>
              </a:spcBef>
              <a:buNone/>
              <a:defRPr sz="2400" b="1"/>
            </a:lvl1pPr>
            <a:lvl2pPr marL="0" indent="0">
              <a:spcBef>
                <a:spcPts val="0"/>
              </a:spcBef>
              <a:buNone/>
              <a:defRPr sz="2200" b="1"/>
            </a:lvl2pPr>
            <a:lvl3pPr marL="0" indent="0">
              <a:spcBef>
                <a:spcPts val="0"/>
              </a:spcBef>
              <a:buNone/>
              <a:defRPr sz="2200" b="1"/>
            </a:lvl3pPr>
            <a:lvl4pPr marL="0" indent="0">
              <a:spcBef>
                <a:spcPts val="0"/>
              </a:spcBef>
              <a:buNone/>
              <a:defRPr sz="2200" b="1"/>
            </a:lvl4pPr>
            <a:lvl5pPr marL="0" indent="0">
              <a:spcBef>
                <a:spcPts val="0"/>
              </a:spcBef>
              <a:buNone/>
              <a:defRPr sz="2200" b="1"/>
            </a:lvl5pPr>
          </a:lstStyle>
          <a:p>
            <a:pPr lvl="0"/>
            <a:r>
              <a:rPr lang="en-US" dirty="0"/>
              <a:t>Subtitle</a:t>
            </a:r>
          </a:p>
        </p:txBody>
      </p:sp>
      <p:sp>
        <p:nvSpPr>
          <p:cNvPr id="8" name="Text Placeholder 7">
            <a:extLst>
              <a:ext uri="{FF2B5EF4-FFF2-40B4-BE49-F238E27FC236}">
                <a16:creationId xmlns:a16="http://schemas.microsoft.com/office/drawing/2014/main" id="{ACFD5CD6-7FC3-58A6-EF38-B68A07E11E2D}"/>
              </a:ext>
            </a:extLst>
          </p:cNvPr>
          <p:cNvSpPr>
            <a:spLocks noGrp="1"/>
          </p:cNvSpPr>
          <p:nvPr>
            <p:ph type="body" sz="quarter" idx="10" hasCustomPrompt="1"/>
          </p:nvPr>
        </p:nvSpPr>
        <p:spPr>
          <a:xfrm>
            <a:off x="333376" y="6455537"/>
            <a:ext cx="10332720" cy="246221"/>
          </a:xfrm>
        </p:spPr>
        <p:txBody>
          <a:bodyPr wrap="square" anchor="b" anchorCtr="0">
            <a:spAutoFit/>
          </a:bodyPr>
          <a:lstStyle>
            <a:lvl1pPr marL="0" indent="0">
              <a:spcBef>
                <a:spcPts val="0"/>
              </a:spcBef>
              <a:buNone/>
              <a:defRPr sz="1000"/>
            </a:lvl1pPr>
            <a:lvl2pPr marL="0" indent="0">
              <a:spcBef>
                <a:spcPts val="0"/>
              </a:spcBef>
              <a:buNone/>
              <a:defRPr sz="1200"/>
            </a:lvl2pPr>
            <a:lvl3pPr marL="0" indent="0">
              <a:spcBef>
                <a:spcPts val="0"/>
              </a:spcBef>
              <a:buNone/>
              <a:defRPr sz="1200"/>
            </a:lvl3pPr>
            <a:lvl4pPr marL="0" indent="0">
              <a:spcBef>
                <a:spcPts val="0"/>
              </a:spcBef>
              <a:buNone/>
              <a:defRPr sz="1200"/>
            </a:lvl4pPr>
            <a:lvl5pPr marL="0" indent="0">
              <a:spcBef>
                <a:spcPts val="0"/>
              </a:spcBef>
              <a:buNone/>
              <a:defRPr sz="1200"/>
            </a:lvl5pPr>
          </a:lstStyle>
          <a:p>
            <a:pPr lvl="0"/>
            <a:r>
              <a:rPr lang="en-US" dirty="0"/>
              <a:t>References.</a:t>
            </a:r>
          </a:p>
        </p:txBody>
      </p:sp>
      <p:sp>
        <p:nvSpPr>
          <p:cNvPr id="5" name="Media Placeholder 28">
            <a:extLst>
              <a:ext uri="{FF2B5EF4-FFF2-40B4-BE49-F238E27FC236}">
                <a16:creationId xmlns:a16="http://schemas.microsoft.com/office/drawing/2014/main" id="{B6E9A4B5-8464-7C3B-9542-E42169F551C2}"/>
              </a:ext>
            </a:extLst>
          </p:cNvPr>
          <p:cNvSpPr>
            <a:spLocks noGrp="1"/>
          </p:cNvSpPr>
          <p:nvPr>
            <p:ph type="media" sz="quarter" idx="13"/>
          </p:nvPr>
        </p:nvSpPr>
        <p:spPr>
          <a:xfrm>
            <a:off x="9209314" y="139700"/>
            <a:ext cx="2830286" cy="1768929"/>
          </a:xfrm>
          <a:solidFill>
            <a:schemeClr val="bg1">
              <a:lumMod val="85000"/>
            </a:schemeClr>
          </a:solidFill>
        </p:spPr>
        <p:txBody>
          <a:bodyPr anchor="ctr" anchorCtr="0">
            <a:normAutofit/>
          </a:bodyPr>
          <a:lstStyle>
            <a:lvl1pPr algn="ctr">
              <a:buFontTx/>
              <a:buNone/>
              <a:defRPr sz="1800" i="1">
                <a:solidFill>
                  <a:schemeClr val="bg1">
                    <a:lumMod val="50000"/>
                  </a:schemeClr>
                </a:solidFill>
              </a:defRPr>
            </a:lvl1pPr>
          </a:lstStyle>
          <a:p>
            <a:endParaRPr lang="en-US"/>
          </a:p>
        </p:txBody>
      </p:sp>
    </p:spTree>
    <p:extLst>
      <p:ext uri="{BB962C8B-B14F-4D97-AF65-F5344CB8AC3E}">
        <p14:creationId xmlns:p14="http://schemas.microsoft.com/office/powerpoint/2010/main" val="2245272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userDrawn="1">
  <p:cSld name="1_Title and Content">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F9421F82-53B3-7B0C-CBFA-7161AA1EBF60}"/>
              </a:ext>
            </a:extLst>
          </p:cNvPr>
          <p:cNvSpPr/>
          <p:nvPr userDrawn="1"/>
        </p:nvSpPr>
        <p:spPr>
          <a:xfrm>
            <a:off x="0" y="1"/>
            <a:ext cx="12192000" cy="1417320"/>
          </a:xfrm>
          <a:prstGeom prst="rect">
            <a:avLst/>
          </a:prstGeom>
          <a:gradFill>
            <a:gsLst>
              <a:gs pos="0">
                <a:schemeClr val="accent1">
                  <a:lumMod val="75000"/>
                </a:schemeClr>
              </a:gs>
              <a:gs pos="65000">
                <a:schemeClr val="accent6">
                  <a:lumMod val="100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2694D7E4-8513-EA84-9484-EB6BA854EDDD}"/>
              </a:ext>
            </a:extLst>
          </p:cNvPr>
          <p:cNvSpPr txBox="1"/>
          <p:nvPr userDrawn="1"/>
        </p:nvSpPr>
        <p:spPr>
          <a:xfrm>
            <a:off x="11298863" y="6578595"/>
            <a:ext cx="839972" cy="246221"/>
          </a:xfrm>
          <a:prstGeom prst="rect">
            <a:avLst/>
          </a:prstGeom>
          <a:noFill/>
        </p:spPr>
        <p:txBody>
          <a:bodyPr wrap="square" rtlCol="0">
            <a:spAutoFit/>
          </a:bodyPr>
          <a:lstStyle/>
          <a:p>
            <a:pPr algn="r"/>
            <a:fld id="{B2D53D9E-4FC1-4B3F-B5B7-B82C415199DD}" type="slidenum">
              <a:rPr lang="en-US" sz="1000" smtClean="0">
                <a:solidFill>
                  <a:schemeClr val="tx2"/>
                </a:solidFill>
              </a:rPr>
              <a:pPr algn="r"/>
              <a:t>‹#›</a:t>
            </a:fld>
            <a:endParaRPr lang="en-US" sz="1000">
              <a:solidFill>
                <a:schemeClr val="tx2"/>
              </a:solidFill>
            </a:endParaRPr>
          </a:p>
        </p:txBody>
      </p:sp>
      <p:cxnSp>
        <p:nvCxnSpPr>
          <p:cNvPr id="22" name="Straight Connector 21">
            <a:extLst>
              <a:ext uri="{FF2B5EF4-FFF2-40B4-BE49-F238E27FC236}">
                <a16:creationId xmlns:a16="http://schemas.microsoft.com/office/drawing/2014/main" id="{884910F4-46F9-8BBE-6B04-6AD515E56283}"/>
              </a:ext>
            </a:extLst>
          </p:cNvPr>
          <p:cNvCxnSpPr>
            <a:cxnSpLocks/>
          </p:cNvCxnSpPr>
          <p:nvPr userDrawn="1"/>
        </p:nvCxnSpPr>
        <p:spPr>
          <a:xfrm>
            <a:off x="0" y="6701705"/>
            <a:ext cx="11704320" cy="0"/>
          </a:xfrm>
          <a:prstGeom prst="line">
            <a:avLst/>
          </a:prstGeom>
          <a:ln w="12700">
            <a:gradFill flip="none" rotWithShape="1">
              <a:gsLst>
                <a:gs pos="0">
                  <a:schemeClr val="accent6"/>
                </a:gs>
                <a:gs pos="100000">
                  <a:schemeClr val="accent1"/>
                </a:gs>
              </a:gsLst>
              <a:lin ang="10800000" scaled="1"/>
              <a:tileRect/>
            </a:gradFill>
          </a:ln>
        </p:spPr>
        <p:style>
          <a:lnRef idx="1">
            <a:schemeClr val="accent1"/>
          </a:lnRef>
          <a:fillRef idx="0">
            <a:schemeClr val="accent1"/>
          </a:fillRef>
          <a:effectRef idx="0">
            <a:schemeClr val="accent1"/>
          </a:effectRef>
          <a:fontRef idx="minor">
            <a:schemeClr val="tx1"/>
          </a:fontRef>
        </p:style>
      </p:cxnSp>
      <p:sp>
        <p:nvSpPr>
          <p:cNvPr id="24" name="Rectangle 23">
            <a:extLst>
              <a:ext uri="{FF2B5EF4-FFF2-40B4-BE49-F238E27FC236}">
                <a16:creationId xmlns:a16="http://schemas.microsoft.com/office/drawing/2014/main" id="{5F395467-1935-6654-4756-D05CF858BB6F}"/>
              </a:ext>
            </a:extLst>
          </p:cNvPr>
          <p:cNvSpPr/>
          <p:nvPr userDrawn="1"/>
        </p:nvSpPr>
        <p:spPr>
          <a:xfrm>
            <a:off x="0" y="1"/>
            <a:ext cx="9081247" cy="1417320"/>
          </a:xfrm>
          <a:prstGeom prst="rect">
            <a:avLst/>
          </a:prstGeom>
          <a:gradFill>
            <a:gsLst>
              <a:gs pos="97196">
                <a:schemeClr val="accent6">
                  <a:lumMod val="100000"/>
                  <a:alpha val="0"/>
                </a:schemeClr>
              </a:gs>
              <a:gs pos="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Picture 26">
            <a:extLst>
              <a:ext uri="{FF2B5EF4-FFF2-40B4-BE49-F238E27FC236}">
                <a16:creationId xmlns:a16="http://schemas.microsoft.com/office/drawing/2014/main" id="{AB8A028D-69FD-8BA5-D639-825486D72763}"/>
              </a:ext>
            </a:extLst>
          </p:cNvPr>
          <p:cNvPicPr>
            <a:picLocks noChangeAspect="1"/>
          </p:cNvPicPr>
          <p:nvPr userDrawn="1"/>
        </p:nvPicPr>
        <p:blipFill rotWithShape="1">
          <a:blip r:embed="rId2" cstate="screen">
            <a:clrChange>
              <a:clrFrom>
                <a:srgbClr val="FFFFFF"/>
              </a:clrFrom>
              <a:clrTo>
                <a:srgbClr val="FFFFFF">
                  <a:alpha val="0"/>
                </a:srgbClr>
              </a:clrTo>
            </a:clrChange>
            <a:extLst>
              <a:ext uri="{28A0092B-C50C-407E-A947-70E740481C1C}">
                <a14:useLocalDpi xmlns:a14="http://schemas.microsoft.com/office/drawing/2010/main"/>
              </a:ext>
            </a:extLst>
          </a:blip>
          <a:srcRect/>
          <a:stretch/>
        </p:blipFill>
        <p:spPr>
          <a:xfrm>
            <a:off x="10765410" y="6176681"/>
            <a:ext cx="1156741" cy="494707"/>
          </a:xfrm>
          <a:prstGeom prst="rect">
            <a:avLst/>
          </a:prstGeom>
        </p:spPr>
      </p:pic>
      <p:sp>
        <p:nvSpPr>
          <p:cNvPr id="2" name="Title 1"/>
          <p:cNvSpPr>
            <a:spLocks noGrp="1"/>
          </p:cNvSpPr>
          <p:nvPr>
            <p:ph type="title"/>
          </p:nvPr>
        </p:nvSpPr>
        <p:spPr>
          <a:xfrm>
            <a:off x="333936" y="108794"/>
            <a:ext cx="8821639" cy="1255728"/>
          </a:xfrm>
        </p:spPr>
        <p:txBody>
          <a:bodyPr/>
          <a:lstStyle/>
          <a:p>
            <a:r>
              <a:rPr lang="en-US" dirty="0"/>
              <a:t>Click to edit Master title style</a:t>
            </a:r>
          </a:p>
        </p:txBody>
      </p:sp>
      <p:sp>
        <p:nvSpPr>
          <p:cNvPr id="3" name="Content Placeholder 2"/>
          <p:cNvSpPr>
            <a:spLocks noGrp="1"/>
          </p:cNvSpPr>
          <p:nvPr>
            <p:ph idx="1"/>
          </p:nvPr>
        </p:nvSpPr>
        <p:spPr>
          <a:xfrm>
            <a:off x="333937" y="1494176"/>
            <a:ext cx="8821638" cy="196977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Media Placeholder 28">
            <a:extLst>
              <a:ext uri="{FF2B5EF4-FFF2-40B4-BE49-F238E27FC236}">
                <a16:creationId xmlns:a16="http://schemas.microsoft.com/office/drawing/2014/main" id="{15263D2B-7B13-2042-B592-701CFD5A7043}"/>
              </a:ext>
            </a:extLst>
          </p:cNvPr>
          <p:cNvSpPr>
            <a:spLocks noGrp="1"/>
          </p:cNvSpPr>
          <p:nvPr>
            <p:ph type="media" sz="quarter" idx="11"/>
          </p:nvPr>
        </p:nvSpPr>
        <p:spPr>
          <a:xfrm>
            <a:off x="9209314" y="139700"/>
            <a:ext cx="2830286" cy="1768929"/>
          </a:xfrm>
          <a:solidFill>
            <a:schemeClr val="bg1">
              <a:lumMod val="85000"/>
            </a:schemeClr>
          </a:solidFill>
        </p:spPr>
        <p:txBody>
          <a:bodyPr anchor="ctr" anchorCtr="0">
            <a:normAutofit/>
          </a:bodyPr>
          <a:lstStyle>
            <a:lvl1pPr algn="ctr">
              <a:buFontTx/>
              <a:buNone/>
              <a:defRPr sz="1800" i="1">
                <a:solidFill>
                  <a:schemeClr val="bg1">
                    <a:lumMod val="50000"/>
                  </a:schemeClr>
                </a:solidFill>
              </a:defRPr>
            </a:lvl1pPr>
          </a:lstStyle>
          <a:p>
            <a:endParaRPr lang="en-US"/>
          </a:p>
        </p:txBody>
      </p:sp>
      <p:sp>
        <p:nvSpPr>
          <p:cNvPr id="6" name="Text Placeholder 7">
            <a:extLst>
              <a:ext uri="{FF2B5EF4-FFF2-40B4-BE49-F238E27FC236}">
                <a16:creationId xmlns:a16="http://schemas.microsoft.com/office/drawing/2014/main" id="{FE6D9A50-361F-4013-F0FA-131BBC8F1DD0}"/>
              </a:ext>
            </a:extLst>
          </p:cNvPr>
          <p:cNvSpPr>
            <a:spLocks noGrp="1"/>
          </p:cNvSpPr>
          <p:nvPr>
            <p:ph type="body" sz="quarter" idx="10" hasCustomPrompt="1"/>
          </p:nvPr>
        </p:nvSpPr>
        <p:spPr>
          <a:xfrm>
            <a:off x="333376" y="6455537"/>
            <a:ext cx="10332720" cy="246221"/>
          </a:xfrm>
        </p:spPr>
        <p:txBody>
          <a:bodyPr wrap="square" anchor="b" anchorCtr="0">
            <a:spAutoFit/>
          </a:bodyPr>
          <a:lstStyle>
            <a:lvl1pPr marL="0" indent="0">
              <a:spcBef>
                <a:spcPts val="0"/>
              </a:spcBef>
              <a:buNone/>
              <a:defRPr sz="1000"/>
            </a:lvl1pPr>
            <a:lvl2pPr marL="0" indent="0">
              <a:spcBef>
                <a:spcPts val="0"/>
              </a:spcBef>
              <a:buNone/>
              <a:defRPr sz="1200"/>
            </a:lvl2pPr>
            <a:lvl3pPr marL="0" indent="0">
              <a:spcBef>
                <a:spcPts val="0"/>
              </a:spcBef>
              <a:buNone/>
              <a:defRPr sz="1200"/>
            </a:lvl3pPr>
            <a:lvl4pPr marL="0" indent="0">
              <a:spcBef>
                <a:spcPts val="0"/>
              </a:spcBef>
              <a:buNone/>
              <a:defRPr sz="1200"/>
            </a:lvl4pPr>
            <a:lvl5pPr marL="0" indent="0">
              <a:spcBef>
                <a:spcPts val="0"/>
              </a:spcBef>
              <a:buNone/>
              <a:defRPr sz="1200"/>
            </a:lvl5pPr>
          </a:lstStyle>
          <a:p>
            <a:pPr lvl="0"/>
            <a:r>
              <a:rPr lang="en-US" dirty="0"/>
              <a:t>References.</a:t>
            </a:r>
          </a:p>
        </p:txBody>
      </p:sp>
    </p:spTree>
    <p:extLst>
      <p:ext uri="{BB962C8B-B14F-4D97-AF65-F5344CB8AC3E}">
        <p14:creationId xmlns:p14="http://schemas.microsoft.com/office/powerpoint/2010/main" val="31738362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9" name="Picture 8">
            <a:extLst>
              <a:ext uri="{FF2B5EF4-FFF2-40B4-BE49-F238E27FC236}">
                <a16:creationId xmlns:a16="http://schemas.microsoft.com/office/drawing/2014/main" id="{DC987743-EBB5-492F-8DB2-3B5E732581F8}"/>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55DF39AA-05FC-471D-A96F-318DD40C8962}"/>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609600" y="93853"/>
            <a:ext cx="1537746" cy="787653"/>
          </a:xfrm>
          <a:prstGeom prst="rect">
            <a:avLst/>
          </a:prstGeom>
        </p:spPr>
      </p:pic>
      <p:pic>
        <p:nvPicPr>
          <p:cNvPr id="10" name="Picture 9">
            <a:extLst>
              <a:ext uri="{FF2B5EF4-FFF2-40B4-BE49-F238E27FC236}">
                <a16:creationId xmlns:a16="http://schemas.microsoft.com/office/drawing/2014/main" id="{1FB1E669-C51E-4424-905A-F8B0611E1A3B}"/>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0"/>
            <a:ext cx="12192000" cy="975360"/>
          </a:xfrm>
          <a:prstGeom prst="rect">
            <a:avLst/>
          </a:prstGeom>
        </p:spPr>
      </p:pic>
      <p:pic>
        <p:nvPicPr>
          <p:cNvPr id="11" name="Picture 10">
            <a:extLst>
              <a:ext uri="{FF2B5EF4-FFF2-40B4-BE49-F238E27FC236}">
                <a16:creationId xmlns:a16="http://schemas.microsoft.com/office/drawing/2014/main" id="{8953675E-76F4-48A7-A502-2F787169CC31}"/>
              </a:ext>
            </a:extLst>
          </p:cNvPr>
          <p:cNvPicPr>
            <a:picLocks noChangeAspect="1"/>
          </p:cNvPicPr>
          <p:nvPr userDrawn="1"/>
        </p:nvPicPr>
        <p:blipFill rotWithShape="1">
          <a:blip r:embed="rId4" cstate="screen">
            <a:extLst>
              <a:ext uri="{28A0092B-C50C-407E-A947-70E740481C1C}">
                <a14:useLocalDpi xmlns:a14="http://schemas.microsoft.com/office/drawing/2010/main"/>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19522894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100000">
              <a:srgbClr val="EBEBEB"/>
            </a:gs>
            <a:gs pos="0">
              <a:schemeClr val="bg1"/>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1395030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100000">
              <a:srgbClr val="EBEBEB"/>
            </a:gs>
            <a:gs pos="0">
              <a:schemeClr val="bg1"/>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6965413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8936525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3210102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4"/>
              </a:buClr>
              <a:buSzPct val="100000"/>
              <a:buFont typeface="Arial" panose="020B0604020202020204" pitchFamily="34" charset="0"/>
              <a:buChar char="•"/>
              <a:defRPr/>
            </a:lvl1pPr>
            <a:lvl2pPr marL="685800" indent="-228600">
              <a:buClr>
                <a:schemeClr val="accent4"/>
              </a:buClr>
              <a:buSzPct val="100000"/>
              <a:buFont typeface="Arial" panose="020B0604020202020204" pitchFamily="34" charset="0"/>
              <a:buChar char="•"/>
              <a:defRPr/>
            </a:lvl2pPr>
            <a:lvl3pPr marL="1143000" indent="-228600">
              <a:buClr>
                <a:schemeClr val="accent4"/>
              </a:buClr>
              <a:buSzPct val="100000"/>
              <a:buFont typeface="Arial" panose="020B0604020202020204" pitchFamily="34" charset="0"/>
              <a:buChar char="•"/>
              <a:defRPr/>
            </a:lvl3pPr>
            <a:lvl4pPr marL="1600200" indent="-228600">
              <a:buClr>
                <a:schemeClr val="accent4"/>
              </a:buClr>
              <a:buSzPct val="100000"/>
              <a:buFont typeface="Arial" panose="020B0604020202020204" pitchFamily="34" charset="0"/>
              <a:buChar char="•"/>
              <a:defRPr/>
            </a:lvl4pPr>
            <a:lvl5pPr marL="2057400" indent="-22860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2"/>
              </a:buClr>
              <a:buFont typeface="Arial" panose="020B0604020202020204" pitchFamily="34" charset="0"/>
              <a:buChar char="•"/>
              <a:defRPr/>
            </a:lvl1pPr>
            <a:lvl2pPr marL="685800" indent="-228600">
              <a:buClr>
                <a:schemeClr val="accent2"/>
              </a:buClr>
              <a:buFont typeface="Arial" panose="020B0604020202020204" pitchFamily="34" charset="0"/>
              <a:buChar char="•"/>
              <a:defRPr/>
            </a:lvl2pPr>
            <a:lvl3pPr marL="1143000" indent="-228600">
              <a:buClr>
                <a:schemeClr val="accent2"/>
              </a:buClr>
              <a:buFont typeface="Arial" panose="020B0604020202020204" pitchFamily="34" charset="0"/>
              <a:buChar char="•"/>
              <a:defRPr/>
            </a:lvl3pPr>
            <a:lvl4pPr marL="1600200" indent="-228600">
              <a:buClr>
                <a:schemeClr val="accent2"/>
              </a:buClr>
              <a:buFont typeface="Arial" panose="020B0604020202020204" pitchFamily="34" charset="0"/>
              <a:buChar char="•"/>
              <a:defRPr/>
            </a:lvl4pPr>
            <a:lvl5pPr marL="2057400" indent="-228600">
              <a:buClr>
                <a:schemeClr val="accent2"/>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41846392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695416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213173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Rectangle 5">
            <a:extLst>
              <a:ext uri="{FF2B5EF4-FFF2-40B4-BE49-F238E27FC236}">
                <a16:creationId xmlns:a16="http://schemas.microsoft.com/office/drawing/2014/main" id="{8540BD09-B14B-4B0C-B8CE-38402C9123A6}"/>
              </a:ext>
            </a:extLst>
          </p:cNvPr>
          <p:cNvSpPr/>
          <p:nvPr/>
        </p:nvSpPr>
        <p:spPr>
          <a:xfrm>
            <a:off x="0" y="-1"/>
            <a:ext cx="12192000" cy="106681"/>
          </a:xfrm>
          <a:prstGeom prst="rect">
            <a:avLst/>
          </a:prstGeom>
          <a:gradFill flip="none" rotWithShape="1">
            <a:gsLst>
              <a:gs pos="0">
                <a:srgbClr val="2F3393"/>
              </a:gs>
              <a:gs pos="97345">
                <a:srgbClr val="7E93A4"/>
              </a:gs>
              <a:gs pos="53000">
                <a:srgbClr val="4E71A7"/>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9ACD7140-D735-4645-B9B8-EF425968E740}"/>
              </a:ext>
            </a:extLst>
          </p:cNvPr>
          <p:cNvSpPr/>
          <p:nvPr userDrawn="1"/>
        </p:nvSpPr>
        <p:spPr>
          <a:xfrm>
            <a:off x="0" y="-1"/>
            <a:ext cx="12192000" cy="106681"/>
          </a:xfrm>
          <a:prstGeom prst="rect">
            <a:avLst/>
          </a:prstGeom>
          <a:gradFill flip="none" rotWithShape="1">
            <a:gsLst>
              <a:gs pos="0">
                <a:srgbClr val="2F3393"/>
              </a:gs>
              <a:gs pos="97345">
                <a:srgbClr val="7E93A4"/>
              </a:gs>
              <a:gs pos="53000">
                <a:srgbClr val="4E71A7"/>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ooter Placeholder 3">
            <a:extLst>
              <a:ext uri="{FF2B5EF4-FFF2-40B4-BE49-F238E27FC236}">
                <a16:creationId xmlns:a16="http://schemas.microsoft.com/office/drawing/2014/main" id="{73BC98EB-6305-28F9-2ACE-748AAE2EC6F3}"/>
              </a:ext>
            </a:extLst>
          </p:cNvPr>
          <p:cNvSpPr>
            <a:spLocks noGrp="1"/>
          </p:cNvSpPr>
          <p:nvPr>
            <p:ph type="ftr" sz="quarter" idx="3"/>
          </p:nvPr>
        </p:nvSpPr>
        <p:spPr>
          <a:xfrm>
            <a:off x="609599" y="6356350"/>
            <a:ext cx="10744199"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4026509659"/>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4"/>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2"/>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accent1"/>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10.png"/><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5.xml"/><Relationship Id="rId1" Type="http://schemas.openxmlformats.org/officeDocument/2006/relationships/slideLayout" Target="../slideLayouts/slideLayout5.xml"/><Relationship Id="rId5" Type="http://schemas.openxmlformats.org/officeDocument/2006/relationships/image" Target="../media/image13.jpeg"/><Relationship Id="rId4" Type="http://schemas.openxmlformats.org/officeDocument/2006/relationships/image" Target="../media/image12.jpeg"/></Relationships>
</file>

<file path=ppt/slides/_rels/slide8.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7745345-7C80-FA9E-7757-31A290D099F3}"/>
              </a:ext>
            </a:extLst>
          </p:cNvPr>
          <p:cNvSpPr>
            <a:spLocks noGrp="1"/>
          </p:cNvSpPr>
          <p:nvPr>
            <p:ph type="title"/>
          </p:nvPr>
        </p:nvSpPr>
        <p:spPr/>
        <p:txBody>
          <a:bodyPr/>
          <a:lstStyle/>
          <a:p>
            <a:r>
              <a:rPr lang="en-US" dirty="0"/>
              <a:t>Integrating Targeted Therapy into Frontline Management of High-Risk Pediatric Hodgkin Lymphoma</a:t>
            </a:r>
          </a:p>
        </p:txBody>
      </p:sp>
      <p:sp>
        <p:nvSpPr>
          <p:cNvPr id="5" name="Text Placeholder 4">
            <a:extLst>
              <a:ext uri="{FF2B5EF4-FFF2-40B4-BE49-F238E27FC236}">
                <a16:creationId xmlns:a16="http://schemas.microsoft.com/office/drawing/2014/main" id="{3CD4AE91-8A2C-7C02-4997-E8C2C5FDC459}"/>
              </a:ext>
            </a:extLst>
          </p:cNvPr>
          <p:cNvSpPr>
            <a:spLocks noGrp="1"/>
          </p:cNvSpPr>
          <p:nvPr>
            <p:ph type="body" idx="1"/>
          </p:nvPr>
        </p:nvSpPr>
        <p:spPr/>
        <p:txBody>
          <a:bodyPr>
            <a:normAutofit fontScale="92500" lnSpcReduction="10000"/>
          </a:bodyPr>
          <a:lstStyle/>
          <a:p>
            <a:r>
              <a:rPr lang="en-US" b="1" dirty="0">
                <a:solidFill>
                  <a:schemeClr val="accent4"/>
                </a:solidFill>
              </a:rPr>
              <a:t>Kara Kelly, MD</a:t>
            </a:r>
            <a:br>
              <a:rPr lang="en-US" dirty="0"/>
            </a:br>
            <a:r>
              <a:rPr lang="en-US" dirty="0"/>
              <a:t>Waldemar J. Kaminski Endowed Chair of Pediatrics</a:t>
            </a:r>
            <a:br>
              <a:rPr lang="en-US" dirty="0"/>
            </a:br>
            <a:r>
              <a:rPr lang="en-US" dirty="0"/>
              <a:t>Roswell Park Comprehensive Cancer Center</a:t>
            </a:r>
            <a:br>
              <a:rPr lang="en-US" dirty="0"/>
            </a:br>
            <a:r>
              <a:rPr lang="en-US" dirty="0"/>
              <a:t>Division Chief, Pediatric Hematology/Oncology and Professor of Pediatrics</a:t>
            </a:r>
            <a:br>
              <a:rPr lang="en-US" dirty="0"/>
            </a:br>
            <a:r>
              <a:rPr lang="en-US" dirty="0"/>
              <a:t>University at Buffalo Jacobs School of Medicine and Biomedical Sciences</a:t>
            </a:r>
            <a:br>
              <a:rPr lang="en-US" dirty="0"/>
            </a:br>
            <a:r>
              <a:rPr lang="en-US" dirty="0"/>
              <a:t>Buffalo, NY</a:t>
            </a:r>
          </a:p>
          <a:p>
            <a:endParaRPr lang="en-US" dirty="0"/>
          </a:p>
          <a:p>
            <a:endParaRPr lang="en-US" dirty="0"/>
          </a:p>
        </p:txBody>
      </p:sp>
    </p:spTree>
    <p:extLst>
      <p:ext uri="{BB962C8B-B14F-4D97-AF65-F5344CB8AC3E}">
        <p14:creationId xmlns:p14="http://schemas.microsoft.com/office/powerpoint/2010/main" val="34037685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E85944-2269-5F98-6A74-A4AD2B7AB50B}"/>
              </a:ext>
            </a:extLst>
          </p:cNvPr>
          <p:cNvSpPr>
            <a:spLocks noGrp="1"/>
          </p:cNvSpPr>
          <p:nvPr>
            <p:ph type="title"/>
          </p:nvPr>
        </p:nvSpPr>
        <p:spPr/>
        <p:txBody>
          <a:bodyPr/>
          <a:lstStyle/>
          <a:p>
            <a:r>
              <a:rPr lang="en-US"/>
              <a:t>Summary</a:t>
            </a:r>
          </a:p>
        </p:txBody>
      </p:sp>
      <p:sp>
        <p:nvSpPr>
          <p:cNvPr id="3" name="Content Placeholder 2">
            <a:extLst>
              <a:ext uri="{FF2B5EF4-FFF2-40B4-BE49-F238E27FC236}">
                <a16:creationId xmlns:a16="http://schemas.microsoft.com/office/drawing/2014/main" id="{EF02EA38-D798-5A1E-396F-403D2A8FE548}"/>
              </a:ext>
            </a:extLst>
          </p:cNvPr>
          <p:cNvSpPr>
            <a:spLocks noGrp="1"/>
          </p:cNvSpPr>
          <p:nvPr>
            <p:ph sz="half" idx="1"/>
          </p:nvPr>
        </p:nvSpPr>
        <p:spPr/>
        <p:txBody>
          <a:bodyPr>
            <a:normAutofit lnSpcReduction="10000"/>
          </a:bodyPr>
          <a:lstStyle/>
          <a:p>
            <a:r>
              <a:rPr lang="en-US" sz="2800" dirty="0"/>
              <a:t>For pediatric patients with newly diagnosed high-risk classic Hodgkin lymphoma,</a:t>
            </a:r>
            <a:br>
              <a:rPr lang="en-US" sz="2800" dirty="0"/>
            </a:br>
            <a:r>
              <a:rPr lang="en-US" sz="2800" dirty="0" err="1"/>
              <a:t>Bv</a:t>
            </a:r>
            <a:r>
              <a:rPr lang="en-US" sz="2800" dirty="0"/>
              <a:t> with chemotherapy improves EFS</a:t>
            </a:r>
          </a:p>
          <a:p>
            <a:pPr lvl="1"/>
            <a:endParaRPr lang="en-US" sz="2400" dirty="0"/>
          </a:p>
          <a:p>
            <a:r>
              <a:rPr lang="en-US" sz="2800" dirty="0"/>
              <a:t>The benefits of </a:t>
            </a:r>
            <a:r>
              <a:rPr lang="en-US" sz="2800" dirty="0" err="1"/>
              <a:t>Bv</a:t>
            </a:r>
            <a:r>
              <a:rPr lang="en-US" sz="2800" dirty="0"/>
              <a:t> on EFS are observed across most subgroups, including patients with a positive interim PET scan</a:t>
            </a:r>
          </a:p>
        </p:txBody>
      </p:sp>
      <p:sp>
        <p:nvSpPr>
          <p:cNvPr id="4" name="Content Placeholder 3">
            <a:extLst>
              <a:ext uri="{FF2B5EF4-FFF2-40B4-BE49-F238E27FC236}">
                <a16:creationId xmlns:a16="http://schemas.microsoft.com/office/drawing/2014/main" id="{11EF9F8E-EED0-448D-E405-D2B13E1BB266}"/>
              </a:ext>
            </a:extLst>
          </p:cNvPr>
          <p:cNvSpPr>
            <a:spLocks noGrp="1"/>
          </p:cNvSpPr>
          <p:nvPr>
            <p:ph sz="half" idx="2"/>
          </p:nvPr>
        </p:nvSpPr>
        <p:spPr/>
        <p:txBody>
          <a:bodyPr>
            <a:normAutofit lnSpcReduction="10000"/>
          </a:bodyPr>
          <a:lstStyle/>
          <a:p>
            <a:r>
              <a:rPr lang="en-US" sz="2800" dirty="0"/>
              <a:t>Alternative strategies may be needed for patients with stage</a:t>
            </a:r>
            <a:br>
              <a:rPr lang="en-US" sz="2800" dirty="0"/>
            </a:br>
            <a:r>
              <a:rPr lang="en-US" sz="2800" dirty="0"/>
              <a:t>IVB disease</a:t>
            </a:r>
          </a:p>
          <a:p>
            <a:endParaRPr lang="en-US" sz="2800" dirty="0"/>
          </a:p>
        </p:txBody>
      </p:sp>
    </p:spTree>
    <p:extLst>
      <p:ext uri="{BB962C8B-B14F-4D97-AF65-F5344CB8AC3E}">
        <p14:creationId xmlns:p14="http://schemas.microsoft.com/office/powerpoint/2010/main" val="8842089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B1B64E92-8AED-8FB7-EAA9-680B20548F4E}"/>
              </a:ext>
            </a:extLst>
          </p:cNvPr>
          <p:cNvSpPr>
            <a:spLocks noGrp="1"/>
          </p:cNvSpPr>
          <p:nvPr>
            <p:ph type="body" idx="1"/>
          </p:nvPr>
        </p:nvSpPr>
        <p:spPr>
          <a:xfrm>
            <a:off x="609601" y="1385082"/>
            <a:ext cx="5157787" cy="651538"/>
          </a:xfrm>
        </p:spPr>
        <p:txBody>
          <a:bodyPr>
            <a:normAutofit/>
          </a:bodyPr>
          <a:lstStyle/>
          <a:p>
            <a:r>
              <a:rPr lang="en-US" sz="2000" dirty="0"/>
              <a:t>CD30 Antibody-Drug Conjugates</a:t>
            </a:r>
            <a:endParaRPr lang="en-US" sz="2000" baseline="30000" dirty="0"/>
          </a:p>
        </p:txBody>
      </p:sp>
      <p:sp>
        <p:nvSpPr>
          <p:cNvPr id="9" name="Text Placeholder 8">
            <a:extLst>
              <a:ext uri="{FF2B5EF4-FFF2-40B4-BE49-F238E27FC236}">
                <a16:creationId xmlns:a16="http://schemas.microsoft.com/office/drawing/2014/main" id="{1C6781AE-2D21-FDAE-9981-9EE500FEBAB6}"/>
              </a:ext>
            </a:extLst>
          </p:cNvPr>
          <p:cNvSpPr>
            <a:spLocks noGrp="1"/>
          </p:cNvSpPr>
          <p:nvPr>
            <p:ph type="body" sz="quarter" idx="3"/>
          </p:nvPr>
        </p:nvSpPr>
        <p:spPr>
          <a:xfrm>
            <a:off x="5942013" y="1385082"/>
            <a:ext cx="5183188" cy="651538"/>
          </a:xfrm>
        </p:spPr>
        <p:txBody>
          <a:bodyPr>
            <a:normAutofit/>
          </a:bodyPr>
          <a:lstStyle/>
          <a:p>
            <a:r>
              <a:rPr lang="en-US" sz="2000" dirty="0">
                <a:solidFill>
                  <a:schemeClr val="accent4"/>
                </a:solidFill>
              </a:rPr>
              <a:t>Immune Checkpoint Inhibition</a:t>
            </a:r>
            <a:endParaRPr lang="en-US" sz="2000" baseline="30000" dirty="0">
              <a:solidFill>
                <a:schemeClr val="accent4"/>
              </a:solidFill>
            </a:endParaRPr>
          </a:p>
        </p:txBody>
      </p:sp>
      <p:sp>
        <p:nvSpPr>
          <p:cNvPr id="4" name="Title 3">
            <a:extLst>
              <a:ext uri="{FF2B5EF4-FFF2-40B4-BE49-F238E27FC236}">
                <a16:creationId xmlns:a16="http://schemas.microsoft.com/office/drawing/2014/main" id="{592BCB0C-5B25-9E20-530F-595DA5947572}"/>
              </a:ext>
            </a:extLst>
          </p:cNvPr>
          <p:cNvSpPr>
            <a:spLocks noGrp="1"/>
          </p:cNvSpPr>
          <p:nvPr>
            <p:ph type="title"/>
          </p:nvPr>
        </p:nvSpPr>
        <p:spPr/>
        <p:txBody>
          <a:bodyPr/>
          <a:lstStyle/>
          <a:p>
            <a:r>
              <a:rPr lang="en-US" sz="3200" dirty="0">
                <a:latin typeface="Arial" panose="020B0604020202020204" pitchFamily="34" charset="0"/>
                <a:cs typeface="Arial" panose="020B0604020202020204" pitchFamily="34" charset="0"/>
              </a:rPr>
              <a:t>Targeted Therapies for High-Risk Pediatric</a:t>
            </a:r>
            <a:br>
              <a:rPr lang="en-US" sz="3200" dirty="0">
                <a:latin typeface="Arial" panose="020B0604020202020204" pitchFamily="34" charset="0"/>
                <a:cs typeface="Arial" panose="020B0604020202020204" pitchFamily="34" charset="0"/>
              </a:rPr>
            </a:br>
            <a:r>
              <a:rPr lang="en-US" sz="3200" dirty="0">
                <a:latin typeface="Arial" panose="020B0604020202020204" pitchFamily="34" charset="0"/>
                <a:cs typeface="Arial" panose="020B0604020202020204" pitchFamily="34" charset="0"/>
              </a:rPr>
              <a:t>Hodgkin Lymphoma</a:t>
            </a:r>
            <a:endParaRPr lang="en-US" dirty="0"/>
          </a:p>
        </p:txBody>
      </p:sp>
      <p:pic>
        <p:nvPicPr>
          <p:cNvPr id="11" name="Picture 10">
            <a:extLst>
              <a:ext uri="{FF2B5EF4-FFF2-40B4-BE49-F238E27FC236}">
                <a16:creationId xmlns:a16="http://schemas.microsoft.com/office/drawing/2014/main" id="{901BE3B9-0A81-ADA9-C1AD-8E0F15F8A76B}"/>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l="599" t="1443" r="666" b="1853"/>
          <a:stretch/>
        </p:blipFill>
        <p:spPr>
          <a:xfrm>
            <a:off x="609601" y="2231654"/>
            <a:ext cx="5157788" cy="3509424"/>
          </a:xfrm>
          <a:prstGeom prst="rect">
            <a:avLst/>
          </a:prstGeom>
        </p:spPr>
      </p:pic>
      <p:pic>
        <p:nvPicPr>
          <p:cNvPr id="12" name="Picture 2" descr="Fig. 1">
            <a:extLst>
              <a:ext uri="{FF2B5EF4-FFF2-40B4-BE49-F238E27FC236}">
                <a16:creationId xmlns:a16="http://schemas.microsoft.com/office/drawing/2014/main" id="{5192BC1C-026D-C3E2-4336-596E7453A40B}"/>
              </a:ext>
            </a:extLst>
          </p:cNvPr>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6301740" y="2231654"/>
            <a:ext cx="4961884" cy="3269377"/>
          </a:xfrm>
          <a:prstGeom prst="rect">
            <a:avLst/>
          </a:prstGeom>
          <a:noFill/>
          <a:extLst>
            <a:ext uri="{909E8E84-426E-40DD-AFC4-6F175D3DCCD1}">
              <a14:hiddenFill xmlns:a14="http://schemas.microsoft.com/office/drawing/2010/main">
                <a:solidFill>
                  <a:srgbClr val="FFFFFF"/>
                </a:solidFill>
              </a14:hiddenFill>
            </a:ext>
          </a:extLst>
        </p:spPr>
      </p:pic>
      <p:sp>
        <p:nvSpPr>
          <p:cNvPr id="13" name="Text Placeholder 24">
            <a:extLst>
              <a:ext uri="{FF2B5EF4-FFF2-40B4-BE49-F238E27FC236}">
                <a16:creationId xmlns:a16="http://schemas.microsoft.com/office/drawing/2014/main" id="{7C9827A8-B439-AC6C-D25D-1AFE182FCDA5}"/>
              </a:ext>
            </a:extLst>
          </p:cNvPr>
          <p:cNvSpPr txBox="1">
            <a:spLocks/>
          </p:cNvSpPr>
          <p:nvPr/>
        </p:nvSpPr>
        <p:spPr>
          <a:xfrm>
            <a:off x="269285" y="5888661"/>
            <a:ext cx="10744199" cy="830997"/>
          </a:xfrm>
          <a:prstGeom prst="rect">
            <a:avLst/>
          </a:prstGeom>
        </p:spPr>
        <p:txBody>
          <a:bodyPr/>
          <a:lstStyle>
            <a:lvl1pPr marL="228600" indent="-228600" algn="l" defTabSz="914400" rtl="0" eaLnBrk="1" latinLnBrk="0" hangingPunct="1">
              <a:lnSpc>
                <a:spcPct val="100000"/>
              </a:lnSpc>
              <a:spcBef>
                <a:spcPts val="1000"/>
              </a:spcBef>
              <a:buClr>
                <a:schemeClr val="accent4"/>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2"/>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accent1"/>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defRPr kumimoji="0" sz="1800" b="0" i="0" u="none" strike="noStrike" kern="1200" cap="none" spc="0" normalizeH="0" baseline="0" noProof="0">
                <a:ln w="9525" cap="flat" cmpd="sng" algn="ctr">
                  <a:noFill/>
                  <a:prstDash val="solid"/>
                  <a:round/>
                  <a:headEnd type="none" w="med" len="med"/>
                  <a:tailEnd type="none" w="med" len="med"/>
                </a:ln>
                <a:solidFill>
                  <a:srgbClr val="000000"/>
                </a:solidFill>
                <a:effectLst/>
                <a:uLnTx/>
                <a:uFillTx/>
                <a:latin typeface="Arial" pitchFamily="34" charset="0"/>
                <a:ea typeface="ＭＳ Ｐゴシック" pitchFamily="34" charset="-128"/>
                <a:cs typeface="Arial"/>
                <a:sym typeface="Wingdings" charset="2"/>
              </a:defRPr>
            </a:pPr>
            <a:r>
              <a:rPr lang="en-US" sz="1200" dirty="0">
                <a:ln w="9525" cap="flat" cmpd="sng" algn="ctr">
                  <a:noFill/>
                  <a:prstDash val="solid"/>
                  <a:round/>
                  <a:headEnd type="none" w="med" len="med"/>
                  <a:tailEnd type="none" w="med" len="med"/>
                </a:ln>
                <a:solidFill>
                  <a:schemeClr val="bg1">
                    <a:lumMod val="65000"/>
                  </a:schemeClr>
                </a:solidFill>
                <a:latin typeface="Arial" panose="020B0604020202020204" pitchFamily="34" charset="0"/>
                <a:ea typeface="ＭＳ Ｐゴシック" pitchFamily="34" charset="-128"/>
                <a:cs typeface="Arial" panose="020B0604020202020204" pitchFamily="34" charset="0"/>
                <a:sym typeface="Wingdings" charset="2"/>
              </a:rPr>
              <a:t>APC, antigen-presenting cell; MHC, major histocompatibility complex; MMAE, monomethyl auristatin E, an antimitotic agent; SGN-35, brentuximab </a:t>
            </a:r>
            <a:r>
              <a:rPr lang="en-US" sz="1200" dirty="0" err="1">
                <a:ln w="9525" cap="flat" cmpd="sng" algn="ctr">
                  <a:noFill/>
                  <a:prstDash val="solid"/>
                  <a:round/>
                  <a:headEnd type="none" w="med" len="med"/>
                  <a:tailEnd type="none" w="med" len="med"/>
                </a:ln>
                <a:solidFill>
                  <a:schemeClr val="bg1">
                    <a:lumMod val="65000"/>
                  </a:schemeClr>
                </a:solidFill>
                <a:latin typeface="Arial" panose="020B0604020202020204" pitchFamily="34" charset="0"/>
                <a:ea typeface="ＭＳ Ｐゴシック" pitchFamily="34" charset="-128"/>
                <a:cs typeface="Arial" panose="020B0604020202020204" pitchFamily="34" charset="0"/>
                <a:sym typeface="Wingdings" charset="2"/>
              </a:rPr>
              <a:t>vedotin</a:t>
            </a:r>
            <a:r>
              <a:rPr lang="en-US" sz="1200" dirty="0">
                <a:ln w="9525" cap="flat" cmpd="sng" algn="ctr">
                  <a:noFill/>
                  <a:prstDash val="solid"/>
                  <a:round/>
                  <a:headEnd type="none" w="med" len="med"/>
                  <a:tailEnd type="none" w="med" len="med"/>
                </a:ln>
                <a:solidFill>
                  <a:schemeClr val="bg1">
                    <a:lumMod val="65000"/>
                  </a:schemeClr>
                </a:solidFill>
                <a:latin typeface="Arial" panose="020B0604020202020204" pitchFamily="34" charset="0"/>
                <a:ea typeface="ＭＳ Ｐゴシック" pitchFamily="34" charset="-128"/>
                <a:cs typeface="Arial" panose="020B0604020202020204" pitchFamily="34" charset="0"/>
                <a:sym typeface="Wingdings" charset="2"/>
              </a:rPr>
              <a:t>. TCR, T-cell receptor; TREG, T-regulatory.</a:t>
            </a:r>
            <a:br>
              <a:rPr lang="en-US" altLang="en-US" sz="1200" dirty="0">
                <a:ln w="9525" cap="flat" cmpd="sng" algn="ctr">
                  <a:noFill/>
                  <a:prstDash val="solid"/>
                  <a:round/>
                  <a:headEnd type="none" w="med" len="med"/>
                  <a:tailEnd type="none" w="med" len="med"/>
                </a:ln>
                <a:solidFill>
                  <a:schemeClr val="bg1">
                    <a:lumMod val="65000"/>
                  </a:schemeClr>
                </a:solidFill>
                <a:latin typeface="Arial" panose="020B0604020202020204" pitchFamily="34" charset="0"/>
                <a:ea typeface="ＭＳ Ｐゴシック" pitchFamily="34" charset="-128"/>
                <a:cs typeface="Arial" panose="020B0604020202020204" pitchFamily="34" charset="0"/>
                <a:sym typeface="Wingdings"/>
              </a:rPr>
            </a:br>
            <a:r>
              <a:rPr lang="en-US" altLang="en-US" sz="1200" dirty="0">
                <a:ln w="9525" cap="flat" cmpd="sng" algn="ctr">
                  <a:noFill/>
                  <a:prstDash val="solid"/>
                  <a:round/>
                  <a:headEnd type="none" w="med" len="med"/>
                  <a:tailEnd type="none" w="med" len="med"/>
                </a:ln>
                <a:solidFill>
                  <a:schemeClr val="bg1">
                    <a:lumMod val="65000"/>
                  </a:schemeClr>
                </a:solidFill>
                <a:latin typeface="Arial" panose="020B0604020202020204" pitchFamily="34" charset="0"/>
                <a:ea typeface="ＭＳ Ｐゴシック" pitchFamily="34" charset="-128"/>
                <a:cs typeface="Arial" panose="020B0604020202020204" pitchFamily="34" charset="0"/>
                <a:sym typeface="Wingdings"/>
              </a:rPr>
              <a:t>Deng C, et al. </a:t>
            </a:r>
            <a:r>
              <a:rPr lang="en-US" altLang="en-US" sz="1200" i="1" dirty="0">
                <a:ln w="9525" cap="flat" cmpd="sng" algn="ctr">
                  <a:noFill/>
                  <a:prstDash val="solid"/>
                  <a:round/>
                  <a:headEnd type="none" w="med" len="med"/>
                  <a:tailEnd type="none" w="med" len="med"/>
                </a:ln>
                <a:solidFill>
                  <a:schemeClr val="bg1">
                    <a:lumMod val="65000"/>
                  </a:schemeClr>
                </a:solidFill>
                <a:latin typeface="Arial" panose="020B0604020202020204" pitchFamily="34" charset="0"/>
                <a:ea typeface="ＭＳ Ｐゴシック" pitchFamily="34" charset="-128"/>
                <a:cs typeface="Arial" panose="020B0604020202020204" pitchFamily="34" charset="0"/>
                <a:sym typeface="Wingdings"/>
              </a:rPr>
              <a:t>Clin Cancer Res</a:t>
            </a:r>
            <a:r>
              <a:rPr lang="en-US" altLang="en-US" sz="1200" dirty="0">
                <a:ln w="9525" cap="flat" cmpd="sng" algn="ctr">
                  <a:noFill/>
                  <a:prstDash val="solid"/>
                  <a:round/>
                  <a:headEnd type="none" w="med" len="med"/>
                  <a:tailEnd type="none" w="med" len="med"/>
                </a:ln>
                <a:solidFill>
                  <a:schemeClr val="bg1">
                    <a:lumMod val="65000"/>
                  </a:schemeClr>
                </a:solidFill>
                <a:latin typeface="Arial" panose="020B0604020202020204" pitchFamily="34" charset="0"/>
                <a:ea typeface="ＭＳ Ｐゴシック" pitchFamily="34" charset="-128"/>
                <a:cs typeface="Arial" panose="020B0604020202020204" pitchFamily="34" charset="0"/>
                <a:sym typeface="Wingdings"/>
              </a:rPr>
              <a:t>. 2013;19(1):22-27. </a:t>
            </a:r>
            <a:br>
              <a:rPr lang="en-US" altLang="en-US" sz="1200" dirty="0">
                <a:ln w="9525" cap="flat" cmpd="sng" algn="ctr">
                  <a:noFill/>
                  <a:prstDash val="solid"/>
                  <a:round/>
                  <a:headEnd type="none" w="med" len="med"/>
                  <a:tailEnd type="none" w="med" len="med"/>
                </a:ln>
                <a:solidFill>
                  <a:schemeClr val="bg1">
                    <a:lumMod val="65000"/>
                  </a:schemeClr>
                </a:solidFill>
                <a:latin typeface="Arial" panose="020B0604020202020204" pitchFamily="34" charset="0"/>
                <a:ea typeface="ＭＳ Ｐゴシック" pitchFamily="34" charset="-128"/>
                <a:cs typeface="Arial" panose="020B0604020202020204" pitchFamily="34" charset="0"/>
                <a:sym typeface="Wingdings"/>
              </a:rPr>
            </a:br>
            <a:r>
              <a:rPr lang="en-US" sz="1200" dirty="0">
                <a:ln w="9525" cap="flat" cmpd="sng" algn="ctr">
                  <a:noFill/>
                  <a:prstDash val="solid"/>
                  <a:round/>
                  <a:headEnd type="none" w="med" len="med"/>
                  <a:tailEnd type="none" w="med" len="med"/>
                </a:ln>
                <a:solidFill>
                  <a:schemeClr val="bg1">
                    <a:lumMod val="65000"/>
                  </a:schemeClr>
                </a:solidFill>
                <a:latin typeface="Arial" panose="020B0604020202020204" pitchFamily="34" charset="0"/>
                <a:ea typeface="ＭＳ Ｐゴシック" pitchFamily="34" charset="-128"/>
                <a:cs typeface="Arial" panose="020B0604020202020204" pitchFamily="34" charset="0"/>
                <a:sym typeface="Wingdings" charset="2"/>
              </a:rPr>
              <a:t>Gong J, et al. </a:t>
            </a:r>
            <a:r>
              <a:rPr lang="en-US" sz="1200" i="1" dirty="0">
                <a:ln w="9525" cap="flat" cmpd="sng" algn="ctr">
                  <a:noFill/>
                  <a:prstDash val="solid"/>
                  <a:round/>
                  <a:headEnd type="none" w="med" len="med"/>
                  <a:tailEnd type="none" w="med" len="med"/>
                </a:ln>
                <a:solidFill>
                  <a:schemeClr val="bg1">
                    <a:lumMod val="65000"/>
                  </a:schemeClr>
                </a:solidFill>
                <a:latin typeface="Arial" panose="020B0604020202020204" pitchFamily="34" charset="0"/>
                <a:ea typeface="ＭＳ Ｐゴシック" pitchFamily="34" charset="-128"/>
                <a:cs typeface="Arial" panose="020B0604020202020204" pitchFamily="34" charset="0"/>
                <a:sym typeface="Wingdings" charset="2"/>
              </a:rPr>
              <a:t>J </a:t>
            </a:r>
            <a:r>
              <a:rPr lang="en-US" sz="1200" i="1" dirty="0" err="1">
                <a:ln w="9525" cap="flat" cmpd="sng" algn="ctr">
                  <a:noFill/>
                  <a:prstDash val="solid"/>
                  <a:round/>
                  <a:headEnd type="none" w="med" len="med"/>
                  <a:tailEnd type="none" w="med" len="med"/>
                </a:ln>
                <a:solidFill>
                  <a:schemeClr val="bg1">
                    <a:lumMod val="65000"/>
                  </a:schemeClr>
                </a:solidFill>
                <a:latin typeface="Arial" panose="020B0604020202020204" pitchFamily="34" charset="0"/>
                <a:ea typeface="ＭＳ Ｐゴシック" pitchFamily="34" charset="-128"/>
                <a:cs typeface="Arial" panose="020B0604020202020204" pitchFamily="34" charset="0"/>
                <a:sym typeface="Wingdings" charset="2"/>
              </a:rPr>
              <a:t>Immunother</a:t>
            </a:r>
            <a:r>
              <a:rPr lang="en-US" sz="1200" i="1" dirty="0">
                <a:ln w="9525" cap="flat" cmpd="sng" algn="ctr">
                  <a:noFill/>
                  <a:prstDash val="solid"/>
                  <a:round/>
                  <a:headEnd type="none" w="med" len="med"/>
                  <a:tailEnd type="none" w="med" len="med"/>
                </a:ln>
                <a:solidFill>
                  <a:schemeClr val="bg1">
                    <a:lumMod val="65000"/>
                  </a:schemeClr>
                </a:solidFill>
                <a:latin typeface="Arial" panose="020B0604020202020204" pitchFamily="34" charset="0"/>
                <a:ea typeface="ＭＳ Ｐゴシック" pitchFamily="34" charset="-128"/>
                <a:cs typeface="Arial" panose="020B0604020202020204" pitchFamily="34" charset="0"/>
                <a:sym typeface="Wingdings" charset="2"/>
              </a:rPr>
              <a:t> Cancer. </a:t>
            </a:r>
            <a:r>
              <a:rPr lang="en-US" sz="1200" dirty="0">
                <a:ln w="9525" cap="flat" cmpd="sng" algn="ctr">
                  <a:noFill/>
                  <a:prstDash val="solid"/>
                  <a:round/>
                  <a:headEnd type="none" w="med" len="med"/>
                  <a:tailEnd type="none" w="med" len="med"/>
                </a:ln>
                <a:solidFill>
                  <a:schemeClr val="bg1">
                    <a:lumMod val="65000"/>
                  </a:schemeClr>
                </a:solidFill>
                <a:latin typeface="Arial" panose="020B0604020202020204" pitchFamily="34" charset="0"/>
                <a:ea typeface="ＭＳ Ｐゴシック" pitchFamily="34" charset="-128"/>
                <a:cs typeface="Arial" panose="020B0604020202020204" pitchFamily="34" charset="0"/>
                <a:sym typeface="Wingdings" charset="2"/>
              </a:rPr>
              <a:t>2018;6(1):8.</a:t>
            </a:r>
          </a:p>
        </p:txBody>
      </p:sp>
    </p:spTree>
    <p:extLst>
      <p:ext uri="{BB962C8B-B14F-4D97-AF65-F5344CB8AC3E}">
        <p14:creationId xmlns:p14="http://schemas.microsoft.com/office/powerpoint/2010/main" val="4230402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9ABC1777-35C2-11D7-C9D7-4E954E55FF00}"/>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Brentuximab </a:t>
            </a:r>
            <a:r>
              <a:rPr lang="en-US" dirty="0" err="1">
                <a:latin typeface="Arial" panose="020B0604020202020204" pitchFamily="34" charset="0"/>
                <a:cs typeface="Arial" panose="020B0604020202020204" pitchFamily="34" charset="0"/>
              </a:rPr>
              <a:t>Vedotin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Bv</a:t>
            </a:r>
            <a:r>
              <a:rPr lang="en-US" dirty="0">
                <a:latin typeface="Arial" panose="020B0604020202020204" pitchFamily="34" charset="0"/>
                <a:cs typeface="Arial" panose="020B0604020202020204" pitchFamily="34" charset="0"/>
              </a:rPr>
              <a:t>) in Children with High-Risk Classic Hodgkin Lymphoma</a:t>
            </a:r>
            <a:endParaRPr lang="en-US" dirty="0"/>
          </a:p>
        </p:txBody>
      </p:sp>
      <p:sp>
        <p:nvSpPr>
          <p:cNvPr id="8" name="Content Placeholder 7">
            <a:extLst>
              <a:ext uri="{FF2B5EF4-FFF2-40B4-BE49-F238E27FC236}">
                <a16:creationId xmlns:a16="http://schemas.microsoft.com/office/drawing/2014/main" id="{C3126652-2A3E-DD0F-4C3F-DF60E0F9D4C9}"/>
              </a:ext>
            </a:extLst>
          </p:cNvPr>
          <p:cNvSpPr>
            <a:spLocks noGrp="1"/>
          </p:cNvSpPr>
          <p:nvPr>
            <p:ph sz="half" idx="1"/>
          </p:nvPr>
        </p:nvSpPr>
        <p:spPr/>
        <p:txBody>
          <a:bodyPr>
            <a:normAutofit lnSpcReduction="10000"/>
          </a:bodyPr>
          <a:lstStyle/>
          <a:p>
            <a:r>
              <a:rPr lang="en-US" dirty="0">
                <a:latin typeface="Arial" panose="020B0604020202020204" pitchFamily="34" charset="0"/>
                <a:cs typeface="Arial" panose="020B0604020202020204" pitchFamily="34" charset="0"/>
              </a:rPr>
              <a:t>Design: Single-arm, multicenter trial</a:t>
            </a:r>
          </a:p>
          <a:p>
            <a:r>
              <a:rPr lang="en-US" dirty="0">
                <a:latin typeface="Arial" panose="020B0604020202020204" pitchFamily="34" charset="0"/>
                <a:cs typeface="Arial" panose="020B0604020202020204" pitchFamily="34" charset="0"/>
              </a:rPr>
              <a:t>Population: Children with high-risk classic Hodgkin lymphoma (n=77)</a:t>
            </a:r>
          </a:p>
          <a:p>
            <a:r>
              <a:rPr lang="en-US" dirty="0">
                <a:latin typeface="Arial" panose="020B0604020202020204" pitchFamily="34" charset="0"/>
                <a:cs typeface="Arial" panose="020B0604020202020204" pitchFamily="34" charset="0"/>
              </a:rPr>
              <a:t>Treatment:</a:t>
            </a:r>
          </a:p>
          <a:p>
            <a:pPr lvl="1"/>
            <a:r>
              <a:rPr lang="en-US" dirty="0" err="1">
                <a:latin typeface="Arial" panose="020B0604020202020204" pitchFamily="34" charset="0"/>
                <a:cs typeface="Arial" panose="020B0604020202020204" pitchFamily="34" charset="0"/>
              </a:rPr>
              <a:t>Bv</a:t>
            </a:r>
            <a:r>
              <a:rPr lang="en-US" dirty="0">
                <a:latin typeface="Arial" panose="020B0604020202020204" pitchFamily="34" charset="0"/>
                <a:cs typeface="Arial" panose="020B0604020202020204" pitchFamily="34" charset="0"/>
              </a:rPr>
              <a:t> replaced vincristine (VCR) in OEPA/</a:t>
            </a:r>
            <a:r>
              <a:rPr lang="en-US" dirty="0" err="1">
                <a:latin typeface="Arial" panose="020B0604020202020204" pitchFamily="34" charset="0"/>
                <a:cs typeface="Arial" panose="020B0604020202020204" pitchFamily="34" charset="0"/>
              </a:rPr>
              <a:t>COPDac</a:t>
            </a:r>
            <a:endParaRPr lang="en-US" dirty="0">
              <a:latin typeface="Arial" panose="020B0604020202020204" pitchFamily="34" charset="0"/>
              <a:cs typeface="Arial" panose="020B0604020202020204" pitchFamily="34" charset="0"/>
            </a:endParaRPr>
          </a:p>
          <a:p>
            <a:pPr lvl="1"/>
            <a:r>
              <a:rPr lang="en-US" dirty="0">
                <a:latin typeface="Arial" panose="020B0604020202020204" pitchFamily="34" charset="0"/>
                <a:cs typeface="Arial" panose="020B0604020202020204" pitchFamily="34" charset="0"/>
              </a:rPr>
              <a:t>25.5 </a:t>
            </a:r>
            <a:r>
              <a:rPr lang="en-US" dirty="0" err="1">
                <a:latin typeface="Arial" panose="020B0604020202020204" pitchFamily="34" charset="0"/>
                <a:cs typeface="Arial" panose="020B0604020202020204" pitchFamily="34" charset="0"/>
              </a:rPr>
              <a:t>Gy</a:t>
            </a:r>
            <a:r>
              <a:rPr lang="en-US" dirty="0">
                <a:latin typeface="Arial" panose="020B0604020202020204" pitchFamily="34" charset="0"/>
                <a:cs typeface="Arial" panose="020B0604020202020204" pitchFamily="34" charset="0"/>
              </a:rPr>
              <a:t> radiotherapy to all sites not in complete response at early response assessment</a:t>
            </a:r>
          </a:p>
          <a:p>
            <a:r>
              <a:rPr lang="en-US" dirty="0">
                <a:latin typeface="Arial" panose="020B0604020202020204" pitchFamily="34" charset="0"/>
                <a:cs typeface="Arial" panose="020B0604020202020204" pitchFamily="34" charset="0"/>
              </a:rPr>
              <a:t>Outcomes:</a:t>
            </a:r>
          </a:p>
          <a:p>
            <a:pPr lvl="1"/>
            <a:r>
              <a:rPr lang="en-US" dirty="0">
                <a:latin typeface="Arial" panose="020B0604020202020204" pitchFamily="34" charset="0"/>
                <a:cs typeface="Arial" panose="020B0604020202020204" pitchFamily="34" charset="0"/>
              </a:rPr>
              <a:t>3-year event-free survival, 97.4%</a:t>
            </a:r>
          </a:p>
          <a:p>
            <a:pPr lvl="1"/>
            <a:r>
              <a:rPr lang="en-US" dirty="0">
                <a:latin typeface="Arial" panose="020B0604020202020204" pitchFamily="34" charset="0"/>
                <a:cs typeface="Arial" panose="020B0604020202020204" pitchFamily="34" charset="0"/>
              </a:rPr>
              <a:t>Overall survival, 98.7%</a:t>
            </a:r>
          </a:p>
          <a:p>
            <a:endParaRPr lang="en-US" dirty="0"/>
          </a:p>
        </p:txBody>
      </p:sp>
      <p:sp>
        <p:nvSpPr>
          <p:cNvPr id="10" name="Text Placeholder 24">
            <a:extLst>
              <a:ext uri="{FF2B5EF4-FFF2-40B4-BE49-F238E27FC236}">
                <a16:creationId xmlns:a16="http://schemas.microsoft.com/office/drawing/2014/main" id="{70D46959-2D78-9DE2-75DA-5779870E0C5C}"/>
              </a:ext>
            </a:extLst>
          </p:cNvPr>
          <p:cNvSpPr txBox="1">
            <a:spLocks/>
          </p:cNvSpPr>
          <p:nvPr/>
        </p:nvSpPr>
        <p:spPr>
          <a:xfrm>
            <a:off x="269285" y="6288172"/>
            <a:ext cx="11757615" cy="431486"/>
          </a:xfrm>
          <a:prstGeom prst="rect">
            <a:avLst/>
          </a:prstGeom>
        </p:spPr>
        <p:txBody>
          <a:bodyPr/>
          <a:lstStyle>
            <a:lvl1pPr marL="228600" indent="-228600" algn="l" defTabSz="914400" rtl="0" eaLnBrk="1" latinLnBrk="0" hangingPunct="1">
              <a:lnSpc>
                <a:spcPct val="100000"/>
              </a:lnSpc>
              <a:spcBef>
                <a:spcPts val="1000"/>
              </a:spcBef>
              <a:buClr>
                <a:schemeClr val="accent4"/>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2"/>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accent1"/>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200" dirty="0" err="1">
                <a:solidFill>
                  <a:schemeClr val="bg1">
                    <a:lumMod val="65000"/>
                  </a:schemeClr>
                </a:solidFill>
                <a:latin typeface="Arial" panose="020B0604020202020204" pitchFamily="34" charset="0"/>
                <a:cs typeface="Arial" panose="020B0604020202020204" pitchFamily="34" charset="0"/>
              </a:rPr>
              <a:t>COPDac</a:t>
            </a:r>
            <a:r>
              <a:rPr lang="en-US" sz="1200" dirty="0">
                <a:solidFill>
                  <a:schemeClr val="bg1">
                    <a:lumMod val="65000"/>
                  </a:schemeClr>
                </a:solidFill>
                <a:latin typeface="Arial" panose="020B0604020202020204" pitchFamily="34" charset="0"/>
                <a:cs typeface="Arial" panose="020B0604020202020204" pitchFamily="34" charset="0"/>
              </a:rPr>
              <a:t>, cyclophosphamide, vincristine, prednisone, dacarbazine: EFS, event-free survival; OEPA, vincristine, etoposide, prednisone, doxorubicin; OS, overall survival.</a:t>
            </a:r>
            <a:br>
              <a:rPr lang="en-US" sz="1200" dirty="0">
                <a:solidFill>
                  <a:schemeClr val="bg1">
                    <a:lumMod val="65000"/>
                  </a:schemeClr>
                </a:solidFill>
                <a:latin typeface="Arial" panose="020B0604020202020204" pitchFamily="34" charset="0"/>
                <a:cs typeface="Arial" panose="020B0604020202020204" pitchFamily="34" charset="0"/>
              </a:rPr>
            </a:br>
            <a:r>
              <a:rPr lang="en-US" sz="1200" dirty="0">
                <a:solidFill>
                  <a:schemeClr val="bg1">
                    <a:lumMod val="65000"/>
                  </a:schemeClr>
                </a:solidFill>
                <a:latin typeface="Arial" panose="020B0604020202020204" pitchFamily="34" charset="0"/>
                <a:cs typeface="Arial" panose="020B0604020202020204" pitchFamily="34" charset="0"/>
              </a:rPr>
              <a:t>Metzger ML, et al. </a:t>
            </a:r>
            <a:r>
              <a:rPr lang="en-US" sz="1200" i="1" dirty="0">
                <a:solidFill>
                  <a:schemeClr val="bg1">
                    <a:lumMod val="65000"/>
                  </a:schemeClr>
                </a:solidFill>
                <a:latin typeface="Arial" panose="020B0604020202020204" pitchFamily="34" charset="0"/>
                <a:cs typeface="Arial" panose="020B0604020202020204" pitchFamily="34" charset="0"/>
              </a:rPr>
              <a:t>J Clin Oncol. </a:t>
            </a:r>
            <a:r>
              <a:rPr lang="en-US" sz="1200" dirty="0">
                <a:solidFill>
                  <a:schemeClr val="bg1">
                    <a:lumMod val="65000"/>
                  </a:schemeClr>
                </a:solidFill>
                <a:latin typeface="Arial" panose="020B0604020202020204" pitchFamily="34" charset="0"/>
                <a:cs typeface="Arial" panose="020B0604020202020204" pitchFamily="34" charset="0"/>
              </a:rPr>
              <a:t>2021;39(20):2276-2283</a:t>
            </a:r>
            <a:r>
              <a:rPr lang="en-US" sz="1200" dirty="0">
                <a:solidFill>
                  <a:schemeClr val="bg1">
                    <a:lumMod val="65000"/>
                  </a:schemeClr>
                </a:solidFill>
              </a:rPr>
              <a:t>.</a:t>
            </a:r>
          </a:p>
        </p:txBody>
      </p:sp>
      <p:pic>
        <p:nvPicPr>
          <p:cNvPr id="11" name="Picture 2" descr="Figure">
            <a:extLst>
              <a:ext uri="{FF2B5EF4-FFF2-40B4-BE49-F238E27FC236}">
                <a16:creationId xmlns:a16="http://schemas.microsoft.com/office/drawing/2014/main" id="{DCD0729B-D1AE-F514-F780-D92815EC5C79}"/>
              </a:ext>
            </a:extLst>
          </p:cNvPr>
          <p:cNvPicPr>
            <a:picLocks noChangeAspect="1" noChangeArrowheads="1"/>
          </p:cNvPicPr>
          <p:nvPr/>
        </p:nvPicPr>
        <p:blipFill rotWithShape="1">
          <a:blip r:embed="rId3" cstate="screen">
            <a:extLst>
              <a:ext uri="{28A0092B-C50C-407E-A947-70E740481C1C}">
                <a14:useLocalDpi xmlns:a14="http://schemas.microsoft.com/office/drawing/2010/main"/>
              </a:ext>
            </a:extLst>
          </a:blip>
          <a:srcRect/>
          <a:stretch/>
        </p:blipFill>
        <p:spPr bwMode="auto">
          <a:xfrm>
            <a:off x="6007100" y="1698182"/>
            <a:ext cx="5575300" cy="38744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319799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0E8DA2-FC95-4E22-5C2B-F9C83EFF2B63}"/>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AHOD1331: </a:t>
            </a:r>
            <a:r>
              <a:rPr lang="en-US" dirty="0" err="1">
                <a:latin typeface="Arial" panose="020B0604020202020204" pitchFamily="34" charset="0"/>
                <a:cs typeface="Arial" panose="020B0604020202020204" pitchFamily="34" charset="0"/>
              </a:rPr>
              <a:t>Bv+Chemotherapy</a:t>
            </a:r>
            <a:r>
              <a:rPr lang="en-US" dirty="0">
                <a:latin typeface="Arial" panose="020B0604020202020204" pitchFamily="34" charset="0"/>
                <a:cs typeface="Arial" panose="020B0604020202020204" pitchFamily="34" charset="0"/>
              </a:rPr>
              <a:t> in Pediatric High-Risk Hodgkin Lymphoma</a:t>
            </a:r>
            <a:endParaRPr lang="en-US" dirty="0"/>
          </a:p>
        </p:txBody>
      </p:sp>
      <p:sp>
        <p:nvSpPr>
          <p:cNvPr id="5" name="Text Placeholder 4">
            <a:extLst>
              <a:ext uri="{FF2B5EF4-FFF2-40B4-BE49-F238E27FC236}">
                <a16:creationId xmlns:a16="http://schemas.microsoft.com/office/drawing/2014/main" id="{C4DA8017-1F6C-4756-7E63-EB9668D05AEA}"/>
              </a:ext>
            </a:extLst>
          </p:cNvPr>
          <p:cNvSpPr txBox="1">
            <a:spLocks/>
          </p:cNvSpPr>
          <p:nvPr/>
        </p:nvSpPr>
        <p:spPr>
          <a:xfrm>
            <a:off x="333936" y="5966549"/>
            <a:ext cx="11680263" cy="830997"/>
          </a:xfrm>
          <a:prstGeom prst="rect">
            <a:avLst/>
          </a:prstGeom>
        </p:spPr>
        <p:txBody>
          <a:bodyPr/>
          <a:lstStyle>
            <a:lvl1pPr marL="228600" indent="-228600" algn="l" defTabSz="914400" rtl="0" eaLnBrk="1" latinLnBrk="0" hangingPunct="1">
              <a:lnSpc>
                <a:spcPct val="100000"/>
              </a:lnSpc>
              <a:spcBef>
                <a:spcPts val="1000"/>
              </a:spcBef>
              <a:buClr>
                <a:schemeClr val="accent4"/>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2"/>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accent1"/>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200" dirty="0">
                <a:solidFill>
                  <a:schemeClr val="bg1">
                    <a:lumMod val="65000"/>
                  </a:schemeClr>
                </a:solidFill>
                <a:latin typeface="Arial" panose="020B0604020202020204" pitchFamily="34" charset="0"/>
                <a:cs typeface="Arial" panose="020B0604020202020204" pitchFamily="34" charset="0"/>
              </a:rPr>
              <a:t>ABVE-PC, doxorubicin, bleomycin, vincristine, etoposide, prednisone, cyclophosphamide; </a:t>
            </a:r>
            <a:r>
              <a:rPr lang="en-US" sz="1200" dirty="0" err="1">
                <a:solidFill>
                  <a:schemeClr val="bg1">
                    <a:lumMod val="65000"/>
                  </a:schemeClr>
                </a:solidFill>
                <a:latin typeface="Arial" panose="020B0604020202020204" pitchFamily="34" charset="0"/>
                <a:cs typeface="Arial" panose="020B0604020202020204" pitchFamily="34" charset="0"/>
              </a:rPr>
              <a:t>Bv</a:t>
            </a:r>
            <a:r>
              <a:rPr lang="en-US" sz="1200" dirty="0">
                <a:solidFill>
                  <a:schemeClr val="bg1">
                    <a:lumMod val="65000"/>
                  </a:schemeClr>
                </a:solidFill>
                <a:latin typeface="Arial" panose="020B0604020202020204" pitchFamily="34" charset="0"/>
                <a:cs typeface="Arial" panose="020B0604020202020204" pitchFamily="34" charset="0"/>
              </a:rPr>
              <a:t>-AVE-PC, brentuximab </a:t>
            </a:r>
            <a:r>
              <a:rPr lang="en-US" sz="1200" dirty="0" err="1">
                <a:solidFill>
                  <a:schemeClr val="bg1">
                    <a:lumMod val="65000"/>
                  </a:schemeClr>
                </a:solidFill>
                <a:latin typeface="Arial" panose="020B0604020202020204" pitchFamily="34" charset="0"/>
                <a:cs typeface="Arial" panose="020B0604020202020204" pitchFamily="34" charset="0"/>
              </a:rPr>
              <a:t>vedotin</a:t>
            </a:r>
            <a:r>
              <a:rPr lang="en-US" sz="1200" dirty="0">
                <a:solidFill>
                  <a:schemeClr val="bg1">
                    <a:lumMod val="65000"/>
                  </a:schemeClr>
                </a:solidFill>
                <a:latin typeface="Arial" panose="020B0604020202020204" pitchFamily="34" charset="0"/>
                <a:cs typeface="Arial" panose="020B0604020202020204" pitchFamily="34" charset="0"/>
              </a:rPr>
              <a:t>, doxorubicin, vincristine, etoposide, prednisone, cyclophosphamide; </a:t>
            </a:r>
            <a:r>
              <a:rPr lang="en-US" sz="1200" dirty="0" err="1">
                <a:solidFill>
                  <a:schemeClr val="bg1">
                    <a:lumMod val="65000"/>
                  </a:schemeClr>
                </a:solidFill>
                <a:latin typeface="Arial" panose="020B0604020202020204" pitchFamily="34" charset="0"/>
                <a:cs typeface="Arial" panose="020B0604020202020204" pitchFamily="34" charset="0"/>
              </a:rPr>
              <a:t>iPET</a:t>
            </a:r>
            <a:r>
              <a:rPr lang="en-US" sz="1200" dirty="0">
                <a:solidFill>
                  <a:schemeClr val="bg1">
                    <a:lumMod val="65000"/>
                  </a:schemeClr>
                </a:solidFill>
                <a:latin typeface="Arial" panose="020B0604020202020204" pitchFamily="34" charset="0"/>
                <a:cs typeface="Arial" panose="020B0604020202020204" pitchFamily="34" charset="0"/>
              </a:rPr>
              <a:t>, interim FDG-PET-CT; LMA, large mediastinal adenopathy; PD, progressive disease; RRL, rapid responding lesions;</a:t>
            </a:r>
            <a:br>
              <a:rPr lang="en-US" sz="1200" dirty="0">
                <a:solidFill>
                  <a:schemeClr val="bg1">
                    <a:lumMod val="65000"/>
                  </a:schemeClr>
                </a:solidFill>
                <a:latin typeface="Arial" panose="020B0604020202020204" pitchFamily="34" charset="0"/>
                <a:cs typeface="Arial" panose="020B0604020202020204" pitchFamily="34" charset="0"/>
              </a:rPr>
            </a:br>
            <a:r>
              <a:rPr lang="en-US" sz="1200" dirty="0">
                <a:solidFill>
                  <a:schemeClr val="bg1">
                    <a:lumMod val="65000"/>
                  </a:schemeClr>
                </a:solidFill>
                <a:latin typeface="Arial" panose="020B0604020202020204" pitchFamily="34" charset="0"/>
                <a:cs typeface="Arial" panose="020B0604020202020204" pitchFamily="34" charset="0"/>
              </a:rPr>
              <a:t>SRL, slow responding lesions.</a:t>
            </a:r>
            <a:br>
              <a:rPr lang="en-US" sz="1200" dirty="0">
                <a:solidFill>
                  <a:schemeClr val="bg1">
                    <a:lumMod val="65000"/>
                  </a:schemeClr>
                </a:solidFill>
                <a:latin typeface="Arial" panose="020B0604020202020204" pitchFamily="34" charset="0"/>
                <a:cs typeface="Arial" panose="020B0604020202020204" pitchFamily="34" charset="0"/>
              </a:rPr>
            </a:br>
            <a:r>
              <a:rPr lang="en-US" sz="1200" dirty="0" err="1">
                <a:solidFill>
                  <a:schemeClr val="bg1">
                    <a:lumMod val="65000"/>
                  </a:schemeClr>
                </a:solidFill>
                <a:latin typeface="Arial" panose="020B0604020202020204" pitchFamily="34" charset="0"/>
                <a:cs typeface="Arial" panose="020B0604020202020204" pitchFamily="34" charset="0"/>
              </a:rPr>
              <a:t>Castellino</a:t>
            </a:r>
            <a:r>
              <a:rPr lang="en-US" sz="1200" dirty="0">
                <a:solidFill>
                  <a:schemeClr val="bg1">
                    <a:lumMod val="65000"/>
                  </a:schemeClr>
                </a:solidFill>
                <a:latin typeface="Arial" panose="020B0604020202020204" pitchFamily="34" charset="0"/>
                <a:cs typeface="Arial" panose="020B0604020202020204" pitchFamily="34" charset="0"/>
              </a:rPr>
              <a:t> SM, et al. </a:t>
            </a:r>
            <a:r>
              <a:rPr lang="en-US" sz="1200" i="1" dirty="0">
                <a:solidFill>
                  <a:schemeClr val="bg1">
                    <a:lumMod val="65000"/>
                  </a:schemeClr>
                </a:solidFill>
                <a:latin typeface="Arial" panose="020B0604020202020204" pitchFamily="34" charset="0"/>
                <a:cs typeface="Arial" panose="020B0604020202020204" pitchFamily="34" charset="0"/>
              </a:rPr>
              <a:t>N </a:t>
            </a:r>
            <a:r>
              <a:rPr lang="en-US" sz="1200" i="1" dirty="0" err="1">
                <a:solidFill>
                  <a:schemeClr val="bg1">
                    <a:lumMod val="65000"/>
                  </a:schemeClr>
                </a:solidFill>
                <a:latin typeface="Arial" panose="020B0604020202020204" pitchFamily="34" charset="0"/>
                <a:cs typeface="Arial" panose="020B0604020202020204" pitchFamily="34" charset="0"/>
              </a:rPr>
              <a:t>Engl</a:t>
            </a:r>
            <a:r>
              <a:rPr lang="en-US" sz="1200" i="1" dirty="0">
                <a:solidFill>
                  <a:schemeClr val="bg1">
                    <a:lumMod val="65000"/>
                  </a:schemeClr>
                </a:solidFill>
                <a:latin typeface="Arial" panose="020B0604020202020204" pitchFamily="34" charset="0"/>
                <a:cs typeface="Arial" panose="020B0604020202020204" pitchFamily="34" charset="0"/>
              </a:rPr>
              <a:t> J Med</a:t>
            </a:r>
            <a:r>
              <a:rPr lang="en-US" sz="1200" dirty="0">
                <a:solidFill>
                  <a:schemeClr val="bg1">
                    <a:lumMod val="65000"/>
                  </a:schemeClr>
                </a:solidFill>
                <a:latin typeface="Arial" panose="020B0604020202020204" pitchFamily="34" charset="0"/>
                <a:cs typeface="Arial" panose="020B0604020202020204" pitchFamily="34" charset="0"/>
              </a:rPr>
              <a:t>. 2022;387(18):1649-1660.</a:t>
            </a:r>
          </a:p>
        </p:txBody>
      </p:sp>
      <p:sp>
        <p:nvSpPr>
          <p:cNvPr id="7" name="Flowchart: Alternate Process 5">
            <a:extLst>
              <a:ext uri="{FF2B5EF4-FFF2-40B4-BE49-F238E27FC236}">
                <a16:creationId xmlns:a16="http://schemas.microsoft.com/office/drawing/2014/main" id="{C240C04F-98E4-8040-756E-CBAB7107891A}"/>
              </a:ext>
            </a:extLst>
          </p:cNvPr>
          <p:cNvSpPr/>
          <p:nvPr/>
        </p:nvSpPr>
        <p:spPr>
          <a:xfrm>
            <a:off x="4357678" y="1565142"/>
            <a:ext cx="2806034" cy="527861"/>
          </a:xfrm>
          <a:prstGeom prst="rect">
            <a:avLst/>
          </a:prstGeom>
          <a:ln/>
        </p:spPr>
        <p:style>
          <a:lnRef idx="1">
            <a:schemeClr val="dk1"/>
          </a:lnRef>
          <a:fillRef idx="2">
            <a:schemeClr val="dk1"/>
          </a:fillRef>
          <a:effectRef idx="1">
            <a:schemeClr val="dk1"/>
          </a:effectRef>
          <a:fontRef idx="minor">
            <a:schemeClr val="dk1"/>
          </a:fontRef>
        </p:style>
        <p:txBody>
          <a:bodyPr anchor="ctr"/>
          <a:lstStyle/>
          <a:p>
            <a:pPr algn="ctr" defTabSz="685800">
              <a:defRPr/>
            </a:pPr>
            <a:r>
              <a:rPr lang="en-US" sz="1600" b="1" dirty="0">
                <a:solidFill>
                  <a:schemeClr val="bg1"/>
                </a:solidFill>
                <a:cs typeface="Helvetica" panose="020B0604020202020204" pitchFamily="34" charset="0"/>
              </a:rPr>
              <a:t>Randomize (1:1) n=600</a:t>
            </a:r>
          </a:p>
        </p:txBody>
      </p:sp>
      <p:cxnSp>
        <p:nvCxnSpPr>
          <p:cNvPr id="8" name="Straight Arrow Connector 7">
            <a:extLst>
              <a:ext uri="{FF2B5EF4-FFF2-40B4-BE49-F238E27FC236}">
                <a16:creationId xmlns:a16="http://schemas.microsoft.com/office/drawing/2014/main" id="{B6AE4DC4-BBC4-8471-C69E-70AA2CB1C859}"/>
              </a:ext>
            </a:extLst>
          </p:cNvPr>
          <p:cNvCxnSpPr>
            <a:cxnSpLocks/>
          </p:cNvCxnSpPr>
          <p:nvPr/>
        </p:nvCxnSpPr>
        <p:spPr>
          <a:xfrm>
            <a:off x="7942273" y="2327862"/>
            <a:ext cx="0" cy="328902"/>
          </a:xfrm>
          <a:prstGeom prst="straightConnector1">
            <a:avLst/>
          </a:prstGeom>
          <a:ln w="12700">
            <a:solidFill>
              <a:schemeClr val="bg1">
                <a:lumMod val="5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9" name="Flowchart: Alternate Process 7">
            <a:extLst>
              <a:ext uri="{FF2B5EF4-FFF2-40B4-BE49-F238E27FC236}">
                <a16:creationId xmlns:a16="http://schemas.microsoft.com/office/drawing/2014/main" id="{CDA624EE-EFB2-FEE7-3229-041F522EE50B}"/>
              </a:ext>
            </a:extLst>
          </p:cNvPr>
          <p:cNvSpPr/>
          <p:nvPr/>
        </p:nvSpPr>
        <p:spPr>
          <a:xfrm>
            <a:off x="1555839" y="1671714"/>
            <a:ext cx="1903036" cy="346160"/>
          </a:xfrm>
          <a:prstGeom prst="rect">
            <a:avLst/>
          </a:prstGeom>
          <a:ln/>
        </p:spPr>
        <p:style>
          <a:lnRef idx="3">
            <a:schemeClr val="lt1"/>
          </a:lnRef>
          <a:fillRef idx="1">
            <a:schemeClr val="accent1"/>
          </a:fillRef>
          <a:effectRef idx="1">
            <a:schemeClr val="accent1"/>
          </a:effectRef>
          <a:fontRef idx="minor">
            <a:schemeClr val="lt1"/>
          </a:fontRef>
        </p:style>
        <p:txBody>
          <a:bodyPr anchor="ctr"/>
          <a:lstStyle/>
          <a:p>
            <a:pPr algn="ctr" defTabSz="685800">
              <a:defRPr/>
            </a:pPr>
            <a:r>
              <a:rPr lang="en-US" sz="1600" b="1" dirty="0">
                <a:solidFill>
                  <a:schemeClr val="bg1"/>
                </a:solidFill>
                <a:cs typeface="Helvetica" panose="020B0604020202020204" pitchFamily="34" charset="0"/>
              </a:rPr>
              <a:t>Study entry</a:t>
            </a:r>
          </a:p>
        </p:txBody>
      </p:sp>
      <p:cxnSp>
        <p:nvCxnSpPr>
          <p:cNvPr id="10" name="Straight Arrow Connector 9">
            <a:extLst>
              <a:ext uri="{FF2B5EF4-FFF2-40B4-BE49-F238E27FC236}">
                <a16:creationId xmlns:a16="http://schemas.microsoft.com/office/drawing/2014/main" id="{0E708CF4-AA0B-14CB-44C7-4F3DC0704260}"/>
              </a:ext>
            </a:extLst>
          </p:cNvPr>
          <p:cNvCxnSpPr>
            <a:cxnSpLocks/>
            <a:stCxn id="9" idx="3"/>
          </p:cNvCxnSpPr>
          <p:nvPr/>
        </p:nvCxnSpPr>
        <p:spPr>
          <a:xfrm>
            <a:off x="3458875" y="1844794"/>
            <a:ext cx="701508" cy="0"/>
          </a:xfrm>
          <a:prstGeom prst="straightConnector1">
            <a:avLst/>
          </a:prstGeom>
          <a:ln w="12700">
            <a:solidFill>
              <a:schemeClr val="bg1">
                <a:lumMod val="5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3E5072DE-0654-3EE0-0D67-6DB8ED3DEC7F}"/>
              </a:ext>
            </a:extLst>
          </p:cNvPr>
          <p:cNvCxnSpPr>
            <a:cxnSpLocks/>
            <a:stCxn id="7" idx="2"/>
          </p:cNvCxnSpPr>
          <p:nvPr/>
        </p:nvCxnSpPr>
        <p:spPr>
          <a:xfrm flipH="1">
            <a:off x="5759570" y="2093003"/>
            <a:ext cx="1125" cy="234858"/>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D395BFB5-25A0-BD3A-E4EA-5FF8E0CB1842}"/>
              </a:ext>
            </a:extLst>
          </p:cNvPr>
          <p:cNvCxnSpPr>
            <a:cxnSpLocks/>
          </p:cNvCxnSpPr>
          <p:nvPr/>
        </p:nvCxnSpPr>
        <p:spPr>
          <a:xfrm>
            <a:off x="3270328" y="2327862"/>
            <a:ext cx="4671945" cy="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DC32CEF9-ED29-A8F1-ABBA-F11658580B1D}"/>
              </a:ext>
            </a:extLst>
          </p:cNvPr>
          <p:cNvCxnSpPr>
            <a:cxnSpLocks/>
          </p:cNvCxnSpPr>
          <p:nvPr/>
        </p:nvCxnSpPr>
        <p:spPr>
          <a:xfrm>
            <a:off x="3263589" y="2327862"/>
            <a:ext cx="0" cy="388602"/>
          </a:xfrm>
          <a:prstGeom prst="straightConnector1">
            <a:avLst/>
          </a:prstGeom>
          <a:ln w="12700">
            <a:solidFill>
              <a:schemeClr val="bg1">
                <a:lumMod val="5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4" name="Flowchart: Alternate Process 12">
            <a:extLst>
              <a:ext uri="{FF2B5EF4-FFF2-40B4-BE49-F238E27FC236}">
                <a16:creationId xmlns:a16="http://schemas.microsoft.com/office/drawing/2014/main" id="{EAAE6BF7-477D-5F78-E6D1-FE57D230E0BA}"/>
              </a:ext>
            </a:extLst>
          </p:cNvPr>
          <p:cNvSpPr/>
          <p:nvPr/>
        </p:nvSpPr>
        <p:spPr>
          <a:xfrm>
            <a:off x="6798762" y="2696569"/>
            <a:ext cx="2270972" cy="389928"/>
          </a:xfrm>
          <a:prstGeom prst="rect">
            <a:avLst/>
          </a:prstGeom>
          <a:ln/>
        </p:spPr>
        <p:style>
          <a:lnRef idx="1">
            <a:schemeClr val="accent4"/>
          </a:lnRef>
          <a:fillRef idx="2">
            <a:schemeClr val="accent4"/>
          </a:fillRef>
          <a:effectRef idx="1">
            <a:schemeClr val="accent4"/>
          </a:effectRef>
          <a:fontRef idx="minor">
            <a:schemeClr val="dk1"/>
          </a:fontRef>
        </p:style>
        <p:txBody>
          <a:bodyPr anchor="ctr"/>
          <a:lstStyle/>
          <a:p>
            <a:pPr algn="ctr" defTabSz="685800">
              <a:defRPr/>
            </a:pPr>
            <a:r>
              <a:rPr lang="en-US" sz="1600" b="1" dirty="0" err="1">
                <a:solidFill>
                  <a:schemeClr val="bg1"/>
                </a:solidFill>
                <a:cs typeface="Helvetica" panose="020B0604020202020204" pitchFamily="34" charset="0"/>
              </a:rPr>
              <a:t>ABVE-PCx2</a:t>
            </a:r>
            <a:endParaRPr lang="en-US" sz="1600" b="1" dirty="0">
              <a:solidFill>
                <a:schemeClr val="bg1"/>
              </a:solidFill>
              <a:cs typeface="Helvetica" panose="020B0604020202020204" pitchFamily="34" charset="0"/>
            </a:endParaRPr>
          </a:p>
        </p:txBody>
      </p:sp>
      <p:sp>
        <p:nvSpPr>
          <p:cNvPr id="15" name="Flowchart: Alternate Process 13">
            <a:extLst>
              <a:ext uri="{FF2B5EF4-FFF2-40B4-BE49-F238E27FC236}">
                <a16:creationId xmlns:a16="http://schemas.microsoft.com/office/drawing/2014/main" id="{411E5A14-57E3-AB33-9972-A04A8E402F48}"/>
              </a:ext>
            </a:extLst>
          </p:cNvPr>
          <p:cNvSpPr/>
          <p:nvPr/>
        </p:nvSpPr>
        <p:spPr>
          <a:xfrm>
            <a:off x="2157079" y="2741662"/>
            <a:ext cx="2227846" cy="405842"/>
          </a:xfrm>
          <a:prstGeom prst="rect">
            <a:avLst/>
          </a:prstGeom>
          <a:ln/>
        </p:spPr>
        <p:style>
          <a:lnRef idx="1">
            <a:schemeClr val="accent3"/>
          </a:lnRef>
          <a:fillRef idx="2">
            <a:schemeClr val="accent3"/>
          </a:fillRef>
          <a:effectRef idx="1">
            <a:schemeClr val="accent3"/>
          </a:effectRef>
          <a:fontRef idx="minor">
            <a:schemeClr val="dk1"/>
          </a:fontRef>
        </p:style>
        <p:txBody>
          <a:bodyPr anchor="ctr"/>
          <a:lstStyle/>
          <a:p>
            <a:pPr algn="ctr" defTabSz="685800">
              <a:defRPr/>
            </a:pPr>
            <a:r>
              <a:rPr lang="en-US" sz="1600" b="1" dirty="0" err="1">
                <a:solidFill>
                  <a:srgbClr val="D7D5D9">
                    <a:lumMod val="10000"/>
                  </a:srgbClr>
                </a:solidFill>
                <a:cs typeface="Helvetica" panose="020B0604020202020204" pitchFamily="34" charset="0"/>
              </a:rPr>
              <a:t>Bv</a:t>
            </a:r>
            <a:r>
              <a:rPr lang="en-US" sz="1600" b="1" dirty="0">
                <a:solidFill>
                  <a:srgbClr val="D7D5D9">
                    <a:lumMod val="10000"/>
                  </a:srgbClr>
                </a:solidFill>
                <a:cs typeface="Helvetica" panose="020B0604020202020204" pitchFamily="34" charset="0"/>
              </a:rPr>
              <a:t>-AVE-</a:t>
            </a:r>
            <a:r>
              <a:rPr lang="en-US" sz="1600" b="1" dirty="0" err="1">
                <a:solidFill>
                  <a:srgbClr val="D7D5D9">
                    <a:lumMod val="10000"/>
                  </a:srgbClr>
                </a:solidFill>
                <a:cs typeface="Helvetica" panose="020B0604020202020204" pitchFamily="34" charset="0"/>
              </a:rPr>
              <a:t>PCx2</a:t>
            </a:r>
            <a:endParaRPr lang="en-US" sz="1600" b="1" dirty="0">
              <a:solidFill>
                <a:srgbClr val="D7D5D9">
                  <a:lumMod val="10000"/>
                </a:srgbClr>
              </a:solidFill>
              <a:cs typeface="Helvetica" panose="020B0604020202020204" pitchFamily="34" charset="0"/>
            </a:endParaRPr>
          </a:p>
        </p:txBody>
      </p:sp>
      <p:sp>
        <p:nvSpPr>
          <p:cNvPr id="16" name="Rectangle 15">
            <a:extLst>
              <a:ext uri="{FF2B5EF4-FFF2-40B4-BE49-F238E27FC236}">
                <a16:creationId xmlns:a16="http://schemas.microsoft.com/office/drawing/2014/main" id="{EA7A4313-7FC4-1DA0-0205-5D217C2E0487}"/>
              </a:ext>
            </a:extLst>
          </p:cNvPr>
          <p:cNvSpPr/>
          <p:nvPr/>
        </p:nvSpPr>
        <p:spPr>
          <a:xfrm>
            <a:off x="2178658" y="3437961"/>
            <a:ext cx="2206267" cy="576933"/>
          </a:xfrm>
          <a:prstGeom prst="rect">
            <a:avLst/>
          </a:prstGeom>
          <a:ln/>
        </p:spPr>
        <p:style>
          <a:lnRef idx="1">
            <a:schemeClr val="accent3"/>
          </a:lnRef>
          <a:fillRef idx="2">
            <a:schemeClr val="accent3"/>
          </a:fillRef>
          <a:effectRef idx="1">
            <a:schemeClr val="accent3"/>
          </a:effectRef>
          <a:fontRef idx="minor">
            <a:schemeClr val="dk1"/>
          </a:fontRef>
        </p:style>
        <p:txBody>
          <a:bodyPr anchor="ctr"/>
          <a:lstStyle/>
          <a:p>
            <a:pPr algn="ctr" defTabSz="685800">
              <a:defRPr/>
            </a:pPr>
            <a:r>
              <a:rPr lang="en-US" sz="1600" b="1" err="1">
                <a:solidFill>
                  <a:srgbClr val="D7D5D9">
                    <a:lumMod val="10000"/>
                  </a:srgbClr>
                </a:solidFill>
                <a:cs typeface="Helvetica" panose="020B0604020202020204" pitchFamily="34" charset="0"/>
              </a:rPr>
              <a:t>iPET</a:t>
            </a:r>
            <a:endParaRPr lang="en-US" sz="1600" b="1" baseline="30000">
              <a:solidFill>
                <a:srgbClr val="D7D5D9">
                  <a:lumMod val="10000"/>
                </a:srgbClr>
              </a:solidFill>
              <a:cs typeface="Helvetica" panose="020B0604020202020204" pitchFamily="34" charset="0"/>
            </a:endParaRPr>
          </a:p>
        </p:txBody>
      </p:sp>
      <p:sp>
        <p:nvSpPr>
          <p:cNvPr id="17" name="Rectangle 16">
            <a:extLst>
              <a:ext uri="{FF2B5EF4-FFF2-40B4-BE49-F238E27FC236}">
                <a16:creationId xmlns:a16="http://schemas.microsoft.com/office/drawing/2014/main" id="{9AC48DFD-CC04-DEEF-ABFB-3977E6A3B5E1}"/>
              </a:ext>
            </a:extLst>
          </p:cNvPr>
          <p:cNvSpPr/>
          <p:nvPr/>
        </p:nvSpPr>
        <p:spPr>
          <a:xfrm>
            <a:off x="6794718" y="3427350"/>
            <a:ext cx="2277713" cy="592848"/>
          </a:xfrm>
          <a:prstGeom prst="rect">
            <a:avLst/>
          </a:prstGeom>
          <a:ln/>
        </p:spPr>
        <p:style>
          <a:lnRef idx="1">
            <a:schemeClr val="accent4"/>
          </a:lnRef>
          <a:fillRef idx="2">
            <a:schemeClr val="accent4"/>
          </a:fillRef>
          <a:effectRef idx="1">
            <a:schemeClr val="accent4"/>
          </a:effectRef>
          <a:fontRef idx="minor">
            <a:schemeClr val="dk1"/>
          </a:fontRef>
        </p:style>
        <p:txBody>
          <a:bodyPr anchor="ctr"/>
          <a:lstStyle/>
          <a:p>
            <a:pPr algn="ctr" defTabSz="685800">
              <a:defRPr/>
            </a:pPr>
            <a:endParaRPr lang="en-US" sz="1400" b="1">
              <a:solidFill>
                <a:schemeClr val="bg1"/>
              </a:solidFill>
              <a:cs typeface="Helvetica" panose="020B0604020202020204" pitchFamily="34" charset="0"/>
            </a:endParaRPr>
          </a:p>
          <a:p>
            <a:pPr algn="ctr" defTabSz="685800">
              <a:defRPr/>
            </a:pPr>
            <a:r>
              <a:rPr lang="en-US" sz="1600" b="1" err="1">
                <a:solidFill>
                  <a:schemeClr val="bg1"/>
                </a:solidFill>
                <a:cs typeface="Helvetica" panose="020B0604020202020204" pitchFamily="34" charset="0"/>
              </a:rPr>
              <a:t>iPET</a:t>
            </a:r>
            <a:endParaRPr lang="en-US" sz="1600" b="1" baseline="30000">
              <a:solidFill>
                <a:schemeClr val="bg1"/>
              </a:solidFill>
              <a:cs typeface="Helvetica" panose="020B0604020202020204" pitchFamily="34" charset="0"/>
            </a:endParaRPr>
          </a:p>
          <a:p>
            <a:pPr algn="ctr" defTabSz="685800">
              <a:defRPr/>
            </a:pPr>
            <a:endParaRPr lang="en-US" sz="1400" b="1">
              <a:solidFill>
                <a:schemeClr val="bg1"/>
              </a:solidFill>
              <a:cs typeface="Helvetica" panose="020B0604020202020204" pitchFamily="34" charset="0"/>
            </a:endParaRPr>
          </a:p>
        </p:txBody>
      </p:sp>
      <p:sp>
        <p:nvSpPr>
          <p:cNvPr id="18" name="Flowchart: Alternate Process 16">
            <a:extLst>
              <a:ext uri="{FF2B5EF4-FFF2-40B4-BE49-F238E27FC236}">
                <a16:creationId xmlns:a16="http://schemas.microsoft.com/office/drawing/2014/main" id="{01404B03-AFE1-4423-997F-E5C7139771D7}"/>
              </a:ext>
            </a:extLst>
          </p:cNvPr>
          <p:cNvSpPr/>
          <p:nvPr/>
        </p:nvSpPr>
        <p:spPr>
          <a:xfrm>
            <a:off x="2158366" y="4372991"/>
            <a:ext cx="2226560" cy="405842"/>
          </a:xfrm>
          <a:prstGeom prst="rect">
            <a:avLst/>
          </a:prstGeom>
          <a:ln/>
        </p:spPr>
        <p:style>
          <a:lnRef idx="1">
            <a:schemeClr val="accent3"/>
          </a:lnRef>
          <a:fillRef idx="2">
            <a:schemeClr val="accent3"/>
          </a:fillRef>
          <a:effectRef idx="1">
            <a:schemeClr val="accent3"/>
          </a:effectRef>
          <a:fontRef idx="minor">
            <a:schemeClr val="dk1"/>
          </a:fontRef>
        </p:style>
        <p:txBody>
          <a:bodyPr anchor="ctr"/>
          <a:lstStyle/>
          <a:p>
            <a:pPr algn="ctr" defTabSz="685800">
              <a:defRPr/>
            </a:pPr>
            <a:r>
              <a:rPr lang="en-US" sz="1600" b="1" dirty="0" err="1">
                <a:solidFill>
                  <a:srgbClr val="D7D5D9">
                    <a:lumMod val="10000"/>
                  </a:srgbClr>
                </a:solidFill>
                <a:cs typeface="Helvetica" panose="020B0604020202020204" pitchFamily="34" charset="0"/>
              </a:rPr>
              <a:t>Bv</a:t>
            </a:r>
            <a:r>
              <a:rPr lang="en-US" sz="1600" b="1" dirty="0">
                <a:solidFill>
                  <a:srgbClr val="D7D5D9">
                    <a:lumMod val="10000"/>
                  </a:srgbClr>
                </a:solidFill>
                <a:cs typeface="Helvetica" panose="020B0604020202020204" pitchFamily="34" charset="0"/>
              </a:rPr>
              <a:t>-AVE-</a:t>
            </a:r>
            <a:r>
              <a:rPr lang="en-US" sz="1600" b="1" dirty="0" err="1">
                <a:solidFill>
                  <a:srgbClr val="D7D5D9">
                    <a:lumMod val="10000"/>
                  </a:srgbClr>
                </a:solidFill>
                <a:cs typeface="Helvetica" panose="020B0604020202020204" pitchFamily="34" charset="0"/>
              </a:rPr>
              <a:t>PCx3</a:t>
            </a:r>
            <a:endParaRPr lang="en-US" sz="1600" b="1" dirty="0">
              <a:solidFill>
                <a:srgbClr val="D7D5D9">
                  <a:lumMod val="10000"/>
                </a:srgbClr>
              </a:solidFill>
              <a:cs typeface="Helvetica" panose="020B0604020202020204" pitchFamily="34" charset="0"/>
            </a:endParaRPr>
          </a:p>
        </p:txBody>
      </p:sp>
      <p:sp>
        <p:nvSpPr>
          <p:cNvPr id="19" name="Flowchart: Alternate Process 17">
            <a:extLst>
              <a:ext uri="{FF2B5EF4-FFF2-40B4-BE49-F238E27FC236}">
                <a16:creationId xmlns:a16="http://schemas.microsoft.com/office/drawing/2014/main" id="{DA9198E0-4217-F385-7E5B-59E52B41182D}"/>
              </a:ext>
            </a:extLst>
          </p:cNvPr>
          <p:cNvSpPr/>
          <p:nvPr/>
        </p:nvSpPr>
        <p:spPr>
          <a:xfrm>
            <a:off x="6794718" y="4341159"/>
            <a:ext cx="2277711" cy="388602"/>
          </a:xfrm>
          <a:prstGeom prst="rect">
            <a:avLst/>
          </a:prstGeom>
          <a:ln/>
        </p:spPr>
        <p:style>
          <a:lnRef idx="1">
            <a:schemeClr val="accent4"/>
          </a:lnRef>
          <a:fillRef idx="2">
            <a:schemeClr val="accent4"/>
          </a:fillRef>
          <a:effectRef idx="1">
            <a:schemeClr val="accent4"/>
          </a:effectRef>
          <a:fontRef idx="minor">
            <a:schemeClr val="dk1"/>
          </a:fontRef>
        </p:style>
        <p:txBody>
          <a:bodyPr anchor="ctr"/>
          <a:lstStyle/>
          <a:p>
            <a:pPr algn="ctr" defTabSz="685800">
              <a:defRPr/>
            </a:pPr>
            <a:r>
              <a:rPr lang="en-US" sz="1600" b="1" dirty="0" err="1">
                <a:solidFill>
                  <a:schemeClr val="bg1"/>
                </a:solidFill>
                <a:cs typeface="Helvetica" panose="020B0604020202020204" pitchFamily="34" charset="0"/>
              </a:rPr>
              <a:t>ABVE-PCx3</a:t>
            </a:r>
            <a:endParaRPr lang="en-US" sz="1600" b="1" dirty="0">
              <a:solidFill>
                <a:schemeClr val="bg1"/>
              </a:solidFill>
              <a:cs typeface="Helvetica" panose="020B0604020202020204" pitchFamily="34" charset="0"/>
            </a:endParaRPr>
          </a:p>
        </p:txBody>
      </p:sp>
      <p:sp>
        <p:nvSpPr>
          <p:cNvPr id="20" name="Flowchart: Alternate Process 18">
            <a:extLst>
              <a:ext uri="{FF2B5EF4-FFF2-40B4-BE49-F238E27FC236}">
                <a16:creationId xmlns:a16="http://schemas.microsoft.com/office/drawing/2014/main" id="{573D1A5B-3FCF-C75B-4E7A-BAA3385CBC54}"/>
              </a:ext>
            </a:extLst>
          </p:cNvPr>
          <p:cNvSpPr/>
          <p:nvPr/>
        </p:nvSpPr>
        <p:spPr>
          <a:xfrm>
            <a:off x="2173253" y="5083879"/>
            <a:ext cx="2226559" cy="721498"/>
          </a:xfrm>
          <a:prstGeom prst="rect">
            <a:avLst/>
          </a:prstGeom>
          <a:ln/>
        </p:spPr>
        <p:style>
          <a:lnRef idx="1">
            <a:schemeClr val="accent3"/>
          </a:lnRef>
          <a:fillRef idx="2">
            <a:schemeClr val="accent3"/>
          </a:fillRef>
          <a:effectRef idx="1">
            <a:schemeClr val="accent3"/>
          </a:effectRef>
          <a:fontRef idx="minor">
            <a:schemeClr val="dk1"/>
          </a:fontRef>
        </p:style>
        <p:txBody>
          <a:bodyPr anchor="ctr"/>
          <a:lstStyle/>
          <a:p>
            <a:pPr algn="ctr" defTabSz="685800">
              <a:defRPr/>
            </a:pPr>
            <a:r>
              <a:rPr lang="en-US" sz="1400" b="1" dirty="0">
                <a:solidFill>
                  <a:srgbClr val="D7D5D9">
                    <a:lumMod val="10000"/>
                  </a:srgbClr>
                </a:solidFill>
                <a:cs typeface="Helvetica" panose="020B0604020202020204" pitchFamily="34" charset="0"/>
              </a:rPr>
              <a:t>Radiotherapy</a:t>
            </a:r>
          </a:p>
          <a:p>
            <a:pPr algn="ctr" defTabSz="685800">
              <a:defRPr/>
            </a:pPr>
            <a:r>
              <a:rPr lang="en-US" sz="1400" b="1" dirty="0">
                <a:solidFill>
                  <a:srgbClr val="D7D5D9">
                    <a:lumMod val="10000"/>
                  </a:srgbClr>
                </a:solidFill>
                <a:cs typeface="Helvetica" panose="020B0604020202020204" pitchFamily="34" charset="0"/>
              </a:rPr>
              <a:t>limited to </a:t>
            </a:r>
            <a:r>
              <a:rPr lang="en-US" sz="1400" b="1" dirty="0" err="1">
                <a:solidFill>
                  <a:srgbClr val="D7D5D9">
                    <a:lumMod val="10000"/>
                  </a:srgbClr>
                </a:solidFill>
                <a:cs typeface="Helvetica" panose="020B0604020202020204" pitchFamily="34" charset="0"/>
              </a:rPr>
              <a:t>SRL</a:t>
            </a:r>
            <a:r>
              <a:rPr lang="en-US" sz="1400" b="1" dirty="0">
                <a:solidFill>
                  <a:srgbClr val="D7D5D9">
                    <a:lumMod val="10000"/>
                  </a:srgbClr>
                </a:solidFill>
                <a:cs typeface="Helvetica" panose="020B0604020202020204" pitchFamily="34" charset="0"/>
              </a:rPr>
              <a:t>, </a:t>
            </a:r>
            <a:r>
              <a:rPr lang="en-US" sz="1400" b="1" dirty="0" err="1">
                <a:solidFill>
                  <a:srgbClr val="D7D5D9">
                    <a:lumMod val="10000"/>
                  </a:srgbClr>
                </a:solidFill>
                <a:cs typeface="Helvetica" panose="020B0604020202020204" pitchFamily="34" charset="0"/>
              </a:rPr>
              <a:t>LMA</a:t>
            </a:r>
            <a:endParaRPr lang="en-US" sz="1400" b="1" dirty="0">
              <a:solidFill>
                <a:srgbClr val="D7D5D9">
                  <a:lumMod val="10000"/>
                </a:srgbClr>
              </a:solidFill>
              <a:cs typeface="Helvetica" panose="020B0604020202020204" pitchFamily="34" charset="0"/>
            </a:endParaRPr>
          </a:p>
        </p:txBody>
      </p:sp>
      <p:sp>
        <p:nvSpPr>
          <p:cNvPr id="21" name="Flowchart: Alternate Process 19">
            <a:extLst>
              <a:ext uri="{FF2B5EF4-FFF2-40B4-BE49-F238E27FC236}">
                <a16:creationId xmlns:a16="http://schemas.microsoft.com/office/drawing/2014/main" id="{B50BEB08-279A-8470-320C-327FCA0E73C3}"/>
              </a:ext>
            </a:extLst>
          </p:cNvPr>
          <p:cNvSpPr/>
          <p:nvPr/>
        </p:nvSpPr>
        <p:spPr>
          <a:xfrm>
            <a:off x="6794718" y="5060005"/>
            <a:ext cx="2277713" cy="742719"/>
          </a:xfrm>
          <a:prstGeom prst="rect">
            <a:avLst/>
          </a:prstGeom>
          <a:ln/>
        </p:spPr>
        <p:style>
          <a:lnRef idx="1">
            <a:schemeClr val="accent4"/>
          </a:lnRef>
          <a:fillRef idx="2">
            <a:schemeClr val="accent4"/>
          </a:fillRef>
          <a:effectRef idx="1">
            <a:schemeClr val="accent4"/>
          </a:effectRef>
          <a:fontRef idx="minor">
            <a:schemeClr val="dk1"/>
          </a:fontRef>
        </p:style>
        <p:txBody>
          <a:bodyPr anchor="ctr"/>
          <a:lstStyle/>
          <a:p>
            <a:pPr algn="ctr" defTabSz="685800">
              <a:defRPr/>
            </a:pPr>
            <a:endParaRPr lang="en-US" sz="1400" b="1" dirty="0">
              <a:solidFill>
                <a:schemeClr val="bg1"/>
              </a:solidFill>
              <a:cs typeface="Helvetica" panose="020B0604020202020204" pitchFamily="34" charset="0"/>
            </a:endParaRPr>
          </a:p>
          <a:p>
            <a:pPr algn="ctr" defTabSz="685800">
              <a:defRPr/>
            </a:pPr>
            <a:r>
              <a:rPr lang="en-US" sz="1400" b="1" dirty="0">
                <a:solidFill>
                  <a:schemeClr val="bg1"/>
                </a:solidFill>
                <a:cs typeface="Helvetica" panose="020B0604020202020204" pitchFamily="34" charset="0"/>
              </a:rPr>
              <a:t>Radiotherapy</a:t>
            </a:r>
          </a:p>
          <a:p>
            <a:pPr algn="ctr" defTabSz="685800">
              <a:defRPr/>
            </a:pPr>
            <a:r>
              <a:rPr lang="en-US" sz="1400" b="1" dirty="0">
                <a:solidFill>
                  <a:schemeClr val="bg1"/>
                </a:solidFill>
                <a:cs typeface="Helvetica" panose="020B0604020202020204" pitchFamily="34" charset="0"/>
              </a:rPr>
              <a:t>limited to </a:t>
            </a:r>
            <a:r>
              <a:rPr lang="en-US" sz="1400" b="1" dirty="0" err="1">
                <a:solidFill>
                  <a:schemeClr val="bg1"/>
                </a:solidFill>
                <a:cs typeface="Helvetica" panose="020B0604020202020204" pitchFamily="34" charset="0"/>
              </a:rPr>
              <a:t>SRL</a:t>
            </a:r>
            <a:r>
              <a:rPr lang="en-US" sz="1400" b="1" dirty="0">
                <a:solidFill>
                  <a:schemeClr val="bg1"/>
                </a:solidFill>
                <a:cs typeface="Helvetica" panose="020B0604020202020204" pitchFamily="34" charset="0"/>
              </a:rPr>
              <a:t>, </a:t>
            </a:r>
            <a:r>
              <a:rPr lang="en-US" sz="1400" b="1" dirty="0" err="1">
                <a:solidFill>
                  <a:schemeClr val="bg1"/>
                </a:solidFill>
                <a:cs typeface="Helvetica" panose="020B0604020202020204" pitchFamily="34" charset="0"/>
              </a:rPr>
              <a:t>LMA</a:t>
            </a:r>
            <a:endParaRPr lang="en-US" sz="1400" b="1" dirty="0">
              <a:solidFill>
                <a:schemeClr val="bg1"/>
              </a:solidFill>
              <a:cs typeface="Helvetica" panose="020B0604020202020204" pitchFamily="34" charset="0"/>
            </a:endParaRPr>
          </a:p>
          <a:p>
            <a:pPr marL="214313" indent="-214313" algn="ctr" defTabSz="685800">
              <a:buFontTx/>
              <a:buChar char="-"/>
              <a:defRPr/>
            </a:pPr>
            <a:endParaRPr lang="en-US" sz="1100" b="1" dirty="0">
              <a:solidFill>
                <a:schemeClr val="bg1"/>
              </a:solidFill>
              <a:cs typeface="Helvetica" panose="020B0604020202020204" pitchFamily="34" charset="0"/>
            </a:endParaRPr>
          </a:p>
        </p:txBody>
      </p:sp>
      <p:sp>
        <p:nvSpPr>
          <p:cNvPr id="22" name="Flowchart: Alternate Process 20">
            <a:extLst>
              <a:ext uri="{FF2B5EF4-FFF2-40B4-BE49-F238E27FC236}">
                <a16:creationId xmlns:a16="http://schemas.microsoft.com/office/drawing/2014/main" id="{03B157D4-1464-172C-177A-CA266FAEA1CF}"/>
              </a:ext>
            </a:extLst>
          </p:cNvPr>
          <p:cNvSpPr/>
          <p:nvPr/>
        </p:nvSpPr>
        <p:spPr>
          <a:xfrm>
            <a:off x="4751537" y="3940622"/>
            <a:ext cx="1780389" cy="594175"/>
          </a:xfrm>
          <a:prstGeom prst="rect">
            <a:avLst/>
          </a:prstGeom>
          <a:ln/>
        </p:spPr>
        <p:style>
          <a:lnRef idx="1">
            <a:schemeClr val="accent6"/>
          </a:lnRef>
          <a:fillRef idx="2">
            <a:schemeClr val="accent6"/>
          </a:fillRef>
          <a:effectRef idx="1">
            <a:schemeClr val="accent6"/>
          </a:effectRef>
          <a:fontRef idx="minor">
            <a:schemeClr val="dk1"/>
          </a:fontRef>
        </p:style>
        <p:txBody>
          <a:bodyPr anchor="ctr"/>
          <a:lstStyle/>
          <a:p>
            <a:pPr algn="ctr" defTabSz="685800">
              <a:defRPr/>
            </a:pPr>
            <a:r>
              <a:rPr lang="en-US" sz="1400" b="1" dirty="0">
                <a:solidFill>
                  <a:srgbClr val="D7D5D9">
                    <a:lumMod val="10000"/>
                  </a:srgbClr>
                </a:solidFill>
                <a:cs typeface="Helvetica" panose="020B0604020202020204" pitchFamily="34" charset="0"/>
              </a:rPr>
              <a:t>Off protocol </a:t>
            </a:r>
            <a:br>
              <a:rPr lang="en-US" sz="1400" b="1" dirty="0">
                <a:solidFill>
                  <a:srgbClr val="D7D5D9">
                    <a:lumMod val="10000"/>
                  </a:srgbClr>
                </a:solidFill>
                <a:cs typeface="Helvetica" panose="020B0604020202020204" pitchFamily="34" charset="0"/>
              </a:rPr>
            </a:br>
            <a:r>
              <a:rPr lang="en-US" sz="1400" b="1" dirty="0">
                <a:solidFill>
                  <a:srgbClr val="D7D5D9">
                    <a:lumMod val="10000"/>
                  </a:srgbClr>
                </a:solidFill>
                <a:cs typeface="Helvetica" panose="020B0604020202020204" pitchFamily="34" charset="0"/>
              </a:rPr>
              <a:t>therapy</a:t>
            </a:r>
          </a:p>
        </p:txBody>
      </p:sp>
      <p:sp>
        <p:nvSpPr>
          <p:cNvPr id="23" name="Flowchart: Connector 21">
            <a:extLst>
              <a:ext uri="{FF2B5EF4-FFF2-40B4-BE49-F238E27FC236}">
                <a16:creationId xmlns:a16="http://schemas.microsoft.com/office/drawing/2014/main" id="{A680CECF-ACF6-0FA2-B525-DE5E709FE535}"/>
              </a:ext>
            </a:extLst>
          </p:cNvPr>
          <p:cNvSpPr/>
          <p:nvPr/>
        </p:nvSpPr>
        <p:spPr>
          <a:xfrm>
            <a:off x="5170669" y="3113021"/>
            <a:ext cx="885477" cy="384622"/>
          </a:xfrm>
          <a:prstGeom prst="rect">
            <a:avLst/>
          </a:prstGeom>
          <a:ln/>
        </p:spPr>
        <p:style>
          <a:lnRef idx="1">
            <a:schemeClr val="accent5"/>
          </a:lnRef>
          <a:fillRef idx="2">
            <a:schemeClr val="accent5"/>
          </a:fillRef>
          <a:effectRef idx="1">
            <a:schemeClr val="accent5"/>
          </a:effectRef>
          <a:fontRef idx="minor">
            <a:schemeClr val="dk1"/>
          </a:fontRef>
        </p:style>
        <p:txBody>
          <a:bodyPr anchor="ctr"/>
          <a:lstStyle/>
          <a:p>
            <a:pPr algn="ctr" defTabSz="685800">
              <a:defRPr/>
            </a:pPr>
            <a:r>
              <a:rPr lang="en-US" sz="1600" b="1">
                <a:solidFill>
                  <a:srgbClr val="D7D5D9">
                    <a:lumMod val="10000"/>
                  </a:srgbClr>
                </a:solidFill>
                <a:cs typeface="Helvetica" panose="020B0604020202020204" pitchFamily="34" charset="0"/>
              </a:rPr>
              <a:t>PD</a:t>
            </a:r>
          </a:p>
        </p:txBody>
      </p:sp>
      <p:cxnSp>
        <p:nvCxnSpPr>
          <p:cNvPr id="24" name="Straight Arrow Connector 23">
            <a:extLst>
              <a:ext uri="{FF2B5EF4-FFF2-40B4-BE49-F238E27FC236}">
                <a16:creationId xmlns:a16="http://schemas.microsoft.com/office/drawing/2014/main" id="{0773A618-FCB9-5382-3C4A-59D3FE02725B}"/>
              </a:ext>
            </a:extLst>
          </p:cNvPr>
          <p:cNvCxnSpPr>
            <a:cxnSpLocks/>
          </p:cNvCxnSpPr>
          <p:nvPr/>
        </p:nvCxnSpPr>
        <p:spPr>
          <a:xfrm>
            <a:off x="4384925" y="2944584"/>
            <a:ext cx="708677" cy="286507"/>
          </a:xfrm>
          <a:prstGeom prst="straightConnector1">
            <a:avLst/>
          </a:prstGeom>
          <a:ln w="12700">
            <a:solidFill>
              <a:schemeClr val="bg1">
                <a:lumMod val="5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443470CB-60C6-09B3-0E54-3F3AD0EF7BC9}"/>
              </a:ext>
            </a:extLst>
          </p:cNvPr>
          <p:cNvCxnSpPr>
            <a:cxnSpLocks/>
            <a:stCxn id="14" idx="1"/>
          </p:cNvCxnSpPr>
          <p:nvPr/>
        </p:nvCxnSpPr>
        <p:spPr>
          <a:xfrm flipH="1">
            <a:off x="6133213" y="2891534"/>
            <a:ext cx="665549" cy="322602"/>
          </a:xfrm>
          <a:prstGeom prst="straightConnector1">
            <a:avLst/>
          </a:prstGeom>
          <a:ln w="12700">
            <a:solidFill>
              <a:schemeClr val="bg1">
                <a:lumMod val="5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AB8E5F11-F540-4D39-3EE8-96505F063644}"/>
              </a:ext>
            </a:extLst>
          </p:cNvPr>
          <p:cNvCxnSpPr>
            <a:cxnSpLocks/>
          </p:cNvCxnSpPr>
          <p:nvPr/>
        </p:nvCxnSpPr>
        <p:spPr>
          <a:xfrm>
            <a:off x="7938107" y="3130852"/>
            <a:ext cx="8332" cy="252143"/>
          </a:xfrm>
          <a:prstGeom prst="straightConnector1">
            <a:avLst/>
          </a:prstGeom>
          <a:ln w="12700">
            <a:solidFill>
              <a:schemeClr val="bg1">
                <a:lumMod val="5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E8CAD0C3-EFF7-BAD0-6560-79E3E74F7286}"/>
              </a:ext>
            </a:extLst>
          </p:cNvPr>
          <p:cNvCxnSpPr>
            <a:cxnSpLocks/>
          </p:cNvCxnSpPr>
          <p:nvPr/>
        </p:nvCxnSpPr>
        <p:spPr>
          <a:xfrm>
            <a:off x="3270328" y="3159382"/>
            <a:ext cx="0" cy="240340"/>
          </a:xfrm>
          <a:prstGeom prst="straightConnector1">
            <a:avLst/>
          </a:prstGeom>
          <a:ln w="12700">
            <a:solidFill>
              <a:schemeClr val="bg1">
                <a:lumMod val="5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506CE96D-0C3A-FD6A-F952-3482A5BAD468}"/>
              </a:ext>
            </a:extLst>
          </p:cNvPr>
          <p:cNvCxnSpPr>
            <a:cxnSpLocks/>
          </p:cNvCxnSpPr>
          <p:nvPr/>
        </p:nvCxnSpPr>
        <p:spPr>
          <a:xfrm>
            <a:off x="7933573" y="4094471"/>
            <a:ext cx="0" cy="202920"/>
          </a:xfrm>
          <a:prstGeom prst="straightConnector1">
            <a:avLst/>
          </a:prstGeom>
          <a:ln w="12700">
            <a:solidFill>
              <a:schemeClr val="bg1">
                <a:lumMod val="5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46BB6696-6AD1-D360-F87F-71328AE02DCA}"/>
              </a:ext>
            </a:extLst>
          </p:cNvPr>
          <p:cNvCxnSpPr>
            <a:cxnSpLocks/>
          </p:cNvCxnSpPr>
          <p:nvPr/>
        </p:nvCxnSpPr>
        <p:spPr>
          <a:xfrm>
            <a:off x="3270328" y="4050704"/>
            <a:ext cx="0" cy="290455"/>
          </a:xfrm>
          <a:prstGeom prst="straightConnector1">
            <a:avLst/>
          </a:prstGeom>
          <a:ln w="12700">
            <a:solidFill>
              <a:schemeClr val="bg1">
                <a:lumMod val="5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62AB0A69-5D24-0DA8-9F4F-1953865C106F}"/>
              </a:ext>
            </a:extLst>
          </p:cNvPr>
          <p:cNvCxnSpPr>
            <a:cxnSpLocks/>
          </p:cNvCxnSpPr>
          <p:nvPr/>
        </p:nvCxnSpPr>
        <p:spPr>
          <a:xfrm>
            <a:off x="3271676" y="4835611"/>
            <a:ext cx="0" cy="216156"/>
          </a:xfrm>
          <a:prstGeom prst="straightConnector1">
            <a:avLst/>
          </a:prstGeom>
          <a:ln w="12700">
            <a:solidFill>
              <a:schemeClr val="bg1">
                <a:lumMod val="5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6927F970-7E0C-6342-77A5-786460D30138}"/>
              </a:ext>
            </a:extLst>
          </p:cNvPr>
          <p:cNvCxnSpPr>
            <a:cxnSpLocks/>
          </p:cNvCxnSpPr>
          <p:nvPr/>
        </p:nvCxnSpPr>
        <p:spPr>
          <a:xfrm>
            <a:off x="7933573" y="4794421"/>
            <a:ext cx="0" cy="216156"/>
          </a:xfrm>
          <a:prstGeom prst="straightConnector1">
            <a:avLst/>
          </a:prstGeom>
          <a:ln w="12700">
            <a:solidFill>
              <a:schemeClr val="bg1">
                <a:lumMod val="5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09E7F265-EA9D-09CB-8D38-CBDE5BF3BF30}"/>
              </a:ext>
            </a:extLst>
          </p:cNvPr>
          <p:cNvCxnSpPr>
            <a:cxnSpLocks/>
          </p:cNvCxnSpPr>
          <p:nvPr/>
        </p:nvCxnSpPr>
        <p:spPr>
          <a:xfrm>
            <a:off x="5608689" y="3567937"/>
            <a:ext cx="0" cy="318308"/>
          </a:xfrm>
          <a:prstGeom prst="straightConnector1">
            <a:avLst/>
          </a:prstGeom>
          <a:ln w="12700">
            <a:solidFill>
              <a:schemeClr val="bg1">
                <a:lumMod val="5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33" name="TextBox 32">
            <a:extLst>
              <a:ext uri="{FF2B5EF4-FFF2-40B4-BE49-F238E27FC236}">
                <a16:creationId xmlns:a16="http://schemas.microsoft.com/office/drawing/2014/main" id="{11022673-0943-E37D-260B-722EDFCCEBC1}"/>
              </a:ext>
            </a:extLst>
          </p:cNvPr>
          <p:cNvSpPr txBox="1"/>
          <p:nvPr/>
        </p:nvSpPr>
        <p:spPr>
          <a:xfrm>
            <a:off x="9335223" y="3463247"/>
            <a:ext cx="3022374" cy="523220"/>
          </a:xfrm>
          <a:prstGeom prst="rect">
            <a:avLst/>
          </a:prstGeom>
          <a:noFill/>
          <a:ln w="9525">
            <a:noFill/>
            <a:prstDash val="dashDot"/>
          </a:ln>
        </p:spPr>
        <p:txBody>
          <a:bodyPr wrap="square">
            <a:spAutoFit/>
          </a:bodyPr>
          <a:lstStyle/>
          <a:p>
            <a:pPr defTabSz="685800">
              <a:defRPr/>
            </a:pPr>
            <a:r>
              <a:rPr lang="en-US" sz="1400" b="1" dirty="0" err="1">
                <a:solidFill>
                  <a:srgbClr val="D7D5D9">
                    <a:lumMod val="10000"/>
                  </a:srgbClr>
                </a:solidFill>
                <a:latin typeface="Arial" panose="020B0604020202020204" pitchFamily="34" charset="0"/>
                <a:cs typeface="Arial" panose="020B0604020202020204" pitchFamily="34" charset="0"/>
              </a:rPr>
              <a:t>iPET</a:t>
            </a:r>
            <a:r>
              <a:rPr lang="en-US" sz="1400" b="1" dirty="0">
                <a:solidFill>
                  <a:srgbClr val="D7D5D9">
                    <a:lumMod val="10000"/>
                  </a:srgbClr>
                </a:solidFill>
                <a:latin typeface="Arial" panose="020B0604020202020204" pitchFamily="34" charset="0"/>
                <a:cs typeface="Arial" panose="020B0604020202020204" pitchFamily="34" charset="0"/>
              </a:rPr>
              <a:t>: RRL:</a:t>
            </a:r>
            <a:br>
              <a:rPr lang="en-US" sz="1400" b="1" dirty="0">
                <a:solidFill>
                  <a:srgbClr val="D7D5D9">
                    <a:lumMod val="10000"/>
                  </a:srgbClr>
                </a:solidFill>
                <a:latin typeface="Arial" panose="020B0604020202020204" pitchFamily="34" charset="0"/>
                <a:cs typeface="Arial" panose="020B0604020202020204" pitchFamily="34" charset="0"/>
              </a:rPr>
            </a:br>
            <a:r>
              <a:rPr lang="en-US" sz="1400" b="1" dirty="0">
                <a:solidFill>
                  <a:srgbClr val="D7D5D9">
                    <a:lumMod val="10000"/>
                  </a:srgbClr>
                </a:solidFill>
                <a:latin typeface="Arial" panose="020B0604020202020204" pitchFamily="34" charset="0"/>
                <a:cs typeface="Arial" panose="020B0604020202020204" pitchFamily="34" charset="0"/>
              </a:rPr>
              <a:t>5PS= -3; SRL: 5PS=4-5</a:t>
            </a:r>
          </a:p>
        </p:txBody>
      </p:sp>
      <p:sp>
        <p:nvSpPr>
          <p:cNvPr id="34" name="TextBox 33">
            <a:extLst>
              <a:ext uri="{FF2B5EF4-FFF2-40B4-BE49-F238E27FC236}">
                <a16:creationId xmlns:a16="http://schemas.microsoft.com/office/drawing/2014/main" id="{743432E4-66C6-9B13-BAD6-BD4F3A50DAC8}"/>
              </a:ext>
            </a:extLst>
          </p:cNvPr>
          <p:cNvSpPr txBox="1"/>
          <p:nvPr/>
        </p:nvSpPr>
        <p:spPr>
          <a:xfrm>
            <a:off x="9380238" y="5260939"/>
            <a:ext cx="1992853" cy="523220"/>
          </a:xfrm>
          <a:prstGeom prst="rect">
            <a:avLst/>
          </a:prstGeom>
          <a:noFill/>
        </p:spPr>
        <p:txBody>
          <a:bodyPr wrap="none" rtlCol="0">
            <a:spAutoFit/>
          </a:bodyPr>
          <a:lstStyle/>
          <a:p>
            <a:r>
              <a:rPr lang="en-US" sz="1400" b="1" dirty="0">
                <a:latin typeface="Arial" panose="020B0604020202020204" pitchFamily="34" charset="0"/>
                <a:cs typeface="Arial" panose="020B0604020202020204" pitchFamily="34" charset="0"/>
              </a:rPr>
              <a:t>RT 21 </a:t>
            </a:r>
            <a:r>
              <a:rPr lang="en-US" sz="1400" b="1" dirty="0" err="1">
                <a:latin typeface="Arial" panose="020B0604020202020204" pitchFamily="34" charset="0"/>
                <a:cs typeface="Arial" panose="020B0604020202020204" pitchFamily="34" charset="0"/>
              </a:rPr>
              <a:t>Gy</a:t>
            </a:r>
            <a:r>
              <a:rPr lang="en-US" sz="1400" b="1" dirty="0">
                <a:latin typeface="Arial" panose="020B0604020202020204" pitchFamily="34" charset="0"/>
                <a:cs typeface="Arial" panose="020B0604020202020204" pitchFamily="34" charset="0"/>
              </a:rPr>
              <a:t>; 9 </a:t>
            </a:r>
            <a:r>
              <a:rPr lang="en-US" sz="1400" b="1" dirty="0" err="1">
                <a:latin typeface="Arial" panose="020B0604020202020204" pitchFamily="34" charset="0"/>
                <a:cs typeface="Arial" panose="020B0604020202020204" pitchFamily="34" charset="0"/>
              </a:rPr>
              <a:t>Gy</a:t>
            </a:r>
            <a:r>
              <a:rPr lang="en-US" sz="1400" b="1" dirty="0">
                <a:latin typeface="Arial" panose="020B0604020202020204" pitchFamily="34" charset="0"/>
                <a:cs typeface="Arial" panose="020B0604020202020204" pitchFamily="34" charset="0"/>
              </a:rPr>
              <a:t> boost</a:t>
            </a:r>
            <a:br>
              <a:rPr lang="en-US" sz="1400" b="1" dirty="0">
                <a:latin typeface="Arial" panose="020B0604020202020204" pitchFamily="34" charset="0"/>
                <a:cs typeface="Arial" panose="020B0604020202020204" pitchFamily="34" charset="0"/>
              </a:rPr>
            </a:br>
            <a:r>
              <a:rPr lang="en-US" sz="1400" b="1" dirty="0">
                <a:latin typeface="Arial" panose="020B0604020202020204" pitchFamily="34" charset="0"/>
                <a:cs typeface="Arial" panose="020B0604020202020204" pitchFamily="34" charset="0"/>
              </a:rPr>
              <a:t>to SRL with 5PS&gt;2</a:t>
            </a:r>
          </a:p>
        </p:txBody>
      </p:sp>
    </p:spTree>
    <p:extLst>
      <p:ext uri="{BB962C8B-B14F-4D97-AF65-F5344CB8AC3E}">
        <p14:creationId xmlns:p14="http://schemas.microsoft.com/office/powerpoint/2010/main" val="25021317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Content Placeholder 37">
            <a:extLst>
              <a:ext uri="{FF2B5EF4-FFF2-40B4-BE49-F238E27FC236}">
                <a16:creationId xmlns:a16="http://schemas.microsoft.com/office/drawing/2014/main" id="{C3048AE0-EC86-80F0-7A08-1CD6A44F9DF3}"/>
              </a:ext>
            </a:extLst>
          </p:cNvPr>
          <p:cNvSpPr>
            <a:spLocks noGrp="1"/>
          </p:cNvSpPr>
          <p:nvPr>
            <p:ph sz="half" idx="2"/>
          </p:nvPr>
        </p:nvSpPr>
        <p:spPr>
          <a:xfrm>
            <a:off x="949124" y="5064974"/>
            <a:ext cx="9749741" cy="1119419"/>
          </a:xfrm>
        </p:spPr>
        <p:txBody>
          <a:bodyPr>
            <a:normAutofit/>
          </a:bodyPr>
          <a:lstStyle/>
          <a:p>
            <a:r>
              <a:rPr lang="en-US" altLang="en-US" sz="1800" dirty="0"/>
              <a:t>November 2022: FDA approved </a:t>
            </a:r>
            <a:r>
              <a:rPr lang="en-US" altLang="en-US" sz="1800" dirty="0" err="1"/>
              <a:t>Bv</a:t>
            </a:r>
            <a:r>
              <a:rPr lang="en-US" altLang="en-US" sz="1800" dirty="0"/>
              <a:t> in combination with AVE-PC for patients aged 2 years and older with high-risk classic Hodgkin lymphoma</a:t>
            </a:r>
          </a:p>
          <a:p>
            <a:r>
              <a:rPr lang="en-US" altLang="en-US" sz="1800" dirty="0"/>
              <a:t>First pediatric approval for </a:t>
            </a:r>
            <a:r>
              <a:rPr lang="en-US" altLang="en-US" sz="1800" dirty="0" err="1"/>
              <a:t>Bv</a:t>
            </a:r>
            <a:endParaRPr lang="en-US" sz="1800" dirty="0"/>
          </a:p>
        </p:txBody>
      </p:sp>
      <p:sp>
        <p:nvSpPr>
          <p:cNvPr id="5" name="Title 4">
            <a:extLst>
              <a:ext uri="{FF2B5EF4-FFF2-40B4-BE49-F238E27FC236}">
                <a16:creationId xmlns:a16="http://schemas.microsoft.com/office/drawing/2014/main" id="{7FF0D986-2CCA-6272-DC81-6E0AD3E7A381}"/>
              </a:ext>
            </a:extLst>
          </p:cNvPr>
          <p:cNvSpPr>
            <a:spLocks noGrp="1"/>
          </p:cNvSpPr>
          <p:nvPr>
            <p:ph type="title"/>
          </p:nvPr>
        </p:nvSpPr>
        <p:spPr/>
        <p:txBody>
          <a:bodyPr/>
          <a:lstStyle/>
          <a:p>
            <a:r>
              <a:rPr lang="en-US" dirty="0"/>
              <a:t>Brentuximab </a:t>
            </a:r>
            <a:r>
              <a:rPr lang="en-US" dirty="0" err="1"/>
              <a:t>Vedotin</a:t>
            </a:r>
            <a:r>
              <a:rPr lang="en-US" dirty="0"/>
              <a:t> (</a:t>
            </a:r>
            <a:r>
              <a:rPr lang="en-US" dirty="0" err="1"/>
              <a:t>Bv</a:t>
            </a:r>
            <a:r>
              <a:rPr lang="en-US" dirty="0"/>
              <a:t>)+Chemotherapy Improves EFS and Reduces Relapse</a:t>
            </a:r>
          </a:p>
        </p:txBody>
      </p:sp>
      <p:sp>
        <p:nvSpPr>
          <p:cNvPr id="10" name="Text Placeholder 3">
            <a:extLst>
              <a:ext uri="{FF2B5EF4-FFF2-40B4-BE49-F238E27FC236}">
                <a16:creationId xmlns:a16="http://schemas.microsoft.com/office/drawing/2014/main" id="{1E2FD44F-4BBF-0897-B1B4-C2B9F6A78B7D}"/>
              </a:ext>
            </a:extLst>
          </p:cNvPr>
          <p:cNvSpPr txBox="1">
            <a:spLocks/>
          </p:cNvSpPr>
          <p:nvPr/>
        </p:nvSpPr>
        <p:spPr>
          <a:xfrm>
            <a:off x="333376" y="6409049"/>
            <a:ext cx="10332720" cy="292709"/>
          </a:xfrm>
          <a:prstGeom prst="rect">
            <a:avLst/>
          </a:prstGeom>
        </p:spPr>
        <p:txBody>
          <a:bodyPr/>
          <a:lstStyle>
            <a:lvl1pPr marL="228600" indent="-228600" algn="l" defTabSz="914400" rtl="0" eaLnBrk="1" latinLnBrk="0" hangingPunct="1">
              <a:lnSpc>
                <a:spcPct val="100000"/>
              </a:lnSpc>
              <a:spcBef>
                <a:spcPts val="1000"/>
              </a:spcBef>
              <a:buClr>
                <a:schemeClr val="accent4"/>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2"/>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accent1"/>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200" dirty="0">
                <a:solidFill>
                  <a:schemeClr val="bg1">
                    <a:lumMod val="65000"/>
                  </a:schemeClr>
                </a:solidFill>
                <a:latin typeface="Arial" panose="020B0604020202020204" pitchFamily="34" charset="0"/>
                <a:cs typeface="Arial" panose="020B0604020202020204" pitchFamily="34" charset="0"/>
              </a:rPr>
              <a:t>EFS, event-free survival; time to disease progression, a second malignant neoplasm, or death.</a:t>
            </a:r>
            <a:br>
              <a:rPr lang="it-IT" sz="1200" dirty="0">
                <a:solidFill>
                  <a:schemeClr val="bg1">
                    <a:lumMod val="65000"/>
                  </a:schemeClr>
                </a:solidFill>
                <a:latin typeface="Arial" panose="020B0604020202020204" pitchFamily="34" charset="0"/>
                <a:cs typeface="Arial" panose="020B0604020202020204" pitchFamily="34" charset="0"/>
              </a:rPr>
            </a:br>
            <a:r>
              <a:rPr lang="it-IT" sz="1200" dirty="0">
                <a:solidFill>
                  <a:schemeClr val="bg1">
                    <a:lumMod val="65000"/>
                  </a:schemeClr>
                </a:solidFill>
                <a:latin typeface="Arial" panose="020B0604020202020204" pitchFamily="34" charset="0"/>
                <a:cs typeface="Arial" panose="020B0604020202020204" pitchFamily="34" charset="0"/>
              </a:rPr>
              <a:t>Castellino SM, et al. </a:t>
            </a:r>
            <a:r>
              <a:rPr lang="en-US" sz="1200" i="1" dirty="0">
                <a:solidFill>
                  <a:schemeClr val="bg1">
                    <a:lumMod val="65000"/>
                  </a:schemeClr>
                </a:solidFill>
                <a:latin typeface="Arial" panose="020B0604020202020204" pitchFamily="34" charset="0"/>
                <a:cs typeface="Arial" panose="020B0604020202020204" pitchFamily="34" charset="0"/>
              </a:rPr>
              <a:t>N </a:t>
            </a:r>
            <a:r>
              <a:rPr lang="en-US" sz="1200" i="1" dirty="0" err="1">
                <a:solidFill>
                  <a:schemeClr val="bg1">
                    <a:lumMod val="65000"/>
                  </a:schemeClr>
                </a:solidFill>
                <a:latin typeface="Arial" panose="020B0604020202020204" pitchFamily="34" charset="0"/>
                <a:cs typeface="Arial" panose="020B0604020202020204" pitchFamily="34" charset="0"/>
              </a:rPr>
              <a:t>Engl</a:t>
            </a:r>
            <a:r>
              <a:rPr lang="en-US" sz="1200" i="1" dirty="0">
                <a:solidFill>
                  <a:schemeClr val="bg1">
                    <a:lumMod val="65000"/>
                  </a:schemeClr>
                </a:solidFill>
                <a:latin typeface="Arial" panose="020B0604020202020204" pitchFamily="34" charset="0"/>
                <a:cs typeface="Arial" panose="020B0604020202020204" pitchFamily="34" charset="0"/>
              </a:rPr>
              <a:t> J Med.</a:t>
            </a:r>
            <a:r>
              <a:rPr lang="it-IT" sz="1200" dirty="0">
                <a:solidFill>
                  <a:schemeClr val="bg1">
                    <a:lumMod val="65000"/>
                  </a:schemeClr>
                </a:solidFill>
                <a:latin typeface="Arial" panose="020B0604020202020204" pitchFamily="34" charset="0"/>
                <a:cs typeface="Arial" panose="020B0604020202020204" pitchFamily="34" charset="0"/>
              </a:rPr>
              <a:t> 2022;387(18):1649-1660</a:t>
            </a:r>
            <a:r>
              <a:rPr lang="en-US" sz="1200" dirty="0">
                <a:solidFill>
                  <a:schemeClr val="bg1">
                    <a:lumMod val="65000"/>
                  </a:schemeClr>
                </a:solidFill>
                <a:latin typeface="Arial" panose="020B0604020202020204" pitchFamily="34" charset="0"/>
                <a:cs typeface="Arial" panose="020B0604020202020204" pitchFamily="34" charset="0"/>
              </a:rPr>
              <a:t>. </a:t>
            </a:r>
          </a:p>
        </p:txBody>
      </p:sp>
      <p:sp>
        <p:nvSpPr>
          <p:cNvPr id="39" name="Text Placeholder 5">
            <a:extLst>
              <a:ext uri="{FF2B5EF4-FFF2-40B4-BE49-F238E27FC236}">
                <a16:creationId xmlns:a16="http://schemas.microsoft.com/office/drawing/2014/main" id="{A3861230-FF03-6EF2-1F9D-6E23CC4B57AA}"/>
              </a:ext>
            </a:extLst>
          </p:cNvPr>
          <p:cNvSpPr txBox="1">
            <a:spLocks/>
          </p:cNvSpPr>
          <p:nvPr/>
        </p:nvSpPr>
        <p:spPr>
          <a:xfrm>
            <a:off x="949124" y="1276423"/>
            <a:ext cx="4818264" cy="651538"/>
          </a:xfrm>
          <a:prstGeom prst="rect">
            <a:avLst/>
          </a:prstGeom>
        </p:spPr>
        <p:txBody>
          <a:bodyPr vert="horz" lIns="91440" tIns="45720" rIns="91440" bIns="45720" rtlCol="0" anchor="b">
            <a:normAutofit/>
          </a:bodyPr>
          <a:lstStyle>
            <a:lvl1pPr marL="0" indent="0" algn="l" defTabSz="914400" rtl="0" eaLnBrk="1" latinLnBrk="0" hangingPunct="1">
              <a:lnSpc>
                <a:spcPct val="100000"/>
              </a:lnSpc>
              <a:spcBef>
                <a:spcPts val="1000"/>
              </a:spcBef>
              <a:buClr>
                <a:schemeClr val="accent4"/>
              </a:buClr>
              <a:buFont typeface="Arial" panose="020B0604020202020204" pitchFamily="34" charset="0"/>
              <a:buNone/>
              <a:defRPr sz="2400" b="1" kern="1200">
                <a:solidFill>
                  <a:schemeClr val="accent4"/>
                </a:solidFill>
                <a:latin typeface="+mn-lt"/>
                <a:ea typeface="+mn-ea"/>
                <a:cs typeface="+mn-cs"/>
              </a:defRPr>
            </a:lvl1pPr>
            <a:lvl2pPr marL="457200" indent="0" algn="l" defTabSz="914400" rtl="0" eaLnBrk="1" latinLnBrk="0" hangingPunct="1">
              <a:lnSpc>
                <a:spcPct val="100000"/>
              </a:lnSpc>
              <a:spcBef>
                <a:spcPts val="500"/>
              </a:spcBef>
              <a:buClr>
                <a:schemeClr val="accent2"/>
              </a:buClr>
              <a:buFont typeface="Arial" panose="020B0604020202020204" pitchFamily="34" charset="0"/>
              <a:buNone/>
              <a:defRPr sz="2000" b="1" kern="1200">
                <a:solidFill>
                  <a:schemeClr val="tx1">
                    <a:lumMod val="75000"/>
                  </a:schemeClr>
                </a:solidFill>
                <a:latin typeface="+mn-lt"/>
                <a:ea typeface="+mn-ea"/>
                <a:cs typeface="+mn-cs"/>
              </a:defRPr>
            </a:lvl2pPr>
            <a:lvl3pPr marL="914400" indent="0" algn="l" defTabSz="914400" rtl="0" eaLnBrk="1" latinLnBrk="0" hangingPunct="1">
              <a:lnSpc>
                <a:spcPct val="100000"/>
              </a:lnSpc>
              <a:spcBef>
                <a:spcPts val="500"/>
              </a:spcBef>
              <a:buClr>
                <a:schemeClr val="accent1"/>
              </a:buClr>
              <a:buFont typeface="Arial" panose="020B0604020202020204" pitchFamily="34" charset="0"/>
              <a:buNone/>
              <a:defRPr sz="1800" b="1" kern="1200">
                <a:solidFill>
                  <a:schemeClr val="tx1">
                    <a:lumMod val="75000"/>
                  </a:schemeClr>
                </a:solidFill>
                <a:latin typeface="+mn-lt"/>
                <a:ea typeface="+mn-ea"/>
                <a:cs typeface="+mn-cs"/>
              </a:defRPr>
            </a:lvl3pPr>
            <a:lvl4pPr marL="1371600" indent="0" algn="l" defTabSz="914400" rtl="0" eaLnBrk="1" latinLnBrk="0" hangingPunct="1">
              <a:lnSpc>
                <a:spcPct val="100000"/>
              </a:lnSpc>
              <a:spcBef>
                <a:spcPts val="500"/>
              </a:spcBef>
              <a:buFont typeface="Arial" panose="020B0604020202020204" pitchFamily="34" charset="0"/>
              <a:buNone/>
              <a:defRPr sz="1600" b="1" kern="1200">
                <a:solidFill>
                  <a:schemeClr val="tx1">
                    <a:lumMod val="75000"/>
                  </a:schemeClr>
                </a:solidFill>
                <a:latin typeface="+mn-lt"/>
                <a:ea typeface="+mn-ea"/>
                <a:cs typeface="+mn-cs"/>
              </a:defRPr>
            </a:lvl4pPr>
            <a:lvl5pPr marL="1828800" indent="0" algn="l" defTabSz="914400" rtl="0" eaLnBrk="1" latinLnBrk="0" hangingPunct="1">
              <a:lnSpc>
                <a:spcPct val="100000"/>
              </a:lnSpc>
              <a:spcBef>
                <a:spcPts val="500"/>
              </a:spcBef>
              <a:buFont typeface="Arial" panose="020B0604020202020204" pitchFamily="34" charset="0"/>
              <a:buNone/>
              <a:defRPr sz="1600" b="1" kern="1200">
                <a:solidFill>
                  <a:schemeClr val="tx1">
                    <a:lumMod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sz="2000"/>
              <a:t>EFS</a:t>
            </a:r>
            <a:endParaRPr lang="en-US" sz="2000" dirty="0"/>
          </a:p>
        </p:txBody>
      </p:sp>
      <p:sp>
        <p:nvSpPr>
          <p:cNvPr id="40" name="Text Placeholder 7">
            <a:extLst>
              <a:ext uri="{FF2B5EF4-FFF2-40B4-BE49-F238E27FC236}">
                <a16:creationId xmlns:a16="http://schemas.microsoft.com/office/drawing/2014/main" id="{7CAC243B-25FC-A76E-ACB1-2495FE504B23}"/>
              </a:ext>
            </a:extLst>
          </p:cNvPr>
          <p:cNvSpPr txBox="1">
            <a:spLocks/>
          </p:cNvSpPr>
          <p:nvPr/>
        </p:nvSpPr>
        <p:spPr>
          <a:xfrm>
            <a:off x="6263465" y="1276423"/>
            <a:ext cx="4861736" cy="651538"/>
          </a:xfrm>
          <a:prstGeom prst="rect">
            <a:avLst/>
          </a:prstGeom>
        </p:spPr>
        <p:txBody>
          <a:bodyPr vert="horz" lIns="91440" tIns="45720" rIns="91440" bIns="45720" rtlCol="0" anchor="b">
            <a:normAutofit/>
          </a:bodyPr>
          <a:lstStyle>
            <a:lvl1pPr marL="0" indent="0" algn="l" defTabSz="914400" rtl="0" eaLnBrk="1" latinLnBrk="0" hangingPunct="1">
              <a:lnSpc>
                <a:spcPct val="100000"/>
              </a:lnSpc>
              <a:spcBef>
                <a:spcPts val="1000"/>
              </a:spcBef>
              <a:buClr>
                <a:schemeClr val="accent4"/>
              </a:buClr>
              <a:buFont typeface="Arial" panose="020B0604020202020204" pitchFamily="34" charset="0"/>
              <a:buNone/>
              <a:defRPr sz="2400" b="1" kern="1200">
                <a:solidFill>
                  <a:schemeClr val="accent2"/>
                </a:solidFill>
                <a:latin typeface="+mn-lt"/>
                <a:ea typeface="+mn-ea"/>
                <a:cs typeface="+mn-cs"/>
              </a:defRPr>
            </a:lvl1pPr>
            <a:lvl2pPr marL="457200" indent="0" algn="l" defTabSz="914400" rtl="0" eaLnBrk="1" latinLnBrk="0" hangingPunct="1">
              <a:lnSpc>
                <a:spcPct val="100000"/>
              </a:lnSpc>
              <a:spcBef>
                <a:spcPts val="500"/>
              </a:spcBef>
              <a:buClr>
                <a:schemeClr val="accent2"/>
              </a:buClr>
              <a:buFont typeface="Arial" panose="020B0604020202020204" pitchFamily="34" charset="0"/>
              <a:buNone/>
              <a:defRPr sz="2000" b="1" kern="1200">
                <a:solidFill>
                  <a:schemeClr val="tx1">
                    <a:lumMod val="75000"/>
                  </a:schemeClr>
                </a:solidFill>
                <a:latin typeface="+mn-lt"/>
                <a:ea typeface="+mn-ea"/>
                <a:cs typeface="+mn-cs"/>
              </a:defRPr>
            </a:lvl2pPr>
            <a:lvl3pPr marL="914400" indent="0" algn="l" defTabSz="914400" rtl="0" eaLnBrk="1" latinLnBrk="0" hangingPunct="1">
              <a:lnSpc>
                <a:spcPct val="100000"/>
              </a:lnSpc>
              <a:spcBef>
                <a:spcPts val="500"/>
              </a:spcBef>
              <a:buClr>
                <a:schemeClr val="accent1"/>
              </a:buClr>
              <a:buFont typeface="Arial" panose="020B0604020202020204" pitchFamily="34" charset="0"/>
              <a:buNone/>
              <a:defRPr sz="1800" b="1" kern="1200">
                <a:solidFill>
                  <a:schemeClr val="tx1">
                    <a:lumMod val="75000"/>
                  </a:schemeClr>
                </a:solidFill>
                <a:latin typeface="+mn-lt"/>
                <a:ea typeface="+mn-ea"/>
                <a:cs typeface="+mn-cs"/>
              </a:defRPr>
            </a:lvl3pPr>
            <a:lvl4pPr marL="1371600" indent="0" algn="l" defTabSz="914400" rtl="0" eaLnBrk="1" latinLnBrk="0" hangingPunct="1">
              <a:lnSpc>
                <a:spcPct val="100000"/>
              </a:lnSpc>
              <a:spcBef>
                <a:spcPts val="500"/>
              </a:spcBef>
              <a:buFont typeface="Arial" panose="020B0604020202020204" pitchFamily="34" charset="0"/>
              <a:buNone/>
              <a:defRPr sz="1600" b="1" kern="1200">
                <a:solidFill>
                  <a:schemeClr val="tx1">
                    <a:lumMod val="75000"/>
                  </a:schemeClr>
                </a:solidFill>
                <a:latin typeface="+mn-lt"/>
                <a:ea typeface="+mn-ea"/>
                <a:cs typeface="+mn-cs"/>
              </a:defRPr>
            </a:lvl4pPr>
            <a:lvl5pPr marL="1828800" indent="0" algn="l" defTabSz="914400" rtl="0" eaLnBrk="1" latinLnBrk="0" hangingPunct="1">
              <a:lnSpc>
                <a:spcPct val="100000"/>
              </a:lnSpc>
              <a:spcBef>
                <a:spcPts val="500"/>
              </a:spcBef>
              <a:buFont typeface="Arial" panose="020B0604020202020204" pitchFamily="34" charset="0"/>
              <a:buNone/>
              <a:defRPr sz="1600" b="1" kern="1200">
                <a:solidFill>
                  <a:schemeClr val="tx1">
                    <a:lumMod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sz="2000">
                <a:solidFill>
                  <a:schemeClr val="accent4"/>
                </a:solidFill>
                <a:latin typeface="Arial" panose="020B0604020202020204" pitchFamily="34" charset="0"/>
                <a:cs typeface="Arial" panose="020B0604020202020204" pitchFamily="34" charset="0"/>
              </a:rPr>
              <a:t>Relapse</a:t>
            </a:r>
            <a:endParaRPr lang="en-US" sz="2000" baseline="30000" dirty="0">
              <a:solidFill>
                <a:schemeClr val="accent4"/>
              </a:solidFill>
              <a:latin typeface="Arial" panose="020B0604020202020204" pitchFamily="34" charset="0"/>
              <a:cs typeface="Arial" panose="020B0604020202020204" pitchFamily="34" charset="0"/>
            </a:endParaRPr>
          </a:p>
        </p:txBody>
      </p:sp>
      <p:pic>
        <p:nvPicPr>
          <p:cNvPr id="41" name="Content Placeholder 12">
            <a:extLst>
              <a:ext uri="{FF2B5EF4-FFF2-40B4-BE49-F238E27FC236}">
                <a16:creationId xmlns:a16="http://schemas.microsoft.com/office/drawing/2014/main" id="{C8A3E8F2-1CFE-3A1E-BF59-EF15125C7B4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721066" y="1878548"/>
            <a:ext cx="5067954" cy="3070940"/>
          </a:xfrm>
          <a:prstGeom prst="rect">
            <a:avLst/>
          </a:prstGeom>
        </p:spPr>
      </p:pic>
      <p:pic>
        <p:nvPicPr>
          <p:cNvPr id="42" name="Content Placeholder 31">
            <a:extLst>
              <a:ext uri="{FF2B5EF4-FFF2-40B4-BE49-F238E27FC236}">
                <a16:creationId xmlns:a16="http://schemas.microsoft.com/office/drawing/2014/main" id="{6C665B4F-04B0-59BB-5EAC-2B6C0E9D8F4F}"/>
              </a:ext>
            </a:extLst>
          </p:cNvPr>
          <p:cNvPicPr>
            <a:picLocks noChangeAspect="1"/>
          </p:cNvPicPr>
          <p:nvPr/>
        </p:nvPicPr>
        <p:blipFill>
          <a:blip r:embed="rId4"/>
          <a:stretch>
            <a:fillRect/>
          </a:stretch>
        </p:blipFill>
        <p:spPr>
          <a:xfrm>
            <a:off x="6495737" y="2034306"/>
            <a:ext cx="5484976" cy="2712445"/>
          </a:xfrm>
          <a:prstGeom prst="rect">
            <a:avLst/>
          </a:prstGeom>
        </p:spPr>
      </p:pic>
      <p:sp>
        <p:nvSpPr>
          <p:cNvPr id="43" name="TextBox 42">
            <a:extLst>
              <a:ext uri="{FF2B5EF4-FFF2-40B4-BE49-F238E27FC236}">
                <a16:creationId xmlns:a16="http://schemas.microsoft.com/office/drawing/2014/main" id="{2C4F0D3B-3AD5-A964-82CC-9AD11E6EAF65}"/>
              </a:ext>
            </a:extLst>
          </p:cNvPr>
          <p:cNvSpPr txBox="1"/>
          <p:nvPr/>
        </p:nvSpPr>
        <p:spPr>
          <a:xfrm>
            <a:off x="3731637" y="1727887"/>
            <a:ext cx="1781233" cy="276999"/>
          </a:xfrm>
          <a:prstGeom prst="rect">
            <a:avLst/>
          </a:prstGeom>
          <a:noFill/>
        </p:spPr>
        <p:txBody>
          <a:bodyPr wrap="square" rtlCol="0">
            <a:spAutoFit/>
          </a:bodyPr>
          <a:lstStyle/>
          <a:p>
            <a:pPr defTabSz="457200"/>
            <a:r>
              <a:rPr lang="en-US" sz="1200" b="1" dirty="0">
                <a:solidFill>
                  <a:srgbClr val="C00000"/>
                </a:solidFill>
                <a:latin typeface="Arial" panose="020B0604020202020204" pitchFamily="34" charset="0"/>
                <a:cs typeface="Arial" panose="020B0604020202020204" pitchFamily="34" charset="0"/>
              </a:rPr>
              <a:t>3-</a:t>
            </a:r>
            <a:r>
              <a:rPr lang="en-US" sz="1200" b="1" dirty="0" err="1">
                <a:solidFill>
                  <a:srgbClr val="C00000"/>
                </a:solidFill>
                <a:latin typeface="Arial" panose="020B0604020202020204" pitchFamily="34" charset="0"/>
                <a:cs typeface="Arial" panose="020B0604020202020204" pitchFamily="34" charset="0"/>
              </a:rPr>
              <a:t>yr</a:t>
            </a:r>
            <a:r>
              <a:rPr lang="en-US" sz="1200" b="1" dirty="0">
                <a:solidFill>
                  <a:srgbClr val="C00000"/>
                </a:solidFill>
                <a:latin typeface="Arial" panose="020B0604020202020204" pitchFamily="34" charset="0"/>
                <a:cs typeface="Arial" panose="020B0604020202020204" pitchFamily="34" charset="0"/>
              </a:rPr>
              <a:t> </a:t>
            </a:r>
            <a:r>
              <a:rPr lang="en-US" sz="1200" b="1" dirty="0" err="1">
                <a:solidFill>
                  <a:srgbClr val="C00000"/>
                </a:solidFill>
                <a:latin typeface="Arial" panose="020B0604020202020204" pitchFamily="34" charset="0"/>
                <a:cs typeface="Arial" panose="020B0604020202020204" pitchFamily="34" charset="0"/>
              </a:rPr>
              <a:t>EFS</a:t>
            </a:r>
            <a:r>
              <a:rPr lang="en-US" sz="1200" b="1" dirty="0">
                <a:solidFill>
                  <a:srgbClr val="C00000"/>
                </a:solidFill>
                <a:latin typeface="Arial" panose="020B0604020202020204" pitchFamily="34" charset="0"/>
                <a:cs typeface="Arial" panose="020B0604020202020204" pitchFamily="34" charset="0"/>
              </a:rPr>
              <a:t> 92.1%</a:t>
            </a:r>
          </a:p>
        </p:txBody>
      </p:sp>
      <p:sp>
        <p:nvSpPr>
          <p:cNvPr id="44" name="TextBox 43">
            <a:extLst>
              <a:ext uri="{FF2B5EF4-FFF2-40B4-BE49-F238E27FC236}">
                <a16:creationId xmlns:a16="http://schemas.microsoft.com/office/drawing/2014/main" id="{8785E157-B4BE-FEF0-C566-8E7E317B0B82}"/>
              </a:ext>
            </a:extLst>
          </p:cNvPr>
          <p:cNvSpPr txBox="1"/>
          <p:nvPr/>
        </p:nvSpPr>
        <p:spPr>
          <a:xfrm>
            <a:off x="3966615" y="2724798"/>
            <a:ext cx="1822405" cy="276999"/>
          </a:xfrm>
          <a:prstGeom prst="rect">
            <a:avLst/>
          </a:prstGeom>
          <a:noFill/>
        </p:spPr>
        <p:txBody>
          <a:bodyPr wrap="square" rtlCol="0">
            <a:spAutoFit/>
          </a:bodyPr>
          <a:lstStyle/>
          <a:p>
            <a:pPr defTabSz="457200"/>
            <a:r>
              <a:rPr lang="en-US" sz="1200" dirty="0">
                <a:solidFill>
                  <a:srgbClr val="1473A4"/>
                </a:solidFill>
                <a:latin typeface="Arial" panose="020B0604020202020204" pitchFamily="34" charset="0"/>
                <a:cs typeface="Arial" panose="020B0604020202020204" pitchFamily="34" charset="0"/>
              </a:rPr>
              <a:t>3-</a:t>
            </a:r>
            <a:r>
              <a:rPr lang="en-US" sz="1200" dirty="0" err="1">
                <a:solidFill>
                  <a:srgbClr val="1473A4"/>
                </a:solidFill>
                <a:latin typeface="Arial" panose="020B0604020202020204" pitchFamily="34" charset="0"/>
                <a:cs typeface="Arial" panose="020B0604020202020204" pitchFamily="34" charset="0"/>
              </a:rPr>
              <a:t>yr</a:t>
            </a:r>
            <a:r>
              <a:rPr lang="en-US" sz="1200" dirty="0">
                <a:solidFill>
                  <a:srgbClr val="1473A4"/>
                </a:solidFill>
                <a:latin typeface="Arial" panose="020B0604020202020204" pitchFamily="34" charset="0"/>
                <a:cs typeface="Arial" panose="020B0604020202020204" pitchFamily="34" charset="0"/>
              </a:rPr>
              <a:t> </a:t>
            </a:r>
            <a:r>
              <a:rPr lang="en-US" sz="1200" dirty="0" err="1">
                <a:solidFill>
                  <a:srgbClr val="1473A4"/>
                </a:solidFill>
                <a:latin typeface="Arial" panose="020B0604020202020204" pitchFamily="34" charset="0"/>
                <a:cs typeface="Arial" panose="020B0604020202020204" pitchFamily="34" charset="0"/>
              </a:rPr>
              <a:t>EFS</a:t>
            </a:r>
            <a:r>
              <a:rPr lang="en-US" sz="1200" dirty="0">
                <a:solidFill>
                  <a:srgbClr val="1473A4"/>
                </a:solidFill>
                <a:latin typeface="Arial" panose="020B0604020202020204" pitchFamily="34" charset="0"/>
                <a:cs typeface="Arial" panose="020B0604020202020204" pitchFamily="34" charset="0"/>
              </a:rPr>
              <a:t> 82.5%</a:t>
            </a:r>
          </a:p>
        </p:txBody>
      </p:sp>
      <p:pic>
        <p:nvPicPr>
          <p:cNvPr id="45" name="Content Placeholder 5">
            <a:extLst>
              <a:ext uri="{FF2B5EF4-FFF2-40B4-BE49-F238E27FC236}">
                <a16:creationId xmlns:a16="http://schemas.microsoft.com/office/drawing/2014/main" id="{25CFEDC3-4EE1-D7F3-AECA-C3431EFA0C29}"/>
              </a:ext>
            </a:extLst>
          </p:cNvPr>
          <p:cNvPicPr>
            <a:picLocks noChangeAspect="1"/>
          </p:cNvPicPr>
          <p:nvPr/>
        </p:nvPicPr>
        <p:blipFill>
          <a:blip r:embed="rId5"/>
          <a:stretch>
            <a:fillRect/>
          </a:stretch>
        </p:blipFill>
        <p:spPr>
          <a:xfrm>
            <a:off x="6346393" y="2625074"/>
            <a:ext cx="298688" cy="1610321"/>
          </a:xfrm>
          <a:prstGeom prst="rect">
            <a:avLst/>
          </a:prstGeom>
        </p:spPr>
      </p:pic>
    </p:spTree>
    <p:extLst>
      <p:ext uri="{BB962C8B-B14F-4D97-AF65-F5344CB8AC3E}">
        <p14:creationId xmlns:p14="http://schemas.microsoft.com/office/powerpoint/2010/main" val="15398723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9" descr="Image">
            <a:extLst>
              <a:ext uri="{FF2B5EF4-FFF2-40B4-BE49-F238E27FC236}">
                <a16:creationId xmlns:a16="http://schemas.microsoft.com/office/drawing/2014/main" id="{5B3165AA-0146-5555-8878-FFD2DE9A5835}"/>
              </a:ext>
            </a:extLst>
          </p:cNvPr>
          <p:cNvPicPr>
            <a:picLocks noChangeAspect="1"/>
          </p:cNvPicPr>
          <p:nvPr/>
        </p:nvPicPr>
        <p:blipFill rotWithShape="1">
          <a:blip r:embed="rId3" cstate="screen">
            <a:alphaModFix amt="35000"/>
            <a:extLst>
              <a:ext uri="{28A0092B-C50C-407E-A947-70E740481C1C}">
                <a14:useLocalDpi xmlns:a14="http://schemas.microsoft.com/office/drawing/2010/main"/>
              </a:ext>
            </a:extLst>
          </a:blip>
          <a:srcRect/>
          <a:stretch/>
        </p:blipFill>
        <p:spPr>
          <a:xfrm>
            <a:off x="3532545" y="365443"/>
            <a:ext cx="8497434" cy="6293052"/>
          </a:xfrm>
          <a:prstGeom prst="rect">
            <a:avLst/>
          </a:prstGeom>
        </p:spPr>
      </p:pic>
      <p:sp>
        <p:nvSpPr>
          <p:cNvPr id="7" name="Title 6">
            <a:extLst>
              <a:ext uri="{FF2B5EF4-FFF2-40B4-BE49-F238E27FC236}">
                <a16:creationId xmlns:a16="http://schemas.microsoft.com/office/drawing/2014/main" id="{C6043DAB-8D98-0A51-A848-DFBF6B9E4106}"/>
              </a:ext>
            </a:extLst>
          </p:cNvPr>
          <p:cNvSpPr>
            <a:spLocks noGrp="1"/>
          </p:cNvSpPr>
          <p:nvPr>
            <p:ph type="title"/>
          </p:nvPr>
        </p:nvSpPr>
        <p:spPr>
          <a:xfrm>
            <a:off x="162021" y="199505"/>
            <a:ext cx="3425241" cy="1755904"/>
          </a:xfrm>
        </p:spPr>
        <p:txBody>
          <a:bodyPr>
            <a:noAutofit/>
          </a:bodyPr>
          <a:lstStyle/>
          <a:p>
            <a:r>
              <a:rPr lang="en-US" sz="2400" dirty="0">
                <a:latin typeface="Arial" panose="020B0604020202020204" pitchFamily="34" charset="0"/>
                <a:cs typeface="Arial" panose="020B0604020202020204" pitchFamily="34" charset="0"/>
              </a:rPr>
              <a:t>Benefit of </a:t>
            </a:r>
            <a:r>
              <a:rPr lang="en-US" sz="2400" dirty="0" err="1">
                <a:latin typeface="Arial" panose="020B0604020202020204" pitchFamily="34" charset="0"/>
                <a:cs typeface="Arial" panose="020B0604020202020204" pitchFamily="34" charset="0"/>
              </a:rPr>
              <a:t>Bv</a:t>
            </a:r>
            <a:r>
              <a:rPr lang="en-US" sz="2400" dirty="0">
                <a:latin typeface="Arial" panose="020B0604020202020204" pitchFamily="34" charset="0"/>
                <a:cs typeface="Arial" panose="020B0604020202020204" pitchFamily="34" charset="0"/>
              </a:rPr>
              <a:t> Extends Across Multiple</a:t>
            </a:r>
            <a:br>
              <a:rPr lang="en-US" sz="2400" dirty="0">
                <a:latin typeface="Arial" panose="020B0604020202020204" pitchFamily="34" charset="0"/>
                <a:cs typeface="Arial" panose="020B0604020202020204" pitchFamily="34" charset="0"/>
              </a:rPr>
            </a:br>
            <a:r>
              <a:rPr lang="en-US" sz="2400" dirty="0">
                <a:latin typeface="Arial" panose="020B0604020202020204" pitchFamily="34" charset="0"/>
                <a:cs typeface="Arial" panose="020B0604020202020204" pitchFamily="34" charset="0"/>
              </a:rPr>
              <a:t>Prognostic Factors</a:t>
            </a:r>
            <a:endParaRPr lang="en-US" sz="2400" dirty="0"/>
          </a:p>
        </p:txBody>
      </p:sp>
      <p:sp>
        <p:nvSpPr>
          <p:cNvPr id="9" name="Text Placeholder 3">
            <a:extLst>
              <a:ext uri="{FF2B5EF4-FFF2-40B4-BE49-F238E27FC236}">
                <a16:creationId xmlns:a16="http://schemas.microsoft.com/office/drawing/2014/main" id="{71DF70D1-82AD-F3E0-0AF1-3D6F959C8997}"/>
              </a:ext>
            </a:extLst>
          </p:cNvPr>
          <p:cNvSpPr txBox="1">
            <a:spLocks/>
          </p:cNvSpPr>
          <p:nvPr/>
        </p:nvSpPr>
        <p:spPr>
          <a:xfrm>
            <a:off x="333376" y="6293207"/>
            <a:ext cx="10332720" cy="292709"/>
          </a:xfrm>
          <a:prstGeom prst="rect">
            <a:avLst/>
          </a:prstGeom>
        </p:spPr>
        <p:txBody>
          <a:bodyPr/>
          <a:lstStyle>
            <a:lvl1pPr marL="228600" indent="-228600" algn="l" defTabSz="914400" rtl="0" eaLnBrk="1" latinLnBrk="0" hangingPunct="1">
              <a:lnSpc>
                <a:spcPct val="100000"/>
              </a:lnSpc>
              <a:spcBef>
                <a:spcPts val="1000"/>
              </a:spcBef>
              <a:buClr>
                <a:schemeClr val="accent4"/>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2"/>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accent1"/>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None/>
            </a:pPr>
            <a:r>
              <a:rPr lang="en-US" sz="1200" dirty="0">
                <a:solidFill>
                  <a:schemeClr val="bg1">
                    <a:lumMod val="65000"/>
                  </a:schemeClr>
                </a:solidFill>
                <a:latin typeface="Arial" panose="020B0604020202020204" pitchFamily="34" charset="0"/>
                <a:cs typeface="Arial" panose="020B0604020202020204" pitchFamily="34" charset="0"/>
              </a:rPr>
              <a:t>CI, confidence interval.     </a:t>
            </a:r>
          </a:p>
          <a:p>
            <a:pPr marL="0" indent="0">
              <a:spcBef>
                <a:spcPts val="0"/>
              </a:spcBef>
              <a:buNone/>
            </a:pPr>
            <a:r>
              <a:rPr lang="en-US" sz="1200" dirty="0" err="1">
                <a:solidFill>
                  <a:schemeClr val="bg1">
                    <a:lumMod val="65000"/>
                  </a:schemeClr>
                </a:solidFill>
                <a:latin typeface="Arial" panose="020B0604020202020204" pitchFamily="34" charset="0"/>
                <a:cs typeface="Arial" panose="020B0604020202020204" pitchFamily="34" charset="0"/>
              </a:rPr>
              <a:t>Castellino</a:t>
            </a:r>
            <a:r>
              <a:rPr lang="en-US" sz="1200" dirty="0">
                <a:solidFill>
                  <a:schemeClr val="bg1">
                    <a:lumMod val="65000"/>
                  </a:schemeClr>
                </a:solidFill>
                <a:latin typeface="Arial" panose="020B0604020202020204" pitchFamily="34" charset="0"/>
                <a:cs typeface="Arial" panose="020B0604020202020204" pitchFamily="34" charset="0"/>
              </a:rPr>
              <a:t> SM, et al. </a:t>
            </a:r>
            <a:r>
              <a:rPr lang="en-US" sz="1200" i="1" dirty="0">
                <a:solidFill>
                  <a:schemeClr val="bg1">
                    <a:lumMod val="65000"/>
                  </a:schemeClr>
                </a:solidFill>
                <a:latin typeface="Arial" panose="020B0604020202020204" pitchFamily="34" charset="0"/>
                <a:cs typeface="Arial" panose="020B0604020202020204" pitchFamily="34" charset="0"/>
              </a:rPr>
              <a:t>N </a:t>
            </a:r>
            <a:r>
              <a:rPr lang="en-US" sz="1200" i="1" dirty="0" err="1">
                <a:solidFill>
                  <a:schemeClr val="bg1">
                    <a:lumMod val="65000"/>
                  </a:schemeClr>
                </a:solidFill>
                <a:latin typeface="Arial" panose="020B0604020202020204" pitchFamily="34" charset="0"/>
                <a:cs typeface="Arial" panose="020B0604020202020204" pitchFamily="34" charset="0"/>
              </a:rPr>
              <a:t>Engl</a:t>
            </a:r>
            <a:r>
              <a:rPr lang="en-US" sz="1200" i="1" dirty="0">
                <a:solidFill>
                  <a:schemeClr val="bg1">
                    <a:lumMod val="65000"/>
                  </a:schemeClr>
                </a:solidFill>
                <a:latin typeface="Arial" panose="020B0604020202020204" pitchFamily="34" charset="0"/>
                <a:cs typeface="Arial" panose="020B0604020202020204" pitchFamily="34" charset="0"/>
              </a:rPr>
              <a:t> J Med. </a:t>
            </a:r>
            <a:r>
              <a:rPr lang="en-US" sz="1200" dirty="0">
                <a:solidFill>
                  <a:schemeClr val="bg1">
                    <a:lumMod val="65000"/>
                  </a:schemeClr>
                </a:solidFill>
                <a:latin typeface="Arial" panose="020B0604020202020204" pitchFamily="34" charset="0"/>
                <a:cs typeface="Arial" panose="020B0604020202020204" pitchFamily="34" charset="0"/>
              </a:rPr>
              <a:t>2022;387(18):1649-1660. </a:t>
            </a:r>
            <a:endParaRPr lang="en-US" sz="1200" dirty="0">
              <a:solidFill>
                <a:schemeClr val="bg1">
                  <a:lumMod val="65000"/>
                </a:schemeClr>
              </a:solidFill>
              <a:highlight>
                <a:srgbClr val="FFFF00"/>
              </a:highlight>
              <a:latin typeface="Arial" panose="020B0604020202020204" pitchFamily="34" charset="0"/>
              <a:cs typeface="Arial" panose="020B0604020202020204" pitchFamily="34" charset="0"/>
            </a:endParaRPr>
          </a:p>
        </p:txBody>
      </p:sp>
      <p:pic>
        <p:nvPicPr>
          <p:cNvPr id="4" name="Content Placeholder 9" descr="Image">
            <a:extLst>
              <a:ext uri="{FF2B5EF4-FFF2-40B4-BE49-F238E27FC236}">
                <a16:creationId xmlns:a16="http://schemas.microsoft.com/office/drawing/2014/main" id="{12868F9D-6E2E-586B-FF6B-5ECAE0127659}"/>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162021" y="3018693"/>
            <a:ext cx="11867958" cy="244370"/>
          </a:xfrm>
          <a:prstGeom prst="rect">
            <a:avLst/>
          </a:prstGeom>
          <a:ln w="38100">
            <a:solidFill>
              <a:schemeClr val="accent1"/>
            </a:solidFill>
          </a:ln>
          <a:effectLst>
            <a:outerShdw blurRad="50800" dist="38100" dir="2700000" algn="tl" rotWithShape="0">
              <a:prstClr val="black">
                <a:alpha val="40000"/>
              </a:prstClr>
            </a:outerShdw>
          </a:effectLst>
        </p:spPr>
      </p:pic>
      <p:pic>
        <p:nvPicPr>
          <p:cNvPr id="5" name="Content Placeholder 9" descr="Image">
            <a:extLst>
              <a:ext uri="{FF2B5EF4-FFF2-40B4-BE49-F238E27FC236}">
                <a16:creationId xmlns:a16="http://schemas.microsoft.com/office/drawing/2014/main" id="{7CB591C3-ECF5-BBA6-E089-B477586F583D}"/>
              </a:ext>
            </a:extLst>
          </p:cNvPr>
          <p:cNvPicPr>
            <a:picLocks noChangeAspect="1"/>
          </p:cNvPicPr>
          <p:nvPr/>
        </p:nvPicPr>
        <p:blipFill rotWithShape="1">
          <a:blip r:embed="rId5" cstate="screen">
            <a:extLst>
              <a:ext uri="{28A0092B-C50C-407E-A947-70E740481C1C}">
                <a14:useLocalDpi xmlns:a14="http://schemas.microsoft.com/office/drawing/2010/main"/>
              </a:ext>
            </a:extLst>
          </a:blip>
          <a:srcRect/>
          <a:stretch/>
        </p:blipFill>
        <p:spPr>
          <a:xfrm>
            <a:off x="162021" y="5241506"/>
            <a:ext cx="11867958" cy="486194"/>
          </a:xfrm>
          <a:prstGeom prst="rect">
            <a:avLst/>
          </a:prstGeom>
          <a:ln w="38100">
            <a:solidFill>
              <a:schemeClr val="accent1"/>
            </a:solid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30329057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EAEA67-9A36-7FC5-1229-3EC23BA7E871}"/>
              </a:ext>
            </a:extLst>
          </p:cNvPr>
          <p:cNvSpPr>
            <a:spLocks noGrp="1"/>
          </p:cNvSpPr>
          <p:nvPr>
            <p:ph type="title"/>
          </p:nvPr>
        </p:nvSpPr>
        <p:spPr/>
        <p:txBody>
          <a:bodyPr/>
          <a:lstStyle/>
          <a:p>
            <a:r>
              <a:rPr lang="en-US" dirty="0"/>
              <a:t>Benefit of </a:t>
            </a:r>
            <a:r>
              <a:rPr lang="en-US" dirty="0" err="1"/>
              <a:t>Bv</a:t>
            </a:r>
            <a:r>
              <a:rPr lang="en-US" dirty="0"/>
              <a:t> Extends Across Multiple Prognostic Factors</a:t>
            </a:r>
          </a:p>
        </p:txBody>
      </p:sp>
      <p:sp>
        <p:nvSpPr>
          <p:cNvPr id="5" name="Content Placeholder 4">
            <a:extLst>
              <a:ext uri="{FF2B5EF4-FFF2-40B4-BE49-F238E27FC236}">
                <a16:creationId xmlns:a16="http://schemas.microsoft.com/office/drawing/2014/main" id="{90530116-769A-B713-332B-9047F78A6BA4}"/>
              </a:ext>
            </a:extLst>
          </p:cNvPr>
          <p:cNvSpPr>
            <a:spLocks noGrp="1"/>
          </p:cNvSpPr>
          <p:nvPr>
            <p:ph sz="half" idx="1"/>
          </p:nvPr>
        </p:nvSpPr>
        <p:spPr>
          <a:xfrm>
            <a:off x="609600" y="1496291"/>
            <a:ext cx="5181600" cy="405238"/>
          </a:xfrm>
        </p:spPr>
        <p:txBody>
          <a:bodyPr/>
          <a:lstStyle/>
          <a:p>
            <a:pPr marL="0" indent="0">
              <a:buNone/>
            </a:pPr>
            <a:r>
              <a:rPr lang="en-US" sz="2000" b="1" dirty="0">
                <a:solidFill>
                  <a:schemeClr val="accent4"/>
                </a:solidFill>
              </a:rPr>
              <a:t>Post-hoc analysis</a:t>
            </a:r>
          </a:p>
          <a:p>
            <a:endParaRPr lang="en-US" dirty="0"/>
          </a:p>
        </p:txBody>
      </p:sp>
      <p:sp>
        <p:nvSpPr>
          <p:cNvPr id="6" name="Content Placeholder 5">
            <a:extLst>
              <a:ext uri="{FF2B5EF4-FFF2-40B4-BE49-F238E27FC236}">
                <a16:creationId xmlns:a16="http://schemas.microsoft.com/office/drawing/2014/main" id="{FA5F231D-8B57-93A2-454E-C453BF2B5828}"/>
              </a:ext>
            </a:extLst>
          </p:cNvPr>
          <p:cNvSpPr>
            <a:spLocks noGrp="1"/>
          </p:cNvSpPr>
          <p:nvPr>
            <p:ph sz="half" idx="2"/>
          </p:nvPr>
        </p:nvSpPr>
        <p:spPr>
          <a:xfrm>
            <a:off x="7576445" y="1901529"/>
            <a:ext cx="4090835" cy="4275433"/>
          </a:xfrm>
        </p:spPr>
        <p:txBody>
          <a:bodyPr>
            <a:normAutofit/>
          </a:bodyPr>
          <a:lstStyle/>
          <a:p>
            <a:r>
              <a:rPr lang="en-US" dirty="0"/>
              <a:t>3-year EFS</a:t>
            </a:r>
            <a:br>
              <a:rPr lang="en-US" dirty="0"/>
            </a:br>
            <a:r>
              <a:rPr lang="en-US" dirty="0"/>
              <a:t>(</a:t>
            </a:r>
            <a:r>
              <a:rPr lang="en-US" b="1" dirty="0" err="1">
                <a:solidFill>
                  <a:srgbClr val="C54E3A"/>
                </a:solidFill>
              </a:rPr>
              <a:t>Bv+CT</a:t>
            </a:r>
            <a:r>
              <a:rPr lang="en-US" b="1" dirty="0">
                <a:solidFill>
                  <a:srgbClr val="C54E3A"/>
                </a:solidFill>
              </a:rPr>
              <a:t> </a:t>
            </a:r>
            <a:r>
              <a:rPr lang="en-US" dirty="0"/>
              <a:t>versus </a:t>
            </a:r>
            <a:r>
              <a:rPr lang="en-US" b="1" dirty="0">
                <a:solidFill>
                  <a:srgbClr val="6289C4"/>
                </a:solidFill>
              </a:rPr>
              <a:t>CT</a:t>
            </a:r>
            <a:r>
              <a:rPr lang="en-US" dirty="0"/>
              <a:t>)</a:t>
            </a:r>
          </a:p>
          <a:p>
            <a:r>
              <a:rPr lang="en-US" dirty="0"/>
              <a:t>Rapid-responding lesions:</a:t>
            </a:r>
          </a:p>
          <a:p>
            <a:pPr lvl="1"/>
            <a:r>
              <a:rPr lang="en-US" sz="1800" dirty="0"/>
              <a:t>92.3% versus 85.7% (HR, 0.48; 95% CI, 0.27 to 0.84)</a:t>
            </a:r>
          </a:p>
          <a:p>
            <a:r>
              <a:rPr lang="en-US" dirty="0"/>
              <a:t>Slow-responding lesions:</a:t>
            </a:r>
          </a:p>
          <a:p>
            <a:pPr lvl="1"/>
            <a:r>
              <a:rPr lang="en-US" sz="1800" dirty="0"/>
              <a:t>90.7% versus 68.3% (HR, 0.28; 95% CI, 0.10 to 0.76)</a:t>
            </a:r>
          </a:p>
        </p:txBody>
      </p:sp>
      <p:sp>
        <p:nvSpPr>
          <p:cNvPr id="4" name="Text Placeholder 14">
            <a:extLst>
              <a:ext uri="{FF2B5EF4-FFF2-40B4-BE49-F238E27FC236}">
                <a16:creationId xmlns:a16="http://schemas.microsoft.com/office/drawing/2014/main" id="{E14852A7-3F57-AE8D-E7FF-6D3BBAABD9E0}"/>
              </a:ext>
            </a:extLst>
          </p:cNvPr>
          <p:cNvSpPr txBox="1">
            <a:spLocks/>
          </p:cNvSpPr>
          <p:nvPr/>
        </p:nvSpPr>
        <p:spPr>
          <a:xfrm>
            <a:off x="280087" y="6371359"/>
            <a:ext cx="10333038" cy="405238"/>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100000"/>
              </a:lnSpc>
              <a:spcBef>
                <a:spcPts val="1000"/>
              </a:spcBef>
              <a:buClr>
                <a:schemeClr val="accent4"/>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2"/>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accent1"/>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0000"/>
              </a:lnSpc>
              <a:spcBef>
                <a:spcPts val="0"/>
              </a:spcBef>
              <a:buFont typeface="Arial" panose="020B0604020202020204" pitchFamily="34" charset="0"/>
              <a:buNone/>
            </a:pPr>
            <a:r>
              <a:rPr lang="en-US" sz="1200" dirty="0" err="1">
                <a:solidFill>
                  <a:schemeClr val="bg1">
                    <a:lumMod val="65000"/>
                  </a:schemeClr>
                </a:solidFill>
                <a:latin typeface="Arial" panose="020B0604020202020204" pitchFamily="34" charset="0"/>
                <a:cs typeface="Arial" panose="020B0604020202020204" pitchFamily="34" charset="0"/>
              </a:rPr>
              <a:t>Bv</a:t>
            </a:r>
            <a:r>
              <a:rPr lang="en-US" sz="1200" dirty="0">
                <a:solidFill>
                  <a:schemeClr val="bg1">
                    <a:lumMod val="65000"/>
                  </a:schemeClr>
                </a:solidFill>
                <a:latin typeface="Arial" panose="020B0604020202020204" pitchFamily="34" charset="0"/>
                <a:cs typeface="Arial" panose="020B0604020202020204" pitchFamily="34" charset="0"/>
              </a:rPr>
              <a:t>, brentuximab </a:t>
            </a:r>
            <a:r>
              <a:rPr lang="en-US" sz="1200" dirty="0" err="1">
                <a:solidFill>
                  <a:schemeClr val="bg1">
                    <a:lumMod val="65000"/>
                  </a:schemeClr>
                </a:solidFill>
                <a:latin typeface="Arial" panose="020B0604020202020204" pitchFamily="34" charset="0"/>
                <a:cs typeface="Arial" panose="020B0604020202020204" pitchFamily="34" charset="0"/>
              </a:rPr>
              <a:t>vedotin</a:t>
            </a:r>
            <a:r>
              <a:rPr lang="en-US" sz="1200" dirty="0">
                <a:solidFill>
                  <a:schemeClr val="bg1">
                    <a:lumMod val="65000"/>
                  </a:schemeClr>
                </a:solidFill>
                <a:latin typeface="Arial" panose="020B0604020202020204" pitchFamily="34" charset="0"/>
                <a:cs typeface="Arial" panose="020B0604020202020204" pitchFamily="34" charset="0"/>
              </a:rPr>
              <a:t>; CT, computerized tomography scan; HR, hazard ratio.      </a:t>
            </a:r>
          </a:p>
          <a:p>
            <a:pPr marL="0" indent="0">
              <a:lnSpc>
                <a:spcPct val="110000"/>
              </a:lnSpc>
              <a:spcBef>
                <a:spcPts val="0"/>
              </a:spcBef>
              <a:buFont typeface="Arial" panose="020B0604020202020204" pitchFamily="34" charset="0"/>
              <a:buNone/>
            </a:pPr>
            <a:r>
              <a:rPr lang="en-US" sz="1200" dirty="0" err="1">
                <a:solidFill>
                  <a:schemeClr val="bg1">
                    <a:lumMod val="65000"/>
                  </a:schemeClr>
                </a:solidFill>
                <a:latin typeface="Arial" panose="020B0604020202020204" pitchFamily="34" charset="0"/>
                <a:cs typeface="Arial" panose="020B0604020202020204" pitchFamily="34" charset="0"/>
              </a:rPr>
              <a:t>Castellino</a:t>
            </a:r>
            <a:r>
              <a:rPr lang="en-US" sz="1200" dirty="0">
                <a:solidFill>
                  <a:schemeClr val="bg1">
                    <a:lumMod val="65000"/>
                  </a:schemeClr>
                </a:solidFill>
                <a:latin typeface="Arial" panose="020B0604020202020204" pitchFamily="34" charset="0"/>
                <a:cs typeface="Arial" panose="020B0604020202020204" pitchFamily="34" charset="0"/>
              </a:rPr>
              <a:t> SM, et al. </a:t>
            </a:r>
            <a:r>
              <a:rPr lang="en-US" sz="1200" i="1" dirty="0">
                <a:solidFill>
                  <a:schemeClr val="bg1">
                    <a:lumMod val="65000"/>
                  </a:schemeClr>
                </a:solidFill>
                <a:latin typeface="Arial" panose="020B0604020202020204" pitchFamily="34" charset="0"/>
                <a:cs typeface="Arial" panose="020B0604020202020204" pitchFamily="34" charset="0"/>
              </a:rPr>
              <a:t>N </a:t>
            </a:r>
            <a:r>
              <a:rPr lang="en-US" sz="1200" i="1" dirty="0" err="1">
                <a:solidFill>
                  <a:schemeClr val="bg1">
                    <a:lumMod val="65000"/>
                  </a:schemeClr>
                </a:solidFill>
                <a:latin typeface="Arial" panose="020B0604020202020204" pitchFamily="34" charset="0"/>
                <a:cs typeface="Arial" panose="020B0604020202020204" pitchFamily="34" charset="0"/>
              </a:rPr>
              <a:t>Engl</a:t>
            </a:r>
            <a:r>
              <a:rPr lang="en-US" sz="1200" i="1" dirty="0">
                <a:solidFill>
                  <a:schemeClr val="bg1">
                    <a:lumMod val="65000"/>
                  </a:schemeClr>
                </a:solidFill>
                <a:latin typeface="Arial" panose="020B0604020202020204" pitchFamily="34" charset="0"/>
                <a:cs typeface="Arial" panose="020B0604020202020204" pitchFamily="34" charset="0"/>
              </a:rPr>
              <a:t> J Med. </a:t>
            </a:r>
            <a:r>
              <a:rPr lang="en-US" sz="1200" dirty="0">
                <a:solidFill>
                  <a:schemeClr val="bg1">
                    <a:lumMod val="65000"/>
                  </a:schemeClr>
                </a:solidFill>
                <a:latin typeface="Arial" panose="020B0604020202020204" pitchFamily="34" charset="0"/>
                <a:cs typeface="Arial" panose="020B0604020202020204" pitchFamily="34" charset="0"/>
              </a:rPr>
              <a:t>2022;387(18):1649-1660.  </a:t>
            </a:r>
          </a:p>
          <a:p>
            <a:pPr marL="0" indent="0">
              <a:buFont typeface="Arial" panose="020B0604020202020204" pitchFamily="34" charset="0"/>
              <a:buNone/>
            </a:pPr>
            <a:endParaRPr lang="en-US" sz="1200" dirty="0">
              <a:solidFill>
                <a:schemeClr val="bg1">
                  <a:lumMod val="65000"/>
                </a:schemeClr>
              </a:solidFill>
              <a:highlight>
                <a:srgbClr val="FFFF00"/>
              </a:highlight>
              <a:latin typeface="Arial" panose="020B0604020202020204" pitchFamily="34" charset="0"/>
              <a:cs typeface="Arial" panose="020B0604020202020204" pitchFamily="34" charset="0"/>
            </a:endParaRPr>
          </a:p>
        </p:txBody>
      </p:sp>
      <p:pic>
        <p:nvPicPr>
          <p:cNvPr id="10" name="Content Placeholder 10" descr="Image">
            <a:extLst>
              <a:ext uri="{FF2B5EF4-FFF2-40B4-BE49-F238E27FC236}">
                <a16:creationId xmlns:a16="http://schemas.microsoft.com/office/drawing/2014/main" id="{8C5B6C57-7708-A1B5-DCDA-2C1690A08CA7}"/>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747119" y="1904810"/>
            <a:ext cx="6702006" cy="4059085"/>
          </a:xfrm>
          <a:prstGeom prst="rect">
            <a:avLst/>
          </a:prstGeom>
        </p:spPr>
      </p:pic>
    </p:spTree>
    <p:extLst>
      <p:ext uri="{BB962C8B-B14F-4D97-AF65-F5344CB8AC3E}">
        <p14:creationId xmlns:p14="http://schemas.microsoft.com/office/powerpoint/2010/main" val="17712465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89D41-09E0-AE89-1675-EFD3E0D5745B}"/>
              </a:ext>
            </a:extLst>
          </p:cNvPr>
          <p:cNvSpPr>
            <a:spLocks noGrp="1"/>
          </p:cNvSpPr>
          <p:nvPr>
            <p:ph type="title"/>
          </p:nvPr>
        </p:nvSpPr>
        <p:spPr/>
        <p:txBody>
          <a:bodyPr/>
          <a:lstStyle/>
          <a:p>
            <a:r>
              <a:rPr lang="en-US" altLang="en-US" sz="3200" dirty="0">
                <a:latin typeface="Arial" panose="020B0604020202020204" pitchFamily="34" charset="0"/>
                <a:cs typeface="Arial" panose="020B0604020202020204" pitchFamily="34" charset="0"/>
              </a:rPr>
              <a:t>Next Steps: SWOG1826: Phase III RCT of </a:t>
            </a:r>
            <a:r>
              <a:rPr lang="en-US" altLang="en-US" sz="3200" dirty="0" err="1">
                <a:latin typeface="Arial" panose="020B0604020202020204" pitchFamily="34" charset="0"/>
                <a:cs typeface="Arial" panose="020B0604020202020204" pitchFamily="34" charset="0"/>
              </a:rPr>
              <a:t>Nivo+Chemotherapy</a:t>
            </a:r>
            <a:r>
              <a:rPr lang="en-US" altLang="en-US" sz="3200" dirty="0">
                <a:latin typeface="Arial" panose="020B0604020202020204" pitchFamily="34" charset="0"/>
                <a:cs typeface="Arial" panose="020B0604020202020204" pitchFamily="34" charset="0"/>
              </a:rPr>
              <a:t> versus </a:t>
            </a:r>
            <a:r>
              <a:rPr lang="en-US" altLang="en-US" sz="3200" dirty="0" err="1">
                <a:latin typeface="Arial" panose="020B0604020202020204" pitchFamily="34" charset="0"/>
                <a:cs typeface="Arial" panose="020B0604020202020204" pitchFamily="34" charset="0"/>
              </a:rPr>
              <a:t>Bv+Chemotherapy</a:t>
            </a:r>
            <a:endParaRPr lang="en-US" dirty="0"/>
          </a:p>
        </p:txBody>
      </p:sp>
      <p:sp>
        <p:nvSpPr>
          <p:cNvPr id="5" name="TextBox 4">
            <a:extLst>
              <a:ext uri="{FF2B5EF4-FFF2-40B4-BE49-F238E27FC236}">
                <a16:creationId xmlns:a16="http://schemas.microsoft.com/office/drawing/2014/main" id="{CA7A1CF9-A63D-F4BD-7F20-C4AEDF33B036}"/>
              </a:ext>
            </a:extLst>
          </p:cNvPr>
          <p:cNvSpPr txBox="1"/>
          <p:nvPr/>
        </p:nvSpPr>
        <p:spPr>
          <a:xfrm>
            <a:off x="333376" y="6058331"/>
            <a:ext cx="11310756" cy="600164"/>
          </a:xfrm>
          <a:prstGeom prst="rect">
            <a:avLst/>
          </a:prstGeom>
          <a:noFill/>
        </p:spPr>
        <p:txBody>
          <a:bodyPr wrap="square" rtlCol="0">
            <a:spAutoFit/>
          </a:bodyPr>
          <a:lstStyle/>
          <a:p>
            <a:r>
              <a:rPr lang="en-US" sz="1100" dirty="0">
                <a:solidFill>
                  <a:schemeClr val="bg1">
                    <a:lumMod val="65000"/>
                  </a:schemeClr>
                </a:solidFill>
                <a:latin typeface="Arial" panose="020B0604020202020204" pitchFamily="34" charset="0"/>
                <a:cs typeface="Arial" panose="020B0604020202020204" pitchFamily="34" charset="0"/>
              </a:rPr>
              <a:t>AVD, doxorubicin, vinblastine, dacarbazine; CR, complete response; DS, Deauville Score; EOT, end of treatment; G-CSF, granulocyte colony stimulating factor; IPS, International Prognostic Score; LN, lymph node; </a:t>
            </a:r>
            <a:r>
              <a:rPr lang="en-US" sz="1100" dirty="0" err="1">
                <a:solidFill>
                  <a:schemeClr val="bg1">
                    <a:lumMod val="65000"/>
                  </a:schemeClr>
                </a:solidFill>
                <a:latin typeface="Arial" panose="020B0604020202020204" pitchFamily="34" charset="0"/>
                <a:cs typeface="Arial" panose="020B0604020202020204" pitchFamily="34" charset="0"/>
              </a:rPr>
              <a:t>Nivo</a:t>
            </a:r>
            <a:r>
              <a:rPr lang="en-US" sz="1100" dirty="0">
                <a:solidFill>
                  <a:schemeClr val="bg1">
                    <a:lumMod val="65000"/>
                  </a:schemeClr>
                </a:solidFill>
                <a:latin typeface="Arial" panose="020B0604020202020204" pitchFamily="34" charset="0"/>
                <a:cs typeface="Arial" panose="020B0604020202020204" pitchFamily="34" charset="0"/>
              </a:rPr>
              <a:t>, nivolumab; PFS, progression-free survival; PRO, patient-reported outcome; RCT, randomized clinical trial; RT, radiation therapy.</a:t>
            </a:r>
            <a:br>
              <a:rPr lang="en-US" sz="1100" dirty="0">
                <a:solidFill>
                  <a:schemeClr val="bg1">
                    <a:lumMod val="65000"/>
                  </a:schemeClr>
                </a:solidFill>
                <a:latin typeface="Arial" panose="020B0604020202020204" pitchFamily="34" charset="0"/>
                <a:cs typeface="Arial" panose="020B0604020202020204" pitchFamily="34" charset="0"/>
              </a:rPr>
            </a:br>
            <a:r>
              <a:rPr lang="en-US" sz="1100" dirty="0">
                <a:solidFill>
                  <a:schemeClr val="bg1">
                    <a:lumMod val="65000"/>
                  </a:schemeClr>
                </a:solidFill>
                <a:latin typeface="Arial" panose="020B0604020202020204" pitchFamily="34" charset="0"/>
                <a:cs typeface="Arial" panose="020B0604020202020204" pitchFamily="34" charset="0"/>
              </a:rPr>
              <a:t>Herrera AF, et al.</a:t>
            </a:r>
            <a:r>
              <a:rPr lang="en-US" sz="1100" i="1" dirty="0">
                <a:solidFill>
                  <a:schemeClr val="bg1">
                    <a:lumMod val="65000"/>
                  </a:schemeClr>
                </a:solidFill>
                <a:latin typeface="Arial" panose="020B0604020202020204" pitchFamily="34" charset="0"/>
                <a:cs typeface="Arial" panose="020B0604020202020204" pitchFamily="34" charset="0"/>
              </a:rPr>
              <a:t> Blood</a:t>
            </a:r>
            <a:r>
              <a:rPr lang="en-US" sz="1100" dirty="0">
                <a:solidFill>
                  <a:schemeClr val="bg1">
                    <a:lumMod val="65000"/>
                  </a:schemeClr>
                </a:solidFill>
                <a:latin typeface="Arial" panose="020B0604020202020204" pitchFamily="34" charset="0"/>
                <a:cs typeface="Arial" panose="020B0604020202020204" pitchFamily="34" charset="0"/>
              </a:rPr>
              <a:t>. 2020;136(suppl 1):23-24.</a:t>
            </a:r>
          </a:p>
        </p:txBody>
      </p:sp>
      <p:cxnSp>
        <p:nvCxnSpPr>
          <p:cNvPr id="6" name="Straight Arrow Connector 5">
            <a:extLst>
              <a:ext uri="{FF2B5EF4-FFF2-40B4-BE49-F238E27FC236}">
                <a16:creationId xmlns:a16="http://schemas.microsoft.com/office/drawing/2014/main" id="{36E6F2B4-37B2-A6AD-C434-2E3DF26AA271}"/>
              </a:ext>
            </a:extLst>
          </p:cNvPr>
          <p:cNvCxnSpPr>
            <a:cxnSpLocks/>
          </p:cNvCxnSpPr>
          <p:nvPr/>
        </p:nvCxnSpPr>
        <p:spPr>
          <a:xfrm>
            <a:off x="6399998" y="3023185"/>
            <a:ext cx="0" cy="289641"/>
          </a:xfrm>
          <a:prstGeom prst="straightConnector1">
            <a:avLst/>
          </a:prstGeom>
          <a:ln w="12700">
            <a:solidFill>
              <a:schemeClr val="tx2"/>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ADA3E751-D439-2441-3A60-84AE730887D5}"/>
              </a:ext>
            </a:extLst>
          </p:cNvPr>
          <p:cNvCxnSpPr>
            <a:cxnSpLocks/>
          </p:cNvCxnSpPr>
          <p:nvPr/>
        </p:nvCxnSpPr>
        <p:spPr>
          <a:xfrm>
            <a:off x="4342871" y="2061886"/>
            <a:ext cx="0" cy="258102"/>
          </a:xfrm>
          <a:prstGeom prst="straightConnector1">
            <a:avLst/>
          </a:prstGeom>
          <a:ln w="12700">
            <a:solidFill>
              <a:schemeClr val="tx2"/>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22C1AFE2-4881-099C-33C0-F8E085F6D455}"/>
              </a:ext>
            </a:extLst>
          </p:cNvPr>
          <p:cNvCxnSpPr/>
          <p:nvPr/>
        </p:nvCxnSpPr>
        <p:spPr>
          <a:xfrm>
            <a:off x="4335563" y="2837897"/>
            <a:ext cx="7308" cy="173715"/>
          </a:xfrm>
          <a:prstGeom prst="line">
            <a:avLst/>
          </a:prstGeom>
          <a:ln w="12700">
            <a:solidFill>
              <a:schemeClr val="tx2"/>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00E4550B-37C5-B72E-7A09-890D8D6E45C2}"/>
              </a:ext>
            </a:extLst>
          </p:cNvPr>
          <p:cNvCxnSpPr>
            <a:cxnSpLocks/>
          </p:cNvCxnSpPr>
          <p:nvPr/>
        </p:nvCxnSpPr>
        <p:spPr>
          <a:xfrm flipV="1">
            <a:off x="2229720" y="3023185"/>
            <a:ext cx="4170278" cy="23009"/>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745745EF-A721-2CC3-8782-355A250EF6F9}"/>
              </a:ext>
            </a:extLst>
          </p:cNvPr>
          <p:cNvCxnSpPr>
            <a:cxnSpLocks/>
          </p:cNvCxnSpPr>
          <p:nvPr/>
        </p:nvCxnSpPr>
        <p:spPr>
          <a:xfrm>
            <a:off x="2229720" y="3041592"/>
            <a:ext cx="0" cy="271234"/>
          </a:xfrm>
          <a:prstGeom prst="straightConnector1">
            <a:avLst/>
          </a:prstGeom>
          <a:ln w="12700">
            <a:solidFill>
              <a:schemeClr val="tx2"/>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22FAF049-CB03-C5E8-7695-3F294AB24241}"/>
              </a:ext>
            </a:extLst>
          </p:cNvPr>
          <p:cNvCxnSpPr>
            <a:cxnSpLocks/>
          </p:cNvCxnSpPr>
          <p:nvPr/>
        </p:nvCxnSpPr>
        <p:spPr>
          <a:xfrm>
            <a:off x="6390254" y="3697270"/>
            <a:ext cx="9744" cy="283007"/>
          </a:xfrm>
          <a:prstGeom prst="straightConnector1">
            <a:avLst/>
          </a:prstGeom>
          <a:ln w="9525">
            <a:solidFill>
              <a:srgbClr val="006579"/>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D9E4B386-E418-23BE-447B-67D4AAAAD650}"/>
              </a:ext>
            </a:extLst>
          </p:cNvPr>
          <p:cNvCxnSpPr>
            <a:cxnSpLocks/>
          </p:cNvCxnSpPr>
          <p:nvPr/>
        </p:nvCxnSpPr>
        <p:spPr>
          <a:xfrm>
            <a:off x="6418267" y="4391049"/>
            <a:ext cx="0" cy="276104"/>
          </a:xfrm>
          <a:prstGeom prst="straightConnector1">
            <a:avLst/>
          </a:prstGeom>
          <a:ln w="12700">
            <a:solidFill>
              <a:schemeClr val="tx2"/>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90413F4E-16AA-5FCE-91DD-DCE035CDC3A5}"/>
              </a:ext>
            </a:extLst>
          </p:cNvPr>
          <p:cNvCxnSpPr>
            <a:cxnSpLocks/>
          </p:cNvCxnSpPr>
          <p:nvPr/>
        </p:nvCxnSpPr>
        <p:spPr>
          <a:xfrm>
            <a:off x="2229720" y="4391049"/>
            <a:ext cx="0" cy="276104"/>
          </a:xfrm>
          <a:prstGeom prst="straightConnector1">
            <a:avLst/>
          </a:prstGeom>
          <a:ln w="12700">
            <a:solidFill>
              <a:schemeClr val="tx2"/>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51286824-F0FF-C97A-D88E-E91A556897CC}"/>
              </a:ext>
            </a:extLst>
          </p:cNvPr>
          <p:cNvSpPr/>
          <p:nvPr/>
        </p:nvSpPr>
        <p:spPr>
          <a:xfrm>
            <a:off x="1223689" y="1608052"/>
            <a:ext cx="6625441" cy="491234"/>
          </a:xfrm>
          <a:prstGeom prst="rect">
            <a:avLst/>
          </a:prstGeom>
          <a:ln/>
        </p:spPr>
        <p:style>
          <a:lnRef idx="3">
            <a:schemeClr val="lt1"/>
          </a:lnRef>
          <a:fillRef idx="1">
            <a:schemeClr val="accent4"/>
          </a:fillRef>
          <a:effectRef idx="1">
            <a:schemeClr val="accent4"/>
          </a:effectRef>
          <a:fontRef idx="minor">
            <a:schemeClr val="lt1"/>
          </a:fontRef>
        </p:style>
        <p:txBody>
          <a:bodyPr rtlCol="0" anchor="ctr"/>
          <a:lstStyle/>
          <a:p>
            <a:pPr algn="ctr" defTabSz="685800">
              <a:defRPr/>
            </a:pPr>
            <a:r>
              <a:rPr lang="en-US" sz="1800" b="1" dirty="0">
                <a:solidFill>
                  <a:schemeClr val="bg1"/>
                </a:solidFill>
                <a:latin typeface="Arial" panose="020B0604020202020204" pitchFamily="34" charset="0"/>
                <a:cs typeface="Arial" panose="020B0604020202020204" pitchFamily="34" charset="0"/>
              </a:rPr>
              <a:t>Newly diagnosed stage III-IV Hodgkin lymphoma</a:t>
            </a:r>
          </a:p>
        </p:txBody>
      </p:sp>
      <p:sp>
        <p:nvSpPr>
          <p:cNvPr id="15" name="AutoShape 3">
            <a:extLst>
              <a:ext uri="{FF2B5EF4-FFF2-40B4-BE49-F238E27FC236}">
                <a16:creationId xmlns:a16="http://schemas.microsoft.com/office/drawing/2014/main" id="{3C14AC53-94FE-37E6-0BF4-5A90A0A0513F}"/>
              </a:ext>
            </a:extLst>
          </p:cNvPr>
          <p:cNvSpPr>
            <a:spLocks noChangeArrowheads="1"/>
          </p:cNvSpPr>
          <p:nvPr/>
        </p:nvSpPr>
        <p:spPr bwMode="auto">
          <a:xfrm>
            <a:off x="8556426" y="1587612"/>
            <a:ext cx="2641784" cy="1464752"/>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0" tIns="0" rIns="182880" bIns="0"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36538" indent="-150813" defTabSz="457200">
              <a:spcBef>
                <a:spcPct val="0"/>
              </a:spcBef>
              <a:buNone/>
              <a:defRPr/>
            </a:pPr>
            <a:r>
              <a:rPr lang="en-US" altLang="en-US" sz="1400" b="1" dirty="0">
                <a:latin typeface="Arial" panose="020B0604020202020204" pitchFamily="34" charset="0"/>
                <a:cs typeface="Arial" panose="020B0604020202020204" pitchFamily="34" charset="0"/>
              </a:rPr>
              <a:t>Stratification:</a:t>
            </a:r>
          </a:p>
          <a:p>
            <a:pPr marL="236538" indent="-150813" defTabSz="457200">
              <a:spcBef>
                <a:spcPct val="0"/>
              </a:spcBef>
              <a:defRPr/>
            </a:pPr>
            <a:r>
              <a:rPr lang="en-US" altLang="en-US" sz="1400" dirty="0">
                <a:latin typeface="Arial" panose="020B0604020202020204" pitchFamily="34" charset="0"/>
                <a:cs typeface="Arial" panose="020B0604020202020204" pitchFamily="34" charset="0"/>
              </a:rPr>
              <a:t>Age (12-17/18-60/&gt;60)</a:t>
            </a:r>
          </a:p>
          <a:p>
            <a:pPr marL="236538" indent="-150813" defTabSz="457200">
              <a:spcBef>
                <a:spcPct val="0"/>
              </a:spcBef>
              <a:defRPr/>
            </a:pPr>
            <a:r>
              <a:rPr lang="en-US" altLang="en-US" sz="1400" dirty="0">
                <a:latin typeface="Arial" panose="020B0604020202020204" pitchFamily="34" charset="0"/>
                <a:cs typeface="Arial" panose="020B0604020202020204" pitchFamily="34" charset="0"/>
              </a:rPr>
              <a:t>IPS (012-17/18-60-3/4-7)</a:t>
            </a:r>
          </a:p>
          <a:p>
            <a:pPr marL="236538" indent="-150813" defTabSz="457200">
              <a:spcBef>
                <a:spcPct val="0"/>
              </a:spcBef>
              <a:defRPr/>
            </a:pPr>
            <a:r>
              <a:rPr lang="en-US" altLang="en-US" sz="1400" dirty="0">
                <a:latin typeface="Arial" panose="020B0604020202020204" pitchFamily="34" charset="0"/>
                <a:cs typeface="Arial" panose="020B0604020202020204" pitchFamily="34" charset="0"/>
              </a:rPr>
              <a:t>EOT RT eligible (Y/N)</a:t>
            </a:r>
          </a:p>
        </p:txBody>
      </p:sp>
      <p:sp>
        <p:nvSpPr>
          <p:cNvPr id="16" name="Rectangle 15">
            <a:extLst>
              <a:ext uri="{FF2B5EF4-FFF2-40B4-BE49-F238E27FC236}">
                <a16:creationId xmlns:a16="http://schemas.microsoft.com/office/drawing/2014/main" id="{058C0223-2ACD-BA4C-2BFD-5EA013E785AB}"/>
              </a:ext>
            </a:extLst>
          </p:cNvPr>
          <p:cNvSpPr/>
          <p:nvPr/>
        </p:nvSpPr>
        <p:spPr>
          <a:xfrm>
            <a:off x="2660006" y="2374365"/>
            <a:ext cx="3435994" cy="491234"/>
          </a:xfrm>
          <a:prstGeom prst="rect">
            <a:avLst/>
          </a:prstGeom>
          <a:ln/>
        </p:spPr>
        <p:style>
          <a:lnRef idx="1">
            <a:schemeClr val="dk1"/>
          </a:lnRef>
          <a:fillRef idx="2">
            <a:schemeClr val="dk1"/>
          </a:fillRef>
          <a:effectRef idx="1">
            <a:schemeClr val="dk1"/>
          </a:effectRef>
          <a:fontRef idx="minor">
            <a:schemeClr val="dk1"/>
          </a:fontRef>
        </p:style>
        <p:txBody>
          <a:bodyPr rtlCol="0" anchor="ctr"/>
          <a:lstStyle/>
          <a:p>
            <a:pPr algn="ctr" defTabSz="685800">
              <a:defRPr/>
            </a:pPr>
            <a:r>
              <a:rPr lang="en-US" sz="1800" b="1" dirty="0">
                <a:solidFill>
                  <a:schemeClr val="bg1"/>
                </a:solidFill>
                <a:cs typeface="Helvetica" panose="020B0604020202020204" pitchFamily="34" charset="0"/>
              </a:rPr>
              <a:t>Randomize (1:1) n=940</a:t>
            </a:r>
          </a:p>
        </p:txBody>
      </p:sp>
      <p:sp>
        <p:nvSpPr>
          <p:cNvPr id="17" name="Rectangle 16">
            <a:extLst>
              <a:ext uri="{FF2B5EF4-FFF2-40B4-BE49-F238E27FC236}">
                <a16:creationId xmlns:a16="http://schemas.microsoft.com/office/drawing/2014/main" id="{3D506A12-7619-B530-3DC8-8F54A77B190B}"/>
              </a:ext>
            </a:extLst>
          </p:cNvPr>
          <p:cNvSpPr/>
          <p:nvPr/>
        </p:nvSpPr>
        <p:spPr>
          <a:xfrm>
            <a:off x="1223688" y="3365315"/>
            <a:ext cx="1870934" cy="1025734"/>
          </a:xfrm>
          <a:prstGeom prst="rect">
            <a:avLst/>
          </a:prstGeom>
          <a:ln/>
        </p:spPr>
        <p:style>
          <a:lnRef idx="3">
            <a:schemeClr val="lt1"/>
          </a:lnRef>
          <a:fillRef idx="1">
            <a:schemeClr val="accent1"/>
          </a:fillRef>
          <a:effectRef idx="1">
            <a:schemeClr val="accent1"/>
          </a:effectRef>
          <a:fontRef idx="minor">
            <a:schemeClr val="lt1"/>
          </a:fontRef>
        </p:style>
        <p:txBody>
          <a:bodyPr rtlCol="0" anchor="ctr"/>
          <a:lstStyle/>
          <a:p>
            <a:pPr algn="ctr" defTabSz="685800">
              <a:defRPr/>
            </a:pPr>
            <a:r>
              <a:rPr lang="en-US" sz="1800" b="1" dirty="0" err="1">
                <a:solidFill>
                  <a:schemeClr val="bg1"/>
                </a:solidFill>
                <a:cs typeface="Helvetica" panose="020B0604020202020204" pitchFamily="34" charset="0"/>
              </a:rPr>
              <a:t>Nivo+AVD</a:t>
            </a:r>
            <a:endParaRPr lang="en-US" sz="1800" b="1" dirty="0">
              <a:solidFill>
                <a:schemeClr val="bg1"/>
              </a:solidFill>
              <a:cs typeface="Helvetica" panose="020B0604020202020204" pitchFamily="34" charset="0"/>
            </a:endParaRPr>
          </a:p>
          <a:p>
            <a:pPr algn="ctr" defTabSz="685800">
              <a:defRPr/>
            </a:pPr>
            <a:r>
              <a:rPr lang="en-US" b="1" dirty="0">
                <a:solidFill>
                  <a:schemeClr val="bg1"/>
                </a:solidFill>
                <a:cs typeface="Helvetica" panose="020B0604020202020204" pitchFamily="34" charset="0"/>
              </a:rPr>
              <a:t>6 cycles</a:t>
            </a:r>
            <a:endParaRPr lang="en-US" sz="1800" b="1" dirty="0">
              <a:solidFill>
                <a:schemeClr val="bg1"/>
              </a:solidFill>
              <a:cs typeface="Helvetica" panose="020B0604020202020204" pitchFamily="34" charset="0"/>
            </a:endParaRPr>
          </a:p>
        </p:txBody>
      </p:sp>
      <p:sp>
        <p:nvSpPr>
          <p:cNvPr id="18" name="Rectangle 17">
            <a:extLst>
              <a:ext uri="{FF2B5EF4-FFF2-40B4-BE49-F238E27FC236}">
                <a16:creationId xmlns:a16="http://schemas.microsoft.com/office/drawing/2014/main" id="{F0AC2851-A083-D58F-8080-B0E6713436D6}"/>
              </a:ext>
            </a:extLst>
          </p:cNvPr>
          <p:cNvSpPr/>
          <p:nvPr/>
        </p:nvSpPr>
        <p:spPr>
          <a:xfrm>
            <a:off x="5499736" y="3365315"/>
            <a:ext cx="1870934" cy="1025734"/>
          </a:xfrm>
          <a:prstGeom prst="rect">
            <a:avLst/>
          </a:prstGeom>
          <a:ln/>
        </p:spPr>
        <p:style>
          <a:lnRef idx="3">
            <a:schemeClr val="lt1"/>
          </a:lnRef>
          <a:fillRef idx="1">
            <a:schemeClr val="accent1"/>
          </a:fillRef>
          <a:effectRef idx="1">
            <a:schemeClr val="accent1"/>
          </a:effectRef>
          <a:fontRef idx="minor">
            <a:schemeClr val="lt1"/>
          </a:fontRef>
        </p:style>
        <p:txBody>
          <a:bodyPr rtlCol="0" anchor="ctr"/>
          <a:lstStyle/>
          <a:p>
            <a:pPr algn="ctr" defTabSz="685800">
              <a:defRPr/>
            </a:pPr>
            <a:r>
              <a:rPr lang="en-US" sz="1800" b="1" dirty="0" err="1">
                <a:solidFill>
                  <a:schemeClr val="bg1"/>
                </a:solidFill>
                <a:cs typeface="Helvetica" panose="020B0604020202020204" pitchFamily="34" charset="0"/>
              </a:rPr>
              <a:t>Bv+AVD</a:t>
            </a:r>
            <a:endParaRPr lang="en-US" sz="1800" b="1" dirty="0">
              <a:solidFill>
                <a:schemeClr val="bg1"/>
              </a:solidFill>
              <a:cs typeface="Helvetica" panose="020B0604020202020204" pitchFamily="34" charset="0"/>
            </a:endParaRPr>
          </a:p>
          <a:p>
            <a:pPr algn="ctr" defTabSz="685800">
              <a:defRPr/>
            </a:pPr>
            <a:r>
              <a:rPr lang="en-US" b="1" dirty="0">
                <a:solidFill>
                  <a:schemeClr val="bg1"/>
                </a:solidFill>
                <a:cs typeface="Helvetica" panose="020B0604020202020204" pitchFamily="34" charset="0"/>
              </a:rPr>
              <a:t>6 cycles</a:t>
            </a:r>
          </a:p>
          <a:p>
            <a:pPr algn="ctr" defTabSz="685800">
              <a:defRPr/>
            </a:pPr>
            <a:r>
              <a:rPr lang="en-US" sz="1400" dirty="0">
                <a:solidFill>
                  <a:schemeClr val="bg1"/>
                </a:solidFill>
                <a:cs typeface="Helvetica" panose="020B0604020202020204" pitchFamily="34" charset="0"/>
              </a:rPr>
              <a:t>*G-CSF required</a:t>
            </a:r>
          </a:p>
        </p:txBody>
      </p:sp>
      <p:sp>
        <p:nvSpPr>
          <p:cNvPr id="19" name="TextBox 18">
            <a:extLst>
              <a:ext uri="{FF2B5EF4-FFF2-40B4-BE49-F238E27FC236}">
                <a16:creationId xmlns:a16="http://schemas.microsoft.com/office/drawing/2014/main" id="{F87ABE32-E9F6-D629-90D0-A11C5DD7D228}"/>
              </a:ext>
            </a:extLst>
          </p:cNvPr>
          <p:cNvSpPr txBox="1"/>
          <p:nvPr/>
        </p:nvSpPr>
        <p:spPr>
          <a:xfrm>
            <a:off x="1223688" y="4755330"/>
            <a:ext cx="6560260" cy="938719"/>
          </a:xfrm>
          <a:prstGeom prst="rect">
            <a:avLst/>
          </a:prstGeom>
          <a:ln/>
        </p:spPr>
        <p:style>
          <a:lnRef idx="1">
            <a:schemeClr val="accent2"/>
          </a:lnRef>
          <a:fillRef idx="2">
            <a:schemeClr val="accent2"/>
          </a:fillRef>
          <a:effectRef idx="1">
            <a:schemeClr val="accent2"/>
          </a:effectRef>
          <a:fontRef idx="minor">
            <a:schemeClr val="dk1"/>
          </a:fontRef>
        </p:style>
        <p:txBody>
          <a:bodyPr wrap="square">
            <a:spAutoFit/>
          </a:bodyPr>
          <a:lstStyle/>
          <a:p>
            <a:pPr defTabSz="457200">
              <a:defRPr/>
            </a:pPr>
            <a:r>
              <a:rPr lang="en-US" sz="1100" b="1" dirty="0" err="1">
                <a:solidFill>
                  <a:schemeClr val="tx1">
                    <a:lumMod val="75000"/>
                  </a:schemeClr>
                </a:solidFill>
                <a:latin typeface="Helvetica" panose="020B0604020202020204" pitchFamily="34" charset="0"/>
                <a:cs typeface="Helvetica" panose="020B0604020202020204" pitchFamily="34" charset="0"/>
              </a:rPr>
              <a:t>EOT</a:t>
            </a:r>
            <a:r>
              <a:rPr lang="en-US" sz="1100" b="1" dirty="0">
                <a:solidFill>
                  <a:schemeClr val="tx1">
                    <a:lumMod val="75000"/>
                  </a:schemeClr>
                </a:solidFill>
                <a:latin typeface="Helvetica" panose="020B0604020202020204" pitchFamily="34" charset="0"/>
                <a:cs typeface="Helvetica" panose="020B0604020202020204" pitchFamily="34" charset="0"/>
              </a:rPr>
              <a:t> RT to residual </a:t>
            </a:r>
            <a:r>
              <a:rPr lang="en-US" sz="1100" b="1" dirty="0" err="1">
                <a:solidFill>
                  <a:schemeClr val="tx1">
                    <a:lumMod val="75000"/>
                  </a:schemeClr>
                </a:solidFill>
                <a:latin typeface="Helvetica" panose="020B0604020202020204" pitchFamily="34" charset="0"/>
                <a:cs typeface="Helvetica" panose="020B0604020202020204" pitchFamily="34" charset="0"/>
              </a:rPr>
              <a:t>FDG</a:t>
            </a:r>
            <a:r>
              <a:rPr lang="en-US" sz="1100" b="1" dirty="0">
                <a:solidFill>
                  <a:schemeClr val="tx1">
                    <a:lumMod val="75000"/>
                  </a:schemeClr>
                </a:solidFill>
                <a:latin typeface="Helvetica" panose="020B0604020202020204" pitchFamily="34" charset="0"/>
                <a:cs typeface="Helvetica" panose="020B0604020202020204" pitchFamily="34" charset="0"/>
              </a:rPr>
              <a:t>-avid areas allowed for pts declared RT-eligible prior to randomization with </a:t>
            </a:r>
            <a:r>
              <a:rPr lang="en-US" sz="1100" b="1" dirty="0" err="1">
                <a:solidFill>
                  <a:schemeClr val="tx1">
                    <a:lumMod val="75000"/>
                  </a:schemeClr>
                </a:solidFill>
                <a:latin typeface="Helvetica" panose="020B0604020202020204" pitchFamily="34" charset="0"/>
                <a:cs typeface="Helvetica" panose="020B0604020202020204" pitchFamily="34" charset="0"/>
              </a:rPr>
              <a:t>EOT</a:t>
            </a:r>
            <a:r>
              <a:rPr lang="en-US" sz="1100" b="1" dirty="0">
                <a:solidFill>
                  <a:schemeClr val="tx1">
                    <a:lumMod val="75000"/>
                  </a:schemeClr>
                </a:solidFill>
                <a:latin typeface="Helvetica" panose="020B0604020202020204" pitchFamily="34" charset="0"/>
                <a:cs typeface="Helvetica" panose="020B0604020202020204" pitchFamily="34" charset="0"/>
              </a:rPr>
              <a:t>:</a:t>
            </a:r>
          </a:p>
          <a:p>
            <a:pPr marL="228600" indent="-160338" defTabSz="457200">
              <a:buFont typeface="Arial" panose="020B0604020202020204" pitchFamily="34" charset="0"/>
              <a:buChar char="•"/>
              <a:defRPr/>
            </a:pPr>
            <a:r>
              <a:rPr lang="en-US" sz="1100" b="1" dirty="0">
                <a:solidFill>
                  <a:schemeClr val="tx1">
                    <a:lumMod val="75000"/>
                  </a:schemeClr>
                </a:solidFill>
                <a:latin typeface="Helvetica" panose="020B0604020202020204" pitchFamily="34" charset="0"/>
                <a:cs typeface="Helvetica" panose="020B0604020202020204" pitchFamily="34" charset="0"/>
              </a:rPr>
              <a:t>DS 4-5</a:t>
            </a:r>
          </a:p>
          <a:p>
            <a:pPr marL="228600" indent="-160338" defTabSz="457200">
              <a:buFont typeface="Arial" panose="020B0604020202020204" pitchFamily="34" charset="0"/>
              <a:buChar char="•"/>
              <a:defRPr/>
            </a:pPr>
            <a:r>
              <a:rPr lang="en-US" sz="1100" b="1" dirty="0">
                <a:solidFill>
                  <a:schemeClr val="tx1">
                    <a:lumMod val="75000"/>
                  </a:schemeClr>
                </a:solidFill>
                <a:latin typeface="Helvetica" panose="020B0604020202020204" pitchFamily="34" charset="0"/>
                <a:cs typeface="Helvetica" panose="020B0604020202020204" pitchFamily="34" charset="0"/>
              </a:rPr>
              <a:t>≥30% reduction in max transverse diameter</a:t>
            </a:r>
          </a:p>
          <a:p>
            <a:pPr marL="228600" indent="-160338" defTabSz="457200">
              <a:buFont typeface="Arial" panose="020B0604020202020204" pitchFamily="34" charset="0"/>
              <a:buChar char="•"/>
              <a:defRPr/>
            </a:pPr>
            <a:r>
              <a:rPr lang="en-US" sz="1100" b="1" dirty="0">
                <a:solidFill>
                  <a:schemeClr val="tx1">
                    <a:lumMod val="75000"/>
                  </a:schemeClr>
                </a:solidFill>
                <a:latin typeface="Helvetica" panose="020B0604020202020204" pitchFamily="34" charset="0"/>
                <a:cs typeface="Helvetica" panose="020B0604020202020204" pitchFamily="34" charset="0"/>
              </a:rPr>
              <a:t>AND residual LN ≥2.5 cm OR residual </a:t>
            </a:r>
            <a:r>
              <a:rPr lang="en-US" sz="1100" b="1" dirty="0" err="1">
                <a:solidFill>
                  <a:schemeClr val="tx1">
                    <a:lumMod val="75000"/>
                  </a:schemeClr>
                </a:solidFill>
                <a:latin typeface="Helvetica" panose="020B0604020202020204" pitchFamily="34" charset="0"/>
                <a:cs typeface="Helvetica" panose="020B0604020202020204" pitchFamily="34" charset="0"/>
              </a:rPr>
              <a:t>extranodal</a:t>
            </a:r>
            <a:r>
              <a:rPr lang="en-US" sz="1100" b="1" dirty="0">
                <a:solidFill>
                  <a:schemeClr val="tx1">
                    <a:lumMod val="75000"/>
                  </a:schemeClr>
                </a:solidFill>
                <a:latin typeface="Helvetica" panose="020B0604020202020204" pitchFamily="34" charset="0"/>
                <a:cs typeface="Helvetica" panose="020B0604020202020204" pitchFamily="34" charset="0"/>
              </a:rPr>
              <a:t> lesion &gt;1 cm</a:t>
            </a:r>
          </a:p>
        </p:txBody>
      </p:sp>
      <p:sp>
        <p:nvSpPr>
          <p:cNvPr id="20" name="AutoShape 3">
            <a:extLst>
              <a:ext uri="{FF2B5EF4-FFF2-40B4-BE49-F238E27FC236}">
                <a16:creationId xmlns:a16="http://schemas.microsoft.com/office/drawing/2014/main" id="{B3DD0222-864F-F4D5-0D03-CCE58F372EEA}"/>
              </a:ext>
            </a:extLst>
          </p:cNvPr>
          <p:cNvSpPr>
            <a:spLocks noChangeArrowheads="1"/>
          </p:cNvSpPr>
          <p:nvPr/>
        </p:nvSpPr>
        <p:spPr bwMode="auto">
          <a:xfrm>
            <a:off x="8556426" y="4446098"/>
            <a:ext cx="2641781" cy="1309546"/>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0" tIns="0" rIns="182880" bIns="0"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36538" indent="-150813" defTabSz="457200">
              <a:spcBef>
                <a:spcPct val="0"/>
              </a:spcBef>
              <a:buNone/>
              <a:defRPr/>
            </a:pPr>
            <a:r>
              <a:rPr lang="en-US" altLang="en-US" sz="1400" b="1" dirty="0">
                <a:latin typeface="Arial" panose="020B0604020202020204" pitchFamily="34" charset="0"/>
                <a:cs typeface="Arial" panose="020B0604020202020204" pitchFamily="34" charset="0"/>
              </a:rPr>
              <a:t>Endpoints</a:t>
            </a:r>
          </a:p>
          <a:p>
            <a:pPr marL="257175" indent="-171450" defTabSz="457200">
              <a:spcBef>
                <a:spcPct val="0"/>
              </a:spcBef>
              <a:defRPr/>
            </a:pPr>
            <a:r>
              <a:rPr lang="en-US" altLang="en-US" sz="1400" dirty="0">
                <a:latin typeface="Arial" panose="020B0604020202020204" pitchFamily="34" charset="0"/>
                <a:cs typeface="Arial" panose="020B0604020202020204" pitchFamily="34" charset="0"/>
              </a:rPr>
              <a:t>Primary endpoint: PFS</a:t>
            </a:r>
          </a:p>
          <a:p>
            <a:pPr marL="257175" indent="-171450" defTabSz="457200">
              <a:spcBef>
                <a:spcPct val="0"/>
              </a:spcBef>
              <a:defRPr/>
            </a:pPr>
            <a:r>
              <a:rPr lang="en-US" altLang="en-US" sz="1400" dirty="0">
                <a:latin typeface="Arial" panose="020B0604020202020204" pitchFamily="34" charset="0"/>
                <a:cs typeface="Arial" panose="020B0604020202020204" pitchFamily="34" charset="0"/>
              </a:rPr>
              <a:t>Secondary endpoints: </a:t>
            </a:r>
            <a:br>
              <a:rPr lang="en-US" altLang="en-US" sz="1400" dirty="0">
                <a:latin typeface="Arial" panose="020B0604020202020204" pitchFamily="34" charset="0"/>
                <a:cs typeface="Arial" panose="020B0604020202020204" pitchFamily="34" charset="0"/>
              </a:rPr>
            </a:br>
            <a:r>
              <a:rPr lang="en-US" altLang="en-US" sz="1400" dirty="0">
                <a:latin typeface="Arial" panose="020B0604020202020204" pitchFamily="34" charset="0"/>
                <a:cs typeface="Arial" panose="020B0604020202020204" pitchFamily="34" charset="0"/>
              </a:rPr>
              <a:t>EFS, OS, CR, PROs</a:t>
            </a:r>
          </a:p>
        </p:txBody>
      </p:sp>
    </p:spTree>
    <p:extLst>
      <p:ext uri="{BB962C8B-B14F-4D97-AF65-F5344CB8AC3E}">
        <p14:creationId xmlns:p14="http://schemas.microsoft.com/office/powerpoint/2010/main" val="2893209627"/>
      </p:ext>
    </p:extLst>
  </p:cSld>
  <p:clrMapOvr>
    <a:masterClrMapping/>
  </p:clrMapOvr>
</p:sld>
</file>

<file path=ppt/theme/theme1.xml><?xml version="1.0" encoding="utf-8"?>
<a:theme xmlns:a="http://schemas.openxmlformats.org/drawingml/2006/main" name="2020 Peds">
  <a:themeElements>
    <a:clrScheme name="Peds 19">
      <a:dk1>
        <a:srgbClr val="4D4D4D"/>
      </a:dk1>
      <a:lt1>
        <a:srgbClr val="FFFFFF"/>
      </a:lt1>
      <a:dk2>
        <a:srgbClr val="4D4D4D"/>
      </a:dk2>
      <a:lt2>
        <a:srgbClr val="FFFFFF"/>
      </a:lt2>
      <a:accent1>
        <a:srgbClr val="C3472E"/>
      </a:accent1>
      <a:accent2>
        <a:srgbClr val="FDB515"/>
      </a:accent2>
      <a:accent3>
        <a:srgbClr val="35A696"/>
      </a:accent3>
      <a:accent4>
        <a:srgbClr val="416BA9"/>
      </a:accent4>
      <a:accent5>
        <a:srgbClr val="2E4264"/>
      </a:accent5>
      <a:accent6>
        <a:srgbClr val="B1A089"/>
      </a:accent6>
      <a:hlink>
        <a:srgbClr val="416BA9"/>
      </a:hlink>
      <a:folHlink>
        <a:srgbClr val="949494"/>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0 Peds" id="{A1DF081F-D48E-4BA0-A720-C67A62D8180F}" vid="{0C7E4AF1-3218-4C7E-91D3-F85F1B04D7F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2020 Peds</Template>
  <TotalTime>0</TotalTime>
  <Words>1006</Words>
  <Application>Microsoft Macintosh PowerPoint</Application>
  <PresentationFormat>Widescreen</PresentationFormat>
  <Paragraphs>90</Paragraphs>
  <Slides>10</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Helvetica</vt:lpstr>
      <vt:lpstr>Times</vt:lpstr>
      <vt:lpstr>2020 Peds</vt:lpstr>
      <vt:lpstr>Integrating Targeted Therapy into Frontline Management of High-Risk Pediatric Hodgkin Lymphoma</vt:lpstr>
      <vt:lpstr>Disclaimer</vt:lpstr>
      <vt:lpstr>Targeted Therapies for High-Risk Pediatric Hodgkin Lymphoma</vt:lpstr>
      <vt:lpstr>Brentuximab Vedotin (Bv) in Children with High-Risk Classic Hodgkin Lymphoma</vt:lpstr>
      <vt:lpstr>AHOD1331: Bv+Chemotherapy in Pediatric High-Risk Hodgkin Lymphoma</vt:lpstr>
      <vt:lpstr>Brentuximab Vedotin (Bv)+Chemotherapy Improves EFS and Reduces Relapse</vt:lpstr>
      <vt:lpstr>Benefit of Bv Extends Across Multiple Prognostic Factors</vt:lpstr>
      <vt:lpstr>Benefit of Bv Extends Across Multiple Prognostic Factors</vt:lpstr>
      <vt:lpstr>Next Steps: SWOG1826: Phase III RCT of Nivo+Chemotherapy versus Bv+Chemotherapy</vt:lpstr>
      <vt:lpstr>Summary</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MedEd On The Go</dc:creator>
  <cp:keywords/>
  <dc:description/>
  <cp:lastModifiedBy/>
  <cp:revision>1</cp:revision>
  <dcterms:created xsi:type="dcterms:W3CDTF">2019-05-10T15:34:56Z</dcterms:created>
  <dcterms:modified xsi:type="dcterms:W3CDTF">2023-04-19T17:30:03Z</dcterms:modified>
  <cp:category/>
</cp:coreProperties>
</file>