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2"/>
  </p:notesMasterIdLst>
  <p:sldIdLst>
    <p:sldId id="348" r:id="rId2"/>
    <p:sldId id="256" r:id="rId3"/>
    <p:sldId id="349" r:id="rId4"/>
    <p:sldId id="350" r:id="rId5"/>
    <p:sldId id="351" r:id="rId6"/>
    <p:sldId id="368" r:id="rId7"/>
    <p:sldId id="360" r:id="rId8"/>
    <p:sldId id="362" r:id="rId9"/>
    <p:sldId id="361" r:id="rId10"/>
    <p:sldId id="3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5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33" autoAdjust="0"/>
    <p:restoredTop sz="82721" autoAdjust="0"/>
  </p:normalViewPr>
  <p:slideViewPr>
    <p:cSldViewPr snapToGrid="0">
      <p:cViewPr varScale="1">
        <p:scale>
          <a:sx n="100" d="100"/>
          <a:sy n="100" d="100"/>
        </p:scale>
        <p:origin x="1264" y="1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4/19/23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B41CCF-1001-4D52-BCF3-658308EC8578}" type="slidenum">
              <a:rPr lang="en-US" smtClean="0"/>
              <a:t>6</a:t>
            </a:fld>
            <a:endParaRPr lang="en-US"/>
          </a:p>
        </p:txBody>
      </p:sp>
    </p:spTree>
    <p:extLst>
      <p:ext uri="{BB962C8B-B14F-4D97-AF65-F5344CB8AC3E}">
        <p14:creationId xmlns:p14="http://schemas.microsoft.com/office/powerpoint/2010/main" val="31046842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_with full bleed im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73391" y="2854325"/>
            <a:ext cx="9999339" cy="1397000"/>
          </a:xfrm>
        </p:spPr>
        <p:txBody>
          <a:bodyPr lIns="0" tIns="0" rIns="0" bIns="0" anchor="b" anchorCtr="0">
            <a:noAutofit/>
          </a:bodyPr>
          <a:lstStyle>
            <a:lvl1pPr algn="l">
              <a:lnSpc>
                <a:spcPct val="80000"/>
              </a:lnSpc>
              <a:defRPr sz="6000" cap="all" baseline="0">
                <a:solidFill>
                  <a:schemeClr val="tx1"/>
                </a:solidFill>
              </a:defRPr>
            </a:lvl1pPr>
          </a:lstStyle>
          <a:p>
            <a:r>
              <a:rPr lang="en-US"/>
              <a:t>CLICK TO EDIT TITLE</a:t>
            </a:r>
          </a:p>
        </p:txBody>
      </p:sp>
      <p:sp>
        <p:nvSpPr>
          <p:cNvPr id="3" name="Subtitle 2"/>
          <p:cNvSpPr>
            <a:spLocks noGrp="1"/>
          </p:cNvSpPr>
          <p:nvPr>
            <p:ph type="subTitle" idx="1"/>
          </p:nvPr>
        </p:nvSpPr>
        <p:spPr>
          <a:xfrm>
            <a:off x="973262" y="4257675"/>
            <a:ext cx="10001655" cy="685800"/>
          </a:xfrm>
        </p:spPr>
        <p:txBody>
          <a:bodyPr lIns="0" tIns="45720" rIns="0">
            <a:noAutofit/>
          </a:bodyPr>
          <a:lstStyle>
            <a:lvl1pPr marL="0" indent="0" algn="l">
              <a:lnSpc>
                <a:spcPct val="80000"/>
              </a:lnSpc>
              <a:spcBef>
                <a:spcPts val="0"/>
              </a:spcBef>
              <a:buNone/>
              <a:defRPr sz="2400" b="0" cap="all" baseline="0">
                <a:solidFill>
                  <a:schemeClr val="tx1"/>
                </a:solidFill>
              </a:defRPr>
            </a:lvl1pPr>
            <a:lvl2pPr marL="457241" indent="0" algn="ctr">
              <a:buNone/>
              <a:defRPr>
                <a:solidFill>
                  <a:schemeClr val="tx1">
                    <a:tint val="75000"/>
                  </a:schemeClr>
                </a:solidFill>
              </a:defRPr>
            </a:lvl2pPr>
            <a:lvl3pPr marL="914484" indent="0" algn="ctr">
              <a:buNone/>
              <a:defRPr>
                <a:solidFill>
                  <a:schemeClr val="tx1">
                    <a:tint val="75000"/>
                  </a:schemeClr>
                </a:solidFill>
              </a:defRPr>
            </a:lvl3pPr>
            <a:lvl4pPr marL="1371725" indent="0" algn="ctr">
              <a:buNone/>
              <a:defRPr>
                <a:solidFill>
                  <a:schemeClr val="tx1">
                    <a:tint val="75000"/>
                  </a:schemeClr>
                </a:solidFill>
              </a:defRPr>
            </a:lvl4pPr>
            <a:lvl5pPr marL="1828968" indent="0" algn="ctr">
              <a:buNone/>
              <a:defRPr>
                <a:solidFill>
                  <a:schemeClr val="tx1">
                    <a:tint val="75000"/>
                  </a:schemeClr>
                </a:solidFill>
              </a:defRPr>
            </a:lvl5pPr>
            <a:lvl6pPr marL="2286209" indent="0" algn="ctr">
              <a:buNone/>
              <a:defRPr>
                <a:solidFill>
                  <a:schemeClr val="tx1">
                    <a:tint val="75000"/>
                  </a:schemeClr>
                </a:solidFill>
              </a:defRPr>
            </a:lvl6pPr>
            <a:lvl7pPr marL="2743452" indent="0" algn="ctr">
              <a:buNone/>
              <a:defRPr>
                <a:solidFill>
                  <a:schemeClr val="tx1">
                    <a:tint val="75000"/>
                  </a:schemeClr>
                </a:solidFill>
              </a:defRPr>
            </a:lvl7pPr>
            <a:lvl8pPr marL="3200693" indent="0" algn="ctr">
              <a:buNone/>
              <a:defRPr>
                <a:solidFill>
                  <a:schemeClr val="tx1">
                    <a:tint val="75000"/>
                  </a:schemeClr>
                </a:solidFill>
              </a:defRPr>
            </a:lvl8pPr>
            <a:lvl9pPr marL="365793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65F197-B1B8-4584-8B75-5D45B647D250}" type="datetimeFigureOut">
              <a:rPr lang="en-US" smtClean="0"/>
              <a:t>4/19/23</a:t>
            </a:fld>
            <a:endParaRPr lang="en-US"/>
          </a:p>
        </p:txBody>
      </p:sp>
      <p:sp>
        <p:nvSpPr>
          <p:cNvPr id="8" name="Freeform 6"/>
          <p:cNvSpPr>
            <a:spLocks noChangeAspect="1" noEditPoints="1"/>
          </p:cNvSpPr>
          <p:nvPr userDrawn="1"/>
        </p:nvSpPr>
        <p:spPr bwMode="auto">
          <a:xfrm>
            <a:off x="541479" y="536575"/>
            <a:ext cx="838364" cy="914400"/>
          </a:xfrm>
          <a:custGeom>
            <a:avLst/>
            <a:gdLst>
              <a:gd name="T0" fmla="*/ 661 w 1089"/>
              <a:gd name="T1" fmla="*/ 944 h 1188"/>
              <a:gd name="T2" fmla="*/ 690 w 1089"/>
              <a:gd name="T3" fmla="*/ 760 h 1188"/>
              <a:gd name="T4" fmla="*/ 399 w 1089"/>
              <a:gd name="T5" fmla="*/ 967 h 1188"/>
              <a:gd name="T6" fmla="*/ 569 w 1089"/>
              <a:gd name="T7" fmla="*/ 721 h 1188"/>
              <a:gd name="T8" fmla="*/ 360 w 1089"/>
              <a:gd name="T9" fmla="*/ 930 h 1188"/>
              <a:gd name="T10" fmla="*/ 452 w 1089"/>
              <a:gd name="T11" fmla="*/ 794 h 1188"/>
              <a:gd name="T12" fmla="*/ 219 w 1089"/>
              <a:gd name="T13" fmla="*/ 794 h 1188"/>
              <a:gd name="T14" fmla="*/ 490 w 1089"/>
              <a:gd name="T15" fmla="*/ 692 h 1188"/>
              <a:gd name="T16" fmla="*/ 336 w 1089"/>
              <a:gd name="T17" fmla="*/ 999 h 1188"/>
              <a:gd name="T18" fmla="*/ 753 w 1089"/>
              <a:gd name="T19" fmla="*/ 999 h 1188"/>
              <a:gd name="T20" fmla="*/ 869 w 1089"/>
              <a:gd name="T21" fmla="*/ 794 h 1188"/>
              <a:gd name="T22" fmla="*/ 729 w 1089"/>
              <a:gd name="T23" fmla="*/ 721 h 1188"/>
              <a:gd name="T24" fmla="*/ 869 w 1089"/>
              <a:gd name="T25" fmla="*/ 794 h 1188"/>
              <a:gd name="T26" fmla="*/ 1016 w 1089"/>
              <a:gd name="T27" fmla="*/ 285 h 1188"/>
              <a:gd name="T28" fmla="*/ 1080 w 1089"/>
              <a:gd name="T29" fmla="*/ 453 h 1188"/>
              <a:gd name="T30" fmla="*/ 1062 w 1089"/>
              <a:gd name="T31" fmla="*/ 341 h 1188"/>
              <a:gd name="T32" fmla="*/ 810 w 1089"/>
              <a:gd name="T33" fmla="*/ 458 h 1188"/>
              <a:gd name="T34" fmla="*/ 872 w 1089"/>
              <a:gd name="T35" fmla="*/ 474 h 1188"/>
              <a:gd name="T36" fmla="*/ 872 w 1089"/>
              <a:gd name="T37" fmla="*/ 289 h 1188"/>
              <a:gd name="T38" fmla="*/ 758 w 1089"/>
              <a:gd name="T39" fmla="*/ 303 h 1188"/>
              <a:gd name="T40" fmla="*/ 713 w 1089"/>
              <a:gd name="T41" fmla="*/ 335 h 1188"/>
              <a:gd name="T42" fmla="*/ 528 w 1089"/>
              <a:gd name="T43" fmla="*/ 302 h 1188"/>
              <a:gd name="T44" fmla="*/ 528 w 1089"/>
              <a:gd name="T45" fmla="*/ 489 h 1188"/>
              <a:gd name="T46" fmla="*/ 573 w 1089"/>
              <a:gd name="T47" fmla="*/ 329 h 1188"/>
              <a:gd name="T48" fmla="*/ 408 w 1089"/>
              <a:gd name="T49" fmla="*/ 303 h 1188"/>
              <a:gd name="T50" fmla="*/ 408 w 1089"/>
              <a:gd name="T51" fmla="*/ 489 h 1188"/>
              <a:gd name="T52" fmla="*/ 471 w 1089"/>
              <a:gd name="T53" fmla="*/ 320 h 1188"/>
              <a:gd name="T54" fmla="*/ 408 w 1089"/>
              <a:gd name="T55" fmla="*/ 303 h 1188"/>
              <a:gd name="T56" fmla="*/ 329 w 1089"/>
              <a:gd name="T57" fmla="*/ 472 h 1188"/>
              <a:gd name="T58" fmla="*/ 309 w 1089"/>
              <a:gd name="T59" fmla="*/ 303 h 1188"/>
              <a:gd name="T60" fmla="*/ 243 w 1089"/>
              <a:gd name="T61" fmla="*/ 320 h 1188"/>
              <a:gd name="T62" fmla="*/ 379 w 1089"/>
              <a:gd name="T63" fmla="*/ 489 h 1188"/>
              <a:gd name="T64" fmla="*/ 188 w 1089"/>
              <a:gd name="T65" fmla="*/ 298 h 1188"/>
              <a:gd name="T66" fmla="*/ 193 w 1089"/>
              <a:gd name="T67" fmla="*/ 464 h 1188"/>
              <a:gd name="T68" fmla="*/ 114 w 1089"/>
              <a:gd name="T69" fmla="*/ 302 h 1188"/>
              <a:gd name="T70" fmla="*/ 884 w 1089"/>
              <a:gd name="T71" fmla="*/ 16 h 1188"/>
              <a:gd name="T72" fmla="*/ 776 w 1089"/>
              <a:gd name="T73" fmla="*/ 107 h 1188"/>
              <a:gd name="T74" fmla="*/ 776 w 1089"/>
              <a:gd name="T75" fmla="*/ 107 h 1188"/>
              <a:gd name="T76" fmla="*/ 743 w 1089"/>
              <a:gd name="T77" fmla="*/ 36 h 1188"/>
              <a:gd name="T78" fmla="*/ 702 w 1089"/>
              <a:gd name="T79" fmla="*/ 17 h 1188"/>
              <a:gd name="T80" fmla="*/ 640 w 1089"/>
              <a:gd name="T81" fmla="*/ 40 h 1188"/>
              <a:gd name="T82" fmla="*/ 568 w 1089"/>
              <a:gd name="T83" fmla="*/ 4 h 1188"/>
              <a:gd name="T84" fmla="*/ 652 w 1089"/>
              <a:gd name="T85" fmla="*/ 172 h 1188"/>
              <a:gd name="T86" fmla="*/ 714 w 1089"/>
              <a:gd name="T87" fmla="*/ 189 h 1188"/>
              <a:gd name="T88" fmla="*/ 444 w 1089"/>
              <a:gd name="T89" fmla="*/ 120 h 1188"/>
              <a:gd name="T90" fmla="*/ 437 w 1089"/>
              <a:gd name="T91" fmla="*/ 136 h 1188"/>
              <a:gd name="T92" fmla="*/ 509 w 1089"/>
              <a:gd name="T93" fmla="*/ 189 h 1188"/>
              <a:gd name="T94" fmla="*/ 567 w 1089"/>
              <a:gd name="T95" fmla="*/ 169 h 1188"/>
              <a:gd name="T96" fmla="*/ 379 w 1089"/>
              <a:gd name="T97" fmla="*/ 189 h 1188"/>
              <a:gd name="T98" fmla="*/ 164 w 1089"/>
              <a:gd name="T99" fmla="*/ 189 h 1188"/>
              <a:gd name="T100" fmla="*/ 223 w 1089"/>
              <a:gd name="T101" fmla="*/ 197 h 1188"/>
              <a:gd name="T102" fmla="*/ 276 w 1089"/>
              <a:gd name="T103" fmla="*/ 203 h 1188"/>
              <a:gd name="T104" fmla="*/ 336 w 1089"/>
              <a:gd name="T105" fmla="*/ 34 h 1188"/>
              <a:gd name="T106" fmla="*/ 229 w 1089"/>
              <a:gd name="T107" fmla="*/ 148 h 1188"/>
              <a:gd name="T108" fmla="*/ 119 w 1089"/>
              <a:gd name="T109" fmla="*/ 47 h 1188"/>
              <a:gd name="T110" fmla="*/ 164 w 1089"/>
              <a:gd name="T111" fmla="*/ 203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89" h="1188">
                <a:moveTo>
                  <a:pt x="598" y="609"/>
                </a:moveTo>
                <a:cubicBezTo>
                  <a:pt x="598" y="783"/>
                  <a:pt x="598" y="783"/>
                  <a:pt x="598" y="783"/>
                </a:cubicBezTo>
                <a:cubicBezTo>
                  <a:pt x="598" y="850"/>
                  <a:pt x="619" y="904"/>
                  <a:pt x="661" y="944"/>
                </a:cubicBezTo>
                <a:cubicBezTo>
                  <a:pt x="661" y="944"/>
                  <a:pt x="661" y="944"/>
                  <a:pt x="661" y="944"/>
                </a:cubicBezTo>
                <a:cubicBezTo>
                  <a:pt x="661" y="898"/>
                  <a:pt x="661" y="898"/>
                  <a:pt x="661" y="898"/>
                </a:cubicBezTo>
                <a:cubicBezTo>
                  <a:pt x="645" y="869"/>
                  <a:pt x="637" y="834"/>
                  <a:pt x="637" y="794"/>
                </a:cubicBezTo>
                <a:cubicBezTo>
                  <a:pt x="637" y="760"/>
                  <a:pt x="637" y="760"/>
                  <a:pt x="637" y="760"/>
                </a:cubicBezTo>
                <a:cubicBezTo>
                  <a:pt x="690" y="760"/>
                  <a:pt x="690" y="760"/>
                  <a:pt x="690" y="760"/>
                </a:cubicBezTo>
                <a:cubicBezTo>
                  <a:pt x="690" y="760"/>
                  <a:pt x="690" y="929"/>
                  <a:pt x="690" y="937"/>
                </a:cubicBezTo>
                <a:cubicBezTo>
                  <a:pt x="690" y="953"/>
                  <a:pt x="690" y="962"/>
                  <a:pt x="689" y="966"/>
                </a:cubicBezTo>
                <a:cubicBezTo>
                  <a:pt x="682" y="1063"/>
                  <a:pt x="635" y="1128"/>
                  <a:pt x="544" y="1166"/>
                </a:cubicBezTo>
                <a:cubicBezTo>
                  <a:pt x="454" y="1128"/>
                  <a:pt x="406" y="1063"/>
                  <a:pt x="399" y="967"/>
                </a:cubicBezTo>
                <a:cubicBezTo>
                  <a:pt x="461" y="925"/>
                  <a:pt x="490" y="864"/>
                  <a:pt x="490" y="783"/>
                </a:cubicBezTo>
                <a:cubicBezTo>
                  <a:pt x="490" y="760"/>
                  <a:pt x="490" y="760"/>
                  <a:pt x="490" y="760"/>
                </a:cubicBezTo>
                <a:cubicBezTo>
                  <a:pt x="569" y="760"/>
                  <a:pt x="569" y="760"/>
                  <a:pt x="569" y="760"/>
                </a:cubicBezTo>
                <a:cubicBezTo>
                  <a:pt x="569" y="721"/>
                  <a:pt x="569" y="721"/>
                  <a:pt x="569" y="721"/>
                </a:cubicBezTo>
                <a:cubicBezTo>
                  <a:pt x="360" y="721"/>
                  <a:pt x="360" y="721"/>
                  <a:pt x="360" y="721"/>
                </a:cubicBezTo>
                <a:cubicBezTo>
                  <a:pt x="360" y="929"/>
                  <a:pt x="360" y="929"/>
                  <a:pt x="360" y="929"/>
                </a:cubicBezTo>
                <a:cubicBezTo>
                  <a:pt x="360" y="929"/>
                  <a:pt x="360" y="930"/>
                  <a:pt x="360" y="930"/>
                </a:cubicBezTo>
                <a:cubicBezTo>
                  <a:pt x="360" y="930"/>
                  <a:pt x="360" y="930"/>
                  <a:pt x="360" y="930"/>
                </a:cubicBezTo>
                <a:cubicBezTo>
                  <a:pt x="376" y="919"/>
                  <a:pt x="388" y="906"/>
                  <a:pt x="398" y="890"/>
                </a:cubicBezTo>
                <a:cubicBezTo>
                  <a:pt x="398" y="760"/>
                  <a:pt x="398" y="760"/>
                  <a:pt x="398" y="760"/>
                </a:cubicBezTo>
                <a:cubicBezTo>
                  <a:pt x="452" y="760"/>
                  <a:pt x="452" y="760"/>
                  <a:pt x="452" y="760"/>
                </a:cubicBezTo>
                <a:cubicBezTo>
                  <a:pt x="452" y="794"/>
                  <a:pt x="452" y="794"/>
                  <a:pt x="452" y="794"/>
                </a:cubicBezTo>
                <a:cubicBezTo>
                  <a:pt x="452" y="854"/>
                  <a:pt x="434" y="902"/>
                  <a:pt x="398" y="936"/>
                </a:cubicBezTo>
                <a:cubicBezTo>
                  <a:pt x="383" y="951"/>
                  <a:pt x="370" y="959"/>
                  <a:pt x="361" y="964"/>
                </a:cubicBezTo>
                <a:cubicBezTo>
                  <a:pt x="352" y="970"/>
                  <a:pt x="345" y="973"/>
                  <a:pt x="336" y="977"/>
                </a:cubicBezTo>
                <a:cubicBezTo>
                  <a:pt x="257" y="944"/>
                  <a:pt x="219" y="882"/>
                  <a:pt x="219" y="794"/>
                </a:cubicBezTo>
                <a:cubicBezTo>
                  <a:pt x="219" y="648"/>
                  <a:pt x="219" y="648"/>
                  <a:pt x="219" y="648"/>
                </a:cubicBezTo>
                <a:cubicBezTo>
                  <a:pt x="452" y="648"/>
                  <a:pt x="452" y="648"/>
                  <a:pt x="452" y="648"/>
                </a:cubicBezTo>
                <a:cubicBezTo>
                  <a:pt x="452" y="692"/>
                  <a:pt x="452" y="692"/>
                  <a:pt x="452" y="692"/>
                </a:cubicBezTo>
                <a:cubicBezTo>
                  <a:pt x="490" y="692"/>
                  <a:pt x="490" y="692"/>
                  <a:pt x="490" y="692"/>
                </a:cubicBezTo>
                <a:cubicBezTo>
                  <a:pt x="490" y="609"/>
                  <a:pt x="490" y="609"/>
                  <a:pt x="490" y="609"/>
                </a:cubicBezTo>
                <a:cubicBezTo>
                  <a:pt x="181" y="609"/>
                  <a:pt x="181" y="609"/>
                  <a:pt x="181" y="609"/>
                </a:cubicBezTo>
                <a:cubicBezTo>
                  <a:pt x="181" y="783"/>
                  <a:pt x="181" y="783"/>
                  <a:pt x="181" y="783"/>
                </a:cubicBezTo>
                <a:cubicBezTo>
                  <a:pt x="181" y="889"/>
                  <a:pt x="231" y="959"/>
                  <a:pt x="336" y="999"/>
                </a:cubicBezTo>
                <a:cubicBezTo>
                  <a:pt x="346" y="995"/>
                  <a:pt x="355" y="991"/>
                  <a:pt x="364" y="987"/>
                </a:cubicBezTo>
                <a:cubicBezTo>
                  <a:pt x="380" y="1082"/>
                  <a:pt x="439" y="1148"/>
                  <a:pt x="544" y="1188"/>
                </a:cubicBezTo>
                <a:cubicBezTo>
                  <a:pt x="649" y="1148"/>
                  <a:pt x="708" y="1082"/>
                  <a:pt x="724" y="987"/>
                </a:cubicBezTo>
                <a:cubicBezTo>
                  <a:pt x="733" y="991"/>
                  <a:pt x="743" y="995"/>
                  <a:pt x="753" y="999"/>
                </a:cubicBezTo>
                <a:cubicBezTo>
                  <a:pt x="857" y="959"/>
                  <a:pt x="907" y="889"/>
                  <a:pt x="907" y="783"/>
                </a:cubicBezTo>
                <a:cubicBezTo>
                  <a:pt x="907" y="609"/>
                  <a:pt x="907" y="609"/>
                  <a:pt x="907" y="609"/>
                </a:cubicBezTo>
                <a:lnTo>
                  <a:pt x="598" y="609"/>
                </a:lnTo>
                <a:close/>
                <a:moveTo>
                  <a:pt x="869" y="794"/>
                </a:moveTo>
                <a:cubicBezTo>
                  <a:pt x="869" y="882"/>
                  <a:pt x="831" y="944"/>
                  <a:pt x="753" y="977"/>
                </a:cubicBezTo>
                <a:cubicBezTo>
                  <a:pt x="744" y="973"/>
                  <a:pt x="735" y="969"/>
                  <a:pt x="727" y="964"/>
                </a:cubicBezTo>
                <a:cubicBezTo>
                  <a:pt x="728" y="953"/>
                  <a:pt x="729" y="941"/>
                  <a:pt x="729" y="929"/>
                </a:cubicBezTo>
                <a:cubicBezTo>
                  <a:pt x="729" y="721"/>
                  <a:pt x="729" y="721"/>
                  <a:pt x="729" y="721"/>
                </a:cubicBezTo>
                <a:cubicBezTo>
                  <a:pt x="637" y="721"/>
                  <a:pt x="637" y="721"/>
                  <a:pt x="637" y="721"/>
                </a:cubicBezTo>
                <a:cubicBezTo>
                  <a:pt x="637" y="648"/>
                  <a:pt x="637" y="648"/>
                  <a:pt x="637" y="648"/>
                </a:cubicBezTo>
                <a:cubicBezTo>
                  <a:pt x="869" y="648"/>
                  <a:pt x="869" y="648"/>
                  <a:pt x="869" y="648"/>
                </a:cubicBezTo>
                <a:lnTo>
                  <a:pt x="869" y="794"/>
                </a:lnTo>
                <a:close/>
                <a:moveTo>
                  <a:pt x="1062" y="347"/>
                </a:moveTo>
                <a:cubicBezTo>
                  <a:pt x="1074" y="347"/>
                  <a:pt x="1074" y="347"/>
                  <a:pt x="1074" y="347"/>
                </a:cubicBezTo>
                <a:cubicBezTo>
                  <a:pt x="1084" y="298"/>
                  <a:pt x="1084" y="298"/>
                  <a:pt x="1084" y="298"/>
                </a:cubicBezTo>
                <a:cubicBezTo>
                  <a:pt x="1068" y="290"/>
                  <a:pt x="1041" y="285"/>
                  <a:pt x="1016" y="285"/>
                </a:cubicBezTo>
                <a:cubicBezTo>
                  <a:pt x="944" y="285"/>
                  <a:pt x="895" y="331"/>
                  <a:pt x="895" y="392"/>
                </a:cubicBezTo>
                <a:cubicBezTo>
                  <a:pt x="895" y="451"/>
                  <a:pt x="938" y="493"/>
                  <a:pt x="1007" y="493"/>
                </a:cubicBezTo>
                <a:cubicBezTo>
                  <a:pt x="1041" y="493"/>
                  <a:pt x="1069" y="482"/>
                  <a:pt x="1089" y="464"/>
                </a:cubicBezTo>
                <a:cubicBezTo>
                  <a:pt x="1080" y="453"/>
                  <a:pt x="1080" y="453"/>
                  <a:pt x="1080" y="453"/>
                </a:cubicBezTo>
                <a:cubicBezTo>
                  <a:pt x="1062" y="466"/>
                  <a:pt x="1040" y="473"/>
                  <a:pt x="1018" y="473"/>
                </a:cubicBezTo>
                <a:cubicBezTo>
                  <a:pt x="969" y="473"/>
                  <a:pt x="932" y="440"/>
                  <a:pt x="932" y="383"/>
                </a:cubicBezTo>
                <a:cubicBezTo>
                  <a:pt x="932" y="331"/>
                  <a:pt x="962" y="302"/>
                  <a:pt x="1009" y="302"/>
                </a:cubicBezTo>
                <a:cubicBezTo>
                  <a:pt x="1047" y="302"/>
                  <a:pt x="1062" y="313"/>
                  <a:pt x="1062" y="341"/>
                </a:cubicBezTo>
                <a:lnTo>
                  <a:pt x="1062" y="347"/>
                </a:lnTo>
                <a:close/>
                <a:moveTo>
                  <a:pt x="783" y="303"/>
                </a:moveTo>
                <a:cubicBezTo>
                  <a:pt x="808" y="304"/>
                  <a:pt x="810" y="306"/>
                  <a:pt x="810" y="320"/>
                </a:cubicBezTo>
                <a:cubicBezTo>
                  <a:pt x="810" y="458"/>
                  <a:pt x="810" y="458"/>
                  <a:pt x="810" y="458"/>
                </a:cubicBezTo>
                <a:cubicBezTo>
                  <a:pt x="810" y="471"/>
                  <a:pt x="808" y="473"/>
                  <a:pt x="783" y="474"/>
                </a:cubicBezTo>
                <a:cubicBezTo>
                  <a:pt x="783" y="489"/>
                  <a:pt x="783" y="489"/>
                  <a:pt x="783" y="489"/>
                </a:cubicBezTo>
                <a:cubicBezTo>
                  <a:pt x="872" y="489"/>
                  <a:pt x="872" y="489"/>
                  <a:pt x="872" y="489"/>
                </a:cubicBezTo>
                <a:cubicBezTo>
                  <a:pt x="872" y="474"/>
                  <a:pt x="872" y="474"/>
                  <a:pt x="872" y="474"/>
                </a:cubicBezTo>
                <a:cubicBezTo>
                  <a:pt x="847" y="473"/>
                  <a:pt x="845" y="471"/>
                  <a:pt x="845" y="458"/>
                </a:cubicBezTo>
                <a:cubicBezTo>
                  <a:pt x="845" y="320"/>
                  <a:pt x="845" y="320"/>
                  <a:pt x="845" y="320"/>
                </a:cubicBezTo>
                <a:cubicBezTo>
                  <a:pt x="845" y="306"/>
                  <a:pt x="847" y="304"/>
                  <a:pt x="872" y="303"/>
                </a:cubicBezTo>
                <a:cubicBezTo>
                  <a:pt x="872" y="289"/>
                  <a:pt x="872" y="289"/>
                  <a:pt x="872" y="289"/>
                </a:cubicBezTo>
                <a:cubicBezTo>
                  <a:pt x="783" y="289"/>
                  <a:pt x="783" y="289"/>
                  <a:pt x="783" y="289"/>
                </a:cubicBezTo>
                <a:lnTo>
                  <a:pt x="783" y="303"/>
                </a:lnTo>
                <a:close/>
                <a:moveTo>
                  <a:pt x="731" y="335"/>
                </a:moveTo>
                <a:cubicBezTo>
                  <a:pt x="731" y="308"/>
                  <a:pt x="736" y="303"/>
                  <a:pt x="758" y="303"/>
                </a:cubicBezTo>
                <a:cubicBezTo>
                  <a:pt x="758" y="289"/>
                  <a:pt x="758" y="289"/>
                  <a:pt x="758" y="289"/>
                </a:cubicBezTo>
                <a:cubicBezTo>
                  <a:pt x="686" y="289"/>
                  <a:pt x="686" y="289"/>
                  <a:pt x="686" y="289"/>
                </a:cubicBezTo>
                <a:cubicBezTo>
                  <a:pt x="686" y="303"/>
                  <a:pt x="686" y="303"/>
                  <a:pt x="686" y="303"/>
                </a:cubicBezTo>
                <a:cubicBezTo>
                  <a:pt x="708" y="303"/>
                  <a:pt x="713" y="308"/>
                  <a:pt x="713" y="335"/>
                </a:cubicBezTo>
                <a:cubicBezTo>
                  <a:pt x="713" y="436"/>
                  <a:pt x="713" y="436"/>
                  <a:pt x="713" y="436"/>
                </a:cubicBezTo>
                <a:cubicBezTo>
                  <a:pt x="584" y="289"/>
                  <a:pt x="584" y="289"/>
                  <a:pt x="584" y="289"/>
                </a:cubicBezTo>
                <a:cubicBezTo>
                  <a:pt x="526" y="289"/>
                  <a:pt x="526" y="289"/>
                  <a:pt x="526" y="289"/>
                </a:cubicBezTo>
                <a:cubicBezTo>
                  <a:pt x="528" y="302"/>
                  <a:pt x="528" y="302"/>
                  <a:pt x="528" y="302"/>
                </a:cubicBezTo>
                <a:cubicBezTo>
                  <a:pt x="552" y="306"/>
                  <a:pt x="555" y="308"/>
                  <a:pt x="555" y="329"/>
                </a:cubicBezTo>
                <a:cubicBezTo>
                  <a:pt x="555" y="443"/>
                  <a:pt x="555" y="443"/>
                  <a:pt x="555" y="443"/>
                </a:cubicBezTo>
                <a:cubicBezTo>
                  <a:pt x="555" y="469"/>
                  <a:pt x="550" y="474"/>
                  <a:pt x="528" y="474"/>
                </a:cubicBezTo>
                <a:cubicBezTo>
                  <a:pt x="528" y="489"/>
                  <a:pt x="528" y="489"/>
                  <a:pt x="528" y="489"/>
                </a:cubicBezTo>
                <a:cubicBezTo>
                  <a:pt x="600" y="489"/>
                  <a:pt x="600" y="489"/>
                  <a:pt x="600" y="489"/>
                </a:cubicBezTo>
                <a:cubicBezTo>
                  <a:pt x="600" y="474"/>
                  <a:pt x="600" y="474"/>
                  <a:pt x="600" y="474"/>
                </a:cubicBezTo>
                <a:cubicBezTo>
                  <a:pt x="577" y="474"/>
                  <a:pt x="573" y="469"/>
                  <a:pt x="573" y="443"/>
                </a:cubicBezTo>
                <a:cubicBezTo>
                  <a:pt x="573" y="329"/>
                  <a:pt x="573" y="329"/>
                  <a:pt x="573" y="329"/>
                </a:cubicBezTo>
                <a:cubicBezTo>
                  <a:pt x="716" y="491"/>
                  <a:pt x="716" y="491"/>
                  <a:pt x="716" y="491"/>
                </a:cubicBezTo>
                <a:cubicBezTo>
                  <a:pt x="731" y="491"/>
                  <a:pt x="731" y="491"/>
                  <a:pt x="731" y="491"/>
                </a:cubicBezTo>
                <a:lnTo>
                  <a:pt x="731" y="335"/>
                </a:lnTo>
                <a:close/>
                <a:moveTo>
                  <a:pt x="408" y="303"/>
                </a:moveTo>
                <a:cubicBezTo>
                  <a:pt x="433" y="304"/>
                  <a:pt x="436" y="306"/>
                  <a:pt x="436" y="320"/>
                </a:cubicBezTo>
                <a:cubicBezTo>
                  <a:pt x="436" y="458"/>
                  <a:pt x="436" y="458"/>
                  <a:pt x="436" y="458"/>
                </a:cubicBezTo>
                <a:cubicBezTo>
                  <a:pt x="436" y="471"/>
                  <a:pt x="433" y="473"/>
                  <a:pt x="408" y="474"/>
                </a:cubicBezTo>
                <a:cubicBezTo>
                  <a:pt x="408" y="489"/>
                  <a:pt x="408" y="489"/>
                  <a:pt x="408" y="489"/>
                </a:cubicBezTo>
                <a:cubicBezTo>
                  <a:pt x="498" y="489"/>
                  <a:pt x="498" y="489"/>
                  <a:pt x="498" y="489"/>
                </a:cubicBezTo>
                <a:cubicBezTo>
                  <a:pt x="498" y="474"/>
                  <a:pt x="498" y="474"/>
                  <a:pt x="498" y="474"/>
                </a:cubicBezTo>
                <a:cubicBezTo>
                  <a:pt x="473" y="473"/>
                  <a:pt x="471" y="471"/>
                  <a:pt x="471" y="458"/>
                </a:cubicBezTo>
                <a:cubicBezTo>
                  <a:pt x="471" y="320"/>
                  <a:pt x="471" y="320"/>
                  <a:pt x="471" y="320"/>
                </a:cubicBezTo>
                <a:cubicBezTo>
                  <a:pt x="471" y="306"/>
                  <a:pt x="473" y="304"/>
                  <a:pt x="498" y="303"/>
                </a:cubicBezTo>
                <a:cubicBezTo>
                  <a:pt x="498" y="289"/>
                  <a:pt x="498" y="289"/>
                  <a:pt x="498" y="289"/>
                </a:cubicBezTo>
                <a:cubicBezTo>
                  <a:pt x="408" y="289"/>
                  <a:pt x="408" y="289"/>
                  <a:pt x="408" y="289"/>
                </a:cubicBezTo>
                <a:lnTo>
                  <a:pt x="408" y="303"/>
                </a:lnTo>
                <a:close/>
                <a:moveTo>
                  <a:pt x="390" y="431"/>
                </a:moveTo>
                <a:cubicBezTo>
                  <a:pt x="379" y="431"/>
                  <a:pt x="379" y="431"/>
                  <a:pt x="379" y="431"/>
                </a:cubicBezTo>
                <a:cubicBezTo>
                  <a:pt x="374" y="440"/>
                  <a:pt x="374" y="440"/>
                  <a:pt x="374" y="440"/>
                </a:cubicBezTo>
                <a:cubicBezTo>
                  <a:pt x="362" y="466"/>
                  <a:pt x="352" y="472"/>
                  <a:pt x="329" y="472"/>
                </a:cubicBezTo>
                <a:cubicBezTo>
                  <a:pt x="292" y="472"/>
                  <a:pt x="292" y="472"/>
                  <a:pt x="292" y="472"/>
                </a:cubicBezTo>
                <a:cubicBezTo>
                  <a:pt x="279" y="472"/>
                  <a:pt x="278" y="467"/>
                  <a:pt x="278" y="449"/>
                </a:cubicBezTo>
                <a:cubicBezTo>
                  <a:pt x="278" y="320"/>
                  <a:pt x="278" y="320"/>
                  <a:pt x="278" y="320"/>
                </a:cubicBezTo>
                <a:cubicBezTo>
                  <a:pt x="278" y="306"/>
                  <a:pt x="280" y="303"/>
                  <a:pt x="309" y="303"/>
                </a:cubicBezTo>
                <a:cubicBezTo>
                  <a:pt x="309" y="289"/>
                  <a:pt x="309" y="289"/>
                  <a:pt x="309" y="289"/>
                </a:cubicBezTo>
                <a:cubicBezTo>
                  <a:pt x="217" y="289"/>
                  <a:pt x="217" y="289"/>
                  <a:pt x="217" y="289"/>
                </a:cubicBezTo>
                <a:cubicBezTo>
                  <a:pt x="217" y="303"/>
                  <a:pt x="217" y="303"/>
                  <a:pt x="217" y="303"/>
                </a:cubicBezTo>
                <a:cubicBezTo>
                  <a:pt x="241" y="304"/>
                  <a:pt x="243" y="306"/>
                  <a:pt x="243" y="320"/>
                </a:cubicBezTo>
                <a:cubicBezTo>
                  <a:pt x="243" y="446"/>
                  <a:pt x="243" y="446"/>
                  <a:pt x="243" y="446"/>
                </a:cubicBezTo>
                <a:cubicBezTo>
                  <a:pt x="243" y="469"/>
                  <a:pt x="241" y="471"/>
                  <a:pt x="219" y="475"/>
                </a:cubicBezTo>
                <a:cubicBezTo>
                  <a:pt x="219" y="489"/>
                  <a:pt x="219" y="489"/>
                  <a:pt x="219" y="489"/>
                </a:cubicBezTo>
                <a:cubicBezTo>
                  <a:pt x="379" y="489"/>
                  <a:pt x="379" y="489"/>
                  <a:pt x="379" y="489"/>
                </a:cubicBezTo>
                <a:lnTo>
                  <a:pt x="390" y="431"/>
                </a:lnTo>
                <a:close/>
                <a:moveTo>
                  <a:pt x="167" y="347"/>
                </a:moveTo>
                <a:cubicBezTo>
                  <a:pt x="179" y="347"/>
                  <a:pt x="179" y="347"/>
                  <a:pt x="179" y="347"/>
                </a:cubicBezTo>
                <a:cubicBezTo>
                  <a:pt x="188" y="298"/>
                  <a:pt x="188" y="298"/>
                  <a:pt x="188" y="298"/>
                </a:cubicBezTo>
                <a:cubicBezTo>
                  <a:pt x="172" y="290"/>
                  <a:pt x="146" y="285"/>
                  <a:pt x="120" y="285"/>
                </a:cubicBezTo>
                <a:cubicBezTo>
                  <a:pt x="49" y="285"/>
                  <a:pt x="0" y="331"/>
                  <a:pt x="0" y="392"/>
                </a:cubicBezTo>
                <a:cubicBezTo>
                  <a:pt x="0" y="451"/>
                  <a:pt x="43" y="493"/>
                  <a:pt x="112" y="493"/>
                </a:cubicBezTo>
                <a:cubicBezTo>
                  <a:pt x="146" y="493"/>
                  <a:pt x="174" y="482"/>
                  <a:pt x="193" y="464"/>
                </a:cubicBezTo>
                <a:cubicBezTo>
                  <a:pt x="185" y="453"/>
                  <a:pt x="185" y="453"/>
                  <a:pt x="185" y="453"/>
                </a:cubicBezTo>
                <a:cubicBezTo>
                  <a:pt x="167" y="466"/>
                  <a:pt x="145" y="473"/>
                  <a:pt x="123" y="473"/>
                </a:cubicBezTo>
                <a:cubicBezTo>
                  <a:pt x="74" y="473"/>
                  <a:pt x="37" y="440"/>
                  <a:pt x="37" y="383"/>
                </a:cubicBezTo>
                <a:cubicBezTo>
                  <a:pt x="37" y="331"/>
                  <a:pt x="66" y="302"/>
                  <a:pt x="114" y="302"/>
                </a:cubicBezTo>
                <a:cubicBezTo>
                  <a:pt x="152" y="302"/>
                  <a:pt x="167" y="313"/>
                  <a:pt x="167" y="341"/>
                </a:cubicBezTo>
                <a:lnTo>
                  <a:pt x="167" y="347"/>
                </a:lnTo>
                <a:close/>
                <a:moveTo>
                  <a:pt x="813" y="98"/>
                </a:moveTo>
                <a:cubicBezTo>
                  <a:pt x="813" y="45"/>
                  <a:pt x="840" y="16"/>
                  <a:pt x="884" y="16"/>
                </a:cubicBezTo>
                <a:cubicBezTo>
                  <a:pt x="930" y="16"/>
                  <a:pt x="960" y="50"/>
                  <a:pt x="960" y="109"/>
                </a:cubicBezTo>
                <a:cubicBezTo>
                  <a:pt x="960" y="162"/>
                  <a:pt x="933" y="190"/>
                  <a:pt x="889" y="190"/>
                </a:cubicBezTo>
                <a:cubicBezTo>
                  <a:pt x="843" y="190"/>
                  <a:pt x="813" y="156"/>
                  <a:pt x="813" y="98"/>
                </a:cubicBezTo>
                <a:moveTo>
                  <a:pt x="776" y="107"/>
                </a:moveTo>
                <a:cubicBezTo>
                  <a:pt x="776" y="167"/>
                  <a:pt x="816" y="207"/>
                  <a:pt x="883" y="207"/>
                </a:cubicBezTo>
                <a:cubicBezTo>
                  <a:pt x="951" y="207"/>
                  <a:pt x="997" y="163"/>
                  <a:pt x="997" y="100"/>
                </a:cubicBezTo>
                <a:cubicBezTo>
                  <a:pt x="997" y="40"/>
                  <a:pt x="957" y="0"/>
                  <a:pt x="890" y="0"/>
                </a:cubicBezTo>
                <a:cubicBezTo>
                  <a:pt x="822" y="0"/>
                  <a:pt x="776" y="44"/>
                  <a:pt x="776" y="107"/>
                </a:cubicBezTo>
                <a:moveTo>
                  <a:pt x="714" y="189"/>
                </a:moveTo>
                <a:cubicBezTo>
                  <a:pt x="689" y="188"/>
                  <a:pt x="687" y="186"/>
                  <a:pt x="687" y="172"/>
                </a:cubicBezTo>
                <a:cubicBezTo>
                  <a:pt x="687" y="115"/>
                  <a:pt x="687" y="115"/>
                  <a:pt x="687" y="115"/>
                </a:cubicBezTo>
                <a:cubicBezTo>
                  <a:pt x="743" y="36"/>
                  <a:pt x="743" y="36"/>
                  <a:pt x="743" y="36"/>
                </a:cubicBezTo>
                <a:cubicBezTo>
                  <a:pt x="753" y="22"/>
                  <a:pt x="756" y="18"/>
                  <a:pt x="771" y="18"/>
                </a:cubicBezTo>
                <a:cubicBezTo>
                  <a:pt x="771" y="4"/>
                  <a:pt x="771" y="4"/>
                  <a:pt x="771" y="4"/>
                </a:cubicBezTo>
                <a:cubicBezTo>
                  <a:pt x="702" y="4"/>
                  <a:pt x="702" y="4"/>
                  <a:pt x="702" y="4"/>
                </a:cubicBezTo>
                <a:cubicBezTo>
                  <a:pt x="702" y="17"/>
                  <a:pt x="702" y="17"/>
                  <a:pt x="702" y="17"/>
                </a:cubicBezTo>
                <a:cubicBezTo>
                  <a:pt x="720" y="18"/>
                  <a:pt x="724" y="21"/>
                  <a:pt x="724" y="27"/>
                </a:cubicBezTo>
                <a:cubicBezTo>
                  <a:pt x="724" y="31"/>
                  <a:pt x="722" y="36"/>
                  <a:pt x="718" y="42"/>
                </a:cubicBezTo>
                <a:cubicBezTo>
                  <a:pt x="679" y="97"/>
                  <a:pt x="679" y="97"/>
                  <a:pt x="679" y="97"/>
                </a:cubicBezTo>
                <a:cubicBezTo>
                  <a:pt x="640" y="40"/>
                  <a:pt x="640" y="40"/>
                  <a:pt x="640" y="40"/>
                </a:cubicBezTo>
                <a:cubicBezTo>
                  <a:pt x="636" y="34"/>
                  <a:pt x="634" y="31"/>
                  <a:pt x="634" y="27"/>
                </a:cubicBezTo>
                <a:cubicBezTo>
                  <a:pt x="634" y="21"/>
                  <a:pt x="639" y="18"/>
                  <a:pt x="657" y="17"/>
                </a:cubicBezTo>
                <a:cubicBezTo>
                  <a:pt x="657" y="4"/>
                  <a:pt x="657" y="4"/>
                  <a:pt x="657" y="4"/>
                </a:cubicBezTo>
                <a:cubicBezTo>
                  <a:pt x="568" y="4"/>
                  <a:pt x="568" y="4"/>
                  <a:pt x="568" y="4"/>
                </a:cubicBezTo>
                <a:cubicBezTo>
                  <a:pt x="568" y="18"/>
                  <a:pt x="568" y="18"/>
                  <a:pt x="568" y="18"/>
                </a:cubicBezTo>
                <a:cubicBezTo>
                  <a:pt x="581" y="18"/>
                  <a:pt x="585" y="22"/>
                  <a:pt x="595" y="36"/>
                </a:cubicBezTo>
                <a:cubicBezTo>
                  <a:pt x="652" y="117"/>
                  <a:pt x="652" y="117"/>
                  <a:pt x="652" y="117"/>
                </a:cubicBezTo>
                <a:cubicBezTo>
                  <a:pt x="652" y="172"/>
                  <a:pt x="652" y="172"/>
                  <a:pt x="652" y="172"/>
                </a:cubicBezTo>
                <a:cubicBezTo>
                  <a:pt x="652" y="186"/>
                  <a:pt x="650" y="188"/>
                  <a:pt x="625" y="189"/>
                </a:cubicBezTo>
                <a:cubicBezTo>
                  <a:pt x="625" y="203"/>
                  <a:pt x="625" y="203"/>
                  <a:pt x="625" y="203"/>
                </a:cubicBezTo>
                <a:cubicBezTo>
                  <a:pt x="714" y="203"/>
                  <a:pt x="714" y="203"/>
                  <a:pt x="714" y="203"/>
                </a:cubicBezTo>
                <a:lnTo>
                  <a:pt x="714" y="189"/>
                </a:lnTo>
                <a:close/>
                <a:moveTo>
                  <a:pt x="444" y="120"/>
                </a:moveTo>
                <a:cubicBezTo>
                  <a:pt x="476" y="47"/>
                  <a:pt x="476" y="47"/>
                  <a:pt x="476" y="47"/>
                </a:cubicBezTo>
                <a:cubicBezTo>
                  <a:pt x="508" y="120"/>
                  <a:pt x="508" y="120"/>
                  <a:pt x="508" y="120"/>
                </a:cubicBezTo>
                <a:lnTo>
                  <a:pt x="444" y="120"/>
                </a:lnTo>
                <a:close/>
                <a:moveTo>
                  <a:pt x="446" y="189"/>
                </a:moveTo>
                <a:cubicBezTo>
                  <a:pt x="427" y="189"/>
                  <a:pt x="421" y="185"/>
                  <a:pt x="421" y="176"/>
                </a:cubicBezTo>
                <a:cubicBezTo>
                  <a:pt x="421" y="173"/>
                  <a:pt x="423" y="168"/>
                  <a:pt x="425" y="164"/>
                </a:cubicBezTo>
                <a:cubicBezTo>
                  <a:pt x="437" y="136"/>
                  <a:pt x="437" y="136"/>
                  <a:pt x="437" y="136"/>
                </a:cubicBezTo>
                <a:cubicBezTo>
                  <a:pt x="515" y="136"/>
                  <a:pt x="515" y="136"/>
                  <a:pt x="515" y="136"/>
                </a:cubicBezTo>
                <a:cubicBezTo>
                  <a:pt x="528" y="167"/>
                  <a:pt x="528" y="167"/>
                  <a:pt x="528" y="167"/>
                </a:cubicBezTo>
                <a:cubicBezTo>
                  <a:pt x="530" y="171"/>
                  <a:pt x="531" y="175"/>
                  <a:pt x="531" y="178"/>
                </a:cubicBezTo>
                <a:cubicBezTo>
                  <a:pt x="531" y="186"/>
                  <a:pt x="526" y="189"/>
                  <a:pt x="509" y="189"/>
                </a:cubicBezTo>
                <a:cubicBezTo>
                  <a:pt x="509" y="203"/>
                  <a:pt x="509" y="203"/>
                  <a:pt x="509" y="203"/>
                </a:cubicBezTo>
                <a:cubicBezTo>
                  <a:pt x="591" y="203"/>
                  <a:pt x="591" y="203"/>
                  <a:pt x="591" y="203"/>
                </a:cubicBezTo>
                <a:cubicBezTo>
                  <a:pt x="591" y="189"/>
                  <a:pt x="591" y="189"/>
                  <a:pt x="591" y="189"/>
                </a:cubicBezTo>
                <a:cubicBezTo>
                  <a:pt x="576" y="188"/>
                  <a:pt x="574" y="185"/>
                  <a:pt x="567" y="169"/>
                </a:cubicBezTo>
                <a:cubicBezTo>
                  <a:pt x="492" y="1"/>
                  <a:pt x="492" y="1"/>
                  <a:pt x="492" y="1"/>
                </a:cubicBezTo>
                <a:cubicBezTo>
                  <a:pt x="478" y="1"/>
                  <a:pt x="478" y="1"/>
                  <a:pt x="478" y="1"/>
                </a:cubicBezTo>
                <a:cubicBezTo>
                  <a:pt x="403" y="169"/>
                  <a:pt x="403" y="169"/>
                  <a:pt x="403" y="169"/>
                </a:cubicBezTo>
                <a:cubicBezTo>
                  <a:pt x="397" y="185"/>
                  <a:pt x="394" y="188"/>
                  <a:pt x="379" y="189"/>
                </a:cubicBezTo>
                <a:cubicBezTo>
                  <a:pt x="379" y="203"/>
                  <a:pt x="379" y="203"/>
                  <a:pt x="379" y="203"/>
                </a:cubicBezTo>
                <a:cubicBezTo>
                  <a:pt x="446" y="203"/>
                  <a:pt x="446" y="203"/>
                  <a:pt x="446" y="203"/>
                </a:cubicBezTo>
                <a:lnTo>
                  <a:pt x="446" y="189"/>
                </a:lnTo>
                <a:close/>
                <a:moveTo>
                  <a:pt x="164" y="189"/>
                </a:moveTo>
                <a:cubicBezTo>
                  <a:pt x="142" y="189"/>
                  <a:pt x="137" y="184"/>
                  <a:pt x="137" y="157"/>
                </a:cubicBezTo>
                <a:cubicBezTo>
                  <a:pt x="137" y="42"/>
                  <a:pt x="137" y="42"/>
                  <a:pt x="137" y="42"/>
                </a:cubicBezTo>
                <a:cubicBezTo>
                  <a:pt x="216" y="197"/>
                  <a:pt x="216" y="197"/>
                  <a:pt x="216" y="197"/>
                </a:cubicBezTo>
                <a:cubicBezTo>
                  <a:pt x="223" y="197"/>
                  <a:pt x="223" y="197"/>
                  <a:pt x="223" y="197"/>
                </a:cubicBezTo>
                <a:cubicBezTo>
                  <a:pt x="301" y="42"/>
                  <a:pt x="301" y="42"/>
                  <a:pt x="301" y="42"/>
                </a:cubicBezTo>
                <a:cubicBezTo>
                  <a:pt x="301" y="172"/>
                  <a:pt x="301" y="172"/>
                  <a:pt x="301" y="172"/>
                </a:cubicBezTo>
                <a:cubicBezTo>
                  <a:pt x="301" y="186"/>
                  <a:pt x="299" y="188"/>
                  <a:pt x="276" y="189"/>
                </a:cubicBezTo>
                <a:cubicBezTo>
                  <a:pt x="276" y="203"/>
                  <a:pt x="276" y="203"/>
                  <a:pt x="276" y="203"/>
                </a:cubicBezTo>
                <a:cubicBezTo>
                  <a:pt x="362" y="203"/>
                  <a:pt x="362" y="203"/>
                  <a:pt x="362" y="203"/>
                </a:cubicBezTo>
                <a:cubicBezTo>
                  <a:pt x="362" y="189"/>
                  <a:pt x="362" y="189"/>
                  <a:pt x="362" y="189"/>
                </a:cubicBezTo>
                <a:cubicBezTo>
                  <a:pt x="338" y="188"/>
                  <a:pt x="336" y="186"/>
                  <a:pt x="336" y="172"/>
                </a:cubicBezTo>
                <a:cubicBezTo>
                  <a:pt x="336" y="34"/>
                  <a:pt x="336" y="34"/>
                  <a:pt x="336" y="34"/>
                </a:cubicBezTo>
                <a:cubicBezTo>
                  <a:pt x="336" y="21"/>
                  <a:pt x="338" y="19"/>
                  <a:pt x="362" y="18"/>
                </a:cubicBezTo>
                <a:cubicBezTo>
                  <a:pt x="362" y="4"/>
                  <a:pt x="362" y="4"/>
                  <a:pt x="362" y="4"/>
                </a:cubicBezTo>
                <a:cubicBezTo>
                  <a:pt x="302" y="4"/>
                  <a:pt x="302" y="4"/>
                  <a:pt x="302" y="4"/>
                </a:cubicBezTo>
                <a:cubicBezTo>
                  <a:pt x="229" y="148"/>
                  <a:pt x="229" y="148"/>
                  <a:pt x="229" y="148"/>
                </a:cubicBezTo>
                <a:cubicBezTo>
                  <a:pt x="156" y="4"/>
                  <a:pt x="156" y="4"/>
                  <a:pt x="156" y="4"/>
                </a:cubicBezTo>
                <a:cubicBezTo>
                  <a:pt x="92" y="4"/>
                  <a:pt x="92" y="4"/>
                  <a:pt x="92" y="4"/>
                </a:cubicBezTo>
                <a:cubicBezTo>
                  <a:pt x="92" y="17"/>
                  <a:pt x="92" y="17"/>
                  <a:pt x="92" y="17"/>
                </a:cubicBezTo>
                <a:cubicBezTo>
                  <a:pt x="115" y="20"/>
                  <a:pt x="119" y="22"/>
                  <a:pt x="119" y="47"/>
                </a:cubicBezTo>
                <a:cubicBezTo>
                  <a:pt x="119" y="157"/>
                  <a:pt x="119" y="157"/>
                  <a:pt x="119" y="157"/>
                </a:cubicBezTo>
                <a:cubicBezTo>
                  <a:pt x="119" y="184"/>
                  <a:pt x="114" y="189"/>
                  <a:pt x="92" y="189"/>
                </a:cubicBezTo>
                <a:cubicBezTo>
                  <a:pt x="92" y="203"/>
                  <a:pt x="92" y="203"/>
                  <a:pt x="92" y="203"/>
                </a:cubicBezTo>
                <a:cubicBezTo>
                  <a:pt x="164" y="203"/>
                  <a:pt x="164" y="203"/>
                  <a:pt x="164" y="203"/>
                </a:cubicBezTo>
                <a:lnTo>
                  <a:pt x="164" y="189"/>
                </a:lnTo>
                <a:close/>
              </a:path>
            </a:pathLst>
          </a:custGeom>
          <a:solidFill>
            <a:schemeClr val="tx1"/>
          </a:solidFill>
          <a:ln w="9525">
            <a:noFill/>
            <a:round/>
            <a:headEnd/>
            <a:tailEnd/>
          </a:ln>
        </p:spPr>
        <p:txBody>
          <a:bodyPr vert="horz" wrap="square" lIns="91440" tIns="45720" rIns="91440" bIns="45720" numCol="1" anchor="t" anchorCtr="0" compatLnSpc="1">
            <a:prstTxWarp prst="textNoShape">
              <a:avLst/>
            </a:prstTxWarp>
          </a:bodyPr>
          <a:lstStyle/>
          <a:p>
            <a:endParaRPr lang="en-US" sz="1800"/>
          </a:p>
        </p:txBody>
      </p:sp>
    </p:spTree>
    <p:extLst>
      <p:ext uri="{BB962C8B-B14F-4D97-AF65-F5344CB8AC3E}">
        <p14:creationId xmlns:p14="http://schemas.microsoft.com/office/powerpoint/2010/main" val="202693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DC5F9F5-BFE2-5A42-5307-D4AB6603623D}"/>
              </a:ext>
            </a:extLst>
          </p:cNvPr>
          <p:cNvSpPr>
            <a:spLocks noGrp="1"/>
          </p:cNvSpPr>
          <p:nvPr>
            <p:ph type="title"/>
          </p:nvPr>
        </p:nvSpPr>
        <p:spPr/>
        <p:txBody>
          <a:bodyPr/>
          <a:lstStyle/>
          <a:p>
            <a:r>
              <a:rPr lang="en-US" dirty="0"/>
              <a:t>Current Response-Based Treatment of Pediatric</a:t>
            </a:r>
            <a:br>
              <a:rPr lang="en-US" dirty="0"/>
            </a:br>
            <a:r>
              <a:rPr lang="en-US" dirty="0"/>
              <a:t>Hodgkin Lymphoma</a:t>
            </a:r>
          </a:p>
        </p:txBody>
      </p:sp>
      <p:sp>
        <p:nvSpPr>
          <p:cNvPr id="8" name="Text Placeholder 7">
            <a:extLst>
              <a:ext uri="{FF2B5EF4-FFF2-40B4-BE49-F238E27FC236}">
                <a16:creationId xmlns:a16="http://schemas.microsoft.com/office/drawing/2014/main" id="{953EA7A1-617F-DFE4-5E05-A9FB3330BC31}"/>
              </a:ext>
            </a:extLst>
          </p:cNvPr>
          <p:cNvSpPr>
            <a:spLocks noGrp="1"/>
          </p:cNvSpPr>
          <p:nvPr>
            <p:ph type="body" idx="1"/>
          </p:nvPr>
        </p:nvSpPr>
        <p:spPr/>
        <p:txBody>
          <a:bodyPr>
            <a:normAutofit/>
          </a:bodyPr>
          <a:lstStyle/>
          <a:p>
            <a:r>
              <a:rPr lang="en-US" b="1" dirty="0">
                <a:solidFill>
                  <a:schemeClr val="accent4"/>
                </a:solidFill>
              </a:rPr>
              <a:t>Bradford Hoppe, MD, MPH</a:t>
            </a:r>
            <a:br>
              <a:rPr lang="en-US" dirty="0"/>
            </a:br>
            <a:r>
              <a:rPr lang="en-US" dirty="0"/>
              <a:t>Professor of Radiation Oncology</a:t>
            </a:r>
            <a:br>
              <a:rPr lang="en-US" dirty="0"/>
            </a:br>
            <a:r>
              <a:rPr lang="en-US" dirty="0"/>
              <a:t>Medical Director of Particle Therapy</a:t>
            </a:r>
            <a:br>
              <a:rPr lang="en-US" dirty="0"/>
            </a:br>
            <a:r>
              <a:rPr lang="en-US" dirty="0"/>
              <a:t>Mayo Clinic</a:t>
            </a:r>
            <a:br>
              <a:rPr lang="en-US" dirty="0"/>
            </a:br>
            <a:r>
              <a:rPr lang="en-US" dirty="0"/>
              <a:t>Jacksonville, FL</a:t>
            </a:r>
          </a:p>
          <a:p>
            <a:endParaRPr lang="en-US" dirty="0"/>
          </a:p>
        </p:txBody>
      </p:sp>
    </p:spTree>
    <p:extLst>
      <p:ext uri="{BB962C8B-B14F-4D97-AF65-F5344CB8AC3E}">
        <p14:creationId xmlns:p14="http://schemas.microsoft.com/office/powerpoint/2010/main" val="2393717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85944-2269-5F98-6A74-A4AD2B7AB50B}"/>
              </a:ext>
            </a:extLst>
          </p:cNvPr>
          <p:cNvSpPr>
            <a:spLocks noGrp="1"/>
          </p:cNvSpPr>
          <p:nvPr>
            <p:ph type="title"/>
          </p:nvPr>
        </p:nvSpPr>
        <p:spPr/>
        <p:txBody>
          <a:bodyPr/>
          <a:lstStyle/>
          <a:p>
            <a:r>
              <a:rPr lang="en-US"/>
              <a:t>Conclusions</a:t>
            </a:r>
          </a:p>
        </p:txBody>
      </p:sp>
      <p:sp>
        <p:nvSpPr>
          <p:cNvPr id="3" name="Content Placeholder 2">
            <a:extLst>
              <a:ext uri="{FF2B5EF4-FFF2-40B4-BE49-F238E27FC236}">
                <a16:creationId xmlns:a16="http://schemas.microsoft.com/office/drawing/2014/main" id="{EF02EA38-D798-5A1E-396F-403D2A8FE548}"/>
              </a:ext>
            </a:extLst>
          </p:cNvPr>
          <p:cNvSpPr>
            <a:spLocks noGrp="1"/>
          </p:cNvSpPr>
          <p:nvPr>
            <p:ph sz="half" idx="1"/>
          </p:nvPr>
        </p:nvSpPr>
        <p:spPr/>
        <p:txBody>
          <a:bodyPr>
            <a:normAutofit/>
          </a:bodyPr>
          <a:lstStyle/>
          <a:p>
            <a:r>
              <a:rPr lang="en-US" sz="2800"/>
              <a:t>Low- and intermediate-risk pediatric Hodgkin lymphoma have high cure rates with combined modality therapy</a:t>
            </a:r>
          </a:p>
          <a:p>
            <a:pPr lvl="1"/>
            <a:r>
              <a:rPr lang="en-US" sz="2400"/>
              <a:t>A primary area of focus is delivering safer treatment to ensure healthy long-term survivors</a:t>
            </a:r>
          </a:p>
        </p:txBody>
      </p:sp>
      <p:sp>
        <p:nvSpPr>
          <p:cNvPr id="6" name="Content Placeholder 5">
            <a:extLst>
              <a:ext uri="{FF2B5EF4-FFF2-40B4-BE49-F238E27FC236}">
                <a16:creationId xmlns:a16="http://schemas.microsoft.com/office/drawing/2014/main" id="{AED792C0-A303-5BDE-8F86-B0983FD35206}"/>
              </a:ext>
            </a:extLst>
          </p:cNvPr>
          <p:cNvSpPr>
            <a:spLocks noGrp="1"/>
          </p:cNvSpPr>
          <p:nvPr>
            <p:ph sz="half" idx="2"/>
          </p:nvPr>
        </p:nvSpPr>
        <p:spPr/>
        <p:txBody>
          <a:bodyPr>
            <a:normAutofit/>
          </a:bodyPr>
          <a:lstStyle/>
          <a:p>
            <a:r>
              <a:rPr lang="en-US" sz="2800"/>
              <a:t>High-risk pediatric Hodgkin lymphoma clinical outcomes with combined modality therapy need to improve</a:t>
            </a:r>
          </a:p>
          <a:p>
            <a:pPr lvl="1"/>
            <a:r>
              <a:rPr lang="en-US" sz="2400"/>
              <a:t>The addition of </a:t>
            </a:r>
            <a:r>
              <a:rPr lang="en-US" sz="2400" err="1"/>
              <a:t>Bv</a:t>
            </a:r>
            <a:r>
              <a:rPr lang="en-US" sz="2400"/>
              <a:t> to AVE-PC backbone significantly improved EFS on AHOD1331</a:t>
            </a:r>
          </a:p>
          <a:p>
            <a:endParaRPr lang="en-US" sz="2800"/>
          </a:p>
        </p:txBody>
      </p:sp>
    </p:spTree>
    <p:extLst>
      <p:ext uri="{BB962C8B-B14F-4D97-AF65-F5344CB8AC3E}">
        <p14:creationId xmlns:p14="http://schemas.microsoft.com/office/powerpoint/2010/main" val="3563325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D9180-286E-1792-66D5-EA429B49F1A5}"/>
              </a:ext>
            </a:extLst>
          </p:cNvPr>
          <p:cNvSpPr>
            <a:spLocks noGrp="1"/>
          </p:cNvSpPr>
          <p:nvPr>
            <p:ph type="title"/>
          </p:nvPr>
        </p:nvSpPr>
        <p:spPr>
          <a:xfrm>
            <a:off x="609600" y="199506"/>
            <a:ext cx="10744200" cy="979830"/>
          </a:xfrm>
        </p:spPr>
        <p:txBody>
          <a:bodyPr>
            <a:normAutofit/>
          </a:bodyPr>
          <a:lstStyle/>
          <a:p>
            <a:r>
              <a:rPr lang="en-US" sz="3600" dirty="0"/>
              <a:t>Risk-Adapted Therapy</a:t>
            </a:r>
          </a:p>
        </p:txBody>
      </p:sp>
      <p:sp>
        <p:nvSpPr>
          <p:cNvPr id="5" name="Content Placeholder 4">
            <a:extLst>
              <a:ext uri="{FF2B5EF4-FFF2-40B4-BE49-F238E27FC236}">
                <a16:creationId xmlns:a16="http://schemas.microsoft.com/office/drawing/2014/main" id="{3DBBF595-62AD-397C-8F57-67EB5F8BCC44}"/>
              </a:ext>
            </a:extLst>
          </p:cNvPr>
          <p:cNvSpPr>
            <a:spLocks noGrp="1"/>
          </p:cNvSpPr>
          <p:nvPr>
            <p:ph sz="half" idx="1"/>
          </p:nvPr>
        </p:nvSpPr>
        <p:spPr>
          <a:xfrm>
            <a:off x="609600" y="1385082"/>
            <a:ext cx="5181600" cy="4680672"/>
          </a:xfrm>
        </p:spPr>
        <p:txBody>
          <a:bodyPr>
            <a:normAutofit lnSpcReduction="10000"/>
          </a:bodyPr>
          <a:lstStyle/>
          <a:p>
            <a:r>
              <a:rPr lang="en-US" b="1" dirty="0"/>
              <a:t>Early favorable (low-risk)  </a:t>
            </a:r>
          </a:p>
          <a:p>
            <a:pPr lvl="1"/>
            <a:r>
              <a:rPr lang="en-US" sz="2400" dirty="0"/>
              <a:t>Stage IA, IIA</a:t>
            </a:r>
          </a:p>
          <a:p>
            <a:pPr lvl="2"/>
            <a:r>
              <a:rPr lang="en-US" sz="2400" dirty="0"/>
              <a:t>No risk factors</a:t>
            </a:r>
          </a:p>
          <a:p>
            <a:r>
              <a:rPr lang="en-US" b="1" dirty="0"/>
              <a:t>Early unfavorable</a:t>
            </a:r>
            <a:br>
              <a:rPr lang="en-US" b="1" dirty="0"/>
            </a:br>
            <a:r>
              <a:rPr lang="en-US" b="1" dirty="0"/>
              <a:t>(intermediate-risk)</a:t>
            </a:r>
          </a:p>
          <a:p>
            <a:pPr lvl="1"/>
            <a:r>
              <a:rPr lang="en-US" sz="2400" dirty="0"/>
              <a:t>Stage I, II</a:t>
            </a:r>
          </a:p>
          <a:p>
            <a:pPr lvl="2"/>
            <a:r>
              <a:rPr lang="en-US" sz="2400" dirty="0"/>
              <a:t>Positive for risk factors</a:t>
            </a:r>
          </a:p>
          <a:p>
            <a:pPr lvl="1"/>
            <a:r>
              <a:rPr lang="en-US" sz="2400" dirty="0"/>
              <a:t>+/-Stage IIIA </a:t>
            </a:r>
          </a:p>
          <a:p>
            <a:r>
              <a:rPr lang="en-US" b="1" dirty="0"/>
              <a:t>Advanced (high-risk)</a:t>
            </a:r>
          </a:p>
          <a:p>
            <a:pPr lvl="1"/>
            <a:r>
              <a:rPr lang="en-US" sz="2400" dirty="0"/>
              <a:t>Stage IIIB/IV</a:t>
            </a:r>
          </a:p>
          <a:p>
            <a:pPr lvl="1"/>
            <a:r>
              <a:rPr lang="en-US" sz="2400" dirty="0"/>
              <a:t>+/-Stage IIB bulky, IIIA</a:t>
            </a:r>
          </a:p>
        </p:txBody>
      </p:sp>
      <p:graphicFrame>
        <p:nvGraphicFramePr>
          <p:cNvPr id="6" name="Table 6">
            <a:extLst>
              <a:ext uri="{FF2B5EF4-FFF2-40B4-BE49-F238E27FC236}">
                <a16:creationId xmlns:a16="http://schemas.microsoft.com/office/drawing/2014/main" id="{71AA8AAB-B417-596B-2ECB-B3D878C694BB}"/>
              </a:ext>
            </a:extLst>
          </p:cNvPr>
          <p:cNvGraphicFramePr>
            <a:graphicFrameLocks noGrp="1"/>
          </p:cNvGraphicFramePr>
          <p:nvPr>
            <p:extLst>
              <p:ext uri="{D42A27DB-BD31-4B8C-83A1-F6EECF244321}">
                <p14:modId xmlns:p14="http://schemas.microsoft.com/office/powerpoint/2010/main" val="1029540138"/>
              </p:ext>
            </p:extLst>
          </p:nvPr>
        </p:nvGraphicFramePr>
        <p:xfrm>
          <a:off x="5664201" y="1385082"/>
          <a:ext cx="2950104" cy="1849120"/>
        </p:xfrm>
        <a:graphic>
          <a:graphicData uri="http://schemas.openxmlformats.org/drawingml/2006/table">
            <a:tbl>
              <a:tblPr firstRow="1" bandRow="1">
                <a:tableStyleId>{F5AB1C69-6EDB-4FF4-983F-18BD219EF322}</a:tableStyleId>
              </a:tblPr>
              <a:tblGrid>
                <a:gridCol w="2950104">
                  <a:extLst>
                    <a:ext uri="{9D8B030D-6E8A-4147-A177-3AD203B41FA5}">
                      <a16:colId xmlns:a16="http://schemas.microsoft.com/office/drawing/2014/main" val="2993327704"/>
                    </a:ext>
                  </a:extLst>
                </a:gridCol>
              </a:tblGrid>
              <a:tr h="370840">
                <a:tc>
                  <a:txBody>
                    <a:bodyPr/>
                    <a:lstStyle/>
                    <a:p>
                      <a:r>
                        <a:rPr lang="en-US" sz="1800" dirty="0"/>
                        <a:t>Risk Factors</a:t>
                      </a:r>
                    </a:p>
                  </a:txBody>
                  <a:tcPr anchor="ctr"/>
                </a:tc>
                <a:extLst>
                  <a:ext uri="{0D108BD9-81ED-4DB2-BD59-A6C34878D82A}">
                    <a16:rowId xmlns:a16="http://schemas.microsoft.com/office/drawing/2014/main" val="1735364984"/>
                  </a:ext>
                </a:extLst>
              </a:tr>
              <a:tr h="370840">
                <a:tc>
                  <a:txBody>
                    <a:bodyPr/>
                    <a:lstStyle/>
                    <a:p>
                      <a:r>
                        <a:rPr lang="en-US" sz="1800" dirty="0">
                          <a:solidFill>
                            <a:schemeClr val="tx1"/>
                          </a:solidFill>
                        </a:rPr>
                        <a:t>Bulky</a:t>
                      </a:r>
                    </a:p>
                  </a:txBody>
                  <a:tcPr anchor="ctr"/>
                </a:tc>
                <a:extLst>
                  <a:ext uri="{0D108BD9-81ED-4DB2-BD59-A6C34878D82A}">
                    <a16:rowId xmlns:a16="http://schemas.microsoft.com/office/drawing/2014/main" val="859121227"/>
                  </a:ext>
                </a:extLst>
              </a:tr>
              <a:tr h="370840">
                <a:tc>
                  <a:txBody>
                    <a:bodyPr/>
                    <a:lstStyle/>
                    <a:p>
                      <a:r>
                        <a:rPr lang="en-US" sz="1800" dirty="0">
                          <a:solidFill>
                            <a:schemeClr val="tx1"/>
                          </a:solidFill>
                        </a:rPr>
                        <a:t>B symptoms</a:t>
                      </a:r>
                    </a:p>
                  </a:txBody>
                  <a:tcPr anchor="ctr"/>
                </a:tc>
                <a:extLst>
                  <a:ext uri="{0D108BD9-81ED-4DB2-BD59-A6C34878D82A}">
                    <a16:rowId xmlns:a16="http://schemas.microsoft.com/office/drawing/2014/main" val="230524008"/>
                  </a:ext>
                </a:extLst>
              </a:tr>
              <a:tr h="370840">
                <a:tc>
                  <a:txBody>
                    <a:bodyPr/>
                    <a:lstStyle/>
                    <a:p>
                      <a:r>
                        <a:rPr lang="en-US" sz="1800" dirty="0" err="1">
                          <a:solidFill>
                            <a:schemeClr val="tx1"/>
                          </a:solidFill>
                        </a:rPr>
                        <a:t>Extranodal</a:t>
                      </a:r>
                      <a:r>
                        <a:rPr lang="en-US" sz="1800">
                          <a:solidFill>
                            <a:schemeClr val="tx1"/>
                          </a:solidFill>
                        </a:rPr>
                        <a:t> sites</a:t>
                      </a:r>
                    </a:p>
                  </a:txBody>
                  <a:tcPr anchor="ctr"/>
                </a:tc>
                <a:extLst>
                  <a:ext uri="{0D108BD9-81ED-4DB2-BD59-A6C34878D82A}">
                    <a16:rowId xmlns:a16="http://schemas.microsoft.com/office/drawing/2014/main" val="3498148381"/>
                  </a:ext>
                </a:extLst>
              </a:tr>
              <a:tr h="0">
                <a:tc>
                  <a:txBody>
                    <a:bodyPr/>
                    <a:lstStyle/>
                    <a:p>
                      <a:r>
                        <a:rPr lang="en-US" sz="1800" err="1">
                          <a:solidFill>
                            <a:schemeClr val="tx1"/>
                          </a:solidFill>
                        </a:rPr>
                        <a:t>ESR</a:t>
                      </a:r>
                      <a:r>
                        <a:rPr lang="en-US" sz="1800">
                          <a:solidFill>
                            <a:schemeClr val="tx1"/>
                          </a:solidFill>
                        </a:rPr>
                        <a:t> &gt;30</a:t>
                      </a:r>
                    </a:p>
                  </a:txBody>
                  <a:tcPr anchor="ctr"/>
                </a:tc>
                <a:extLst>
                  <a:ext uri="{0D108BD9-81ED-4DB2-BD59-A6C34878D82A}">
                    <a16:rowId xmlns:a16="http://schemas.microsoft.com/office/drawing/2014/main" val="4004850451"/>
                  </a:ext>
                </a:extLst>
              </a:tr>
            </a:tbl>
          </a:graphicData>
        </a:graphic>
      </p:graphicFrame>
      <p:graphicFrame>
        <p:nvGraphicFramePr>
          <p:cNvPr id="8" name="Table 8">
            <a:extLst>
              <a:ext uri="{FF2B5EF4-FFF2-40B4-BE49-F238E27FC236}">
                <a16:creationId xmlns:a16="http://schemas.microsoft.com/office/drawing/2014/main" id="{89466521-17FF-FCFA-C092-3111771B50CA}"/>
              </a:ext>
            </a:extLst>
          </p:cNvPr>
          <p:cNvGraphicFramePr>
            <a:graphicFrameLocks noGrp="1"/>
          </p:cNvGraphicFramePr>
          <p:nvPr>
            <p:extLst>
              <p:ext uri="{D42A27DB-BD31-4B8C-83A1-F6EECF244321}">
                <p14:modId xmlns:p14="http://schemas.microsoft.com/office/powerpoint/2010/main" val="1954142133"/>
              </p:ext>
            </p:extLst>
          </p:nvPr>
        </p:nvGraphicFramePr>
        <p:xfrm>
          <a:off x="5664201" y="3568927"/>
          <a:ext cx="6210299" cy="2291080"/>
        </p:xfrm>
        <a:graphic>
          <a:graphicData uri="http://schemas.openxmlformats.org/drawingml/2006/table">
            <a:tbl>
              <a:tblPr firstRow="1" bandRow="1">
                <a:tableStyleId>{F5AB1C69-6EDB-4FF4-983F-18BD219EF322}</a:tableStyleId>
              </a:tblPr>
              <a:tblGrid>
                <a:gridCol w="2151012">
                  <a:extLst>
                    <a:ext uri="{9D8B030D-6E8A-4147-A177-3AD203B41FA5}">
                      <a16:colId xmlns:a16="http://schemas.microsoft.com/office/drawing/2014/main" val="2082851076"/>
                    </a:ext>
                  </a:extLst>
                </a:gridCol>
                <a:gridCol w="2761609">
                  <a:extLst>
                    <a:ext uri="{9D8B030D-6E8A-4147-A177-3AD203B41FA5}">
                      <a16:colId xmlns:a16="http://schemas.microsoft.com/office/drawing/2014/main" val="3485160066"/>
                    </a:ext>
                  </a:extLst>
                </a:gridCol>
                <a:gridCol w="1297678">
                  <a:extLst>
                    <a:ext uri="{9D8B030D-6E8A-4147-A177-3AD203B41FA5}">
                      <a16:colId xmlns:a16="http://schemas.microsoft.com/office/drawing/2014/main" val="271243259"/>
                    </a:ext>
                  </a:extLst>
                </a:gridCol>
              </a:tblGrid>
              <a:tr h="370840">
                <a:tc>
                  <a:txBody>
                    <a:bodyPr/>
                    <a:lstStyle/>
                    <a:p>
                      <a:r>
                        <a:rPr lang="en-US" sz="1800">
                          <a:solidFill>
                            <a:schemeClr val="bg1"/>
                          </a:solidFill>
                        </a:rPr>
                        <a:t>Group</a:t>
                      </a:r>
                    </a:p>
                  </a:txBody>
                  <a:tcPr anchor="ctr"/>
                </a:tc>
                <a:tc>
                  <a:txBody>
                    <a:bodyPr/>
                    <a:lstStyle/>
                    <a:p>
                      <a:r>
                        <a:rPr lang="en-US" sz="1800">
                          <a:solidFill>
                            <a:schemeClr val="bg1"/>
                          </a:solidFill>
                        </a:rPr>
                        <a:t>Treatment</a:t>
                      </a:r>
                    </a:p>
                  </a:txBody>
                  <a:tcPr anchor="ctr"/>
                </a:tc>
                <a:tc>
                  <a:txBody>
                    <a:bodyPr/>
                    <a:lstStyle/>
                    <a:p>
                      <a:pPr algn="ctr"/>
                      <a:r>
                        <a:rPr lang="en-US" sz="1800">
                          <a:solidFill>
                            <a:schemeClr val="bg1"/>
                          </a:solidFill>
                        </a:rPr>
                        <a:t>10-</a:t>
                      </a:r>
                      <a:r>
                        <a:rPr lang="en-US" sz="1800" err="1">
                          <a:solidFill>
                            <a:schemeClr val="bg1"/>
                          </a:solidFill>
                        </a:rPr>
                        <a:t>yr</a:t>
                      </a:r>
                      <a:r>
                        <a:rPr lang="en-US" sz="1800">
                          <a:solidFill>
                            <a:schemeClr val="bg1"/>
                          </a:solidFill>
                        </a:rPr>
                        <a:t> </a:t>
                      </a:r>
                      <a:r>
                        <a:rPr lang="en-US" sz="1800" err="1">
                          <a:solidFill>
                            <a:schemeClr val="bg1"/>
                          </a:solidFill>
                        </a:rPr>
                        <a:t>EFS</a:t>
                      </a:r>
                      <a:endParaRPr lang="en-US" sz="1800">
                        <a:solidFill>
                          <a:schemeClr val="bg1"/>
                        </a:solidFill>
                      </a:endParaRPr>
                    </a:p>
                  </a:txBody>
                  <a:tcPr anchor="ctr"/>
                </a:tc>
                <a:extLst>
                  <a:ext uri="{0D108BD9-81ED-4DB2-BD59-A6C34878D82A}">
                    <a16:rowId xmlns:a16="http://schemas.microsoft.com/office/drawing/2014/main" val="3671095177"/>
                  </a:ext>
                </a:extLst>
              </a:tr>
              <a:tr h="370840">
                <a:tc>
                  <a:txBody>
                    <a:bodyPr/>
                    <a:lstStyle/>
                    <a:p>
                      <a:r>
                        <a:rPr lang="en-US" sz="1800">
                          <a:solidFill>
                            <a:schemeClr val="tx1"/>
                          </a:solidFill>
                        </a:rPr>
                        <a:t>Low-risk</a:t>
                      </a:r>
                    </a:p>
                  </a:txBody>
                  <a:tcPr anchor="ctr"/>
                </a:tc>
                <a:tc>
                  <a:txBody>
                    <a:bodyPr/>
                    <a:lstStyle/>
                    <a:p>
                      <a:r>
                        <a:rPr lang="en-US" sz="1800">
                          <a:solidFill>
                            <a:schemeClr val="tx1"/>
                          </a:solidFill>
                        </a:rPr>
                        <a:t>COPP/ABVx4+IFRT</a:t>
                      </a:r>
                      <a:br>
                        <a:rPr lang="en-US" sz="1800">
                          <a:solidFill>
                            <a:schemeClr val="tx1"/>
                          </a:solidFill>
                        </a:rPr>
                      </a:br>
                      <a:r>
                        <a:rPr lang="en-US" sz="1800">
                          <a:solidFill>
                            <a:schemeClr val="tx1"/>
                          </a:solidFill>
                        </a:rPr>
                        <a:t>(n=94)</a:t>
                      </a:r>
                    </a:p>
                  </a:txBody>
                  <a:tcPr anchor="ctr"/>
                </a:tc>
                <a:tc>
                  <a:txBody>
                    <a:bodyPr/>
                    <a:lstStyle/>
                    <a:p>
                      <a:pPr algn="ctr"/>
                      <a:r>
                        <a:rPr lang="en-US" sz="1800">
                          <a:solidFill>
                            <a:schemeClr val="tx1"/>
                          </a:solidFill>
                        </a:rPr>
                        <a:t>100%</a:t>
                      </a:r>
                    </a:p>
                  </a:txBody>
                  <a:tcPr anchor="ctr"/>
                </a:tc>
                <a:extLst>
                  <a:ext uri="{0D108BD9-81ED-4DB2-BD59-A6C34878D82A}">
                    <a16:rowId xmlns:a16="http://schemas.microsoft.com/office/drawing/2014/main" val="2167593420"/>
                  </a:ext>
                </a:extLst>
              </a:tr>
              <a:tr h="370840">
                <a:tc>
                  <a:txBody>
                    <a:bodyPr/>
                    <a:lstStyle/>
                    <a:p>
                      <a:r>
                        <a:rPr lang="en-US" sz="1800">
                          <a:solidFill>
                            <a:schemeClr val="tx1"/>
                          </a:solidFill>
                        </a:rPr>
                        <a:t>Intermediate-risk</a:t>
                      </a:r>
                    </a:p>
                  </a:txBody>
                  <a:tcPr anchor="ctr"/>
                </a:tc>
                <a:tc>
                  <a:txBody>
                    <a:bodyPr/>
                    <a:lstStyle/>
                    <a:p>
                      <a:r>
                        <a:rPr lang="en-US" sz="1800">
                          <a:solidFill>
                            <a:schemeClr val="tx1"/>
                          </a:solidFill>
                        </a:rPr>
                        <a:t>COPP/ABVx6+IFRT</a:t>
                      </a:r>
                      <a:br>
                        <a:rPr lang="en-US" sz="1800">
                          <a:solidFill>
                            <a:schemeClr val="tx1"/>
                          </a:solidFill>
                        </a:rPr>
                      </a:br>
                      <a:r>
                        <a:rPr lang="en-US" sz="1800">
                          <a:solidFill>
                            <a:schemeClr val="tx1"/>
                          </a:solidFill>
                        </a:rPr>
                        <a:t>(n=103)</a:t>
                      </a:r>
                    </a:p>
                  </a:txBody>
                  <a:tcPr anchor="ctr"/>
                </a:tc>
                <a:tc>
                  <a:txBody>
                    <a:bodyPr/>
                    <a:lstStyle/>
                    <a:p>
                      <a:pPr algn="ctr"/>
                      <a:r>
                        <a:rPr lang="en-US" sz="1800">
                          <a:solidFill>
                            <a:schemeClr val="tx1"/>
                          </a:solidFill>
                        </a:rPr>
                        <a:t>84%</a:t>
                      </a:r>
                    </a:p>
                  </a:txBody>
                  <a:tcPr anchor="ctr"/>
                </a:tc>
                <a:extLst>
                  <a:ext uri="{0D108BD9-81ED-4DB2-BD59-A6C34878D82A}">
                    <a16:rowId xmlns:a16="http://schemas.microsoft.com/office/drawing/2014/main" val="3691105913"/>
                  </a:ext>
                </a:extLst>
              </a:tr>
              <a:tr h="370840">
                <a:tc>
                  <a:txBody>
                    <a:bodyPr/>
                    <a:lstStyle/>
                    <a:p>
                      <a:r>
                        <a:rPr lang="en-US" sz="1800">
                          <a:solidFill>
                            <a:schemeClr val="tx1"/>
                          </a:solidFill>
                        </a:rPr>
                        <a:t>High-risk</a:t>
                      </a:r>
                    </a:p>
                  </a:txBody>
                  <a:tcPr anchor="ctr"/>
                </a:tc>
                <a:tc>
                  <a:txBody>
                    <a:bodyPr/>
                    <a:lstStyle/>
                    <a:p>
                      <a:r>
                        <a:rPr lang="en-US" sz="1800">
                          <a:solidFill>
                            <a:schemeClr val="tx1"/>
                          </a:solidFill>
                        </a:rPr>
                        <a:t>Intensive </a:t>
                      </a:r>
                      <a:r>
                        <a:rPr lang="en-US" sz="1800" err="1">
                          <a:solidFill>
                            <a:schemeClr val="tx1"/>
                          </a:solidFill>
                        </a:rPr>
                        <a:t>chemo+IFRT</a:t>
                      </a:r>
                      <a:br>
                        <a:rPr lang="en-US" sz="1800">
                          <a:solidFill>
                            <a:schemeClr val="tx1"/>
                          </a:solidFill>
                        </a:rPr>
                      </a:br>
                      <a:r>
                        <a:rPr lang="en-US" sz="1800">
                          <a:solidFill>
                            <a:schemeClr val="tx1"/>
                          </a:solidFill>
                        </a:rPr>
                        <a:t>(n=36)</a:t>
                      </a:r>
                    </a:p>
                  </a:txBody>
                  <a:tcPr anchor="ctr"/>
                </a:tc>
                <a:tc>
                  <a:txBody>
                    <a:bodyPr/>
                    <a:lstStyle/>
                    <a:p>
                      <a:pPr algn="ctr"/>
                      <a:r>
                        <a:rPr lang="en-US" sz="1800">
                          <a:solidFill>
                            <a:schemeClr val="tx1"/>
                          </a:solidFill>
                        </a:rPr>
                        <a:t>88%</a:t>
                      </a:r>
                    </a:p>
                  </a:txBody>
                  <a:tcPr anchor="ctr"/>
                </a:tc>
                <a:extLst>
                  <a:ext uri="{0D108BD9-81ED-4DB2-BD59-A6C34878D82A}">
                    <a16:rowId xmlns:a16="http://schemas.microsoft.com/office/drawing/2014/main" val="2725936613"/>
                  </a:ext>
                </a:extLst>
              </a:tr>
            </a:tbl>
          </a:graphicData>
        </a:graphic>
      </p:graphicFrame>
      <p:sp>
        <p:nvSpPr>
          <p:cNvPr id="9" name="TextBox 8">
            <a:extLst>
              <a:ext uri="{FF2B5EF4-FFF2-40B4-BE49-F238E27FC236}">
                <a16:creationId xmlns:a16="http://schemas.microsoft.com/office/drawing/2014/main" id="{A4B88D35-EB24-9D8E-F693-EC8CE1BC04FC}"/>
              </a:ext>
            </a:extLst>
          </p:cNvPr>
          <p:cNvSpPr txBox="1"/>
          <p:nvPr/>
        </p:nvSpPr>
        <p:spPr>
          <a:xfrm>
            <a:off x="218653" y="6158304"/>
            <a:ext cx="11330666" cy="646331"/>
          </a:xfrm>
          <a:prstGeom prst="rect">
            <a:avLst/>
          </a:prstGeom>
          <a:noFill/>
        </p:spPr>
        <p:txBody>
          <a:bodyPr wrap="none" rtlCol="0">
            <a:spAutoFit/>
          </a:bodyPr>
          <a:lstStyle/>
          <a:p>
            <a:r>
              <a:rPr lang="en-US" sz="1200">
                <a:solidFill>
                  <a:schemeClr val="bg1">
                    <a:lumMod val="65000"/>
                  </a:schemeClr>
                </a:solidFill>
              </a:rPr>
              <a:t>B Symptoms, unexplained loss of &gt;10% of body weight, unexplained recurrent fever &gt;38°C, and drenching night sweats; COPP/ABV, cyclophosphamide, vincristine,</a:t>
            </a:r>
            <a:br>
              <a:rPr lang="en-US" sz="1200">
                <a:solidFill>
                  <a:schemeClr val="bg1">
                    <a:lumMod val="65000"/>
                  </a:schemeClr>
                </a:solidFill>
              </a:rPr>
            </a:br>
            <a:r>
              <a:rPr lang="en-US" sz="1200">
                <a:solidFill>
                  <a:schemeClr val="bg1">
                    <a:lumMod val="65000"/>
                  </a:schemeClr>
                </a:solidFill>
              </a:rPr>
              <a:t>procarbazine, and prednisone/doxorubicin, bleomycin, and vinblastine; ESR, erythrocyte sedimentation rate; IFRT, involved-field radiation therapy.</a:t>
            </a:r>
          </a:p>
          <a:p>
            <a:r>
              <a:rPr lang="en-US" sz="1200" err="1">
                <a:solidFill>
                  <a:schemeClr val="bg1">
                    <a:lumMod val="65000"/>
                  </a:schemeClr>
                </a:solidFill>
              </a:rPr>
              <a:t>Wolden</a:t>
            </a:r>
            <a:r>
              <a:rPr lang="en-US" sz="1200">
                <a:solidFill>
                  <a:schemeClr val="bg1">
                    <a:lumMod val="65000"/>
                  </a:schemeClr>
                </a:solidFill>
              </a:rPr>
              <a:t> SL, et al. </a:t>
            </a:r>
            <a:r>
              <a:rPr lang="en-US" sz="1200" i="1">
                <a:solidFill>
                  <a:schemeClr val="bg1">
                    <a:lumMod val="65000"/>
                  </a:schemeClr>
                </a:solidFill>
              </a:rPr>
              <a:t>J Clin Oncol. </a:t>
            </a:r>
            <a:r>
              <a:rPr lang="en-US" sz="1200">
                <a:solidFill>
                  <a:schemeClr val="bg1">
                    <a:lumMod val="65000"/>
                  </a:schemeClr>
                </a:solidFill>
              </a:rPr>
              <a:t>2012;30(26):3174-3180.</a:t>
            </a:r>
          </a:p>
        </p:txBody>
      </p:sp>
    </p:spTree>
    <p:extLst>
      <p:ext uri="{BB962C8B-B14F-4D97-AF65-F5344CB8AC3E}">
        <p14:creationId xmlns:p14="http://schemas.microsoft.com/office/powerpoint/2010/main" val="132251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CCFE1-516E-7847-E806-6F0A687FC91E}"/>
              </a:ext>
            </a:extLst>
          </p:cNvPr>
          <p:cNvSpPr>
            <a:spLocks noGrp="1"/>
          </p:cNvSpPr>
          <p:nvPr>
            <p:ph type="title"/>
          </p:nvPr>
        </p:nvSpPr>
        <p:spPr>
          <a:xfrm>
            <a:off x="949613" y="121035"/>
            <a:ext cx="9998921" cy="971636"/>
          </a:xfrm>
        </p:spPr>
        <p:txBody>
          <a:bodyPr/>
          <a:lstStyle/>
          <a:p>
            <a:r>
              <a:rPr lang="en-US" cap="none"/>
              <a:t>Morbidity of Combined Modality Therapy</a:t>
            </a:r>
          </a:p>
        </p:txBody>
      </p:sp>
      <p:sp>
        <p:nvSpPr>
          <p:cNvPr id="8" name="TextBox 7">
            <a:extLst>
              <a:ext uri="{FF2B5EF4-FFF2-40B4-BE49-F238E27FC236}">
                <a16:creationId xmlns:a16="http://schemas.microsoft.com/office/drawing/2014/main" id="{BAC83754-71F7-4605-338C-C4017B0DE77A}"/>
              </a:ext>
            </a:extLst>
          </p:cNvPr>
          <p:cNvSpPr txBox="1"/>
          <p:nvPr/>
        </p:nvSpPr>
        <p:spPr>
          <a:xfrm>
            <a:off x="200313" y="6311286"/>
            <a:ext cx="4269567" cy="461665"/>
          </a:xfrm>
          <a:prstGeom prst="rect">
            <a:avLst/>
          </a:prstGeom>
          <a:noFill/>
        </p:spPr>
        <p:txBody>
          <a:bodyPr wrap="none" rtlCol="0">
            <a:spAutoFit/>
          </a:bodyPr>
          <a:lstStyle/>
          <a:p>
            <a:r>
              <a:rPr lang="en-US" sz="1200" err="1">
                <a:solidFill>
                  <a:schemeClr val="bg1">
                    <a:lumMod val="65000"/>
                  </a:schemeClr>
                </a:solidFill>
              </a:rPr>
              <a:t>Castellino</a:t>
            </a:r>
            <a:r>
              <a:rPr lang="en-US" sz="1200">
                <a:solidFill>
                  <a:schemeClr val="bg1">
                    <a:lumMod val="65000"/>
                  </a:schemeClr>
                </a:solidFill>
              </a:rPr>
              <a:t> SM, et al. </a:t>
            </a:r>
            <a:r>
              <a:rPr lang="en-US" sz="1200" i="1">
                <a:solidFill>
                  <a:schemeClr val="bg1">
                    <a:lumMod val="65000"/>
                  </a:schemeClr>
                </a:solidFill>
              </a:rPr>
              <a:t>Blood</a:t>
            </a:r>
            <a:r>
              <a:rPr lang="en-US" sz="1200">
                <a:solidFill>
                  <a:schemeClr val="bg1">
                    <a:lumMod val="65000"/>
                  </a:schemeClr>
                </a:solidFill>
              </a:rPr>
              <a:t>. 2011;117(6):1806-1816.</a:t>
            </a:r>
          </a:p>
          <a:p>
            <a:r>
              <a:rPr lang="en-US" sz="1200" err="1">
                <a:solidFill>
                  <a:schemeClr val="bg1">
                    <a:lumMod val="65000"/>
                  </a:schemeClr>
                </a:solidFill>
              </a:rPr>
              <a:t>Oeffinger</a:t>
            </a:r>
            <a:r>
              <a:rPr lang="en-US" sz="1200">
                <a:solidFill>
                  <a:schemeClr val="bg1">
                    <a:lumMod val="65000"/>
                  </a:schemeClr>
                </a:solidFill>
              </a:rPr>
              <a:t> KC, et al.</a:t>
            </a:r>
            <a:r>
              <a:rPr lang="en-US" sz="1200" i="1">
                <a:solidFill>
                  <a:schemeClr val="bg1">
                    <a:lumMod val="65000"/>
                  </a:schemeClr>
                </a:solidFill>
              </a:rPr>
              <a:t> N </a:t>
            </a:r>
            <a:r>
              <a:rPr lang="en-US" sz="1200" i="1" err="1">
                <a:solidFill>
                  <a:schemeClr val="bg1">
                    <a:lumMod val="65000"/>
                  </a:schemeClr>
                </a:solidFill>
              </a:rPr>
              <a:t>Engl</a:t>
            </a:r>
            <a:r>
              <a:rPr lang="en-US" sz="1200" i="1">
                <a:solidFill>
                  <a:schemeClr val="bg1">
                    <a:lumMod val="65000"/>
                  </a:schemeClr>
                </a:solidFill>
              </a:rPr>
              <a:t> J Med</a:t>
            </a:r>
            <a:r>
              <a:rPr lang="en-US" sz="1200">
                <a:solidFill>
                  <a:schemeClr val="bg1">
                    <a:lumMod val="65000"/>
                  </a:schemeClr>
                </a:solidFill>
              </a:rPr>
              <a:t>. 2006;355(15):1572-1582.</a:t>
            </a:r>
          </a:p>
        </p:txBody>
      </p:sp>
      <p:sp>
        <p:nvSpPr>
          <p:cNvPr id="3" name="TextBox 2">
            <a:extLst>
              <a:ext uri="{FF2B5EF4-FFF2-40B4-BE49-F238E27FC236}">
                <a16:creationId xmlns:a16="http://schemas.microsoft.com/office/drawing/2014/main" id="{06B32E4F-12AB-E256-E655-B9555C7B5204}"/>
              </a:ext>
            </a:extLst>
          </p:cNvPr>
          <p:cNvSpPr txBox="1"/>
          <p:nvPr/>
        </p:nvSpPr>
        <p:spPr>
          <a:xfrm>
            <a:off x="907372" y="5360703"/>
            <a:ext cx="5064585" cy="738664"/>
          </a:xfrm>
          <a:prstGeom prst="rect">
            <a:avLst/>
          </a:prstGeom>
          <a:noFill/>
        </p:spPr>
        <p:txBody>
          <a:bodyPr wrap="square" rtlCol="0">
            <a:spAutoFit/>
          </a:bodyPr>
          <a:lstStyle/>
          <a:p>
            <a:r>
              <a:rPr lang="en-US" sz="1400"/>
              <a:t>Common Terminology Criteria for Adverse Events version 3.0;  mild (grade 1), moderate (grade 2), severe (grade 3), life-threatening/disabling (grade 4), fatal (grade 5)</a:t>
            </a:r>
          </a:p>
        </p:txBody>
      </p:sp>
      <p:grpSp>
        <p:nvGrpSpPr>
          <p:cNvPr id="5" name="Group 4">
            <a:extLst>
              <a:ext uri="{FF2B5EF4-FFF2-40B4-BE49-F238E27FC236}">
                <a16:creationId xmlns:a16="http://schemas.microsoft.com/office/drawing/2014/main" id="{233705F7-C2AD-5231-94B5-CB35D9B3FBF5}"/>
              </a:ext>
            </a:extLst>
          </p:cNvPr>
          <p:cNvGrpSpPr/>
          <p:nvPr/>
        </p:nvGrpSpPr>
        <p:grpSpPr>
          <a:xfrm>
            <a:off x="6522257" y="1134980"/>
            <a:ext cx="4426277" cy="5433087"/>
            <a:chOff x="4688373" y="636430"/>
            <a:chExt cx="5045905" cy="6193657"/>
          </a:xfrm>
        </p:grpSpPr>
        <p:pic>
          <p:nvPicPr>
            <p:cNvPr id="18" name="Picture 17">
              <a:extLst>
                <a:ext uri="{FF2B5EF4-FFF2-40B4-BE49-F238E27FC236}">
                  <a16:creationId xmlns:a16="http://schemas.microsoft.com/office/drawing/2014/main" id="{F0B6A801-30A1-40DE-99ED-56F80DD54725}"/>
                </a:ext>
              </a:extLst>
            </p:cNvPr>
            <p:cNvPicPr>
              <a:picLocks noChangeAspect="1"/>
            </p:cNvPicPr>
            <p:nvPr/>
          </p:nvPicPr>
          <p:blipFill rotWithShape="1">
            <a:blip r:embed="rId2"/>
            <a:srcRect l="4521" t="7439" r="4596" b="4192"/>
            <a:stretch/>
          </p:blipFill>
          <p:spPr>
            <a:xfrm>
              <a:off x="4894225" y="3857038"/>
              <a:ext cx="4792283" cy="2973049"/>
            </a:xfrm>
            <a:prstGeom prst="rect">
              <a:avLst/>
            </a:prstGeom>
          </p:spPr>
        </p:pic>
        <p:pic>
          <p:nvPicPr>
            <p:cNvPr id="12" name="Picture 11">
              <a:extLst>
                <a:ext uri="{FF2B5EF4-FFF2-40B4-BE49-F238E27FC236}">
                  <a16:creationId xmlns:a16="http://schemas.microsoft.com/office/drawing/2014/main" id="{BAC27720-B14B-E04E-4243-55E659548EAB}"/>
                </a:ext>
              </a:extLst>
            </p:cNvPr>
            <p:cNvPicPr>
              <a:picLocks noChangeAspect="1"/>
            </p:cNvPicPr>
            <p:nvPr/>
          </p:nvPicPr>
          <p:blipFill rotWithShape="1">
            <a:blip r:embed="rId3"/>
            <a:srcRect l="5419" t="6858" r="2650" b="4272"/>
            <a:stretch/>
          </p:blipFill>
          <p:spPr>
            <a:xfrm>
              <a:off x="4688373" y="636430"/>
              <a:ext cx="5045905" cy="3289378"/>
            </a:xfrm>
            <a:prstGeom prst="rect">
              <a:avLst/>
            </a:prstGeom>
          </p:spPr>
        </p:pic>
        <p:sp>
          <p:nvSpPr>
            <p:cNvPr id="13" name="TextBox 12">
              <a:extLst>
                <a:ext uri="{FF2B5EF4-FFF2-40B4-BE49-F238E27FC236}">
                  <a16:creationId xmlns:a16="http://schemas.microsoft.com/office/drawing/2014/main" id="{E748469E-AB46-C47A-E4D7-25F4EAFB806E}"/>
                </a:ext>
              </a:extLst>
            </p:cNvPr>
            <p:cNvSpPr txBox="1"/>
            <p:nvPr/>
          </p:nvSpPr>
          <p:spPr>
            <a:xfrm>
              <a:off x="7691748" y="794741"/>
              <a:ext cx="1299651" cy="298232"/>
            </a:xfrm>
            <a:prstGeom prst="rect">
              <a:avLst/>
            </a:prstGeom>
            <a:noFill/>
          </p:spPr>
          <p:txBody>
            <a:bodyPr wrap="none" rtlCol="0">
              <a:spAutoFit/>
            </a:bodyPr>
            <a:lstStyle/>
            <a:p>
              <a:r>
                <a:rPr lang="en-US" sz="1050" b="1"/>
                <a:t>All neoplasms</a:t>
              </a:r>
            </a:p>
          </p:txBody>
        </p:sp>
        <p:sp>
          <p:nvSpPr>
            <p:cNvPr id="16" name="TextBox 15">
              <a:extLst>
                <a:ext uri="{FF2B5EF4-FFF2-40B4-BE49-F238E27FC236}">
                  <a16:creationId xmlns:a16="http://schemas.microsoft.com/office/drawing/2014/main" id="{FE574FF4-F00A-5DC5-A63F-DDCA6FA5A60A}"/>
                </a:ext>
              </a:extLst>
            </p:cNvPr>
            <p:cNvSpPr txBox="1"/>
            <p:nvPr/>
          </p:nvSpPr>
          <p:spPr>
            <a:xfrm>
              <a:off x="7170737" y="1002489"/>
              <a:ext cx="2515771" cy="421034"/>
            </a:xfrm>
            <a:prstGeom prst="rect">
              <a:avLst/>
            </a:prstGeom>
            <a:noFill/>
          </p:spPr>
          <p:txBody>
            <a:bodyPr wrap="square" rtlCol="0">
              <a:spAutoFit/>
            </a:bodyPr>
            <a:lstStyle/>
            <a:p>
              <a:r>
                <a:rPr lang="en-US" sz="900" b="1"/>
                <a:t>SMN, second malignant neoplasms</a:t>
              </a:r>
            </a:p>
            <a:p>
              <a:r>
                <a:rPr lang="en-US" sz="900" b="1"/>
                <a:t>NMSC, nonmelanoma skin cancer</a:t>
              </a:r>
            </a:p>
          </p:txBody>
        </p:sp>
        <p:sp>
          <p:nvSpPr>
            <p:cNvPr id="19" name="TextBox 18">
              <a:extLst>
                <a:ext uri="{FF2B5EF4-FFF2-40B4-BE49-F238E27FC236}">
                  <a16:creationId xmlns:a16="http://schemas.microsoft.com/office/drawing/2014/main" id="{470C1C71-F053-2468-A263-CDFFA517ADFC}"/>
                </a:ext>
              </a:extLst>
            </p:cNvPr>
            <p:cNvSpPr txBox="1"/>
            <p:nvPr/>
          </p:nvSpPr>
          <p:spPr>
            <a:xfrm>
              <a:off x="5720442" y="1558478"/>
              <a:ext cx="3139847" cy="289461"/>
            </a:xfrm>
            <a:prstGeom prst="rect">
              <a:avLst/>
            </a:prstGeom>
            <a:noFill/>
          </p:spPr>
          <p:txBody>
            <a:bodyPr wrap="none" rtlCol="0">
              <a:spAutoFit/>
            </a:bodyPr>
            <a:lstStyle/>
            <a:p>
              <a:r>
                <a:rPr lang="en-US" sz="1050" b="1"/>
                <a:t>N=2742 survivors of Hodgkin lymphoma</a:t>
              </a:r>
            </a:p>
          </p:txBody>
        </p:sp>
      </p:grpSp>
      <p:sp>
        <p:nvSpPr>
          <p:cNvPr id="15" name="TextBox 14">
            <a:extLst>
              <a:ext uri="{FF2B5EF4-FFF2-40B4-BE49-F238E27FC236}">
                <a16:creationId xmlns:a16="http://schemas.microsoft.com/office/drawing/2014/main" id="{B9E0455D-076B-1331-30EC-B5998D0EB65B}"/>
              </a:ext>
            </a:extLst>
          </p:cNvPr>
          <p:cNvSpPr txBox="1"/>
          <p:nvPr/>
        </p:nvSpPr>
        <p:spPr>
          <a:xfrm>
            <a:off x="7419809" y="4567640"/>
            <a:ext cx="2307042" cy="261610"/>
          </a:xfrm>
          <a:prstGeom prst="rect">
            <a:avLst/>
          </a:prstGeom>
          <a:noFill/>
        </p:spPr>
        <p:txBody>
          <a:bodyPr wrap="none" rtlCol="0">
            <a:spAutoFit/>
          </a:bodyPr>
          <a:lstStyle/>
          <a:p>
            <a:r>
              <a:rPr lang="en-US" sz="1100" b="1"/>
              <a:t>Other nonneoplastic conditions</a:t>
            </a:r>
          </a:p>
        </p:txBody>
      </p:sp>
      <p:grpSp>
        <p:nvGrpSpPr>
          <p:cNvPr id="14" name="Group 13">
            <a:extLst>
              <a:ext uri="{FF2B5EF4-FFF2-40B4-BE49-F238E27FC236}">
                <a16:creationId xmlns:a16="http://schemas.microsoft.com/office/drawing/2014/main" id="{50C937BD-4EF0-A9AF-80B9-36543BCFD68C}"/>
              </a:ext>
            </a:extLst>
          </p:cNvPr>
          <p:cNvGrpSpPr/>
          <p:nvPr/>
        </p:nvGrpSpPr>
        <p:grpSpPr>
          <a:xfrm>
            <a:off x="1590115" y="1211053"/>
            <a:ext cx="3102113" cy="3937732"/>
            <a:chOff x="1094489" y="1281545"/>
            <a:chExt cx="3102113" cy="3937732"/>
          </a:xfrm>
        </p:grpSpPr>
        <p:pic>
          <p:nvPicPr>
            <p:cNvPr id="4" name="Picture 3">
              <a:extLst>
                <a:ext uri="{FF2B5EF4-FFF2-40B4-BE49-F238E27FC236}">
                  <a16:creationId xmlns:a16="http://schemas.microsoft.com/office/drawing/2014/main" id="{88C941FC-AD8A-C970-37C7-3A31715D20C0}"/>
                </a:ext>
              </a:extLst>
            </p:cNvPr>
            <p:cNvPicPr>
              <a:picLocks noChangeAspect="1"/>
            </p:cNvPicPr>
            <p:nvPr/>
          </p:nvPicPr>
          <p:blipFill rotWithShape="1">
            <a:blip r:embed="rId4" cstate="print"/>
            <a:srcRect l="11600" t="12338"/>
            <a:stretch/>
          </p:blipFill>
          <p:spPr>
            <a:xfrm>
              <a:off x="1447799" y="1596758"/>
              <a:ext cx="2748803" cy="3281102"/>
            </a:xfrm>
            <a:prstGeom prst="rect">
              <a:avLst/>
            </a:prstGeom>
          </p:spPr>
        </p:pic>
        <p:sp>
          <p:nvSpPr>
            <p:cNvPr id="9" name="TextBox 8">
              <a:extLst>
                <a:ext uri="{FF2B5EF4-FFF2-40B4-BE49-F238E27FC236}">
                  <a16:creationId xmlns:a16="http://schemas.microsoft.com/office/drawing/2014/main" id="{AB6FAC2A-22CE-D92B-C199-674E87AA2E48}"/>
                </a:ext>
              </a:extLst>
            </p:cNvPr>
            <p:cNvSpPr txBox="1"/>
            <p:nvPr/>
          </p:nvSpPr>
          <p:spPr>
            <a:xfrm>
              <a:off x="1348405" y="4965361"/>
              <a:ext cx="2601994" cy="253916"/>
            </a:xfrm>
            <a:prstGeom prst="rect">
              <a:avLst/>
            </a:prstGeom>
            <a:noFill/>
          </p:spPr>
          <p:txBody>
            <a:bodyPr wrap="none" rtlCol="0">
              <a:spAutoFit/>
            </a:bodyPr>
            <a:lstStyle/>
            <a:p>
              <a:r>
                <a:rPr lang="en-US" sz="1050" b="1"/>
                <a:t>Years after Original Cancer Diagnosis</a:t>
              </a:r>
            </a:p>
          </p:txBody>
        </p:sp>
        <p:sp>
          <p:nvSpPr>
            <p:cNvPr id="6" name="TextBox 5">
              <a:extLst>
                <a:ext uri="{FF2B5EF4-FFF2-40B4-BE49-F238E27FC236}">
                  <a16:creationId xmlns:a16="http://schemas.microsoft.com/office/drawing/2014/main" id="{CA50EBE5-4E91-2686-8C02-731485AFF8D6}"/>
                </a:ext>
              </a:extLst>
            </p:cNvPr>
            <p:cNvSpPr txBox="1"/>
            <p:nvPr/>
          </p:nvSpPr>
          <p:spPr>
            <a:xfrm rot="16200000">
              <a:off x="437418" y="2938716"/>
              <a:ext cx="1568058" cy="253916"/>
            </a:xfrm>
            <a:prstGeom prst="rect">
              <a:avLst/>
            </a:prstGeom>
            <a:noFill/>
          </p:spPr>
          <p:txBody>
            <a:bodyPr wrap="none" rtlCol="0">
              <a:spAutoFit/>
            </a:bodyPr>
            <a:lstStyle/>
            <a:p>
              <a:r>
                <a:rPr lang="en-US" sz="1050" b="1"/>
                <a:t>Cumulative Incidence</a:t>
              </a:r>
            </a:p>
          </p:txBody>
        </p:sp>
        <p:sp>
          <p:nvSpPr>
            <p:cNvPr id="11" name="TextBox 10">
              <a:extLst>
                <a:ext uri="{FF2B5EF4-FFF2-40B4-BE49-F238E27FC236}">
                  <a16:creationId xmlns:a16="http://schemas.microsoft.com/office/drawing/2014/main" id="{A2354D86-6BD1-E858-1308-188F5457F0FE}"/>
                </a:ext>
              </a:extLst>
            </p:cNvPr>
            <p:cNvSpPr txBox="1"/>
            <p:nvPr/>
          </p:nvSpPr>
          <p:spPr>
            <a:xfrm>
              <a:off x="1664196" y="1281545"/>
              <a:ext cx="1970411" cy="253916"/>
            </a:xfrm>
            <a:prstGeom prst="rect">
              <a:avLst/>
            </a:prstGeom>
            <a:noFill/>
          </p:spPr>
          <p:txBody>
            <a:bodyPr wrap="none" rtlCol="0">
              <a:spAutoFit/>
            </a:bodyPr>
            <a:lstStyle/>
            <a:p>
              <a:r>
                <a:rPr lang="en-US" sz="1050" b="1"/>
                <a:t>Hodgkin’s Disease (n=1876)</a:t>
              </a:r>
            </a:p>
          </p:txBody>
        </p:sp>
      </p:grpSp>
    </p:spTree>
    <p:extLst>
      <p:ext uri="{BB962C8B-B14F-4D97-AF65-F5344CB8AC3E}">
        <p14:creationId xmlns:p14="http://schemas.microsoft.com/office/powerpoint/2010/main" val="3621366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62388B6-4B66-4D24-20E0-42FB3DBEA223}"/>
              </a:ext>
            </a:extLst>
          </p:cNvPr>
          <p:cNvPicPr>
            <a:picLocks noChangeAspect="1"/>
          </p:cNvPicPr>
          <p:nvPr/>
        </p:nvPicPr>
        <p:blipFill>
          <a:blip r:embed="rId2"/>
          <a:stretch>
            <a:fillRect/>
          </a:stretch>
        </p:blipFill>
        <p:spPr>
          <a:xfrm>
            <a:off x="6756400" y="1496291"/>
            <a:ext cx="3835400" cy="5130800"/>
          </a:xfrm>
          <a:prstGeom prst="rect">
            <a:avLst/>
          </a:prstGeom>
        </p:spPr>
      </p:pic>
      <p:sp>
        <p:nvSpPr>
          <p:cNvPr id="2" name="Title 1">
            <a:extLst>
              <a:ext uri="{FF2B5EF4-FFF2-40B4-BE49-F238E27FC236}">
                <a16:creationId xmlns:a16="http://schemas.microsoft.com/office/drawing/2014/main" id="{FBC675DB-2BA8-3F38-612C-E85621D9DFF1}"/>
              </a:ext>
            </a:extLst>
          </p:cNvPr>
          <p:cNvSpPr>
            <a:spLocks noGrp="1"/>
          </p:cNvSpPr>
          <p:nvPr>
            <p:ph type="title"/>
          </p:nvPr>
        </p:nvSpPr>
        <p:spPr/>
        <p:txBody>
          <a:bodyPr>
            <a:normAutofit/>
          </a:bodyPr>
          <a:lstStyle/>
          <a:p>
            <a:r>
              <a:rPr lang="en-US" sz="3600"/>
              <a:t>Response-Adapted Therapy</a:t>
            </a:r>
          </a:p>
        </p:txBody>
      </p:sp>
      <p:sp>
        <p:nvSpPr>
          <p:cNvPr id="3" name="Content Placeholder 2">
            <a:extLst>
              <a:ext uri="{FF2B5EF4-FFF2-40B4-BE49-F238E27FC236}">
                <a16:creationId xmlns:a16="http://schemas.microsoft.com/office/drawing/2014/main" id="{373AD49D-A3AA-9D32-7D43-D18A1D393EEC}"/>
              </a:ext>
            </a:extLst>
          </p:cNvPr>
          <p:cNvSpPr>
            <a:spLocks noGrp="1"/>
          </p:cNvSpPr>
          <p:nvPr>
            <p:ph sz="half" idx="1"/>
          </p:nvPr>
        </p:nvSpPr>
        <p:spPr>
          <a:xfrm>
            <a:off x="609600" y="1496291"/>
            <a:ext cx="5321300" cy="4680672"/>
          </a:xfrm>
        </p:spPr>
        <p:txBody>
          <a:bodyPr>
            <a:normAutofit/>
          </a:bodyPr>
          <a:lstStyle/>
          <a:p>
            <a:r>
              <a:rPr lang="en-US"/>
              <a:t>Imaging response by CT and/or FDG-PET after 1 to 2 cycles or at completion of systemic therapy is strong prognostic factor for relapse of adult and pediatric lymphoma</a:t>
            </a:r>
          </a:p>
          <a:p>
            <a:pPr lvl="1"/>
            <a:r>
              <a:rPr lang="en-US" sz="2400"/>
              <a:t>Favorable response: De-escalate therapy (omit RT)</a:t>
            </a:r>
          </a:p>
          <a:p>
            <a:pPr lvl="1"/>
            <a:r>
              <a:rPr lang="en-US" sz="2400"/>
              <a:t>Unfavorable response: No change/Intensify therapy</a:t>
            </a:r>
          </a:p>
        </p:txBody>
      </p:sp>
      <p:sp>
        <p:nvSpPr>
          <p:cNvPr id="8" name="TextBox 7">
            <a:extLst>
              <a:ext uri="{FF2B5EF4-FFF2-40B4-BE49-F238E27FC236}">
                <a16:creationId xmlns:a16="http://schemas.microsoft.com/office/drawing/2014/main" id="{9DB70207-38C2-5A44-955C-1E30E7F2A9D0}"/>
              </a:ext>
            </a:extLst>
          </p:cNvPr>
          <p:cNvSpPr txBox="1"/>
          <p:nvPr/>
        </p:nvSpPr>
        <p:spPr>
          <a:xfrm>
            <a:off x="502255" y="6200456"/>
            <a:ext cx="6533545" cy="646331"/>
          </a:xfrm>
          <a:prstGeom prst="rect">
            <a:avLst/>
          </a:prstGeom>
          <a:noFill/>
        </p:spPr>
        <p:txBody>
          <a:bodyPr wrap="square" rtlCol="0">
            <a:spAutoFit/>
          </a:bodyPr>
          <a:lstStyle/>
          <a:p>
            <a:r>
              <a:rPr lang="nl-NL" sz="1200">
                <a:solidFill>
                  <a:schemeClr val="bg1">
                    <a:lumMod val="65000"/>
                  </a:schemeClr>
                </a:solidFill>
              </a:rPr>
              <a:t>CT, computerized tomography scan; FDG, fluorodeoxyglucose; PET, positron emission tomography; RT, radiation therapy.</a:t>
            </a:r>
          </a:p>
          <a:p>
            <a:r>
              <a:rPr lang="nl-NL" sz="1200">
                <a:solidFill>
                  <a:schemeClr val="bg1">
                    <a:lumMod val="65000"/>
                  </a:schemeClr>
                </a:solidFill>
              </a:rPr>
              <a:t>Kostakoglu L, et al. </a:t>
            </a:r>
            <a:r>
              <a:rPr lang="nl-NL" sz="1200" i="1">
                <a:solidFill>
                  <a:schemeClr val="bg1">
                    <a:lumMod val="65000"/>
                  </a:schemeClr>
                </a:solidFill>
              </a:rPr>
              <a:t>Leuk Lymphoma. </a:t>
            </a:r>
            <a:r>
              <a:rPr lang="nl-NL" sz="1200">
                <a:solidFill>
                  <a:schemeClr val="bg1">
                    <a:lumMod val="65000"/>
                  </a:schemeClr>
                </a:solidFill>
              </a:rPr>
              <a:t>2012;53(11):2143-2150.</a:t>
            </a:r>
            <a:endParaRPr lang="en-US" sz="1200">
              <a:solidFill>
                <a:schemeClr val="bg1">
                  <a:lumMod val="65000"/>
                </a:schemeClr>
              </a:solidFill>
            </a:endParaRPr>
          </a:p>
        </p:txBody>
      </p:sp>
      <p:sp>
        <p:nvSpPr>
          <p:cNvPr id="9" name="TextBox 8">
            <a:extLst>
              <a:ext uri="{FF2B5EF4-FFF2-40B4-BE49-F238E27FC236}">
                <a16:creationId xmlns:a16="http://schemas.microsoft.com/office/drawing/2014/main" id="{92A7B567-0E74-467D-75E3-2D226E605E7C}"/>
              </a:ext>
            </a:extLst>
          </p:cNvPr>
          <p:cNvSpPr txBox="1"/>
          <p:nvPr/>
        </p:nvSpPr>
        <p:spPr>
          <a:xfrm>
            <a:off x="7687108" y="1247932"/>
            <a:ext cx="2743200" cy="369332"/>
          </a:xfrm>
          <a:prstGeom prst="rect">
            <a:avLst/>
          </a:prstGeom>
          <a:noFill/>
        </p:spPr>
        <p:txBody>
          <a:bodyPr wrap="square" rtlCol="0">
            <a:spAutoFit/>
          </a:bodyPr>
          <a:lstStyle/>
          <a:p>
            <a:pPr algn="ctr"/>
            <a:r>
              <a:rPr lang="en-US" b="1">
                <a:solidFill>
                  <a:schemeClr val="accent4"/>
                </a:solidFill>
              </a:rPr>
              <a:t>PET response	</a:t>
            </a:r>
          </a:p>
        </p:txBody>
      </p:sp>
      <p:sp>
        <p:nvSpPr>
          <p:cNvPr id="6" name="TextBox 5">
            <a:extLst>
              <a:ext uri="{FF2B5EF4-FFF2-40B4-BE49-F238E27FC236}">
                <a16:creationId xmlns:a16="http://schemas.microsoft.com/office/drawing/2014/main" id="{925E36FB-0C52-CD4A-2F28-886DC1D7F8D4}"/>
              </a:ext>
            </a:extLst>
          </p:cNvPr>
          <p:cNvSpPr txBox="1"/>
          <p:nvPr/>
        </p:nvSpPr>
        <p:spPr>
          <a:xfrm>
            <a:off x="7837500" y="4061691"/>
            <a:ext cx="2844800" cy="369332"/>
          </a:xfrm>
          <a:prstGeom prst="rect">
            <a:avLst/>
          </a:prstGeom>
          <a:noFill/>
        </p:spPr>
        <p:txBody>
          <a:bodyPr wrap="square" rtlCol="0">
            <a:spAutoFit/>
          </a:bodyPr>
          <a:lstStyle/>
          <a:p>
            <a:pPr algn="ctr"/>
            <a:r>
              <a:rPr lang="en-US" b="1">
                <a:solidFill>
                  <a:schemeClr val="accent4"/>
                </a:solidFill>
              </a:rPr>
              <a:t>CT response	</a:t>
            </a:r>
          </a:p>
        </p:txBody>
      </p:sp>
    </p:spTree>
    <p:extLst>
      <p:ext uri="{BB962C8B-B14F-4D97-AF65-F5344CB8AC3E}">
        <p14:creationId xmlns:p14="http://schemas.microsoft.com/office/powerpoint/2010/main" val="3577064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466E9-9AC3-7BA3-43B9-8B37B2F2B400}"/>
              </a:ext>
            </a:extLst>
          </p:cNvPr>
          <p:cNvSpPr>
            <a:spLocks noGrp="1"/>
          </p:cNvSpPr>
          <p:nvPr>
            <p:ph type="title"/>
          </p:nvPr>
        </p:nvSpPr>
        <p:spPr/>
        <p:txBody>
          <a:bodyPr/>
          <a:lstStyle/>
          <a:p>
            <a:r>
              <a:rPr lang="en-US"/>
              <a:t>Response-Adapted Treatment: Euronet-PHL-C1</a:t>
            </a:r>
          </a:p>
        </p:txBody>
      </p:sp>
      <p:sp>
        <p:nvSpPr>
          <p:cNvPr id="5" name="TextBox 4">
            <a:extLst>
              <a:ext uri="{FF2B5EF4-FFF2-40B4-BE49-F238E27FC236}">
                <a16:creationId xmlns:a16="http://schemas.microsoft.com/office/drawing/2014/main" id="{7895379A-86BD-0C76-7701-5608AE61E8DE}"/>
              </a:ext>
            </a:extLst>
          </p:cNvPr>
          <p:cNvSpPr txBox="1"/>
          <p:nvPr/>
        </p:nvSpPr>
        <p:spPr>
          <a:xfrm>
            <a:off x="327791" y="6107691"/>
            <a:ext cx="11254610" cy="646331"/>
          </a:xfrm>
          <a:prstGeom prst="rect">
            <a:avLst/>
          </a:prstGeom>
          <a:noFill/>
        </p:spPr>
        <p:txBody>
          <a:bodyPr wrap="square" rtlCol="0">
            <a:spAutoFit/>
          </a:bodyPr>
          <a:lstStyle/>
          <a:p>
            <a:pPr marL="228600" indent="-228600">
              <a:buAutoNum type="arabicPeriod"/>
            </a:pPr>
            <a:r>
              <a:rPr lang="en-US" sz="1200" dirty="0" err="1">
                <a:solidFill>
                  <a:schemeClr val="bg1">
                    <a:lumMod val="65000"/>
                  </a:schemeClr>
                </a:solidFill>
              </a:rPr>
              <a:t>Mauz-Korholz</a:t>
            </a:r>
            <a:r>
              <a:rPr lang="en-US" sz="1200" dirty="0">
                <a:solidFill>
                  <a:schemeClr val="bg1">
                    <a:lumMod val="65000"/>
                  </a:schemeClr>
                </a:solidFill>
              </a:rPr>
              <a:t> C, et al. </a:t>
            </a:r>
            <a:r>
              <a:rPr lang="en-US" sz="1200" i="1" dirty="0">
                <a:solidFill>
                  <a:schemeClr val="bg1">
                    <a:lumMod val="65000"/>
                  </a:schemeClr>
                </a:solidFill>
              </a:rPr>
              <a:t>Lancet Oncol. </a:t>
            </a:r>
            <a:r>
              <a:rPr lang="en-US" sz="1200" dirty="0">
                <a:solidFill>
                  <a:schemeClr val="bg1">
                    <a:lumMod val="65000"/>
                  </a:schemeClr>
                </a:solidFill>
              </a:rPr>
              <a:t>2023;24(2-3):252-261</a:t>
            </a:r>
          </a:p>
          <a:p>
            <a:r>
              <a:rPr lang="en-US" sz="1200" dirty="0">
                <a:solidFill>
                  <a:schemeClr val="bg1">
                    <a:lumMod val="65000"/>
                  </a:schemeClr>
                </a:solidFill>
              </a:rPr>
              <a:t>COPDAC, cyclophosphamide, vincristine sulfate, prednisone, and dacarbazine; EFS, event-free survival; IFRT, involved field radiation therapy; ISRT, involved site radiation therapy; OEPA, vincristine, etoposide, prednisone, </a:t>
            </a:r>
            <a:r>
              <a:rPr lang="en-US" sz="1200" dirty="0" err="1">
                <a:solidFill>
                  <a:schemeClr val="bg1">
                    <a:lumMod val="65000"/>
                  </a:schemeClr>
                </a:solidFill>
              </a:rPr>
              <a:t>doxorubicine</a:t>
            </a:r>
            <a:r>
              <a:rPr lang="en-US" sz="1200" dirty="0">
                <a:solidFill>
                  <a:schemeClr val="bg1">
                    <a:lumMod val="65000"/>
                  </a:schemeClr>
                </a:solidFill>
              </a:rPr>
              <a:t>; RER, rapid early responders; SER, slow early responders.</a:t>
            </a:r>
          </a:p>
        </p:txBody>
      </p:sp>
      <p:graphicFrame>
        <p:nvGraphicFramePr>
          <p:cNvPr id="6" name="Table 5">
            <a:extLst>
              <a:ext uri="{FF2B5EF4-FFF2-40B4-BE49-F238E27FC236}">
                <a16:creationId xmlns:a16="http://schemas.microsoft.com/office/drawing/2014/main" id="{8A8CF923-317B-897A-DBB3-1C9E12C83C2E}"/>
              </a:ext>
            </a:extLst>
          </p:cNvPr>
          <p:cNvGraphicFramePr>
            <a:graphicFrameLocks noGrp="1"/>
          </p:cNvGraphicFramePr>
          <p:nvPr>
            <p:extLst>
              <p:ext uri="{D42A27DB-BD31-4B8C-83A1-F6EECF244321}">
                <p14:modId xmlns:p14="http://schemas.microsoft.com/office/powerpoint/2010/main" val="577167053"/>
              </p:ext>
            </p:extLst>
          </p:nvPr>
        </p:nvGraphicFramePr>
        <p:xfrm>
          <a:off x="609600" y="2004726"/>
          <a:ext cx="10744200" cy="2628901"/>
        </p:xfrm>
        <a:graphic>
          <a:graphicData uri="http://schemas.openxmlformats.org/drawingml/2006/table">
            <a:tbl>
              <a:tblPr firstRow="1" bandRow="1">
                <a:tableStyleId>{F5AB1C69-6EDB-4FF4-983F-18BD219EF322}</a:tableStyleId>
              </a:tblPr>
              <a:tblGrid>
                <a:gridCol w="1866900">
                  <a:extLst>
                    <a:ext uri="{9D8B030D-6E8A-4147-A177-3AD203B41FA5}">
                      <a16:colId xmlns:a16="http://schemas.microsoft.com/office/drawing/2014/main" val="2697523670"/>
                    </a:ext>
                  </a:extLst>
                </a:gridCol>
                <a:gridCol w="3911600">
                  <a:extLst>
                    <a:ext uri="{9D8B030D-6E8A-4147-A177-3AD203B41FA5}">
                      <a16:colId xmlns:a16="http://schemas.microsoft.com/office/drawing/2014/main" val="2885485747"/>
                    </a:ext>
                  </a:extLst>
                </a:gridCol>
                <a:gridCol w="2527300">
                  <a:extLst>
                    <a:ext uri="{9D8B030D-6E8A-4147-A177-3AD203B41FA5}">
                      <a16:colId xmlns:a16="http://schemas.microsoft.com/office/drawing/2014/main" val="1315830202"/>
                    </a:ext>
                  </a:extLst>
                </a:gridCol>
                <a:gridCol w="2438400">
                  <a:extLst>
                    <a:ext uri="{9D8B030D-6E8A-4147-A177-3AD203B41FA5}">
                      <a16:colId xmlns:a16="http://schemas.microsoft.com/office/drawing/2014/main" val="1865842924"/>
                    </a:ext>
                  </a:extLst>
                </a:gridCol>
              </a:tblGrid>
              <a:tr h="685509">
                <a:tc gridSpan="3">
                  <a:txBody>
                    <a:bodyPr/>
                    <a:lstStyle/>
                    <a:p>
                      <a:pPr fontAlgn="t"/>
                      <a:r>
                        <a:rPr lang="en-US" sz="2400">
                          <a:effectLst/>
                        </a:rPr>
                        <a:t>Euronet-PHL-C1</a:t>
                      </a:r>
                      <a:r>
                        <a:rPr lang="en-US" sz="2400" baseline="30000">
                          <a:effectLst/>
                        </a:rPr>
                        <a:t>1</a:t>
                      </a:r>
                    </a:p>
                  </a:txBody>
                  <a:tcPr marL="90398" marR="90398" marT="45199" marB="45199" anchor="ctr"/>
                </a:tc>
                <a:tc hMerge="1">
                  <a:txBody>
                    <a:bodyPr/>
                    <a:lstStyle/>
                    <a:p>
                      <a:pPr fontAlgn="t"/>
                      <a:endParaRPr lang="en-US" sz="1800" dirty="0">
                        <a:effectLst/>
                      </a:endParaRPr>
                    </a:p>
                  </a:txBody>
                  <a:tcPr marL="90398" marR="90398" marT="45199" marB="45199"/>
                </a:tc>
                <a:tc hMerge="1">
                  <a:txBody>
                    <a:bodyPr/>
                    <a:lstStyle/>
                    <a:p>
                      <a:pPr fontAlgn="t"/>
                      <a:endParaRPr lang="en-US" sz="1800" dirty="0">
                        <a:effectLst/>
                      </a:endParaRPr>
                    </a:p>
                  </a:txBody>
                  <a:tcPr marL="90398" marR="90398" marT="45199" marB="45199"/>
                </a:tc>
                <a:tc>
                  <a:txBody>
                    <a:bodyPr/>
                    <a:lstStyle/>
                    <a:p>
                      <a:pPr fontAlgn="t"/>
                      <a:endParaRPr lang="en-US" sz="2400" baseline="30000">
                        <a:effectLst/>
                      </a:endParaRPr>
                    </a:p>
                  </a:txBody>
                  <a:tcPr marL="90398" marR="90398" marT="45199" marB="45199" anchor="ctr"/>
                </a:tc>
                <a:extLst>
                  <a:ext uri="{0D108BD9-81ED-4DB2-BD59-A6C34878D82A}">
                    <a16:rowId xmlns:a16="http://schemas.microsoft.com/office/drawing/2014/main" val="839890917"/>
                  </a:ext>
                </a:extLst>
              </a:tr>
              <a:tr h="485848">
                <a:tc>
                  <a:txBody>
                    <a:bodyPr/>
                    <a:lstStyle/>
                    <a:p>
                      <a:pPr fontAlgn="t"/>
                      <a:r>
                        <a:rPr lang="en-US" sz="2000">
                          <a:solidFill>
                            <a:schemeClr val="tx1">
                              <a:lumMod val="75000"/>
                            </a:schemeClr>
                          </a:solidFill>
                          <a:effectLst/>
                        </a:rPr>
                        <a:t>OEPAx2</a:t>
                      </a:r>
                    </a:p>
                  </a:txBody>
                  <a:tcPr marL="90398" marR="90398" marT="45199" marB="45199" anchor="ctr"/>
                </a:tc>
                <a:tc>
                  <a:txBody>
                    <a:bodyPr/>
                    <a:lstStyle/>
                    <a:p>
                      <a:pPr fontAlgn="t"/>
                      <a:r>
                        <a:rPr lang="en-US" sz="2000">
                          <a:solidFill>
                            <a:schemeClr val="tx1">
                              <a:lumMod val="75000"/>
                            </a:schemeClr>
                          </a:solidFill>
                          <a:effectLst/>
                        </a:rPr>
                        <a:t>RER, Done</a:t>
                      </a:r>
                    </a:p>
                  </a:txBody>
                  <a:tcPr marL="90398" marR="90398" marT="45199" marB="45199" anchor="ctr"/>
                </a:tc>
                <a:tc>
                  <a:txBody>
                    <a:bodyPr/>
                    <a:lstStyle/>
                    <a:p>
                      <a:pPr fontAlgn="t"/>
                      <a:r>
                        <a:rPr lang="en-US" sz="2000">
                          <a:solidFill>
                            <a:schemeClr val="tx1">
                              <a:lumMod val="75000"/>
                            </a:schemeClr>
                          </a:solidFill>
                          <a:effectLst/>
                        </a:rPr>
                        <a:t>5-yr EFS 87%</a:t>
                      </a:r>
                    </a:p>
                  </a:txBody>
                  <a:tcPr marL="90398" marR="90398" marT="45199" marB="45199" anchor="ctr"/>
                </a:tc>
                <a:tc rowSpan="4">
                  <a:txBody>
                    <a:bodyPr/>
                    <a:lstStyle/>
                    <a:p>
                      <a:pPr fontAlgn="t"/>
                      <a:r>
                        <a:rPr lang="en-US" sz="2000">
                          <a:solidFill>
                            <a:schemeClr val="tx1">
                              <a:lumMod val="75000"/>
                            </a:schemeClr>
                          </a:solidFill>
                          <a:effectLst/>
                        </a:rPr>
                        <a:t>Response based on CT and PET </a:t>
                      </a:r>
                      <a:br>
                        <a:rPr lang="en-US" sz="2000">
                          <a:solidFill>
                            <a:schemeClr val="tx1">
                              <a:lumMod val="75000"/>
                            </a:schemeClr>
                          </a:solidFill>
                          <a:effectLst/>
                        </a:rPr>
                      </a:br>
                      <a:r>
                        <a:rPr lang="en-US" sz="2000">
                          <a:solidFill>
                            <a:schemeClr val="tx1">
                              <a:lumMod val="75000"/>
                            </a:schemeClr>
                          </a:solidFill>
                          <a:effectLst/>
                        </a:rPr>
                        <a:t>(1-2 vs 3-5)</a:t>
                      </a:r>
                    </a:p>
                  </a:txBody>
                  <a:tcPr marL="90398" marR="90398" marT="45199" marB="45199" anchor="ctr"/>
                </a:tc>
                <a:extLst>
                  <a:ext uri="{0D108BD9-81ED-4DB2-BD59-A6C34878D82A}">
                    <a16:rowId xmlns:a16="http://schemas.microsoft.com/office/drawing/2014/main" val="1153106117"/>
                  </a:ext>
                </a:extLst>
              </a:tr>
              <a:tr h="485848">
                <a:tc>
                  <a:txBody>
                    <a:bodyPr/>
                    <a:lstStyle/>
                    <a:p>
                      <a:pPr fontAlgn="t"/>
                      <a:endParaRPr lang="en-US" sz="2000">
                        <a:solidFill>
                          <a:schemeClr val="tx1">
                            <a:lumMod val="75000"/>
                          </a:schemeClr>
                        </a:solidFill>
                        <a:effectLst/>
                      </a:endParaRPr>
                    </a:p>
                  </a:txBody>
                  <a:tcPr marL="90398" marR="90398" marT="45199" marB="45199" anchor="ctr"/>
                </a:tc>
                <a:tc>
                  <a:txBody>
                    <a:bodyPr/>
                    <a:lstStyle/>
                    <a:p>
                      <a:pPr fontAlgn="t"/>
                      <a:r>
                        <a:rPr lang="en-US" sz="2000">
                          <a:solidFill>
                            <a:schemeClr val="tx1">
                              <a:lumMod val="75000"/>
                            </a:schemeClr>
                          </a:solidFill>
                          <a:effectLst/>
                        </a:rPr>
                        <a:t>SER, 19.8 </a:t>
                      </a:r>
                      <a:r>
                        <a:rPr lang="en-US" sz="2000" err="1">
                          <a:solidFill>
                            <a:schemeClr val="tx1">
                              <a:lumMod val="75000"/>
                            </a:schemeClr>
                          </a:solidFill>
                          <a:effectLst/>
                        </a:rPr>
                        <a:t>Gy</a:t>
                      </a:r>
                      <a:r>
                        <a:rPr lang="en-US" sz="2000">
                          <a:solidFill>
                            <a:schemeClr val="tx1">
                              <a:lumMod val="75000"/>
                            </a:schemeClr>
                          </a:solidFill>
                          <a:effectLst/>
                        </a:rPr>
                        <a:t> IFRT</a:t>
                      </a:r>
                    </a:p>
                  </a:txBody>
                  <a:tcPr marL="90398" marR="90398" marT="45199" marB="45199" anchor="ctr"/>
                </a:tc>
                <a:tc>
                  <a:txBody>
                    <a:bodyPr/>
                    <a:lstStyle/>
                    <a:p>
                      <a:pPr fontAlgn="t"/>
                      <a:r>
                        <a:rPr lang="en-US" sz="2000">
                          <a:solidFill>
                            <a:schemeClr val="tx1">
                              <a:lumMod val="75000"/>
                            </a:schemeClr>
                          </a:solidFill>
                          <a:effectLst/>
                        </a:rPr>
                        <a:t>5-yr EFS 89%</a:t>
                      </a:r>
                    </a:p>
                  </a:txBody>
                  <a:tcPr marL="90398" marR="90398" marT="45199" marB="45199" anchor="ctr"/>
                </a:tc>
                <a:tc vMerge="1">
                  <a:txBody>
                    <a:bodyPr/>
                    <a:lstStyle/>
                    <a:p>
                      <a:pPr fontAlgn="t"/>
                      <a:endParaRPr lang="en-US" sz="1800" dirty="0">
                        <a:solidFill>
                          <a:schemeClr val="tx1">
                            <a:lumMod val="75000"/>
                          </a:schemeClr>
                        </a:solidFill>
                        <a:effectLst/>
                      </a:endParaRPr>
                    </a:p>
                  </a:txBody>
                  <a:tcPr marL="90398" marR="90398" marT="45199" marB="45199" anchor="ctr"/>
                </a:tc>
                <a:extLst>
                  <a:ext uri="{0D108BD9-81ED-4DB2-BD59-A6C34878D82A}">
                    <a16:rowId xmlns:a16="http://schemas.microsoft.com/office/drawing/2014/main" val="1354325973"/>
                  </a:ext>
                </a:extLst>
              </a:tr>
              <a:tr h="485848">
                <a:tc>
                  <a:txBody>
                    <a:bodyPr/>
                    <a:lstStyle/>
                    <a:p>
                      <a:pPr fontAlgn="t"/>
                      <a:endParaRPr lang="en-US" sz="2000">
                        <a:solidFill>
                          <a:schemeClr val="tx1">
                            <a:lumMod val="75000"/>
                          </a:schemeClr>
                        </a:solidFill>
                        <a:effectLst/>
                      </a:endParaRPr>
                    </a:p>
                  </a:txBody>
                  <a:tcPr marL="90398" marR="90398" marT="45199" marB="45199" anchor="ctr"/>
                </a:tc>
                <a:tc>
                  <a:txBody>
                    <a:bodyPr/>
                    <a:lstStyle/>
                    <a:p>
                      <a:pPr fontAlgn="t"/>
                      <a:r>
                        <a:rPr lang="en-US" sz="2000">
                          <a:solidFill>
                            <a:schemeClr val="tx1">
                              <a:lumMod val="75000"/>
                            </a:schemeClr>
                          </a:solidFill>
                          <a:effectLst/>
                        </a:rPr>
                        <a:t>RER, COPDACx2 or 4</a:t>
                      </a:r>
                    </a:p>
                  </a:txBody>
                  <a:tcPr marL="90398" marR="90398" marT="45199" marB="45199" anchor="ctr"/>
                </a:tc>
                <a:tc>
                  <a:txBody>
                    <a:bodyPr/>
                    <a:lstStyle/>
                    <a:p>
                      <a:pPr fontAlgn="t"/>
                      <a:r>
                        <a:rPr lang="en-US" sz="2000">
                          <a:solidFill>
                            <a:schemeClr val="tx1">
                              <a:lumMod val="75000"/>
                            </a:schemeClr>
                          </a:solidFill>
                          <a:effectLst/>
                        </a:rPr>
                        <a:t>3-yr EFS 91%</a:t>
                      </a:r>
                    </a:p>
                  </a:txBody>
                  <a:tcPr marL="90398" marR="90398" marT="45199" marB="45199" anchor="ctr"/>
                </a:tc>
                <a:tc vMerge="1">
                  <a:txBody>
                    <a:bodyPr/>
                    <a:lstStyle/>
                    <a:p>
                      <a:pPr fontAlgn="t"/>
                      <a:endParaRPr lang="en-US" sz="1800" dirty="0">
                        <a:solidFill>
                          <a:schemeClr val="tx1">
                            <a:lumMod val="75000"/>
                          </a:schemeClr>
                        </a:solidFill>
                        <a:effectLst/>
                      </a:endParaRPr>
                    </a:p>
                  </a:txBody>
                  <a:tcPr marL="90398" marR="90398" marT="45199" marB="45199" anchor="ctr"/>
                </a:tc>
                <a:extLst>
                  <a:ext uri="{0D108BD9-81ED-4DB2-BD59-A6C34878D82A}">
                    <a16:rowId xmlns:a16="http://schemas.microsoft.com/office/drawing/2014/main" val="3277499609"/>
                  </a:ext>
                </a:extLst>
              </a:tr>
              <a:tr h="485848">
                <a:tc>
                  <a:txBody>
                    <a:bodyPr/>
                    <a:lstStyle/>
                    <a:p>
                      <a:pPr fontAlgn="t"/>
                      <a:endParaRPr lang="en-US" sz="2000">
                        <a:solidFill>
                          <a:schemeClr val="tx1">
                            <a:lumMod val="75000"/>
                          </a:schemeClr>
                        </a:solidFill>
                        <a:effectLst/>
                      </a:endParaRPr>
                    </a:p>
                  </a:txBody>
                  <a:tcPr marL="90398" marR="90398" marT="45199" marB="45199" anchor="ctr"/>
                </a:tc>
                <a:tc>
                  <a:txBody>
                    <a:bodyPr/>
                    <a:lstStyle/>
                    <a:p>
                      <a:pPr fontAlgn="t"/>
                      <a:r>
                        <a:rPr lang="en-US" sz="2000">
                          <a:solidFill>
                            <a:schemeClr val="tx1">
                              <a:lumMod val="75000"/>
                            </a:schemeClr>
                          </a:solidFill>
                          <a:effectLst/>
                        </a:rPr>
                        <a:t>SER, COPDACx2 or 4 +ISRT</a:t>
                      </a:r>
                    </a:p>
                  </a:txBody>
                  <a:tcPr marL="90398" marR="90398" marT="45199" marB="45199" anchor="ctr"/>
                </a:tc>
                <a:tc>
                  <a:txBody>
                    <a:bodyPr/>
                    <a:lstStyle/>
                    <a:p>
                      <a:pPr fontAlgn="t"/>
                      <a:r>
                        <a:rPr lang="en-US" sz="2000">
                          <a:solidFill>
                            <a:schemeClr val="tx1">
                              <a:lumMod val="75000"/>
                            </a:schemeClr>
                          </a:solidFill>
                          <a:effectLst/>
                        </a:rPr>
                        <a:t>3-yr EFS 67%</a:t>
                      </a:r>
                    </a:p>
                  </a:txBody>
                  <a:tcPr marL="90398" marR="90398" marT="45199" marB="45199" anchor="ctr"/>
                </a:tc>
                <a:tc vMerge="1">
                  <a:txBody>
                    <a:bodyPr/>
                    <a:lstStyle/>
                    <a:p>
                      <a:pPr fontAlgn="t"/>
                      <a:endParaRPr lang="en-US" sz="1800" dirty="0">
                        <a:solidFill>
                          <a:schemeClr val="tx1">
                            <a:lumMod val="75000"/>
                          </a:schemeClr>
                        </a:solidFill>
                        <a:effectLst/>
                      </a:endParaRPr>
                    </a:p>
                  </a:txBody>
                  <a:tcPr marL="90398" marR="90398" marT="45199" marB="45199" anchor="ctr"/>
                </a:tc>
                <a:extLst>
                  <a:ext uri="{0D108BD9-81ED-4DB2-BD59-A6C34878D82A}">
                    <a16:rowId xmlns:a16="http://schemas.microsoft.com/office/drawing/2014/main" val="2877281185"/>
                  </a:ext>
                </a:extLst>
              </a:tr>
            </a:tbl>
          </a:graphicData>
        </a:graphic>
      </p:graphicFrame>
    </p:spTree>
    <p:extLst>
      <p:ext uri="{BB962C8B-B14F-4D97-AF65-F5344CB8AC3E}">
        <p14:creationId xmlns:p14="http://schemas.microsoft.com/office/powerpoint/2010/main" val="3375650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C1468-27BA-9516-82F5-D586286B12D8}"/>
              </a:ext>
            </a:extLst>
          </p:cNvPr>
          <p:cNvSpPr>
            <a:spLocks noGrp="1"/>
          </p:cNvSpPr>
          <p:nvPr>
            <p:ph type="title"/>
          </p:nvPr>
        </p:nvSpPr>
        <p:spPr/>
        <p:txBody>
          <a:bodyPr/>
          <a:lstStyle/>
          <a:p>
            <a:r>
              <a:rPr lang="en-US"/>
              <a:t>Response-Adapted Treatment: Low-Risk Hodgkin Lymphoma</a:t>
            </a:r>
          </a:p>
        </p:txBody>
      </p:sp>
      <p:graphicFrame>
        <p:nvGraphicFramePr>
          <p:cNvPr id="5" name="Table 4">
            <a:extLst>
              <a:ext uri="{FF2B5EF4-FFF2-40B4-BE49-F238E27FC236}">
                <a16:creationId xmlns:a16="http://schemas.microsoft.com/office/drawing/2014/main" id="{36A8998B-5F7E-2FD7-978A-165D97F9BDE0}"/>
              </a:ext>
            </a:extLst>
          </p:cNvPr>
          <p:cNvGraphicFramePr>
            <a:graphicFrameLocks noGrp="1"/>
          </p:cNvGraphicFramePr>
          <p:nvPr>
            <p:extLst>
              <p:ext uri="{D42A27DB-BD31-4B8C-83A1-F6EECF244321}">
                <p14:modId xmlns:p14="http://schemas.microsoft.com/office/powerpoint/2010/main" val="3970636147"/>
              </p:ext>
            </p:extLst>
          </p:nvPr>
        </p:nvGraphicFramePr>
        <p:xfrm>
          <a:off x="442736" y="1788530"/>
          <a:ext cx="11490975" cy="1640470"/>
        </p:xfrm>
        <a:graphic>
          <a:graphicData uri="http://schemas.openxmlformats.org/drawingml/2006/table">
            <a:tbl>
              <a:tblPr firstRow="1" bandRow="1">
                <a:tableStyleId>{F5AB1C69-6EDB-4FF4-983F-18BD219EF322}</a:tableStyleId>
              </a:tblPr>
              <a:tblGrid>
                <a:gridCol w="1744803">
                  <a:extLst>
                    <a:ext uri="{9D8B030D-6E8A-4147-A177-3AD203B41FA5}">
                      <a16:colId xmlns:a16="http://schemas.microsoft.com/office/drawing/2014/main" val="717095301"/>
                    </a:ext>
                  </a:extLst>
                </a:gridCol>
                <a:gridCol w="3642048">
                  <a:extLst>
                    <a:ext uri="{9D8B030D-6E8A-4147-A177-3AD203B41FA5}">
                      <a16:colId xmlns:a16="http://schemas.microsoft.com/office/drawing/2014/main" val="3695512529"/>
                    </a:ext>
                  </a:extLst>
                </a:gridCol>
                <a:gridCol w="2541774">
                  <a:extLst>
                    <a:ext uri="{9D8B030D-6E8A-4147-A177-3AD203B41FA5}">
                      <a16:colId xmlns:a16="http://schemas.microsoft.com/office/drawing/2014/main" val="1192054636"/>
                    </a:ext>
                  </a:extLst>
                </a:gridCol>
                <a:gridCol w="3562350">
                  <a:extLst>
                    <a:ext uri="{9D8B030D-6E8A-4147-A177-3AD203B41FA5}">
                      <a16:colId xmlns:a16="http://schemas.microsoft.com/office/drawing/2014/main" val="4074297143"/>
                    </a:ext>
                  </a:extLst>
                </a:gridCol>
              </a:tblGrid>
              <a:tr h="632152">
                <a:tc gridSpan="4">
                  <a:txBody>
                    <a:bodyPr/>
                    <a:lstStyle/>
                    <a:p>
                      <a:r>
                        <a:rPr lang="en-US" sz="2400" b="1">
                          <a:solidFill>
                            <a:schemeClr val="bg1"/>
                          </a:solidFill>
                        </a:rPr>
                        <a:t>COG (per adult CALGB)</a:t>
                      </a:r>
                      <a:r>
                        <a:rPr lang="en-US" sz="2400" b="1" baseline="30000">
                          <a:solidFill>
                            <a:schemeClr val="bg1"/>
                          </a:solidFill>
                        </a:rPr>
                        <a:t>1</a:t>
                      </a:r>
                      <a:r>
                        <a:rPr lang="en-US" sz="2400" b="1">
                          <a:solidFill>
                            <a:schemeClr val="bg1"/>
                          </a:solidFill>
                        </a:rPr>
                        <a:t> </a:t>
                      </a:r>
                    </a:p>
                  </a:txBody>
                  <a:tcPr anchor="ctr"/>
                </a:tc>
                <a:tc hMerge="1">
                  <a:txBody>
                    <a:bodyPr/>
                    <a:lstStyle/>
                    <a:p>
                      <a:endParaRPr lang="en-US" sz="2800">
                        <a:solidFill>
                          <a:schemeClr val="tx1"/>
                        </a:solidFill>
                      </a:endParaRPr>
                    </a:p>
                  </a:txBody>
                  <a:tcP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92723584"/>
                  </a:ext>
                </a:extLst>
              </a:tr>
              <a:tr h="504159">
                <a:tc>
                  <a:txBody>
                    <a:bodyPr/>
                    <a:lstStyle/>
                    <a:p>
                      <a:r>
                        <a:rPr lang="en-US" sz="2000">
                          <a:solidFill>
                            <a:schemeClr val="tx1">
                              <a:lumMod val="75000"/>
                            </a:schemeClr>
                          </a:solidFill>
                        </a:rPr>
                        <a:t>ABVDx2</a:t>
                      </a:r>
                    </a:p>
                  </a:txBody>
                  <a:tcPr anchor="ctr"/>
                </a:tc>
                <a:tc>
                  <a:txBody>
                    <a:bodyPr/>
                    <a:lstStyle/>
                    <a:p>
                      <a:r>
                        <a:rPr lang="en-US" sz="2000">
                          <a:solidFill>
                            <a:schemeClr val="tx1">
                              <a:lumMod val="75000"/>
                            </a:schemeClr>
                          </a:solidFill>
                        </a:rPr>
                        <a:t>RER, ABVDx2</a:t>
                      </a:r>
                    </a:p>
                  </a:txBody>
                  <a:tcPr anchor="ctr"/>
                </a:tc>
                <a:tc>
                  <a:txBody>
                    <a:bodyPr/>
                    <a:lstStyle/>
                    <a:p>
                      <a:r>
                        <a:rPr lang="en-US" sz="2000">
                          <a:solidFill>
                            <a:schemeClr val="tx1">
                              <a:lumMod val="75000"/>
                            </a:schemeClr>
                          </a:solidFill>
                        </a:rPr>
                        <a:t>3-yr EFS 91%</a:t>
                      </a:r>
                    </a:p>
                  </a:txBody>
                  <a:tcPr anchor="ctr"/>
                </a:tc>
                <a:tc rowSpan="2">
                  <a:txBody>
                    <a:bodyPr/>
                    <a:lstStyle/>
                    <a:p>
                      <a:r>
                        <a:rPr lang="en-US" sz="2000">
                          <a:solidFill>
                            <a:schemeClr val="tx1">
                              <a:lumMod val="75000"/>
                            </a:schemeClr>
                          </a:solidFill>
                        </a:rPr>
                        <a:t>Response based on PET (1-3 vs 4-5)</a:t>
                      </a:r>
                    </a:p>
                  </a:txBody>
                  <a:tcPr anchor="ctr"/>
                </a:tc>
                <a:extLst>
                  <a:ext uri="{0D108BD9-81ED-4DB2-BD59-A6C34878D82A}">
                    <a16:rowId xmlns:a16="http://schemas.microsoft.com/office/drawing/2014/main" val="1857949249"/>
                  </a:ext>
                </a:extLst>
              </a:tr>
              <a:tr h="504159">
                <a:tc>
                  <a:txBody>
                    <a:bodyPr/>
                    <a:lstStyle/>
                    <a:p>
                      <a:endParaRPr lang="en-US" sz="2000">
                        <a:solidFill>
                          <a:schemeClr val="tx1"/>
                        </a:solidFill>
                      </a:endParaRPr>
                    </a:p>
                  </a:txBody>
                  <a:tcPr anchor="ctr"/>
                </a:tc>
                <a:tc>
                  <a:txBody>
                    <a:bodyPr/>
                    <a:lstStyle/>
                    <a:p>
                      <a:r>
                        <a:rPr lang="en-US" sz="2000">
                          <a:solidFill>
                            <a:schemeClr val="tx1"/>
                          </a:solidFill>
                        </a:rPr>
                        <a:t>SER, eBEACOPPx2</a:t>
                      </a:r>
                    </a:p>
                  </a:txBody>
                  <a:tcPr anchor="ctr"/>
                </a:tc>
                <a:tc>
                  <a:txBody>
                    <a:bodyPr/>
                    <a:lstStyle/>
                    <a:p>
                      <a:r>
                        <a:rPr lang="en-US" sz="2000">
                          <a:solidFill>
                            <a:schemeClr val="tx1"/>
                          </a:solidFill>
                        </a:rPr>
                        <a:t>3-yr EFS 67%</a:t>
                      </a:r>
                    </a:p>
                  </a:txBody>
                  <a:tcPr anchor="ctr"/>
                </a:tc>
                <a:tc vMerge="1">
                  <a:txBody>
                    <a:bodyPr/>
                    <a:lstStyle/>
                    <a:p>
                      <a:r>
                        <a:rPr lang="en-US" sz="2800">
                          <a:solidFill>
                            <a:schemeClr val="tx1"/>
                          </a:solidFill>
                        </a:rPr>
                        <a:t>3yr EFS 67%</a:t>
                      </a:r>
                    </a:p>
                  </a:txBody>
                  <a:tcPr>
                    <a:noFill/>
                  </a:tcPr>
                </a:tc>
                <a:extLst>
                  <a:ext uri="{0D108BD9-81ED-4DB2-BD59-A6C34878D82A}">
                    <a16:rowId xmlns:a16="http://schemas.microsoft.com/office/drawing/2014/main" val="3769056251"/>
                  </a:ext>
                </a:extLst>
              </a:tr>
            </a:tbl>
          </a:graphicData>
        </a:graphic>
      </p:graphicFrame>
      <p:sp>
        <p:nvSpPr>
          <p:cNvPr id="3" name="TextBox 2">
            <a:extLst>
              <a:ext uri="{FF2B5EF4-FFF2-40B4-BE49-F238E27FC236}">
                <a16:creationId xmlns:a16="http://schemas.microsoft.com/office/drawing/2014/main" id="{B3506FCB-1E35-BAAF-756F-F7569A4F7C19}"/>
              </a:ext>
            </a:extLst>
          </p:cNvPr>
          <p:cNvSpPr txBox="1"/>
          <p:nvPr/>
        </p:nvSpPr>
        <p:spPr>
          <a:xfrm>
            <a:off x="442735" y="6012164"/>
            <a:ext cx="11620224" cy="646331"/>
          </a:xfrm>
          <a:prstGeom prst="rect">
            <a:avLst/>
          </a:prstGeom>
          <a:noFill/>
        </p:spPr>
        <p:txBody>
          <a:bodyPr wrap="square" rtlCol="0">
            <a:spAutoFit/>
          </a:bodyPr>
          <a:lstStyle/>
          <a:p>
            <a:r>
              <a:rPr lang="en-US" sz="1200">
                <a:solidFill>
                  <a:schemeClr val="bg1">
                    <a:lumMod val="65000"/>
                  </a:schemeClr>
                </a:solidFill>
              </a:rPr>
              <a:t>1. Straus DJ, et al. </a:t>
            </a:r>
            <a:r>
              <a:rPr lang="en-US" sz="1200" i="1">
                <a:solidFill>
                  <a:schemeClr val="bg1">
                    <a:lumMod val="65000"/>
                  </a:schemeClr>
                </a:solidFill>
              </a:rPr>
              <a:t>Blood</a:t>
            </a:r>
            <a:r>
              <a:rPr lang="en-US" sz="1200">
                <a:solidFill>
                  <a:schemeClr val="bg1">
                    <a:lumMod val="65000"/>
                  </a:schemeClr>
                </a:solidFill>
              </a:rPr>
              <a:t>. 2018;132(10):1013-1021.</a:t>
            </a:r>
          </a:p>
          <a:p>
            <a:r>
              <a:rPr lang="en-US" sz="1200">
                <a:solidFill>
                  <a:schemeClr val="bg1">
                    <a:lumMod val="65000"/>
                  </a:schemeClr>
                </a:solidFill>
              </a:rPr>
              <a:t>ABVD, doxorubicin, bleomycin, vinblastine, dacarbazine; </a:t>
            </a:r>
            <a:r>
              <a:rPr lang="en-US" sz="1200" err="1">
                <a:solidFill>
                  <a:schemeClr val="bg1">
                    <a:lumMod val="65000"/>
                  </a:schemeClr>
                </a:solidFill>
              </a:rPr>
              <a:t>eBEACOPP</a:t>
            </a:r>
            <a:r>
              <a:rPr lang="en-US" sz="1200">
                <a:solidFill>
                  <a:schemeClr val="bg1">
                    <a:lumMod val="65000"/>
                  </a:schemeClr>
                </a:solidFill>
              </a:rPr>
              <a:t>, dose-intense bleomycin, etoposide, doxorubicin, cyclophosphamide, vincristine, procarbazine, prednisone; EFS, event-free survival; RER, rapid early responders; SER, slow early responders.  </a:t>
            </a:r>
          </a:p>
        </p:txBody>
      </p:sp>
    </p:spTree>
    <p:extLst>
      <p:ext uri="{BB962C8B-B14F-4D97-AF65-F5344CB8AC3E}">
        <p14:creationId xmlns:p14="http://schemas.microsoft.com/office/powerpoint/2010/main" val="1782577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C1468-27BA-9516-82F5-D586286B12D8}"/>
              </a:ext>
            </a:extLst>
          </p:cNvPr>
          <p:cNvSpPr>
            <a:spLocks noGrp="1"/>
          </p:cNvSpPr>
          <p:nvPr>
            <p:ph type="title"/>
          </p:nvPr>
        </p:nvSpPr>
        <p:spPr>
          <a:xfrm>
            <a:off x="609600" y="281042"/>
            <a:ext cx="10744200" cy="1185577"/>
          </a:xfrm>
        </p:spPr>
        <p:txBody>
          <a:bodyPr>
            <a:normAutofit/>
          </a:bodyPr>
          <a:lstStyle/>
          <a:p>
            <a:r>
              <a:rPr lang="en-US" cap="none"/>
              <a:t>Response-Adapted Treatment: Intermediate-Risk Hodgkin Lymphoma</a:t>
            </a:r>
          </a:p>
        </p:txBody>
      </p:sp>
      <p:graphicFrame>
        <p:nvGraphicFramePr>
          <p:cNvPr id="4" name="Table 4">
            <a:extLst>
              <a:ext uri="{FF2B5EF4-FFF2-40B4-BE49-F238E27FC236}">
                <a16:creationId xmlns:a16="http://schemas.microsoft.com/office/drawing/2014/main" id="{24BCF023-FD6E-498F-9148-A4D8D7DDDC4F}"/>
              </a:ext>
            </a:extLst>
          </p:cNvPr>
          <p:cNvGraphicFramePr>
            <a:graphicFrameLocks noGrp="1"/>
          </p:cNvGraphicFramePr>
          <p:nvPr>
            <p:extLst>
              <p:ext uri="{D42A27DB-BD31-4B8C-83A1-F6EECF244321}">
                <p14:modId xmlns:p14="http://schemas.microsoft.com/office/powerpoint/2010/main" val="3560319924"/>
              </p:ext>
            </p:extLst>
          </p:nvPr>
        </p:nvGraphicFramePr>
        <p:xfrm>
          <a:off x="477838" y="2204721"/>
          <a:ext cx="11487150" cy="1978778"/>
        </p:xfrm>
        <a:graphic>
          <a:graphicData uri="http://schemas.openxmlformats.org/drawingml/2006/table">
            <a:tbl>
              <a:tblPr firstRow="1" bandRow="1">
                <a:tableStyleId>{F5AB1C69-6EDB-4FF4-983F-18BD219EF322}</a:tableStyleId>
              </a:tblPr>
              <a:tblGrid>
                <a:gridCol w="1905000">
                  <a:extLst>
                    <a:ext uri="{9D8B030D-6E8A-4147-A177-3AD203B41FA5}">
                      <a16:colId xmlns:a16="http://schemas.microsoft.com/office/drawing/2014/main" val="717095301"/>
                    </a:ext>
                  </a:extLst>
                </a:gridCol>
                <a:gridCol w="4333875">
                  <a:extLst>
                    <a:ext uri="{9D8B030D-6E8A-4147-A177-3AD203B41FA5}">
                      <a16:colId xmlns:a16="http://schemas.microsoft.com/office/drawing/2014/main" val="476116494"/>
                    </a:ext>
                  </a:extLst>
                </a:gridCol>
                <a:gridCol w="2057400">
                  <a:extLst>
                    <a:ext uri="{9D8B030D-6E8A-4147-A177-3AD203B41FA5}">
                      <a16:colId xmlns:a16="http://schemas.microsoft.com/office/drawing/2014/main" val="1239555019"/>
                    </a:ext>
                  </a:extLst>
                </a:gridCol>
                <a:gridCol w="3190875">
                  <a:extLst>
                    <a:ext uri="{9D8B030D-6E8A-4147-A177-3AD203B41FA5}">
                      <a16:colId xmlns:a16="http://schemas.microsoft.com/office/drawing/2014/main" val="3730933604"/>
                    </a:ext>
                  </a:extLst>
                </a:gridCol>
              </a:tblGrid>
              <a:tr h="678179">
                <a:tc gridSpan="4">
                  <a:txBody>
                    <a:bodyPr/>
                    <a:lstStyle/>
                    <a:p>
                      <a:r>
                        <a:rPr lang="en-US" sz="2400" b="1">
                          <a:solidFill>
                            <a:schemeClr val="bg1"/>
                          </a:solidFill>
                        </a:rPr>
                        <a:t>COG (AHOD0031)</a:t>
                      </a:r>
                      <a:r>
                        <a:rPr lang="en-US" sz="2400" b="1" baseline="30000">
                          <a:solidFill>
                            <a:schemeClr val="bg1"/>
                          </a:solidFill>
                        </a:rPr>
                        <a:t>1</a:t>
                      </a:r>
                      <a:r>
                        <a:rPr lang="en-US" sz="1600" b="1">
                          <a:solidFill>
                            <a:schemeClr val="bg1"/>
                          </a:solidFill>
                        </a:rPr>
                        <a:t> </a:t>
                      </a:r>
                      <a:endParaRPr lang="en-US" sz="2400" b="1">
                        <a:solidFill>
                          <a:schemeClr val="bg1"/>
                        </a:solidFill>
                      </a:endParaRPr>
                    </a:p>
                  </a:txBody>
                  <a:tcPr anchor="ctr"/>
                </a:tc>
                <a:tc hMerge="1">
                  <a:txBody>
                    <a:bodyPr/>
                    <a:lstStyle/>
                    <a:p>
                      <a:endParaRPr lang="en-US"/>
                    </a:p>
                  </a:txBody>
                  <a:tcPr/>
                </a:tc>
                <a:tc hMerge="1">
                  <a:txBody>
                    <a:bodyPr/>
                    <a:lstStyle/>
                    <a:p>
                      <a:endParaRPr lang="en-US"/>
                    </a:p>
                  </a:txBody>
                  <a:tcPr/>
                </a:tc>
                <a:tc hMerge="1">
                  <a:txBody>
                    <a:bodyPr/>
                    <a:lstStyle/>
                    <a:p>
                      <a:endParaRPr lang="en-US" sz="2800" b="1">
                        <a:solidFill>
                          <a:schemeClr val="tx1"/>
                        </a:solidFill>
                      </a:endParaRPr>
                    </a:p>
                  </a:txBody>
                  <a:tcPr>
                    <a:noFill/>
                  </a:tcPr>
                </a:tc>
                <a:extLst>
                  <a:ext uri="{0D108BD9-81ED-4DB2-BD59-A6C34878D82A}">
                    <a16:rowId xmlns:a16="http://schemas.microsoft.com/office/drawing/2014/main" val="4092723584"/>
                  </a:ext>
                </a:extLst>
              </a:tr>
              <a:tr h="433533">
                <a:tc>
                  <a:txBody>
                    <a:bodyPr/>
                    <a:lstStyle/>
                    <a:p>
                      <a:r>
                        <a:rPr lang="en-US" sz="2000">
                          <a:solidFill>
                            <a:schemeClr val="tx1"/>
                          </a:solidFill>
                        </a:rPr>
                        <a:t>ABVE-PCx2</a:t>
                      </a:r>
                    </a:p>
                  </a:txBody>
                  <a:tcPr anchor="ctr"/>
                </a:tc>
                <a:tc>
                  <a:txBody>
                    <a:bodyPr/>
                    <a:lstStyle/>
                    <a:p>
                      <a:r>
                        <a:rPr lang="en-US" sz="2000">
                          <a:solidFill>
                            <a:schemeClr val="tx1"/>
                          </a:solidFill>
                        </a:rPr>
                        <a:t>RER, ABVE-PCx2, CR</a:t>
                      </a:r>
                    </a:p>
                  </a:txBody>
                  <a:tcPr anchor="ctr"/>
                </a:tc>
                <a:tc>
                  <a:txBody>
                    <a:bodyPr/>
                    <a:lstStyle/>
                    <a:p>
                      <a:r>
                        <a:rPr lang="en-US" sz="2000">
                          <a:solidFill>
                            <a:schemeClr val="tx1"/>
                          </a:solidFill>
                        </a:rPr>
                        <a:t>4-</a:t>
                      </a:r>
                      <a:r>
                        <a:rPr lang="en-US" sz="2000" err="1">
                          <a:solidFill>
                            <a:schemeClr val="tx1"/>
                          </a:solidFill>
                        </a:rPr>
                        <a:t>yr</a:t>
                      </a:r>
                      <a:r>
                        <a:rPr lang="en-US" sz="2000">
                          <a:solidFill>
                            <a:schemeClr val="tx1"/>
                          </a:solidFill>
                        </a:rPr>
                        <a:t> </a:t>
                      </a:r>
                      <a:r>
                        <a:rPr lang="en-US" sz="2000" err="1">
                          <a:solidFill>
                            <a:schemeClr val="tx1"/>
                          </a:solidFill>
                        </a:rPr>
                        <a:t>EFS</a:t>
                      </a:r>
                      <a:r>
                        <a:rPr lang="en-US" sz="2000">
                          <a:solidFill>
                            <a:schemeClr val="tx1"/>
                          </a:solidFill>
                        </a:rPr>
                        <a:t> 84%</a:t>
                      </a:r>
                      <a:endParaRPr lang="en-US" sz="2400">
                        <a:solidFill>
                          <a:schemeClr val="tx1"/>
                        </a:solidFill>
                      </a:endParaRPr>
                    </a:p>
                  </a:txBody>
                  <a:tcPr anchor="ctr"/>
                </a:tc>
                <a:tc rowSpan="3">
                  <a:txBody>
                    <a:bodyPr/>
                    <a:lstStyle/>
                    <a:p>
                      <a:r>
                        <a:rPr lang="en-US" sz="2000">
                          <a:solidFill>
                            <a:schemeClr val="tx1"/>
                          </a:solidFill>
                        </a:rPr>
                        <a:t>Response based on CT and PET (1-2 vs 3-5)</a:t>
                      </a:r>
                    </a:p>
                  </a:txBody>
                  <a:tcPr anchor="ctr"/>
                </a:tc>
                <a:extLst>
                  <a:ext uri="{0D108BD9-81ED-4DB2-BD59-A6C34878D82A}">
                    <a16:rowId xmlns:a16="http://schemas.microsoft.com/office/drawing/2014/main" val="1857949249"/>
                  </a:ext>
                </a:extLst>
              </a:tr>
              <a:tr h="433533">
                <a:tc>
                  <a:txBody>
                    <a:bodyPr/>
                    <a:lstStyle/>
                    <a:p>
                      <a:endParaRPr lang="en-US" sz="2000">
                        <a:solidFill>
                          <a:schemeClr val="tx1"/>
                        </a:solidFill>
                      </a:endParaRPr>
                    </a:p>
                  </a:txBody>
                  <a:tcPr anchor="ctr"/>
                </a:tc>
                <a:tc>
                  <a:txBody>
                    <a:bodyPr/>
                    <a:lstStyle/>
                    <a:p>
                      <a:r>
                        <a:rPr lang="en-US" sz="2000">
                          <a:solidFill>
                            <a:schemeClr val="tx1"/>
                          </a:solidFill>
                        </a:rPr>
                        <a:t>RER, </a:t>
                      </a:r>
                      <a:r>
                        <a:rPr lang="en-US" sz="2000" err="1">
                          <a:solidFill>
                            <a:schemeClr val="tx1"/>
                          </a:solidFill>
                        </a:rPr>
                        <a:t>ABVE-PCx2</a:t>
                      </a:r>
                      <a:r>
                        <a:rPr lang="en-US" sz="2000">
                          <a:solidFill>
                            <a:schemeClr val="tx1"/>
                          </a:solidFill>
                        </a:rPr>
                        <a:t>, </a:t>
                      </a:r>
                      <a:r>
                        <a:rPr lang="en-US" sz="2000" err="1">
                          <a:solidFill>
                            <a:schemeClr val="tx1"/>
                          </a:solidFill>
                        </a:rPr>
                        <a:t>PR+ISRT</a:t>
                      </a:r>
                      <a:endParaRPr lang="en-US" sz="2000">
                        <a:solidFill>
                          <a:schemeClr val="tx1"/>
                        </a:solidFill>
                      </a:endParaRPr>
                    </a:p>
                  </a:txBody>
                  <a:tcPr anchor="ctr"/>
                </a:tc>
                <a:tc>
                  <a:txBody>
                    <a:bodyPr/>
                    <a:lstStyle/>
                    <a:p>
                      <a:r>
                        <a:rPr lang="en-US" sz="2000">
                          <a:solidFill>
                            <a:schemeClr val="tx1"/>
                          </a:solidFill>
                        </a:rPr>
                        <a:t>4-</a:t>
                      </a:r>
                      <a:r>
                        <a:rPr lang="en-US" sz="2000" err="1">
                          <a:solidFill>
                            <a:schemeClr val="tx1"/>
                          </a:solidFill>
                        </a:rPr>
                        <a:t>yr</a:t>
                      </a:r>
                      <a:r>
                        <a:rPr lang="en-US" sz="2000">
                          <a:solidFill>
                            <a:schemeClr val="tx1"/>
                          </a:solidFill>
                        </a:rPr>
                        <a:t> </a:t>
                      </a:r>
                      <a:r>
                        <a:rPr lang="en-US" sz="2000" err="1">
                          <a:solidFill>
                            <a:schemeClr val="tx1"/>
                          </a:solidFill>
                        </a:rPr>
                        <a:t>EFS</a:t>
                      </a:r>
                      <a:r>
                        <a:rPr lang="en-US" sz="2000">
                          <a:solidFill>
                            <a:schemeClr val="tx1"/>
                          </a:solidFill>
                        </a:rPr>
                        <a:t> 87%</a:t>
                      </a:r>
                    </a:p>
                  </a:txBody>
                  <a:tcPr anchor="ctr"/>
                </a:tc>
                <a:tc vMerge="1">
                  <a:txBody>
                    <a:bodyPr/>
                    <a:lstStyle/>
                    <a:p>
                      <a:endParaRPr lang="en-US"/>
                    </a:p>
                  </a:txBody>
                  <a:tcPr/>
                </a:tc>
                <a:extLst>
                  <a:ext uri="{0D108BD9-81ED-4DB2-BD59-A6C34878D82A}">
                    <a16:rowId xmlns:a16="http://schemas.microsoft.com/office/drawing/2014/main" val="3917839770"/>
                  </a:ext>
                </a:extLst>
              </a:tr>
              <a:tr h="433533">
                <a:tc>
                  <a:txBody>
                    <a:bodyPr/>
                    <a:lstStyle/>
                    <a:p>
                      <a:endParaRPr lang="en-US" sz="2000">
                        <a:solidFill>
                          <a:schemeClr val="tx1"/>
                        </a:solidFill>
                      </a:endParaRPr>
                    </a:p>
                  </a:txBody>
                  <a:tcPr anchor="ctr"/>
                </a:tc>
                <a:tc>
                  <a:txBody>
                    <a:bodyPr/>
                    <a:lstStyle/>
                    <a:p>
                      <a:r>
                        <a:rPr lang="en-US" sz="2000">
                          <a:solidFill>
                            <a:schemeClr val="tx1"/>
                          </a:solidFill>
                        </a:rPr>
                        <a:t>SER, ABVE-PCx2 + ISRT</a:t>
                      </a:r>
                    </a:p>
                  </a:txBody>
                  <a:tcPr anchor="ctr"/>
                </a:tc>
                <a:tc>
                  <a:txBody>
                    <a:bodyPr/>
                    <a:lstStyle/>
                    <a:p>
                      <a:r>
                        <a:rPr lang="en-US" sz="2000">
                          <a:solidFill>
                            <a:schemeClr val="tx1"/>
                          </a:solidFill>
                        </a:rPr>
                        <a:t>4-</a:t>
                      </a:r>
                      <a:r>
                        <a:rPr lang="en-US" sz="2000" err="1">
                          <a:solidFill>
                            <a:schemeClr val="tx1"/>
                          </a:solidFill>
                        </a:rPr>
                        <a:t>yr</a:t>
                      </a:r>
                      <a:r>
                        <a:rPr lang="en-US" sz="2000">
                          <a:solidFill>
                            <a:schemeClr val="tx1"/>
                          </a:solidFill>
                        </a:rPr>
                        <a:t> </a:t>
                      </a:r>
                      <a:r>
                        <a:rPr lang="en-US" sz="2000" err="1">
                          <a:solidFill>
                            <a:schemeClr val="tx1"/>
                          </a:solidFill>
                        </a:rPr>
                        <a:t>EFS</a:t>
                      </a:r>
                      <a:r>
                        <a:rPr lang="en-US" sz="2000">
                          <a:solidFill>
                            <a:schemeClr val="tx1"/>
                          </a:solidFill>
                        </a:rPr>
                        <a:t> 75%</a:t>
                      </a:r>
                      <a:endParaRPr lang="en-US" sz="2400">
                        <a:solidFill>
                          <a:schemeClr val="tx1"/>
                        </a:solidFill>
                      </a:endParaRPr>
                    </a:p>
                  </a:txBody>
                  <a:tcPr anchor="ctr"/>
                </a:tc>
                <a:tc vMerge="1">
                  <a:txBody>
                    <a:bodyPr/>
                    <a:lstStyle/>
                    <a:p>
                      <a:endParaRPr lang="en-US"/>
                    </a:p>
                  </a:txBody>
                  <a:tcPr/>
                </a:tc>
                <a:extLst>
                  <a:ext uri="{0D108BD9-81ED-4DB2-BD59-A6C34878D82A}">
                    <a16:rowId xmlns:a16="http://schemas.microsoft.com/office/drawing/2014/main" val="3769056251"/>
                  </a:ext>
                </a:extLst>
              </a:tr>
            </a:tbl>
          </a:graphicData>
        </a:graphic>
      </p:graphicFrame>
      <p:sp>
        <p:nvSpPr>
          <p:cNvPr id="3" name="TextBox 2">
            <a:extLst>
              <a:ext uri="{FF2B5EF4-FFF2-40B4-BE49-F238E27FC236}">
                <a16:creationId xmlns:a16="http://schemas.microsoft.com/office/drawing/2014/main" id="{B8A39895-0DAD-4DC1-5B03-F4A42E199529}"/>
              </a:ext>
            </a:extLst>
          </p:cNvPr>
          <p:cNvSpPr txBox="1"/>
          <p:nvPr/>
        </p:nvSpPr>
        <p:spPr>
          <a:xfrm>
            <a:off x="477838" y="6059270"/>
            <a:ext cx="11599862" cy="646331"/>
          </a:xfrm>
          <a:prstGeom prst="rect">
            <a:avLst/>
          </a:prstGeom>
          <a:noFill/>
        </p:spPr>
        <p:txBody>
          <a:bodyPr wrap="square" rtlCol="0">
            <a:spAutoFit/>
          </a:bodyPr>
          <a:lstStyle/>
          <a:p>
            <a:r>
              <a:rPr lang="en-US" sz="1200">
                <a:solidFill>
                  <a:schemeClr val="bg1">
                    <a:lumMod val="65000"/>
                  </a:schemeClr>
                </a:solidFill>
              </a:rPr>
              <a:t>1. Friedman DL, et al. </a:t>
            </a:r>
            <a:r>
              <a:rPr lang="en-US" sz="1200" i="1">
                <a:solidFill>
                  <a:schemeClr val="bg1">
                    <a:lumMod val="65000"/>
                  </a:schemeClr>
                </a:solidFill>
              </a:rPr>
              <a:t>J Clin Oncol.</a:t>
            </a:r>
            <a:r>
              <a:rPr lang="en-US" sz="1200">
                <a:solidFill>
                  <a:schemeClr val="bg1">
                    <a:lumMod val="65000"/>
                  </a:schemeClr>
                </a:solidFill>
              </a:rPr>
              <a:t> 2014;32(32):3651-3658.</a:t>
            </a:r>
          </a:p>
          <a:p>
            <a:r>
              <a:rPr lang="en-US" sz="1200">
                <a:solidFill>
                  <a:schemeClr val="bg1">
                    <a:lumMod val="65000"/>
                  </a:schemeClr>
                </a:solidFill>
              </a:rPr>
              <a:t>ABVE-PC, doxorubicin, bleomycin, vincristine, etoposide, cyclophosphamide, prednisone; CR, complete response; CT, computerized tomography scan; ISRT, involved site radiation therapy; PET, positron emission tomography; PR, partial response.</a:t>
            </a:r>
          </a:p>
        </p:txBody>
      </p:sp>
    </p:spTree>
    <p:extLst>
      <p:ext uri="{BB962C8B-B14F-4D97-AF65-F5344CB8AC3E}">
        <p14:creationId xmlns:p14="http://schemas.microsoft.com/office/powerpoint/2010/main" val="3658658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C1468-27BA-9516-82F5-D586286B12D8}"/>
              </a:ext>
            </a:extLst>
          </p:cNvPr>
          <p:cNvSpPr>
            <a:spLocks noGrp="1"/>
          </p:cNvSpPr>
          <p:nvPr>
            <p:ph type="title"/>
          </p:nvPr>
        </p:nvSpPr>
        <p:spPr/>
        <p:txBody>
          <a:bodyPr/>
          <a:lstStyle/>
          <a:p>
            <a:r>
              <a:rPr lang="en-US" cap="none"/>
              <a:t>Response-Adapted Treatment: High-Risk</a:t>
            </a:r>
            <a:br>
              <a:rPr lang="en-US" cap="none"/>
            </a:br>
            <a:r>
              <a:rPr lang="en-US" cap="none"/>
              <a:t>Hodgkin Lymphoma</a:t>
            </a:r>
          </a:p>
        </p:txBody>
      </p:sp>
      <p:graphicFrame>
        <p:nvGraphicFramePr>
          <p:cNvPr id="5" name="Table 4">
            <a:extLst>
              <a:ext uri="{FF2B5EF4-FFF2-40B4-BE49-F238E27FC236}">
                <a16:creationId xmlns:a16="http://schemas.microsoft.com/office/drawing/2014/main" id="{54FB4A33-52CA-4E7B-1657-D01023E1EB4B}"/>
              </a:ext>
            </a:extLst>
          </p:cNvPr>
          <p:cNvGraphicFramePr>
            <a:graphicFrameLocks noGrp="1"/>
          </p:cNvGraphicFramePr>
          <p:nvPr>
            <p:extLst>
              <p:ext uri="{D42A27DB-BD31-4B8C-83A1-F6EECF244321}">
                <p14:modId xmlns:p14="http://schemas.microsoft.com/office/powerpoint/2010/main" val="137449379"/>
              </p:ext>
            </p:extLst>
          </p:nvPr>
        </p:nvGraphicFramePr>
        <p:xfrm>
          <a:off x="609601" y="1928243"/>
          <a:ext cx="11137900" cy="1770380"/>
        </p:xfrm>
        <a:graphic>
          <a:graphicData uri="http://schemas.openxmlformats.org/drawingml/2006/table">
            <a:tbl>
              <a:tblPr firstRow="1" bandRow="1">
                <a:tableStyleId>{F5AB1C69-6EDB-4FF4-983F-18BD219EF322}</a:tableStyleId>
              </a:tblPr>
              <a:tblGrid>
                <a:gridCol w="1998220">
                  <a:extLst>
                    <a:ext uri="{9D8B030D-6E8A-4147-A177-3AD203B41FA5}">
                      <a16:colId xmlns:a16="http://schemas.microsoft.com/office/drawing/2014/main" val="717095301"/>
                    </a:ext>
                  </a:extLst>
                </a:gridCol>
                <a:gridCol w="4382556">
                  <a:extLst>
                    <a:ext uri="{9D8B030D-6E8A-4147-A177-3AD203B41FA5}">
                      <a16:colId xmlns:a16="http://schemas.microsoft.com/office/drawing/2014/main" val="703123331"/>
                    </a:ext>
                  </a:extLst>
                </a:gridCol>
                <a:gridCol w="1920579">
                  <a:extLst>
                    <a:ext uri="{9D8B030D-6E8A-4147-A177-3AD203B41FA5}">
                      <a16:colId xmlns:a16="http://schemas.microsoft.com/office/drawing/2014/main" val="2786858947"/>
                    </a:ext>
                  </a:extLst>
                </a:gridCol>
                <a:gridCol w="2836545">
                  <a:extLst>
                    <a:ext uri="{9D8B030D-6E8A-4147-A177-3AD203B41FA5}">
                      <a16:colId xmlns:a16="http://schemas.microsoft.com/office/drawing/2014/main" val="738082578"/>
                    </a:ext>
                  </a:extLst>
                </a:gridCol>
              </a:tblGrid>
              <a:tr h="673100">
                <a:tc gridSpan="4">
                  <a:txBody>
                    <a:bodyPr/>
                    <a:lstStyle/>
                    <a:p>
                      <a:r>
                        <a:rPr lang="en-US" sz="2400" b="1">
                          <a:solidFill>
                            <a:schemeClr val="bg1"/>
                          </a:solidFill>
                        </a:rPr>
                        <a:t>COG (AHOD1331)</a:t>
                      </a:r>
                      <a:r>
                        <a:rPr lang="en-US" sz="2400" b="1" baseline="30000">
                          <a:solidFill>
                            <a:schemeClr val="bg1"/>
                          </a:solidFill>
                        </a:rPr>
                        <a:t>1</a:t>
                      </a:r>
                      <a:r>
                        <a:rPr lang="en-US" sz="1600" b="1">
                          <a:solidFill>
                            <a:schemeClr val="bg1"/>
                          </a:solidFill>
                        </a:rPr>
                        <a:t> </a:t>
                      </a:r>
                      <a:endParaRPr lang="en-US" sz="2400" b="1">
                        <a:solidFill>
                          <a:schemeClr val="bg1"/>
                        </a:solidFill>
                      </a:endParaRPr>
                    </a:p>
                  </a:txBody>
                  <a:tcPr anchor="ctr"/>
                </a:tc>
                <a:tc hMerge="1">
                  <a:txBody>
                    <a:bodyPr/>
                    <a:lstStyle/>
                    <a:p>
                      <a:endParaRPr lang="en-US"/>
                    </a:p>
                  </a:txBody>
                  <a:tcPr/>
                </a:tc>
                <a:tc hMerge="1">
                  <a:txBody>
                    <a:bodyPr/>
                    <a:lstStyle/>
                    <a:p>
                      <a:endParaRPr lang="en-US"/>
                    </a:p>
                  </a:txBody>
                  <a:tcPr/>
                </a:tc>
                <a:tc hMerge="1">
                  <a:txBody>
                    <a:bodyPr/>
                    <a:lstStyle/>
                    <a:p>
                      <a:endParaRPr lang="en-US" sz="2800" b="1">
                        <a:solidFill>
                          <a:schemeClr val="tx1"/>
                        </a:solidFill>
                      </a:endParaRPr>
                    </a:p>
                  </a:txBody>
                  <a:tcPr>
                    <a:noFill/>
                  </a:tcPr>
                </a:tc>
                <a:extLst>
                  <a:ext uri="{0D108BD9-81ED-4DB2-BD59-A6C34878D82A}">
                    <a16:rowId xmlns:a16="http://schemas.microsoft.com/office/drawing/2014/main" val="4092723584"/>
                  </a:ext>
                </a:extLst>
              </a:tr>
              <a:tr h="370840">
                <a:tc>
                  <a:txBody>
                    <a:bodyPr/>
                    <a:lstStyle/>
                    <a:p>
                      <a:r>
                        <a:rPr lang="en-US" sz="2000" err="1">
                          <a:solidFill>
                            <a:schemeClr val="tx1"/>
                          </a:solidFill>
                        </a:rPr>
                        <a:t>Bv-AVEPCx2</a:t>
                      </a:r>
                      <a:endParaRPr lang="en-US" sz="2000">
                        <a:solidFill>
                          <a:schemeClr val="tx1"/>
                        </a:solidFill>
                      </a:endParaRPr>
                    </a:p>
                  </a:txBody>
                  <a:tcPr/>
                </a:tc>
                <a:tc>
                  <a:txBody>
                    <a:bodyPr/>
                    <a:lstStyle/>
                    <a:p>
                      <a:r>
                        <a:rPr lang="en-US" sz="2000">
                          <a:solidFill>
                            <a:schemeClr val="tx1"/>
                          </a:solidFill>
                        </a:rPr>
                        <a:t>RER, </a:t>
                      </a:r>
                      <a:r>
                        <a:rPr lang="en-US" sz="2000" err="1">
                          <a:solidFill>
                            <a:schemeClr val="tx1"/>
                          </a:solidFill>
                        </a:rPr>
                        <a:t>Bv-AVEPCx3</a:t>
                      </a:r>
                      <a:r>
                        <a:rPr lang="en-US" sz="2000">
                          <a:solidFill>
                            <a:schemeClr val="tx1"/>
                          </a:solidFill>
                        </a:rPr>
                        <a:t>, </a:t>
                      </a:r>
                      <a:r>
                        <a:rPr lang="en-US" sz="2000" err="1">
                          <a:solidFill>
                            <a:schemeClr val="tx1"/>
                          </a:solidFill>
                        </a:rPr>
                        <a:t>LMA</a:t>
                      </a:r>
                      <a:r>
                        <a:rPr lang="en-US" sz="2000">
                          <a:solidFill>
                            <a:schemeClr val="tx1"/>
                          </a:solidFill>
                        </a:rPr>
                        <a:t> </a:t>
                      </a:r>
                      <a:r>
                        <a:rPr lang="en-US" sz="2000" err="1">
                          <a:solidFill>
                            <a:schemeClr val="tx1"/>
                          </a:solidFill>
                        </a:rPr>
                        <a:t>ISRT</a:t>
                      </a:r>
                      <a:endParaRPr lang="en-US" sz="2000">
                        <a:solidFill>
                          <a:schemeClr val="tx1"/>
                        </a:solidFill>
                      </a:endParaRPr>
                    </a:p>
                  </a:txBody>
                  <a:tcPr anchor="ctr"/>
                </a:tc>
                <a:tc>
                  <a:txBody>
                    <a:bodyPr/>
                    <a:lstStyle/>
                    <a:p>
                      <a:r>
                        <a:rPr lang="en-US" sz="2000">
                          <a:solidFill>
                            <a:schemeClr val="tx1"/>
                          </a:solidFill>
                        </a:rPr>
                        <a:t>3-</a:t>
                      </a:r>
                      <a:r>
                        <a:rPr lang="en-US" sz="2000" err="1">
                          <a:solidFill>
                            <a:schemeClr val="tx1"/>
                          </a:solidFill>
                        </a:rPr>
                        <a:t>yr</a:t>
                      </a:r>
                      <a:r>
                        <a:rPr lang="en-US" sz="2000">
                          <a:solidFill>
                            <a:schemeClr val="tx1"/>
                          </a:solidFill>
                        </a:rPr>
                        <a:t> </a:t>
                      </a:r>
                      <a:r>
                        <a:rPr lang="en-US" sz="2000" err="1">
                          <a:solidFill>
                            <a:schemeClr val="tx1"/>
                          </a:solidFill>
                        </a:rPr>
                        <a:t>EFS</a:t>
                      </a:r>
                      <a:r>
                        <a:rPr lang="en-US" sz="2000">
                          <a:solidFill>
                            <a:schemeClr val="tx1"/>
                          </a:solidFill>
                        </a:rPr>
                        <a:t> 86%</a:t>
                      </a:r>
                      <a:endParaRPr lang="en-US" sz="1600"/>
                    </a:p>
                  </a:txBody>
                  <a:tcPr anchor="ctr"/>
                </a:tc>
                <a:tc rowSpan="2">
                  <a:txBody>
                    <a:bodyPr/>
                    <a:lstStyle/>
                    <a:p>
                      <a:r>
                        <a:rPr lang="en-US" sz="2000">
                          <a:solidFill>
                            <a:schemeClr val="tx1"/>
                          </a:solidFill>
                        </a:rPr>
                        <a:t>Response per PET</a:t>
                      </a:r>
                      <a:br>
                        <a:rPr lang="en-US" sz="2000">
                          <a:solidFill>
                            <a:schemeClr val="tx1"/>
                          </a:solidFill>
                        </a:rPr>
                      </a:br>
                      <a:r>
                        <a:rPr lang="en-US" sz="2000">
                          <a:solidFill>
                            <a:schemeClr val="tx1"/>
                          </a:solidFill>
                        </a:rPr>
                        <a:t>(1-3 vs 4-5)</a:t>
                      </a:r>
                    </a:p>
                  </a:txBody>
                  <a:tcPr anchor="ctr"/>
                </a:tc>
                <a:extLst>
                  <a:ext uri="{0D108BD9-81ED-4DB2-BD59-A6C34878D82A}">
                    <a16:rowId xmlns:a16="http://schemas.microsoft.com/office/drawing/2014/main" val="1857949249"/>
                  </a:ext>
                </a:extLst>
              </a:tr>
              <a:tr h="370840">
                <a:tc>
                  <a:txBody>
                    <a:bodyPr/>
                    <a:lstStyle/>
                    <a:p>
                      <a:endParaRPr lang="en-US" sz="2000">
                        <a:solidFill>
                          <a:schemeClr val="tx1"/>
                        </a:solidFill>
                      </a:endParaRPr>
                    </a:p>
                  </a:txBody>
                  <a:tcPr/>
                </a:tc>
                <a:tc>
                  <a:txBody>
                    <a:bodyPr/>
                    <a:lstStyle/>
                    <a:p>
                      <a:r>
                        <a:rPr lang="en-US" sz="2000">
                          <a:solidFill>
                            <a:schemeClr val="tx1"/>
                          </a:solidFill>
                        </a:rPr>
                        <a:t>SER, </a:t>
                      </a:r>
                      <a:r>
                        <a:rPr lang="en-US" sz="2000" err="1">
                          <a:solidFill>
                            <a:schemeClr val="tx1"/>
                          </a:solidFill>
                        </a:rPr>
                        <a:t>ABVE-PCx3</a:t>
                      </a:r>
                      <a:r>
                        <a:rPr lang="en-US" sz="2000">
                          <a:solidFill>
                            <a:schemeClr val="tx1"/>
                          </a:solidFill>
                        </a:rPr>
                        <a:t>, </a:t>
                      </a:r>
                      <a:r>
                        <a:rPr lang="en-US" sz="2000" err="1">
                          <a:solidFill>
                            <a:schemeClr val="tx1"/>
                          </a:solidFill>
                        </a:rPr>
                        <a:t>LMA</a:t>
                      </a:r>
                      <a:r>
                        <a:rPr lang="en-US" sz="2000">
                          <a:solidFill>
                            <a:schemeClr val="tx1"/>
                          </a:solidFill>
                        </a:rPr>
                        <a:t> </a:t>
                      </a:r>
                      <a:r>
                        <a:rPr lang="en-US" sz="2000" err="1">
                          <a:solidFill>
                            <a:schemeClr val="tx1"/>
                          </a:solidFill>
                        </a:rPr>
                        <a:t>ISRT+SER</a:t>
                      </a:r>
                      <a:r>
                        <a:rPr lang="en-US" sz="2000">
                          <a:solidFill>
                            <a:schemeClr val="tx1"/>
                          </a:solidFill>
                        </a:rPr>
                        <a:t> sites</a:t>
                      </a:r>
                    </a:p>
                  </a:txBody>
                  <a:tcPr anchor="ctr"/>
                </a:tc>
                <a:tc>
                  <a:txBody>
                    <a:bodyPr/>
                    <a:lstStyle/>
                    <a:p>
                      <a:r>
                        <a:rPr lang="en-US" sz="2000">
                          <a:solidFill>
                            <a:schemeClr val="tx1"/>
                          </a:solidFill>
                        </a:rPr>
                        <a:t>3-</a:t>
                      </a:r>
                      <a:r>
                        <a:rPr lang="en-US" sz="2000" err="1">
                          <a:solidFill>
                            <a:schemeClr val="tx1"/>
                          </a:solidFill>
                        </a:rPr>
                        <a:t>yr</a:t>
                      </a:r>
                      <a:r>
                        <a:rPr lang="en-US" sz="2000">
                          <a:solidFill>
                            <a:schemeClr val="tx1"/>
                          </a:solidFill>
                        </a:rPr>
                        <a:t> </a:t>
                      </a:r>
                      <a:r>
                        <a:rPr lang="en-US" sz="2000" err="1">
                          <a:solidFill>
                            <a:schemeClr val="tx1"/>
                          </a:solidFill>
                        </a:rPr>
                        <a:t>EFS</a:t>
                      </a:r>
                      <a:r>
                        <a:rPr lang="en-US" sz="2000">
                          <a:solidFill>
                            <a:schemeClr val="tx1"/>
                          </a:solidFill>
                        </a:rPr>
                        <a:t> 68%</a:t>
                      </a:r>
                    </a:p>
                  </a:txBody>
                  <a:tcPr anchor="ctr"/>
                </a:tc>
                <a:tc vMerge="1">
                  <a:txBody>
                    <a:bodyPr/>
                    <a:lstStyle/>
                    <a:p>
                      <a:endParaRPr lang="en-US"/>
                    </a:p>
                  </a:txBody>
                  <a:tcPr/>
                </a:tc>
                <a:extLst>
                  <a:ext uri="{0D108BD9-81ED-4DB2-BD59-A6C34878D82A}">
                    <a16:rowId xmlns:a16="http://schemas.microsoft.com/office/drawing/2014/main" val="3917839770"/>
                  </a:ext>
                </a:extLst>
              </a:tr>
            </a:tbl>
          </a:graphicData>
        </a:graphic>
      </p:graphicFrame>
      <p:sp>
        <p:nvSpPr>
          <p:cNvPr id="3" name="TextBox 2">
            <a:extLst>
              <a:ext uri="{FF2B5EF4-FFF2-40B4-BE49-F238E27FC236}">
                <a16:creationId xmlns:a16="http://schemas.microsoft.com/office/drawing/2014/main" id="{AF80946B-6981-AC69-DA82-3A4A031A2B2D}"/>
              </a:ext>
            </a:extLst>
          </p:cNvPr>
          <p:cNvSpPr txBox="1"/>
          <p:nvPr/>
        </p:nvSpPr>
        <p:spPr>
          <a:xfrm>
            <a:off x="711200" y="6012164"/>
            <a:ext cx="10484532" cy="646331"/>
          </a:xfrm>
          <a:prstGeom prst="rect">
            <a:avLst/>
          </a:prstGeom>
          <a:noFill/>
        </p:spPr>
        <p:txBody>
          <a:bodyPr wrap="square" rtlCol="0">
            <a:spAutoFit/>
          </a:bodyPr>
          <a:lstStyle/>
          <a:p>
            <a:r>
              <a:rPr lang="en-US" sz="1200">
                <a:solidFill>
                  <a:schemeClr val="bg1">
                    <a:lumMod val="65000"/>
                  </a:schemeClr>
                </a:solidFill>
              </a:rPr>
              <a:t>1. </a:t>
            </a:r>
            <a:r>
              <a:rPr lang="en-US" sz="1200" err="1">
                <a:solidFill>
                  <a:schemeClr val="bg1">
                    <a:lumMod val="65000"/>
                  </a:schemeClr>
                </a:solidFill>
              </a:rPr>
              <a:t>Castelllino</a:t>
            </a:r>
            <a:r>
              <a:rPr lang="en-US" sz="1200">
                <a:solidFill>
                  <a:schemeClr val="bg1">
                    <a:lumMod val="65000"/>
                  </a:schemeClr>
                </a:solidFill>
              </a:rPr>
              <a:t> SM, et al. </a:t>
            </a:r>
            <a:r>
              <a:rPr lang="en-US" sz="1200" i="1">
                <a:solidFill>
                  <a:schemeClr val="bg1">
                    <a:lumMod val="65000"/>
                  </a:schemeClr>
                </a:solidFill>
              </a:rPr>
              <a:t>N </a:t>
            </a:r>
            <a:r>
              <a:rPr lang="en-US" sz="1200" i="1" err="1">
                <a:solidFill>
                  <a:schemeClr val="bg1">
                    <a:lumMod val="65000"/>
                  </a:schemeClr>
                </a:solidFill>
              </a:rPr>
              <a:t>Engl</a:t>
            </a:r>
            <a:r>
              <a:rPr lang="en-US" sz="1200" i="1">
                <a:solidFill>
                  <a:schemeClr val="bg1">
                    <a:lumMod val="65000"/>
                  </a:schemeClr>
                </a:solidFill>
              </a:rPr>
              <a:t> J Med. </a:t>
            </a:r>
            <a:r>
              <a:rPr lang="en-US" sz="1200">
                <a:solidFill>
                  <a:schemeClr val="bg1">
                    <a:lumMod val="65000"/>
                  </a:schemeClr>
                </a:solidFill>
              </a:rPr>
              <a:t>2022;387(18):1649-1660.</a:t>
            </a:r>
          </a:p>
          <a:p>
            <a:r>
              <a:rPr lang="en-US" sz="1200" err="1">
                <a:solidFill>
                  <a:schemeClr val="bg1">
                    <a:lumMod val="65000"/>
                  </a:schemeClr>
                </a:solidFill>
              </a:rPr>
              <a:t>Bv</a:t>
            </a:r>
            <a:r>
              <a:rPr lang="en-US" sz="1200">
                <a:solidFill>
                  <a:schemeClr val="bg1">
                    <a:lumMod val="65000"/>
                  </a:schemeClr>
                </a:solidFill>
              </a:rPr>
              <a:t>-AVEPC, brentuximab vedotin, doxorubicin, vincristine, etoposide, prednisone, cyclophosphamide; ISRT, involved site radiation therapy; LMA, large mediastinal adenopathy; PET, positron emission tomography; RER, rapid early responders; SER, slow early responders. </a:t>
            </a:r>
          </a:p>
        </p:txBody>
      </p:sp>
    </p:spTree>
    <p:extLst>
      <p:ext uri="{BB962C8B-B14F-4D97-AF65-F5344CB8AC3E}">
        <p14:creationId xmlns:p14="http://schemas.microsoft.com/office/powerpoint/2010/main" val="42156586"/>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1030</Words>
  <Application>Microsoft Macintosh PowerPoint</Application>
  <PresentationFormat>Widescreen</PresentationFormat>
  <Paragraphs>106</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2020 Peds</vt:lpstr>
      <vt:lpstr>Current Response-Based Treatment of Pediatric Hodgkin Lymphoma</vt:lpstr>
      <vt:lpstr>Disclaimer</vt:lpstr>
      <vt:lpstr>Risk-Adapted Therapy</vt:lpstr>
      <vt:lpstr>Morbidity of Combined Modality Therapy</vt:lpstr>
      <vt:lpstr>Response-Adapted Therapy</vt:lpstr>
      <vt:lpstr>Response-Adapted Treatment: Euronet-PHL-C1</vt:lpstr>
      <vt:lpstr>Response-Adapted Treatment: Low-Risk Hodgkin Lymphoma</vt:lpstr>
      <vt:lpstr>Response-Adapted Treatment: Intermediate-Risk Hodgkin Lymphoma</vt:lpstr>
      <vt:lpstr>Response-Adapted Treatment: High-Risk Hodgkin Lymphoma</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MedEd On The Go</dc:creator>
  <cp:keywords/>
  <dc:description/>
  <cp:lastModifiedBy/>
  <cp:revision>1</cp:revision>
  <dcterms:created xsi:type="dcterms:W3CDTF">2019-05-10T15:34:56Z</dcterms:created>
  <dcterms:modified xsi:type="dcterms:W3CDTF">2023-04-19T17:27:05Z</dcterms:modified>
  <cp:category/>
</cp:coreProperties>
</file>