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16"/>
  </p:notesMasterIdLst>
  <p:sldIdLst>
    <p:sldId id="3680" r:id="rId4"/>
    <p:sldId id="265" r:id="rId5"/>
    <p:sldId id="256" r:id="rId6"/>
    <p:sldId id="367" r:id="rId7"/>
    <p:sldId id="371" r:id="rId8"/>
    <p:sldId id="3677" r:id="rId9"/>
    <p:sldId id="3674" r:id="rId10"/>
    <p:sldId id="3673" r:id="rId11"/>
    <p:sldId id="376" r:id="rId12"/>
    <p:sldId id="3678" r:id="rId13"/>
    <p:sldId id="367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p:restoredTop sz="96327"/>
  </p:normalViewPr>
  <p:slideViewPr>
    <p:cSldViewPr snapToGrid="0">
      <p:cViewPr varScale="1">
        <p:scale>
          <a:sx n="119" d="100"/>
          <a:sy n="119"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A62C7-7C58-438A-81BA-AB753DA32E15}"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F80A8F1F-BB56-40C4-86F8-1F20674B842F}">
      <dgm:prSet phldrT="[Text]" custT="1"/>
      <dgm:spPr/>
      <dgm:t>
        <a:bodyPr/>
        <a:lstStyle/>
        <a:p>
          <a:r>
            <a:rPr lang="en-US" sz="2400" b="1" u="sng" dirty="0"/>
            <a:t>Study Design</a:t>
          </a:r>
        </a:p>
        <a:p>
          <a:r>
            <a:rPr lang="en-US" sz="2000" dirty="0"/>
            <a:t>Phase IV, multicenter, international</a:t>
          </a:r>
        </a:p>
        <a:p>
          <a:r>
            <a:rPr lang="en-US" sz="2000" dirty="0"/>
            <a:t>Randomized Controlled Trial</a:t>
          </a:r>
        </a:p>
      </dgm:t>
    </dgm:pt>
    <dgm:pt modelId="{73D1F151-A7E8-4C6F-B199-0CA7E1FD3192}" type="parTrans" cxnId="{8BFCEA16-79DD-4F7E-81EB-D624B63FF0D3}">
      <dgm:prSet/>
      <dgm:spPr/>
      <dgm:t>
        <a:bodyPr/>
        <a:lstStyle/>
        <a:p>
          <a:endParaRPr lang="en-US" sz="2400"/>
        </a:p>
      </dgm:t>
    </dgm:pt>
    <dgm:pt modelId="{2AB68303-547C-452D-B9A0-01E0FB47D769}" type="sibTrans" cxnId="{8BFCEA16-79DD-4F7E-81EB-D624B63FF0D3}">
      <dgm:prSet/>
      <dgm:spPr/>
      <dgm:t>
        <a:bodyPr/>
        <a:lstStyle/>
        <a:p>
          <a:endParaRPr lang="en-US" sz="2400"/>
        </a:p>
      </dgm:t>
    </dgm:pt>
    <dgm:pt modelId="{3D027787-EFAD-4B97-A5EB-396C4EC01F80}">
      <dgm:prSet phldrT="[Text]" custT="1"/>
      <dgm:spPr/>
      <dgm:t>
        <a:bodyPr/>
        <a:lstStyle/>
        <a:p>
          <a:r>
            <a:rPr lang="en-US" sz="2400" b="1" u="sng" dirty="0"/>
            <a:t>Protocol</a:t>
          </a:r>
        </a:p>
        <a:p>
          <a:r>
            <a:rPr lang="en-US" sz="2000" dirty="0"/>
            <a:t>Last seen well &lt; 6 hours, within 15 hours last DOAC dose</a:t>
          </a:r>
        </a:p>
        <a:p>
          <a:r>
            <a:rPr lang="en-US" sz="2000" dirty="0"/>
            <a:t>Endpoint: hemostatic efficacy</a:t>
          </a:r>
          <a:endParaRPr lang="en-US" sz="2000" b="1" dirty="0"/>
        </a:p>
      </dgm:t>
    </dgm:pt>
    <dgm:pt modelId="{129AFA1D-7584-4C46-B7B2-78FAB859DED2}" type="parTrans" cxnId="{6D1C2570-92FE-4F57-96FD-EF202FD57BA2}">
      <dgm:prSet/>
      <dgm:spPr/>
      <dgm:t>
        <a:bodyPr/>
        <a:lstStyle/>
        <a:p>
          <a:endParaRPr lang="en-US" sz="2400"/>
        </a:p>
      </dgm:t>
    </dgm:pt>
    <dgm:pt modelId="{B70FBA68-5A1A-41CF-B5BC-ADDCCECA1110}" type="sibTrans" cxnId="{6D1C2570-92FE-4F57-96FD-EF202FD57BA2}">
      <dgm:prSet/>
      <dgm:spPr/>
      <dgm:t>
        <a:bodyPr/>
        <a:lstStyle/>
        <a:p>
          <a:endParaRPr lang="en-US" sz="2400"/>
        </a:p>
      </dgm:t>
    </dgm:pt>
    <dgm:pt modelId="{F75AFFF1-3EB8-4199-B555-4C347102663E}">
      <dgm:prSet phldrT="[Text]" custT="1"/>
      <dgm:spPr/>
      <dgm:t>
        <a:bodyPr/>
        <a:lstStyle/>
        <a:p>
          <a:r>
            <a:rPr lang="en-US" sz="2400" b="1" u="sng" dirty="0"/>
            <a:t>Enrollment</a:t>
          </a:r>
        </a:p>
        <a:p>
          <a:r>
            <a:rPr lang="en-US" sz="2000" dirty="0"/>
            <a:t>Planned Enrollment 1200 participants</a:t>
          </a:r>
        </a:p>
        <a:p>
          <a:r>
            <a:rPr lang="en-US" sz="2000" dirty="0"/>
            <a:t>DSMB recommended trial to stop early, after 450 participants</a:t>
          </a:r>
        </a:p>
      </dgm:t>
    </dgm:pt>
    <dgm:pt modelId="{150AE2BA-E530-4D35-A96A-177ABF603465}" type="parTrans" cxnId="{7134CCA9-84B4-4BC9-A18A-A95E1B02B647}">
      <dgm:prSet/>
      <dgm:spPr/>
      <dgm:t>
        <a:bodyPr/>
        <a:lstStyle/>
        <a:p>
          <a:endParaRPr lang="en-US" sz="2400"/>
        </a:p>
      </dgm:t>
    </dgm:pt>
    <dgm:pt modelId="{D82DB64D-F207-44FE-8AE9-62C4ED89CF29}" type="sibTrans" cxnId="{7134CCA9-84B4-4BC9-A18A-A95E1B02B647}">
      <dgm:prSet/>
      <dgm:spPr/>
      <dgm:t>
        <a:bodyPr/>
        <a:lstStyle/>
        <a:p>
          <a:endParaRPr lang="en-US" sz="2400"/>
        </a:p>
      </dgm:t>
    </dgm:pt>
    <dgm:pt modelId="{F6E52C88-707F-46B7-94BE-2C9E188EE5A5}" type="pres">
      <dgm:prSet presAssocID="{837A62C7-7C58-438A-81BA-AB753DA32E15}" presName="linear" presStyleCnt="0">
        <dgm:presLayoutVars>
          <dgm:dir/>
          <dgm:resizeHandles val="exact"/>
        </dgm:presLayoutVars>
      </dgm:prSet>
      <dgm:spPr/>
    </dgm:pt>
    <dgm:pt modelId="{664662F9-C925-4AE6-9601-68149CA6F38F}" type="pres">
      <dgm:prSet presAssocID="{F80A8F1F-BB56-40C4-86F8-1F20674B842F}" presName="comp" presStyleCnt="0"/>
      <dgm:spPr/>
    </dgm:pt>
    <dgm:pt modelId="{D9005F4B-A0A8-472B-89DD-A23A182B9E5C}" type="pres">
      <dgm:prSet presAssocID="{F80A8F1F-BB56-40C4-86F8-1F20674B842F}" presName="box" presStyleLbl="node1" presStyleIdx="0" presStyleCnt="3" custLinFactNeighborY="916"/>
      <dgm:spPr/>
    </dgm:pt>
    <dgm:pt modelId="{83092E81-BBAF-444A-9C3C-C1294289DC8A}" type="pres">
      <dgm:prSet presAssocID="{F80A8F1F-BB56-40C4-86F8-1F20674B842F}"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D8F63A41-EF67-445D-80DA-70E1FD987B5D}" type="pres">
      <dgm:prSet presAssocID="{F80A8F1F-BB56-40C4-86F8-1F20674B842F}" presName="text" presStyleLbl="node1" presStyleIdx="0" presStyleCnt="3">
        <dgm:presLayoutVars>
          <dgm:bulletEnabled val="1"/>
        </dgm:presLayoutVars>
      </dgm:prSet>
      <dgm:spPr/>
    </dgm:pt>
    <dgm:pt modelId="{85B2FECF-90DD-4C19-95B6-6A2BFCB821A2}" type="pres">
      <dgm:prSet presAssocID="{2AB68303-547C-452D-B9A0-01E0FB47D769}" presName="spacer" presStyleCnt="0"/>
      <dgm:spPr/>
    </dgm:pt>
    <dgm:pt modelId="{33EB4EFB-89BF-483A-8614-1F19ADEE3C3A}" type="pres">
      <dgm:prSet presAssocID="{3D027787-EFAD-4B97-A5EB-396C4EC01F80}" presName="comp" presStyleCnt="0"/>
      <dgm:spPr/>
    </dgm:pt>
    <dgm:pt modelId="{31899F1E-E206-40D3-BF89-B2CD7C8B5DE2}" type="pres">
      <dgm:prSet presAssocID="{3D027787-EFAD-4B97-A5EB-396C4EC01F80}" presName="box" presStyleLbl="node1" presStyleIdx="1" presStyleCnt="3"/>
      <dgm:spPr/>
    </dgm:pt>
    <dgm:pt modelId="{B5F24B8F-DF38-4745-ADC3-FDC75203DB25}" type="pres">
      <dgm:prSet presAssocID="{3D027787-EFAD-4B97-A5EB-396C4EC01F80}"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565C81F-4962-4A01-A9F0-38982226FB2E}" type="pres">
      <dgm:prSet presAssocID="{3D027787-EFAD-4B97-A5EB-396C4EC01F80}" presName="text" presStyleLbl="node1" presStyleIdx="1" presStyleCnt="3">
        <dgm:presLayoutVars>
          <dgm:bulletEnabled val="1"/>
        </dgm:presLayoutVars>
      </dgm:prSet>
      <dgm:spPr/>
    </dgm:pt>
    <dgm:pt modelId="{6DB63A2D-2B80-4FB2-83CF-1DCE143C55B7}" type="pres">
      <dgm:prSet presAssocID="{B70FBA68-5A1A-41CF-B5BC-ADDCCECA1110}" presName="spacer" presStyleCnt="0"/>
      <dgm:spPr/>
    </dgm:pt>
    <dgm:pt modelId="{E913F327-C954-46EB-B2BF-4E94F448E318}" type="pres">
      <dgm:prSet presAssocID="{F75AFFF1-3EB8-4199-B555-4C347102663E}" presName="comp" presStyleCnt="0"/>
      <dgm:spPr/>
    </dgm:pt>
    <dgm:pt modelId="{CB1D99EA-EA55-482F-BC95-27B304476DB8}" type="pres">
      <dgm:prSet presAssocID="{F75AFFF1-3EB8-4199-B555-4C347102663E}" presName="box" presStyleLbl="node1" presStyleIdx="2" presStyleCnt="3" custLinFactNeighborY="916"/>
      <dgm:spPr/>
    </dgm:pt>
    <dgm:pt modelId="{F4C8367C-22FE-4E85-B589-DF4385AF10E8}" type="pres">
      <dgm:prSet presAssocID="{F75AFFF1-3EB8-4199-B555-4C347102663E}"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t="-20000" b="-20000"/>
          </a:stretch>
        </a:blipFill>
      </dgm:spPr>
    </dgm:pt>
    <dgm:pt modelId="{BA1B475E-DDF4-4A31-815D-ADA0D2AD9C58}" type="pres">
      <dgm:prSet presAssocID="{F75AFFF1-3EB8-4199-B555-4C347102663E}" presName="text" presStyleLbl="node1" presStyleIdx="2" presStyleCnt="3">
        <dgm:presLayoutVars>
          <dgm:bulletEnabled val="1"/>
        </dgm:presLayoutVars>
      </dgm:prSet>
      <dgm:spPr/>
    </dgm:pt>
  </dgm:ptLst>
  <dgm:cxnLst>
    <dgm:cxn modelId="{8BFCEA16-79DD-4F7E-81EB-D624B63FF0D3}" srcId="{837A62C7-7C58-438A-81BA-AB753DA32E15}" destId="{F80A8F1F-BB56-40C4-86F8-1F20674B842F}" srcOrd="0" destOrd="0" parTransId="{73D1F151-A7E8-4C6F-B199-0CA7E1FD3192}" sibTransId="{2AB68303-547C-452D-B9A0-01E0FB47D769}"/>
    <dgm:cxn modelId="{8FEE6C58-CDD4-4A53-983E-E5046A5B4510}" type="presOf" srcId="{F75AFFF1-3EB8-4199-B555-4C347102663E}" destId="{CB1D99EA-EA55-482F-BC95-27B304476DB8}" srcOrd="0" destOrd="0" presId="urn:microsoft.com/office/officeart/2005/8/layout/vList4"/>
    <dgm:cxn modelId="{6D1C2570-92FE-4F57-96FD-EF202FD57BA2}" srcId="{837A62C7-7C58-438A-81BA-AB753DA32E15}" destId="{3D027787-EFAD-4B97-A5EB-396C4EC01F80}" srcOrd="1" destOrd="0" parTransId="{129AFA1D-7584-4C46-B7B2-78FAB859DED2}" sibTransId="{B70FBA68-5A1A-41CF-B5BC-ADDCCECA1110}"/>
    <dgm:cxn modelId="{6E52CC77-B7BA-459D-8FC3-44B20B1BCF69}" type="presOf" srcId="{F80A8F1F-BB56-40C4-86F8-1F20674B842F}" destId="{D8F63A41-EF67-445D-80DA-70E1FD987B5D}" srcOrd="1" destOrd="0" presId="urn:microsoft.com/office/officeart/2005/8/layout/vList4"/>
    <dgm:cxn modelId="{37D3279E-9C54-485A-AB81-DE0D2039AC63}" type="presOf" srcId="{F75AFFF1-3EB8-4199-B555-4C347102663E}" destId="{BA1B475E-DDF4-4A31-815D-ADA0D2AD9C58}" srcOrd="1" destOrd="0" presId="urn:microsoft.com/office/officeart/2005/8/layout/vList4"/>
    <dgm:cxn modelId="{7134CCA9-84B4-4BC9-A18A-A95E1B02B647}" srcId="{837A62C7-7C58-438A-81BA-AB753DA32E15}" destId="{F75AFFF1-3EB8-4199-B555-4C347102663E}" srcOrd="2" destOrd="0" parTransId="{150AE2BA-E530-4D35-A96A-177ABF603465}" sibTransId="{D82DB64D-F207-44FE-8AE9-62C4ED89CF29}"/>
    <dgm:cxn modelId="{08BAF9AF-50D5-4788-A571-BBF0C9B05CAB}" type="presOf" srcId="{837A62C7-7C58-438A-81BA-AB753DA32E15}" destId="{F6E52C88-707F-46B7-94BE-2C9E188EE5A5}" srcOrd="0" destOrd="0" presId="urn:microsoft.com/office/officeart/2005/8/layout/vList4"/>
    <dgm:cxn modelId="{633027B1-4AC5-4660-9DF5-6D5FC3AD5D21}" type="presOf" srcId="{3D027787-EFAD-4B97-A5EB-396C4EC01F80}" destId="{31899F1E-E206-40D3-BF89-B2CD7C8B5DE2}" srcOrd="0" destOrd="0" presId="urn:microsoft.com/office/officeart/2005/8/layout/vList4"/>
    <dgm:cxn modelId="{A920A1C5-7840-44BD-A7A5-8C5FFAB011AF}" type="presOf" srcId="{3D027787-EFAD-4B97-A5EB-396C4EC01F80}" destId="{4565C81F-4962-4A01-A9F0-38982226FB2E}" srcOrd="1" destOrd="0" presId="urn:microsoft.com/office/officeart/2005/8/layout/vList4"/>
    <dgm:cxn modelId="{DE372CC9-CB14-4552-97D7-04E1D44FF882}" type="presOf" srcId="{F80A8F1F-BB56-40C4-86F8-1F20674B842F}" destId="{D9005F4B-A0A8-472B-89DD-A23A182B9E5C}" srcOrd="0" destOrd="0" presId="urn:microsoft.com/office/officeart/2005/8/layout/vList4"/>
    <dgm:cxn modelId="{7FB0B283-1EEA-421A-A74E-6AD9DAF24BDE}" type="presParOf" srcId="{F6E52C88-707F-46B7-94BE-2C9E188EE5A5}" destId="{664662F9-C925-4AE6-9601-68149CA6F38F}" srcOrd="0" destOrd="0" presId="urn:microsoft.com/office/officeart/2005/8/layout/vList4"/>
    <dgm:cxn modelId="{B026E2F8-23E9-46B2-A19E-7B7F312AF527}" type="presParOf" srcId="{664662F9-C925-4AE6-9601-68149CA6F38F}" destId="{D9005F4B-A0A8-472B-89DD-A23A182B9E5C}" srcOrd="0" destOrd="0" presId="urn:microsoft.com/office/officeart/2005/8/layout/vList4"/>
    <dgm:cxn modelId="{CAD58957-EB1F-488B-B23E-78740C7F3EC7}" type="presParOf" srcId="{664662F9-C925-4AE6-9601-68149CA6F38F}" destId="{83092E81-BBAF-444A-9C3C-C1294289DC8A}" srcOrd="1" destOrd="0" presId="urn:microsoft.com/office/officeart/2005/8/layout/vList4"/>
    <dgm:cxn modelId="{CA36B520-BE22-401B-BA3D-D755F1299B3E}" type="presParOf" srcId="{664662F9-C925-4AE6-9601-68149CA6F38F}" destId="{D8F63A41-EF67-445D-80DA-70E1FD987B5D}" srcOrd="2" destOrd="0" presId="urn:microsoft.com/office/officeart/2005/8/layout/vList4"/>
    <dgm:cxn modelId="{FB56374E-FE3D-40C8-B202-BC7615416D87}" type="presParOf" srcId="{F6E52C88-707F-46B7-94BE-2C9E188EE5A5}" destId="{85B2FECF-90DD-4C19-95B6-6A2BFCB821A2}" srcOrd="1" destOrd="0" presId="urn:microsoft.com/office/officeart/2005/8/layout/vList4"/>
    <dgm:cxn modelId="{3CAF152F-CA8B-450D-9D74-862E520EA2EF}" type="presParOf" srcId="{F6E52C88-707F-46B7-94BE-2C9E188EE5A5}" destId="{33EB4EFB-89BF-483A-8614-1F19ADEE3C3A}" srcOrd="2" destOrd="0" presId="urn:microsoft.com/office/officeart/2005/8/layout/vList4"/>
    <dgm:cxn modelId="{CDC4A0E3-23A1-48E7-A1F1-B56F15B03E9F}" type="presParOf" srcId="{33EB4EFB-89BF-483A-8614-1F19ADEE3C3A}" destId="{31899F1E-E206-40D3-BF89-B2CD7C8B5DE2}" srcOrd="0" destOrd="0" presId="urn:microsoft.com/office/officeart/2005/8/layout/vList4"/>
    <dgm:cxn modelId="{3B4ED3D2-CD92-492F-B33C-1D04C0775C7D}" type="presParOf" srcId="{33EB4EFB-89BF-483A-8614-1F19ADEE3C3A}" destId="{B5F24B8F-DF38-4745-ADC3-FDC75203DB25}" srcOrd="1" destOrd="0" presId="urn:microsoft.com/office/officeart/2005/8/layout/vList4"/>
    <dgm:cxn modelId="{7087C579-D58F-4B65-8C49-6733971621D3}" type="presParOf" srcId="{33EB4EFB-89BF-483A-8614-1F19ADEE3C3A}" destId="{4565C81F-4962-4A01-A9F0-38982226FB2E}" srcOrd="2" destOrd="0" presId="urn:microsoft.com/office/officeart/2005/8/layout/vList4"/>
    <dgm:cxn modelId="{69CF95B1-270F-45B9-B2CC-D7717ED4C13A}" type="presParOf" srcId="{F6E52C88-707F-46B7-94BE-2C9E188EE5A5}" destId="{6DB63A2D-2B80-4FB2-83CF-1DCE143C55B7}" srcOrd="3" destOrd="0" presId="urn:microsoft.com/office/officeart/2005/8/layout/vList4"/>
    <dgm:cxn modelId="{31A6AF05-4438-452C-B1BC-A9CFA6E070E2}" type="presParOf" srcId="{F6E52C88-707F-46B7-94BE-2C9E188EE5A5}" destId="{E913F327-C954-46EB-B2BF-4E94F448E318}" srcOrd="4" destOrd="0" presId="urn:microsoft.com/office/officeart/2005/8/layout/vList4"/>
    <dgm:cxn modelId="{75DA351A-1D3C-4C15-93A4-4D7CD7372A0C}" type="presParOf" srcId="{E913F327-C954-46EB-B2BF-4E94F448E318}" destId="{CB1D99EA-EA55-482F-BC95-27B304476DB8}" srcOrd="0" destOrd="0" presId="urn:microsoft.com/office/officeart/2005/8/layout/vList4"/>
    <dgm:cxn modelId="{68EC4A1F-5716-4ED7-8333-49288BE454B1}" type="presParOf" srcId="{E913F327-C954-46EB-B2BF-4E94F448E318}" destId="{F4C8367C-22FE-4E85-B589-DF4385AF10E8}" srcOrd="1" destOrd="0" presId="urn:microsoft.com/office/officeart/2005/8/layout/vList4"/>
    <dgm:cxn modelId="{077A0DC9-5D80-404E-A5D9-C10BEA879080}" type="presParOf" srcId="{E913F327-C954-46EB-B2BF-4E94F448E318}" destId="{BA1B475E-DDF4-4A31-815D-ADA0D2AD9C5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05F4B-A0A8-472B-89DD-A23A182B9E5C}">
      <dsp:nvSpPr>
        <dsp:cNvPr id="0" name=""/>
        <dsp:cNvSpPr/>
      </dsp:nvSpPr>
      <dsp:spPr>
        <a:xfrm>
          <a:off x="0" y="14474"/>
          <a:ext cx="10700358" cy="1580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Study Design</a:t>
          </a:r>
        </a:p>
        <a:p>
          <a:pPr marL="0" lvl="0" indent="0" algn="l" defTabSz="1066800">
            <a:lnSpc>
              <a:spcPct val="90000"/>
            </a:lnSpc>
            <a:spcBef>
              <a:spcPct val="0"/>
            </a:spcBef>
            <a:spcAft>
              <a:spcPct val="35000"/>
            </a:spcAft>
            <a:buNone/>
          </a:pPr>
          <a:r>
            <a:rPr lang="en-US" sz="2000" kern="1200" dirty="0"/>
            <a:t>Phase IV, multicenter, international</a:t>
          </a:r>
        </a:p>
        <a:p>
          <a:pPr marL="0" lvl="0" indent="0" algn="l" defTabSz="1066800">
            <a:lnSpc>
              <a:spcPct val="90000"/>
            </a:lnSpc>
            <a:spcBef>
              <a:spcPct val="0"/>
            </a:spcBef>
            <a:spcAft>
              <a:spcPct val="35000"/>
            </a:spcAft>
            <a:buNone/>
          </a:pPr>
          <a:r>
            <a:rPr lang="en-US" sz="2000" kern="1200" dirty="0"/>
            <a:t>Randomized Controlled Trial</a:t>
          </a:r>
        </a:p>
      </dsp:txBody>
      <dsp:txXfrm>
        <a:off x="2298087" y="14474"/>
        <a:ext cx="8402271" cy="1580160"/>
      </dsp:txXfrm>
    </dsp:sp>
    <dsp:sp modelId="{83092E81-BBAF-444A-9C3C-C1294289DC8A}">
      <dsp:nvSpPr>
        <dsp:cNvPr id="0" name=""/>
        <dsp:cNvSpPr/>
      </dsp:nvSpPr>
      <dsp:spPr>
        <a:xfrm>
          <a:off x="158016" y="158016"/>
          <a:ext cx="2140071" cy="1264128"/>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899F1E-E206-40D3-BF89-B2CD7C8B5DE2}">
      <dsp:nvSpPr>
        <dsp:cNvPr id="0" name=""/>
        <dsp:cNvSpPr/>
      </dsp:nvSpPr>
      <dsp:spPr>
        <a:xfrm>
          <a:off x="0" y="1738176"/>
          <a:ext cx="10700358" cy="15801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Protocol</a:t>
          </a:r>
        </a:p>
        <a:p>
          <a:pPr marL="0" lvl="0" indent="0" algn="l" defTabSz="1066800">
            <a:lnSpc>
              <a:spcPct val="90000"/>
            </a:lnSpc>
            <a:spcBef>
              <a:spcPct val="0"/>
            </a:spcBef>
            <a:spcAft>
              <a:spcPct val="35000"/>
            </a:spcAft>
            <a:buNone/>
          </a:pPr>
          <a:r>
            <a:rPr lang="en-US" sz="2000" kern="1200" dirty="0"/>
            <a:t>Last seen well &lt; 6 hours, within 15 hours last DOAC dose</a:t>
          </a:r>
        </a:p>
        <a:p>
          <a:pPr marL="0" lvl="0" indent="0" algn="l" defTabSz="1066800">
            <a:lnSpc>
              <a:spcPct val="90000"/>
            </a:lnSpc>
            <a:spcBef>
              <a:spcPct val="0"/>
            </a:spcBef>
            <a:spcAft>
              <a:spcPct val="35000"/>
            </a:spcAft>
            <a:buNone/>
          </a:pPr>
          <a:r>
            <a:rPr lang="en-US" sz="2000" kern="1200" dirty="0"/>
            <a:t>Endpoint: hemostatic efficacy</a:t>
          </a:r>
          <a:endParaRPr lang="en-US" sz="2000" b="1" kern="1200" dirty="0"/>
        </a:p>
      </dsp:txBody>
      <dsp:txXfrm>
        <a:off x="2298087" y="1738176"/>
        <a:ext cx="8402271" cy="1580160"/>
      </dsp:txXfrm>
    </dsp:sp>
    <dsp:sp modelId="{B5F24B8F-DF38-4745-ADC3-FDC75203DB25}">
      <dsp:nvSpPr>
        <dsp:cNvPr id="0" name=""/>
        <dsp:cNvSpPr/>
      </dsp:nvSpPr>
      <dsp:spPr>
        <a:xfrm>
          <a:off x="158016" y="1896192"/>
          <a:ext cx="2140071" cy="12641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D99EA-EA55-482F-BC95-27B304476DB8}">
      <dsp:nvSpPr>
        <dsp:cNvPr id="0" name=""/>
        <dsp:cNvSpPr/>
      </dsp:nvSpPr>
      <dsp:spPr>
        <a:xfrm>
          <a:off x="0" y="3476353"/>
          <a:ext cx="10700358" cy="15801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Enrollment</a:t>
          </a:r>
        </a:p>
        <a:p>
          <a:pPr marL="0" lvl="0" indent="0" algn="l" defTabSz="1066800">
            <a:lnSpc>
              <a:spcPct val="90000"/>
            </a:lnSpc>
            <a:spcBef>
              <a:spcPct val="0"/>
            </a:spcBef>
            <a:spcAft>
              <a:spcPct val="35000"/>
            </a:spcAft>
            <a:buNone/>
          </a:pPr>
          <a:r>
            <a:rPr lang="en-US" sz="2000" kern="1200" dirty="0"/>
            <a:t>Planned Enrollment 1200 participants</a:t>
          </a:r>
        </a:p>
        <a:p>
          <a:pPr marL="0" lvl="0" indent="0" algn="l" defTabSz="1066800">
            <a:lnSpc>
              <a:spcPct val="90000"/>
            </a:lnSpc>
            <a:spcBef>
              <a:spcPct val="0"/>
            </a:spcBef>
            <a:spcAft>
              <a:spcPct val="35000"/>
            </a:spcAft>
            <a:buNone/>
          </a:pPr>
          <a:r>
            <a:rPr lang="en-US" sz="2000" kern="1200" dirty="0"/>
            <a:t>DSMB recommended trial to stop early, after 450 participants</a:t>
          </a:r>
        </a:p>
      </dsp:txBody>
      <dsp:txXfrm>
        <a:off x="2298087" y="3476353"/>
        <a:ext cx="8402271" cy="1580160"/>
      </dsp:txXfrm>
    </dsp:sp>
    <dsp:sp modelId="{F4C8367C-22FE-4E85-B589-DF4385AF10E8}">
      <dsp:nvSpPr>
        <dsp:cNvPr id="0" name=""/>
        <dsp:cNvSpPr/>
      </dsp:nvSpPr>
      <dsp:spPr>
        <a:xfrm>
          <a:off x="158016" y="3634369"/>
          <a:ext cx="2140071" cy="1264128"/>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B525C-F7DF-6E4C-982A-6E677575E84C}"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928E2-FAE3-B842-95BB-6144A513ABB4}" type="slidenum">
              <a:rPr lang="en-US" smtClean="0"/>
              <a:t>‹#›</a:t>
            </a:fld>
            <a:endParaRPr lang="en-US"/>
          </a:p>
        </p:txBody>
      </p:sp>
    </p:spTree>
    <p:extLst>
      <p:ext uri="{BB962C8B-B14F-4D97-AF65-F5344CB8AC3E}">
        <p14:creationId xmlns:p14="http://schemas.microsoft.com/office/powerpoint/2010/main" val="40167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4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5</a:t>
            </a:fld>
            <a:endParaRPr lang="en-US"/>
          </a:p>
        </p:txBody>
      </p:sp>
    </p:spTree>
    <p:extLst>
      <p:ext uri="{BB962C8B-B14F-4D97-AF65-F5344CB8AC3E}">
        <p14:creationId xmlns:p14="http://schemas.microsoft.com/office/powerpoint/2010/main" val="267786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6</a:t>
            </a:fld>
            <a:endParaRPr lang="en-US"/>
          </a:p>
        </p:txBody>
      </p:sp>
    </p:spTree>
    <p:extLst>
      <p:ext uri="{BB962C8B-B14F-4D97-AF65-F5344CB8AC3E}">
        <p14:creationId xmlns:p14="http://schemas.microsoft.com/office/powerpoint/2010/main" val="37591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7</a:t>
            </a:fld>
            <a:endParaRPr lang="en-US"/>
          </a:p>
        </p:txBody>
      </p:sp>
    </p:spTree>
    <p:extLst>
      <p:ext uri="{BB962C8B-B14F-4D97-AF65-F5344CB8AC3E}">
        <p14:creationId xmlns:p14="http://schemas.microsoft.com/office/powerpoint/2010/main" val="220629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8</a:t>
            </a:fld>
            <a:endParaRPr lang="en-US"/>
          </a:p>
        </p:txBody>
      </p:sp>
    </p:spTree>
    <p:extLst>
      <p:ext uri="{BB962C8B-B14F-4D97-AF65-F5344CB8AC3E}">
        <p14:creationId xmlns:p14="http://schemas.microsoft.com/office/powerpoint/2010/main" val="246101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9</a:t>
            </a:fld>
            <a:endParaRPr lang="en-US"/>
          </a:p>
        </p:txBody>
      </p:sp>
    </p:spTree>
    <p:extLst>
      <p:ext uri="{BB962C8B-B14F-4D97-AF65-F5344CB8AC3E}">
        <p14:creationId xmlns:p14="http://schemas.microsoft.com/office/powerpoint/2010/main" val="233711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10</a:t>
            </a:fld>
            <a:endParaRPr lang="en-US"/>
          </a:p>
        </p:txBody>
      </p:sp>
    </p:spTree>
    <p:extLst>
      <p:ext uri="{BB962C8B-B14F-4D97-AF65-F5344CB8AC3E}">
        <p14:creationId xmlns:p14="http://schemas.microsoft.com/office/powerpoint/2010/main" val="48456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11</a:t>
            </a:fld>
            <a:endParaRPr lang="en-US"/>
          </a:p>
        </p:txBody>
      </p:sp>
    </p:spTree>
    <p:extLst>
      <p:ext uri="{BB962C8B-B14F-4D97-AF65-F5344CB8AC3E}">
        <p14:creationId xmlns:p14="http://schemas.microsoft.com/office/powerpoint/2010/main" val="806807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9810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066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24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4D16-0389-D846-4668-EFD85FF3D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8CDF5-96AA-2456-5792-443D73E70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15F8E-DCD1-4400-E22B-2713AD2EA390}"/>
              </a:ext>
            </a:extLst>
          </p:cNvPr>
          <p:cNvSpPr>
            <a:spLocks noGrp="1"/>
          </p:cNvSpPr>
          <p:nvPr>
            <p:ph type="dt" sz="half" idx="10"/>
          </p:nvPr>
        </p:nvSpPr>
        <p:spPr/>
        <p:txBody>
          <a:bodyPr/>
          <a:lstStyle/>
          <a:p>
            <a:fld id="{D47AA122-68C9-1845-88CD-A7449A8532D4}" type="datetimeFigureOut">
              <a:rPr lang="en-US" smtClean="0"/>
              <a:t>7/25/23</a:t>
            </a:fld>
            <a:endParaRPr lang="en-US"/>
          </a:p>
        </p:txBody>
      </p:sp>
      <p:sp>
        <p:nvSpPr>
          <p:cNvPr id="5" name="Footer Placeholder 4">
            <a:extLst>
              <a:ext uri="{FF2B5EF4-FFF2-40B4-BE49-F238E27FC236}">
                <a16:creationId xmlns:a16="http://schemas.microsoft.com/office/drawing/2014/main" id="{49F370E2-7007-1E18-CAE8-5AF8A030E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16C9C-60F9-842C-48ED-770EE24E49EC}"/>
              </a:ext>
            </a:extLst>
          </p:cNvPr>
          <p:cNvSpPr>
            <a:spLocks noGrp="1"/>
          </p:cNvSpPr>
          <p:nvPr>
            <p:ph type="sldNum" sz="quarter" idx="12"/>
          </p:nvPr>
        </p:nvSpPr>
        <p:spPr/>
        <p:txBody>
          <a:bodyPr/>
          <a:lstStyle/>
          <a:p>
            <a:fld id="{12978C22-91A2-6845-9C0B-D7F99092ED3D}" type="slidenum">
              <a:rPr lang="en-US" smtClean="0"/>
              <a:t>‹#›</a:t>
            </a:fld>
            <a:endParaRPr lang="en-US"/>
          </a:p>
        </p:txBody>
      </p:sp>
    </p:spTree>
    <p:extLst>
      <p:ext uri="{BB962C8B-B14F-4D97-AF65-F5344CB8AC3E}">
        <p14:creationId xmlns:p14="http://schemas.microsoft.com/office/powerpoint/2010/main" val="367801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451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9624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5308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71355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281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4752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214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784585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0766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318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53215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770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19811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58439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2223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19237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1348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3528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80752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4571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0780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5289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26971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94675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7/25/23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3670672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1306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007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76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617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07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7133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4489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2317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microsoft.com/office/2007/relationships/hdphoto" Target="../media/hdphoto2.wdp"/><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46141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864160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7139504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5.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7"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9DB3F-590D-5676-83ED-C8C71160E1FB}"/>
              </a:ext>
            </a:extLst>
          </p:cNvPr>
          <p:cNvSpPr>
            <a:spLocks noGrp="1"/>
          </p:cNvSpPr>
          <p:nvPr>
            <p:ph type="title"/>
          </p:nvPr>
        </p:nvSpPr>
        <p:spPr/>
        <p:txBody>
          <a:bodyPr/>
          <a:lstStyle/>
          <a:p>
            <a:r>
              <a:rPr lang="en-US" dirty="0"/>
              <a:t>Life-Threatening Bleeding in the Anticoagulated Patient: Real World Evidence</a:t>
            </a:r>
          </a:p>
        </p:txBody>
      </p:sp>
      <p:sp>
        <p:nvSpPr>
          <p:cNvPr id="5" name="Text Placeholder 4">
            <a:extLst>
              <a:ext uri="{FF2B5EF4-FFF2-40B4-BE49-F238E27FC236}">
                <a16:creationId xmlns:a16="http://schemas.microsoft.com/office/drawing/2014/main" id="{01FCF13D-B5EB-BA28-3F41-4A6A73337E56}"/>
              </a:ext>
            </a:extLst>
          </p:cNvPr>
          <p:cNvSpPr>
            <a:spLocks noGrp="1"/>
          </p:cNvSpPr>
          <p:nvPr>
            <p:ph type="body" idx="1"/>
          </p:nvPr>
        </p:nvSpPr>
        <p:spPr/>
        <p:txBody>
          <a:bodyPr/>
          <a:lstStyle/>
          <a:p>
            <a:r>
              <a:rPr lang="en-US" sz="1800" dirty="0"/>
              <a:t>Natalie </a:t>
            </a:r>
            <a:r>
              <a:rPr lang="en-US" sz="1800" dirty="0" err="1"/>
              <a:t>Kreitzer</a:t>
            </a:r>
            <a:r>
              <a:rPr lang="en-US" sz="1800" dirty="0"/>
              <a:t>, MD, MS</a:t>
            </a:r>
            <a:br>
              <a:rPr lang="en-US" sz="1800" dirty="0"/>
            </a:br>
            <a:r>
              <a:rPr lang="en-US" sz="1800" dirty="0"/>
              <a:t>Associate Professor, Emergency Medicine and Neurocritical Care</a:t>
            </a:r>
            <a:br>
              <a:rPr lang="en-US" sz="1800" dirty="0"/>
            </a:br>
            <a:r>
              <a:rPr lang="en-US" sz="1800" dirty="0"/>
              <a:t>University of Cincinnati</a:t>
            </a:r>
            <a:br>
              <a:rPr lang="en-US" sz="1800" dirty="0"/>
            </a:br>
            <a:r>
              <a:rPr lang="en-US" sz="1800" dirty="0"/>
              <a:t>Cincinnati, OH</a:t>
            </a:r>
            <a:endParaRPr lang="en-US" dirty="0"/>
          </a:p>
        </p:txBody>
      </p:sp>
    </p:spTree>
    <p:extLst>
      <p:ext uri="{BB962C8B-B14F-4D97-AF65-F5344CB8AC3E}">
        <p14:creationId xmlns:p14="http://schemas.microsoft.com/office/powerpoint/2010/main" val="32478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365C52-C31E-7E6F-1F0E-2213B0EBB1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0597" y="362341"/>
            <a:ext cx="3396362" cy="916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B141937F-75B8-4559-A7FE-7B9464E85138}"/>
              </a:ext>
            </a:extLst>
          </p:cNvPr>
          <p:cNvGraphicFramePr>
            <a:graphicFrameLocks noGrp="1"/>
          </p:cNvGraphicFramePr>
          <p:nvPr>
            <p:ph idx="4294967295"/>
            <p:extLst>
              <p:ext uri="{D42A27DB-BD31-4B8C-83A1-F6EECF244321}">
                <p14:modId xmlns:p14="http://schemas.microsoft.com/office/powerpoint/2010/main" val="2389644078"/>
              </p:ext>
            </p:extLst>
          </p:nvPr>
        </p:nvGraphicFramePr>
        <p:xfrm>
          <a:off x="745820" y="1439145"/>
          <a:ext cx="10700359" cy="5056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120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69DE-EF91-5992-9C70-A85861A078AA}"/>
              </a:ext>
            </a:extLst>
          </p:cNvPr>
          <p:cNvSpPr>
            <a:spLocks noGrp="1"/>
          </p:cNvSpPr>
          <p:nvPr>
            <p:ph type="title"/>
          </p:nvPr>
        </p:nvSpPr>
        <p:spPr>
          <a:xfrm>
            <a:off x="609600" y="199505"/>
            <a:ext cx="10744200" cy="1185577"/>
          </a:xfrm>
        </p:spPr>
        <p:txBody>
          <a:bodyPr/>
          <a:lstStyle/>
          <a:p>
            <a:r>
              <a:rPr lang="en-US" dirty="0"/>
              <a:t>INTERACT 3</a:t>
            </a:r>
          </a:p>
        </p:txBody>
      </p:sp>
      <p:pic>
        <p:nvPicPr>
          <p:cNvPr id="5" name="Picture 4" descr="A graph with numbers and a number of patients&#10;&#10;Description automatically generated">
            <a:extLst>
              <a:ext uri="{FF2B5EF4-FFF2-40B4-BE49-F238E27FC236}">
                <a16:creationId xmlns:a16="http://schemas.microsoft.com/office/drawing/2014/main" id="{22A2CBF2-FA91-671D-C1FE-79B3A118A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042" y="2247543"/>
            <a:ext cx="6518629" cy="2946777"/>
          </a:xfrm>
          <a:prstGeom prst="rect">
            <a:avLst/>
          </a:prstGeom>
        </p:spPr>
      </p:pic>
      <p:pic>
        <p:nvPicPr>
          <p:cNvPr id="6" name="Picture 5">
            <a:extLst>
              <a:ext uri="{FF2B5EF4-FFF2-40B4-BE49-F238E27FC236}">
                <a16:creationId xmlns:a16="http://schemas.microsoft.com/office/drawing/2014/main" id="{80128F34-8B09-A27C-B6D7-5ECA7F7DFF2B}"/>
              </a:ext>
            </a:extLst>
          </p:cNvPr>
          <p:cNvPicPr>
            <a:picLocks noChangeAspect="1"/>
          </p:cNvPicPr>
          <p:nvPr/>
        </p:nvPicPr>
        <p:blipFill>
          <a:blip r:embed="rId4"/>
          <a:stretch>
            <a:fillRect/>
          </a:stretch>
        </p:blipFill>
        <p:spPr>
          <a:xfrm>
            <a:off x="6730575" y="314149"/>
            <a:ext cx="5311036" cy="6229702"/>
          </a:xfrm>
          <a:prstGeom prst="rect">
            <a:avLst/>
          </a:prstGeom>
        </p:spPr>
      </p:pic>
    </p:spTree>
    <p:extLst>
      <p:ext uri="{BB962C8B-B14F-4D97-AF65-F5344CB8AC3E}">
        <p14:creationId xmlns:p14="http://schemas.microsoft.com/office/powerpoint/2010/main" val="298066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A512654-942C-E437-234A-867D72F98E96}"/>
              </a:ext>
            </a:extLst>
          </p:cNvPr>
          <p:cNvGrpSpPr/>
          <p:nvPr/>
        </p:nvGrpSpPr>
        <p:grpSpPr>
          <a:xfrm>
            <a:off x="1812155" y="1385082"/>
            <a:ext cx="8567690" cy="4739978"/>
            <a:chOff x="2209800" y="1773556"/>
            <a:chExt cx="6533774" cy="3614737"/>
          </a:xfrm>
        </p:grpSpPr>
        <p:pic>
          <p:nvPicPr>
            <p:cNvPr id="11" name="Picture 10">
              <a:extLst>
                <a:ext uri="{FF2B5EF4-FFF2-40B4-BE49-F238E27FC236}">
                  <a16:creationId xmlns:a16="http://schemas.microsoft.com/office/drawing/2014/main" id="{DAEB7219-BDDE-46E1-98F0-138B1265BB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773556"/>
              <a:ext cx="3135380" cy="3614737"/>
            </a:xfrm>
            <a:prstGeom prst="rect">
              <a:avLst/>
            </a:prstGeom>
          </p:spPr>
        </p:pic>
        <p:pic>
          <p:nvPicPr>
            <p:cNvPr id="15" name="Picture 14">
              <a:extLst>
                <a:ext uri="{FF2B5EF4-FFF2-40B4-BE49-F238E27FC236}">
                  <a16:creationId xmlns:a16="http://schemas.microsoft.com/office/drawing/2014/main" id="{08AC21E0-CFA3-4C9B-8246-BA30FF0EE4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9480" y="1773556"/>
              <a:ext cx="3024094" cy="3614737"/>
            </a:xfrm>
            <a:prstGeom prst="rect">
              <a:avLst/>
            </a:prstGeom>
          </p:spPr>
        </p:pic>
      </p:grpSp>
      <p:sp>
        <p:nvSpPr>
          <p:cNvPr id="5" name="Title 4">
            <a:extLst>
              <a:ext uri="{FF2B5EF4-FFF2-40B4-BE49-F238E27FC236}">
                <a16:creationId xmlns:a16="http://schemas.microsoft.com/office/drawing/2014/main" id="{40FC20B2-7102-9B35-0BE0-E11ECC6277C9}"/>
              </a:ext>
            </a:extLst>
          </p:cNvPr>
          <p:cNvSpPr>
            <a:spLocks noGrp="1"/>
          </p:cNvSpPr>
          <p:nvPr>
            <p:ph type="title"/>
          </p:nvPr>
        </p:nvSpPr>
        <p:spPr/>
        <p:txBody>
          <a:bodyPr/>
          <a:lstStyle/>
          <a:p>
            <a:r>
              <a:rPr lang="en-US" sz="3200" b="1" dirty="0">
                <a:latin typeface="+mj-lt"/>
              </a:rPr>
              <a:t>Hemorrhage Expansion</a:t>
            </a:r>
            <a:endParaRPr lang="en-US" dirty="0"/>
          </a:p>
        </p:txBody>
      </p:sp>
      <p:sp>
        <p:nvSpPr>
          <p:cNvPr id="6" name="Footer Placeholder 5">
            <a:extLst>
              <a:ext uri="{FF2B5EF4-FFF2-40B4-BE49-F238E27FC236}">
                <a16:creationId xmlns:a16="http://schemas.microsoft.com/office/drawing/2014/main" id="{1645E2EA-5C07-9EF4-AAFB-3A2F6DA290E2}"/>
              </a:ext>
            </a:extLst>
          </p:cNvPr>
          <p:cNvSpPr>
            <a:spLocks noGrp="1"/>
          </p:cNvSpPr>
          <p:nvPr>
            <p:ph type="ftr" sz="quarter" idx="3"/>
          </p:nvPr>
        </p:nvSpPr>
        <p:spPr/>
        <p:txBody>
          <a:bodyPr/>
          <a:lstStyle/>
          <a:p>
            <a:r>
              <a:rPr lang="en-US"/>
              <a:t>Images courtesy of Opeolu Adeoye, MD, MS, Washington University</a:t>
            </a:r>
          </a:p>
        </p:txBody>
      </p:sp>
    </p:spTree>
    <p:extLst>
      <p:ext uri="{BB962C8B-B14F-4D97-AF65-F5344CB8AC3E}">
        <p14:creationId xmlns:p14="http://schemas.microsoft.com/office/powerpoint/2010/main" val="350953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42DB-36B4-D03A-2214-C097643D81E8}"/>
              </a:ext>
            </a:extLst>
          </p:cNvPr>
          <p:cNvSpPr>
            <a:spLocks noGrp="1"/>
          </p:cNvSpPr>
          <p:nvPr>
            <p:ph type="title"/>
          </p:nvPr>
        </p:nvSpPr>
        <p:spPr/>
        <p:txBody>
          <a:bodyPr>
            <a:normAutofit/>
          </a:bodyPr>
          <a:lstStyle/>
          <a:p>
            <a:r>
              <a:rPr lang="en-US" b="1" dirty="0"/>
              <a:t>Hematoma Expansion Impacts Outcomes</a:t>
            </a:r>
          </a:p>
        </p:txBody>
      </p:sp>
      <p:pic>
        <p:nvPicPr>
          <p:cNvPr id="5" name="Picture 4">
            <a:extLst>
              <a:ext uri="{FF2B5EF4-FFF2-40B4-BE49-F238E27FC236}">
                <a16:creationId xmlns:a16="http://schemas.microsoft.com/office/drawing/2014/main" id="{633682D8-4CD8-EBFA-FCC0-11B9C5C5C732}"/>
              </a:ext>
            </a:extLst>
          </p:cNvPr>
          <p:cNvPicPr>
            <a:picLocks noChangeAspect="1"/>
          </p:cNvPicPr>
          <p:nvPr/>
        </p:nvPicPr>
        <p:blipFill>
          <a:blip r:embed="rId3"/>
          <a:stretch>
            <a:fillRect/>
          </a:stretch>
        </p:blipFill>
        <p:spPr>
          <a:xfrm>
            <a:off x="985997" y="1605835"/>
            <a:ext cx="9932523" cy="4206242"/>
          </a:xfrm>
          <a:prstGeom prst="rect">
            <a:avLst/>
          </a:prstGeom>
        </p:spPr>
      </p:pic>
      <p:sp>
        <p:nvSpPr>
          <p:cNvPr id="3" name="Footer Placeholder 2">
            <a:extLst>
              <a:ext uri="{FF2B5EF4-FFF2-40B4-BE49-F238E27FC236}">
                <a16:creationId xmlns:a16="http://schemas.microsoft.com/office/drawing/2014/main" id="{53FF26DE-2DA8-D30B-627C-3B756A284085}"/>
              </a:ext>
            </a:extLst>
          </p:cNvPr>
          <p:cNvSpPr>
            <a:spLocks noGrp="1"/>
          </p:cNvSpPr>
          <p:nvPr>
            <p:ph type="ftr" sz="quarter" idx="3"/>
          </p:nvPr>
        </p:nvSpPr>
        <p:spPr/>
        <p:txBody>
          <a:bodyPr/>
          <a:lstStyle/>
          <a:p>
            <a:r>
              <a:rPr lang="en-US" dirty="0"/>
              <a:t>Davis SM, et al. </a:t>
            </a:r>
            <a:r>
              <a:rPr lang="en-US" i="1" dirty="0"/>
              <a:t>Neurology</a:t>
            </a:r>
            <a:r>
              <a:rPr lang="en-US" dirty="0"/>
              <a:t>. 2006;66:1175‐1181 </a:t>
            </a:r>
          </a:p>
        </p:txBody>
      </p:sp>
    </p:spTree>
    <p:extLst>
      <p:ext uri="{BB962C8B-B14F-4D97-AF65-F5344CB8AC3E}">
        <p14:creationId xmlns:p14="http://schemas.microsoft.com/office/powerpoint/2010/main" val="288323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5">
            <a:extLst>
              <a:ext uri="{FF2B5EF4-FFF2-40B4-BE49-F238E27FC236}">
                <a16:creationId xmlns:a16="http://schemas.microsoft.com/office/drawing/2014/main" id="{53B259BE-ADC6-8230-D1C0-FB83D2D5A786}"/>
              </a:ext>
            </a:extLst>
          </p:cNvPr>
          <p:cNvPicPr>
            <a:picLocks noChangeAspect="1"/>
          </p:cNvPicPr>
          <p:nvPr/>
        </p:nvPicPr>
        <p:blipFill>
          <a:blip r:embed="rId3"/>
          <a:stretch>
            <a:fillRect/>
          </a:stretch>
        </p:blipFill>
        <p:spPr>
          <a:xfrm>
            <a:off x="5270475" y="1068267"/>
            <a:ext cx="5775101" cy="2193893"/>
          </a:xfrm>
          <a:prstGeom prst="rect">
            <a:avLst/>
          </a:prstGeom>
        </p:spPr>
      </p:pic>
      <p:sp>
        <p:nvSpPr>
          <p:cNvPr id="5" name="Title 4">
            <a:extLst>
              <a:ext uri="{FF2B5EF4-FFF2-40B4-BE49-F238E27FC236}">
                <a16:creationId xmlns:a16="http://schemas.microsoft.com/office/drawing/2014/main" id="{1DD14772-1D53-2261-6EAA-832C55D48014}"/>
              </a:ext>
            </a:extLst>
          </p:cNvPr>
          <p:cNvSpPr>
            <a:spLocks noGrp="1"/>
          </p:cNvSpPr>
          <p:nvPr>
            <p:ph type="title"/>
          </p:nvPr>
        </p:nvSpPr>
        <p:spPr/>
        <p:txBody>
          <a:bodyPr>
            <a:normAutofit/>
          </a:bodyPr>
          <a:lstStyle/>
          <a:p>
            <a:r>
              <a:rPr lang="en-US" b="1" dirty="0"/>
              <a:t>Reversal of Anti-</a:t>
            </a:r>
            <a:r>
              <a:rPr lang="en-US" b="1" dirty="0" err="1"/>
              <a:t>Xa</a:t>
            </a:r>
            <a:r>
              <a:rPr lang="en-US" b="1" dirty="0"/>
              <a:t> </a:t>
            </a:r>
            <a:r>
              <a:rPr lang="en-US" dirty="0"/>
              <a:t>A</a:t>
            </a:r>
            <a:r>
              <a:rPr lang="en-US" b="1" dirty="0"/>
              <a:t>gents</a:t>
            </a:r>
          </a:p>
        </p:txBody>
      </p:sp>
      <p:sp>
        <p:nvSpPr>
          <p:cNvPr id="2" name="Content Placeholder 1">
            <a:extLst>
              <a:ext uri="{FF2B5EF4-FFF2-40B4-BE49-F238E27FC236}">
                <a16:creationId xmlns:a16="http://schemas.microsoft.com/office/drawing/2014/main" id="{13BD3424-2960-8CB6-68C5-74B9EACADE15}"/>
              </a:ext>
            </a:extLst>
          </p:cNvPr>
          <p:cNvSpPr>
            <a:spLocks noGrp="1"/>
          </p:cNvSpPr>
          <p:nvPr>
            <p:ph sz="half" idx="2"/>
          </p:nvPr>
        </p:nvSpPr>
        <p:spPr>
          <a:xfrm>
            <a:off x="5390809" y="3429000"/>
            <a:ext cx="5775101" cy="2826694"/>
          </a:xfrm>
        </p:spPr>
        <p:txBody>
          <a:bodyPr>
            <a:normAutofit fontScale="92500" lnSpcReduction="10000"/>
          </a:bodyPr>
          <a:lstStyle/>
          <a:p>
            <a:pPr marL="285750" indent="-285750">
              <a:buFont typeface="Arial" panose="020B0604020202020204" pitchFamily="34" charset="0"/>
              <a:buChar char="•"/>
            </a:pPr>
            <a:r>
              <a:rPr lang="en-US" dirty="0"/>
              <a:t>Recombinant modified human “decoy” factor </a:t>
            </a:r>
            <a:r>
              <a:rPr lang="en-US" dirty="0" err="1"/>
              <a:t>Xa</a:t>
            </a:r>
            <a:r>
              <a:rPr lang="en-US" dirty="0"/>
              <a:t> protein</a:t>
            </a:r>
          </a:p>
          <a:p>
            <a:pPr marL="285750" indent="-285750">
              <a:buFont typeface="Arial" panose="020B0604020202020204" pitchFamily="34" charset="0"/>
              <a:buChar char="•"/>
            </a:pPr>
            <a:r>
              <a:rPr lang="en-US" dirty="0"/>
              <a:t>May be needed if last dose within 18 hours</a:t>
            </a:r>
          </a:p>
          <a:p>
            <a:pPr marL="285750" indent="-285750">
              <a:buFont typeface="Arial" panose="020B0604020202020204" pitchFamily="34" charset="0"/>
              <a:buChar char="•"/>
            </a:pPr>
            <a:r>
              <a:rPr lang="en-US" dirty="0"/>
              <a:t>Lab to Follow: Anti-</a:t>
            </a:r>
            <a:r>
              <a:rPr lang="en-US" dirty="0" err="1"/>
              <a:t>Xa</a:t>
            </a:r>
            <a:r>
              <a:rPr lang="en-US" dirty="0"/>
              <a:t> Level</a:t>
            </a:r>
          </a:p>
          <a:p>
            <a:pPr marL="285750" indent="-285750">
              <a:buFont typeface="Arial" panose="020B0604020202020204" pitchFamily="34" charset="0"/>
              <a:buChar char="•"/>
            </a:pPr>
            <a:r>
              <a:rPr lang="en-US" dirty="0"/>
              <a:t>Dose: High dose or low dose </a:t>
            </a:r>
          </a:p>
          <a:p>
            <a:pPr marL="742950" lvl="1" indent="-285750">
              <a:buFont typeface="Arial" panose="020B0604020202020204" pitchFamily="34" charset="0"/>
              <a:buChar char="•"/>
            </a:pPr>
            <a:r>
              <a:rPr lang="en-US" dirty="0" err="1"/>
              <a:t>Xa</a:t>
            </a:r>
            <a:r>
              <a:rPr lang="en-US" dirty="0"/>
              <a:t> Inhibitor dose </a:t>
            </a:r>
          </a:p>
          <a:p>
            <a:pPr marL="742950" lvl="1" indent="-285750">
              <a:buFont typeface="Arial" panose="020B0604020202020204" pitchFamily="34" charset="0"/>
              <a:buChar char="•"/>
            </a:pPr>
            <a:r>
              <a:rPr lang="en-US" dirty="0"/>
              <a:t>Time since taken</a:t>
            </a:r>
          </a:p>
        </p:txBody>
      </p:sp>
      <p:pic>
        <p:nvPicPr>
          <p:cNvPr id="8" name="Content Placeholder 7">
            <a:extLst>
              <a:ext uri="{FF2B5EF4-FFF2-40B4-BE49-F238E27FC236}">
                <a16:creationId xmlns:a16="http://schemas.microsoft.com/office/drawing/2014/main" id="{CB05091C-4401-6772-B1C2-3420F3C0E7E0}"/>
              </a:ext>
            </a:extLst>
          </p:cNvPr>
          <p:cNvPicPr>
            <a:picLocks noGrp="1" noChangeAspect="1"/>
          </p:cNvPicPr>
          <p:nvPr>
            <p:ph sz="half" idx="1"/>
          </p:nvPr>
        </p:nvPicPr>
        <p:blipFill>
          <a:blip r:embed="rId4"/>
          <a:stretch>
            <a:fillRect/>
          </a:stretch>
        </p:blipFill>
        <p:spPr>
          <a:xfrm>
            <a:off x="838200" y="1774496"/>
            <a:ext cx="4231383" cy="3645499"/>
          </a:xfrm>
          <a:prstGeom prst="rect">
            <a:avLst/>
          </a:prstGeom>
        </p:spPr>
      </p:pic>
    </p:spTree>
    <p:extLst>
      <p:ext uri="{BB962C8B-B14F-4D97-AF65-F5344CB8AC3E}">
        <p14:creationId xmlns:p14="http://schemas.microsoft.com/office/powerpoint/2010/main" val="382580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ECBAD-96E9-7578-FFF3-5A801BD9F494}"/>
              </a:ext>
            </a:extLst>
          </p:cNvPr>
          <p:cNvSpPr>
            <a:spLocks noGrp="1"/>
          </p:cNvSpPr>
          <p:nvPr>
            <p:ph type="title"/>
          </p:nvPr>
        </p:nvSpPr>
        <p:spPr>
          <a:xfrm>
            <a:off x="609600" y="199505"/>
            <a:ext cx="10744200" cy="1185577"/>
          </a:xfrm>
        </p:spPr>
        <p:txBody>
          <a:bodyPr/>
          <a:lstStyle/>
          <a:p>
            <a:r>
              <a:rPr lang="en-US" dirty="0"/>
              <a:t>Limitations / Concerns with ANNEXA-4</a:t>
            </a:r>
          </a:p>
        </p:txBody>
      </p:sp>
      <p:sp>
        <p:nvSpPr>
          <p:cNvPr id="5" name="Content Placeholder 4">
            <a:extLst>
              <a:ext uri="{FF2B5EF4-FFF2-40B4-BE49-F238E27FC236}">
                <a16:creationId xmlns:a16="http://schemas.microsoft.com/office/drawing/2014/main" id="{CFC68E7F-3B5E-81C8-5380-39B9AC2BA059}"/>
              </a:ext>
            </a:extLst>
          </p:cNvPr>
          <p:cNvSpPr>
            <a:spLocks noGrp="1"/>
          </p:cNvSpPr>
          <p:nvPr>
            <p:ph idx="1"/>
          </p:nvPr>
        </p:nvSpPr>
        <p:spPr>
          <a:xfrm>
            <a:off x="609600" y="1477963"/>
            <a:ext cx="5486400" cy="4722812"/>
          </a:xfrm>
        </p:spPr>
        <p:txBody>
          <a:bodyPr/>
          <a:lstStyle/>
          <a:p>
            <a:r>
              <a:rPr lang="en-US" dirty="0"/>
              <a:t>Single Arm, no comparison</a:t>
            </a:r>
          </a:p>
          <a:p>
            <a:r>
              <a:rPr lang="en-US" dirty="0"/>
              <a:t>Nonrandomized</a:t>
            </a:r>
          </a:p>
          <a:p>
            <a:r>
              <a:rPr lang="en-US" dirty="0"/>
              <a:t>Participants reversed many hours after last seen well</a:t>
            </a:r>
          </a:p>
          <a:p>
            <a:r>
              <a:rPr lang="en-US" dirty="0"/>
              <a:t>One end point was a lab value</a:t>
            </a:r>
          </a:p>
          <a:p>
            <a:r>
              <a:rPr lang="en-US" dirty="0"/>
              <a:t>Small hemorrhages, high GCS </a:t>
            </a:r>
          </a:p>
          <a:p>
            <a:r>
              <a:rPr lang="en-US" dirty="0"/>
              <a:t>Risk of thromboembolic complications</a:t>
            </a:r>
          </a:p>
          <a:p>
            <a:r>
              <a:rPr lang="en-US" dirty="0"/>
              <a:t>More data was needed</a:t>
            </a:r>
          </a:p>
          <a:p>
            <a:endParaRPr lang="en-US" dirty="0"/>
          </a:p>
        </p:txBody>
      </p:sp>
      <p:pic>
        <p:nvPicPr>
          <p:cNvPr id="2" name="Picture 2">
            <a:extLst>
              <a:ext uri="{FF2B5EF4-FFF2-40B4-BE49-F238E27FC236}">
                <a16:creationId xmlns:a16="http://schemas.microsoft.com/office/drawing/2014/main" id="{B80D338B-7B56-B027-9935-824F080AEE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3209" y="1269088"/>
            <a:ext cx="4977586" cy="528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847B-AE6F-DA8C-A534-43472D4DDE1E}"/>
              </a:ext>
            </a:extLst>
          </p:cNvPr>
          <p:cNvSpPr>
            <a:spLocks noGrp="1"/>
          </p:cNvSpPr>
          <p:nvPr>
            <p:ph type="title"/>
          </p:nvPr>
        </p:nvSpPr>
        <p:spPr>
          <a:xfrm>
            <a:off x="609600" y="199505"/>
            <a:ext cx="10744200" cy="1185577"/>
          </a:xfrm>
        </p:spPr>
        <p:txBody>
          <a:bodyPr>
            <a:normAutofit/>
          </a:bodyPr>
          <a:lstStyle/>
          <a:p>
            <a:r>
              <a:rPr lang="en-US" dirty="0"/>
              <a:t>Hematoma Expansion in ICH</a:t>
            </a:r>
            <a:br>
              <a:rPr lang="en-US" dirty="0"/>
            </a:br>
            <a:r>
              <a:rPr lang="en-US" sz="2800" b="0" dirty="0"/>
              <a:t>Propensity Matched Retrospective Data</a:t>
            </a:r>
            <a:endParaRPr lang="en-US" b="0" dirty="0"/>
          </a:p>
        </p:txBody>
      </p:sp>
      <p:sp>
        <p:nvSpPr>
          <p:cNvPr id="8" name="Footer Placeholder 7">
            <a:extLst>
              <a:ext uri="{FF2B5EF4-FFF2-40B4-BE49-F238E27FC236}">
                <a16:creationId xmlns:a16="http://schemas.microsoft.com/office/drawing/2014/main" id="{341CEC7E-BDA0-C317-A95A-8165C41C7B0F}"/>
              </a:ext>
            </a:extLst>
          </p:cNvPr>
          <p:cNvSpPr txBox="1">
            <a:spLocks noGrp="1"/>
          </p:cNvSpPr>
          <p:nvPr>
            <p:ph type="ftr" sz="quarter" idx="3"/>
          </p:nvPr>
        </p:nvSpPr>
        <p:spPr>
          <a:xfrm>
            <a:off x="609600" y="6522264"/>
            <a:ext cx="11402860" cy="276999"/>
          </a:xfrm>
          <a:noFill/>
        </p:spPr>
        <p:txBody>
          <a:bodyPr wrap="square" rtlCol="0">
            <a:spAutoFit/>
          </a:bodyPr>
          <a:lstStyle/>
          <a:p>
            <a:r>
              <a:rPr lang="en-US" dirty="0"/>
              <a:t>Costa, O. S., Connolly, S. J., Sharma, M., Beyer-</a:t>
            </a:r>
            <a:r>
              <a:rPr lang="en-US" dirty="0" err="1"/>
              <a:t>Westendorf</a:t>
            </a:r>
            <a:r>
              <a:rPr lang="en-US" dirty="0"/>
              <a:t>, J., Christoph, M. J., Lovelace, B., &amp; Coleman, C. I. (2022). </a:t>
            </a:r>
            <a:r>
              <a:rPr lang="en-US" i="1" dirty="0"/>
              <a:t>Critical Care (London, England), </a:t>
            </a:r>
            <a:r>
              <a:rPr lang="en-US" dirty="0"/>
              <a:t>26(1), 180. </a:t>
            </a:r>
          </a:p>
        </p:txBody>
      </p:sp>
      <p:pic>
        <p:nvPicPr>
          <p:cNvPr id="7" name="Picture 6" descr="A picture containing text, receipt, line, screenshot&#10;&#10;Description automatically generated">
            <a:extLst>
              <a:ext uri="{FF2B5EF4-FFF2-40B4-BE49-F238E27FC236}">
                <a16:creationId xmlns:a16="http://schemas.microsoft.com/office/drawing/2014/main" id="{9E07EA96-E454-300A-9513-7595F50998DD}"/>
              </a:ext>
            </a:extLst>
          </p:cNvPr>
          <p:cNvPicPr>
            <a:picLocks noChangeAspect="1"/>
          </p:cNvPicPr>
          <p:nvPr/>
        </p:nvPicPr>
        <p:blipFill>
          <a:blip r:embed="rId3"/>
          <a:stretch>
            <a:fillRect/>
          </a:stretch>
        </p:blipFill>
        <p:spPr>
          <a:xfrm>
            <a:off x="328439" y="1761410"/>
            <a:ext cx="11535121" cy="3905592"/>
          </a:xfrm>
          <a:prstGeom prst="rect">
            <a:avLst/>
          </a:prstGeom>
        </p:spPr>
      </p:pic>
    </p:spTree>
    <p:extLst>
      <p:ext uri="{BB962C8B-B14F-4D97-AF65-F5344CB8AC3E}">
        <p14:creationId xmlns:p14="http://schemas.microsoft.com/office/powerpoint/2010/main" val="376888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115B-BF03-2F06-3396-F70991476083}"/>
              </a:ext>
            </a:extLst>
          </p:cNvPr>
          <p:cNvSpPr>
            <a:spLocks noGrp="1"/>
          </p:cNvSpPr>
          <p:nvPr>
            <p:ph type="title"/>
          </p:nvPr>
        </p:nvSpPr>
        <p:spPr>
          <a:xfrm>
            <a:off x="609600" y="199505"/>
            <a:ext cx="10744200" cy="1185577"/>
          </a:xfrm>
        </p:spPr>
        <p:txBody>
          <a:bodyPr>
            <a:noAutofit/>
          </a:bodyPr>
          <a:lstStyle/>
          <a:p>
            <a:r>
              <a:rPr lang="en-US" dirty="0"/>
              <a:t>Hematoma Expansion in ICH</a:t>
            </a:r>
            <a:br>
              <a:rPr lang="en-US" dirty="0"/>
            </a:br>
            <a:r>
              <a:rPr lang="en-US" sz="2800" b="0" dirty="0"/>
              <a:t>Management Propensity Analysis</a:t>
            </a:r>
            <a:endParaRPr lang="en-US" b="0" dirty="0"/>
          </a:p>
        </p:txBody>
      </p:sp>
      <p:grpSp>
        <p:nvGrpSpPr>
          <p:cNvPr id="3" name="Group 2">
            <a:extLst>
              <a:ext uri="{FF2B5EF4-FFF2-40B4-BE49-F238E27FC236}">
                <a16:creationId xmlns:a16="http://schemas.microsoft.com/office/drawing/2014/main" id="{2B2A19EC-3A91-6924-D766-B4B685DEF38D}"/>
              </a:ext>
            </a:extLst>
          </p:cNvPr>
          <p:cNvGrpSpPr/>
          <p:nvPr/>
        </p:nvGrpSpPr>
        <p:grpSpPr>
          <a:xfrm>
            <a:off x="3040433" y="1561209"/>
            <a:ext cx="6612176" cy="4618231"/>
            <a:chOff x="4516266" y="845280"/>
            <a:chExt cx="7343776" cy="5129212"/>
          </a:xfrm>
        </p:grpSpPr>
        <p:pic>
          <p:nvPicPr>
            <p:cNvPr id="6" name="Main graphic">
              <a:extLst>
                <a:ext uri="{FF2B5EF4-FFF2-40B4-BE49-F238E27FC236}">
                  <a16:creationId xmlns:a16="http://schemas.microsoft.com/office/drawing/2014/main" id="{0B468446-3B6A-B032-CAF9-CFD98268FF47}"/>
                </a:ext>
              </a:extLst>
            </p:cNvPr>
            <p:cNvPicPr>
              <a:picLocks/>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p:blipFill>
          <p:spPr>
            <a:xfrm>
              <a:off x="4516266" y="845280"/>
              <a:ext cx="7343775" cy="5129212"/>
            </a:xfrm>
            <a:prstGeom prst="rect">
              <a:avLst/>
            </a:prstGeom>
            <a:ln>
              <a:noFill/>
            </a:ln>
          </p:spPr>
        </p:pic>
        <p:sp>
          <p:nvSpPr>
            <p:cNvPr id="7" name="TextBox 6">
              <a:extLst>
                <a:ext uri="{FF2B5EF4-FFF2-40B4-BE49-F238E27FC236}">
                  <a16:creationId xmlns:a16="http://schemas.microsoft.com/office/drawing/2014/main" id="{BAE9AD71-4635-B22C-136C-75CBEE7E936A}"/>
                </a:ext>
              </a:extLst>
            </p:cNvPr>
            <p:cNvSpPr txBox="1"/>
            <p:nvPr/>
          </p:nvSpPr>
          <p:spPr>
            <a:xfrm>
              <a:off x="9794632" y="4032738"/>
              <a:ext cx="2065410" cy="562708"/>
            </a:xfrm>
            <a:prstGeom prst="rect">
              <a:avLst/>
            </a:prstGeom>
            <a:solidFill>
              <a:srgbClr val="04573B"/>
            </a:solidFill>
          </p:spPr>
          <p:txBody>
            <a:bodyPr wrap="square" lIns="0" tIns="0" rIns="0" bIns="0" rtlCol="0" anchor="ctr">
              <a:noAutofit/>
            </a:bodyPr>
            <a:lstStyle/>
            <a:p>
              <a:pPr algn="ctr"/>
              <a:r>
                <a:rPr lang="en-US" sz="2000" b="1" dirty="0">
                  <a:solidFill>
                    <a:schemeClr val="bg1"/>
                  </a:solidFill>
                </a:rPr>
                <a:t>21 %</a:t>
              </a:r>
            </a:p>
          </p:txBody>
        </p:sp>
        <p:sp>
          <p:nvSpPr>
            <p:cNvPr id="8" name="TextBox 7">
              <a:extLst>
                <a:ext uri="{FF2B5EF4-FFF2-40B4-BE49-F238E27FC236}">
                  <a16:creationId xmlns:a16="http://schemas.microsoft.com/office/drawing/2014/main" id="{ED5D7C09-53C2-819F-87A7-F9F3683AE28B}"/>
                </a:ext>
              </a:extLst>
            </p:cNvPr>
            <p:cNvSpPr txBox="1"/>
            <p:nvPr/>
          </p:nvSpPr>
          <p:spPr>
            <a:xfrm>
              <a:off x="9794632" y="3147646"/>
              <a:ext cx="2065410" cy="562708"/>
            </a:xfrm>
            <a:prstGeom prst="rect">
              <a:avLst/>
            </a:prstGeom>
            <a:solidFill>
              <a:srgbClr val="922932"/>
            </a:solidFill>
          </p:spPr>
          <p:txBody>
            <a:bodyPr wrap="square" lIns="0" tIns="0" rIns="0" bIns="0" rtlCol="0" anchor="ctr">
              <a:noAutofit/>
            </a:bodyPr>
            <a:lstStyle/>
            <a:p>
              <a:pPr algn="ctr"/>
              <a:r>
                <a:rPr lang="en-US" sz="2000" b="1" dirty="0">
                  <a:solidFill>
                    <a:schemeClr val="bg1"/>
                  </a:solidFill>
                </a:rPr>
                <a:t>36 %</a:t>
              </a:r>
            </a:p>
          </p:txBody>
        </p:sp>
        <p:sp>
          <p:nvSpPr>
            <p:cNvPr id="9" name="TextBox 8">
              <a:extLst>
                <a:ext uri="{FF2B5EF4-FFF2-40B4-BE49-F238E27FC236}">
                  <a16:creationId xmlns:a16="http://schemas.microsoft.com/office/drawing/2014/main" id="{A6953850-343B-EB19-822C-78F903E3EB70}"/>
                </a:ext>
              </a:extLst>
            </p:cNvPr>
            <p:cNvSpPr txBox="1"/>
            <p:nvPr/>
          </p:nvSpPr>
          <p:spPr>
            <a:xfrm>
              <a:off x="7510834" y="4510103"/>
              <a:ext cx="4349207" cy="307647"/>
            </a:xfrm>
            <a:prstGeom prst="rect">
              <a:avLst/>
            </a:prstGeom>
            <a:solidFill>
              <a:srgbClr val="04573B"/>
            </a:solidFill>
          </p:spPr>
          <p:txBody>
            <a:bodyPr wrap="square" lIns="0" tIns="0" rIns="0" bIns="0" rtlCol="0">
              <a:spAutoFit/>
            </a:bodyPr>
            <a:lstStyle/>
            <a:p>
              <a:pPr algn="ctr"/>
              <a:r>
                <a:rPr lang="en-US" dirty="0">
                  <a:solidFill>
                    <a:schemeClr val="bg1"/>
                  </a:solidFill>
                </a:rPr>
                <a:t>HR 0.49 (95%CI: 0.24-1.04); p=0.06</a:t>
              </a:r>
            </a:p>
          </p:txBody>
        </p:sp>
        <p:sp>
          <p:nvSpPr>
            <p:cNvPr id="10" name="TextBox 9">
              <a:extLst>
                <a:ext uri="{FF2B5EF4-FFF2-40B4-BE49-F238E27FC236}">
                  <a16:creationId xmlns:a16="http://schemas.microsoft.com/office/drawing/2014/main" id="{34B2A1E1-9E0E-BD0D-F56F-D0C148FF6181}"/>
                </a:ext>
              </a:extLst>
            </p:cNvPr>
            <p:cNvSpPr txBox="1"/>
            <p:nvPr/>
          </p:nvSpPr>
          <p:spPr>
            <a:xfrm>
              <a:off x="7510834" y="3672375"/>
              <a:ext cx="4349207" cy="307647"/>
            </a:xfrm>
            <a:prstGeom prst="rect">
              <a:avLst/>
            </a:prstGeom>
            <a:solidFill>
              <a:srgbClr val="922932"/>
            </a:solidFill>
          </p:spPr>
          <p:txBody>
            <a:bodyPr wrap="square" lIns="0" tIns="0" rIns="0" bIns="0" rtlCol="0">
              <a:spAutoFit/>
            </a:bodyPr>
            <a:lstStyle/>
            <a:p>
              <a:pPr algn="ctr"/>
              <a:r>
                <a:rPr lang="en-US" dirty="0">
                  <a:solidFill>
                    <a:schemeClr val="bg1"/>
                  </a:solidFill>
                </a:rPr>
                <a:t>RR 0.40 (95%CI: 0.20-0.78); p=0.005</a:t>
              </a:r>
            </a:p>
          </p:txBody>
        </p:sp>
      </p:grpSp>
      <p:sp>
        <p:nvSpPr>
          <p:cNvPr id="11" name="Footer Placeholder 10">
            <a:extLst>
              <a:ext uri="{FF2B5EF4-FFF2-40B4-BE49-F238E27FC236}">
                <a16:creationId xmlns:a16="http://schemas.microsoft.com/office/drawing/2014/main" id="{D437F338-6CCE-6EEA-CDC7-C444865592DA}"/>
              </a:ext>
            </a:extLst>
          </p:cNvPr>
          <p:cNvSpPr>
            <a:spLocks noGrp="1"/>
          </p:cNvSpPr>
          <p:nvPr>
            <p:ph type="ftr" sz="quarter" idx="3"/>
          </p:nvPr>
        </p:nvSpPr>
        <p:spPr/>
        <p:txBody>
          <a:bodyPr/>
          <a:lstStyle/>
          <a:p>
            <a:r>
              <a:rPr lang="en-US" dirty="0"/>
              <a:t>Huttner, H. B., et al. (2022). </a:t>
            </a:r>
            <a:r>
              <a:rPr lang="en-US" i="1" dirty="0"/>
              <a:t>Stroke</a:t>
            </a:r>
            <a:r>
              <a:rPr lang="en-US" dirty="0"/>
              <a:t>, 53(2), 532–543</a:t>
            </a:r>
          </a:p>
        </p:txBody>
      </p:sp>
    </p:spTree>
    <p:extLst>
      <p:ext uri="{BB962C8B-B14F-4D97-AF65-F5344CB8AC3E}">
        <p14:creationId xmlns:p14="http://schemas.microsoft.com/office/powerpoint/2010/main" val="786050542"/>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EMCREG-MedEd Dual</Template>
  <TotalTime>16</TotalTime>
  <Words>638</Words>
  <Application>Microsoft Macintosh PowerPoint</Application>
  <PresentationFormat>Widescreen</PresentationFormat>
  <Paragraphs>73</Paragraphs>
  <Slides>12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Century Gothic</vt:lpstr>
      <vt:lpstr>Trebuchet MS</vt:lpstr>
      <vt:lpstr>EMCREG-MedEd Dual</vt:lpstr>
      <vt:lpstr>Office Theme</vt:lpstr>
      <vt:lpstr>1_EMCREG-MedEd Dual</vt:lpstr>
      <vt:lpstr>Life-Threatening Bleeding in the Anticoagulated Patient: Real World Evidence</vt:lpstr>
      <vt:lpstr>PowerPoint Presentation</vt:lpstr>
      <vt:lpstr>Disclaimer</vt:lpstr>
      <vt:lpstr>Hemorrhage Expansion</vt:lpstr>
      <vt:lpstr>Hematoma Expansion Impacts Outcomes</vt:lpstr>
      <vt:lpstr>Reversal of Anti-Xa Agents</vt:lpstr>
      <vt:lpstr>Limitations / Concerns with ANNEXA-4</vt:lpstr>
      <vt:lpstr>Hematoma Expansion in ICH Propensity Matched Retrospective Data</vt:lpstr>
      <vt:lpstr>Hematoma Expansion in ICH Management Propensity Analysis</vt:lpstr>
      <vt:lpstr>PowerPoint Presentation</vt:lpstr>
      <vt:lpstr>INTERACT 3</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Life-Threatening Bleeding in the Anticoagulated Patient: Real World Evidence</dc:title>
  <dc:subject/>
  <dc:creator>MedEd On The Go</dc:creator>
  <cp:keywords/>
  <dc:description/>
  <cp:lastModifiedBy>Moriah Diethorn</cp:lastModifiedBy>
  <cp:revision>4</cp:revision>
  <dcterms:created xsi:type="dcterms:W3CDTF">2023-07-10T17:02:24Z</dcterms:created>
  <dcterms:modified xsi:type="dcterms:W3CDTF">2023-07-25T16:17:44Z</dcterms:modified>
  <cp:category/>
</cp:coreProperties>
</file>