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1933" r:id="rId2"/>
    <p:sldId id="256" r:id="rId3"/>
    <p:sldId id="1938" r:id="rId4"/>
    <p:sldId id="1923" r:id="rId5"/>
    <p:sldId id="264" r:id="rId6"/>
    <p:sldId id="1939" r:id="rId7"/>
    <p:sldId id="310" r:id="rId8"/>
    <p:sldId id="317" r:id="rId9"/>
    <p:sldId id="322" r:id="rId10"/>
    <p:sldId id="330" r:id="rId11"/>
    <p:sldId id="320" r:id="rId12"/>
    <p:sldId id="32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495" userDrawn="1">
          <p15:clr>
            <a:srgbClr val="A4A3A4"/>
          </p15:clr>
        </p15:guide>
        <p15:guide id="4" orient="horz" pos="9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231C20-65D9-1B1D-0BE3-C208C6288E8A}" name="Karen Lebo" initials="KRL" userId="Karen Lebo"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13" autoAdjust="0"/>
    <p:restoredTop sz="95646"/>
  </p:normalViewPr>
  <p:slideViewPr>
    <p:cSldViewPr snapToGrid="0">
      <p:cViewPr varScale="1">
        <p:scale>
          <a:sx n="100" d="100"/>
          <a:sy n="100" d="100"/>
        </p:scale>
        <p:origin x="168" y="552"/>
      </p:cViewPr>
      <p:guideLst>
        <p:guide orient="horz" pos="2160"/>
        <p:guide pos="3840"/>
        <p:guide orient="horz" pos="495"/>
        <p:guide orient="horz" pos="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14EC45-5AE9-48AE-9B31-2E1D701BD40D}" type="datetimeFigureOut">
              <a:rPr lang="en-US" smtClean="0"/>
              <a:t>3/28/23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96533-2590-4445-88A2-C0FA051E18F8}" type="slidenum">
              <a:rPr lang="en-US" smtClean="0"/>
              <a:t>‹#›</a:t>
            </a:fld>
            <a:endParaRPr lang="en-US"/>
          </a:p>
        </p:txBody>
      </p:sp>
    </p:spTree>
    <p:extLst>
      <p:ext uri="{BB962C8B-B14F-4D97-AF65-F5344CB8AC3E}">
        <p14:creationId xmlns:p14="http://schemas.microsoft.com/office/powerpoint/2010/main" val="230804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8E3500-0A5E-3C40-8807-AB5005A241DB}" type="slidenum">
              <a:rPr lang="en-US" smtClean="0"/>
              <a:t>7</a:t>
            </a:fld>
            <a:endParaRPr lang="en-US"/>
          </a:p>
        </p:txBody>
      </p:sp>
    </p:spTree>
    <p:extLst>
      <p:ext uri="{BB962C8B-B14F-4D97-AF65-F5344CB8AC3E}">
        <p14:creationId xmlns:p14="http://schemas.microsoft.com/office/powerpoint/2010/main" val="33995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48E3500-0A5E-3C40-8807-AB5005A241DB}" type="slidenum">
              <a:rPr lang="en-US" smtClean="0"/>
              <a:t>9</a:t>
            </a:fld>
            <a:endParaRPr lang="en-US"/>
          </a:p>
        </p:txBody>
      </p:sp>
    </p:spTree>
    <p:extLst>
      <p:ext uri="{BB962C8B-B14F-4D97-AF65-F5344CB8AC3E}">
        <p14:creationId xmlns:p14="http://schemas.microsoft.com/office/powerpoint/2010/main" val="225789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648E3500-0A5E-3C40-8807-AB5005A241DB}" type="slidenum">
              <a:rPr lang="en-US" smtClean="0"/>
              <a:t>10</a:t>
            </a:fld>
            <a:endParaRPr lang="en-US"/>
          </a:p>
        </p:txBody>
      </p:sp>
    </p:spTree>
    <p:extLst>
      <p:ext uri="{BB962C8B-B14F-4D97-AF65-F5344CB8AC3E}">
        <p14:creationId xmlns:p14="http://schemas.microsoft.com/office/powerpoint/2010/main" val="1014720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48E3500-0A5E-3C40-8807-AB5005A241DB}" type="slidenum">
              <a:rPr lang="en-US" smtClean="0"/>
              <a:t>12</a:t>
            </a:fld>
            <a:endParaRPr lang="en-US"/>
          </a:p>
        </p:txBody>
      </p:sp>
    </p:spTree>
    <p:extLst>
      <p:ext uri="{BB962C8B-B14F-4D97-AF65-F5344CB8AC3E}">
        <p14:creationId xmlns:p14="http://schemas.microsoft.com/office/powerpoint/2010/main" val="1191490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6_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2" name="Group 1">
            <a:extLst>
              <a:ext uri="{FF2B5EF4-FFF2-40B4-BE49-F238E27FC236}">
                <a16:creationId xmlns:a16="http://schemas.microsoft.com/office/drawing/2014/main" id="{52B88683-F4CA-439F-8BE8-ED2F20FC2E60}"/>
              </a:ext>
            </a:extLst>
          </p:cNvPr>
          <p:cNvGrpSpPr/>
          <p:nvPr userDrawn="1"/>
        </p:nvGrpSpPr>
        <p:grpSpPr>
          <a:xfrm>
            <a:off x="0" y="0"/>
            <a:ext cx="12192000" cy="975360"/>
            <a:chOff x="0" y="0"/>
            <a:chExt cx="12192000" cy="975360"/>
          </a:xfrm>
        </p:grpSpPr>
        <p:pic>
          <p:nvPicPr>
            <p:cNvPr id="8" name="Picture 7">
              <a:extLst>
                <a:ext uri="{FF2B5EF4-FFF2-40B4-BE49-F238E27FC236}">
                  <a16:creationId xmlns:a16="http://schemas.microsoft.com/office/drawing/2014/main" id="{812D41A0-A12B-4C60-BD42-0644A38EF1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491DB813-C245-435B-B415-FC1D6311886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98D7BE7B-D2B3-48B4-96E3-689D1AC137D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1039712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606829"/>
            <a:ext cx="4272539" cy="5254221"/>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626224"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1199811"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03943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86101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with Sidebar">
    <p:spTree>
      <p:nvGrpSpPr>
        <p:cNvPr id="1" name=""/>
        <p:cNvGrpSpPr/>
        <p:nvPr/>
      </p:nvGrpSpPr>
      <p:grpSpPr>
        <a:xfrm>
          <a:off x="0" y="0"/>
          <a:ext cx="0" cy="0"/>
          <a:chOff x="0" y="0"/>
          <a:chExt cx="0" cy="0"/>
        </a:xfrm>
      </p:grpSpPr>
      <p:sp>
        <p:nvSpPr>
          <p:cNvPr id="6" name="Rectangle 5"/>
          <p:cNvSpPr/>
          <p:nvPr userDrawn="1"/>
        </p:nvSpPr>
        <p:spPr>
          <a:xfrm>
            <a:off x="8617095" y="163002"/>
            <a:ext cx="3251199" cy="6416701"/>
          </a:xfrm>
          <a:prstGeom prst="rect">
            <a:avLst/>
          </a:prstGeom>
          <a:solidFill>
            <a:schemeClr val="bg1"/>
          </a:solidFill>
          <a:ln>
            <a:solidFill>
              <a:srgbClr val="DE5C04"/>
            </a:solidFill>
          </a:ln>
          <a:effectLst>
            <a:outerShdw blurRad="1905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0808A5B-EDE5-9373-3C7E-C1CC81D5450F}"/>
              </a:ext>
            </a:extLst>
          </p:cNvPr>
          <p:cNvSpPr/>
          <p:nvPr userDrawn="1"/>
        </p:nvSpPr>
        <p:spPr>
          <a:xfrm>
            <a:off x="8617096" y="163003"/>
            <a:ext cx="3251199" cy="537734"/>
          </a:xfrm>
          <a:prstGeom prst="rect">
            <a:avLst/>
          </a:prstGeom>
          <a:solidFill>
            <a:srgbClr val="DE5C04"/>
          </a:solidFill>
          <a:ln>
            <a:noFill/>
          </a:ln>
          <a:effectLst>
            <a:outerShdw blurRad="50800" dist="25400" dir="5400000" algn="t"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B1C7D042-A6B1-9E38-8227-DBDD77827BA4}"/>
              </a:ext>
            </a:extLst>
          </p:cNvPr>
          <p:cNvGrpSpPr/>
          <p:nvPr userDrawn="1"/>
        </p:nvGrpSpPr>
        <p:grpSpPr>
          <a:xfrm>
            <a:off x="8621136" y="601341"/>
            <a:ext cx="3232912" cy="55607"/>
            <a:chOff x="8944841" y="6672162"/>
            <a:chExt cx="3232912" cy="55607"/>
          </a:xfrm>
        </p:grpSpPr>
        <p:sp>
          <p:nvSpPr>
            <p:cNvPr id="72" name="Oval 71">
              <a:extLst>
                <a:ext uri="{FF2B5EF4-FFF2-40B4-BE49-F238E27FC236}">
                  <a16:creationId xmlns:a16="http://schemas.microsoft.com/office/drawing/2014/main" id="{0C7FA905-C60A-72EC-338E-3E09CE6D8D31}"/>
                </a:ext>
              </a:extLst>
            </p:cNvPr>
            <p:cNvSpPr/>
            <p:nvPr userDrawn="1"/>
          </p:nvSpPr>
          <p:spPr>
            <a:xfrm>
              <a:off x="894484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F1BFDD62-268C-39D1-5643-CF38FB7DFABD}"/>
                </a:ext>
              </a:extLst>
            </p:cNvPr>
            <p:cNvSpPr/>
            <p:nvPr userDrawn="1"/>
          </p:nvSpPr>
          <p:spPr>
            <a:xfrm>
              <a:off x="908926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5E06C6DA-434F-E716-1BBE-3E9051B7E769}"/>
                </a:ext>
              </a:extLst>
            </p:cNvPr>
            <p:cNvSpPr/>
            <p:nvPr userDrawn="1"/>
          </p:nvSpPr>
          <p:spPr>
            <a:xfrm>
              <a:off x="923368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D8F3F187-32CF-F979-A246-A89D053BB1B5}"/>
                </a:ext>
              </a:extLst>
            </p:cNvPr>
            <p:cNvSpPr/>
            <p:nvPr userDrawn="1"/>
          </p:nvSpPr>
          <p:spPr>
            <a:xfrm>
              <a:off x="9378109"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2A5FB810-97C0-A2BB-D628-916C18B1848F}"/>
                </a:ext>
              </a:extLst>
            </p:cNvPr>
            <p:cNvSpPr/>
            <p:nvPr userDrawn="1"/>
          </p:nvSpPr>
          <p:spPr>
            <a:xfrm>
              <a:off x="9522532"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9CE9A7D9-5147-5F8A-6D7F-C882EDEBC7F8}"/>
                </a:ext>
              </a:extLst>
            </p:cNvPr>
            <p:cNvSpPr/>
            <p:nvPr userDrawn="1"/>
          </p:nvSpPr>
          <p:spPr>
            <a:xfrm>
              <a:off x="9666955"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E0604951-1E45-D1EB-CA0F-C47880D9153B}"/>
                </a:ext>
              </a:extLst>
            </p:cNvPr>
            <p:cNvSpPr/>
            <p:nvPr userDrawn="1"/>
          </p:nvSpPr>
          <p:spPr>
            <a:xfrm>
              <a:off x="9811378"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DC07088C-17FF-0957-D474-3DFBB09FA813}"/>
                </a:ext>
              </a:extLst>
            </p:cNvPr>
            <p:cNvSpPr/>
            <p:nvPr userDrawn="1"/>
          </p:nvSpPr>
          <p:spPr>
            <a:xfrm>
              <a:off x="995580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6F4BD469-2468-A149-F748-38B1D9D229C6}"/>
                </a:ext>
              </a:extLst>
            </p:cNvPr>
            <p:cNvSpPr/>
            <p:nvPr userDrawn="1"/>
          </p:nvSpPr>
          <p:spPr>
            <a:xfrm>
              <a:off x="1010022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9298AFA1-C4AA-A8C8-5C0E-E4460A70B525}"/>
                </a:ext>
              </a:extLst>
            </p:cNvPr>
            <p:cNvSpPr/>
            <p:nvPr userDrawn="1"/>
          </p:nvSpPr>
          <p:spPr>
            <a:xfrm>
              <a:off x="1024464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8BBF326B-3997-99E9-8EEA-299305D68117}"/>
                </a:ext>
              </a:extLst>
            </p:cNvPr>
            <p:cNvSpPr/>
            <p:nvPr userDrawn="1"/>
          </p:nvSpPr>
          <p:spPr>
            <a:xfrm>
              <a:off x="10389070"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15FF426-68EC-DC77-ADB6-3965F08A0F28}"/>
                </a:ext>
              </a:extLst>
            </p:cNvPr>
            <p:cNvSpPr/>
            <p:nvPr userDrawn="1"/>
          </p:nvSpPr>
          <p:spPr>
            <a:xfrm>
              <a:off x="10533493"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D071B2CF-E446-9DD7-A1BF-C2B684911D35}"/>
                </a:ext>
              </a:extLst>
            </p:cNvPr>
            <p:cNvSpPr/>
            <p:nvPr userDrawn="1"/>
          </p:nvSpPr>
          <p:spPr>
            <a:xfrm>
              <a:off x="10677916"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CF3D02E9-24C5-56B9-F425-72C0A07EED15}"/>
                </a:ext>
              </a:extLst>
            </p:cNvPr>
            <p:cNvSpPr/>
            <p:nvPr userDrawn="1"/>
          </p:nvSpPr>
          <p:spPr>
            <a:xfrm>
              <a:off x="10822339"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EC1DC57-D814-93F2-191A-5DA94EB01CF7}"/>
                </a:ext>
              </a:extLst>
            </p:cNvPr>
            <p:cNvSpPr/>
            <p:nvPr userDrawn="1"/>
          </p:nvSpPr>
          <p:spPr>
            <a:xfrm>
              <a:off x="10966762"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9ADFCB9D-4839-6895-C407-64AD5C116762}"/>
                </a:ext>
              </a:extLst>
            </p:cNvPr>
            <p:cNvSpPr/>
            <p:nvPr userDrawn="1"/>
          </p:nvSpPr>
          <p:spPr>
            <a:xfrm>
              <a:off x="11111185"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FA59800F-B4A2-2D77-B388-73759BAD6735}"/>
                </a:ext>
              </a:extLst>
            </p:cNvPr>
            <p:cNvSpPr/>
            <p:nvPr userDrawn="1"/>
          </p:nvSpPr>
          <p:spPr>
            <a:xfrm>
              <a:off x="11255608"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062532D4-6D4D-F08C-C7B5-53146F18AA45}"/>
                </a:ext>
              </a:extLst>
            </p:cNvPr>
            <p:cNvSpPr/>
            <p:nvPr userDrawn="1"/>
          </p:nvSpPr>
          <p:spPr>
            <a:xfrm>
              <a:off x="1140003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06EAB3FB-66E2-7265-BB1A-F4D3F8F53BC5}"/>
                </a:ext>
              </a:extLst>
            </p:cNvPr>
            <p:cNvSpPr/>
            <p:nvPr userDrawn="1"/>
          </p:nvSpPr>
          <p:spPr>
            <a:xfrm>
              <a:off x="1154445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0F390532-7156-8613-7F95-23AB3B2B1213}"/>
                </a:ext>
              </a:extLst>
            </p:cNvPr>
            <p:cNvSpPr/>
            <p:nvPr userDrawn="1"/>
          </p:nvSpPr>
          <p:spPr>
            <a:xfrm>
              <a:off x="1168887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E3B7DF9-EA55-9410-8427-5FA510180607}"/>
                </a:ext>
              </a:extLst>
            </p:cNvPr>
            <p:cNvSpPr/>
            <p:nvPr userDrawn="1"/>
          </p:nvSpPr>
          <p:spPr>
            <a:xfrm>
              <a:off x="11833300"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E5A3949-AE98-A312-FE60-64B4BF0AE0F2}"/>
                </a:ext>
              </a:extLst>
            </p:cNvPr>
            <p:cNvSpPr/>
            <p:nvPr userDrawn="1"/>
          </p:nvSpPr>
          <p:spPr>
            <a:xfrm>
              <a:off x="11977723"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3C834636-5C53-2216-701E-F3BFE5C0C965}"/>
                </a:ext>
              </a:extLst>
            </p:cNvPr>
            <p:cNvSpPr/>
            <p:nvPr userDrawn="1"/>
          </p:nvSpPr>
          <p:spPr>
            <a:xfrm>
              <a:off x="12122146"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userDrawn="1">
            <p:ph type="title"/>
          </p:nvPr>
        </p:nvSpPr>
        <p:spPr>
          <a:xfrm>
            <a:off x="590694" y="1516955"/>
            <a:ext cx="7678664" cy="919373"/>
          </a:xfrm>
        </p:spPr>
        <p:txBody>
          <a:bodyPr/>
          <a:lstStyle/>
          <a:p>
            <a:r>
              <a:rPr lang="en-US"/>
              <a:t>Click to edit Master title style</a:t>
            </a:r>
          </a:p>
        </p:txBody>
      </p:sp>
      <p:sp>
        <p:nvSpPr>
          <p:cNvPr id="3" name="Content Placeholder 2"/>
          <p:cNvSpPr>
            <a:spLocks noGrp="1"/>
          </p:cNvSpPr>
          <p:nvPr userDrawn="1">
            <p:ph idx="1"/>
          </p:nvPr>
        </p:nvSpPr>
        <p:spPr>
          <a:xfrm>
            <a:off x="590693" y="2463950"/>
            <a:ext cx="7678665" cy="3965867"/>
          </a:xfrm>
        </p:spPr>
        <p:txBody>
          <a:bodyPr/>
          <a:lstStyle>
            <a:lvl1pPr>
              <a:defRPr sz="1600"/>
            </a:lvl1pPr>
            <a:lvl2pPr>
              <a:defRPr sz="1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2"/>
          <p:cNvSpPr>
            <a:spLocks noGrp="1"/>
          </p:cNvSpPr>
          <p:nvPr userDrawn="1">
            <p:ph type="body" sz="quarter" idx="11" hasCustomPrompt="1"/>
          </p:nvPr>
        </p:nvSpPr>
        <p:spPr>
          <a:xfrm>
            <a:off x="8880770" y="1483890"/>
            <a:ext cx="2768600" cy="4594882"/>
          </a:xfrm>
        </p:spPr>
        <p:txBody>
          <a:bodyPr lIns="91440">
            <a:normAutofit/>
          </a:bodyPr>
          <a:lstStyle>
            <a:lvl1pPr marL="137160" indent="-137160">
              <a:defRPr sz="1600">
                <a:solidFill>
                  <a:schemeClr val="tx1">
                    <a:lumMod val="85000"/>
                    <a:lumOff val="15000"/>
                    <a:alpha val="90000"/>
                  </a:schemeClr>
                </a:solidFill>
              </a:defRPr>
            </a:lvl1pPr>
            <a:lvl2pPr marL="274320" indent="-182880">
              <a:defRPr sz="1400">
                <a:solidFill>
                  <a:schemeClr val="tx1">
                    <a:lumMod val="85000"/>
                    <a:lumOff val="15000"/>
                    <a:alpha val="90000"/>
                  </a:schemeClr>
                </a:solidFill>
              </a:defRPr>
            </a:lvl2pPr>
            <a:lvl3pPr>
              <a:defRPr sz="1600"/>
            </a:lvl3pPr>
            <a:lvl4pPr>
              <a:defRPr sz="1600"/>
            </a:lvl4pPr>
            <a:lvl5pPr>
              <a:defRPr sz="1600"/>
            </a:lvl5pPr>
          </a:lstStyle>
          <a:p>
            <a:pPr lvl="0"/>
            <a:r>
              <a:rPr lang="en-US" dirty="0"/>
              <a:t>Click to edit styles</a:t>
            </a:r>
          </a:p>
          <a:p>
            <a:pPr lvl="1"/>
            <a:r>
              <a:rPr lang="en-US" dirty="0"/>
              <a:t>Second level</a:t>
            </a:r>
          </a:p>
        </p:txBody>
      </p:sp>
      <p:sp>
        <p:nvSpPr>
          <p:cNvPr id="11" name="Text Placeholder 10"/>
          <p:cNvSpPr>
            <a:spLocks noGrp="1"/>
          </p:cNvSpPr>
          <p:nvPr userDrawn="1">
            <p:ph type="body" sz="quarter" idx="10" hasCustomPrompt="1"/>
          </p:nvPr>
        </p:nvSpPr>
        <p:spPr>
          <a:xfrm>
            <a:off x="8880770" y="815009"/>
            <a:ext cx="2768600" cy="661100"/>
          </a:xfrm>
        </p:spPr>
        <p:txBody>
          <a:bodyPr anchor="ctr" anchorCtr="0">
            <a:normAutofit/>
          </a:bodyPr>
          <a:lstStyle>
            <a:lvl1pPr marL="0" indent="0" algn="l">
              <a:buFontTx/>
              <a:buNone/>
              <a:defRPr sz="1800" b="1" baseline="0">
                <a:solidFill>
                  <a:schemeClr val="tx1">
                    <a:lumMod val="50000"/>
                    <a:lumOff val="50000"/>
                  </a:schemeClr>
                </a:solidFill>
              </a:defRPr>
            </a:lvl1pPr>
          </a:lstStyle>
          <a:p>
            <a:pPr lvl="0"/>
            <a:r>
              <a:rPr lang="en-US" dirty="0"/>
              <a:t>Sidebar Title Style</a:t>
            </a:r>
          </a:p>
        </p:txBody>
      </p:sp>
    </p:spTree>
    <p:extLst>
      <p:ext uri="{BB962C8B-B14F-4D97-AF65-F5344CB8AC3E}">
        <p14:creationId xmlns:p14="http://schemas.microsoft.com/office/powerpoint/2010/main" val="19876483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8" name="Group 7">
            <a:extLst>
              <a:ext uri="{FF2B5EF4-FFF2-40B4-BE49-F238E27FC236}">
                <a16:creationId xmlns:a16="http://schemas.microsoft.com/office/drawing/2014/main" id="{089A264A-AC5B-4283-916B-BEA290A0B0D0}"/>
              </a:ext>
            </a:extLst>
          </p:cNvPr>
          <p:cNvGrpSpPr/>
          <p:nvPr userDrawn="1"/>
        </p:nvGrpSpPr>
        <p:grpSpPr>
          <a:xfrm>
            <a:off x="0" y="0"/>
            <a:ext cx="12192000" cy="975360"/>
            <a:chOff x="0" y="0"/>
            <a:chExt cx="12192000" cy="975360"/>
          </a:xfrm>
        </p:grpSpPr>
        <p:pic>
          <p:nvPicPr>
            <p:cNvPr id="9" name="Picture 8">
              <a:extLst>
                <a:ext uri="{FF2B5EF4-FFF2-40B4-BE49-F238E27FC236}">
                  <a16:creationId xmlns:a16="http://schemas.microsoft.com/office/drawing/2014/main" id="{96D2F3A7-2DDF-43EE-9D90-4DFF2A231E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858AA69B-06EA-4D76-8AD0-30EE6A4CE60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8C9AB0E5-B29C-4E14-A39A-DA7D5DD440E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2263806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610349"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1" name="Text Placeholder 2">
            <a:extLst>
              <a:ext uri="{FF2B5EF4-FFF2-40B4-BE49-F238E27FC236}">
                <a16:creationId xmlns:a16="http://schemas.microsoft.com/office/drawing/2014/main" id="{1FD911D0-DADF-4587-B77C-7892147F7563}"/>
              </a:ext>
            </a:extLst>
          </p:cNvPr>
          <p:cNvSpPr>
            <a:spLocks noGrp="1"/>
          </p:cNvSpPr>
          <p:nvPr>
            <p:ph type="body" idx="10"/>
          </p:nvPr>
        </p:nvSpPr>
        <p:spPr>
          <a:xfrm>
            <a:off x="1703543"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9" name="Group 8">
            <a:extLst>
              <a:ext uri="{FF2B5EF4-FFF2-40B4-BE49-F238E27FC236}">
                <a16:creationId xmlns:a16="http://schemas.microsoft.com/office/drawing/2014/main" id="{3F418F41-1686-4328-9724-A570C42561FC}"/>
              </a:ext>
            </a:extLst>
          </p:cNvPr>
          <p:cNvGrpSpPr/>
          <p:nvPr userDrawn="1"/>
        </p:nvGrpSpPr>
        <p:grpSpPr>
          <a:xfrm>
            <a:off x="0" y="0"/>
            <a:ext cx="12192000" cy="975360"/>
            <a:chOff x="0" y="0"/>
            <a:chExt cx="12192000" cy="975360"/>
          </a:xfrm>
        </p:grpSpPr>
        <p:pic>
          <p:nvPicPr>
            <p:cNvPr id="10" name="Picture 9">
              <a:extLst>
                <a:ext uri="{FF2B5EF4-FFF2-40B4-BE49-F238E27FC236}">
                  <a16:creationId xmlns:a16="http://schemas.microsoft.com/office/drawing/2014/main" id="{A9EEAEED-EB44-477F-806E-60576BE3F4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3" name="Picture 12">
              <a:extLst>
                <a:ext uri="{FF2B5EF4-FFF2-40B4-BE49-F238E27FC236}">
                  <a16:creationId xmlns:a16="http://schemas.microsoft.com/office/drawing/2014/main" id="{798061BD-8256-4ADE-A9F4-7FDD002651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7" name="Picture 16">
            <a:extLst>
              <a:ext uri="{FF2B5EF4-FFF2-40B4-BE49-F238E27FC236}">
                <a16:creationId xmlns:a16="http://schemas.microsoft.com/office/drawing/2014/main" id="{A269C1E7-9B03-4DB0-8768-BFB3B740D52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646146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85622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859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6"/>
              </a:buClr>
              <a:buSzPct val="100000"/>
              <a:buFont typeface="Arial" panose="020B0604020202020204" pitchFamily="34" charset="0"/>
              <a:buChar char="•"/>
              <a:defRPr/>
            </a:lvl1pPr>
            <a:lvl2pPr marL="685800" indent="-228600">
              <a:buClr>
                <a:schemeClr val="accent6"/>
              </a:buClr>
              <a:buSzPct val="100000"/>
              <a:buFont typeface="Arial" panose="020B0604020202020204" pitchFamily="34" charset="0"/>
              <a:buChar char="•"/>
              <a:defRPr/>
            </a:lvl2pPr>
            <a:lvl3pPr marL="1143000" indent="-228600">
              <a:buClr>
                <a:schemeClr val="accent6"/>
              </a:buClr>
              <a:buSzPct val="100000"/>
              <a:buFont typeface="Arial" panose="020B0604020202020204" pitchFamily="34" charset="0"/>
              <a:buChar char="•"/>
              <a:defRPr/>
            </a:lvl3pPr>
            <a:lvl4pPr marL="1600200" indent="-228600">
              <a:buClr>
                <a:schemeClr val="accent6"/>
              </a:buClr>
              <a:buSzPct val="100000"/>
              <a:buFont typeface="Arial" panose="020B0604020202020204" pitchFamily="34" charset="0"/>
              <a:buChar char="•"/>
              <a:defRPr/>
            </a:lvl4pPr>
            <a:lvl5pPr marL="2057400" indent="-228600">
              <a:buClr>
                <a:schemeClr val="accent6"/>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22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74125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74423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930571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89BEF74D-8D28-4131-8F45-3779D7055172}"/>
              </a:ext>
            </a:extLst>
          </p:cNvPr>
          <p:cNvPicPr>
            <a:picLocks noChangeAspect="1"/>
          </p:cNvPicPr>
          <p:nvPr userDrawn="1"/>
        </p:nvPicPr>
        <p:blipFill rotWithShape="1">
          <a:blip r:embed="rId14">
            <a:extLst>
              <a:ext uri="{BEBA8EAE-BF5A-486C-A8C5-ECC9F3942E4B}">
                <a14:imgProps xmlns:a14="http://schemas.microsoft.com/office/drawing/2010/main">
                  <a14:imgLayer r:embed="rId15">
                    <a14:imgEffect>
                      <a14:sharpenSoften amount="-100000"/>
                    </a14:imgEffect>
                  </a14:imgLayer>
                </a14:imgProps>
              </a:ext>
              <a:ext uri="{28A0092B-C50C-407E-A947-70E740481C1C}">
                <a14:useLocalDpi xmlns:a14="http://schemas.microsoft.com/office/drawing/2010/main" val="0"/>
              </a:ext>
            </a:extLst>
          </a:blip>
          <a:srcRect b="89063"/>
          <a:stretch/>
        </p:blipFill>
        <p:spPr>
          <a:xfrm>
            <a:off x="0" y="-3586"/>
            <a:ext cx="12192000" cy="106682"/>
          </a:xfrm>
          <a:prstGeom prst="rect">
            <a:avLst/>
          </a:prstGeom>
        </p:spPr>
      </p:pic>
      <p:sp>
        <p:nvSpPr>
          <p:cNvPr id="8" name="Footer Placeholder 4">
            <a:extLst>
              <a:ext uri="{FF2B5EF4-FFF2-40B4-BE49-F238E27FC236}">
                <a16:creationId xmlns:a16="http://schemas.microsoft.com/office/drawing/2014/main" id="{B6C3302F-87F6-4619-9382-93EEA9D2B073}"/>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6060528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100000"/>
        </a:lnSpc>
        <a:spcBef>
          <a:spcPct val="0"/>
        </a:spcBef>
        <a:buNone/>
        <a:defRPr sz="3200" b="1" i="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AFC70-523D-42BB-AC2F-5DEDB6E0BA74}"/>
              </a:ext>
            </a:extLst>
          </p:cNvPr>
          <p:cNvSpPr>
            <a:spLocks noGrp="1"/>
          </p:cNvSpPr>
          <p:nvPr>
            <p:ph type="title"/>
          </p:nvPr>
        </p:nvSpPr>
        <p:spPr/>
        <p:txBody>
          <a:bodyPr/>
          <a:lstStyle/>
          <a:p>
            <a:r>
              <a:rPr lang="en-US" dirty="0"/>
              <a:t>Targeted Versus Nonspecific Approaches to Anticoagulation Reversal</a:t>
            </a:r>
          </a:p>
        </p:txBody>
      </p:sp>
      <p:sp>
        <p:nvSpPr>
          <p:cNvPr id="3" name="Subtitle 2">
            <a:extLst>
              <a:ext uri="{FF2B5EF4-FFF2-40B4-BE49-F238E27FC236}">
                <a16:creationId xmlns:a16="http://schemas.microsoft.com/office/drawing/2014/main" id="{166A84C5-CFD3-4F2C-AEC7-1DBB74EA822D}"/>
              </a:ext>
            </a:extLst>
          </p:cNvPr>
          <p:cNvSpPr>
            <a:spLocks noGrp="1"/>
          </p:cNvSpPr>
          <p:nvPr>
            <p:ph type="body" idx="1"/>
          </p:nvPr>
        </p:nvSpPr>
        <p:spPr/>
        <p:txBody>
          <a:bodyPr>
            <a:normAutofit/>
          </a:bodyPr>
          <a:lstStyle/>
          <a:p>
            <a:r>
              <a:rPr lang="en-US"/>
              <a:t>Gregory J. </a:t>
            </a:r>
            <a:r>
              <a:rPr lang="en-US" err="1"/>
              <a:t>Fermann</a:t>
            </a:r>
            <a:r>
              <a:rPr lang="en-US"/>
              <a:t>, MD</a:t>
            </a:r>
            <a:br>
              <a:rPr lang="en-US"/>
            </a:br>
            <a:r>
              <a:rPr lang="en-US"/>
              <a:t>Professor and Executive Vice Chairman</a:t>
            </a:r>
            <a:br>
              <a:rPr lang="en-US"/>
            </a:br>
            <a:r>
              <a:rPr lang="en-US"/>
              <a:t>Department of Emergency Medicine</a:t>
            </a:r>
            <a:br>
              <a:rPr lang="en-US"/>
            </a:br>
            <a:r>
              <a:rPr lang="en-US"/>
              <a:t>University of Cincinnati College of Medicine</a:t>
            </a:r>
            <a:br>
              <a:rPr lang="en-US"/>
            </a:br>
            <a:r>
              <a:rPr lang="en-US"/>
              <a:t>Cincinnati, OH</a:t>
            </a:r>
          </a:p>
        </p:txBody>
      </p:sp>
    </p:spTree>
    <p:extLst>
      <p:ext uri="{BB962C8B-B14F-4D97-AF65-F5344CB8AC3E}">
        <p14:creationId xmlns:p14="http://schemas.microsoft.com/office/powerpoint/2010/main" val="1933189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In-Hospital Mortality: GI Bleeds</a:t>
            </a:r>
          </a:p>
        </p:txBody>
      </p:sp>
      <p:sp>
        <p:nvSpPr>
          <p:cNvPr id="6" name="Content Placeholder 2">
            <a:extLst>
              <a:ext uri="{FF2B5EF4-FFF2-40B4-BE49-F238E27FC236}">
                <a16:creationId xmlns:a16="http://schemas.microsoft.com/office/drawing/2014/main" id="{D99B5479-BD5D-C9F0-5110-E3F6C5A385E9}"/>
              </a:ext>
            </a:extLst>
          </p:cNvPr>
          <p:cNvSpPr txBox="1">
            <a:spLocks/>
          </p:cNvSpPr>
          <p:nvPr/>
        </p:nvSpPr>
        <p:spPr>
          <a:xfrm>
            <a:off x="286606" y="1533849"/>
            <a:ext cx="2875989" cy="2335173"/>
          </a:xfrm>
          <a:prstGeom prst="rect">
            <a:avLst/>
          </a:prstGeom>
          <a:solidFill>
            <a:srgbClr val="FCEEE5"/>
          </a:solidFill>
        </p:spPr>
        <p:txBody>
          <a:bodyPr>
            <a:norm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1600" kern="1200" spc="-20" baseline="0">
                <a:solidFill>
                  <a:schemeClr val="tx1">
                    <a:lumMod val="85000"/>
                    <a:lumOff val="15000"/>
                  </a:schemeClr>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spcBef>
                <a:spcPts val="0"/>
              </a:spcBef>
              <a:spcAft>
                <a:spcPts val="600"/>
              </a:spcAft>
            </a:pPr>
            <a:r>
              <a:rPr lang="en-US" sz="1800" dirty="0"/>
              <a:t>Among patients with GI bleeds, the incidence of in-hospital mortality was </a:t>
            </a:r>
            <a:r>
              <a:rPr lang="en-US" sz="1800" dirty="0">
                <a:solidFill>
                  <a:schemeClr val="tx1"/>
                </a:solidFill>
              </a:rPr>
              <a:t>2.5% (21 of 836) with andexanet alfa and 3.6% (31 </a:t>
            </a:r>
            <a:r>
              <a:rPr lang="en-US" sz="1800" dirty="0"/>
              <a:t>of 861) with </a:t>
            </a:r>
            <a:r>
              <a:rPr lang="en-US" sz="1800" dirty="0" err="1"/>
              <a:t>4F</a:t>
            </a:r>
            <a:r>
              <a:rPr lang="en-US" sz="1800" dirty="0"/>
              <a:t>-PCC (</a:t>
            </a:r>
            <a:r>
              <a:rPr lang="en-US" sz="1800" i="1" dirty="0"/>
              <a:t>P</a:t>
            </a:r>
            <a:r>
              <a:rPr lang="en-US" sz="1800" dirty="0"/>
              <a:t>=0.194)</a:t>
            </a:r>
          </a:p>
          <a:p>
            <a:pPr>
              <a:spcBef>
                <a:spcPts val="0"/>
              </a:spcBef>
              <a:spcAft>
                <a:spcPts val="600"/>
              </a:spcAft>
            </a:pPr>
            <a:endParaRPr lang="en-US" sz="1800" dirty="0"/>
          </a:p>
        </p:txBody>
      </p:sp>
      <p:graphicFrame>
        <p:nvGraphicFramePr>
          <p:cNvPr id="4" name="Table 3">
            <a:extLst>
              <a:ext uri="{FF2B5EF4-FFF2-40B4-BE49-F238E27FC236}">
                <a16:creationId xmlns:a16="http://schemas.microsoft.com/office/drawing/2014/main" id="{AF06DF2A-B309-D34F-A919-3CED079AC92E}"/>
              </a:ext>
            </a:extLst>
          </p:cNvPr>
          <p:cNvGraphicFramePr>
            <a:graphicFrameLocks noGrp="1"/>
          </p:cNvGraphicFramePr>
          <p:nvPr>
            <p:extLst>
              <p:ext uri="{D42A27DB-BD31-4B8C-83A1-F6EECF244321}">
                <p14:modId xmlns:p14="http://schemas.microsoft.com/office/powerpoint/2010/main" val="3052730639"/>
              </p:ext>
            </p:extLst>
          </p:nvPr>
        </p:nvGraphicFramePr>
        <p:xfrm>
          <a:off x="3577599" y="1524017"/>
          <a:ext cx="8276468" cy="4215143"/>
        </p:xfrm>
        <a:graphic>
          <a:graphicData uri="http://schemas.openxmlformats.org/drawingml/2006/table">
            <a:tbl>
              <a:tblPr firstRow="1" bandRow="1"/>
              <a:tblGrid>
                <a:gridCol w="2901872">
                  <a:extLst>
                    <a:ext uri="{9D8B030D-6E8A-4147-A177-3AD203B41FA5}">
                      <a16:colId xmlns:a16="http://schemas.microsoft.com/office/drawing/2014/main" val="20000"/>
                    </a:ext>
                  </a:extLst>
                </a:gridCol>
                <a:gridCol w="2080252">
                  <a:extLst>
                    <a:ext uri="{9D8B030D-6E8A-4147-A177-3AD203B41FA5}">
                      <a16:colId xmlns:a16="http://schemas.microsoft.com/office/drawing/2014/main" val="213173023"/>
                    </a:ext>
                  </a:extLst>
                </a:gridCol>
                <a:gridCol w="1714663">
                  <a:extLst>
                    <a:ext uri="{9D8B030D-6E8A-4147-A177-3AD203B41FA5}">
                      <a16:colId xmlns:a16="http://schemas.microsoft.com/office/drawing/2014/main" val="20002"/>
                    </a:ext>
                  </a:extLst>
                </a:gridCol>
                <a:gridCol w="1579681">
                  <a:extLst>
                    <a:ext uri="{9D8B030D-6E8A-4147-A177-3AD203B41FA5}">
                      <a16:colId xmlns:a16="http://schemas.microsoft.com/office/drawing/2014/main" val="16467414"/>
                    </a:ext>
                  </a:extLst>
                </a:gridCol>
              </a:tblGrid>
              <a:tr h="387647">
                <a:tc gridSpan="2">
                  <a:txBody>
                    <a:bodyPr/>
                    <a:lstStyle/>
                    <a:p>
                      <a:pPr algn="l">
                        <a:lnSpc>
                          <a:spcPct val="100000"/>
                        </a:lnSpc>
                        <a:spcAft>
                          <a:spcPts val="0"/>
                        </a:spcAft>
                      </a:pPr>
                      <a:r>
                        <a:rPr lang="en-US" sz="1400" b="0" dirty="0">
                          <a:solidFill>
                            <a:schemeClr val="bg1"/>
                          </a:solidFill>
                          <a:latin typeface="Arial" charset="0"/>
                          <a:cs typeface="Arial" charset="0"/>
                        </a:rPr>
                        <a:t>Variable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hMerge="1">
                  <a:txBody>
                    <a:bodyPr/>
                    <a:lstStyle/>
                    <a:p>
                      <a:endParaRPr lang="en-US"/>
                    </a:p>
                  </a:txBody>
                  <a:tcPr/>
                </a:tc>
                <a:tc>
                  <a:txBody>
                    <a:bodyPr/>
                    <a:lstStyle/>
                    <a:p>
                      <a:pPr marL="64135" marR="64135" algn="ctr">
                        <a:lnSpc>
                          <a:spcPct val="107000"/>
                        </a:lnSpc>
                        <a:spcBef>
                          <a:spcPts val="0"/>
                        </a:spcBef>
                        <a:spcAft>
                          <a:spcPts val="200"/>
                        </a:spcAft>
                      </a:pP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Andexanet alfa </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a:t>
                      </a:r>
                      <a:r>
                        <a:rPr lang="en-US" sz="1400" b="0" strike="noStrike" baseline="0" dirty="0">
                          <a:solidFill>
                            <a:schemeClr val="bg1"/>
                          </a:solidFill>
                          <a:effectLst/>
                          <a:latin typeface="Arial" panose="020B0604020202020204" pitchFamily="34" charset="0"/>
                          <a:ea typeface="Helvetica" panose="020B0604020202020204" pitchFamily="34" charset="0"/>
                          <a:cs typeface="Arial" panose="020B0604020202020204" pitchFamily="34" charset="0"/>
                        </a:rPr>
                        <a:t>836</a:t>
                      </a: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64135" marR="64135" algn="ctr">
                        <a:lnSpc>
                          <a:spcPct val="107000"/>
                        </a:lnSpc>
                        <a:spcBef>
                          <a:spcPts val="0"/>
                        </a:spcBef>
                        <a:spcAft>
                          <a:spcPts val="200"/>
                        </a:spcAft>
                      </a:pP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4F-PCC</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a:t>
                      </a:r>
                      <a:r>
                        <a:rPr lang="en-US" sz="1400" b="0" strike="noStrike" baseline="0" dirty="0">
                          <a:solidFill>
                            <a:schemeClr val="bg1"/>
                          </a:solidFill>
                          <a:effectLst/>
                          <a:latin typeface="Arial" panose="020B0604020202020204" pitchFamily="34" charset="0"/>
                          <a:ea typeface="Helvetica" panose="020B0604020202020204" pitchFamily="34" charset="0"/>
                          <a:cs typeface="Arial" panose="020B0604020202020204" pitchFamily="34" charset="0"/>
                        </a:rPr>
                        <a:t>861</a:t>
                      </a: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extLst>
                  <a:ext uri="{0D108BD9-81ED-4DB2-BD59-A6C34878D82A}">
                    <a16:rowId xmlns:a16="http://schemas.microsoft.com/office/drawing/2014/main" val="10000"/>
                  </a:ext>
                </a:extLst>
              </a:tr>
              <a:tr h="227510">
                <a:tc gridSpan="2">
                  <a:txBody>
                    <a:bodyPr/>
                    <a:lstStyle/>
                    <a:p>
                      <a:pPr marL="64135" marR="64135">
                        <a:lnSpc>
                          <a:spcPct val="107000"/>
                        </a:lnSpc>
                        <a:spcBef>
                          <a:spcPts val="0"/>
                        </a:spcBef>
                        <a:spcAft>
                          <a:spcPts val="200"/>
                        </a:spcAft>
                      </a:pPr>
                      <a:r>
                        <a:rPr lang="en-US" sz="1400" b="0">
                          <a:solidFill>
                            <a:srgbClr val="000000"/>
                          </a:solidFill>
                          <a:effectLst/>
                          <a:latin typeface="Arial" panose="020B0604020202020204" pitchFamily="34" charset="0"/>
                          <a:ea typeface="Helvetica" panose="020B0604020202020204" pitchFamily="34" charset="0"/>
                          <a:cs typeface="Arial" panose="020B0604020202020204" pitchFamily="34" charset="0"/>
                        </a:rPr>
                        <a:t>In-hospital mortality, n (%)</a:t>
                      </a:r>
                      <a:endParaRPr lang="en-US" sz="1400" b="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hMerge="1">
                  <a:txBody>
                    <a:bodyPr/>
                    <a:lstStyle/>
                    <a:p>
                      <a:pPr marL="64135" marR="64135">
                        <a:lnSpc>
                          <a:spcPct val="107000"/>
                        </a:lnSpc>
                        <a:spcBef>
                          <a:spcPts val="0"/>
                        </a:spcBef>
                        <a:spcAft>
                          <a:spcPts val="200"/>
                        </a:spcAft>
                      </a:pPr>
                      <a:endParaRPr lang="en-US" sz="1400" b="0" dirty="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21 (2.5)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31 (3.6)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extLst>
                  <a:ext uri="{0D108BD9-81ED-4DB2-BD59-A6C34878D82A}">
                    <a16:rowId xmlns:a16="http://schemas.microsoft.com/office/drawing/2014/main" val="4020809403"/>
                  </a:ext>
                </a:extLst>
              </a:tr>
              <a:tr h="953544">
                <a:tc>
                  <a:txBody>
                    <a:bodyPr/>
                    <a:lstStyle/>
                    <a:p>
                      <a:pPr marL="64135" marR="64135">
                        <a:lnSpc>
                          <a:spcPct val="107000"/>
                        </a:lnSpc>
                        <a:spcBef>
                          <a:spcPts val="0"/>
                        </a:spcBef>
                        <a:spcAft>
                          <a:spcPts val="200"/>
                        </a:spcAft>
                      </a:pPr>
                      <a:r>
                        <a:rPr lang="en-US" sz="1400" b="0">
                          <a:solidFill>
                            <a:srgbClr val="000000"/>
                          </a:solidFill>
                          <a:effectLst/>
                          <a:latin typeface="Arial" panose="020B0604020202020204" pitchFamily="34" charset="0"/>
                          <a:ea typeface="Helvetica" panose="020B0604020202020204" pitchFamily="34" charset="0"/>
                          <a:cs typeface="Arial" panose="020B0604020202020204" pitchFamily="34" charset="0"/>
                        </a:rPr>
                        <a:t>GI bleed location,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nSpc>
                          <a:spcPct val="90000"/>
                        </a:lnSpc>
                        <a:spcAft>
                          <a:spcPts val="600"/>
                        </a:spcAft>
                        <a:buFontTx/>
                        <a:buBlip>
                          <a:blip r:embed="rId5"/>
                        </a:buBlip>
                      </a:pPr>
                      <a:r>
                        <a:rPr lang="nb-NO" sz="1400">
                          <a:latin typeface="Arial" panose="020B0604020202020204" pitchFamily="34" charset="0"/>
                          <a:ea typeface="Arial" charset="0"/>
                          <a:cs typeface="Arial" panose="020B0604020202020204" pitchFamily="34" charset="0"/>
                        </a:rPr>
                        <a:t>Upper GI</a:t>
                      </a:r>
                    </a:p>
                    <a:p>
                      <a:pPr marL="171450" indent="-171450">
                        <a:lnSpc>
                          <a:spcPct val="90000"/>
                        </a:lnSpc>
                        <a:spcAft>
                          <a:spcPts val="600"/>
                        </a:spcAft>
                        <a:buFontTx/>
                        <a:buBlip>
                          <a:blip r:embed="rId5"/>
                        </a:buBlip>
                      </a:pPr>
                      <a:r>
                        <a:rPr lang="nb-NO" sz="1400">
                          <a:latin typeface="Arial" panose="020B0604020202020204" pitchFamily="34" charset="0"/>
                          <a:ea typeface="Arial" charset="0"/>
                          <a:cs typeface="Arial" panose="020B0604020202020204" pitchFamily="34" charset="0"/>
                        </a:rPr>
                        <a:t>Lower GI</a:t>
                      </a:r>
                    </a:p>
                    <a:p>
                      <a:pPr marL="171450" indent="-171450">
                        <a:lnSpc>
                          <a:spcPct val="90000"/>
                        </a:lnSpc>
                        <a:spcAft>
                          <a:spcPts val="600"/>
                        </a:spcAft>
                        <a:buFontTx/>
                        <a:buBlip>
                          <a:blip r:embed="rId5"/>
                        </a:buBlip>
                      </a:pPr>
                      <a:r>
                        <a:rPr lang="nb-NO" sz="1400">
                          <a:latin typeface="Arial" panose="020B0604020202020204" pitchFamily="34" charset="0"/>
                          <a:ea typeface="Arial" charset="0"/>
                          <a:cs typeface="Arial" panose="020B0604020202020204" pitchFamily="34" charset="0"/>
                        </a:rPr>
                        <a:t>Diffuse</a:t>
                      </a:r>
                    </a:p>
                    <a:p>
                      <a:pPr marL="171450" indent="-171450">
                        <a:lnSpc>
                          <a:spcPct val="90000"/>
                        </a:lnSpc>
                        <a:spcAft>
                          <a:spcPts val="600"/>
                        </a:spcAft>
                        <a:buFontTx/>
                        <a:buBlip>
                          <a:blip r:embed="rId5"/>
                        </a:buBlip>
                      </a:pPr>
                      <a:r>
                        <a:rPr lang="nb-NO" sz="1400">
                          <a:latin typeface="Arial" panose="020B0604020202020204" pitchFamily="34" charset="0"/>
                          <a:ea typeface="Arial" charset="0"/>
                          <a:cs typeface="Arial" panose="020B0604020202020204" pitchFamily="34" charset="0"/>
                        </a:rPr>
                        <a:t>Unknown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312 (37.3)</a:t>
                      </a:r>
                    </a:p>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272 (32.5)</a:t>
                      </a:r>
                    </a:p>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139 (16.6)</a:t>
                      </a:r>
                    </a:p>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113 (13.5)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338 (39.3)</a:t>
                      </a:r>
                    </a:p>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269 (31.2)</a:t>
                      </a:r>
                    </a:p>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123 (14.3)</a:t>
                      </a:r>
                    </a:p>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131 (15.2)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10002"/>
                  </a:ext>
                </a:extLst>
              </a:tr>
              <a:tr h="230814">
                <a:tc gridSpan="2">
                  <a:txBody>
                    <a:bodyPr/>
                    <a:lstStyle/>
                    <a:p>
                      <a:pPr marL="55563" indent="0" algn="l">
                        <a:lnSpc>
                          <a:spcPct val="90000"/>
                        </a:lnSpc>
                      </a:pPr>
                      <a:r>
                        <a:rPr kumimoji="0" lang="en-US" sz="1400" b="0" i="0" u="none" strike="noStrike" kern="1200" cap="none" spc="0" normalizeH="0" baseline="0" noProof="0">
                          <a:ln>
                            <a:noFill/>
                          </a:ln>
                          <a:solidFill>
                            <a:srgbClr val="000000"/>
                          </a:solidFill>
                          <a:effectLst/>
                          <a:uLnTx/>
                          <a:uFillTx/>
                          <a:latin typeface="Arial" panose="020B0604020202020204" pitchFamily="34" charset="0"/>
                          <a:ea typeface="Helvetica" panose="020B0604020202020204" pitchFamily="34" charset="0"/>
                          <a:cs typeface="Arial" panose="020B0604020202020204" pitchFamily="34" charset="0"/>
                        </a:rPr>
                        <a:t>Impaired mental status, n (%)*</a:t>
                      </a:r>
                      <a:endParaRPr lang="en-US" sz="1400" b="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hMerge="1">
                  <a:txBody>
                    <a:bodyPr/>
                    <a:lstStyle/>
                    <a:p>
                      <a:pPr algn="l">
                        <a:lnSpc>
                          <a:spcPct val="90000"/>
                        </a:lnSpc>
                      </a:pPr>
                      <a:endParaRPr lang="en-US" sz="1400" b="0" dirty="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216 (25.8)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212 (24.6)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extLst>
                  <a:ext uri="{0D108BD9-81ED-4DB2-BD59-A6C34878D82A}">
                    <a16:rowId xmlns:a16="http://schemas.microsoft.com/office/drawing/2014/main" val="1205003465"/>
                  </a:ext>
                </a:extLst>
              </a:tr>
              <a:tr h="700134">
                <a:tc>
                  <a:txBody>
                    <a:bodyPr/>
                    <a:lstStyle/>
                    <a:p>
                      <a:pPr marL="55563" indent="0" algn="l">
                        <a:lnSpc>
                          <a:spcPct val="90000"/>
                        </a:lnSpc>
                      </a:pPr>
                      <a:r>
                        <a:rPr lang="en-US" sz="1400" b="0" dirty="0">
                          <a:latin typeface="Arial" panose="020B0604020202020204" pitchFamily="34" charset="0"/>
                          <a:ea typeface="Arial" charset="0"/>
                          <a:cs typeface="Arial" panose="020B0604020202020204" pitchFamily="34" charset="0"/>
                        </a:rPr>
                        <a:t>Vital signs and laboratory measures, mean (SD)</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Systolic BP, mmHg</a:t>
                      </a:r>
                    </a:p>
                    <a:p>
                      <a:pPr marL="171450" indent="-171450">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Albumin, g/dL</a:t>
                      </a:r>
                      <a:r>
                        <a:rPr lang="en-US" sz="1400" baseline="30000" dirty="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a:t>
                      </a:r>
                    </a:p>
                    <a:p>
                      <a:pPr marL="171450" indent="-171450">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INR</a:t>
                      </a:r>
                      <a:r>
                        <a:rPr lang="en-US" sz="1400" baseline="30000" dirty="0">
                          <a:solidFill>
                            <a:srgbClr val="000000"/>
                          </a:solidFill>
                          <a:effectLst/>
                          <a:latin typeface="Arial" panose="020B0604020202020204" pitchFamily="34" charset="0"/>
                          <a:ea typeface="Helvetica" panose="020B0604020202020204" pitchFamily="34" charset="0"/>
                          <a:cs typeface="Times New Roman" panose="02020603050405020304" pitchFamily="18" charset="0"/>
                        </a:rPr>
                        <a:t>‡</a:t>
                      </a:r>
                      <a:endParaRPr lang="en-US" sz="1400" baseline="30000" dirty="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132 (31)</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3.7 (1.1)</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2.8 (1.8)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126 (31)</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3.6 (1.5)</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2.8 (1.8)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2118218191"/>
                  </a:ext>
                </a:extLst>
              </a:tr>
              <a:tr h="700134">
                <a:tc>
                  <a:txBody>
                    <a:bodyPr/>
                    <a:lstStyle/>
                    <a:p>
                      <a:pPr marL="55563" indent="0" algn="l">
                        <a:lnSpc>
                          <a:spcPct val="90000"/>
                        </a:lnSpc>
                      </a:pPr>
                      <a:r>
                        <a:rPr lang="en-US" sz="1400" b="0">
                          <a:latin typeface="Arial" panose="020B0604020202020204" pitchFamily="34" charset="0"/>
                          <a:ea typeface="Arial" charset="0"/>
                          <a:cs typeface="Arial" panose="020B0604020202020204" pitchFamily="34" charset="0"/>
                        </a:rPr>
                        <a:t>AIMS65, n (%)</a:t>
                      </a:r>
                      <a:r>
                        <a:rPr lang="en-US" sz="1400" baseline="30000">
                          <a:effectLst/>
                          <a:latin typeface="Arial" panose="020B0604020202020204" pitchFamily="34" charset="0"/>
                          <a:ea typeface="Calibri" panose="020F0502020204030204" pitchFamily="34" charset="0"/>
                          <a:cs typeface="Times New Roman" panose="02020603050405020304" pitchFamily="18" charset="0"/>
                        </a:rPr>
                        <a:t>§</a:t>
                      </a:r>
                      <a:endParaRPr lang="en-US" sz="1400" b="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171450" indent="-171450">
                        <a:lnSpc>
                          <a:spcPct val="90000"/>
                        </a:lnSpc>
                        <a:spcAft>
                          <a:spcPts val="100"/>
                        </a:spcAft>
                        <a:buFontTx/>
                        <a:buBlip>
                          <a:blip r:embed="rId5"/>
                        </a:buBlip>
                      </a:pPr>
                      <a:r>
                        <a:rPr lang="en-US" sz="1400" baseline="0">
                          <a:latin typeface="Arial" panose="020B0604020202020204" pitchFamily="34" charset="0"/>
                          <a:ea typeface="Arial" charset="0"/>
                          <a:cs typeface="Arial" panose="020B0604020202020204" pitchFamily="34" charset="0"/>
                        </a:rPr>
                        <a:t>2 or more</a:t>
                      </a:r>
                    </a:p>
                    <a:p>
                      <a:pPr marL="171450" indent="-171450">
                        <a:lnSpc>
                          <a:spcPct val="90000"/>
                        </a:lnSpc>
                        <a:spcAft>
                          <a:spcPts val="100"/>
                        </a:spcAft>
                        <a:buFontTx/>
                        <a:buBlip>
                          <a:blip r:embed="rId5"/>
                        </a:buBlip>
                      </a:pPr>
                      <a:r>
                        <a:rPr lang="en-US" sz="1400" baseline="0">
                          <a:latin typeface="Arial" panose="020B0604020202020204" pitchFamily="34" charset="0"/>
                          <a:ea typeface="Arial" charset="0"/>
                          <a:cs typeface="Arial" panose="020B0604020202020204" pitchFamily="34" charset="0"/>
                        </a:rPr>
                        <a:t>0 or 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168 (62%)</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105 (38%)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208 (64%)</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118 (36%)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extLst>
                  <a:ext uri="{0D108BD9-81ED-4DB2-BD59-A6C34878D82A}">
                    <a16:rowId xmlns:a16="http://schemas.microsoft.com/office/drawing/2014/main" val="4111836591"/>
                  </a:ext>
                </a:extLst>
              </a:tr>
              <a:tr h="700134">
                <a:tc>
                  <a:txBody>
                    <a:bodyPr/>
                    <a:lstStyle/>
                    <a:p>
                      <a:pPr marL="55563" indent="0" algn="l">
                        <a:lnSpc>
                          <a:spcPct val="90000"/>
                        </a:lnSpc>
                      </a:pPr>
                      <a:r>
                        <a:rPr lang="en-US" sz="1400" b="0">
                          <a:latin typeface="Arial" panose="020B0604020202020204" pitchFamily="34" charset="0"/>
                          <a:ea typeface="Arial" charset="0"/>
                          <a:cs typeface="Arial" panose="020B0604020202020204" pitchFamily="34" charset="0"/>
                        </a:rPr>
                        <a:t>Surgeries and procedures,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nSpc>
                          <a:spcPct val="90000"/>
                        </a:lnSpc>
                        <a:spcAft>
                          <a:spcPts val="100"/>
                        </a:spcAft>
                        <a:buFontTx/>
                        <a:buBlip>
                          <a:blip r:embed="rId5"/>
                        </a:buBlip>
                      </a:pPr>
                      <a:r>
                        <a:rPr lang="en-US" sz="1400" baseline="0">
                          <a:latin typeface="Arial" panose="020B0604020202020204" pitchFamily="34" charset="0"/>
                          <a:ea typeface="Arial" charset="0"/>
                          <a:cs typeface="Arial" panose="020B0604020202020204" pitchFamily="34" charset="0"/>
                        </a:rPr>
                        <a:t>Any type</a:t>
                      </a:r>
                    </a:p>
                    <a:p>
                      <a:pPr marL="171450" indent="-171450">
                        <a:lnSpc>
                          <a:spcPct val="90000"/>
                        </a:lnSpc>
                        <a:spcAft>
                          <a:spcPts val="100"/>
                        </a:spcAft>
                        <a:buFontTx/>
                        <a:buBlip>
                          <a:blip r:embed="rId5"/>
                        </a:buBlip>
                      </a:pPr>
                      <a:r>
                        <a:rPr lang="en-US" sz="1400" baseline="0">
                          <a:latin typeface="Arial" panose="020B0604020202020204" pitchFamily="34" charset="0"/>
                          <a:ea typeface="Arial" charset="0"/>
                          <a:cs typeface="Arial" panose="020B0604020202020204" pitchFamily="34" charset="0"/>
                        </a:rPr>
                        <a:t>Endoscopy</a:t>
                      </a:r>
                    </a:p>
                    <a:p>
                      <a:pPr marL="171450" indent="-171450">
                        <a:lnSpc>
                          <a:spcPct val="90000"/>
                        </a:lnSpc>
                        <a:spcAft>
                          <a:spcPts val="100"/>
                        </a:spcAft>
                        <a:buFontTx/>
                        <a:buBlip>
                          <a:blip r:embed="rId5"/>
                        </a:buBlip>
                      </a:pPr>
                      <a:r>
                        <a:rPr lang="en-US" sz="1400" baseline="0">
                          <a:latin typeface="Arial" panose="020B0604020202020204" pitchFamily="34" charset="0"/>
                          <a:ea typeface="Arial" charset="0"/>
                          <a:cs typeface="Arial" panose="020B0604020202020204" pitchFamily="34" charset="0"/>
                        </a:rPr>
                        <a:t>Colonoscopy</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371 (44%)</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241 (29%)</a:t>
                      </a:r>
                    </a:p>
                    <a:p>
                      <a:pPr marL="171450" indent="-171450" algn="ctr">
                        <a:lnSpc>
                          <a:spcPct val="90000"/>
                        </a:lnSpc>
                        <a:spcAft>
                          <a:spcPts val="100"/>
                        </a:spcAft>
                        <a:buFontTx/>
                        <a:buBlip>
                          <a:blip r:embed="rId5"/>
                        </a:buBlip>
                      </a:pPr>
                      <a:r>
                        <a:rPr lang="en-US" sz="1400">
                          <a:latin typeface="Arial" panose="020B0604020202020204" pitchFamily="34" charset="0"/>
                          <a:ea typeface="Arial" charset="0"/>
                          <a:cs typeface="Arial" panose="020B0604020202020204" pitchFamily="34" charset="0"/>
                        </a:rPr>
                        <a:t>174 (21%)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374 (43%)</a:t>
                      </a:r>
                    </a:p>
                    <a:p>
                      <a:pPr marL="171450" indent="-171450" algn="ctr">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271 (31%)</a:t>
                      </a:r>
                    </a:p>
                    <a:p>
                      <a:pPr marL="171450" indent="-171450" algn="ctr">
                        <a:lnSpc>
                          <a:spcPct val="90000"/>
                        </a:lnSpc>
                        <a:spcAft>
                          <a:spcPts val="100"/>
                        </a:spcAft>
                        <a:buFontTx/>
                        <a:buBlip>
                          <a:blip r:embed="rId5"/>
                        </a:buBlip>
                      </a:pPr>
                      <a:r>
                        <a:rPr lang="en-US" sz="1400" dirty="0">
                          <a:latin typeface="Arial" panose="020B0604020202020204" pitchFamily="34" charset="0"/>
                          <a:ea typeface="Arial" charset="0"/>
                          <a:cs typeface="Arial" panose="020B0604020202020204" pitchFamily="34" charset="0"/>
                        </a:rPr>
                        <a:t>164 (19%)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1493192280"/>
                  </a:ext>
                </a:extLst>
              </a:tr>
            </a:tbl>
          </a:graphicData>
        </a:graphic>
      </p:graphicFrame>
      <p:sp>
        <p:nvSpPr>
          <p:cNvPr id="3" name="Footer Placeholder 2">
            <a:extLst>
              <a:ext uri="{FF2B5EF4-FFF2-40B4-BE49-F238E27FC236}">
                <a16:creationId xmlns:a16="http://schemas.microsoft.com/office/drawing/2014/main" id="{8691A4B9-65F1-921E-0236-66AD32EDA38F}"/>
              </a:ext>
            </a:extLst>
          </p:cNvPr>
          <p:cNvSpPr>
            <a:spLocks noGrp="1"/>
          </p:cNvSpPr>
          <p:nvPr>
            <p:ph type="ftr" sz="quarter" idx="3"/>
          </p:nvPr>
        </p:nvSpPr>
        <p:spPr/>
        <p:txBody>
          <a:bodyPr/>
          <a:lstStyle/>
          <a:p>
            <a:r>
              <a:rPr lang="pt-BR" dirty="0"/>
              <a:t>*AA: n=764, 4F-PCC: n=777; </a:t>
            </a:r>
            <a:r>
              <a:rPr lang="pt-BR" baseline="30000" dirty="0"/>
              <a:t>†</a:t>
            </a:r>
            <a:r>
              <a:rPr lang="pt-BR" dirty="0"/>
              <a:t>AA: n=348, 4F-PCC: n=386;</a:t>
            </a:r>
            <a:r>
              <a:rPr lang="pt-BR" baseline="30000" dirty="0"/>
              <a:t> ‡</a:t>
            </a:r>
            <a:r>
              <a:rPr lang="pt-BR" dirty="0"/>
              <a:t>AA: n=374, 4F-PCC: n=438; </a:t>
            </a:r>
            <a:r>
              <a:rPr lang="pt-BR" baseline="30000" dirty="0"/>
              <a:t>§</a:t>
            </a:r>
            <a:r>
              <a:rPr lang="pt-BR" dirty="0"/>
              <a:t>AA: n=273; 4F-PCC: n=326. </a:t>
            </a:r>
          </a:p>
          <a:p>
            <a:r>
              <a:rPr lang="pt-BR" dirty="0"/>
              <a:t>SD, standard deviation.</a:t>
            </a:r>
          </a:p>
        </p:txBody>
      </p:sp>
    </p:spTree>
    <p:extLst>
      <p:ext uri="{BB962C8B-B14F-4D97-AF65-F5344CB8AC3E}">
        <p14:creationId xmlns:p14="http://schemas.microsoft.com/office/powerpoint/2010/main" val="389084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a:extLst>
              <a:ext uri="{FF2B5EF4-FFF2-40B4-BE49-F238E27FC236}">
                <a16:creationId xmlns:a16="http://schemas.microsoft.com/office/drawing/2014/main" id="{598FA6EC-F2DD-4BBC-98F9-B3D2C2333CDD}"/>
              </a:ext>
            </a:extLst>
          </p:cNvPr>
          <p:cNvSpPr txBox="1">
            <a:spLocks/>
          </p:cNvSpPr>
          <p:nvPr/>
        </p:nvSpPr>
        <p:spPr>
          <a:xfrm>
            <a:off x="463233" y="1530823"/>
            <a:ext cx="4353869" cy="3280034"/>
          </a:xfrm>
          <a:prstGeom prst="rect">
            <a:avLst/>
          </a:prstGeom>
          <a:solidFill>
            <a:srgbClr val="FCEEE5"/>
          </a:solidFill>
        </p:spPr>
        <p:txBody>
          <a:bodyPr>
            <a:normAutofit lnSpcReduction="10000"/>
          </a:bodyPr>
          <a:lstStyle>
            <a:lvl1pPr marL="228600" indent="-228600" algn="l" defTabSz="914400" rtl="0" eaLnBrk="1" latinLnBrk="0" hangingPunct="1">
              <a:lnSpc>
                <a:spcPct val="110000"/>
              </a:lnSpc>
              <a:spcBef>
                <a:spcPts val="1000"/>
              </a:spcBef>
              <a:buClr>
                <a:schemeClr val="accent2"/>
              </a:buClr>
              <a:buSzPct val="85000"/>
              <a:buFontTx/>
              <a:buBlip>
                <a:blip r:embed="rId2"/>
              </a:buBlip>
              <a:defRPr sz="1600" kern="1200" spc="-20" baseline="0">
                <a:solidFill>
                  <a:schemeClr val="tx1">
                    <a:lumMod val="85000"/>
                    <a:lumOff val="15000"/>
                  </a:schemeClr>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3"/>
              </a:buBlip>
              <a:defRPr sz="1400" kern="1200" spc="-20" baseline="0">
                <a:solidFill>
                  <a:schemeClr val="tx1">
                    <a:lumMod val="85000"/>
                    <a:lumOff val="15000"/>
                  </a:schemeClr>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3"/>
              </a:buBlip>
              <a:defRPr sz="1400" kern="1200" spc="-20" baseline="0">
                <a:solidFill>
                  <a:schemeClr val="tx1">
                    <a:lumMod val="85000"/>
                    <a:lumOff val="15000"/>
                  </a:schemeClr>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3"/>
              </a:buBlip>
              <a:defRPr sz="1400" kern="1200" spc="-20" baseline="0">
                <a:solidFill>
                  <a:schemeClr val="tx1">
                    <a:lumMod val="85000"/>
                    <a:lumOff val="15000"/>
                  </a:schemeClr>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3"/>
              </a:buBlip>
              <a:defRPr sz="1400" kern="1200" spc="-20" baseline="0">
                <a:solidFill>
                  <a:schemeClr val="tx1">
                    <a:lumMod val="85000"/>
                    <a:lumOff val="15000"/>
                  </a:schemeClr>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1800" b="1" dirty="0"/>
              <a:t>Treatment with andexanet alfa demonstrated a 33% lower likelihood of in-hospital mortality compared to </a:t>
            </a:r>
            <a:r>
              <a:rPr lang="en-US" sz="1800" b="1" dirty="0" err="1"/>
              <a:t>4F</a:t>
            </a:r>
            <a:r>
              <a:rPr lang="en-US" sz="1800" b="1" dirty="0"/>
              <a:t>-PCC </a:t>
            </a:r>
            <a:r>
              <a:rPr lang="en-US" sz="1800" dirty="0"/>
              <a:t>in an analysis of combined bleed types and causes (OR, 0.67; 95% CI, 0.48-0.94), </a:t>
            </a:r>
            <a:r>
              <a:rPr lang="en-US" sz="1800" b="1" dirty="0"/>
              <a:t>adjusted</a:t>
            </a:r>
            <a:r>
              <a:rPr lang="en-US" sz="1800" dirty="0"/>
              <a:t> for anticoagulants used and time since last dose, bleed type, traumatic versus spontaneous origin, age, sex, systolic BP, mental status, DNR status, and comorbidities</a:t>
            </a:r>
          </a:p>
        </p:txBody>
      </p:sp>
      <p:sp>
        <p:nvSpPr>
          <p:cNvPr id="7" name="Title 6">
            <a:extLst>
              <a:ext uri="{FF2B5EF4-FFF2-40B4-BE49-F238E27FC236}">
                <a16:creationId xmlns:a16="http://schemas.microsoft.com/office/drawing/2014/main" id="{81A81675-6DC9-D8DD-7250-27E45AE40860}"/>
              </a:ext>
            </a:extLst>
          </p:cNvPr>
          <p:cNvSpPr>
            <a:spLocks noGrp="1"/>
          </p:cNvSpPr>
          <p:nvPr>
            <p:ph type="title"/>
          </p:nvPr>
        </p:nvSpPr>
        <p:spPr/>
        <p:txBody>
          <a:bodyPr>
            <a:normAutofit/>
          </a:bodyPr>
          <a:lstStyle/>
          <a:p>
            <a:r>
              <a:rPr lang="en-US" dirty="0"/>
              <a:t>Impact of Andexanet Alfa on In-Hospital Mortality</a:t>
            </a:r>
          </a:p>
        </p:txBody>
      </p:sp>
      <p:grpSp>
        <p:nvGrpSpPr>
          <p:cNvPr id="4" name="Group 3">
            <a:extLst>
              <a:ext uri="{FF2B5EF4-FFF2-40B4-BE49-F238E27FC236}">
                <a16:creationId xmlns:a16="http://schemas.microsoft.com/office/drawing/2014/main" id="{123A9BF3-9F3B-A454-BD8E-ED5FB1036EAB}"/>
              </a:ext>
            </a:extLst>
          </p:cNvPr>
          <p:cNvGrpSpPr/>
          <p:nvPr/>
        </p:nvGrpSpPr>
        <p:grpSpPr>
          <a:xfrm>
            <a:off x="4747629" y="1567045"/>
            <a:ext cx="7378177" cy="3287654"/>
            <a:chOff x="4647706" y="2327172"/>
            <a:chExt cx="7378177" cy="3287654"/>
          </a:xfrm>
        </p:grpSpPr>
        <p:sp>
          <p:nvSpPr>
            <p:cNvPr id="8" name="TextBox 7">
              <a:extLst>
                <a:ext uri="{FF2B5EF4-FFF2-40B4-BE49-F238E27FC236}">
                  <a16:creationId xmlns:a16="http://schemas.microsoft.com/office/drawing/2014/main" id="{017A5885-A428-A01C-D3A6-228D5C0F54B0}"/>
                </a:ext>
              </a:extLst>
            </p:cNvPr>
            <p:cNvSpPr txBox="1"/>
            <p:nvPr/>
          </p:nvSpPr>
          <p:spPr>
            <a:xfrm>
              <a:off x="5367819" y="2821587"/>
              <a:ext cx="1748790" cy="276999"/>
            </a:xfrm>
            <a:prstGeom prst="rect">
              <a:avLst/>
            </a:prstGeom>
            <a:noFill/>
          </p:spPr>
          <p:txBody>
            <a:bodyPr wrap="square" rtlCol="0">
              <a:spAutoFit/>
            </a:bodyPr>
            <a:lstStyle/>
            <a:p>
              <a:pPr algn="r"/>
              <a:r>
                <a:rPr lang="en-US" sz="1200" b="1">
                  <a:solidFill>
                    <a:srgbClr val="004EBC"/>
                  </a:solidFill>
                  <a:latin typeface="Arial" panose="020B0604020202020204" pitchFamily="34" charset="0"/>
                  <a:cs typeface="Arial" panose="020B0604020202020204" pitchFamily="34" charset="0"/>
                </a:rPr>
                <a:t>Overall weighted</a:t>
              </a:r>
            </a:p>
          </p:txBody>
        </p:sp>
        <p:sp>
          <p:nvSpPr>
            <p:cNvPr id="9" name="TextBox 8">
              <a:extLst>
                <a:ext uri="{FF2B5EF4-FFF2-40B4-BE49-F238E27FC236}">
                  <a16:creationId xmlns:a16="http://schemas.microsoft.com/office/drawing/2014/main" id="{3C468355-6DF3-60CE-EB2A-078B7B0DB835}"/>
                </a:ext>
              </a:extLst>
            </p:cNvPr>
            <p:cNvSpPr txBox="1"/>
            <p:nvPr/>
          </p:nvSpPr>
          <p:spPr>
            <a:xfrm>
              <a:off x="5705004" y="3246192"/>
              <a:ext cx="1411605" cy="276999"/>
            </a:xfrm>
            <a:prstGeom prst="rect">
              <a:avLst/>
            </a:prstGeom>
            <a:noFill/>
          </p:spPr>
          <p:txBody>
            <a:bodyPr wrap="square" rtlCol="0">
              <a:spAutoFit/>
            </a:bodyPr>
            <a:lstStyle/>
            <a:p>
              <a:pPr algn="r"/>
              <a:r>
                <a:rPr lang="en-US" sz="1200" b="1" u="sng">
                  <a:latin typeface="Arial" panose="020B0604020202020204" pitchFamily="34" charset="0"/>
                  <a:cs typeface="Arial" panose="020B0604020202020204" pitchFamily="34" charset="0"/>
                </a:rPr>
                <a:t>ICH</a:t>
              </a:r>
            </a:p>
          </p:txBody>
        </p:sp>
        <p:sp>
          <p:nvSpPr>
            <p:cNvPr id="10" name="TextBox 9">
              <a:extLst>
                <a:ext uri="{FF2B5EF4-FFF2-40B4-BE49-F238E27FC236}">
                  <a16:creationId xmlns:a16="http://schemas.microsoft.com/office/drawing/2014/main" id="{A1E1FC1F-56AA-E35D-E103-0E4E6795852D}"/>
                </a:ext>
              </a:extLst>
            </p:cNvPr>
            <p:cNvSpPr txBox="1"/>
            <p:nvPr/>
          </p:nvSpPr>
          <p:spPr>
            <a:xfrm>
              <a:off x="5028729" y="3513674"/>
              <a:ext cx="2087880" cy="276999"/>
            </a:xfrm>
            <a:prstGeom prst="rect">
              <a:avLst/>
            </a:prstGeom>
            <a:noFill/>
          </p:spPr>
          <p:txBody>
            <a:bodyPr wrap="square" rtlCol="0">
              <a:spAutoFit/>
            </a:bodyPr>
            <a:lstStyle/>
            <a:p>
              <a:pPr algn="r"/>
              <a:r>
                <a:rPr lang="en-US" sz="1200">
                  <a:latin typeface="Arial" panose="020B0604020202020204" pitchFamily="34" charset="0"/>
                  <a:cs typeface="Arial" panose="020B0604020202020204" pitchFamily="34" charset="0"/>
                </a:rPr>
                <a:t>ICH overall</a:t>
              </a:r>
            </a:p>
          </p:txBody>
        </p:sp>
        <p:sp>
          <p:nvSpPr>
            <p:cNvPr id="13" name="TextBox 12">
              <a:extLst>
                <a:ext uri="{FF2B5EF4-FFF2-40B4-BE49-F238E27FC236}">
                  <a16:creationId xmlns:a16="http://schemas.microsoft.com/office/drawing/2014/main" id="{4680F4D0-EE86-1FCE-EABC-FFE963997B03}"/>
                </a:ext>
              </a:extLst>
            </p:cNvPr>
            <p:cNvSpPr txBox="1"/>
            <p:nvPr/>
          </p:nvSpPr>
          <p:spPr>
            <a:xfrm>
              <a:off x="5705004" y="4627638"/>
              <a:ext cx="1411605" cy="276999"/>
            </a:xfrm>
            <a:prstGeom prst="rect">
              <a:avLst/>
            </a:prstGeom>
            <a:noFill/>
          </p:spPr>
          <p:txBody>
            <a:bodyPr wrap="square" rtlCol="0">
              <a:spAutoFit/>
            </a:bodyPr>
            <a:lstStyle/>
            <a:p>
              <a:pPr algn="r"/>
              <a:r>
                <a:rPr lang="en-US" sz="1200" b="1" u="sng">
                  <a:latin typeface="Arial" panose="020B0604020202020204" pitchFamily="34" charset="0"/>
                  <a:cs typeface="Arial" panose="020B0604020202020204" pitchFamily="34" charset="0"/>
                </a:rPr>
                <a:t>GI bleeds</a:t>
              </a:r>
            </a:p>
          </p:txBody>
        </p:sp>
        <p:sp>
          <p:nvSpPr>
            <p:cNvPr id="14" name="TextBox 13">
              <a:extLst>
                <a:ext uri="{FF2B5EF4-FFF2-40B4-BE49-F238E27FC236}">
                  <a16:creationId xmlns:a16="http://schemas.microsoft.com/office/drawing/2014/main" id="{5731E9D7-0226-E487-8825-6A6C0ECDFE02}"/>
                </a:ext>
              </a:extLst>
            </p:cNvPr>
            <p:cNvSpPr txBox="1"/>
            <p:nvPr/>
          </p:nvSpPr>
          <p:spPr>
            <a:xfrm>
              <a:off x="7515854" y="5337827"/>
              <a:ext cx="2195134" cy="276999"/>
            </a:xfrm>
            <a:prstGeom prst="rect">
              <a:avLst/>
            </a:prstGeom>
            <a:noFill/>
          </p:spPr>
          <p:txBody>
            <a:bodyPr wrap="square" rtlCol="0">
              <a:spAutoFit/>
            </a:bodyPr>
            <a:lstStyle/>
            <a:p>
              <a:r>
                <a:rPr lang="en-US" sz="1200" b="1">
                  <a:latin typeface="Arial" panose="020B0604020202020204" pitchFamily="34" charset="0"/>
                  <a:cs typeface="Arial" panose="020B0604020202020204" pitchFamily="34" charset="0"/>
                </a:rPr>
                <a:t>Adjusted OR (95% CI)</a:t>
              </a:r>
            </a:p>
          </p:txBody>
        </p:sp>
        <p:sp>
          <p:nvSpPr>
            <p:cNvPr id="15" name="TextBox 14">
              <a:extLst>
                <a:ext uri="{FF2B5EF4-FFF2-40B4-BE49-F238E27FC236}">
                  <a16:creationId xmlns:a16="http://schemas.microsoft.com/office/drawing/2014/main" id="{DACC137B-4996-2A2C-9BCA-56EBA115AAE0}"/>
                </a:ext>
              </a:extLst>
            </p:cNvPr>
            <p:cNvSpPr txBox="1"/>
            <p:nvPr/>
          </p:nvSpPr>
          <p:spPr>
            <a:xfrm>
              <a:off x="9653678" y="2342412"/>
              <a:ext cx="1313581" cy="461665"/>
            </a:xfrm>
            <a:prstGeom prst="rect">
              <a:avLst/>
            </a:prstGeom>
            <a:noFill/>
          </p:spPr>
          <p:txBody>
            <a:bodyPr wrap="square" rtlCol="0">
              <a:spAutoFit/>
            </a:bodyPr>
            <a:lstStyle/>
            <a:p>
              <a:pPr algn="ctr"/>
              <a:r>
                <a:rPr lang="en-US" sz="1200" b="1">
                  <a:latin typeface="Arial" panose="020B0604020202020204" pitchFamily="34" charset="0"/>
                  <a:cs typeface="Arial" panose="020B0604020202020204" pitchFamily="34" charset="0"/>
                </a:rPr>
                <a:t>Adjusted OR (95% CI)</a:t>
              </a:r>
            </a:p>
          </p:txBody>
        </p:sp>
        <p:sp>
          <p:nvSpPr>
            <p:cNvPr id="16" name="TextBox 15">
              <a:extLst>
                <a:ext uri="{FF2B5EF4-FFF2-40B4-BE49-F238E27FC236}">
                  <a16:creationId xmlns:a16="http://schemas.microsoft.com/office/drawing/2014/main" id="{B68CE3F6-EC78-21F1-C787-4056B45B7A6D}"/>
                </a:ext>
              </a:extLst>
            </p:cNvPr>
            <p:cNvSpPr txBox="1"/>
            <p:nvPr/>
          </p:nvSpPr>
          <p:spPr>
            <a:xfrm>
              <a:off x="9270111" y="2824630"/>
              <a:ext cx="2000505" cy="276999"/>
            </a:xfrm>
            <a:prstGeom prst="rect">
              <a:avLst/>
            </a:prstGeom>
            <a:noFill/>
          </p:spPr>
          <p:txBody>
            <a:bodyPr wrap="square" rtlCol="0">
              <a:spAutoFit/>
            </a:bodyPr>
            <a:lstStyle/>
            <a:p>
              <a:pPr algn="ctr"/>
              <a:r>
                <a:rPr lang="en-US" sz="1200" b="1">
                  <a:solidFill>
                    <a:srgbClr val="004EBC"/>
                  </a:solidFill>
                  <a:latin typeface="Arial" panose="020B0604020202020204" pitchFamily="34" charset="0"/>
                  <a:cs typeface="Arial" panose="020B0604020202020204" pitchFamily="34" charset="0"/>
                </a:rPr>
                <a:t>0.67 (0.48, 0.94)</a:t>
              </a:r>
            </a:p>
          </p:txBody>
        </p:sp>
        <p:sp>
          <p:nvSpPr>
            <p:cNvPr id="17" name="TextBox 16">
              <a:extLst>
                <a:ext uri="{FF2B5EF4-FFF2-40B4-BE49-F238E27FC236}">
                  <a16:creationId xmlns:a16="http://schemas.microsoft.com/office/drawing/2014/main" id="{1EA95EDA-231A-4696-8C06-C7CE75B800CB}"/>
                </a:ext>
              </a:extLst>
            </p:cNvPr>
            <p:cNvSpPr txBox="1"/>
            <p:nvPr/>
          </p:nvSpPr>
          <p:spPr>
            <a:xfrm>
              <a:off x="9270111" y="3511751"/>
              <a:ext cx="2000505"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0.70 (0.47, 1.06)</a:t>
              </a:r>
            </a:p>
          </p:txBody>
        </p:sp>
        <p:sp>
          <p:nvSpPr>
            <p:cNvPr id="18" name="TextBox 17">
              <a:extLst>
                <a:ext uri="{FF2B5EF4-FFF2-40B4-BE49-F238E27FC236}">
                  <a16:creationId xmlns:a16="http://schemas.microsoft.com/office/drawing/2014/main" id="{B5436DC8-6E4B-F634-DFCF-0391969EDD0C}"/>
                </a:ext>
              </a:extLst>
            </p:cNvPr>
            <p:cNvSpPr txBox="1"/>
            <p:nvPr/>
          </p:nvSpPr>
          <p:spPr>
            <a:xfrm>
              <a:off x="9270111" y="4209680"/>
              <a:ext cx="2000505"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0.69 (0.41, 1.15)</a:t>
              </a:r>
            </a:p>
          </p:txBody>
        </p:sp>
        <p:sp>
          <p:nvSpPr>
            <p:cNvPr id="19" name="TextBox 18">
              <a:extLst>
                <a:ext uri="{FF2B5EF4-FFF2-40B4-BE49-F238E27FC236}">
                  <a16:creationId xmlns:a16="http://schemas.microsoft.com/office/drawing/2014/main" id="{4EABA479-2710-8F5D-FC39-8FCDED4E6347}"/>
                </a:ext>
              </a:extLst>
            </p:cNvPr>
            <p:cNvSpPr txBox="1"/>
            <p:nvPr/>
          </p:nvSpPr>
          <p:spPr>
            <a:xfrm>
              <a:off x="9270111" y="3863104"/>
              <a:ext cx="2000505"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0.73 (0.36, 1.47) </a:t>
              </a:r>
            </a:p>
          </p:txBody>
        </p:sp>
        <p:sp>
          <p:nvSpPr>
            <p:cNvPr id="20" name="TextBox 19">
              <a:extLst>
                <a:ext uri="{FF2B5EF4-FFF2-40B4-BE49-F238E27FC236}">
                  <a16:creationId xmlns:a16="http://schemas.microsoft.com/office/drawing/2014/main" id="{7CFEEB72-D9E7-012B-B452-97F11A510CE6}"/>
                </a:ext>
              </a:extLst>
            </p:cNvPr>
            <p:cNvSpPr txBox="1"/>
            <p:nvPr/>
          </p:nvSpPr>
          <p:spPr>
            <a:xfrm>
              <a:off x="9270111" y="4667577"/>
              <a:ext cx="2000505"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0.60 (0.33, 1.08) </a:t>
              </a:r>
            </a:p>
          </p:txBody>
        </p:sp>
        <p:sp>
          <p:nvSpPr>
            <p:cNvPr id="23" name="TextBox 22">
              <a:extLst>
                <a:ext uri="{FF2B5EF4-FFF2-40B4-BE49-F238E27FC236}">
                  <a16:creationId xmlns:a16="http://schemas.microsoft.com/office/drawing/2014/main" id="{75DA6585-0A88-0D3C-91E8-55FD6E3AC589}"/>
                </a:ext>
              </a:extLst>
            </p:cNvPr>
            <p:cNvSpPr txBox="1"/>
            <p:nvPr/>
          </p:nvSpPr>
          <p:spPr>
            <a:xfrm>
              <a:off x="4647706" y="2327172"/>
              <a:ext cx="2468903" cy="461665"/>
            </a:xfrm>
            <a:prstGeom prst="rect">
              <a:avLst/>
            </a:prstGeom>
            <a:noFill/>
          </p:spPr>
          <p:txBody>
            <a:bodyPr wrap="square" rtlCol="0">
              <a:spAutoFit/>
            </a:bodyPr>
            <a:lstStyle/>
            <a:p>
              <a:pPr algn="r"/>
              <a:r>
                <a:rPr lang="en-US" sz="1200" b="1">
                  <a:latin typeface="Arial" panose="020B0604020202020204" pitchFamily="34" charset="0"/>
                  <a:cs typeface="Arial" panose="020B0604020202020204" pitchFamily="34" charset="0"/>
                </a:rPr>
                <a:t>Factor (weighted)</a:t>
              </a:r>
            </a:p>
            <a:p>
              <a:pPr algn="r"/>
              <a:r>
                <a:rPr lang="en-US" sz="1200" b="1">
                  <a:latin typeface="Arial" panose="020B0604020202020204" pitchFamily="34" charset="0"/>
                  <a:cs typeface="Arial" panose="020B0604020202020204" pitchFamily="34" charset="0"/>
                </a:rPr>
                <a:t>Andexanet alfa (vs 4F-PCC)</a:t>
              </a:r>
            </a:p>
          </p:txBody>
        </p:sp>
        <p:sp>
          <p:nvSpPr>
            <p:cNvPr id="24" name="TextBox 23">
              <a:extLst>
                <a:ext uri="{FF2B5EF4-FFF2-40B4-BE49-F238E27FC236}">
                  <a16:creationId xmlns:a16="http://schemas.microsoft.com/office/drawing/2014/main" id="{FCFC2C40-1189-B7FD-C78E-25B503FB9426}"/>
                </a:ext>
              </a:extLst>
            </p:cNvPr>
            <p:cNvSpPr txBox="1"/>
            <p:nvPr/>
          </p:nvSpPr>
          <p:spPr>
            <a:xfrm>
              <a:off x="5028729" y="3857365"/>
              <a:ext cx="2087880" cy="276999"/>
            </a:xfrm>
            <a:prstGeom prst="rect">
              <a:avLst/>
            </a:prstGeom>
            <a:noFill/>
          </p:spPr>
          <p:txBody>
            <a:bodyPr wrap="square" rtlCol="0">
              <a:spAutoFit/>
            </a:bodyPr>
            <a:lstStyle/>
            <a:p>
              <a:pPr algn="r"/>
              <a:r>
                <a:rPr lang="en-US" sz="1200">
                  <a:latin typeface="Arial" panose="020B0604020202020204" pitchFamily="34" charset="0"/>
                  <a:cs typeface="Arial" panose="020B0604020202020204" pitchFamily="34" charset="0"/>
                </a:rPr>
                <a:t>ICH spontaneous</a:t>
              </a:r>
            </a:p>
          </p:txBody>
        </p:sp>
        <p:sp>
          <p:nvSpPr>
            <p:cNvPr id="25" name="TextBox 24">
              <a:extLst>
                <a:ext uri="{FF2B5EF4-FFF2-40B4-BE49-F238E27FC236}">
                  <a16:creationId xmlns:a16="http://schemas.microsoft.com/office/drawing/2014/main" id="{E6D47A70-D933-37BB-1CCF-2307C75F5394}"/>
                </a:ext>
              </a:extLst>
            </p:cNvPr>
            <p:cNvSpPr txBox="1"/>
            <p:nvPr/>
          </p:nvSpPr>
          <p:spPr>
            <a:xfrm>
              <a:off x="5028729" y="4206800"/>
              <a:ext cx="2087880" cy="276999"/>
            </a:xfrm>
            <a:prstGeom prst="rect">
              <a:avLst/>
            </a:prstGeom>
            <a:noFill/>
          </p:spPr>
          <p:txBody>
            <a:bodyPr wrap="square" rtlCol="0">
              <a:spAutoFit/>
            </a:bodyPr>
            <a:lstStyle/>
            <a:p>
              <a:pPr algn="r"/>
              <a:r>
                <a:rPr lang="en-US" sz="1200">
                  <a:latin typeface="Arial" panose="020B0604020202020204" pitchFamily="34" charset="0"/>
                  <a:cs typeface="Arial" panose="020B0604020202020204" pitchFamily="34" charset="0"/>
                </a:rPr>
                <a:t>ICH trauma</a:t>
              </a:r>
            </a:p>
          </p:txBody>
        </p:sp>
        <p:sp>
          <p:nvSpPr>
            <p:cNvPr id="29" name="TextBox 28">
              <a:extLst>
                <a:ext uri="{FF2B5EF4-FFF2-40B4-BE49-F238E27FC236}">
                  <a16:creationId xmlns:a16="http://schemas.microsoft.com/office/drawing/2014/main" id="{96112D37-D7CB-A312-2484-739503D11709}"/>
                </a:ext>
              </a:extLst>
            </p:cNvPr>
            <p:cNvSpPr txBox="1"/>
            <p:nvPr/>
          </p:nvSpPr>
          <p:spPr>
            <a:xfrm>
              <a:off x="10712302" y="2455282"/>
              <a:ext cx="1313581" cy="276999"/>
            </a:xfrm>
            <a:prstGeom prst="rect">
              <a:avLst/>
            </a:prstGeom>
            <a:noFill/>
          </p:spPr>
          <p:txBody>
            <a:bodyPr wrap="square" rtlCol="0">
              <a:spAutoFit/>
            </a:bodyPr>
            <a:lstStyle/>
            <a:p>
              <a:pPr algn="ctr"/>
              <a:r>
                <a:rPr lang="en-US" sz="1200" b="1" i="1">
                  <a:latin typeface="Arial" panose="020B0604020202020204" pitchFamily="34" charset="0"/>
                  <a:cs typeface="Arial" panose="020B0604020202020204" pitchFamily="34" charset="0"/>
                </a:rPr>
                <a:t>P</a:t>
              </a:r>
              <a:r>
                <a:rPr lang="en-US" sz="1200" b="1">
                  <a:latin typeface="Arial" panose="020B0604020202020204" pitchFamily="34" charset="0"/>
                  <a:cs typeface="Arial" panose="020B0604020202020204" pitchFamily="34" charset="0"/>
                </a:rPr>
                <a:t> value</a:t>
              </a:r>
            </a:p>
          </p:txBody>
        </p:sp>
        <p:sp>
          <p:nvSpPr>
            <p:cNvPr id="30" name="TextBox 29">
              <a:extLst>
                <a:ext uri="{FF2B5EF4-FFF2-40B4-BE49-F238E27FC236}">
                  <a16:creationId xmlns:a16="http://schemas.microsoft.com/office/drawing/2014/main" id="{FC04ADE7-37FA-5871-A3CC-11F909637E75}"/>
                </a:ext>
              </a:extLst>
            </p:cNvPr>
            <p:cNvSpPr txBox="1"/>
            <p:nvPr/>
          </p:nvSpPr>
          <p:spPr>
            <a:xfrm>
              <a:off x="10689660" y="2824630"/>
              <a:ext cx="1313581"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0.02</a:t>
              </a:r>
            </a:p>
          </p:txBody>
        </p:sp>
        <p:sp>
          <p:nvSpPr>
            <p:cNvPr id="31" name="TextBox 30">
              <a:extLst>
                <a:ext uri="{FF2B5EF4-FFF2-40B4-BE49-F238E27FC236}">
                  <a16:creationId xmlns:a16="http://schemas.microsoft.com/office/drawing/2014/main" id="{29F7C9D4-3D35-5F06-E438-C3A0B8042E9D}"/>
                </a:ext>
              </a:extLst>
            </p:cNvPr>
            <p:cNvSpPr txBox="1"/>
            <p:nvPr/>
          </p:nvSpPr>
          <p:spPr>
            <a:xfrm>
              <a:off x="10689660" y="3511751"/>
              <a:ext cx="1313581"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0.10</a:t>
              </a:r>
            </a:p>
          </p:txBody>
        </p:sp>
        <p:sp>
          <p:nvSpPr>
            <p:cNvPr id="32" name="TextBox 31">
              <a:extLst>
                <a:ext uri="{FF2B5EF4-FFF2-40B4-BE49-F238E27FC236}">
                  <a16:creationId xmlns:a16="http://schemas.microsoft.com/office/drawing/2014/main" id="{F86E4777-9A9D-4566-7A4A-EA1603208770}"/>
                </a:ext>
              </a:extLst>
            </p:cNvPr>
            <p:cNvSpPr txBox="1"/>
            <p:nvPr/>
          </p:nvSpPr>
          <p:spPr>
            <a:xfrm>
              <a:off x="10689660" y="3863104"/>
              <a:ext cx="1313581"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0.37</a:t>
              </a:r>
            </a:p>
          </p:txBody>
        </p:sp>
        <p:sp>
          <p:nvSpPr>
            <p:cNvPr id="33" name="TextBox 32">
              <a:extLst>
                <a:ext uri="{FF2B5EF4-FFF2-40B4-BE49-F238E27FC236}">
                  <a16:creationId xmlns:a16="http://schemas.microsoft.com/office/drawing/2014/main" id="{40F80B61-25DA-74E3-9793-2CF9E1E62661}"/>
                </a:ext>
              </a:extLst>
            </p:cNvPr>
            <p:cNvSpPr txBox="1"/>
            <p:nvPr/>
          </p:nvSpPr>
          <p:spPr>
            <a:xfrm>
              <a:off x="10689660" y="4209680"/>
              <a:ext cx="1313581"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0.15</a:t>
              </a:r>
            </a:p>
          </p:txBody>
        </p:sp>
        <p:sp>
          <p:nvSpPr>
            <p:cNvPr id="34" name="TextBox 33">
              <a:extLst>
                <a:ext uri="{FF2B5EF4-FFF2-40B4-BE49-F238E27FC236}">
                  <a16:creationId xmlns:a16="http://schemas.microsoft.com/office/drawing/2014/main" id="{A1F8544B-CC3A-9850-D2D5-CC0FBCB7EEB8}"/>
                </a:ext>
              </a:extLst>
            </p:cNvPr>
            <p:cNvSpPr txBox="1"/>
            <p:nvPr/>
          </p:nvSpPr>
          <p:spPr>
            <a:xfrm>
              <a:off x="10689660" y="4667577"/>
              <a:ext cx="1313581" cy="276999"/>
            </a:xfrm>
            <a:prstGeom prst="rect">
              <a:avLst/>
            </a:prstGeom>
            <a:noFill/>
          </p:spPr>
          <p:txBody>
            <a:bodyPr wrap="square" rtlCol="0">
              <a:spAutoFit/>
            </a:bodyPr>
            <a:lstStyle/>
            <a:p>
              <a:pPr algn="ctr"/>
              <a:r>
                <a:rPr lang="en-US" sz="1200">
                  <a:latin typeface="Arial" panose="020B0604020202020204" pitchFamily="34" charset="0"/>
                  <a:cs typeface="Arial" panose="020B0604020202020204" pitchFamily="34" charset="0"/>
                </a:rPr>
                <a:t>0.09</a:t>
              </a:r>
            </a:p>
          </p:txBody>
        </p:sp>
        <p:pic>
          <p:nvPicPr>
            <p:cNvPr id="3" name="Picture 2" descr="Chart, box and whisker chart&#10;&#10;Description automatically generated">
              <a:extLst>
                <a:ext uri="{FF2B5EF4-FFF2-40B4-BE49-F238E27FC236}">
                  <a16:creationId xmlns:a16="http://schemas.microsoft.com/office/drawing/2014/main" id="{9F23E5AA-CA50-CF4B-C285-4D680FED8182}"/>
                </a:ext>
              </a:extLst>
            </p:cNvPr>
            <p:cNvPicPr>
              <a:picLocks noChangeAspect="1"/>
            </p:cNvPicPr>
            <p:nvPr/>
          </p:nvPicPr>
          <p:blipFill>
            <a:blip r:embed="rId4"/>
            <a:stretch>
              <a:fillRect/>
            </a:stretch>
          </p:blipFill>
          <p:spPr>
            <a:xfrm>
              <a:off x="7094213" y="2792374"/>
              <a:ext cx="2559465" cy="2545453"/>
            </a:xfrm>
            <a:prstGeom prst="rect">
              <a:avLst/>
            </a:prstGeom>
          </p:spPr>
        </p:pic>
        <p:sp>
          <p:nvSpPr>
            <p:cNvPr id="28" name="Rectangle 27">
              <a:extLst>
                <a:ext uri="{FF2B5EF4-FFF2-40B4-BE49-F238E27FC236}">
                  <a16:creationId xmlns:a16="http://schemas.microsoft.com/office/drawing/2014/main" id="{DEBF152A-A609-CA48-A514-E75DC35E0279}"/>
                </a:ext>
              </a:extLst>
            </p:cNvPr>
            <p:cNvSpPr/>
            <p:nvPr/>
          </p:nvSpPr>
          <p:spPr>
            <a:xfrm>
              <a:off x="5649122" y="2806226"/>
              <a:ext cx="6079645" cy="313768"/>
            </a:xfrm>
            <a:prstGeom prst="rect">
              <a:avLst/>
            </a:prstGeom>
            <a:noFill/>
            <a:ln w="25400">
              <a:solidFill>
                <a:srgbClr val="DE5C0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2" name="Footer Placeholder 1">
            <a:extLst>
              <a:ext uri="{FF2B5EF4-FFF2-40B4-BE49-F238E27FC236}">
                <a16:creationId xmlns:a16="http://schemas.microsoft.com/office/drawing/2014/main" id="{7A02DDAD-B342-FE98-9D92-15DE1454BDC0}"/>
              </a:ext>
            </a:extLst>
          </p:cNvPr>
          <p:cNvSpPr>
            <a:spLocks noGrp="1"/>
          </p:cNvSpPr>
          <p:nvPr>
            <p:ph type="ftr" sz="quarter" idx="3"/>
          </p:nvPr>
        </p:nvSpPr>
        <p:spPr/>
        <p:txBody>
          <a:bodyPr/>
          <a:lstStyle/>
          <a:p>
            <a:r>
              <a:rPr lang="en-US" dirty="0"/>
              <a:t>CI, confidence interval; OR, odds ratio.</a:t>
            </a:r>
          </a:p>
        </p:txBody>
      </p:sp>
    </p:spTree>
    <p:extLst>
      <p:ext uri="{BB962C8B-B14F-4D97-AF65-F5344CB8AC3E}">
        <p14:creationId xmlns:p14="http://schemas.microsoft.com/office/powerpoint/2010/main" val="165156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966E6-5DAD-FE07-FD93-E81BEDDDDABA}"/>
              </a:ext>
            </a:extLst>
          </p:cNvPr>
          <p:cNvSpPr>
            <a:spLocks noGrp="1"/>
          </p:cNvSpPr>
          <p:nvPr>
            <p:ph type="title"/>
          </p:nvPr>
        </p:nvSpPr>
        <p:spPr/>
        <p:txBody>
          <a:bodyPr/>
          <a:lstStyle/>
          <a:p>
            <a:r>
              <a:rPr lang="en-US"/>
              <a:t>Conclusions</a:t>
            </a:r>
          </a:p>
        </p:txBody>
      </p:sp>
      <p:sp>
        <p:nvSpPr>
          <p:cNvPr id="3" name="Content Placeholder 2">
            <a:extLst>
              <a:ext uri="{FF2B5EF4-FFF2-40B4-BE49-F238E27FC236}">
                <a16:creationId xmlns:a16="http://schemas.microsoft.com/office/drawing/2014/main" id="{BE2C4AD6-5D8C-E9E2-752A-3022C3D5506C}"/>
              </a:ext>
            </a:extLst>
          </p:cNvPr>
          <p:cNvSpPr>
            <a:spLocks noGrp="1"/>
          </p:cNvSpPr>
          <p:nvPr>
            <p:ph idx="1"/>
          </p:nvPr>
        </p:nvSpPr>
        <p:spPr/>
        <p:txBody>
          <a:bodyPr/>
          <a:lstStyle/>
          <a:p>
            <a:r>
              <a:rPr lang="en-US" dirty="0"/>
              <a:t>In this large retrospective study of patients admitted with oral </a:t>
            </a:r>
            <a:r>
              <a:rPr lang="en-US" dirty="0" err="1"/>
              <a:t>FXa</a:t>
            </a:r>
            <a:r>
              <a:rPr lang="en-US" dirty="0"/>
              <a:t> inhibitor- or enoxaparin-related major bleeding, treatment with andexanet alfa was associated with a 33% reduction in odds of in-hospital mortality compared to </a:t>
            </a:r>
            <a:r>
              <a:rPr lang="en-US" dirty="0" err="1"/>
              <a:t>4F</a:t>
            </a:r>
            <a:r>
              <a:rPr lang="en-US" dirty="0"/>
              <a:t>-PCC, with a similar relative reduction in both ICH and GI bleeds subgroups</a:t>
            </a:r>
          </a:p>
          <a:p>
            <a:pPr lvl="1"/>
            <a:r>
              <a:rPr lang="en-US" dirty="0"/>
              <a:t>The effectiveness of andexanet alfa versus </a:t>
            </a:r>
            <a:r>
              <a:rPr lang="en-US" dirty="0" err="1"/>
              <a:t>4F</a:t>
            </a:r>
            <a:r>
              <a:rPr lang="en-US" dirty="0"/>
              <a:t>-PCC was consistent across both ICH and GI bleeds and for both spontaneous and traumatic ICH</a:t>
            </a:r>
          </a:p>
          <a:p>
            <a:r>
              <a:rPr lang="en-US" dirty="0"/>
              <a:t>Limitations of this study include its retrospective design and, because this study was based on chart review, the data obtained were dependent on the quality and accuracy of routine documentation</a:t>
            </a:r>
          </a:p>
          <a:p>
            <a:r>
              <a:rPr lang="en-US" dirty="0"/>
              <a:t>Results of this study with an additional 1565 subjects from 2021 to 2022 are pending peer review</a:t>
            </a:r>
          </a:p>
          <a:p>
            <a:endParaRPr lang="en-US" dirty="0"/>
          </a:p>
          <a:p>
            <a:endParaRPr lang="en-US" dirty="0"/>
          </a:p>
        </p:txBody>
      </p:sp>
    </p:spTree>
    <p:extLst>
      <p:ext uri="{BB962C8B-B14F-4D97-AF65-F5344CB8AC3E}">
        <p14:creationId xmlns:p14="http://schemas.microsoft.com/office/powerpoint/2010/main" val="4265960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3092D3-8CD4-455A-B91A-00DC80D1FB99}"/>
              </a:ext>
            </a:extLst>
          </p:cNvPr>
          <p:cNvSpPr>
            <a:spLocks noGrp="1"/>
          </p:cNvSpPr>
          <p:nvPr>
            <p:ph type="title"/>
          </p:nvPr>
        </p:nvSpPr>
        <p:spPr/>
        <p:txBody>
          <a:bodyPr/>
          <a:lstStyle/>
          <a:p>
            <a:r>
              <a:rPr lang="en-US"/>
              <a:t>Disclosures</a:t>
            </a:r>
          </a:p>
        </p:txBody>
      </p:sp>
      <p:sp>
        <p:nvSpPr>
          <p:cNvPr id="5" name="Content Placeholder 4">
            <a:extLst>
              <a:ext uri="{FF2B5EF4-FFF2-40B4-BE49-F238E27FC236}">
                <a16:creationId xmlns:a16="http://schemas.microsoft.com/office/drawing/2014/main" id="{89BE7716-FF51-46CE-942E-9ED1FC672930}"/>
              </a:ext>
            </a:extLst>
          </p:cNvPr>
          <p:cNvSpPr>
            <a:spLocks noGrp="1"/>
          </p:cNvSpPr>
          <p:nvPr>
            <p:ph idx="1"/>
          </p:nvPr>
        </p:nvSpPr>
        <p:spPr/>
        <p:txBody>
          <a:bodyPr>
            <a:normAutofit/>
          </a:bodyPr>
          <a:lstStyle/>
          <a:p>
            <a:r>
              <a:rPr lang="en-US" sz="2800" dirty="0"/>
              <a:t>Speakers Bureau: Janssen, AstraZeneca</a:t>
            </a:r>
          </a:p>
          <a:p>
            <a:r>
              <a:rPr lang="en-US" sz="2800" dirty="0"/>
              <a:t>Research Support: Abbott, </a:t>
            </a:r>
            <a:r>
              <a:rPr lang="en-US" sz="2800" dirty="0" err="1"/>
              <a:t>InCarda</a:t>
            </a:r>
            <a:r>
              <a:rPr lang="en-US" sz="2800" dirty="0"/>
              <a:t>, Siemens</a:t>
            </a:r>
          </a:p>
          <a:p>
            <a:r>
              <a:rPr lang="en-US" sz="2800" dirty="0"/>
              <a:t>Advisory Board: Milestone Pharmaceuticals</a:t>
            </a:r>
          </a:p>
        </p:txBody>
      </p:sp>
    </p:spTree>
    <p:extLst>
      <p:ext uri="{BB962C8B-B14F-4D97-AF65-F5344CB8AC3E}">
        <p14:creationId xmlns:p14="http://schemas.microsoft.com/office/powerpoint/2010/main" val="3358795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1292C-85D3-48B2-87D2-0E782BA908F9}"/>
              </a:ext>
            </a:extLst>
          </p:cNvPr>
          <p:cNvSpPr>
            <a:spLocks noGrp="1"/>
          </p:cNvSpPr>
          <p:nvPr>
            <p:ph type="title"/>
          </p:nvPr>
        </p:nvSpPr>
        <p:spPr/>
        <p:txBody>
          <a:bodyPr/>
          <a:lstStyle/>
          <a:p>
            <a:r>
              <a:rPr lang="en-US" dirty="0"/>
              <a:t>Context</a:t>
            </a:r>
          </a:p>
        </p:txBody>
      </p:sp>
      <p:sp>
        <p:nvSpPr>
          <p:cNvPr id="3" name="Content Placeholder 2">
            <a:extLst>
              <a:ext uri="{FF2B5EF4-FFF2-40B4-BE49-F238E27FC236}">
                <a16:creationId xmlns:a16="http://schemas.microsoft.com/office/drawing/2014/main" id="{C484AD6D-5137-4640-91E6-5691C55FCD8F}"/>
              </a:ext>
            </a:extLst>
          </p:cNvPr>
          <p:cNvSpPr>
            <a:spLocks noGrp="1"/>
          </p:cNvSpPr>
          <p:nvPr>
            <p:ph idx="1"/>
          </p:nvPr>
        </p:nvSpPr>
        <p:spPr/>
        <p:txBody>
          <a:bodyPr>
            <a:normAutofit/>
          </a:bodyPr>
          <a:lstStyle/>
          <a:p>
            <a:r>
              <a:rPr lang="en-US" sz="2800" dirty="0"/>
              <a:t>Primary adverse event associated with OAC use is hemorrhage</a:t>
            </a:r>
          </a:p>
          <a:p>
            <a:r>
              <a:rPr lang="en-US" sz="2800" dirty="0"/>
              <a:t>Most OAC-related hemorrhage is minor, some are not</a:t>
            </a:r>
          </a:p>
          <a:p>
            <a:r>
              <a:rPr lang="en-US" sz="2800" dirty="0"/>
              <a:t>Bleeding equals emergency care</a:t>
            </a:r>
          </a:p>
          <a:p>
            <a:r>
              <a:rPr lang="en-US" sz="2800" dirty="0"/>
              <a:t>Our task:</a:t>
            </a:r>
          </a:p>
          <a:p>
            <a:pPr lvl="1"/>
            <a:r>
              <a:rPr lang="en-US" sz="2400" dirty="0"/>
              <a:t>Resuscitate when necessary</a:t>
            </a:r>
          </a:p>
          <a:p>
            <a:pPr lvl="1"/>
            <a:r>
              <a:rPr lang="en-US" sz="2400" dirty="0"/>
              <a:t>Differentiate major from minor bleeding</a:t>
            </a:r>
          </a:p>
          <a:p>
            <a:pPr lvl="1"/>
            <a:r>
              <a:rPr lang="en-US" sz="2400" dirty="0"/>
              <a:t>Decide if reversal/repletion is part of the picture</a:t>
            </a:r>
          </a:p>
          <a:p>
            <a:pPr lvl="1"/>
            <a:r>
              <a:rPr lang="en-US" sz="2400" dirty="0"/>
              <a:t>Acknowledge that reversal returns patient to pretreatment thrombotic risk</a:t>
            </a:r>
          </a:p>
        </p:txBody>
      </p:sp>
      <p:sp>
        <p:nvSpPr>
          <p:cNvPr id="7" name="Footer Placeholder 6">
            <a:extLst>
              <a:ext uri="{FF2B5EF4-FFF2-40B4-BE49-F238E27FC236}">
                <a16:creationId xmlns:a16="http://schemas.microsoft.com/office/drawing/2014/main" id="{9A5D24F9-5BAA-14DD-B180-B3E2B7EBDB34}"/>
              </a:ext>
            </a:extLst>
          </p:cNvPr>
          <p:cNvSpPr>
            <a:spLocks noGrp="1"/>
          </p:cNvSpPr>
          <p:nvPr>
            <p:ph type="ftr" sz="quarter" idx="3"/>
          </p:nvPr>
        </p:nvSpPr>
        <p:spPr/>
        <p:txBody>
          <a:bodyPr/>
          <a:lstStyle/>
          <a:p>
            <a:r>
              <a:rPr lang="en-US" dirty="0"/>
              <a:t>OAC, oral anticoagulant.</a:t>
            </a:r>
          </a:p>
        </p:txBody>
      </p:sp>
    </p:spTree>
    <p:extLst>
      <p:ext uri="{BB962C8B-B14F-4D97-AF65-F5344CB8AC3E}">
        <p14:creationId xmlns:p14="http://schemas.microsoft.com/office/powerpoint/2010/main" val="1276389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F729BFA-0FB3-4701-8A12-00993E1B2766}"/>
              </a:ext>
            </a:extLst>
          </p:cNvPr>
          <p:cNvSpPr>
            <a:spLocks noGrp="1"/>
          </p:cNvSpPr>
          <p:nvPr>
            <p:ph type="ftr" sz="quarter" idx="3"/>
          </p:nvPr>
        </p:nvSpPr>
        <p:spPr/>
        <p:txBody>
          <a:bodyPr/>
          <a:lstStyle/>
          <a:p>
            <a:r>
              <a:rPr lang="en-US" dirty="0"/>
              <a:t>PCC, prothrombin complex concentrate.</a:t>
            </a:r>
          </a:p>
          <a:p>
            <a:r>
              <a:rPr lang="en-US" dirty="0"/>
              <a:t>Modified from Kovacs RJ, et al. </a:t>
            </a:r>
            <a:r>
              <a:rPr lang="en-US" i="1" dirty="0"/>
              <a:t>J Am Coll </a:t>
            </a:r>
            <a:r>
              <a:rPr lang="en-US" i="1" dirty="0" err="1"/>
              <a:t>Cardiol</a:t>
            </a:r>
            <a:r>
              <a:rPr lang="en-US" i="1" dirty="0"/>
              <a:t>. </a:t>
            </a:r>
            <a:r>
              <a:rPr lang="en-US" dirty="0"/>
              <a:t>2015;65(13):1340-1360.</a:t>
            </a:r>
          </a:p>
        </p:txBody>
      </p:sp>
      <p:pic>
        <p:nvPicPr>
          <p:cNvPr id="3197" name="image.png"/>
          <p:cNvPicPr>
            <a:picLocks noChangeAspect="1"/>
          </p:cNvPicPr>
          <p:nvPr/>
        </p:nvPicPr>
        <p:blipFill>
          <a:blip r:embed="rId2"/>
          <a:stretch>
            <a:fillRect/>
          </a:stretch>
        </p:blipFill>
        <p:spPr>
          <a:xfrm>
            <a:off x="471265" y="1338738"/>
            <a:ext cx="6169025" cy="4797425"/>
          </a:xfrm>
          <a:prstGeom prst="rect">
            <a:avLst/>
          </a:prstGeom>
          <a:ln w="12700">
            <a:miter lim="400000"/>
          </a:ln>
        </p:spPr>
      </p:pic>
      <p:sp>
        <p:nvSpPr>
          <p:cNvPr id="3199" name="Shape 3199"/>
          <p:cNvSpPr/>
          <p:nvPr/>
        </p:nvSpPr>
        <p:spPr>
          <a:xfrm>
            <a:off x="2574918" y="1496373"/>
            <a:ext cx="8910436" cy="707886"/>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lvl1pPr>
              <a:defRPr sz="2000">
                <a:solidFill>
                  <a:srgbClr val="00004C"/>
                </a:solidFill>
              </a:defRPr>
            </a:lvl1pPr>
          </a:lstStyle>
          <a:p>
            <a:r>
              <a:rPr lang="en-US" dirty="0">
                <a:solidFill>
                  <a:schemeClr val="tx1"/>
                </a:solidFill>
                <a:latin typeface="+mj-lt"/>
              </a:rPr>
              <a:t>• </a:t>
            </a:r>
            <a:r>
              <a:rPr dirty="0">
                <a:solidFill>
                  <a:schemeClr val="tx1"/>
                </a:solidFill>
                <a:latin typeface="+mj-lt"/>
              </a:rPr>
              <a:t>Tim</a:t>
            </a:r>
            <a:r>
              <a:rPr lang="en-US" dirty="0">
                <a:solidFill>
                  <a:schemeClr val="tx1"/>
                </a:solidFill>
                <a:latin typeface="+mj-lt"/>
              </a:rPr>
              <a:t>ing</a:t>
            </a:r>
            <a:r>
              <a:rPr dirty="0">
                <a:solidFill>
                  <a:schemeClr val="tx1"/>
                </a:solidFill>
                <a:latin typeface="+mj-lt"/>
              </a:rPr>
              <a:t> of last dose </a:t>
            </a:r>
            <a:r>
              <a:rPr lang="en-US" dirty="0">
                <a:solidFill>
                  <a:schemeClr val="tx1"/>
                </a:solidFill>
                <a:latin typeface="+mj-lt"/>
              </a:rPr>
              <a:t>• </a:t>
            </a:r>
            <a:r>
              <a:rPr dirty="0">
                <a:solidFill>
                  <a:schemeClr val="tx1"/>
                </a:solidFill>
                <a:latin typeface="+mj-lt"/>
              </a:rPr>
              <a:t>Comorbidities </a:t>
            </a:r>
            <a:r>
              <a:rPr lang="en-US" dirty="0">
                <a:solidFill>
                  <a:schemeClr val="tx1"/>
                </a:solidFill>
                <a:latin typeface="+mj-lt"/>
              </a:rPr>
              <a:t>• </a:t>
            </a:r>
            <a:r>
              <a:rPr dirty="0">
                <a:solidFill>
                  <a:schemeClr val="tx1"/>
                </a:solidFill>
                <a:latin typeface="+mj-lt"/>
              </a:rPr>
              <a:t>Source of bleeding </a:t>
            </a:r>
            <a:r>
              <a:rPr lang="en-US" dirty="0">
                <a:solidFill>
                  <a:schemeClr val="tx1"/>
                </a:solidFill>
                <a:latin typeface="+mj-lt"/>
              </a:rPr>
              <a:t>• Baseline labs</a:t>
            </a:r>
          </a:p>
          <a:p>
            <a:r>
              <a:rPr lang="en-US" dirty="0">
                <a:solidFill>
                  <a:schemeClr val="tx1"/>
                </a:solidFill>
                <a:latin typeface="+mj-lt"/>
                <a:sym typeface="Wingdings" panose="05000000000000000000" pitchFamily="2" charset="2"/>
              </a:rPr>
              <a:t></a:t>
            </a:r>
            <a:r>
              <a:rPr lang="en-US" dirty="0">
                <a:solidFill>
                  <a:schemeClr val="tx1"/>
                </a:solidFill>
                <a:latin typeface="+mj-lt"/>
              </a:rPr>
              <a:t>Simultaneous </a:t>
            </a:r>
            <a:r>
              <a:rPr lang="en-US" b="1" dirty="0">
                <a:solidFill>
                  <a:schemeClr val="tx1"/>
                </a:solidFill>
                <a:latin typeface="+mj-lt"/>
              </a:rPr>
              <a:t>RESUSCITATION</a:t>
            </a:r>
            <a:endParaRPr b="1" dirty="0">
              <a:solidFill>
                <a:schemeClr val="tx1"/>
              </a:solidFill>
              <a:latin typeface="+mj-lt"/>
            </a:endParaRPr>
          </a:p>
        </p:txBody>
      </p:sp>
      <p:sp>
        <p:nvSpPr>
          <p:cNvPr id="3200" name="Shape 3200"/>
          <p:cNvSpPr/>
          <p:nvPr/>
        </p:nvSpPr>
        <p:spPr>
          <a:xfrm>
            <a:off x="3819834" y="2928965"/>
            <a:ext cx="7900901" cy="400110"/>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lvl1pPr>
              <a:defRPr sz="2000"/>
            </a:lvl1pPr>
          </a:lstStyle>
          <a:p>
            <a:r>
              <a:rPr lang="en-US" dirty="0">
                <a:latin typeface="+mj-lt"/>
              </a:rPr>
              <a:t>• </a:t>
            </a:r>
            <a:r>
              <a:rPr dirty="0">
                <a:latin typeface="+mj-lt"/>
              </a:rPr>
              <a:t>Gastric lavage for recent ingestion </a:t>
            </a:r>
            <a:r>
              <a:rPr lang="en-US" dirty="0">
                <a:latin typeface="+mj-lt"/>
              </a:rPr>
              <a:t>•</a:t>
            </a:r>
            <a:r>
              <a:rPr dirty="0">
                <a:latin typeface="+mj-lt"/>
              </a:rPr>
              <a:t> Oral charcoal</a:t>
            </a:r>
          </a:p>
        </p:txBody>
      </p:sp>
      <p:sp>
        <p:nvSpPr>
          <p:cNvPr id="3201" name="Shape 3201"/>
          <p:cNvSpPr/>
          <p:nvPr/>
        </p:nvSpPr>
        <p:spPr>
          <a:xfrm>
            <a:off x="5128916" y="3977328"/>
            <a:ext cx="6635185" cy="707886"/>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lvl1pPr>
              <a:defRPr sz="2000"/>
            </a:lvl1pPr>
          </a:lstStyle>
          <a:p>
            <a:r>
              <a:rPr lang="en-US" dirty="0">
                <a:latin typeface="+mj-lt"/>
              </a:rPr>
              <a:t>• Source control: </a:t>
            </a:r>
            <a:r>
              <a:rPr dirty="0">
                <a:latin typeface="+mj-lt"/>
              </a:rPr>
              <a:t>Assess need for surgery</a:t>
            </a:r>
            <a:r>
              <a:rPr lang="en-US" dirty="0">
                <a:latin typeface="+mj-lt"/>
              </a:rPr>
              <a:t>, interventional radiology,</a:t>
            </a:r>
            <a:r>
              <a:rPr dirty="0">
                <a:latin typeface="+mj-lt"/>
              </a:rPr>
              <a:t> endoscopy </a:t>
            </a:r>
          </a:p>
        </p:txBody>
      </p:sp>
      <p:sp>
        <p:nvSpPr>
          <p:cNvPr id="3202" name="Shape 3202"/>
          <p:cNvSpPr/>
          <p:nvPr/>
        </p:nvSpPr>
        <p:spPr>
          <a:xfrm>
            <a:off x="6384917" y="5165925"/>
            <a:ext cx="4465611" cy="707886"/>
          </a:xfrm>
          <a:prstGeom prst="rect">
            <a:avLst/>
          </a:prstGeom>
          <a:ln w="12700">
            <a:miter lim="400000"/>
          </a:ln>
          <a:extLst>
            <a:ext uri="{C572A759-6A51-4108-AA02-DFA0A04FC94B}">
              <ma14:wrappingTextBoxFlag xmlns:ma14="http://schemas.microsoft.com/office/mac/drawingml/2011/main" xmlns="" val="1"/>
            </a:ext>
          </a:extLst>
        </p:spPr>
        <p:txBody>
          <a:bodyPr wrap="square" lIns="45719" rIns="45719">
            <a:spAutoFit/>
          </a:bodyPr>
          <a:lstStyle/>
          <a:p>
            <a:pPr>
              <a:defRPr sz="2000">
                <a:latin typeface="Calibri"/>
                <a:ea typeface="Calibri"/>
                <a:cs typeface="Calibri"/>
                <a:sym typeface="Calibri"/>
              </a:defRPr>
            </a:pPr>
            <a:r>
              <a:rPr lang="en-US" dirty="0">
                <a:latin typeface="+mj-lt"/>
              </a:rPr>
              <a:t>•</a:t>
            </a:r>
            <a:r>
              <a:rPr sz="2000" dirty="0">
                <a:latin typeface="+mj-lt"/>
              </a:rPr>
              <a:t> </a:t>
            </a:r>
            <a:r>
              <a:rPr lang="en-US" sz="2000" dirty="0" err="1">
                <a:latin typeface="+mj-lt"/>
                <a:ea typeface="Arial"/>
                <a:cs typeface="Arial"/>
                <a:sym typeface="Arial"/>
              </a:rPr>
              <a:t>PCCs</a:t>
            </a:r>
            <a:r>
              <a:rPr lang="en-US" sz="2000" dirty="0" err="1">
                <a:latin typeface="+mj-lt"/>
                <a:ea typeface="Arial"/>
                <a:cs typeface="Arial"/>
                <a:sym typeface="Wingdings" panose="05000000000000000000" pitchFamily="2" charset="2"/>
              </a:rPr>
              <a:t>Nonspecific</a:t>
            </a:r>
            <a:endParaRPr sz="2000" dirty="0">
              <a:latin typeface="+mj-lt"/>
              <a:ea typeface="Arial"/>
              <a:cs typeface="Arial"/>
              <a:sym typeface="Arial"/>
            </a:endParaRPr>
          </a:p>
          <a:p>
            <a:pPr>
              <a:defRPr sz="2000"/>
            </a:pPr>
            <a:r>
              <a:rPr lang="en-US" dirty="0">
                <a:latin typeface="+mj-lt"/>
              </a:rPr>
              <a:t>•</a:t>
            </a:r>
            <a:r>
              <a:rPr sz="2000" dirty="0">
                <a:latin typeface="+mj-lt"/>
              </a:rPr>
              <a:t> </a:t>
            </a:r>
            <a:r>
              <a:rPr lang="en-US" sz="2000" dirty="0">
                <a:latin typeface="+mj-lt"/>
              </a:rPr>
              <a:t>Andexanet </a:t>
            </a:r>
            <a:r>
              <a:rPr lang="en-US" sz="2000" dirty="0" err="1">
                <a:latin typeface="+mj-lt"/>
              </a:rPr>
              <a:t>alfa</a:t>
            </a:r>
            <a:r>
              <a:rPr lang="en-US" sz="2000" dirty="0" err="1">
                <a:latin typeface="+mj-lt"/>
                <a:sym typeface="Wingdings" panose="05000000000000000000" pitchFamily="2" charset="2"/>
              </a:rPr>
              <a:t>Targeted</a:t>
            </a:r>
            <a:endParaRPr lang="en-US" sz="2000" dirty="0">
              <a:latin typeface="+mj-lt"/>
            </a:endParaRPr>
          </a:p>
        </p:txBody>
      </p:sp>
      <p:sp>
        <p:nvSpPr>
          <p:cNvPr id="6" name="Title 5">
            <a:extLst>
              <a:ext uri="{FF2B5EF4-FFF2-40B4-BE49-F238E27FC236}">
                <a16:creationId xmlns:a16="http://schemas.microsoft.com/office/drawing/2014/main" id="{A5132274-CD72-3C5B-5BCC-F4B66DFF87D8}"/>
              </a:ext>
            </a:extLst>
          </p:cNvPr>
          <p:cNvSpPr>
            <a:spLocks noGrp="1"/>
          </p:cNvSpPr>
          <p:nvPr>
            <p:ph type="title"/>
          </p:nvPr>
        </p:nvSpPr>
        <p:spPr/>
        <p:txBody>
          <a:bodyPr/>
          <a:lstStyle/>
          <a:p>
            <a:r>
              <a:rPr lang="en-US" dirty="0"/>
              <a:t>Managing </a:t>
            </a:r>
            <a:r>
              <a:rPr lang="en-US" dirty="0" err="1"/>
              <a:t>DOAC</a:t>
            </a:r>
            <a:r>
              <a:rPr lang="en-US" dirty="0"/>
              <a:t>-Associated Bleeding: The 4 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4D6AB-853A-4471-A5BC-7C43DD26F8FE}"/>
              </a:ext>
            </a:extLst>
          </p:cNvPr>
          <p:cNvSpPr>
            <a:spLocks noGrp="1"/>
          </p:cNvSpPr>
          <p:nvPr>
            <p:ph type="title"/>
          </p:nvPr>
        </p:nvSpPr>
        <p:spPr/>
        <p:txBody>
          <a:bodyPr/>
          <a:lstStyle/>
          <a:p>
            <a:r>
              <a:rPr lang="en-US" dirty="0"/>
              <a:t>Targeted Versus Nonspecific: What Do We Mean?</a:t>
            </a:r>
          </a:p>
        </p:txBody>
      </p:sp>
      <p:sp>
        <p:nvSpPr>
          <p:cNvPr id="3" name="Content Placeholder 2">
            <a:extLst>
              <a:ext uri="{FF2B5EF4-FFF2-40B4-BE49-F238E27FC236}">
                <a16:creationId xmlns:a16="http://schemas.microsoft.com/office/drawing/2014/main" id="{1F8B5E09-F092-4EA1-BE17-D9073C0C6B7D}"/>
              </a:ext>
            </a:extLst>
          </p:cNvPr>
          <p:cNvSpPr>
            <a:spLocks noGrp="1"/>
          </p:cNvSpPr>
          <p:nvPr>
            <p:ph sz="half" idx="1"/>
          </p:nvPr>
        </p:nvSpPr>
        <p:spPr>
          <a:xfrm>
            <a:off x="291548" y="1496291"/>
            <a:ext cx="5377732" cy="4680672"/>
          </a:xfrm>
        </p:spPr>
        <p:txBody>
          <a:bodyPr/>
          <a:lstStyle/>
          <a:p>
            <a:pPr>
              <a:spcBef>
                <a:spcPts val="1200"/>
              </a:spcBef>
              <a:spcAft>
                <a:spcPts val="1200"/>
              </a:spcAft>
            </a:pPr>
            <a:r>
              <a:rPr lang="en-US" sz="2800" dirty="0"/>
              <a:t>Targeted</a:t>
            </a:r>
          </a:p>
          <a:p>
            <a:pPr lvl="1">
              <a:spcBef>
                <a:spcPts val="1200"/>
              </a:spcBef>
              <a:spcAft>
                <a:spcPts val="1200"/>
              </a:spcAft>
            </a:pPr>
            <a:r>
              <a:rPr lang="en-US" sz="2400" dirty="0"/>
              <a:t>Molecule designed for bind specific class of OACs </a:t>
            </a:r>
          </a:p>
          <a:p>
            <a:pPr lvl="2">
              <a:spcBef>
                <a:spcPts val="1200"/>
              </a:spcBef>
              <a:spcAft>
                <a:spcPts val="1200"/>
              </a:spcAft>
            </a:pPr>
            <a:r>
              <a:rPr lang="en-US" sz="2000" dirty="0"/>
              <a:t>Factor </a:t>
            </a:r>
            <a:r>
              <a:rPr lang="en-US" sz="2000" dirty="0" err="1"/>
              <a:t>Xa</a:t>
            </a:r>
            <a:r>
              <a:rPr lang="en-US" sz="2000" dirty="0"/>
              <a:t> inhibitors-andexanet alfa</a:t>
            </a:r>
          </a:p>
          <a:p>
            <a:pPr lvl="2">
              <a:spcBef>
                <a:spcPts val="1200"/>
              </a:spcBef>
              <a:spcAft>
                <a:spcPts val="1200"/>
              </a:spcAft>
            </a:pPr>
            <a:r>
              <a:rPr lang="en-US" sz="2000" dirty="0"/>
              <a:t>Direct thrombin inhibitor-</a:t>
            </a:r>
            <a:r>
              <a:rPr lang="en-US" sz="2000" dirty="0" err="1"/>
              <a:t>idarucizumab</a:t>
            </a:r>
            <a:endParaRPr lang="en-US" sz="2000" dirty="0"/>
          </a:p>
        </p:txBody>
      </p:sp>
      <p:sp>
        <p:nvSpPr>
          <p:cNvPr id="4" name="Content Placeholder 3">
            <a:extLst>
              <a:ext uri="{FF2B5EF4-FFF2-40B4-BE49-F238E27FC236}">
                <a16:creationId xmlns:a16="http://schemas.microsoft.com/office/drawing/2014/main" id="{0A332B29-496A-4C93-B590-9442F38AC019}"/>
              </a:ext>
            </a:extLst>
          </p:cNvPr>
          <p:cNvSpPr>
            <a:spLocks noGrp="1"/>
          </p:cNvSpPr>
          <p:nvPr>
            <p:ph sz="half" idx="2"/>
          </p:nvPr>
        </p:nvSpPr>
        <p:spPr>
          <a:xfrm>
            <a:off x="5943600" y="1496291"/>
            <a:ext cx="5410200" cy="4680672"/>
          </a:xfrm>
        </p:spPr>
        <p:txBody>
          <a:bodyPr>
            <a:normAutofit/>
          </a:bodyPr>
          <a:lstStyle/>
          <a:p>
            <a:pPr>
              <a:spcBef>
                <a:spcPts val="1200"/>
              </a:spcBef>
              <a:spcAft>
                <a:spcPts val="1200"/>
              </a:spcAft>
            </a:pPr>
            <a:r>
              <a:rPr lang="en-US" sz="2800" dirty="0"/>
              <a:t>Nonspecific</a:t>
            </a:r>
          </a:p>
          <a:p>
            <a:pPr lvl="1">
              <a:spcBef>
                <a:spcPts val="1200"/>
              </a:spcBef>
              <a:spcAft>
                <a:spcPts val="1200"/>
              </a:spcAft>
            </a:pPr>
            <a:r>
              <a:rPr lang="en-US" sz="2400" dirty="0"/>
              <a:t>4-factor PCCs-</a:t>
            </a:r>
            <a:r>
              <a:rPr lang="en-US" sz="2400" dirty="0" err="1"/>
              <a:t>lyophylized</a:t>
            </a:r>
            <a:r>
              <a:rPr lang="en-US" sz="2400" dirty="0"/>
              <a:t> factors </a:t>
            </a:r>
          </a:p>
          <a:p>
            <a:pPr lvl="1">
              <a:spcBef>
                <a:spcPts val="1200"/>
              </a:spcBef>
              <a:spcAft>
                <a:spcPts val="1200"/>
              </a:spcAft>
            </a:pPr>
            <a:r>
              <a:rPr lang="en-US" sz="2400" dirty="0"/>
              <a:t>Vitamin K-dependent- 2, 7, 9, 10</a:t>
            </a:r>
          </a:p>
          <a:p>
            <a:pPr lvl="1">
              <a:spcBef>
                <a:spcPts val="1200"/>
              </a:spcBef>
              <a:spcAft>
                <a:spcPts val="1200"/>
              </a:spcAft>
            </a:pPr>
            <a:r>
              <a:rPr lang="en-US" sz="2400" dirty="0"/>
              <a:t>Approved for warfarin repletion</a:t>
            </a:r>
          </a:p>
          <a:p>
            <a:pPr lvl="1">
              <a:spcBef>
                <a:spcPts val="1200"/>
              </a:spcBef>
              <a:spcAft>
                <a:spcPts val="1200"/>
              </a:spcAft>
            </a:pPr>
            <a:r>
              <a:rPr lang="en-US" sz="2400" dirty="0"/>
              <a:t>Off-label for DOAC reversal</a:t>
            </a:r>
          </a:p>
        </p:txBody>
      </p:sp>
    </p:spTree>
    <p:extLst>
      <p:ext uri="{BB962C8B-B14F-4D97-AF65-F5344CB8AC3E}">
        <p14:creationId xmlns:p14="http://schemas.microsoft.com/office/powerpoint/2010/main" val="402831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Real-World Evidence*</a:t>
            </a:r>
          </a:p>
        </p:txBody>
      </p:sp>
      <p:sp>
        <p:nvSpPr>
          <p:cNvPr id="3" name="Content Placeholder 2"/>
          <p:cNvSpPr>
            <a:spLocks noGrp="1"/>
          </p:cNvSpPr>
          <p:nvPr>
            <p:ph idx="1"/>
          </p:nvPr>
        </p:nvSpPr>
        <p:spPr>
          <a:xfrm>
            <a:off x="609599" y="1477906"/>
            <a:ext cx="7865807" cy="4722477"/>
          </a:xfrm>
        </p:spPr>
        <p:txBody>
          <a:bodyPr>
            <a:normAutofit/>
          </a:bodyPr>
          <a:lstStyle/>
          <a:p>
            <a:r>
              <a:rPr lang="en-US" sz="1800" dirty="0"/>
              <a:t>Multicenter retrospective chart review study of adults in the United States hospitalized with oral </a:t>
            </a:r>
            <a:r>
              <a:rPr lang="en-US" sz="1800" dirty="0" err="1"/>
              <a:t>FXa</a:t>
            </a:r>
            <a:r>
              <a:rPr lang="en-US" sz="1800" dirty="0"/>
              <a:t> inhibitor- or enoxaparin-related bleeds who received andexanet alfa or </a:t>
            </a:r>
            <a:r>
              <a:rPr lang="en-US" sz="1800" dirty="0" err="1"/>
              <a:t>4F</a:t>
            </a:r>
            <a:r>
              <a:rPr lang="en-US" sz="1800" dirty="0"/>
              <a:t>-PCC between May 17, 2018, and September 30, 2021</a:t>
            </a:r>
          </a:p>
          <a:p>
            <a:r>
              <a:rPr lang="en-US" sz="1800" dirty="0"/>
              <a:t>Inclusion criteria:</a:t>
            </a:r>
          </a:p>
          <a:p>
            <a:pPr lvl="1"/>
            <a:r>
              <a:rPr lang="en-US" sz="1600" dirty="0"/>
              <a:t>Older than 18 years</a:t>
            </a:r>
          </a:p>
          <a:p>
            <a:pPr lvl="1"/>
            <a:r>
              <a:rPr lang="en-US" sz="1600" dirty="0"/>
              <a:t>ICD-10 diagnosis code of </a:t>
            </a:r>
            <a:r>
              <a:rPr lang="en-US" sz="1600" dirty="0" err="1"/>
              <a:t>D68.32</a:t>
            </a:r>
            <a:r>
              <a:rPr lang="en-US" sz="1600" dirty="0"/>
              <a:t> as part of inpatient admission</a:t>
            </a:r>
          </a:p>
          <a:p>
            <a:pPr lvl="1"/>
            <a:r>
              <a:rPr lang="en-US" sz="1600" dirty="0"/>
              <a:t>Taking either an oral </a:t>
            </a:r>
            <a:r>
              <a:rPr lang="en-US" sz="1600" dirty="0" err="1"/>
              <a:t>FXa</a:t>
            </a:r>
            <a:r>
              <a:rPr lang="en-US" sz="1600" dirty="0"/>
              <a:t> inhibitor or enoxaparin at the time of the bleeding event </a:t>
            </a:r>
          </a:p>
          <a:p>
            <a:pPr lvl="1"/>
            <a:r>
              <a:rPr lang="en-US" sz="1600" dirty="0"/>
              <a:t>Treated with either andexanet alfa or </a:t>
            </a:r>
            <a:r>
              <a:rPr lang="en-US" sz="1600" dirty="0" err="1"/>
              <a:t>4F</a:t>
            </a:r>
            <a:r>
              <a:rPr lang="en-US" sz="1600" dirty="0"/>
              <a:t>-PCC during index hospitalization</a:t>
            </a:r>
          </a:p>
          <a:p>
            <a:pPr lvl="1"/>
            <a:r>
              <a:rPr lang="en-US" sz="1600" dirty="0"/>
              <a:t>Had a documented discharge disposition</a:t>
            </a:r>
          </a:p>
          <a:p>
            <a:r>
              <a:rPr lang="en-US" sz="1800" dirty="0"/>
              <a:t>Patient chart data were collected from 184 US hospitals across 36 states</a:t>
            </a:r>
          </a:p>
          <a:p>
            <a:endParaRPr lang="en-US" sz="1800" dirty="0"/>
          </a:p>
        </p:txBody>
      </p:sp>
      <p:sp>
        <p:nvSpPr>
          <p:cNvPr id="14" name="Rectangle 13">
            <a:extLst>
              <a:ext uri="{FF2B5EF4-FFF2-40B4-BE49-F238E27FC236}">
                <a16:creationId xmlns:a16="http://schemas.microsoft.com/office/drawing/2014/main" id="{2D3B5D89-EAFD-EC81-767D-972142B6B1F0}"/>
              </a:ext>
            </a:extLst>
          </p:cNvPr>
          <p:cNvSpPr/>
          <p:nvPr/>
        </p:nvSpPr>
        <p:spPr>
          <a:xfrm>
            <a:off x="8617095" y="163002"/>
            <a:ext cx="3251199" cy="6416701"/>
          </a:xfrm>
          <a:prstGeom prst="rect">
            <a:avLst/>
          </a:prstGeom>
          <a:solidFill>
            <a:schemeClr val="bg1"/>
          </a:solidFill>
          <a:ln>
            <a:solidFill>
              <a:srgbClr val="DE5C04"/>
            </a:solidFill>
          </a:ln>
          <a:effectLst>
            <a:outerShdw blurRad="190500" algn="ctr" rotWithShape="0">
              <a:prstClr val="black">
                <a:alpha val="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6A93C25-0D11-3A00-D279-40D2A71D52F9}"/>
              </a:ext>
            </a:extLst>
          </p:cNvPr>
          <p:cNvSpPr/>
          <p:nvPr/>
        </p:nvSpPr>
        <p:spPr>
          <a:xfrm>
            <a:off x="8617096" y="163003"/>
            <a:ext cx="3251199" cy="537734"/>
          </a:xfrm>
          <a:prstGeom prst="rect">
            <a:avLst/>
          </a:prstGeom>
          <a:solidFill>
            <a:srgbClr val="DE5C04"/>
          </a:solidFill>
          <a:ln>
            <a:noFill/>
          </a:ln>
          <a:effectLst>
            <a:outerShdw blurRad="50800" dist="25400" dir="5400000" algn="t"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8D6A25FB-E9A7-4D62-B354-57850C3A6FF6}"/>
              </a:ext>
            </a:extLst>
          </p:cNvPr>
          <p:cNvGrpSpPr/>
          <p:nvPr/>
        </p:nvGrpSpPr>
        <p:grpSpPr>
          <a:xfrm>
            <a:off x="8621136" y="601341"/>
            <a:ext cx="3232912" cy="55607"/>
            <a:chOff x="8944841" y="6672162"/>
            <a:chExt cx="3232912" cy="55607"/>
          </a:xfrm>
        </p:grpSpPr>
        <p:sp>
          <p:nvSpPr>
            <p:cNvPr id="17" name="Oval 16">
              <a:extLst>
                <a:ext uri="{FF2B5EF4-FFF2-40B4-BE49-F238E27FC236}">
                  <a16:creationId xmlns:a16="http://schemas.microsoft.com/office/drawing/2014/main" id="{34BBD43B-5BBC-4599-28B3-26696F5F57D7}"/>
                </a:ext>
              </a:extLst>
            </p:cNvPr>
            <p:cNvSpPr/>
            <p:nvPr userDrawn="1"/>
          </p:nvSpPr>
          <p:spPr>
            <a:xfrm>
              <a:off x="894484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447C721-C3BA-D81C-6D93-2ECD8CC1C6DB}"/>
                </a:ext>
              </a:extLst>
            </p:cNvPr>
            <p:cNvSpPr/>
            <p:nvPr userDrawn="1"/>
          </p:nvSpPr>
          <p:spPr>
            <a:xfrm>
              <a:off x="908926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E79B3A49-1D8E-72DA-B751-D716307E7EE7}"/>
                </a:ext>
              </a:extLst>
            </p:cNvPr>
            <p:cNvSpPr/>
            <p:nvPr userDrawn="1"/>
          </p:nvSpPr>
          <p:spPr>
            <a:xfrm>
              <a:off x="923368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45E1323A-6B59-401A-C5C9-5C3A450AA004}"/>
                </a:ext>
              </a:extLst>
            </p:cNvPr>
            <p:cNvSpPr/>
            <p:nvPr userDrawn="1"/>
          </p:nvSpPr>
          <p:spPr>
            <a:xfrm>
              <a:off x="9378109"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63524691-4077-0EF0-4A26-62B04A358E26}"/>
                </a:ext>
              </a:extLst>
            </p:cNvPr>
            <p:cNvSpPr/>
            <p:nvPr userDrawn="1"/>
          </p:nvSpPr>
          <p:spPr>
            <a:xfrm>
              <a:off x="9522532"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5441D0C-7270-2F17-59CA-96636FA9D3F6}"/>
                </a:ext>
              </a:extLst>
            </p:cNvPr>
            <p:cNvSpPr/>
            <p:nvPr userDrawn="1"/>
          </p:nvSpPr>
          <p:spPr>
            <a:xfrm>
              <a:off x="9666955"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DB95F12A-B38C-4B1E-3B0C-A9784666EC7D}"/>
                </a:ext>
              </a:extLst>
            </p:cNvPr>
            <p:cNvSpPr/>
            <p:nvPr userDrawn="1"/>
          </p:nvSpPr>
          <p:spPr>
            <a:xfrm>
              <a:off x="9811378"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1CFAB102-B544-851F-A1F1-F36FFE4296B8}"/>
                </a:ext>
              </a:extLst>
            </p:cNvPr>
            <p:cNvSpPr/>
            <p:nvPr userDrawn="1"/>
          </p:nvSpPr>
          <p:spPr>
            <a:xfrm>
              <a:off x="995580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10AC8DF9-020C-50EC-31DF-0CC64ADB103B}"/>
                </a:ext>
              </a:extLst>
            </p:cNvPr>
            <p:cNvSpPr/>
            <p:nvPr userDrawn="1"/>
          </p:nvSpPr>
          <p:spPr>
            <a:xfrm>
              <a:off x="1010022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9765EED9-5DE4-D781-E937-C8DF84C2FE9D}"/>
                </a:ext>
              </a:extLst>
            </p:cNvPr>
            <p:cNvSpPr/>
            <p:nvPr userDrawn="1"/>
          </p:nvSpPr>
          <p:spPr>
            <a:xfrm>
              <a:off x="1024464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57D319B4-BE1E-DC0B-D4F2-DBD8C019B4F3}"/>
                </a:ext>
              </a:extLst>
            </p:cNvPr>
            <p:cNvSpPr/>
            <p:nvPr userDrawn="1"/>
          </p:nvSpPr>
          <p:spPr>
            <a:xfrm>
              <a:off x="10389070"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B7E1CA69-5DAF-EC07-89F5-49BF1E51DF81}"/>
                </a:ext>
              </a:extLst>
            </p:cNvPr>
            <p:cNvSpPr/>
            <p:nvPr userDrawn="1"/>
          </p:nvSpPr>
          <p:spPr>
            <a:xfrm>
              <a:off x="10533493"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2B089FB8-498A-61C1-408A-B4629899AC2E}"/>
                </a:ext>
              </a:extLst>
            </p:cNvPr>
            <p:cNvSpPr/>
            <p:nvPr userDrawn="1"/>
          </p:nvSpPr>
          <p:spPr>
            <a:xfrm>
              <a:off x="10677916"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955F4B3-063C-7B23-C7A6-87D5719991C2}"/>
                </a:ext>
              </a:extLst>
            </p:cNvPr>
            <p:cNvSpPr/>
            <p:nvPr userDrawn="1"/>
          </p:nvSpPr>
          <p:spPr>
            <a:xfrm>
              <a:off x="10822339"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1E3B94FF-A6BF-7EE3-DF6F-AEECC965AE3A}"/>
                </a:ext>
              </a:extLst>
            </p:cNvPr>
            <p:cNvSpPr/>
            <p:nvPr userDrawn="1"/>
          </p:nvSpPr>
          <p:spPr>
            <a:xfrm>
              <a:off x="10966762"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B87F28C-E310-5947-2E86-4BA27C3F9D14}"/>
                </a:ext>
              </a:extLst>
            </p:cNvPr>
            <p:cNvSpPr/>
            <p:nvPr userDrawn="1"/>
          </p:nvSpPr>
          <p:spPr>
            <a:xfrm>
              <a:off x="11111185"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3C7E2B5-24F9-FB00-BD91-37F0CE03DB38}"/>
                </a:ext>
              </a:extLst>
            </p:cNvPr>
            <p:cNvSpPr/>
            <p:nvPr userDrawn="1"/>
          </p:nvSpPr>
          <p:spPr>
            <a:xfrm>
              <a:off x="11255608"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A48A1282-C2AC-FD78-3417-696E986BCE7E}"/>
                </a:ext>
              </a:extLst>
            </p:cNvPr>
            <p:cNvSpPr/>
            <p:nvPr userDrawn="1"/>
          </p:nvSpPr>
          <p:spPr>
            <a:xfrm>
              <a:off x="11400031"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886C8EF4-1314-915E-6EA1-C51E37F73BA5}"/>
                </a:ext>
              </a:extLst>
            </p:cNvPr>
            <p:cNvSpPr/>
            <p:nvPr userDrawn="1"/>
          </p:nvSpPr>
          <p:spPr>
            <a:xfrm>
              <a:off x="11544454"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E37C5B39-C8D8-7531-CD95-E81883F865DE}"/>
                </a:ext>
              </a:extLst>
            </p:cNvPr>
            <p:cNvSpPr/>
            <p:nvPr userDrawn="1"/>
          </p:nvSpPr>
          <p:spPr>
            <a:xfrm>
              <a:off x="11688877"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29AD1D8-3E48-EBD2-3272-8BFB69285E97}"/>
                </a:ext>
              </a:extLst>
            </p:cNvPr>
            <p:cNvSpPr/>
            <p:nvPr userDrawn="1"/>
          </p:nvSpPr>
          <p:spPr>
            <a:xfrm>
              <a:off x="11833300"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98DA08C8-01D0-975C-9643-FC1D95114208}"/>
                </a:ext>
              </a:extLst>
            </p:cNvPr>
            <p:cNvSpPr/>
            <p:nvPr userDrawn="1"/>
          </p:nvSpPr>
          <p:spPr>
            <a:xfrm>
              <a:off x="11977723"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CF3455A0-CE38-E44A-13CA-8334DC2817B0}"/>
                </a:ext>
              </a:extLst>
            </p:cNvPr>
            <p:cNvSpPr/>
            <p:nvPr userDrawn="1"/>
          </p:nvSpPr>
          <p:spPr>
            <a:xfrm>
              <a:off x="12122146" y="6672162"/>
              <a:ext cx="55607" cy="55607"/>
            </a:xfrm>
            <a:prstGeom prst="ellipse">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Text Placeholder 12">
            <a:extLst>
              <a:ext uri="{FF2B5EF4-FFF2-40B4-BE49-F238E27FC236}">
                <a16:creationId xmlns:a16="http://schemas.microsoft.com/office/drawing/2014/main" id="{E53B960B-D491-0065-02A5-9A9351C35580}"/>
              </a:ext>
            </a:extLst>
          </p:cNvPr>
          <p:cNvSpPr txBox="1">
            <a:spLocks/>
          </p:cNvSpPr>
          <p:nvPr/>
        </p:nvSpPr>
        <p:spPr>
          <a:xfrm>
            <a:off x="8880770" y="1483890"/>
            <a:ext cx="2768600" cy="4594882"/>
          </a:xfrm>
          <a:prstGeom prst="rect">
            <a:avLst/>
          </a:prstGeom>
        </p:spPr>
        <p:txBody>
          <a:bodyPr lIns="91440">
            <a:normAutofit/>
          </a:bodyPr>
          <a:lstStyle>
            <a:lvl1pPr marL="137160" indent="-137160" algn="l" defTabSz="914400" rtl="0" eaLnBrk="1" latinLnBrk="0" hangingPunct="1">
              <a:lnSpc>
                <a:spcPct val="100000"/>
              </a:lnSpc>
              <a:spcBef>
                <a:spcPts val="1000"/>
              </a:spcBef>
              <a:buClr>
                <a:schemeClr val="accent3"/>
              </a:buClr>
              <a:buFont typeface="Arial" panose="020B0604020202020204" pitchFamily="34" charset="0"/>
              <a:buChar char="•"/>
              <a:defRPr sz="1600" kern="1200">
                <a:solidFill>
                  <a:schemeClr val="tx1">
                    <a:lumMod val="85000"/>
                    <a:lumOff val="15000"/>
                    <a:alpha val="90000"/>
                  </a:schemeClr>
                </a:solidFill>
                <a:latin typeface="+mn-lt"/>
                <a:ea typeface="+mn-ea"/>
                <a:cs typeface="+mn-cs"/>
              </a:defRPr>
            </a:lvl1pPr>
            <a:lvl2pPr marL="274320" indent="-182880" algn="l" defTabSz="914400" rtl="0" eaLnBrk="1" latinLnBrk="0" hangingPunct="1">
              <a:lnSpc>
                <a:spcPct val="100000"/>
              </a:lnSpc>
              <a:spcBef>
                <a:spcPts val="500"/>
              </a:spcBef>
              <a:buClr>
                <a:schemeClr val="accent1"/>
              </a:buClr>
              <a:buFont typeface="Arial" panose="020B0604020202020204" pitchFamily="34" charset="0"/>
              <a:buChar char="•"/>
              <a:defRPr sz="1400" kern="1200">
                <a:solidFill>
                  <a:schemeClr val="tx1">
                    <a:lumMod val="85000"/>
                    <a:lumOff val="15000"/>
                    <a:alpha val="90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dirty="0"/>
              <a:t>To compare in-hospital mortality in patients hospitalized with oral </a:t>
            </a:r>
            <a:r>
              <a:rPr lang="en-US" sz="2000" dirty="0" err="1"/>
              <a:t>FXa</a:t>
            </a:r>
            <a:r>
              <a:rPr lang="en-US" sz="2000" dirty="0"/>
              <a:t> inhibitor- or enoxaparin-related ICH or GI bleeds who were treated with </a:t>
            </a:r>
            <a:r>
              <a:rPr lang="en-US" sz="2000" dirty="0" err="1"/>
              <a:t>andexanet</a:t>
            </a:r>
            <a:r>
              <a:rPr lang="en-US" sz="2000" dirty="0"/>
              <a:t> alfa or 4F-PCC</a:t>
            </a:r>
          </a:p>
        </p:txBody>
      </p:sp>
      <p:sp>
        <p:nvSpPr>
          <p:cNvPr id="41" name="Text Placeholder 10">
            <a:extLst>
              <a:ext uri="{FF2B5EF4-FFF2-40B4-BE49-F238E27FC236}">
                <a16:creationId xmlns:a16="http://schemas.microsoft.com/office/drawing/2014/main" id="{0B912F43-0959-1F32-286A-3D24DF6050C5}"/>
              </a:ext>
            </a:extLst>
          </p:cNvPr>
          <p:cNvSpPr txBox="1">
            <a:spLocks/>
          </p:cNvSpPr>
          <p:nvPr/>
        </p:nvSpPr>
        <p:spPr>
          <a:xfrm>
            <a:off x="8880770" y="815009"/>
            <a:ext cx="2768600" cy="661100"/>
          </a:xfrm>
          <a:prstGeom prst="rect">
            <a:avLst/>
          </a:prstGeom>
        </p:spPr>
        <p:txBody>
          <a:bodyPr anchor="ctr" anchorCtr="0">
            <a:normAutofit/>
          </a:bodyPr>
          <a:lstStyle>
            <a:lvl1pPr marL="0" indent="0" algn="l" defTabSz="914400" rtl="0" eaLnBrk="1" latinLnBrk="0" hangingPunct="1">
              <a:lnSpc>
                <a:spcPct val="100000"/>
              </a:lnSpc>
              <a:spcBef>
                <a:spcPts val="1000"/>
              </a:spcBef>
              <a:buClr>
                <a:schemeClr val="accent3"/>
              </a:buClr>
              <a:buFontTx/>
              <a:buNone/>
              <a:defRPr sz="1800" b="1" kern="1200" baseline="0">
                <a:solidFill>
                  <a:schemeClr val="tx1">
                    <a:lumMod val="50000"/>
                    <a:lumOff val="50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800" dirty="0"/>
              <a:t>Objective</a:t>
            </a:r>
          </a:p>
        </p:txBody>
      </p:sp>
      <p:sp>
        <p:nvSpPr>
          <p:cNvPr id="42" name="Footer Placeholder 41">
            <a:extLst>
              <a:ext uri="{FF2B5EF4-FFF2-40B4-BE49-F238E27FC236}">
                <a16:creationId xmlns:a16="http://schemas.microsoft.com/office/drawing/2014/main" id="{EADC8F4C-B58C-D7AC-590A-D1FD7AAA8D2B}"/>
              </a:ext>
            </a:extLst>
          </p:cNvPr>
          <p:cNvSpPr>
            <a:spLocks noGrp="1"/>
          </p:cNvSpPr>
          <p:nvPr>
            <p:ph type="ftr" sz="quarter" idx="3"/>
          </p:nvPr>
        </p:nvSpPr>
        <p:spPr>
          <a:xfrm>
            <a:off x="609600" y="6356350"/>
            <a:ext cx="6735097" cy="442131"/>
          </a:xfrm>
        </p:spPr>
        <p:txBody>
          <a:bodyPr/>
          <a:lstStyle/>
          <a:p>
            <a:r>
              <a:rPr lang="en-US" dirty="0"/>
              <a:t>* American College of Emergency Physicians 2022.</a:t>
            </a:r>
          </a:p>
          <a:p>
            <a:r>
              <a:rPr lang="en-US" dirty="0"/>
              <a:t>4F-PCC, 4-factor prothrombin complex concentrate; D68.32, hemorrhagic disorder due to extrinsic circulating anticoagulants; </a:t>
            </a:r>
            <a:r>
              <a:rPr lang="en-US" dirty="0" err="1"/>
              <a:t>FXa</a:t>
            </a:r>
            <a:r>
              <a:rPr lang="en-US" dirty="0"/>
              <a:t>, factor </a:t>
            </a:r>
            <a:r>
              <a:rPr lang="en-US" dirty="0" err="1"/>
              <a:t>Xa</a:t>
            </a:r>
            <a:r>
              <a:rPr lang="en-US" dirty="0"/>
              <a:t>; ICH, intracranial hemorrhage.</a:t>
            </a:r>
          </a:p>
        </p:txBody>
      </p:sp>
    </p:spTree>
    <p:extLst>
      <p:ext uri="{BB962C8B-B14F-4D97-AF65-F5344CB8AC3E}">
        <p14:creationId xmlns:p14="http://schemas.microsoft.com/office/powerpoint/2010/main" val="1768158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Baseline Characteristics: All Bleed Types </a:t>
            </a:r>
          </a:p>
        </p:txBody>
      </p:sp>
      <p:graphicFrame>
        <p:nvGraphicFramePr>
          <p:cNvPr id="3" name="Table 2"/>
          <p:cNvGraphicFramePr>
            <a:graphicFrameLocks noGrp="1"/>
          </p:cNvGraphicFramePr>
          <p:nvPr>
            <p:extLst>
              <p:ext uri="{D42A27DB-BD31-4B8C-83A1-F6EECF244321}">
                <p14:modId xmlns:p14="http://schemas.microsoft.com/office/powerpoint/2010/main" val="1114777453"/>
              </p:ext>
            </p:extLst>
          </p:nvPr>
        </p:nvGraphicFramePr>
        <p:xfrm>
          <a:off x="597243" y="1526552"/>
          <a:ext cx="10997514" cy="3844224"/>
        </p:xfrm>
        <a:graphic>
          <a:graphicData uri="http://schemas.openxmlformats.org/drawingml/2006/table">
            <a:tbl>
              <a:tblPr firstRow="1" bandRow="1"/>
              <a:tblGrid>
                <a:gridCol w="2489708">
                  <a:extLst>
                    <a:ext uri="{9D8B030D-6E8A-4147-A177-3AD203B41FA5}">
                      <a16:colId xmlns:a16="http://schemas.microsoft.com/office/drawing/2014/main" val="20000"/>
                    </a:ext>
                  </a:extLst>
                </a:gridCol>
                <a:gridCol w="2728291">
                  <a:extLst>
                    <a:ext uri="{9D8B030D-6E8A-4147-A177-3AD203B41FA5}">
                      <a16:colId xmlns:a16="http://schemas.microsoft.com/office/drawing/2014/main" val="20001"/>
                    </a:ext>
                  </a:extLst>
                </a:gridCol>
                <a:gridCol w="1926505">
                  <a:extLst>
                    <a:ext uri="{9D8B030D-6E8A-4147-A177-3AD203B41FA5}">
                      <a16:colId xmlns:a16="http://schemas.microsoft.com/office/drawing/2014/main" val="20002"/>
                    </a:ext>
                  </a:extLst>
                </a:gridCol>
                <a:gridCol w="1926505">
                  <a:extLst>
                    <a:ext uri="{9D8B030D-6E8A-4147-A177-3AD203B41FA5}">
                      <a16:colId xmlns:a16="http://schemas.microsoft.com/office/drawing/2014/main" val="16467414"/>
                    </a:ext>
                  </a:extLst>
                </a:gridCol>
                <a:gridCol w="1926505">
                  <a:extLst>
                    <a:ext uri="{9D8B030D-6E8A-4147-A177-3AD203B41FA5}">
                      <a16:colId xmlns:a16="http://schemas.microsoft.com/office/drawing/2014/main" val="3462380326"/>
                    </a:ext>
                  </a:extLst>
                </a:gridCol>
              </a:tblGrid>
              <a:tr h="554924">
                <a:tc gridSpan="2">
                  <a:txBody>
                    <a:bodyPr/>
                    <a:lstStyle/>
                    <a:p>
                      <a:pPr algn="l">
                        <a:lnSpc>
                          <a:spcPct val="100000"/>
                        </a:lnSpc>
                        <a:spcAft>
                          <a:spcPts val="0"/>
                        </a:spcAft>
                      </a:pPr>
                      <a:r>
                        <a:rPr lang="en-US" sz="1400" b="0">
                          <a:solidFill>
                            <a:schemeClr val="bg1"/>
                          </a:solidFill>
                          <a:latin typeface="Arial" charset="0"/>
                          <a:cs typeface="Arial" charset="0"/>
                        </a:rPr>
                        <a:t>Characteristic</a:t>
                      </a:r>
                    </a:p>
                  </a:txBody>
                  <a:tcPr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hMerge="1">
                  <a:txBody>
                    <a:bodyPr/>
                    <a:lstStyle/>
                    <a:p>
                      <a:pPr algn="l"/>
                      <a:r>
                        <a:rPr lang="en-US" sz="1400" dirty="0" err="1">
                          <a:solidFill>
                            <a:schemeClr val="bg1"/>
                          </a:solidFill>
                          <a:latin typeface="Arial" charset="0"/>
                          <a:ea typeface="Arial" charset="0"/>
                          <a:cs typeface="Arial" charset="0"/>
                        </a:rPr>
                        <a:t>Quibeatem</a:t>
                      </a:r>
                      <a:r>
                        <a:rPr lang="en-US" sz="1400" dirty="0">
                          <a:solidFill>
                            <a:schemeClr val="bg1"/>
                          </a:solidFill>
                          <a:latin typeface="Arial" charset="0"/>
                          <a:ea typeface="Arial" charset="0"/>
                          <a:cs typeface="Arial" charset="0"/>
                        </a:rPr>
                        <a:t> </a:t>
                      </a:r>
                      <a:r>
                        <a:rPr lang="en-US" sz="1400" dirty="0" err="1">
                          <a:solidFill>
                            <a:schemeClr val="bg1"/>
                          </a:solidFill>
                          <a:latin typeface="Arial" charset="0"/>
                          <a:ea typeface="Arial" charset="0"/>
                          <a:cs typeface="Arial" charset="0"/>
                        </a:rPr>
                        <a:t>niment</a:t>
                      </a:r>
                      <a:endParaRPr lang="en-US" sz="1400" dirty="0">
                        <a:solidFill>
                          <a:schemeClr val="bg1"/>
                        </a:solidFill>
                        <a:latin typeface="Arial" charset="0"/>
                        <a:ea typeface="Arial" charset="0"/>
                        <a:cs typeface="Arial"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457200" marR="0" algn="l" fontAlgn="ctr">
                        <a:lnSpc>
                          <a:spcPct val="100000"/>
                        </a:lnSpc>
                        <a:spcBef>
                          <a:spcPts val="0"/>
                        </a:spcBef>
                        <a:spcAft>
                          <a:spcPts val="0"/>
                        </a:spcAft>
                      </a:pPr>
                      <a:r>
                        <a:rPr lang="en-US" sz="1400" b="0" kern="1200" dirty="0">
                          <a:solidFill>
                            <a:schemeClr val="bg1"/>
                          </a:solidFill>
                          <a:effectLst/>
                          <a:latin typeface="Arial" panose="020B0604020202020204" pitchFamily="34" charset="0"/>
                          <a:ea typeface="Calibri" panose="020F0502020204030204" pitchFamily="34" charset="0"/>
                          <a:cs typeface="Arial" panose="020B0604020202020204" pitchFamily="34" charset="0"/>
                        </a:rPr>
                        <a:t>Andexanet alfa</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457200" marR="0" algn="l" fontAlgn="ctr">
                        <a:lnSpc>
                          <a:spcPct val="100000"/>
                        </a:lnSpc>
                        <a:spcBef>
                          <a:spcPts val="0"/>
                        </a:spcBef>
                        <a:spcAft>
                          <a:spcPts val="0"/>
                        </a:spcAft>
                      </a:pPr>
                      <a:r>
                        <a:rPr lang="en-US" sz="1400" b="0" kern="1200" dirty="0">
                          <a:solidFill>
                            <a:schemeClr val="bg1"/>
                          </a:solidFill>
                          <a:effectLst/>
                          <a:latin typeface="Arial" panose="020B0604020202020204" pitchFamily="34" charset="0"/>
                          <a:ea typeface="Calibri" panose="020F0502020204030204" pitchFamily="34" charset="0"/>
                          <a:cs typeface="Arial" panose="020B0604020202020204" pitchFamily="34" charset="0"/>
                        </a:rPr>
                        <a:t>(n=1,366)</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548640" marR="0" algn="l" fontAlgn="ctr">
                        <a:lnSpc>
                          <a:spcPct val="100000"/>
                        </a:lnSpc>
                        <a:spcBef>
                          <a:spcPts val="0"/>
                        </a:spcBef>
                        <a:spcAft>
                          <a:spcPts val="0"/>
                        </a:spcAft>
                      </a:pPr>
                      <a:r>
                        <a:rPr lang="en-US" sz="1400" b="0" kern="12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4F</a:t>
                      </a:r>
                      <a:r>
                        <a:rPr lang="en-US" sz="1400" b="0" kern="1200" dirty="0">
                          <a:solidFill>
                            <a:schemeClr val="bg1"/>
                          </a:solidFill>
                          <a:effectLst/>
                          <a:latin typeface="Arial" panose="020B0604020202020204" pitchFamily="34" charset="0"/>
                          <a:ea typeface="Calibri" panose="020F0502020204030204" pitchFamily="34" charset="0"/>
                          <a:cs typeface="Arial" panose="020B0604020202020204" pitchFamily="34" charset="0"/>
                        </a:rPr>
                        <a:t>-PCC</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548640" marR="0" algn="l" fontAlgn="ctr">
                        <a:lnSpc>
                          <a:spcPct val="100000"/>
                        </a:lnSpc>
                        <a:spcBef>
                          <a:spcPts val="0"/>
                        </a:spcBef>
                        <a:spcAft>
                          <a:spcPts val="0"/>
                        </a:spcAft>
                      </a:pPr>
                      <a:r>
                        <a:rPr lang="en-US" sz="1400" b="0" kern="1200" dirty="0">
                          <a:solidFill>
                            <a:schemeClr val="bg1"/>
                          </a:solidFill>
                          <a:effectLst/>
                          <a:latin typeface="Arial" panose="020B0604020202020204" pitchFamily="34" charset="0"/>
                          <a:ea typeface="Calibri" panose="020F0502020204030204" pitchFamily="34" charset="0"/>
                          <a:cs typeface="Arial" panose="020B0604020202020204" pitchFamily="34" charset="0"/>
                        </a:rPr>
                        <a:t>(n=1,464)</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640080" marR="0" algn="l" fontAlgn="ctr">
                        <a:lnSpc>
                          <a:spcPct val="100000"/>
                        </a:lnSpc>
                        <a:spcBef>
                          <a:spcPts val="0"/>
                        </a:spcBef>
                        <a:spcAft>
                          <a:spcPts val="0"/>
                        </a:spcAft>
                      </a:pPr>
                      <a:r>
                        <a:rPr lang="en-US" sz="1400" b="0" i="1" kern="1200">
                          <a:solidFill>
                            <a:schemeClr val="bg1"/>
                          </a:solidFill>
                          <a:effectLst/>
                          <a:latin typeface="Arial" panose="020B0604020202020204" pitchFamily="34" charset="0"/>
                          <a:ea typeface="Calibri" panose="020F0502020204030204" pitchFamily="34" charset="0"/>
                          <a:cs typeface="Arial" panose="020B0604020202020204" pitchFamily="34" charset="0"/>
                        </a:rPr>
                        <a:t>P</a:t>
                      </a:r>
                      <a:r>
                        <a:rPr lang="en-US" sz="1400" b="0" kern="1200">
                          <a:solidFill>
                            <a:schemeClr val="bg1"/>
                          </a:solidFill>
                          <a:effectLst/>
                          <a:latin typeface="Arial" panose="020B0604020202020204" pitchFamily="34" charset="0"/>
                          <a:ea typeface="Calibri" panose="020F0502020204030204" pitchFamily="34" charset="0"/>
                          <a:cs typeface="Arial" panose="020B0604020202020204" pitchFamily="34" charset="0"/>
                        </a:rPr>
                        <a:t> value</a:t>
                      </a:r>
                      <a:endParaRPr lang="en-US" sz="1400" b="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extLst>
                  <a:ext uri="{0D108BD9-81ED-4DB2-BD59-A6C34878D82A}">
                    <a16:rowId xmlns:a16="http://schemas.microsoft.com/office/drawing/2014/main" val="10000"/>
                  </a:ext>
                </a:extLst>
              </a:tr>
              <a:tr h="227510">
                <a:tc gridSpan="2">
                  <a:txBody>
                    <a:bodyPr/>
                    <a:lstStyle/>
                    <a:p>
                      <a:pPr marL="0" indent="0">
                        <a:lnSpc>
                          <a:spcPct val="90000"/>
                        </a:lnSpc>
                        <a:spcAft>
                          <a:spcPts val="600"/>
                        </a:spcAft>
                        <a:buFontTx/>
                        <a:buNone/>
                      </a:pPr>
                      <a:r>
                        <a:rPr lang="en-US" sz="1250">
                          <a:latin typeface="Arial" charset="0"/>
                          <a:cs typeface="Arial" charset="0"/>
                        </a:rPr>
                        <a:t>Age, years, mean; median (IQR)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hMerge="1">
                  <a:txBody>
                    <a:bodyPr/>
                    <a:lstStyle/>
                    <a:p>
                      <a:endParaRPr lang="en-US"/>
                    </a:p>
                  </a:txBody>
                  <a:tcPr/>
                </a:tc>
                <a:tc>
                  <a:txBody>
                    <a:bodyPr/>
                    <a:lstStyle/>
                    <a:p>
                      <a:pPr marL="457200" marR="0" algn="l" fontAlgn="ctr">
                        <a:lnSpc>
                          <a:spcPct val="107000"/>
                        </a:lnSpc>
                        <a:spcBef>
                          <a:spcPts val="0"/>
                        </a:spcBef>
                        <a:spcAft>
                          <a:spcPts val="200"/>
                        </a:spcAft>
                      </a:pPr>
                      <a:r>
                        <a:rPr lang="en-US" sz="1250" kern="1200" dirty="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64; 65 (19)</a:t>
                      </a:r>
                      <a:endParaRPr lang="en-US" sz="125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548640" marR="0" algn="l" fontAlgn="ctr">
                        <a:lnSpc>
                          <a:spcPct val="107000"/>
                        </a:lnSpc>
                        <a:spcBef>
                          <a:spcPts val="0"/>
                        </a:spcBef>
                        <a:spcAft>
                          <a:spcPts val="200"/>
                        </a:spcAft>
                      </a:pPr>
                      <a:r>
                        <a:rPr lang="en-US" sz="1250" kern="120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65; 66 (20)</a:t>
                      </a:r>
                      <a:endParaRPr lang="en-US" sz="125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0080" marR="0" algn="l" fontAlgn="ctr">
                        <a:lnSpc>
                          <a:spcPct val="107000"/>
                        </a:lnSpc>
                        <a:spcBef>
                          <a:spcPts val="0"/>
                        </a:spcBef>
                        <a:spcAft>
                          <a:spcPts val="200"/>
                        </a:spcAft>
                      </a:pPr>
                      <a:r>
                        <a:rPr lang="en-US" sz="1250" kern="120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0.092</a:t>
                      </a:r>
                      <a:endParaRPr lang="en-US" sz="125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extLst>
                  <a:ext uri="{0D108BD9-81ED-4DB2-BD59-A6C34878D82A}">
                    <a16:rowId xmlns:a16="http://schemas.microsoft.com/office/drawing/2014/main" val="4020809403"/>
                  </a:ext>
                </a:extLst>
              </a:tr>
              <a:tr h="227510">
                <a:tc gridSpan="2">
                  <a:txBody>
                    <a:bodyPr/>
                    <a:lstStyle/>
                    <a:p>
                      <a:pPr algn="l">
                        <a:lnSpc>
                          <a:spcPct val="90000"/>
                        </a:lnSpc>
                      </a:pPr>
                      <a:r>
                        <a:rPr lang="en-US" sz="1250">
                          <a:latin typeface="Arial" charset="0"/>
                          <a:ea typeface="Arial" charset="0"/>
                          <a:cs typeface="Arial" charset="0"/>
                        </a:rPr>
                        <a:t>Male,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alpha val="10000"/>
                      </a:srgbClr>
                    </a:solidFill>
                  </a:tcPr>
                </a:tc>
                <a:tc hMerge="1">
                  <a:txBody>
                    <a:bodyPr/>
                    <a:lstStyle/>
                    <a:p>
                      <a:pPr marL="171450" indent="-171450">
                        <a:lnSpc>
                          <a:spcPct val="90000"/>
                        </a:lnSpc>
                        <a:spcAft>
                          <a:spcPts val="300"/>
                        </a:spcAft>
                        <a:buFontTx/>
                        <a:buBlip>
                          <a:blip r:embed="rId2"/>
                        </a:buBlip>
                      </a:pPr>
                      <a:endParaRPr lang="en-US" sz="1100" dirty="0">
                        <a:latin typeface="Arial" charset="0"/>
                        <a:ea typeface="Arial" charset="0"/>
                        <a:cs typeface="Arial"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alpha val="10000"/>
                      </a:srgbClr>
                    </a:solidFill>
                  </a:tcPr>
                </a:tc>
                <a:tc>
                  <a:txBody>
                    <a:bodyPr/>
                    <a:lstStyle/>
                    <a:p>
                      <a:pPr marL="457200" marR="0" algn="l" fontAlgn="ctr">
                        <a:lnSpc>
                          <a:spcPct val="107000"/>
                        </a:lnSpc>
                        <a:spcBef>
                          <a:spcPts val="0"/>
                        </a:spcBef>
                        <a:spcAft>
                          <a:spcPts val="200"/>
                        </a:spcAft>
                      </a:pPr>
                      <a:r>
                        <a:rPr lang="en-US" sz="1250" kern="1200" dirty="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754</a:t>
                      </a:r>
                      <a:r>
                        <a:rPr lang="en-US" sz="1250" dirty="0">
                          <a:effectLst/>
                          <a:latin typeface="Arial" panose="020B0604020202020204" pitchFamily="34" charset="0"/>
                          <a:ea typeface="Calibri" panose="020F0502020204030204" pitchFamily="34" charset="0"/>
                          <a:cs typeface="Times New Roman" panose="02020603050405020304" pitchFamily="18" charset="0"/>
                        </a:rPr>
                        <a:t> </a:t>
                      </a:r>
                      <a:r>
                        <a:rPr lang="en-US" sz="1250" kern="1200" dirty="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(55)</a:t>
                      </a:r>
                      <a:endParaRPr lang="en-US" sz="125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alpha val="10000"/>
                      </a:srgbClr>
                    </a:solidFill>
                  </a:tcPr>
                </a:tc>
                <a:tc>
                  <a:txBody>
                    <a:bodyPr/>
                    <a:lstStyle/>
                    <a:p>
                      <a:pPr marL="548640" marR="0" algn="l" fontAlgn="ctr">
                        <a:lnSpc>
                          <a:spcPct val="107000"/>
                        </a:lnSpc>
                        <a:spcBef>
                          <a:spcPts val="0"/>
                        </a:spcBef>
                        <a:spcAft>
                          <a:spcPts val="200"/>
                        </a:spcAft>
                      </a:pPr>
                      <a:r>
                        <a:rPr lang="en-US" sz="1250" kern="120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834</a:t>
                      </a:r>
                      <a:r>
                        <a:rPr lang="en-US" sz="1250">
                          <a:effectLst/>
                          <a:latin typeface="Arial" panose="020B0604020202020204" pitchFamily="34" charset="0"/>
                          <a:ea typeface="Calibri" panose="020F0502020204030204" pitchFamily="34" charset="0"/>
                          <a:cs typeface="Times New Roman" panose="02020603050405020304" pitchFamily="18" charset="0"/>
                        </a:rPr>
                        <a:t> </a:t>
                      </a:r>
                      <a:r>
                        <a:rPr lang="en-US" sz="1250" kern="120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(57)</a:t>
                      </a:r>
                      <a:endParaRPr lang="en-US" sz="125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alpha val="10000"/>
                      </a:srgbClr>
                    </a:solidFill>
                  </a:tcPr>
                </a:tc>
                <a:tc>
                  <a:txBody>
                    <a:bodyPr/>
                    <a:lstStyle/>
                    <a:p>
                      <a:pPr marL="640080" marR="0" algn="l" fontAlgn="ctr">
                        <a:lnSpc>
                          <a:spcPct val="107000"/>
                        </a:lnSpc>
                        <a:spcBef>
                          <a:spcPts val="0"/>
                        </a:spcBef>
                        <a:spcAft>
                          <a:spcPts val="200"/>
                        </a:spcAft>
                      </a:pPr>
                      <a:r>
                        <a:rPr lang="en-US" sz="1250" kern="1200">
                          <a:solidFill>
                            <a:srgbClr val="171917"/>
                          </a:solidFill>
                          <a:effectLst/>
                          <a:latin typeface="Arial" panose="020B0604020202020204" pitchFamily="34" charset="0"/>
                          <a:ea typeface="Calibri" panose="020F0502020204030204" pitchFamily="34" charset="0"/>
                          <a:cs typeface="Times New Roman" panose="02020603050405020304" pitchFamily="18" charset="0"/>
                        </a:rPr>
                        <a:t>0.343</a:t>
                      </a:r>
                      <a:endParaRPr lang="en-US" sz="125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alpha val="10000"/>
                      </a:srgbClr>
                    </a:solidFill>
                  </a:tcPr>
                </a:tc>
                <a:extLst>
                  <a:ext uri="{0D108BD9-81ED-4DB2-BD59-A6C34878D82A}">
                    <a16:rowId xmlns:a16="http://schemas.microsoft.com/office/drawing/2014/main" val="620999349"/>
                  </a:ext>
                </a:extLst>
              </a:tr>
              <a:tr h="869412">
                <a:tc>
                  <a:txBody>
                    <a:bodyPr/>
                    <a:lstStyle/>
                    <a:p>
                      <a:pPr algn="l">
                        <a:lnSpc>
                          <a:spcPct val="90000"/>
                        </a:lnSpc>
                      </a:pPr>
                      <a:r>
                        <a:rPr lang="en-US" sz="1250">
                          <a:latin typeface="Arial" charset="0"/>
                          <a:ea typeface="Arial" charset="0"/>
                          <a:cs typeface="Arial" charset="0"/>
                        </a:rPr>
                        <a:t>Anticoagulant use,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alpha val="10000"/>
                      </a:srgbClr>
                    </a:solidFill>
                  </a:tcPr>
                </a:tc>
                <a:tc>
                  <a:txBody>
                    <a:bodyPr/>
                    <a:lstStyle/>
                    <a:p>
                      <a:pPr marL="171450" indent="-171450">
                        <a:lnSpc>
                          <a:spcPct val="90000"/>
                        </a:lnSpc>
                        <a:spcAft>
                          <a:spcPts val="600"/>
                        </a:spcAft>
                        <a:buFontTx/>
                        <a:buBlip>
                          <a:blip r:embed="rId2"/>
                        </a:buBlip>
                      </a:pPr>
                      <a:r>
                        <a:rPr lang="en-US" sz="1250">
                          <a:latin typeface="Arial" charset="0"/>
                          <a:ea typeface="Arial" charset="0"/>
                          <a:cs typeface="Arial" charset="0"/>
                        </a:rPr>
                        <a:t>Apixaban</a:t>
                      </a:r>
                    </a:p>
                    <a:p>
                      <a:pPr marL="171450" indent="-171450">
                        <a:lnSpc>
                          <a:spcPct val="90000"/>
                        </a:lnSpc>
                        <a:spcAft>
                          <a:spcPts val="600"/>
                        </a:spcAft>
                        <a:buFontTx/>
                        <a:buBlip>
                          <a:blip r:embed="rId2"/>
                        </a:buBlip>
                      </a:pPr>
                      <a:r>
                        <a:rPr lang="en-US" sz="1250">
                          <a:latin typeface="Arial" charset="0"/>
                          <a:ea typeface="Arial" charset="0"/>
                          <a:cs typeface="Arial" charset="0"/>
                        </a:rPr>
                        <a:t>Rivaroxaban</a:t>
                      </a:r>
                    </a:p>
                    <a:p>
                      <a:pPr marL="171450" indent="-171450">
                        <a:lnSpc>
                          <a:spcPct val="90000"/>
                        </a:lnSpc>
                        <a:spcAft>
                          <a:spcPts val="600"/>
                        </a:spcAft>
                        <a:buFontTx/>
                        <a:buBlip>
                          <a:blip r:embed="rId2"/>
                        </a:buBlip>
                      </a:pPr>
                      <a:r>
                        <a:rPr lang="en-US" sz="1250">
                          <a:latin typeface="Arial" charset="0"/>
                          <a:ea typeface="Arial" charset="0"/>
                          <a:cs typeface="Arial" charset="0"/>
                        </a:rPr>
                        <a:t>Edoxaban</a:t>
                      </a:r>
                    </a:p>
                    <a:p>
                      <a:pPr marL="171450" indent="-171450">
                        <a:lnSpc>
                          <a:spcPct val="90000"/>
                        </a:lnSpc>
                        <a:spcAft>
                          <a:spcPts val="600"/>
                        </a:spcAft>
                        <a:buFontTx/>
                        <a:buBlip>
                          <a:blip r:embed="rId2"/>
                        </a:buBlip>
                      </a:pPr>
                      <a:r>
                        <a:rPr lang="en-US" sz="1250">
                          <a:latin typeface="Arial" charset="0"/>
                          <a:ea typeface="Arial" charset="0"/>
                          <a:cs typeface="Arial" charset="0"/>
                        </a:rPr>
                        <a:t>Enoxaparin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alpha val="10000"/>
                      </a:srgbClr>
                    </a:solidFill>
                  </a:tcPr>
                </a:tc>
                <a:tc>
                  <a:txBody>
                    <a:bodyPr/>
                    <a:lstStyle/>
                    <a:p>
                      <a:pPr marL="457200" indent="-174625" algn="l">
                        <a:lnSpc>
                          <a:spcPct val="90000"/>
                        </a:lnSpc>
                        <a:spcAft>
                          <a:spcPts val="600"/>
                        </a:spcAft>
                        <a:buFontTx/>
                        <a:buBlip>
                          <a:blip r:embed="rId2"/>
                        </a:buBlip>
                      </a:pPr>
                      <a:r>
                        <a:rPr lang="en-US" sz="1250" dirty="0">
                          <a:latin typeface="Arial" charset="0"/>
                          <a:ea typeface="Arial" charset="0"/>
                          <a:cs typeface="Arial" charset="0"/>
                        </a:rPr>
                        <a:t>543 (40)</a:t>
                      </a:r>
                    </a:p>
                    <a:p>
                      <a:pPr marL="457200" indent="-174625" algn="l">
                        <a:lnSpc>
                          <a:spcPct val="90000"/>
                        </a:lnSpc>
                        <a:spcAft>
                          <a:spcPts val="600"/>
                        </a:spcAft>
                        <a:buFontTx/>
                        <a:buBlip>
                          <a:blip r:embed="rId2"/>
                        </a:buBlip>
                      </a:pPr>
                      <a:r>
                        <a:rPr lang="en-US" sz="1250" dirty="0">
                          <a:latin typeface="Arial" charset="0"/>
                          <a:ea typeface="Arial" charset="0"/>
                          <a:cs typeface="Arial" charset="0"/>
                        </a:rPr>
                        <a:t>383 (28)</a:t>
                      </a:r>
                    </a:p>
                    <a:p>
                      <a:pPr marL="457200" indent="-174625" algn="l">
                        <a:lnSpc>
                          <a:spcPct val="90000"/>
                        </a:lnSpc>
                        <a:spcAft>
                          <a:spcPts val="600"/>
                        </a:spcAft>
                        <a:buFontTx/>
                        <a:buBlip>
                          <a:blip r:embed="rId2"/>
                        </a:buBlip>
                      </a:pPr>
                      <a:r>
                        <a:rPr lang="en-US" sz="1250" dirty="0">
                          <a:latin typeface="Arial" charset="0"/>
                          <a:ea typeface="Arial" charset="0"/>
                          <a:cs typeface="Arial" charset="0"/>
                        </a:rPr>
                        <a:t>69 (5)</a:t>
                      </a:r>
                    </a:p>
                    <a:p>
                      <a:pPr marL="457200" indent="-174625" algn="l">
                        <a:lnSpc>
                          <a:spcPct val="90000"/>
                        </a:lnSpc>
                        <a:spcAft>
                          <a:spcPts val="600"/>
                        </a:spcAft>
                        <a:buFontTx/>
                        <a:buBlip>
                          <a:blip r:embed="rId2"/>
                        </a:buBlip>
                      </a:pPr>
                      <a:r>
                        <a:rPr lang="en-US" sz="1250" dirty="0">
                          <a:latin typeface="Arial" charset="0"/>
                          <a:ea typeface="Arial" charset="0"/>
                          <a:cs typeface="Arial" charset="0"/>
                        </a:rPr>
                        <a:t>370 (27)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alpha val="10000"/>
                      </a:srgbClr>
                    </a:solidFill>
                  </a:tcPr>
                </a:tc>
                <a:tc>
                  <a:txBody>
                    <a:bodyPr/>
                    <a:lstStyle/>
                    <a:p>
                      <a:pPr marL="548640" indent="-171450" algn="l">
                        <a:lnSpc>
                          <a:spcPct val="90000"/>
                        </a:lnSpc>
                        <a:spcAft>
                          <a:spcPts val="600"/>
                        </a:spcAft>
                        <a:buFontTx/>
                        <a:buBlip>
                          <a:blip r:embed="rId2"/>
                        </a:buBlip>
                      </a:pPr>
                      <a:r>
                        <a:rPr lang="en-US" sz="1250" dirty="0">
                          <a:latin typeface="Arial" charset="0"/>
                          <a:ea typeface="Arial" charset="0"/>
                          <a:cs typeface="Arial" charset="0"/>
                        </a:rPr>
                        <a:t>591 (40)</a:t>
                      </a:r>
                    </a:p>
                    <a:p>
                      <a:pPr marL="548640" indent="-171450" algn="l">
                        <a:lnSpc>
                          <a:spcPct val="90000"/>
                        </a:lnSpc>
                        <a:spcAft>
                          <a:spcPts val="600"/>
                        </a:spcAft>
                        <a:buFontTx/>
                        <a:buBlip>
                          <a:blip r:embed="rId2"/>
                        </a:buBlip>
                      </a:pPr>
                      <a:r>
                        <a:rPr lang="en-US" sz="1250" dirty="0">
                          <a:latin typeface="Arial" charset="0"/>
                          <a:ea typeface="Arial" charset="0"/>
                          <a:cs typeface="Arial" charset="0"/>
                        </a:rPr>
                        <a:t>372 (25)</a:t>
                      </a:r>
                    </a:p>
                    <a:p>
                      <a:pPr marL="548640" indent="-171450" algn="l">
                        <a:lnSpc>
                          <a:spcPct val="90000"/>
                        </a:lnSpc>
                        <a:spcAft>
                          <a:spcPts val="600"/>
                        </a:spcAft>
                        <a:buFontTx/>
                        <a:buBlip>
                          <a:blip r:embed="rId2"/>
                        </a:buBlip>
                      </a:pPr>
                      <a:r>
                        <a:rPr lang="en-US" sz="1250" dirty="0">
                          <a:latin typeface="Arial" charset="0"/>
                          <a:ea typeface="Arial" charset="0"/>
                          <a:cs typeface="Arial" charset="0"/>
                        </a:rPr>
                        <a:t>48 (3)</a:t>
                      </a:r>
                    </a:p>
                    <a:p>
                      <a:pPr marL="548640" indent="-171450" algn="l">
                        <a:lnSpc>
                          <a:spcPct val="90000"/>
                        </a:lnSpc>
                        <a:spcAft>
                          <a:spcPts val="600"/>
                        </a:spcAft>
                        <a:buFontTx/>
                        <a:buBlip>
                          <a:blip r:embed="rId2"/>
                        </a:buBlip>
                      </a:pPr>
                      <a:r>
                        <a:rPr lang="en-US" sz="1250" dirty="0">
                          <a:latin typeface="Arial" charset="0"/>
                          <a:ea typeface="Arial" charset="0"/>
                          <a:cs typeface="Arial" charset="0"/>
                        </a:rPr>
                        <a:t>449 (31)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alpha val="10000"/>
                      </a:srgbClr>
                    </a:solidFill>
                  </a:tcPr>
                </a:tc>
                <a:tc>
                  <a:txBody>
                    <a:bodyPr/>
                    <a:lstStyle/>
                    <a:p>
                      <a:pPr marL="640080" indent="-171450" algn="l">
                        <a:lnSpc>
                          <a:spcPct val="90000"/>
                        </a:lnSpc>
                        <a:spcAft>
                          <a:spcPts val="600"/>
                        </a:spcAft>
                        <a:buFontTx/>
                        <a:buBlip>
                          <a:blip r:embed="rId2"/>
                        </a:buBlip>
                      </a:pPr>
                      <a:r>
                        <a:rPr lang="en-US" sz="1250">
                          <a:latin typeface="Arial" charset="0"/>
                          <a:ea typeface="Arial" charset="0"/>
                          <a:cs typeface="Arial" charset="0"/>
                        </a:rPr>
                        <a:t>0.738</a:t>
                      </a:r>
                    </a:p>
                    <a:p>
                      <a:pPr marL="640080" indent="-171450" algn="l">
                        <a:lnSpc>
                          <a:spcPct val="90000"/>
                        </a:lnSpc>
                        <a:spcAft>
                          <a:spcPts val="600"/>
                        </a:spcAft>
                        <a:buFontTx/>
                        <a:buBlip>
                          <a:blip r:embed="rId2"/>
                        </a:buBlip>
                      </a:pPr>
                      <a:r>
                        <a:rPr lang="en-US" sz="1250">
                          <a:latin typeface="Arial" charset="0"/>
                          <a:ea typeface="Arial" charset="0"/>
                          <a:cs typeface="Arial" charset="0"/>
                        </a:rPr>
                        <a:t>0.114</a:t>
                      </a:r>
                    </a:p>
                    <a:p>
                      <a:pPr marL="640080" indent="-171450" algn="l">
                        <a:lnSpc>
                          <a:spcPct val="90000"/>
                        </a:lnSpc>
                        <a:spcAft>
                          <a:spcPts val="600"/>
                        </a:spcAft>
                        <a:buFontTx/>
                        <a:buBlip>
                          <a:blip r:embed="rId2"/>
                        </a:buBlip>
                      </a:pPr>
                      <a:r>
                        <a:rPr lang="en-US" sz="1250">
                          <a:latin typeface="Arial" charset="0"/>
                          <a:ea typeface="Arial" charset="0"/>
                          <a:cs typeface="Arial" charset="0"/>
                        </a:rPr>
                        <a:t>0.018</a:t>
                      </a:r>
                    </a:p>
                    <a:p>
                      <a:pPr marL="640080" indent="-171450" algn="l">
                        <a:lnSpc>
                          <a:spcPct val="90000"/>
                        </a:lnSpc>
                        <a:spcAft>
                          <a:spcPts val="600"/>
                        </a:spcAft>
                        <a:buFontTx/>
                        <a:buBlip>
                          <a:blip r:embed="rId2"/>
                        </a:buBlip>
                      </a:pPr>
                      <a:r>
                        <a:rPr lang="en-US" sz="1250">
                          <a:latin typeface="Arial" charset="0"/>
                          <a:ea typeface="Arial" charset="0"/>
                          <a:cs typeface="Arial" charset="0"/>
                        </a:rPr>
                        <a:t>0.036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alpha val="10000"/>
                      </a:srgbClr>
                    </a:solidFill>
                  </a:tcPr>
                </a:tc>
                <a:extLst>
                  <a:ext uri="{0D108BD9-81ED-4DB2-BD59-A6C34878D82A}">
                    <a16:rowId xmlns:a16="http://schemas.microsoft.com/office/drawing/2014/main" val="10002"/>
                  </a:ext>
                </a:extLst>
              </a:tr>
              <a:tr h="655445">
                <a:tc>
                  <a:txBody>
                    <a:bodyPr/>
                    <a:lstStyle/>
                    <a:p>
                      <a:pPr algn="l">
                        <a:lnSpc>
                          <a:spcPct val="90000"/>
                        </a:lnSpc>
                      </a:pPr>
                      <a:r>
                        <a:rPr lang="en-US" sz="1250">
                          <a:latin typeface="Arial" charset="0"/>
                          <a:ea typeface="Arial" charset="0"/>
                          <a:cs typeface="Arial" charset="0"/>
                        </a:rPr>
                        <a:t>Time since last anticoagulant dose,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nSpc>
                          <a:spcPct val="90000"/>
                        </a:lnSpc>
                        <a:spcAft>
                          <a:spcPts val="600"/>
                        </a:spcAft>
                        <a:buFontTx/>
                        <a:buBlip>
                          <a:blip r:embed="rId2"/>
                        </a:buBlip>
                      </a:pPr>
                      <a:r>
                        <a:rPr lang="en-US" sz="1250">
                          <a:latin typeface="Arial" charset="0"/>
                          <a:ea typeface="Arial" charset="0"/>
                          <a:cs typeface="Arial" charset="0"/>
                        </a:rPr>
                        <a:t>&lt;8 hours</a:t>
                      </a:r>
                    </a:p>
                    <a:p>
                      <a:pPr marL="171450" indent="-171450">
                        <a:lnSpc>
                          <a:spcPct val="90000"/>
                        </a:lnSpc>
                        <a:spcAft>
                          <a:spcPts val="600"/>
                        </a:spcAft>
                        <a:buFontTx/>
                        <a:buBlip>
                          <a:blip r:embed="rId2"/>
                        </a:buBlip>
                      </a:pPr>
                      <a:r>
                        <a:rPr lang="en-US" sz="1250">
                          <a:latin typeface="Arial" charset="0"/>
                          <a:ea typeface="Arial" charset="0"/>
                          <a:cs typeface="Arial" charset="0"/>
                        </a:rPr>
                        <a:t>8-18 hours</a:t>
                      </a:r>
                    </a:p>
                    <a:p>
                      <a:pPr marL="171450" indent="-171450">
                        <a:lnSpc>
                          <a:spcPct val="90000"/>
                        </a:lnSpc>
                        <a:spcAft>
                          <a:spcPts val="600"/>
                        </a:spcAft>
                        <a:buFontTx/>
                        <a:buBlip>
                          <a:blip r:embed="rId2"/>
                        </a:buBlip>
                      </a:pPr>
                      <a:r>
                        <a:rPr lang="en-US" sz="1250">
                          <a:latin typeface="Arial" charset="0"/>
                          <a:ea typeface="Arial" charset="0"/>
                          <a:cs typeface="Arial" charset="0"/>
                        </a:rPr>
                        <a:t>&gt;18 hours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457200" indent="-171450" algn="l">
                        <a:lnSpc>
                          <a:spcPct val="90000"/>
                        </a:lnSpc>
                        <a:spcAft>
                          <a:spcPts val="600"/>
                        </a:spcAft>
                        <a:buFontTx/>
                        <a:buBlip>
                          <a:blip r:embed="rId2"/>
                        </a:buBlip>
                      </a:pPr>
                      <a:r>
                        <a:rPr lang="en-US" sz="1250" dirty="0">
                          <a:latin typeface="Arial" charset="0"/>
                          <a:ea typeface="Arial" charset="0"/>
                          <a:cs typeface="Arial" charset="0"/>
                        </a:rPr>
                        <a:t>570 (42)</a:t>
                      </a:r>
                    </a:p>
                    <a:p>
                      <a:pPr marL="457200" indent="-171450" algn="l">
                        <a:lnSpc>
                          <a:spcPct val="90000"/>
                        </a:lnSpc>
                        <a:spcAft>
                          <a:spcPts val="600"/>
                        </a:spcAft>
                        <a:buFontTx/>
                        <a:buBlip>
                          <a:blip r:embed="rId2"/>
                        </a:buBlip>
                      </a:pPr>
                      <a:r>
                        <a:rPr lang="en-US" sz="1250" dirty="0">
                          <a:latin typeface="Arial" charset="0"/>
                          <a:ea typeface="Arial" charset="0"/>
                          <a:cs typeface="Arial" charset="0"/>
                        </a:rPr>
                        <a:t>569 (42)</a:t>
                      </a:r>
                    </a:p>
                    <a:p>
                      <a:pPr marL="457200" indent="-171450" algn="l">
                        <a:lnSpc>
                          <a:spcPct val="90000"/>
                        </a:lnSpc>
                        <a:spcAft>
                          <a:spcPts val="600"/>
                        </a:spcAft>
                        <a:buFontTx/>
                        <a:buBlip>
                          <a:blip r:embed="rId2"/>
                        </a:buBlip>
                      </a:pPr>
                      <a:r>
                        <a:rPr lang="en-US" sz="1250" dirty="0">
                          <a:latin typeface="Arial" charset="0"/>
                          <a:ea typeface="Arial" charset="0"/>
                          <a:cs typeface="Arial" charset="0"/>
                        </a:rPr>
                        <a:t>227 (17)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548640" indent="-171450" algn="l">
                        <a:lnSpc>
                          <a:spcPct val="90000"/>
                        </a:lnSpc>
                        <a:spcAft>
                          <a:spcPts val="600"/>
                        </a:spcAft>
                        <a:buFontTx/>
                        <a:buBlip>
                          <a:blip r:embed="rId2"/>
                        </a:buBlip>
                      </a:pPr>
                      <a:r>
                        <a:rPr lang="en-US" sz="1250" dirty="0">
                          <a:latin typeface="Arial" charset="0"/>
                          <a:ea typeface="Arial" charset="0"/>
                          <a:cs typeface="Arial" charset="0"/>
                        </a:rPr>
                        <a:t>590 (40)</a:t>
                      </a:r>
                    </a:p>
                    <a:p>
                      <a:pPr marL="548640" indent="-171450" algn="l">
                        <a:lnSpc>
                          <a:spcPct val="90000"/>
                        </a:lnSpc>
                        <a:spcAft>
                          <a:spcPts val="600"/>
                        </a:spcAft>
                        <a:buFontTx/>
                        <a:buBlip>
                          <a:blip r:embed="rId2"/>
                        </a:buBlip>
                      </a:pPr>
                      <a:r>
                        <a:rPr lang="en-US" sz="1250" dirty="0">
                          <a:latin typeface="Arial" charset="0"/>
                          <a:ea typeface="Arial" charset="0"/>
                          <a:cs typeface="Arial" charset="0"/>
                        </a:rPr>
                        <a:t>615 (42)</a:t>
                      </a:r>
                    </a:p>
                    <a:p>
                      <a:pPr marL="548640" indent="-171450" algn="l">
                        <a:lnSpc>
                          <a:spcPct val="90000"/>
                        </a:lnSpc>
                        <a:spcAft>
                          <a:spcPts val="600"/>
                        </a:spcAft>
                        <a:buFontTx/>
                        <a:buBlip>
                          <a:blip r:embed="rId2"/>
                        </a:buBlip>
                      </a:pPr>
                      <a:r>
                        <a:rPr lang="en-US" sz="1250" dirty="0">
                          <a:latin typeface="Arial" charset="0"/>
                          <a:ea typeface="Arial" charset="0"/>
                          <a:cs typeface="Arial" charset="0"/>
                        </a:rPr>
                        <a:t>259 (18)</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640080" indent="-171450" algn="l">
                        <a:lnSpc>
                          <a:spcPct val="90000"/>
                        </a:lnSpc>
                        <a:spcAft>
                          <a:spcPts val="600"/>
                        </a:spcAft>
                        <a:buFontTx/>
                        <a:buBlip>
                          <a:blip r:embed="rId2"/>
                        </a:buBlip>
                      </a:pPr>
                      <a:r>
                        <a:rPr lang="en-US" sz="1250">
                          <a:latin typeface="Arial" charset="0"/>
                          <a:ea typeface="Arial" charset="0"/>
                          <a:cs typeface="Arial" charset="0"/>
                        </a:rPr>
                        <a:t>0.441</a:t>
                      </a:r>
                    </a:p>
                    <a:p>
                      <a:pPr marL="640080" indent="-171450" algn="l">
                        <a:lnSpc>
                          <a:spcPct val="90000"/>
                        </a:lnSpc>
                        <a:spcAft>
                          <a:spcPts val="600"/>
                        </a:spcAft>
                        <a:buFontTx/>
                        <a:buBlip>
                          <a:blip r:embed="rId2"/>
                        </a:buBlip>
                      </a:pPr>
                      <a:r>
                        <a:rPr lang="en-US" sz="1250">
                          <a:latin typeface="Arial" charset="0"/>
                          <a:ea typeface="Arial" charset="0"/>
                          <a:cs typeface="Arial" charset="0"/>
                        </a:rPr>
                        <a:t>0.849</a:t>
                      </a:r>
                    </a:p>
                    <a:p>
                      <a:pPr marL="640080" indent="-171450" algn="l">
                        <a:lnSpc>
                          <a:spcPct val="90000"/>
                        </a:lnSpc>
                        <a:spcAft>
                          <a:spcPts val="600"/>
                        </a:spcAft>
                        <a:buFontTx/>
                        <a:buBlip>
                          <a:blip r:embed="rId2"/>
                        </a:buBlip>
                      </a:pPr>
                      <a:r>
                        <a:rPr lang="en-US" sz="1250">
                          <a:latin typeface="Arial" charset="0"/>
                          <a:ea typeface="Arial" charset="0"/>
                          <a:cs typeface="Arial" charset="0"/>
                        </a:rPr>
                        <a:t>0.449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1205003465"/>
                  </a:ext>
                </a:extLst>
              </a:tr>
              <a:tr h="857675">
                <a:tc>
                  <a:txBody>
                    <a:bodyPr/>
                    <a:lstStyle/>
                    <a:p>
                      <a:pPr algn="l">
                        <a:lnSpc>
                          <a:spcPct val="90000"/>
                        </a:lnSpc>
                      </a:pPr>
                      <a:r>
                        <a:rPr lang="en-US" sz="1250">
                          <a:latin typeface="Arial" charset="0"/>
                          <a:ea typeface="Arial" charset="0"/>
                          <a:cs typeface="Arial" charset="0"/>
                        </a:rPr>
                        <a:t>Bleed location,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171450" indent="-171450">
                        <a:lnSpc>
                          <a:spcPct val="90000"/>
                        </a:lnSpc>
                        <a:spcAft>
                          <a:spcPts val="100"/>
                        </a:spcAft>
                        <a:buFontTx/>
                        <a:buBlip>
                          <a:blip r:embed="rId2"/>
                        </a:buBlip>
                      </a:pPr>
                      <a:r>
                        <a:rPr lang="en-US" sz="1250" dirty="0">
                          <a:latin typeface="Arial" charset="0"/>
                          <a:ea typeface="Arial" charset="0"/>
                          <a:cs typeface="Arial" charset="0"/>
                        </a:rPr>
                        <a:t>GI</a:t>
                      </a:r>
                    </a:p>
                    <a:p>
                      <a:pPr marL="171450" indent="-171450">
                        <a:lnSpc>
                          <a:spcPct val="90000"/>
                        </a:lnSpc>
                        <a:spcAft>
                          <a:spcPts val="100"/>
                        </a:spcAft>
                        <a:buFontTx/>
                        <a:buBlip>
                          <a:blip r:embed="rId2"/>
                        </a:buBlip>
                      </a:pPr>
                      <a:r>
                        <a:rPr lang="en-US" sz="1250" dirty="0">
                          <a:latin typeface="Arial" charset="0"/>
                          <a:ea typeface="Arial" charset="0"/>
                          <a:cs typeface="Arial" charset="0"/>
                        </a:rPr>
                        <a:t>ICH</a:t>
                      </a:r>
                    </a:p>
                    <a:p>
                      <a:pPr marL="171450" indent="-171450">
                        <a:lnSpc>
                          <a:spcPct val="90000"/>
                        </a:lnSpc>
                        <a:spcAft>
                          <a:spcPts val="100"/>
                        </a:spcAft>
                        <a:buFontTx/>
                        <a:buBlip>
                          <a:blip r:embed="rId2"/>
                        </a:buBlip>
                      </a:pPr>
                      <a:r>
                        <a:rPr lang="en-US" sz="1250" dirty="0">
                          <a:latin typeface="Arial" charset="0"/>
                          <a:ea typeface="Arial" charset="0"/>
                          <a:cs typeface="Arial" charset="0"/>
                        </a:rPr>
                        <a:t>Critical compartment / noncompressible bleed</a:t>
                      </a:r>
                    </a:p>
                    <a:p>
                      <a:pPr marL="171450" indent="-171450">
                        <a:lnSpc>
                          <a:spcPct val="90000"/>
                        </a:lnSpc>
                        <a:spcAft>
                          <a:spcPts val="100"/>
                        </a:spcAft>
                        <a:buFontTx/>
                        <a:buBlip>
                          <a:blip r:embed="rId2"/>
                        </a:buBlip>
                      </a:pPr>
                      <a:r>
                        <a:rPr lang="en-US" sz="1250" dirty="0">
                          <a:latin typeface="Arial" charset="0"/>
                          <a:ea typeface="Arial" charset="0"/>
                          <a:cs typeface="Arial" charset="0"/>
                        </a:rPr>
                        <a:t>Other bleed (non-GI, non-ICH)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457200" indent="-171450" algn="l">
                        <a:lnSpc>
                          <a:spcPct val="90000"/>
                        </a:lnSpc>
                        <a:spcAft>
                          <a:spcPts val="100"/>
                        </a:spcAft>
                        <a:buFontTx/>
                        <a:buBlip>
                          <a:blip r:embed="rId2"/>
                        </a:buBlip>
                      </a:pPr>
                      <a:r>
                        <a:rPr lang="en-US" sz="1250" dirty="0">
                          <a:latin typeface="Arial" charset="0"/>
                          <a:ea typeface="Arial" charset="0"/>
                          <a:cs typeface="Arial" charset="0"/>
                        </a:rPr>
                        <a:t>836 (61)</a:t>
                      </a:r>
                    </a:p>
                    <a:p>
                      <a:pPr marL="457200" indent="-171450" algn="l">
                        <a:lnSpc>
                          <a:spcPct val="90000"/>
                        </a:lnSpc>
                        <a:spcAft>
                          <a:spcPts val="100"/>
                        </a:spcAft>
                        <a:buFontTx/>
                        <a:buBlip>
                          <a:blip r:embed="rId2"/>
                        </a:buBlip>
                      </a:pPr>
                      <a:r>
                        <a:rPr lang="en-US" sz="1250" dirty="0">
                          <a:latin typeface="Arial" charset="0"/>
                          <a:ea typeface="Arial" charset="0"/>
                          <a:cs typeface="Arial" charset="0"/>
                        </a:rPr>
                        <a:t>360 (26)</a:t>
                      </a:r>
                    </a:p>
                    <a:p>
                      <a:pPr marL="457200" indent="-171450" algn="l">
                        <a:lnSpc>
                          <a:spcPct val="90000"/>
                        </a:lnSpc>
                        <a:spcAft>
                          <a:spcPts val="100"/>
                        </a:spcAft>
                        <a:buFontTx/>
                        <a:buBlip>
                          <a:blip r:embed="rId2"/>
                        </a:buBlip>
                      </a:pPr>
                      <a:r>
                        <a:rPr lang="en-US" sz="1250" dirty="0">
                          <a:latin typeface="Arial" charset="0"/>
                          <a:ea typeface="Arial" charset="0"/>
                          <a:cs typeface="Arial" charset="0"/>
                        </a:rPr>
                        <a:t>156 (11)</a:t>
                      </a:r>
                    </a:p>
                    <a:p>
                      <a:pPr marL="457200" indent="0" algn="l">
                        <a:lnSpc>
                          <a:spcPct val="90000"/>
                        </a:lnSpc>
                        <a:spcAft>
                          <a:spcPts val="100"/>
                        </a:spcAft>
                        <a:buFontTx/>
                        <a:buNone/>
                      </a:pPr>
                      <a:endParaRPr lang="en-US" sz="1250" dirty="0">
                        <a:latin typeface="Arial" charset="0"/>
                        <a:ea typeface="Arial" charset="0"/>
                        <a:cs typeface="Arial" charset="0"/>
                      </a:endParaRPr>
                    </a:p>
                    <a:p>
                      <a:pPr marL="457200" indent="-171450" algn="l">
                        <a:lnSpc>
                          <a:spcPct val="90000"/>
                        </a:lnSpc>
                        <a:spcAft>
                          <a:spcPts val="100"/>
                        </a:spcAft>
                        <a:buFontTx/>
                        <a:buBlip>
                          <a:blip r:embed="rId2"/>
                        </a:buBlip>
                      </a:pPr>
                      <a:r>
                        <a:rPr lang="en-US" sz="1250" dirty="0">
                          <a:latin typeface="Arial" charset="0"/>
                          <a:ea typeface="Arial" charset="0"/>
                          <a:cs typeface="Arial" charset="0"/>
                        </a:rPr>
                        <a:t>14 (1)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548640" indent="-171450" algn="l">
                        <a:lnSpc>
                          <a:spcPct val="90000"/>
                        </a:lnSpc>
                        <a:spcAft>
                          <a:spcPts val="100"/>
                        </a:spcAft>
                        <a:buFontTx/>
                        <a:buBlip>
                          <a:blip r:embed="rId2"/>
                        </a:buBlip>
                      </a:pPr>
                      <a:r>
                        <a:rPr lang="en-US" sz="1250" dirty="0">
                          <a:latin typeface="Arial" charset="0"/>
                          <a:ea typeface="Arial" charset="0"/>
                          <a:cs typeface="Arial" charset="0"/>
                        </a:rPr>
                        <a:t>861 (59)</a:t>
                      </a:r>
                    </a:p>
                    <a:p>
                      <a:pPr marL="548640" indent="-171450" algn="l">
                        <a:lnSpc>
                          <a:spcPct val="90000"/>
                        </a:lnSpc>
                        <a:spcAft>
                          <a:spcPts val="100"/>
                        </a:spcAft>
                        <a:buFontTx/>
                        <a:buBlip>
                          <a:blip r:embed="rId2"/>
                        </a:buBlip>
                      </a:pPr>
                      <a:r>
                        <a:rPr lang="en-US" sz="1250" dirty="0">
                          <a:latin typeface="Arial" charset="0"/>
                          <a:ea typeface="Arial" charset="0"/>
                          <a:cs typeface="Arial" charset="0"/>
                        </a:rPr>
                        <a:t>394 (27)</a:t>
                      </a:r>
                    </a:p>
                    <a:p>
                      <a:pPr marL="548640" indent="-171450" algn="l">
                        <a:lnSpc>
                          <a:spcPct val="90000"/>
                        </a:lnSpc>
                        <a:spcAft>
                          <a:spcPts val="100"/>
                        </a:spcAft>
                        <a:buFontTx/>
                        <a:buBlip>
                          <a:blip r:embed="rId2"/>
                        </a:buBlip>
                      </a:pPr>
                      <a:r>
                        <a:rPr lang="en-US" sz="1250" dirty="0">
                          <a:latin typeface="Arial" charset="0"/>
                          <a:ea typeface="Arial" charset="0"/>
                          <a:cs typeface="Arial" charset="0"/>
                        </a:rPr>
                        <a:t>174 (12)</a:t>
                      </a:r>
                    </a:p>
                    <a:p>
                      <a:pPr marL="548640" indent="0" algn="l">
                        <a:lnSpc>
                          <a:spcPct val="90000"/>
                        </a:lnSpc>
                        <a:spcAft>
                          <a:spcPts val="100"/>
                        </a:spcAft>
                        <a:buFontTx/>
                        <a:buNone/>
                      </a:pPr>
                      <a:endParaRPr lang="en-US" sz="1250" dirty="0">
                        <a:latin typeface="Arial" charset="0"/>
                        <a:ea typeface="Arial" charset="0"/>
                        <a:cs typeface="Arial" charset="0"/>
                      </a:endParaRPr>
                    </a:p>
                    <a:p>
                      <a:pPr marL="548640" indent="-171450" algn="l">
                        <a:lnSpc>
                          <a:spcPct val="90000"/>
                        </a:lnSpc>
                        <a:spcAft>
                          <a:spcPts val="100"/>
                        </a:spcAft>
                        <a:buFontTx/>
                        <a:buBlip>
                          <a:blip r:embed="rId2"/>
                        </a:buBlip>
                      </a:pPr>
                      <a:r>
                        <a:rPr lang="en-US" sz="1250" dirty="0">
                          <a:latin typeface="Arial" charset="0"/>
                          <a:ea typeface="Arial" charset="0"/>
                          <a:cs typeface="Arial" charset="0"/>
                        </a:rPr>
                        <a:t>35 (2)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640080" indent="-171450" algn="l">
                        <a:lnSpc>
                          <a:spcPct val="90000"/>
                        </a:lnSpc>
                        <a:spcAft>
                          <a:spcPts val="100"/>
                        </a:spcAft>
                        <a:buFontTx/>
                        <a:buBlip>
                          <a:blip r:embed="rId2"/>
                        </a:buBlip>
                      </a:pPr>
                      <a:r>
                        <a:rPr lang="en-US" sz="1250" dirty="0">
                          <a:latin typeface="Arial" charset="0"/>
                          <a:ea typeface="Arial" charset="0"/>
                          <a:cs typeface="Arial" charset="0"/>
                        </a:rPr>
                        <a:t>0.195</a:t>
                      </a:r>
                    </a:p>
                    <a:p>
                      <a:pPr marL="640080" indent="-171450" algn="l">
                        <a:lnSpc>
                          <a:spcPct val="90000"/>
                        </a:lnSpc>
                        <a:spcAft>
                          <a:spcPts val="100"/>
                        </a:spcAft>
                        <a:buFontTx/>
                        <a:buBlip>
                          <a:blip r:embed="rId2"/>
                        </a:buBlip>
                      </a:pPr>
                      <a:r>
                        <a:rPr lang="en-US" sz="1250" dirty="0">
                          <a:latin typeface="Arial" charset="0"/>
                          <a:ea typeface="Arial" charset="0"/>
                          <a:cs typeface="Arial" charset="0"/>
                        </a:rPr>
                        <a:t>0.737</a:t>
                      </a:r>
                    </a:p>
                    <a:p>
                      <a:pPr marL="640080" indent="-171450" algn="l">
                        <a:lnSpc>
                          <a:spcPct val="90000"/>
                        </a:lnSpc>
                        <a:spcAft>
                          <a:spcPts val="100"/>
                        </a:spcAft>
                        <a:buFontTx/>
                        <a:buBlip>
                          <a:blip r:embed="rId2"/>
                        </a:buBlip>
                      </a:pPr>
                      <a:r>
                        <a:rPr lang="en-US" sz="1250" dirty="0">
                          <a:latin typeface="Arial" charset="0"/>
                          <a:ea typeface="Arial" charset="0"/>
                          <a:cs typeface="Arial" charset="0"/>
                        </a:rPr>
                        <a:t>0.7</a:t>
                      </a:r>
                    </a:p>
                    <a:p>
                      <a:pPr marL="640080" indent="0" algn="l">
                        <a:lnSpc>
                          <a:spcPct val="90000"/>
                        </a:lnSpc>
                        <a:spcAft>
                          <a:spcPts val="100"/>
                        </a:spcAft>
                        <a:buFontTx/>
                        <a:buNone/>
                      </a:pPr>
                      <a:endParaRPr lang="en-US" sz="1250" dirty="0">
                        <a:latin typeface="Arial" charset="0"/>
                        <a:ea typeface="Arial" charset="0"/>
                        <a:cs typeface="Arial" charset="0"/>
                      </a:endParaRPr>
                    </a:p>
                    <a:p>
                      <a:pPr marL="640080" indent="-171450" algn="l">
                        <a:lnSpc>
                          <a:spcPct val="90000"/>
                        </a:lnSpc>
                        <a:spcAft>
                          <a:spcPts val="100"/>
                        </a:spcAft>
                        <a:buFontTx/>
                        <a:buBlip>
                          <a:blip r:embed="rId2"/>
                        </a:buBlip>
                      </a:pPr>
                      <a:r>
                        <a:rPr lang="en-US" sz="1250" dirty="0">
                          <a:latin typeface="Arial" charset="0"/>
                          <a:ea typeface="Arial" charset="0"/>
                          <a:cs typeface="Arial" charset="0"/>
                        </a:rPr>
                        <a:t>0.005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extLst>
                  <a:ext uri="{0D108BD9-81ED-4DB2-BD59-A6C34878D82A}">
                    <a16:rowId xmlns:a16="http://schemas.microsoft.com/office/drawing/2014/main" val="3839293657"/>
                  </a:ext>
                </a:extLst>
              </a:tr>
            </a:tbl>
          </a:graphicData>
        </a:graphic>
      </p:graphicFrame>
      <p:sp>
        <p:nvSpPr>
          <p:cNvPr id="5" name="Footer Placeholder 4">
            <a:extLst>
              <a:ext uri="{FF2B5EF4-FFF2-40B4-BE49-F238E27FC236}">
                <a16:creationId xmlns:a16="http://schemas.microsoft.com/office/drawing/2014/main" id="{8F3802A8-2B7A-C8A7-7CA5-F706FE9B0175}"/>
              </a:ext>
            </a:extLst>
          </p:cNvPr>
          <p:cNvSpPr>
            <a:spLocks noGrp="1"/>
          </p:cNvSpPr>
          <p:nvPr>
            <p:ph type="ftr" sz="quarter" idx="3"/>
          </p:nvPr>
        </p:nvSpPr>
        <p:spPr/>
        <p:txBody>
          <a:bodyPr/>
          <a:lstStyle/>
          <a:p>
            <a:r>
              <a:rPr lang="en-US" sz="1200" dirty="0" err="1">
                <a:latin typeface="Arial" panose="020B0604020202020204" pitchFamily="34" charset="0"/>
                <a:cs typeface="Arial" panose="020B0604020202020204" pitchFamily="34" charset="0"/>
              </a:rPr>
              <a:t>IQR</a:t>
            </a:r>
            <a:r>
              <a:rPr lang="en-US" sz="1200" dirty="0">
                <a:latin typeface="Arial" panose="020B0604020202020204" pitchFamily="34" charset="0"/>
                <a:cs typeface="Arial" panose="020B0604020202020204" pitchFamily="34" charset="0"/>
              </a:rPr>
              <a:t>, interquartile range.</a:t>
            </a:r>
          </a:p>
        </p:txBody>
      </p:sp>
    </p:spTree>
    <p:extLst>
      <p:ext uri="{BB962C8B-B14F-4D97-AF65-F5344CB8AC3E}">
        <p14:creationId xmlns:p14="http://schemas.microsoft.com/office/powerpoint/2010/main" val="1718064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In-Hospital Mortality: ICH</a:t>
            </a:r>
          </a:p>
        </p:txBody>
      </p:sp>
      <p:sp>
        <p:nvSpPr>
          <p:cNvPr id="6" name="Content Placeholder 2">
            <a:extLst>
              <a:ext uri="{FF2B5EF4-FFF2-40B4-BE49-F238E27FC236}">
                <a16:creationId xmlns:a16="http://schemas.microsoft.com/office/drawing/2014/main" id="{D99B5479-BD5D-C9F0-5110-E3F6C5A385E9}"/>
              </a:ext>
            </a:extLst>
          </p:cNvPr>
          <p:cNvSpPr txBox="1">
            <a:spLocks/>
          </p:cNvSpPr>
          <p:nvPr/>
        </p:nvSpPr>
        <p:spPr>
          <a:xfrm>
            <a:off x="235694" y="1533832"/>
            <a:ext cx="3045008" cy="3956539"/>
          </a:xfrm>
          <a:prstGeom prst="rect">
            <a:avLst/>
          </a:prstGeom>
          <a:solidFill>
            <a:srgbClr val="FCEEE5"/>
          </a:solidFill>
        </p:spPr>
        <p:txBody>
          <a:bodyPr>
            <a:noAutofit/>
          </a:bodyPr>
          <a:lstStyle>
            <a:lvl1pPr marL="228600" indent="-228600" algn="l" defTabSz="914400" rtl="0" eaLnBrk="1" latinLnBrk="0" hangingPunct="1">
              <a:lnSpc>
                <a:spcPct val="110000"/>
              </a:lnSpc>
              <a:spcBef>
                <a:spcPts val="1000"/>
              </a:spcBef>
              <a:buClr>
                <a:schemeClr val="accent2"/>
              </a:buClr>
              <a:buSzPct val="85000"/>
              <a:buFontTx/>
              <a:buBlip>
                <a:blip r:embed="rId3"/>
              </a:buBlip>
              <a:defRPr sz="1600" kern="1200" spc="-20" baseline="0">
                <a:solidFill>
                  <a:schemeClr val="tx1">
                    <a:lumMod val="85000"/>
                    <a:lumOff val="15000"/>
                  </a:schemeClr>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4"/>
              </a:buBlip>
              <a:defRPr sz="1400" kern="1200" spc="-20" baseline="0">
                <a:solidFill>
                  <a:schemeClr val="tx1">
                    <a:lumMod val="85000"/>
                    <a:lumOff val="15000"/>
                  </a:schemeClr>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spcBef>
                <a:spcPts val="0"/>
              </a:spcBef>
              <a:spcAft>
                <a:spcPts val="800"/>
              </a:spcAft>
            </a:pPr>
            <a:r>
              <a:rPr lang="en-US" sz="1800" dirty="0"/>
              <a:t>Among patients with ICH, </a:t>
            </a:r>
            <a:r>
              <a:rPr lang="en-US" sz="1800" b="1" dirty="0"/>
              <a:t>in-hospital mortality was significantly lower with andexanet alfa compared to </a:t>
            </a:r>
            <a:r>
              <a:rPr lang="en-US" sz="1800" b="1" dirty="0" err="1"/>
              <a:t>4F</a:t>
            </a:r>
            <a:r>
              <a:rPr lang="en-US" sz="1800" b="1" dirty="0"/>
              <a:t>-PCC </a:t>
            </a:r>
            <a:r>
              <a:rPr lang="en-US" sz="1800" dirty="0"/>
              <a:t>(</a:t>
            </a:r>
            <a:r>
              <a:rPr lang="en-US" sz="1800" dirty="0">
                <a:solidFill>
                  <a:schemeClr val="tx1"/>
                </a:solidFill>
              </a:rPr>
              <a:t>13.6% [49 of 360] versus  19.8% </a:t>
            </a:r>
            <a:r>
              <a:rPr lang="en-US" sz="1800" dirty="0"/>
              <a:t>[78 of 394], </a:t>
            </a:r>
            <a:r>
              <a:rPr lang="en-US" sz="1800" i="1" dirty="0"/>
              <a:t>P</a:t>
            </a:r>
            <a:r>
              <a:rPr lang="en-US" sz="1800" dirty="0"/>
              <a:t>=0.024)</a:t>
            </a:r>
          </a:p>
          <a:p>
            <a:pPr marL="401638" lvl="1">
              <a:spcBef>
                <a:spcPts val="0"/>
              </a:spcBef>
              <a:spcAft>
                <a:spcPts val="600"/>
              </a:spcAft>
            </a:pPr>
            <a:r>
              <a:rPr lang="en-US" sz="1800" dirty="0"/>
              <a:t>Mortality was lower for both spontaneous and traumatic ICH treated with andexanet alfa versus </a:t>
            </a:r>
            <a:r>
              <a:rPr lang="en-US" sz="1800" dirty="0" err="1"/>
              <a:t>4F</a:t>
            </a:r>
            <a:r>
              <a:rPr lang="en-US" sz="1800" dirty="0"/>
              <a:t>-PCC</a:t>
            </a:r>
          </a:p>
        </p:txBody>
      </p:sp>
      <p:graphicFrame>
        <p:nvGraphicFramePr>
          <p:cNvPr id="4" name="Table 3">
            <a:extLst>
              <a:ext uri="{FF2B5EF4-FFF2-40B4-BE49-F238E27FC236}">
                <a16:creationId xmlns:a16="http://schemas.microsoft.com/office/drawing/2014/main" id="{EEC5B092-E672-7624-A11D-22A81E32E697}"/>
              </a:ext>
            </a:extLst>
          </p:cNvPr>
          <p:cNvGraphicFramePr>
            <a:graphicFrameLocks noGrp="1"/>
          </p:cNvGraphicFramePr>
          <p:nvPr>
            <p:extLst>
              <p:ext uri="{D42A27DB-BD31-4B8C-83A1-F6EECF244321}">
                <p14:modId xmlns:p14="http://schemas.microsoft.com/office/powerpoint/2010/main" val="2482389378"/>
              </p:ext>
            </p:extLst>
          </p:nvPr>
        </p:nvGraphicFramePr>
        <p:xfrm>
          <a:off x="3580993" y="1524000"/>
          <a:ext cx="8362708" cy="3557527"/>
        </p:xfrm>
        <a:graphic>
          <a:graphicData uri="http://schemas.openxmlformats.org/drawingml/2006/table">
            <a:tbl>
              <a:tblPr firstRow="1" bandRow="1"/>
              <a:tblGrid>
                <a:gridCol w="1318036">
                  <a:extLst>
                    <a:ext uri="{9D8B030D-6E8A-4147-A177-3AD203B41FA5}">
                      <a16:colId xmlns:a16="http://schemas.microsoft.com/office/drawing/2014/main" val="20000"/>
                    </a:ext>
                  </a:extLst>
                </a:gridCol>
                <a:gridCol w="2423964">
                  <a:extLst>
                    <a:ext uri="{9D8B030D-6E8A-4147-A177-3AD203B41FA5}">
                      <a16:colId xmlns:a16="http://schemas.microsoft.com/office/drawing/2014/main" val="1603874191"/>
                    </a:ext>
                  </a:extLst>
                </a:gridCol>
                <a:gridCol w="1155177">
                  <a:extLst>
                    <a:ext uri="{9D8B030D-6E8A-4147-A177-3AD203B41FA5}">
                      <a16:colId xmlns:a16="http://schemas.microsoft.com/office/drawing/2014/main" val="20002"/>
                    </a:ext>
                  </a:extLst>
                </a:gridCol>
                <a:gridCol w="1155177">
                  <a:extLst>
                    <a:ext uri="{9D8B030D-6E8A-4147-A177-3AD203B41FA5}">
                      <a16:colId xmlns:a16="http://schemas.microsoft.com/office/drawing/2014/main" val="16467414"/>
                    </a:ext>
                  </a:extLst>
                </a:gridCol>
                <a:gridCol w="1155177">
                  <a:extLst>
                    <a:ext uri="{9D8B030D-6E8A-4147-A177-3AD203B41FA5}">
                      <a16:colId xmlns:a16="http://schemas.microsoft.com/office/drawing/2014/main" val="3462380326"/>
                    </a:ext>
                  </a:extLst>
                </a:gridCol>
                <a:gridCol w="1155177">
                  <a:extLst>
                    <a:ext uri="{9D8B030D-6E8A-4147-A177-3AD203B41FA5}">
                      <a16:colId xmlns:a16="http://schemas.microsoft.com/office/drawing/2014/main" val="3347009411"/>
                    </a:ext>
                  </a:extLst>
                </a:gridCol>
              </a:tblGrid>
              <a:tr h="387647">
                <a:tc rowSpan="2" gridSpan="2">
                  <a:txBody>
                    <a:bodyPr/>
                    <a:lstStyle/>
                    <a:p>
                      <a:pPr algn="l">
                        <a:lnSpc>
                          <a:spcPct val="100000"/>
                        </a:lnSpc>
                        <a:spcAft>
                          <a:spcPts val="1200"/>
                        </a:spcAft>
                      </a:pPr>
                      <a:r>
                        <a:rPr lang="en-US" sz="1400" b="0" dirty="0">
                          <a:solidFill>
                            <a:schemeClr val="bg1"/>
                          </a:solidFill>
                          <a:latin typeface="Arial" panose="020B0604020202020204" pitchFamily="34" charset="0"/>
                          <a:cs typeface="Arial" panose="020B0604020202020204" pitchFamily="34" charset="0"/>
                        </a:rPr>
                        <a:t>Variable</a:t>
                      </a:r>
                    </a:p>
                  </a:txBody>
                  <a:tcPr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rowSpan="2" hMerge="1">
                  <a:txBody>
                    <a:bodyPr/>
                    <a:lstStyle/>
                    <a:p>
                      <a:endParaRPr lang="en-US"/>
                    </a:p>
                  </a:txBody>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400" b="0">
                          <a:solidFill>
                            <a:schemeClr val="bg1"/>
                          </a:solidFill>
                          <a:effectLst/>
                          <a:latin typeface="Arial" panose="020B0604020202020204" pitchFamily="34" charset="0"/>
                          <a:ea typeface="Calibri" panose="020F0502020204030204" pitchFamily="34" charset="0"/>
                          <a:cs typeface="Arial" panose="020B0604020202020204" pitchFamily="34" charset="0"/>
                        </a:rPr>
                        <a:t>Spontaneous ICH</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hMerge="1">
                  <a:txBody>
                    <a:bodyPr/>
                    <a:lstStyle/>
                    <a:p>
                      <a:pPr marL="0" marR="0" algn="ctr" fontAlgn="ctr">
                        <a:lnSpc>
                          <a:spcPct val="100000"/>
                        </a:lnSpc>
                        <a:spcBef>
                          <a:spcPts val="0"/>
                        </a:spcBef>
                        <a:spcAft>
                          <a:spcPts val="0"/>
                        </a:spcAft>
                      </a:pP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gridSpan="2">
                  <a:txBody>
                    <a:bodyPr/>
                    <a:lstStyle/>
                    <a:p>
                      <a:pPr marL="0" marR="0" algn="ctr" fontAlgn="ctr">
                        <a:lnSpc>
                          <a:spcPct val="100000"/>
                        </a:lnSpc>
                        <a:spcBef>
                          <a:spcPts val="0"/>
                        </a:spcBef>
                        <a:spcAft>
                          <a:spcPts val="0"/>
                        </a:spcAft>
                      </a:pPr>
                      <a:r>
                        <a:rPr lang="en-US" sz="1400" b="0">
                          <a:solidFill>
                            <a:schemeClr val="bg1"/>
                          </a:solidFill>
                          <a:effectLst/>
                          <a:latin typeface="Arial" panose="020B0604020202020204" pitchFamily="34" charset="0"/>
                          <a:ea typeface="Calibri" panose="020F0502020204030204" pitchFamily="34" charset="0"/>
                          <a:cs typeface="Arial" panose="020B0604020202020204" pitchFamily="34" charset="0"/>
                        </a:rPr>
                        <a:t>Traumatic ICH</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hMerge="1">
                  <a:txBody>
                    <a:bodyPr/>
                    <a:lstStyle/>
                    <a:p>
                      <a:pPr marL="0" marR="0" algn="ctr" fontAlgn="ctr">
                        <a:lnSpc>
                          <a:spcPct val="100000"/>
                        </a:lnSpc>
                        <a:spcBef>
                          <a:spcPts val="0"/>
                        </a:spcBef>
                        <a:spcAft>
                          <a:spcPts val="0"/>
                        </a:spcAft>
                      </a:pP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extLst>
                  <a:ext uri="{0D108BD9-81ED-4DB2-BD59-A6C34878D82A}">
                    <a16:rowId xmlns:a16="http://schemas.microsoft.com/office/drawing/2014/main" val="800091850"/>
                  </a:ext>
                </a:extLst>
              </a:tr>
              <a:tr h="387647">
                <a:tc gridSpan="2" vMerge="1">
                  <a:txBody>
                    <a:bodyPr/>
                    <a:lstStyle/>
                    <a:p>
                      <a:pPr algn="l">
                        <a:lnSpc>
                          <a:spcPct val="100000"/>
                        </a:lnSpc>
                        <a:spcAft>
                          <a:spcPts val="0"/>
                        </a:spcAft>
                      </a:pPr>
                      <a:r>
                        <a:rPr lang="en-US" sz="1400" b="0" dirty="0">
                          <a:solidFill>
                            <a:schemeClr val="bg1"/>
                          </a:solidFill>
                          <a:latin typeface="Arial" charset="0"/>
                          <a:cs typeface="Arial" charset="0"/>
                        </a:rPr>
                        <a:t>Characteristic</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hMerge="1" vMerge="1">
                  <a:txBody>
                    <a:bodyPr/>
                    <a:lstStyle/>
                    <a:p>
                      <a:endParaRPr lang="en-US"/>
                    </a:p>
                  </a:txBody>
                  <a:tcPr/>
                </a:tc>
                <a:tc>
                  <a:txBody>
                    <a:bodyPr/>
                    <a:lstStyle/>
                    <a:p>
                      <a:pPr marL="64135" marR="64135" algn="ctr">
                        <a:lnSpc>
                          <a:spcPct val="107000"/>
                        </a:lnSpc>
                        <a:spcBef>
                          <a:spcPts val="0"/>
                        </a:spcBef>
                        <a:spcAft>
                          <a:spcPts val="200"/>
                        </a:spcAft>
                      </a:pP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Andexanet alfa </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(n=163)</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64135" marR="64135" algn="ctr">
                        <a:lnSpc>
                          <a:spcPct val="107000"/>
                        </a:lnSpc>
                        <a:spcBef>
                          <a:spcPts val="0"/>
                        </a:spcBef>
                        <a:spcAft>
                          <a:spcPts val="200"/>
                        </a:spcAft>
                      </a:pPr>
                      <a:r>
                        <a:rPr lang="en-US" sz="1400" b="0" dirty="0" err="1">
                          <a:solidFill>
                            <a:schemeClr val="bg1"/>
                          </a:solidFill>
                          <a:effectLst/>
                          <a:latin typeface="Arial" panose="020B0604020202020204" pitchFamily="34" charset="0"/>
                          <a:ea typeface="Helvetica" panose="020B0604020202020204" pitchFamily="34" charset="0"/>
                          <a:cs typeface="Arial" panose="020B0604020202020204" pitchFamily="34" charset="0"/>
                        </a:rPr>
                        <a:t>4F</a:t>
                      </a: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-PCC</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(n=173)</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64135" marR="64135" algn="ctr">
                        <a:lnSpc>
                          <a:spcPct val="107000"/>
                        </a:lnSpc>
                        <a:spcBef>
                          <a:spcPts val="0"/>
                        </a:spcBef>
                        <a:spcAft>
                          <a:spcPts val="200"/>
                        </a:spcAft>
                      </a:pP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Andexanet alfa </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(n=197)</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tc>
                  <a:txBody>
                    <a:bodyPr/>
                    <a:lstStyle/>
                    <a:p>
                      <a:pPr marL="64135" marR="64135" algn="ctr">
                        <a:lnSpc>
                          <a:spcPct val="107000"/>
                        </a:lnSpc>
                        <a:spcBef>
                          <a:spcPts val="0"/>
                        </a:spcBef>
                        <a:spcAft>
                          <a:spcPts val="200"/>
                        </a:spcAft>
                      </a:pPr>
                      <a:r>
                        <a:rPr lang="en-US" sz="1400" b="0" dirty="0" err="1">
                          <a:solidFill>
                            <a:schemeClr val="bg1"/>
                          </a:solidFill>
                          <a:effectLst/>
                          <a:latin typeface="Arial" panose="020B0604020202020204" pitchFamily="34" charset="0"/>
                          <a:ea typeface="Helvetica" panose="020B0604020202020204" pitchFamily="34" charset="0"/>
                          <a:cs typeface="Arial" panose="020B0604020202020204" pitchFamily="34" charset="0"/>
                        </a:rPr>
                        <a:t>4F</a:t>
                      </a: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-PCC</a:t>
                      </a:r>
                      <a:b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br>
                      <a:r>
                        <a:rPr lang="en-US" sz="1400" b="0" dirty="0">
                          <a:solidFill>
                            <a:schemeClr val="bg1"/>
                          </a:solidFill>
                          <a:effectLst/>
                          <a:latin typeface="Arial" panose="020B0604020202020204" pitchFamily="34" charset="0"/>
                          <a:ea typeface="Helvetica" panose="020B0604020202020204" pitchFamily="34" charset="0"/>
                          <a:cs typeface="Arial" panose="020B0604020202020204" pitchFamily="34" charset="0"/>
                        </a:rPr>
                        <a:t>(n=221)</a:t>
                      </a:r>
                      <a:endParaRPr lang="en-US" sz="1400" b="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E5C04"/>
                    </a:solidFill>
                  </a:tcPr>
                </a:tc>
                <a:extLst>
                  <a:ext uri="{0D108BD9-81ED-4DB2-BD59-A6C34878D82A}">
                    <a16:rowId xmlns:a16="http://schemas.microsoft.com/office/drawing/2014/main" val="10000"/>
                  </a:ext>
                </a:extLst>
              </a:tr>
              <a:tr h="227510">
                <a:tc gridSpan="2">
                  <a:txBody>
                    <a:bodyPr/>
                    <a:lstStyle/>
                    <a:p>
                      <a:pPr marL="64135" marR="64135">
                        <a:lnSpc>
                          <a:spcPct val="107000"/>
                        </a:lnSpc>
                        <a:spcBef>
                          <a:spcPts val="0"/>
                        </a:spcBef>
                        <a:spcAft>
                          <a:spcPts val="200"/>
                        </a:spcAft>
                      </a:pPr>
                      <a:r>
                        <a:rPr lang="en-US" sz="1400" b="0">
                          <a:solidFill>
                            <a:srgbClr val="000000"/>
                          </a:solidFill>
                          <a:effectLst/>
                          <a:latin typeface="Arial" panose="020B0604020202020204" pitchFamily="34" charset="0"/>
                          <a:ea typeface="Helvetica" panose="020B0604020202020204" pitchFamily="34" charset="0"/>
                          <a:cs typeface="Arial" panose="020B0604020202020204" pitchFamily="34" charset="0"/>
                        </a:rPr>
                        <a:t>In-hospital mortality, n (%)</a:t>
                      </a:r>
                      <a:endParaRPr lang="en-US" sz="1400" b="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hMerge="1">
                  <a:txBody>
                    <a:bodyPr/>
                    <a:lstStyle/>
                    <a:p>
                      <a:endParaRPr lang="en-US"/>
                    </a:p>
                  </a:txBody>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Arial" panose="020B0604020202020204" pitchFamily="34" charset="0"/>
                        </a:rPr>
                        <a:t>16 (9.8)</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Arial" panose="020B0604020202020204" pitchFamily="34" charset="0"/>
                        </a:rPr>
                        <a:t>25 (14.5)</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Arial" panose="020B0604020202020204" pitchFamily="34" charset="0"/>
                        </a:rPr>
                        <a:t>33 (16.8)</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Helvetica" panose="020B0604020202020204" pitchFamily="34" charset="0"/>
                          <a:cs typeface="Arial" panose="020B0604020202020204" pitchFamily="34" charset="0"/>
                        </a:rPr>
                        <a:t>53 (24.0)</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804"/>
                      </a:schemeClr>
                    </a:solidFill>
                  </a:tcPr>
                </a:tc>
                <a:extLst>
                  <a:ext uri="{0D108BD9-81ED-4DB2-BD59-A6C34878D82A}">
                    <a16:rowId xmlns:a16="http://schemas.microsoft.com/office/drawing/2014/main" val="4020809403"/>
                  </a:ext>
                </a:extLst>
              </a:tr>
              <a:tr h="869412">
                <a:tc>
                  <a:txBody>
                    <a:bodyPr/>
                    <a:lstStyle/>
                    <a:p>
                      <a:pPr marL="64135" marR="64135">
                        <a:lnSpc>
                          <a:spcPct val="107000"/>
                        </a:lnSpc>
                        <a:spcBef>
                          <a:spcPts val="0"/>
                        </a:spcBef>
                        <a:spcAft>
                          <a:spcPts val="200"/>
                        </a:spcAft>
                      </a:pPr>
                      <a:r>
                        <a:rPr lang="en-US" sz="1400" b="0">
                          <a:solidFill>
                            <a:srgbClr val="000000"/>
                          </a:solidFill>
                          <a:effectLst/>
                          <a:latin typeface="Arial" panose="020B0604020202020204" pitchFamily="34" charset="0"/>
                          <a:ea typeface="Helvetica" panose="020B0604020202020204" pitchFamily="34" charset="0"/>
                          <a:cs typeface="Arial" panose="020B0604020202020204" pitchFamily="34" charset="0"/>
                        </a:rPr>
                        <a:t>Stroke severity, n (%)*</a:t>
                      </a:r>
                      <a:endParaRPr lang="en-US" sz="1400" b="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GCS mild [13-15]</a:t>
                      </a:r>
                    </a:p>
                    <a:p>
                      <a:pPr marL="171450" indent="-171450">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GCS moderate [9-12]</a:t>
                      </a:r>
                    </a:p>
                    <a:p>
                      <a:pPr marL="171450" indent="-171450">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GCS severe [≤8]</a:t>
                      </a:r>
                      <a:endParaRPr lang="en-US" sz="1400" b="0">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22 (31.9)</a:t>
                      </a:r>
                    </a:p>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22 (31.9)</a:t>
                      </a:r>
                    </a:p>
                    <a:p>
                      <a:pPr marL="174625" indent="-174625"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25 (36.2)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34 (31.5)</a:t>
                      </a:r>
                    </a:p>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43 (39.8)</a:t>
                      </a:r>
                    </a:p>
                    <a:p>
                      <a:pPr marL="171450"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31 (28.7)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25 (20.8)</a:t>
                      </a:r>
                    </a:p>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49 (40.8)</a:t>
                      </a:r>
                    </a:p>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46 (38.3)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29 (25.4)</a:t>
                      </a:r>
                    </a:p>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42 (36.8)</a:t>
                      </a:r>
                    </a:p>
                    <a:p>
                      <a:pPr marL="174625" indent="-171450" algn="ctr">
                        <a:lnSpc>
                          <a:spcPct val="90000"/>
                        </a:lnSpc>
                        <a:spcAft>
                          <a:spcPts val="600"/>
                        </a:spcAft>
                        <a:buFontTx/>
                        <a:buBlip>
                          <a:blip r:embed="rId5"/>
                        </a:buBlip>
                      </a:pPr>
                      <a:r>
                        <a:rPr lang="en-US" sz="1400">
                          <a:latin typeface="Arial" panose="020B0604020202020204" pitchFamily="34" charset="0"/>
                          <a:ea typeface="Arial" charset="0"/>
                          <a:cs typeface="Arial" panose="020B0604020202020204" pitchFamily="34" charset="0"/>
                        </a:rPr>
                        <a:t>43 (37.7)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10002"/>
                  </a:ext>
                </a:extLst>
              </a:tr>
              <a:tr h="230814">
                <a:tc gridSpan="2">
                  <a:txBody>
                    <a:bodyPr/>
                    <a:lstStyle/>
                    <a:p>
                      <a:pPr marL="55563" indent="0" algn="l">
                        <a:lnSpc>
                          <a:spcPct val="90000"/>
                        </a:lnSpc>
                      </a:pPr>
                      <a:r>
                        <a:rPr kumimoji="0" lang="en-US" sz="1400" b="0" i="0" u="none" strike="noStrike" kern="1200" cap="none" spc="0" normalizeH="0" baseline="0" noProof="0">
                          <a:ln>
                            <a:noFill/>
                          </a:ln>
                          <a:solidFill>
                            <a:srgbClr val="000000"/>
                          </a:solidFill>
                          <a:effectLst/>
                          <a:uLnTx/>
                          <a:uFillTx/>
                          <a:latin typeface="Arial" panose="020B0604020202020204" pitchFamily="34" charset="0"/>
                          <a:ea typeface="Helvetica" panose="020B0604020202020204" pitchFamily="34" charset="0"/>
                          <a:cs typeface="Arial" panose="020B0604020202020204" pitchFamily="34" charset="0"/>
                        </a:rPr>
                        <a:t>Impaired mental status, n (%)</a:t>
                      </a:r>
                      <a:r>
                        <a:rPr kumimoji="0" lang="en-US" sz="1400" b="0" i="0" u="none" strike="noStrike" kern="1200" cap="none" spc="0" normalizeH="0" baseline="30000" noProof="0">
                          <a:ln>
                            <a:noFill/>
                          </a:ln>
                          <a:solidFill>
                            <a:srgbClr val="000000"/>
                          </a:solidFill>
                          <a:effectLst/>
                          <a:uLnTx/>
                          <a:uFillTx/>
                          <a:latin typeface="Arial" panose="020B0604020202020204" pitchFamily="34" charset="0"/>
                          <a:ea typeface="Helvetica" panose="020B0604020202020204" pitchFamily="34" charset="0"/>
                          <a:cs typeface="Arial" panose="020B0604020202020204" pitchFamily="34" charset="0"/>
                        </a:rPr>
                        <a:t>†</a:t>
                      </a:r>
                      <a:endParaRPr lang="en-US" sz="1400" b="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hMerge="1">
                  <a:txBody>
                    <a:bodyPr/>
                    <a:lstStyle/>
                    <a:p>
                      <a:endParaRPr lang="en-US"/>
                    </a:p>
                  </a:txBody>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80 (55.9)</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91 (58.7)</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111 (62.7)</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139 (67.8)</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extLst>
                  <a:ext uri="{0D108BD9-81ED-4DB2-BD59-A6C34878D82A}">
                    <a16:rowId xmlns:a16="http://schemas.microsoft.com/office/drawing/2014/main" val="1205003465"/>
                  </a:ext>
                </a:extLst>
              </a:tr>
              <a:tr h="378558">
                <a:tc gridSpan="2">
                  <a:txBody>
                    <a:bodyPr/>
                    <a:lstStyle/>
                    <a:p>
                      <a:pPr marL="55563" indent="0" algn="l">
                        <a:lnSpc>
                          <a:spcPct val="90000"/>
                        </a:lnSpc>
                      </a:pPr>
                      <a:r>
                        <a:rPr lang="en-US" sz="1400" b="0" dirty="0">
                          <a:latin typeface="Arial" panose="020B0604020202020204" pitchFamily="34" charset="0"/>
                          <a:ea typeface="Arial" charset="0"/>
                          <a:cs typeface="Arial" panose="020B0604020202020204" pitchFamily="34" charset="0"/>
                        </a:rPr>
                        <a:t>DNR order, n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hMerge="1">
                  <a:txBody>
                    <a:bodyPr/>
                    <a:lstStyle/>
                    <a:p>
                      <a:endParaRPr lang="en-US"/>
                    </a:p>
                  </a:txBody>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48 (29.4)</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64 (37.0)</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54 (27.4)</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64135" marR="64135" algn="ctr">
                        <a:lnSpc>
                          <a:spcPct val="107000"/>
                        </a:lnSpc>
                        <a:spcBef>
                          <a:spcPts val="0"/>
                        </a:spcBef>
                        <a:spcAft>
                          <a:spcPts val="200"/>
                        </a:spcAft>
                      </a:pPr>
                      <a:r>
                        <a:rPr lang="en-US" sz="1400">
                          <a:solidFill>
                            <a:srgbClr val="000000"/>
                          </a:solidFill>
                          <a:effectLst/>
                          <a:latin typeface="Arial" panose="020B0604020202020204" pitchFamily="34" charset="0"/>
                          <a:ea typeface="Calibri" panose="020F0502020204030204" pitchFamily="34" charset="0"/>
                          <a:cs typeface="Arial" panose="020B0604020202020204" pitchFamily="34" charset="0"/>
                        </a:rPr>
                        <a:t>66 (29.9)</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3839293657"/>
                  </a:ext>
                </a:extLst>
              </a:tr>
              <a:tr h="370932">
                <a:tc gridSpan="2">
                  <a:txBody>
                    <a:bodyPr/>
                    <a:lstStyle/>
                    <a:p>
                      <a:pPr marL="55563" indent="0" algn="l">
                        <a:lnSpc>
                          <a:spcPct val="90000"/>
                        </a:lnSpc>
                      </a:pPr>
                      <a:r>
                        <a:rPr lang="en-US" sz="1400" b="0" dirty="0">
                          <a:latin typeface="Arial" panose="020B0604020202020204" pitchFamily="34" charset="0"/>
                          <a:ea typeface="Arial" charset="0"/>
                          <a:cs typeface="Arial" panose="020B0604020202020204" pitchFamily="34" charset="0"/>
                        </a:rPr>
                        <a:t>Systolic BP, mmHg</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hMerge="1">
                  <a:txBody>
                    <a:bodyPr/>
                    <a:lstStyle/>
                    <a:p>
                      <a:endParaRPr lang="en-US"/>
                    </a:p>
                  </a:txBody>
                  <a:tcPr/>
                </a:tc>
                <a:tc>
                  <a:txBody>
                    <a:bodyPr/>
                    <a:lstStyle/>
                    <a:p>
                      <a:pPr marL="0" marR="0" lvl="0" indent="0" algn="ctr" defTabSz="914400" rtl="0" eaLnBrk="1" fontAlgn="auto" latinLnBrk="0" hangingPunct="1">
                        <a:lnSpc>
                          <a:spcPct val="90000"/>
                        </a:lnSpc>
                        <a:spcBef>
                          <a:spcPts val="0"/>
                        </a:spcBef>
                        <a:spcAft>
                          <a:spcPts val="100"/>
                        </a:spcAft>
                        <a:buClrTx/>
                        <a:buSzTx/>
                        <a:buFontTx/>
                        <a:buNone/>
                        <a:tabLst/>
                        <a:defRPr/>
                      </a:pPr>
                      <a:r>
                        <a:rPr lang="en-US" sz="1400">
                          <a:latin typeface="Arial" panose="020B0604020202020204" pitchFamily="34" charset="0"/>
                          <a:ea typeface="Arial" charset="0"/>
                          <a:cs typeface="Arial" panose="020B0604020202020204" pitchFamily="34" charset="0"/>
                        </a:rPr>
                        <a:t>144 (33)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0" marR="0" lvl="0" indent="0" algn="ctr" defTabSz="914400" rtl="0" eaLnBrk="1" fontAlgn="auto" latinLnBrk="0" hangingPunct="1">
                        <a:lnSpc>
                          <a:spcPct val="90000"/>
                        </a:lnSpc>
                        <a:spcBef>
                          <a:spcPts val="0"/>
                        </a:spcBef>
                        <a:spcAft>
                          <a:spcPts val="100"/>
                        </a:spcAft>
                        <a:buClrTx/>
                        <a:buSzTx/>
                        <a:buFontTx/>
                        <a:buNone/>
                        <a:tabLst/>
                        <a:defRPr/>
                      </a:pPr>
                      <a:r>
                        <a:rPr lang="en-US" sz="1400">
                          <a:latin typeface="Arial" panose="020B0604020202020204" pitchFamily="34" charset="0"/>
                          <a:ea typeface="Arial" charset="0"/>
                          <a:cs typeface="Arial" panose="020B0604020202020204" pitchFamily="34" charset="0"/>
                        </a:rPr>
                        <a:t>135 (35)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0" marR="0" lvl="0" indent="0" algn="ctr" defTabSz="914400" rtl="0" eaLnBrk="1" fontAlgn="auto" latinLnBrk="0" hangingPunct="1">
                        <a:lnSpc>
                          <a:spcPct val="90000"/>
                        </a:lnSpc>
                        <a:spcBef>
                          <a:spcPts val="0"/>
                        </a:spcBef>
                        <a:spcAft>
                          <a:spcPts val="100"/>
                        </a:spcAft>
                        <a:buClrTx/>
                        <a:buSzTx/>
                        <a:buFontTx/>
                        <a:buNone/>
                        <a:tabLst/>
                        <a:defRPr/>
                      </a:pPr>
                      <a:r>
                        <a:rPr lang="en-US" sz="1400">
                          <a:latin typeface="Arial" panose="020B0604020202020204" pitchFamily="34" charset="0"/>
                          <a:ea typeface="Arial" charset="0"/>
                          <a:cs typeface="Arial" panose="020B0604020202020204" pitchFamily="34" charset="0"/>
                        </a:rPr>
                        <a:t>136 (33)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0" marR="0" lvl="0" indent="0" algn="ctr" defTabSz="914400" rtl="0" eaLnBrk="1" fontAlgn="auto" latinLnBrk="0" hangingPunct="1">
                        <a:lnSpc>
                          <a:spcPct val="90000"/>
                        </a:lnSpc>
                        <a:spcBef>
                          <a:spcPts val="0"/>
                        </a:spcBef>
                        <a:spcAft>
                          <a:spcPts val="100"/>
                        </a:spcAft>
                        <a:buClrTx/>
                        <a:buSzTx/>
                        <a:buFontTx/>
                        <a:buNone/>
                        <a:tabLst/>
                        <a:defRPr/>
                      </a:pPr>
                      <a:r>
                        <a:rPr lang="en-US" sz="1400">
                          <a:latin typeface="Arial" panose="020B0604020202020204" pitchFamily="34" charset="0"/>
                          <a:ea typeface="Arial" charset="0"/>
                          <a:cs typeface="Arial" panose="020B0604020202020204" pitchFamily="34" charset="0"/>
                        </a:rPr>
                        <a:t>133 (34)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extLst>
                  <a:ext uri="{0D108BD9-81ED-4DB2-BD59-A6C34878D82A}">
                    <a16:rowId xmlns:a16="http://schemas.microsoft.com/office/drawing/2014/main" val="603818124"/>
                  </a:ext>
                </a:extLst>
              </a:tr>
              <a:tr h="296091">
                <a:tc gridSpan="2">
                  <a:txBody>
                    <a:bodyPr/>
                    <a:lstStyle/>
                    <a:p>
                      <a:pPr marL="0" indent="0">
                        <a:lnSpc>
                          <a:spcPct val="90000"/>
                        </a:lnSpc>
                        <a:spcAft>
                          <a:spcPts val="100"/>
                        </a:spcAft>
                        <a:buFontTx/>
                        <a:buNone/>
                      </a:pPr>
                      <a:r>
                        <a:rPr lang="en-US" sz="1400" dirty="0">
                          <a:latin typeface="Arial" panose="020B0604020202020204" pitchFamily="34" charset="0"/>
                          <a:ea typeface="Arial" charset="0"/>
                          <a:cs typeface="Arial" panose="020B0604020202020204" pitchFamily="34" charset="0"/>
                        </a:rPr>
                        <a:t> INR</a:t>
                      </a:r>
                      <a:r>
                        <a:rPr lang="en-US" sz="1400" baseline="30000" dirty="0">
                          <a:latin typeface="Arial" panose="020B0604020202020204" pitchFamily="34" charset="0"/>
                          <a:ea typeface="Arial" charset="0"/>
                          <a:cs typeface="Arial" panose="020B0604020202020204" pitchFamily="34" charset="0"/>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hMerge="1">
                  <a:txBody>
                    <a:bodyPr/>
                    <a:lstStyle/>
                    <a:p>
                      <a:pPr marL="0" indent="0">
                        <a:lnSpc>
                          <a:spcPct val="90000"/>
                        </a:lnSpc>
                        <a:spcAft>
                          <a:spcPts val="100"/>
                        </a:spcAft>
                        <a:buFontTx/>
                        <a:buNone/>
                      </a:pPr>
                      <a:endParaRPr lang="en-US" sz="1400" baseline="30000" dirty="0">
                        <a:latin typeface="Arial" panose="020B0604020202020204" pitchFamily="34" charset="0"/>
                        <a:ea typeface="Arial"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EFEFE"/>
                    </a:solidFill>
                  </a:tcPr>
                </a:tc>
                <a:tc>
                  <a:txBody>
                    <a:bodyPr/>
                    <a:lstStyle/>
                    <a:p>
                      <a:pPr marL="0" indent="0" algn="ctr">
                        <a:lnSpc>
                          <a:spcPct val="90000"/>
                        </a:lnSpc>
                        <a:spcAft>
                          <a:spcPts val="100"/>
                        </a:spcAft>
                        <a:buFontTx/>
                        <a:buNone/>
                      </a:pPr>
                      <a:r>
                        <a:rPr lang="en-US" sz="1400">
                          <a:latin typeface="Arial" panose="020B0604020202020204" pitchFamily="34" charset="0"/>
                          <a:ea typeface="Arial" charset="0"/>
                          <a:cs typeface="Arial" panose="020B0604020202020204" pitchFamily="34" charset="0"/>
                        </a:rPr>
                        <a:t>3.1 (2.1)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0" indent="0" algn="ctr">
                        <a:lnSpc>
                          <a:spcPct val="90000"/>
                        </a:lnSpc>
                        <a:spcAft>
                          <a:spcPts val="100"/>
                        </a:spcAft>
                        <a:buFontTx/>
                        <a:buNone/>
                      </a:pPr>
                      <a:r>
                        <a:rPr lang="en-US" sz="1400">
                          <a:latin typeface="Arial" panose="020B0604020202020204" pitchFamily="34" charset="0"/>
                          <a:ea typeface="Arial" charset="0"/>
                          <a:cs typeface="Arial" panose="020B0604020202020204" pitchFamily="34" charset="0"/>
                        </a:rPr>
                        <a:t>2.8 (2.0)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0" indent="0" algn="ctr">
                        <a:lnSpc>
                          <a:spcPct val="90000"/>
                        </a:lnSpc>
                        <a:spcAft>
                          <a:spcPts val="100"/>
                        </a:spcAft>
                        <a:buFontTx/>
                        <a:buNone/>
                      </a:pPr>
                      <a:r>
                        <a:rPr lang="en-US" sz="1400">
                          <a:latin typeface="Arial" panose="020B0604020202020204" pitchFamily="34" charset="0"/>
                          <a:ea typeface="Arial" charset="0"/>
                          <a:cs typeface="Arial" panose="020B0604020202020204" pitchFamily="34" charset="0"/>
                        </a:rPr>
                        <a:t>2.6 (2.0)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tc>
                  <a:txBody>
                    <a:bodyPr/>
                    <a:lstStyle/>
                    <a:p>
                      <a:pPr marL="0" indent="0" algn="ctr">
                        <a:lnSpc>
                          <a:spcPct val="90000"/>
                        </a:lnSpc>
                        <a:spcAft>
                          <a:spcPts val="100"/>
                        </a:spcAft>
                        <a:buFontTx/>
                        <a:buNone/>
                      </a:pPr>
                      <a:r>
                        <a:rPr lang="en-US" sz="1400" dirty="0">
                          <a:latin typeface="Arial" panose="020B0604020202020204" pitchFamily="34" charset="0"/>
                          <a:ea typeface="Arial" charset="0"/>
                          <a:cs typeface="Arial" panose="020B0604020202020204" pitchFamily="34" charset="0"/>
                        </a:rPr>
                        <a:t>2.8 (2.0)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CEEE5"/>
                    </a:solidFill>
                  </a:tcPr>
                </a:tc>
                <a:extLst>
                  <a:ext uri="{0D108BD9-81ED-4DB2-BD59-A6C34878D82A}">
                    <a16:rowId xmlns:a16="http://schemas.microsoft.com/office/drawing/2014/main" val="2118218191"/>
                  </a:ext>
                </a:extLst>
              </a:tr>
            </a:tbl>
          </a:graphicData>
        </a:graphic>
      </p:graphicFrame>
      <p:sp>
        <p:nvSpPr>
          <p:cNvPr id="3" name="Footer Placeholder 2">
            <a:extLst>
              <a:ext uri="{FF2B5EF4-FFF2-40B4-BE49-F238E27FC236}">
                <a16:creationId xmlns:a16="http://schemas.microsoft.com/office/drawing/2014/main" id="{28CAD885-B203-861D-1B18-FC4C47E75BDD}"/>
              </a:ext>
            </a:extLst>
          </p:cNvPr>
          <p:cNvSpPr>
            <a:spLocks noGrp="1"/>
          </p:cNvSpPr>
          <p:nvPr>
            <p:ph type="ftr" sz="quarter" idx="3"/>
          </p:nvPr>
        </p:nvSpPr>
        <p:spPr>
          <a:xfrm>
            <a:off x="609600" y="5987846"/>
            <a:ext cx="10744199" cy="810636"/>
          </a:xfrm>
        </p:spPr>
        <p:txBody>
          <a:bodyPr/>
          <a:lstStyle/>
          <a:p>
            <a:r>
              <a:rPr lang="en-US" dirty="0"/>
              <a:t>*Spontaneous AA: n=69, 4F-PCC: n=108, traumatic AA: n=120, 4F-PCC: n=114; </a:t>
            </a:r>
            <a:r>
              <a:rPr lang="en-US" baseline="30000" dirty="0"/>
              <a:t>†</a:t>
            </a:r>
            <a:r>
              <a:rPr lang="en-US" dirty="0"/>
              <a:t>Spontaneous AA: n=143, 4F-PCC: n=155, traumatic AA: n=177, 4F-PCC: n=205; </a:t>
            </a:r>
            <a:r>
              <a:rPr lang="en-US" baseline="30000" dirty="0"/>
              <a:t>§</a:t>
            </a:r>
            <a:r>
              <a:rPr lang="en-US" dirty="0"/>
              <a:t>Spontaneous AA: n=85, 4F-PCC: n=102, traumatic AA: n=109, 4F-PCC: n=134. </a:t>
            </a:r>
          </a:p>
          <a:p>
            <a:r>
              <a:rPr lang="en-US" dirty="0"/>
              <a:t>BP, blood pressure; </a:t>
            </a:r>
            <a:r>
              <a:rPr lang="en-US" dirty="0" err="1"/>
              <a:t>DNR</a:t>
            </a:r>
            <a:r>
              <a:rPr lang="en-US" dirty="0"/>
              <a:t>, do not resuscitate; GCS, Glasgow Coma Scale; INR, international normalized ratio.</a:t>
            </a:r>
          </a:p>
        </p:txBody>
      </p:sp>
    </p:spTree>
    <p:extLst>
      <p:ext uri="{BB962C8B-B14F-4D97-AF65-F5344CB8AC3E}">
        <p14:creationId xmlns:p14="http://schemas.microsoft.com/office/powerpoint/2010/main" val="3945408796"/>
      </p:ext>
    </p:extLst>
  </p:cSld>
  <p:clrMapOvr>
    <a:masterClrMapping/>
  </p:clrMapOvr>
</p:sld>
</file>

<file path=ppt/theme/theme1.xml><?xml version="1.0" encoding="utf-8"?>
<a:theme xmlns:a="http://schemas.openxmlformats.org/drawingml/2006/main" name="EMCREG-MedEd Dual">
  <a:themeElements>
    <a:clrScheme name="EMCREG-MedEd">
      <a:dk1>
        <a:srgbClr val="000000"/>
      </a:dk1>
      <a:lt1>
        <a:srgbClr val="FFFFFF"/>
      </a:lt1>
      <a:dk2>
        <a:srgbClr val="282525"/>
      </a:dk2>
      <a:lt2>
        <a:srgbClr val="F3F3F3"/>
      </a:lt2>
      <a:accent1>
        <a:srgbClr val="BE3540"/>
      </a:accent1>
      <a:accent2>
        <a:srgbClr val="8B8D9B"/>
      </a:accent2>
      <a:accent3>
        <a:srgbClr val="113854"/>
      </a:accent3>
      <a:accent4>
        <a:srgbClr val="246487"/>
      </a:accent4>
      <a:accent5>
        <a:srgbClr val="75D1D1"/>
      </a:accent5>
      <a:accent6>
        <a:srgbClr val="686762"/>
      </a:accent6>
      <a:hlink>
        <a:srgbClr val="75D1D1"/>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CREG-Emed-19-Gray" id="{3E2747F6-3850-45A0-AD4B-0BFE41BD25E7}" vid="{FAD19B55-A48C-4568-AD87-F3AAE25408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EMCREG-Emed-19-Gray</Template>
  <TotalTime>82</TotalTime>
  <Words>1692</Words>
  <Application>Microsoft Macintosh PowerPoint</Application>
  <PresentationFormat>Widescreen</PresentationFormat>
  <Paragraphs>255</Paragraphs>
  <Slides>12</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EMCREG-MedEd Dual</vt:lpstr>
      <vt:lpstr>Targeted Versus Nonspecific Approaches to Anticoagulation Reversal</vt:lpstr>
      <vt:lpstr>Disclaimer</vt:lpstr>
      <vt:lpstr>Disclosures</vt:lpstr>
      <vt:lpstr>Context</vt:lpstr>
      <vt:lpstr>Managing DOAC-Associated Bleeding: The 4 Rs</vt:lpstr>
      <vt:lpstr>Targeted Versus Nonspecific: What Do We Mean?</vt:lpstr>
      <vt:lpstr>Real-World Evidence*</vt:lpstr>
      <vt:lpstr>Baseline Characteristics: All Bleed Types </vt:lpstr>
      <vt:lpstr>In-Hospital Mortality: ICH</vt:lpstr>
      <vt:lpstr>In-Hospital Mortality: GI Bleeds</vt:lpstr>
      <vt:lpstr>Impact of Andexanet Alfa on In-Hospital Mortality</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Targeted Versus Nonspecific Approaches to Anticoagulation Reversal</dc:title>
  <dc:subject/>
  <dc:creator>MedEd On The Go</dc:creator>
  <cp:keywords/>
  <dc:description/>
  <cp:lastModifiedBy>Moriah Diethorn</cp:lastModifiedBy>
  <cp:revision>12</cp:revision>
  <dcterms:created xsi:type="dcterms:W3CDTF">2019-10-04T13:20:51Z</dcterms:created>
  <dcterms:modified xsi:type="dcterms:W3CDTF">2023-03-28T23:12:38Z</dcterms:modified>
  <cp:category/>
</cp:coreProperties>
</file>