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21"/>
  </p:notesMasterIdLst>
  <p:sldIdLst>
    <p:sldId id="256" r:id="rId2"/>
    <p:sldId id="4115" r:id="rId3"/>
    <p:sldId id="280" r:id="rId4"/>
    <p:sldId id="4109" r:id="rId5"/>
    <p:sldId id="4099" r:id="rId6"/>
    <p:sldId id="4111" r:id="rId7"/>
    <p:sldId id="291" r:id="rId8"/>
    <p:sldId id="4112" r:id="rId9"/>
    <p:sldId id="4113" r:id="rId10"/>
    <p:sldId id="4114" r:id="rId11"/>
    <p:sldId id="4110" r:id="rId12"/>
    <p:sldId id="292" r:id="rId13"/>
    <p:sldId id="4106" r:id="rId14"/>
    <p:sldId id="4107" r:id="rId15"/>
    <p:sldId id="4101" r:id="rId16"/>
    <p:sldId id="4105" r:id="rId17"/>
    <p:sldId id="4103" r:id="rId18"/>
    <p:sldId id="4108" r:id="rId19"/>
    <p:sldId id="41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1044C-952B-9943-AF10-8F14F2D2A7AD}"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6327F-4D23-C34F-971B-21CFF8E449E1}" type="slidenum">
              <a:rPr lang="en-US" smtClean="0"/>
              <a:t>‹#›</a:t>
            </a:fld>
            <a:endParaRPr lang="en-US"/>
          </a:p>
        </p:txBody>
      </p:sp>
    </p:spTree>
    <p:extLst>
      <p:ext uri="{BB962C8B-B14F-4D97-AF65-F5344CB8AC3E}">
        <p14:creationId xmlns:p14="http://schemas.microsoft.com/office/powerpoint/2010/main" val="52053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1034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22E199-24FC-E54B-9E25-B836227A175D}" type="slidenum">
              <a:rPr lang="en-US" sz="1200"/>
              <a:pPr/>
              <a:t>5</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DFF36-2726-40AA-99D6-4D73C8508E66}" type="slidenum">
              <a:rPr lang="de-DE" smtClean="0"/>
              <a:t>14</a:t>
            </a:fld>
            <a:endParaRPr lang="de-DE"/>
          </a:p>
        </p:txBody>
      </p:sp>
    </p:spTree>
    <p:extLst>
      <p:ext uri="{BB962C8B-B14F-4D97-AF65-F5344CB8AC3E}">
        <p14:creationId xmlns:p14="http://schemas.microsoft.com/office/powerpoint/2010/main" val="312152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DFF36-2726-40AA-99D6-4D73C8508E66}" type="slidenum">
              <a:rPr lang="de-DE" smtClean="0"/>
              <a:t>15</a:t>
            </a:fld>
            <a:endParaRPr lang="de-DE"/>
          </a:p>
        </p:txBody>
      </p:sp>
    </p:spTree>
    <p:extLst>
      <p:ext uri="{BB962C8B-B14F-4D97-AF65-F5344CB8AC3E}">
        <p14:creationId xmlns:p14="http://schemas.microsoft.com/office/powerpoint/2010/main" val="28984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DFF36-2726-40AA-99D6-4D73C8508E66}" type="slidenum">
              <a:rPr lang="de-DE" smtClean="0"/>
              <a:t>16</a:t>
            </a:fld>
            <a:endParaRPr lang="de-DE"/>
          </a:p>
        </p:txBody>
      </p:sp>
    </p:spTree>
    <p:extLst>
      <p:ext uri="{BB962C8B-B14F-4D97-AF65-F5344CB8AC3E}">
        <p14:creationId xmlns:p14="http://schemas.microsoft.com/office/powerpoint/2010/main" val="223529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2337" rtl="0" eaLnBrk="1" fontAlgn="auto" latinLnBrk="0" hangingPunct="1">
              <a:lnSpc>
                <a:spcPct val="100000"/>
              </a:lnSpc>
              <a:spcBef>
                <a:spcPts val="0"/>
              </a:spcBef>
              <a:spcAft>
                <a:spcPts val="0"/>
              </a:spcAft>
              <a:buClrTx/>
              <a:buSzTx/>
              <a:buFontTx/>
              <a:buNone/>
              <a:tabLst/>
              <a:defRPr/>
            </a:pPr>
            <a:fld id="{8AEDFF36-2726-40AA-99D6-4D73C8508E6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337"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21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2337" rtl="0" eaLnBrk="1" fontAlgn="auto" latinLnBrk="0" hangingPunct="1">
              <a:lnSpc>
                <a:spcPct val="100000"/>
              </a:lnSpc>
              <a:spcBef>
                <a:spcPts val="0"/>
              </a:spcBef>
              <a:spcAft>
                <a:spcPts val="0"/>
              </a:spcAft>
              <a:buClrTx/>
              <a:buSzTx/>
              <a:buFontTx/>
              <a:buNone/>
              <a:tabLst/>
              <a:defRPr/>
            </a:pPr>
            <a:fld id="{8AEDFF36-2726-40AA-99D6-4D73C8508E6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337"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023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DFF36-2726-40AA-99D6-4D73C8508E66}" type="slidenum">
              <a:rPr lang="de-DE" smtClean="0"/>
              <a:t>6</a:t>
            </a:fld>
            <a:endParaRPr lang="de-DE"/>
          </a:p>
        </p:txBody>
      </p:sp>
    </p:spTree>
    <p:extLst>
      <p:ext uri="{BB962C8B-B14F-4D97-AF65-F5344CB8AC3E}">
        <p14:creationId xmlns:p14="http://schemas.microsoft.com/office/powerpoint/2010/main" val="99331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DFF36-2726-40AA-99D6-4D73C8508E66}" type="slidenum">
              <a:rPr lang="de-DE" smtClean="0"/>
              <a:t>7</a:t>
            </a:fld>
            <a:endParaRPr lang="de-DE"/>
          </a:p>
        </p:txBody>
      </p:sp>
    </p:spTree>
    <p:extLst>
      <p:ext uri="{BB962C8B-B14F-4D97-AF65-F5344CB8AC3E}">
        <p14:creationId xmlns:p14="http://schemas.microsoft.com/office/powerpoint/2010/main" val="428902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DFF36-2726-40AA-99D6-4D73C8508E66}" type="slidenum">
              <a:rPr lang="de-DE" smtClean="0"/>
              <a:t>8</a:t>
            </a:fld>
            <a:endParaRPr lang="de-DE"/>
          </a:p>
        </p:txBody>
      </p:sp>
    </p:spTree>
    <p:extLst>
      <p:ext uri="{BB962C8B-B14F-4D97-AF65-F5344CB8AC3E}">
        <p14:creationId xmlns:p14="http://schemas.microsoft.com/office/powerpoint/2010/main" val="401855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DFF36-2726-40AA-99D6-4D73C8508E66}" type="slidenum">
              <a:rPr lang="de-DE" smtClean="0"/>
              <a:t>9</a:t>
            </a:fld>
            <a:endParaRPr lang="de-DE"/>
          </a:p>
        </p:txBody>
      </p:sp>
    </p:spTree>
    <p:extLst>
      <p:ext uri="{BB962C8B-B14F-4D97-AF65-F5344CB8AC3E}">
        <p14:creationId xmlns:p14="http://schemas.microsoft.com/office/powerpoint/2010/main" val="263182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DFF36-2726-40AA-99D6-4D73C8508E66}" type="slidenum">
              <a:rPr lang="de-DE" smtClean="0"/>
              <a:t>10</a:t>
            </a:fld>
            <a:endParaRPr lang="de-DE"/>
          </a:p>
        </p:txBody>
      </p:sp>
    </p:spTree>
    <p:extLst>
      <p:ext uri="{BB962C8B-B14F-4D97-AF65-F5344CB8AC3E}">
        <p14:creationId xmlns:p14="http://schemas.microsoft.com/office/powerpoint/2010/main" val="139141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DFF36-2726-40AA-99D6-4D73C8508E66}" type="slidenum">
              <a:rPr lang="de-DE" smtClean="0"/>
              <a:t>11</a:t>
            </a:fld>
            <a:endParaRPr lang="de-DE"/>
          </a:p>
        </p:txBody>
      </p:sp>
    </p:spTree>
    <p:extLst>
      <p:ext uri="{BB962C8B-B14F-4D97-AF65-F5344CB8AC3E}">
        <p14:creationId xmlns:p14="http://schemas.microsoft.com/office/powerpoint/2010/main" val="86400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AEDFF36-2726-40AA-99D6-4D73C8508E66}" type="slidenum">
              <a:rPr lang="de-DE" smtClean="0"/>
              <a:t>12</a:t>
            </a:fld>
            <a:endParaRPr lang="de-DE"/>
          </a:p>
        </p:txBody>
      </p:sp>
    </p:spTree>
    <p:extLst>
      <p:ext uri="{BB962C8B-B14F-4D97-AF65-F5344CB8AC3E}">
        <p14:creationId xmlns:p14="http://schemas.microsoft.com/office/powerpoint/2010/main" val="3555739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AEDFF36-2726-40AA-99D6-4D73C8508E66}" type="slidenum">
              <a:rPr lang="de-DE" smtClean="0"/>
              <a:t>13</a:t>
            </a:fld>
            <a:endParaRPr lang="de-DE"/>
          </a:p>
        </p:txBody>
      </p:sp>
    </p:spTree>
    <p:extLst>
      <p:ext uri="{BB962C8B-B14F-4D97-AF65-F5344CB8AC3E}">
        <p14:creationId xmlns:p14="http://schemas.microsoft.com/office/powerpoint/2010/main" val="396405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rgbClr val="4D4E4D"/>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rgbClr val="4D4E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0816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7995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6165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0564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393199" y="-92394"/>
            <a:ext cx="10972800" cy="1143000"/>
          </a:xfrm>
          <a:prstGeom prst="rect">
            <a:avLst/>
          </a:prstGeom>
        </p:spPr>
        <p:txBody>
          <a:bodyPr lIns="0" tIns="0" bIns="0" anchor="b"/>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93200"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11371297" y="6367474"/>
            <a:ext cx="479535" cy="365125"/>
          </a:xfrm>
          <a:prstGeom prst="rect">
            <a:avLst/>
          </a:prstGeom>
        </p:spPr>
        <p:txBody>
          <a:bodyPr lIns="0" tIns="0" rIns="0" bIns="0" anchor="t"/>
          <a:lstStyle>
            <a:lvl1pPr>
              <a:defRPr sz="800">
                <a:solidFill>
                  <a:schemeClr val="accent3"/>
                </a:solidFill>
              </a:defRPr>
            </a:lvl1pPr>
          </a:lstStyle>
          <a:p>
            <a:fld id="{B9AB547E-59C3-5143-8BEF-A5AE7659FC08}" type="slidenum">
              <a:rPr lang="en-US" smtClean="0"/>
              <a:t>‹#›</a:t>
            </a:fld>
            <a:endParaRPr lang="en-US"/>
          </a:p>
        </p:txBody>
      </p:sp>
      <p:sp>
        <p:nvSpPr>
          <p:cNvPr id="17" name="Rectangle 16"/>
          <p:cNvSpPr/>
          <p:nvPr/>
        </p:nvSpPr>
        <p:spPr>
          <a:xfrm>
            <a:off x="0" y="6708270"/>
            <a:ext cx="12192000" cy="1497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Content Placeholder 2"/>
          <p:cNvSpPr>
            <a:spLocks noGrp="1"/>
          </p:cNvSpPr>
          <p:nvPr>
            <p:ph idx="13"/>
          </p:nvPr>
        </p:nvSpPr>
        <p:spPr>
          <a:xfrm>
            <a:off x="6135912"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3648" y="5944953"/>
            <a:ext cx="2454776" cy="662232"/>
          </a:xfrm>
          <a:prstGeom prst="rect">
            <a:avLst/>
          </a:prstGeom>
        </p:spPr>
      </p:pic>
    </p:spTree>
    <p:extLst>
      <p:ext uri="{BB962C8B-B14F-4D97-AF65-F5344CB8AC3E}">
        <p14:creationId xmlns:p14="http://schemas.microsoft.com/office/powerpoint/2010/main" val="33341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noProof="0"/>
              <a:t>Mastertitelformat bearbeiten</a:t>
            </a:r>
            <a:endParaRPr lang="en-GB" noProof="0" dirty="0"/>
          </a:p>
        </p:txBody>
      </p:sp>
      <p:sp>
        <p:nvSpPr>
          <p:cNvPr id="4" name="Datumsplatzhalter 3"/>
          <p:cNvSpPr>
            <a:spLocks noGrp="1"/>
          </p:cNvSpPr>
          <p:nvPr>
            <p:ph type="dt" sz="half" idx="10"/>
          </p:nvPr>
        </p:nvSpPr>
        <p:spPr/>
        <p:txBody>
          <a:bodyPr anchor="t"/>
          <a:lstStyle/>
          <a:p>
            <a:r>
              <a:rPr lang="en-US"/>
              <a:t>Organisational unit</a:t>
            </a:r>
            <a:endParaRPr lang="de-DE"/>
          </a:p>
        </p:txBody>
      </p:sp>
      <p:sp>
        <p:nvSpPr>
          <p:cNvPr id="5" name="Fußzeilenplatzhalter 4"/>
          <p:cNvSpPr>
            <a:spLocks noGrp="1"/>
          </p:cNvSpPr>
          <p:nvPr>
            <p:ph type="ftr" sz="quarter" idx="11"/>
          </p:nvPr>
        </p:nvSpPr>
        <p:spPr>
          <a:xfrm>
            <a:off x="6372383" y="6365636"/>
            <a:ext cx="4850224" cy="226237"/>
          </a:xfrm>
        </p:spPr>
        <p:txBody>
          <a:bodyPr anchor="t"/>
          <a:lstStyle>
            <a:lvl1pPr algn="l">
              <a:defRPr/>
            </a:lvl1pPr>
          </a:lstStyle>
          <a:p>
            <a:r>
              <a:rPr lang="en-GB"/>
              <a:t>Presentation title / topic OR Presenter's name</a:t>
            </a:r>
            <a:endParaRPr lang="de-DE"/>
          </a:p>
        </p:txBody>
      </p:sp>
      <p:sp>
        <p:nvSpPr>
          <p:cNvPr id="6" name="Foliennummernplatzhalter 5"/>
          <p:cNvSpPr>
            <a:spLocks noGrp="1"/>
          </p:cNvSpPr>
          <p:nvPr>
            <p:ph type="sldNum" sz="quarter" idx="12"/>
          </p:nvPr>
        </p:nvSpPr>
        <p:spPr/>
        <p:txBody>
          <a:bodyPr anchor="b"/>
          <a:lstStyle/>
          <a:p>
            <a:fld id="{AB6C09D1-9D44-46E9-90D5-584F6311654E}" type="slidenum">
              <a:rPr lang="de-DE" smtClean="0"/>
              <a:t>‹#›</a:t>
            </a:fld>
            <a:endParaRPr lang="de-DE"/>
          </a:p>
        </p:txBody>
      </p:sp>
      <p:sp>
        <p:nvSpPr>
          <p:cNvPr id="8" name="Inhaltsplatzhalter 7"/>
          <p:cNvSpPr>
            <a:spLocks noGrp="1"/>
          </p:cNvSpPr>
          <p:nvPr>
            <p:ph sz="quarter" idx="13"/>
          </p:nvPr>
        </p:nvSpPr>
        <p:spPr>
          <a:xfrm>
            <a:off x="804333" y="1341437"/>
            <a:ext cx="10549467" cy="4967288"/>
          </a:xfrm>
        </p:spPr>
        <p:txBody>
          <a:bodyPr/>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en-GB" noProof="0" dirty="0"/>
          </a:p>
        </p:txBody>
      </p:sp>
    </p:spTree>
    <p:extLst>
      <p:ext uri="{BB962C8B-B14F-4D97-AF65-F5344CB8AC3E}">
        <p14:creationId xmlns:p14="http://schemas.microsoft.com/office/powerpoint/2010/main" val="1386260577"/>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9407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431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2405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665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4111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3810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2250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61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350415-BEC8-4DEE-A4A9-D2BC8A643929}"/>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2350003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3.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3.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AE0D-79B4-AAEA-DFBD-DBEDC05F3CCB}"/>
              </a:ext>
            </a:extLst>
          </p:cNvPr>
          <p:cNvSpPr>
            <a:spLocks noGrp="1"/>
          </p:cNvSpPr>
          <p:nvPr>
            <p:ph type="title"/>
          </p:nvPr>
        </p:nvSpPr>
        <p:spPr/>
        <p:txBody>
          <a:bodyPr>
            <a:normAutofit fontScale="90000"/>
          </a:bodyPr>
          <a:lstStyle/>
          <a:p>
            <a:r>
              <a:rPr lang="en-US" dirty="0"/>
              <a:t>Primary Thromboprophylaxis of Patient at High Risk of VTE Who Is Receiving Systemic Anticancer Therapy</a:t>
            </a:r>
          </a:p>
        </p:txBody>
      </p:sp>
      <p:sp>
        <p:nvSpPr>
          <p:cNvPr id="3" name="Subtitle 2">
            <a:extLst>
              <a:ext uri="{FF2B5EF4-FFF2-40B4-BE49-F238E27FC236}">
                <a16:creationId xmlns:a16="http://schemas.microsoft.com/office/drawing/2014/main" id="{CF05BD25-002D-B7DC-0739-C50AB240272C}"/>
              </a:ext>
            </a:extLst>
          </p:cNvPr>
          <p:cNvSpPr>
            <a:spLocks noGrp="1"/>
          </p:cNvSpPr>
          <p:nvPr>
            <p:ph type="body" idx="1"/>
          </p:nvPr>
        </p:nvSpPr>
        <p:spPr>
          <a:xfrm>
            <a:off x="609601" y="4589463"/>
            <a:ext cx="10515600" cy="1811337"/>
          </a:xfrm>
        </p:spPr>
        <p:txBody>
          <a:bodyPr>
            <a:normAutofit fontScale="92500" lnSpcReduction="10000"/>
          </a:bodyPr>
          <a:lstStyle/>
          <a:p>
            <a:r>
              <a:rPr lang="en-US" sz="1600" dirty="0" err="1"/>
              <a:t>Cihan</a:t>
            </a:r>
            <a:r>
              <a:rPr lang="en-US" sz="1600" dirty="0"/>
              <a:t> Ay, MD</a:t>
            </a:r>
            <a:br>
              <a:rPr lang="en-US" sz="1600" dirty="0"/>
            </a:br>
            <a:r>
              <a:rPr lang="en-US" sz="1600" dirty="0"/>
              <a:t>Professor of </a:t>
            </a:r>
            <a:r>
              <a:rPr lang="en-US" sz="1600" dirty="0" err="1"/>
              <a:t>Haematology</a:t>
            </a:r>
            <a:br>
              <a:rPr lang="en-US" sz="1600" dirty="0"/>
            </a:br>
            <a:r>
              <a:rPr lang="en-US" sz="1600" dirty="0"/>
              <a:t>Clinical Division of </a:t>
            </a:r>
            <a:r>
              <a:rPr lang="en-US" sz="1600" dirty="0" err="1"/>
              <a:t>Haematology</a:t>
            </a:r>
            <a:r>
              <a:rPr lang="en-US" sz="1600" dirty="0"/>
              <a:t> and </a:t>
            </a:r>
            <a:r>
              <a:rPr lang="en-US" sz="1600" dirty="0" err="1"/>
              <a:t>Haemostaseology</a:t>
            </a:r>
            <a:r>
              <a:rPr lang="en-US" sz="1600" dirty="0"/>
              <a:t> </a:t>
            </a:r>
            <a:br>
              <a:rPr lang="en-US" sz="1600" dirty="0"/>
            </a:br>
            <a:r>
              <a:rPr lang="en-US" sz="1600" dirty="0"/>
              <a:t>Department of Medicine </a:t>
            </a:r>
            <a:br>
              <a:rPr lang="en-US" sz="1600" dirty="0"/>
            </a:br>
            <a:r>
              <a:rPr lang="en-US" sz="1600" dirty="0"/>
              <a:t>Comprehensive Cancer Center Vienna</a:t>
            </a:r>
            <a:br>
              <a:rPr lang="en-US" sz="1600" dirty="0"/>
            </a:br>
            <a:r>
              <a:rPr lang="en-US" sz="1600" dirty="0"/>
              <a:t>Medical University of Vienna, Vienna, Austria</a:t>
            </a:r>
          </a:p>
          <a:p>
            <a:r>
              <a:rPr lang="en-US" sz="1600" dirty="0"/>
              <a:t>Twitter: @</a:t>
            </a:r>
            <a:r>
              <a:rPr lang="en-US" sz="1600" dirty="0" err="1"/>
              <a:t>Cihan_Ay_MD</a:t>
            </a:r>
            <a:endParaRPr lang="en-US" sz="1600" dirty="0"/>
          </a:p>
        </p:txBody>
      </p:sp>
    </p:spTree>
    <p:extLst>
      <p:ext uri="{BB962C8B-B14F-4D97-AF65-F5344CB8AC3E}">
        <p14:creationId xmlns:p14="http://schemas.microsoft.com/office/powerpoint/2010/main" val="157163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C0CD-8160-7A49-4EBB-D02F4CC93408}"/>
              </a:ext>
            </a:extLst>
          </p:cNvPr>
          <p:cNvSpPr>
            <a:spLocks noGrp="1"/>
          </p:cNvSpPr>
          <p:nvPr>
            <p:ph type="title"/>
          </p:nvPr>
        </p:nvSpPr>
        <p:spPr>
          <a:xfrm>
            <a:off x="471814" y="199505"/>
            <a:ext cx="11252548" cy="561947"/>
          </a:xfrm>
        </p:spPr>
        <p:txBody>
          <a:bodyPr anchor="t">
            <a:normAutofit/>
          </a:bodyPr>
          <a:lstStyle/>
          <a:p>
            <a:r>
              <a:rPr lang="en-US" sz="2800" dirty="0"/>
              <a:t>Khorana Score: Risk Assessment of VTE in Patients With Cancer</a:t>
            </a:r>
          </a:p>
        </p:txBody>
      </p:sp>
      <p:pic>
        <p:nvPicPr>
          <p:cNvPr id="6" name="Grafik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561465" y="926590"/>
            <a:ext cx="9069070" cy="5342078"/>
          </a:xfrm>
          <a:prstGeom prst="rect">
            <a:avLst/>
          </a:prstGeom>
          <a:effectLst/>
        </p:spPr>
      </p:pic>
      <p:sp>
        <p:nvSpPr>
          <p:cNvPr id="3" name="Footer Placeholder 2">
            <a:extLst>
              <a:ext uri="{FF2B5EF4-FFF2-40B4-BE49-F238E27FC236}">
                <a16:creationId xmlns:a16="http://schemas.microsoft.com/office/drawing/2014/main" id="{288786ED-C666-E56C-5E7D-DA0570154A6F}"/>
              </a:ext>
            </a:extLst>
          </p:cNvPr>
          <p:cNvSpPr>
            <a:spLocks noGrp="1"/>
          </p:cNvSpPr>
          <p:nvPr>
            <p:ph type="ftr" sz="quarter" idx="3"/>
          </p:nvPr>
        </p:nvSpPr>
        <p:spPr/>
        <p:txBody>
          <a:bodyPr/>
          <a:lstStyle/>
          <a:p>
            <a:r>
              <a:rPr lang="en-US" dirty="0" err="1"/>
              <a:t>Voigtlaender</a:t>
            </a:r>
            <a:r>
              <a:rPr lang="en-US" dirty="0"/>
              <a:t> M, et al. </a:t>
            </a:r>
            <a:r>
              <a:rPr lang="en-US" i="1" dirty="0"/>
              <a:t>Vasa</a:t>
            </a:r>
            <a:r>
              <a:rPr lang="en-US" dirty="0"/>
              <a:t>. 2018;47(2):77-89. Van Es M, et al. </a:t>
            </a:r>
            <a:r>
              <a:rPr lang="en-US" i="1" dirty="0" err="1"/>
              <a:t>Haematologica</a:t>
            </a:r>
            <a:r>
              <a:rPr lang="en-US" dirty="0"/>
              <a:t>. 2017;102(9):1494-1501.</a:t>
            </a:r>
          </a:p>
        </p:txBody>
      </p:sp>
      <p:sp>
        <p:nvSpPr>
          <p:cNvPr id="15" name="Abgerundetes Rechteck 6">
            <a:extLst>
              <a:ext uri="{FF2B5EF4-FFF2-40B4-BE49-F238E27FC236}">
                <a16:creationId xmlns:a16="http://schemas.microsoft.com/office/drawing/2014/main" id="{574FBC9C-8DDD-F2A0-F178-5F609849C0BA}"/>
              </a:ext>
            </a:extLst>
          </p:cNvPr>
          <p:cNvSpPr/>
          <p:nvPr/>
        </p:nvSpPr>
        <p:spPr>
          <a:xfrm>
            <a:off x="5996967" y="1556341"/>
            <a:ext cx="475221" cy="20570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4" name="Abgerundetes Rechteck 7">
            <a:extLst>
              <a:ext uri="{FF2B5EF4-FFF2-40B4-BE49-F238E27FC236}">
                <a16:creationId xmlns:a16="http://schemas.microsoft.com/office/drawing/2014/main" id="{7427D2CE-9024-D7AA-A508-12C13DC1315C}"/>
              </a:ext>
            </a:extLst>
          </p:cNvPr>
          <p:cNvSpPr/>
          <p:nvPr/>
        </p:nvSpPr>
        <p:spPr>
          <a:xfrm rot="5400000">
            <a:off x="5867528" y="1505661"/>
            <a:ext cx="456943" cy="9069070"/>
          </a:xfrm>
          <a:prstGeom prst="roundRect">
            <a:avLst/>
          </a:prstGeom>
          <a:solidFill>
            <a:srgbClr val="C000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5" name="Textfeld 13">
            <a:extLst>
              <a:ext uri="{FF2B5EF4-FFF2-40B4-BE49-F238E27FC236}">
                <a16:creationId xmlns:a16="http://schemas.microsoft.com/office/drawing/2014/main" id="{03E4B46F-BD98-4093-241E-DCC3AE7257F4}"/>
              </a:ext>
            </a:extLst>
          </p:cNvPr>
          <p:cNvSpPr txBox="1"/>
          <p:nvPr/>
        </p:nvSpPr>
        <p:spPr>
          <a:xfrm>
            <a:off x="5599275" y="3635045"/>
            <a:ext cx="1262064" cy="6120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Case: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4 point </a:t>
            </a:r>
          </a:p>
        </p:txBody>
      </p:sp>
      <p:sp>
        <p:nvSpPr>
          <p:cNvPr id="7" name="Abgerundetes Rechteck 8">
            <a:extLst>
              <a:ext uri="{FF2B5EF4-FFF2-40B4-BE49-F238E27FC236}">
                <a16:creationId xmlns:a16="http://schemas.microsoft.com/office/drawing/2014/main" id="{E0B5FC57-CB4A-C01D-CD4A-106C8F76093B}"/>
              </a:ext>
            </a:extLst>
          </p:cNvPr>
          <p:cNvSpPr/>
          <p:nvPr/>
        </p:nvSpPr>
        <p:spPr>
          <a:xfrm>
            <a:off x="7176046" y="1556341"/>
            <a:ext cx="475221" cy="2653591"/>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8" name="Abgerundetes Rechteck 9">
            <a:extLst>
              <a:ext uri="{FF2B5EF4-FFF2-40B4-BE49-F238E27FC236}">
                <a16:creationId xmlns:a16="http://schemas.microsoft.com/office/drawing/2014/main" id="{A2832254-F73C-2910-1F7B-26D41F6641C4}"/>
              </a:ext>
            </a:extLst>
          </p:cNvPr>
          <p:cNvSpPr/>
          <p:nvPr/>
        </p:nvSpPr>
        <p:spPr>
          <a:xfrm rot="5400000">
            <a:off x="5937317" y="909143"/>
            <a:ext cx="317367" cy="9069070"/>
          </a:xfrm>
          <a:prstGeom prst="roundRect">
            <a:avLst/>
          </a:prstGeom>
          <a:solidFill>
            <a:srgbClr val="0066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9" name="Abgerundetes Rechteck 10">
            <a:extLst>
              <a:ext uri="{FF2B5EF4-FFF2-40B4-BE49-F238E27FC236}">
                <a16:creationId xmlns:a16="http://schemas.microsoft.com/office/drawing/2014/main" id="{3DDA7A98-EB04-FFC4-1368-BE2D9B6CB79F}"/>
              </a:ext>
            </a:extLst>
          </p:cNvPr>
          <p:cNvSpPr/>
          <p:nvPr/>
        </p:nvSpPr>
        <p:spPr>
          <a:xfrm>
            <a:off x="8410623" y="1556341"/>
            <a:ext cx="475221" cy="327337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8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C0CD-8160-7A49-4EBB-D02F4CC93408}"/>
              </a:ext>
            </a:extLst>
          </p:cNvPr>
          <p:cNvSpPr>
            <a:spLocks noGrp="1"/>
          </p:cNvSpPr>
          <p:nvPr>
            <p:ph type="title"/>
          </p:nvPr>
        </p:nvSpPr>
        <p:spPr>
          <a:xfrm>
            <a:off x="471814" y="199505"/>
            <a:ext cx="11252548" cy="561947"/>
          </a:xfrm>
        </p:spPr>
        <p:txBody>
          <a:bodyPr anchor="t">
            <a:normAutofit/>
          </a:bodyPr>
          <a:lstStyle/>
          <a:p>
            <a:r>
              <a:rPr lang="en-US" sz="2800" dirty="0"/>
              <a:t>Khorana Score: Risk Assessment of VTE in Patients With Cancer</a:t>
            </a:r>
          </a:p>
        </p:txBody>
      </p:sp>
      <p:pic>
        <p:nvPicPr>
          <p:cNvPr id="6" name="Grafik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561465" y="926590"/>
            <a:ext cx="9069070" cy="5342078"/>
          </a:xfrm>
          <a:prstGeom prst="rect">
            <a:avLst/>
          </a:prstGeom>
          <a:effectLst/>
        </p:spPr>
      </p:pic>
      <p:sp>
        <p:nvSpPr>
          <p:cNvPr id="7" name="Abgerundetes Rechteck 6"/>
          <p:cNvSpPr/>
          <p:nvPr/>
        </p:nvSpPr>
        <p:spPr>
          <a:xfrm>
            <a:off x="5996967" y="1556341"/>
            <a:ext cx="475221" cy="20570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8" name="Abgerundetes Rechteck 7"/>
          <p:cNvSpPr/>
          <p:nvPr/>
        </p:nvSpPr>
        <p:spPr>
          <a:xfrm rot="5400000">
            <a:off x="5867528" y="1505661"/>
            <a:ext cx="456943" cy="9069070"/>
          </a:xfrm>
          <a:prstGeom prst="roundRect">
            <a:avLst/>
          </a:prstGeom>
          <a:solidFill>
            <a:srgbClr val="C000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9" name="Abgerundetes Rechteck 8"/>
          <p:cNvSpPr/>
          <p:nvPr/>
        </p:nvSpPr>
        <p:spPr>
          <a:xfrm>
            <a:off x="7176046" y="1556341"/>
            <a:ext cx="475221" cy="2653591"/>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0" name="Abgerundetes Rechteck 9"/>
          <p:cNvSpPr/>
          <p:nvPr/>
        </p:nvSpPr>
        <p:spPr>
          <a:xfrm rot="5400000">
            <a:off x="5937317" y="909143"/>
            <a:ext cx="317367" cy="9069070"/>
          </a:xfrm>
          <a:prstGeom prst="roundRect">
            <a:avLst/>
          </a:prstGeom>
          <a:solidFill>
            <a:srgbClr val="0066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1" name="Abgerundetes Rechteck 10"/>
          <p:cNvSpPr/>
          <p:nvPr/>
        </p:nvSpPr>
        <p:spPr>
          <a:xfrm>
            <a:off x="8410623" y="1556341"/>
            <a:ext cx="475221" cy="327337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2" name="Abgerundetes Rechteck 11"/>
          <p:cNvSpPr/>
          <p:nvPr/>
        </p:nvSpPr>
        <p:spPr>
          <a:xfrm>
            <a:off x="9739912" y="1556341"/>
            <a:ext cx="475221" cy="352593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3" name="Abgerundetes Rechteck 12"/>
          <p:cNvSpPr/>
          <p:nvPr/>
        </p:nvSpPr>
        <p:spPr>
          <a:xfrm rot="5400000">
            <a:off x="5987995" y="1175831"/>
            <a:ext cx="216009" cy="9069070"/>
          </a:xfrm>
          <a:prstGeom prst="roundRect">
            <a:avLst/>
          </a:prstGeom>
          <a:solidFill>
            <a:srgbClr val="FFC0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4" name="Textfeld 13"/>
          <p:cNvSpPr txBox="1"/>
          <p:nvPr/>
        </p:nvSpPr>
        <p:spPr>
          <a:xfrm>
            <a:off x="5599275" y="3635045"/>
            <a:ext cx="1262064" cy="6120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Case: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4 point </a:t>
            </a:r>
          </a:p>
        </p:txBody>
      </p:sp>
      <p:sp>
        <p:nvSpPr>
          <p:cNvPr id="3" name="Footer Placeholder 2">
            <a:extLst>
              <a:ext uri="{FF2B5EF4-FFF2-40B4-BE49-F238E27FC236}">
                <a16:creationId xmlns:a16="http://schemas.microsoft.com/office/drawing/2014/main" id="{288786ED-C666-E56C-5E7D-DA0570154A6F}"/>
              </a:ext>
            </a:extLst>
          </p:cNvPr>
          <p:cNvSpPr>
            <a:spLocks noGrp="1"/>
          </p:cNvSpPr>
          <p:nvPr>
            <p:ph type="ftr" sz="quarter" idx="3"/>
          </p:nvPr>
        </p:nvSpPr>
        <p:spPr/>
        <p:txBody>
          <a:bodyPr/>
          <a:lstStyle/>
          <a:p>
            <a:r>
              <a:rPr lang="en-US" dirty="0" err="1"/>
              <a:t>Voigtlaender</a:t>
            </a:r>
            <a:r>
              <a:rPr lang="en-US" dirty="0"/>
              <a:t> M, et al. </a:t>
            </a:r>
            <a:r>
              <a:rPr lang="en-US" i="1" dirty="0"/>
              <a:t>Vasa</a:t>
            </a:r>
            <a:r>
              <a:rPr lang="en-US" dirty="0"/>
              <a:t>. 2018;47(2):77-89. Van Es M, et al. </a:t>
            </a:r>
            <a:r>
              <a:rPr lang="en-US" i="1" dirty="0" err="1"/>
              <a:t>Haematologica</a:t>
            </a:r>
            <a:r>
              <a:rPr lang="en-US" dirty="0"/>
              <a:t>. 2017;102(9):1494-1501.</a:t>
            </a:r>
          </a:p>
        </p:txBody>
      </p:sp>
    </p:spTree>
    <p:extLst>
      <p:ext uri="{BB962C8B-B14F-4D97-AF65-F5344CB8AC3E}">
        <p14:creationId xmlns:p14="http://schemas.microsoft.com/office/powerpoint/2010/main" val="368546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C0CD-8160-7A49-4EBB-D02F4CC93408}"/>
              </a:ext>
            </a:extLst>
          </p:cNvPr>
          <p:cNvSpPr>
            <a:spLocks noGrp="1"/>
          </p:cNvSpPr>
          <p:nvPr>
            <p:ph type="title"/>
          </p:nvPr>
        </p:nvSpPr>
        <p:spPr>
          <a:xfrm>
            <a:off x="609600" y="199505"/>
            <a:ext cx="10577511" cy="1185577"/>
          </a:xfrm>
        </p:spPr>
        <p:txBody>
          <a:bodyPr>
            <a:noAutofit/>
          </a:bodyPr>
          <a:lstStyle/>
          <a:p>
            <a:r>
              <a:rPr lang="en-US" sz="2800" dirty="0"/>
              <a:t>Simplified Risk Prediction Model for Assessing Individual VTE Risk</a:t>
            </a:r>
          </a:p>
        </p:txBody>
      </p:sp>
      <p:pic>
        <p:nvPicPr>
          <p:cNvPr id="6" name="Grafik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3181161" y="1758647"/>
            <a:ext cx="8005950" cy="3578450"/>
          </a:xfrm>
          <a:prstGeom prst="rect">
            <a:avLst/>
          </a:prstGeom>
          <a:effectLst/>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54566" y="1385082"/>
            <a:ext cx="1872316" cy="4972803"/>
          </a:xfrm>
          <a:prstGeom prst="rect">
            <a:avLst/>
          </a:prstGeom>
          <a:ln>
            <a:solidFill>
              <a:schemeClr val="tx1"/>
            </a:solidFill>
          </a:ln>
          <a:effectLst/>
        </p:spPr>
      </p:pic>
      <p:sp>
        <p:nvSpPr>
          <p:cNvPr id="3" name="Footer Placeholder 2">
            <a:extLst>
              <a:ext uri="{FF2B5EF4-FFF2-40B4-BE49-F238E27FC236}">
                <a16:creationId xmlns:a16="http://schemas.microsoft.com/office/drawing/2014/main" id="{FEA1626F-B110-A634-91B5-ED9520CCA069}"/>
              </a:ext>
            </a:extLst>
          </p:cNvPr>
          <p:cNvSpPr>
            <a:spLocks noGrp="1"/>
          </p:cNvSpPr>
          <p:nvPr>
            <p:ph type="ftr" sz="quarter" idx="3"/>
          </p:nvPr>
        </p:nvSpPr>
        <p:spPr/>
        <p:txBody>
          <a:bodyPr/>
          <a:lstStyle/>
          <a:p>
            <a:r>
              <a:rPr lang="en-US" dirty="0" err="1"/>
              <a:t>Pabinger</a:t>
            </a:r>
            <a:r>
              <a:rPr lang="en-US" dirty="0"/>
              <a:t> I, et al. </a:t>
            </a:r>
            <a:r>
              <a:rPr lang="en-US" i="1" dirty="0"/>
              <a:t>Lancet </a:t>
            </a:r>
            <a:r>
              <a:rPr lang="en-US" i="1" dirty="0" err="1"/>
              <a:t>Haematol</a:t>
            </a:r>
            <a:r>
              <a:rPr lang="en-US" i="1" dirty="0"/>
              <a:t>. </a:t>
            </a:r>
            <a:r>
              <a:rPr lang="en-US" dirty="0"/>
              <a:t>2018;5(7):e289-e298. </a:t>
            </a:r>
          </a:p>
        </p:txBody>
      </p:sp>
    </p:spTree>
    <p:extLst>
      <p:ext uri="{BB962C8B-B14F-4D97-AF65-F5344CB8AC3E}">
        <p14:creationId xmlns:p14="http://schemas.microsoft.com/office/powerpoint/2010/main" val="73948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C0CD-8160-7A49-4EBB-D02F4CC93408}"/>
              </a:ext>
            </a:extLst>
          </p:cNvPr>
          <p:cNvSpPr>
            <a:spLocks noGrp="1"/>
          </p:cNvSpPr>
          <p:nvPr>
            <p:ph type="title"/>
          </p:nvPr>
        </p:nvSpPr>
        <p:spPr>
          <a:xfrm>
            <a:off x="609600" y="199505"/>
            <a:ext cx="10577511" cy="1185577"/>
          </a:xfrm>
        </p:spPr>
        <p:txBody>
          <a:bodyPr>
            <a:noAutofit/>
          </a:bodyPr>
          <a:lstStyle/>
          <a:p>
            <a:r>
              <a:rPr lang="en-US" sz="2800" dirty="0"/>
              <a:t>Simplified Risk Prediction Model for Assessing Individual VTE Risk</a:t>
            </a:r>
          </a:p>
        </p:txBody>
      </p:sp>
      <p:pic>
        <p:nvPicPr>
          <p:cNvPr id="6" name="Grafik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3181161" y="1758647"/>
            <a:ext cx="8005950" cy="3578450"/>
          </a:xfrm>
          <a:prstGeom prst="rect">
            <a:avLst/>
          </a:prstGeom>
          <a:effectLst/>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54566" y="1385082"/>
            <a:ext cx="1872316" cy="4972803"/>
          </a:xfrm>
          <a:prstGeom prst="rect">
            <a:avLst/>
          </a:prstGeom>
          <a:ln>
            <a:solidFill>
              <a:schemeClr val="tx1"/>
            </a:solidFill>
          </a:ln>
          <a:effectLst/>
        </p:spPr>
      </p:pic>
      <p:grpSp>
        <p:nvGrpSpPr>
          <p:cNvPr id="12" name="Gruppieren 11"/>
          <p:cNvGrpSpPr/>
          <p:nvPr/>
        </p:nvGrpSpPr>
        <p:grpSpPr>
          <a:xfrm>
            <a:off x="7260336" y="1758647"/>
            <a:ext cx="3760086" cy="4432260"/>
            <a:chOff x="7427025" y="2190440"/>
            <a:chExt cx="3760086" cy="4432260"/>
          </a:xfrm>
        </p:grpSpPr>
        <p:sp>
          <p:nvSpPr>
            <p:cNvPr id="8" name="Abgerundetes Rechteck 7"/>
            <p:cNvSpPr/>
            <p:nvPr/>
          </p:nvSpPr>
          <p:spPr>
            <a:xfrm>
              <a:off x="7427025" y="2190440"/>
              <a:ext cx="223455" cy="1192840"/>
            </a:xfrm>
            <a:prstGeom prst="roundRect">
              <a:avLst/>
            </a:prstGeom>
            <a:solidFill>
              <a:srgbClr val="C00000">
                <a:alpha val="2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9" name="Abgerundetes Rechteck 8"/>
            <p:cNvSpPr/>
            <p:nvPr/>
          </p:nvSpPr>
          <p:spPr>
            <a:xfrm>
              <a:off x="10802689" y="2190440"/>
              <a:ext cx="384422" cy="1941660"/>
            </a:xfrm>
            <a:prstGeom prst="roundRect">
              <a:avLst/>
            </a:prstGeom>
            <a:solidFill>
              <a:srgbClr val="C00000">
                <a:alpha val="2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0" name="Abgerundetes Rechteck 9"/>
            <p:cNvSpPr/>
            <p:nvPr/>
          </p:nvSpPr>
          <p:spPr>
            <a:xfrm>
              <a:off x="9175817" y="4116860"/>
              <a:ext cx="282508" cy="1636790"/>
            </a:xfrm>
            <a:prstGeom prst="roundRect">
              <a:avLst/>
            </a:prstGeom>
            <a:solidFill>
              <a:srgbClr val="C00000">
                <a:alpha val="2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1" name="Textfeld 10"/>
            <p:cNvSpPr txBox="1"/>
            <p:nvPr/>
          </p:nvSpPr>
          <p:spPr>
            <a:xfrm>
              <a:off x="8713233" y="5791703"/>
              <a:ext cx="12057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Case: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dirty="0">
                  <a:ln>
                    <a:noFill/>
                  </a:ln>
                  <a:solidFill>
                    <a:prstClr val="black">
                      <a:lumMod val="75000"/>
                      <a:lumOff val="25000"/>
                    </a:prstClr>
                  </a:solidFill>
                  <a:effectLst/>
                  <a:uLnTx/>
                  <a:uFillTx/>
                  <a:latin typeface="Calibri" panose="020F0502020204030204"/>
                  <a:ea typeface="+mn-ea"/>
                  <a:cs typeface="+mn-cs"/>
                </a:rPr>
                <a:t>~</a:t>
              </a:r>
              <a:r>
                <a:rPr kumimoji="0" lang="en-US" sz="24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15% %</a:t>
              </a:r>
            </a:p>
          </p:txBody>
        </p:sp>
      </p:grpSp>
      <p:sp>
        <p:nvSpPr>
          <p:cNvPr id="3" name="Footer Placeholder 2">
            <a:extLst>
              <a:ext uri="{FF2B5EF4-FFF2-40B4-BE49-F238E27FC236}">
                <a16:creationId xmlns:a16="http://schemas.microsoft.com/office/drawing/2014/main" id="{FEA1626F-B110-A634-91B5-ED9520CCA069}"/>
              </a:ext>
            </a:extLst>
          </p:cNvPr>
          <p:cNvSpPr>
            <a:spLocks noGrp="1"/>
          </p:cNvSpPr>
          <p:nvPr>
            <p:ph type="ftr" sz="quarter" idx="3"/>
          </p:nvPr>
        </p:nvSpPr>
        <p:spPr/>
        <p:txBody>
          <a:bodyPr/>
          <a:lstStyle/>
          <a:p>
            <a:r>
              <a:rPr lang="en-US" dirty="0" err="1"/>
              <a:t>Pabinger</a:t>
            </a:r>
            <a:r>
              <a:rPr lang="en-US" dirty="0"/>
              <a:t> I, et al. </a:t>
            </a:r>
            <a:r>
              <a:rPr lang="en-US" i="1" dirty="0"/>
              <a:t>Lancet </a:t>
            </a:r>
            <a:r>
              <a:rPr lang="en-US" i="1" dirty="0" err="1"/>
              <a:t>Haematol</a:t>
            </a:r>
            <a:r>
              <a:rPr lang="en-US" i="1" dirty="0"/>
              <a:t>. </a:t>
            </a:r>
            <a:r>
              <a:rPr lang="en-US" dirty="0"/>
              <a:t>2018;5(7):e289-e298. </a:t>
            </a:r>
          </a:p>
        </p:txBody>
      </p:sp>
    </p:spTree>
    <p:extLst>
      <p:ext uri="{BB962C8B-B14F-4D97-AF65-F5344CB8AC3E}">
        <p14:creationId xmlns:p14="http://schemas.microsoft.com/office/powerpoint/2010/main" val="324517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99505"/>
            <a:ext cx="3561568" cy="2919476"/>
          </a:xfrm>
        </p:spPr>
        <p:txBody>
          <a:bodyPr>
            <a:noAutofit/>
          </a:bodyPr>
          <a:lstStyle/>
          <a:p>
            <a:r>
              <a:rPr lang="en-US" sz="2600" dirty="0"/>
              <a:t>Meta-analysis: Primary Thrombo-prophylaxis With LMWH in Ambulatory Cancer Patients</a:t>
            </a:r>
          </a:p>
        </p:txBody>
      </p:sp>
      <p:grpSp>
        <p:nvGrpSpPr>
          <p:cNvPr id="3" name="Group 2">
            <a:extLst>
              <a:ext uri="{FF2B5EF4-FFF2-40B4-BE49-F238E27FC236}">
                <a16:creationId xmlns:a16="http://schemas.microsoft.com/office/drawing/2014/main" id="{DBCB8E55-F14F-ACC7-BB80-3C6F0B65645F}"/>
              </a:ext>
            </a:extLst>
          </p:cNvPr>
          <p:cNvGrpSpPr/>
          <p:nvPr/>
        </p:nvGrpSpPr>
        <p:grpSpPr>
          <a:xfrm>
            <a:off x="2905740" y="408550"/>
            <a:ext cx="9119246" cy="6040899"/>
            <a:chOff x="3680791" y="919582"/>
            <a:chExt cx="7389518" cy="4895069"/>
          </a:xfrm>
        </p:grpSpPr>
        <p:pic>
          <p:nvPicPr>
            <p:cNvPr id="8" name="Bild 7"/>
            <p:cNvPicPr>
              <a:picLocks noChangeAspect="1"/>
            </p:cNvPicPr>
            <p:nvPr/>
          </p:nvPicPr>
          <p:blipFill>
            <a:blip r:embed="rId3"/>
            <a:stretch>
              <a:fillRect/>
            </a:stretch>
          </p:blipFill>
          <p:spPr>
            <a:xfrm>
              <a:off x="5081777" y="919582"/>
              <a:ext cx="4954881" cy="4463639"/>
            </a:xfrm>
            <a:prstGeom prst="rect">
              <a:avLst/>
            </a:prstGeom>
          </p:spPr>
        </p:pic>
        <p:sp>
          <p:nvSpPr>
            <p:cNvPr id="9" name="Textfeld 8"/>
            <p:cNvSpPr txBox="1"/>
            <p:nvPr/>
          </p:nvSpPr>
          <p:spPr>
            <a:xfrm>
              <a:off x="3680791" y="4525577"/>
              <a:ext cx="1400985" cy="947709"/>
            </a:xfrm>
            <a:prstGeom prst="rect">
              <a:avLst/>
            </a:prstGeom>
            <a:noFill/>
          </p:spPr>
          <p:txBody>
            <a:bodyPr wrap="square" lIns="91428" tIns="45718" rIns="91428" bIns="45718" rtlCol="0">
              <a:spAutoFit/>
            </a:bodyPr>
            <a:lstStyle>
              <a:defPPr>
                <a:defRPr lang="de-DE"/>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r"/>
              <a:r>
                <a:rPr lang="en-US" sz="1400" dirty="0"/>
                <a:t>VTE rate</a:t>
              </a:r>
            </a:p>
            <a:p>
              <a:pPr algn="r"/>
              <a:endParaRPr lang="en-US" sz="1400" dirty="0"/>
            </a:p>
            <a:p>
              <a:pPr algn="r"/>
              <a:r>
                <a:rPr lang="en-US" sz="1400" dirty="0"/>
                <a:t>Primary thrombo-prophylaxis: </a:t>
              </a:r>
            </a:p>
            <a:p>
              <a:pPr algn="r"/>
              <a:r>
                <a:rPr lang="en-US" sz="1400" dirty="0">
                  <a:solidFill>
                    <a:srgbClr val="FF0000"/>
                  </a:solidFill>
                </a:rPr>
                <a:t>2.81%</a:t>
              </a:r>
            </a:p>
          </p:txBody>
        </p:sp>
        <p:sp>
          <p:nvSpPr>
            <p:cNvPr id="10" name="Textfeld 9"/>
            <p:cNvSpPr txBox="1"/>
            <p:nvPr/>
          </p:nvSpPr>
          <p:spPr>
            <a:xfrm>
              <a:off x="10036658" y="4525577"/>
              <a:ext cx="1033651" cy="947709"/>
            </a:xfrm>
            <a:prstGeom prst="rect">
              <a:avLst/>
            </a:prstGeom>
            <a:noFill/>
          </p:spPr>
          <p:txBody>
            <a:bodyPr wrap="square" lIns="91428" tIns="45718" rIns="91428" bIns="45718" rtlCol="0">
              <a:spAutoFit/>
            </a:bodyPr>
            <a:lstStyle>
              <a:defPPr>
                <a:defRPr lang="de-DE"/>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400" dirty="0"/>
                <a:t>VTE rate</a:t>
              </a:r>
            </a:p>
            <a:p>
              <a:endParaRPr lang="en-US" sz="1400" dirty="0"/>
            </a:p>
            <a:p>
              <a:r>
                <a:rPr lang="en-US" sz="1400" dirty="0"/>
                <a:t>No thrombo-prophylaxis:</a:t>
              </a:r>
            </a:p>
            <a:p>
              <a:r>
                <a:rPr lang="en-US" sz="1400" dirty="0">
                  <a:solidFill>
                    <a:srgbClr val="FF0000"/>
                  </a:solidFill>
                </a:rPr>
                <a:t>6.00%</a:t>
              </a:r>
            </a:p>
          </p:txBody>
        </p:sp>
        <p:sp>
          <p:nvSpPr>
            <p:cNvPr id="11" name="Textfeld 10"/>
            <p:cNvSpPr txBox="1"/>
            <p:nvPr/>
          </p:nvSpPr>
          <p:spPr>
            <a:xfrm>
              <a:off x="6207996" y="5476101"/>
              <a:ext cx="3073253" cy="338550"/>
            </a:xfrm>
            <a:prstGeom prst="rect">
              <a:avLst/>
            </a:prstGeom>
            <a:noFill/>
          </p:spPr>
          <p:txBody>
            <a:bodyPr wrap="none" lIns="91428" tIns="45718" rIns="91428" bIns="45718" rtlCol="0">
              <a:spAutoFit/>
            </a:bodyPr>
            <a:lstStyle/>
            <a:p>
              <a:r>
                <a:rPr lang="en-US" sz="1600" dirty="0">
                  <a:solidFill>
                    <a:srgbClr val="FF0000"/>
                  </a:solidFill>
                </a:rPr>
                <a:t>RR (95% CI): 0.54 (0.38-0.75)</a:t>
              </a:r>
            </a:p>
          </p:txBody>
        </p:sp>
      </p:grpSp>
      <p:sp>
        <p:nvSpPr>
          <p:cNvPr id="4" name="Footer Placeholder 3">
            <a:extLst>
              <a:ext uri="{FF2B5EF4-FFF2-40B4-BE49-F238E27FC236}">
                <a16:creationId xmlns:a16="http://schemas.microsoft.com/office/drawing/2014/main" id="{11EEEB53-81BE-8B22-EC6F-651279786041}"/>
              </a:ext>
            </a:extLst>
          </p:cNvPr>
          <p:cNvSpPr>
            <a:spLocks noGrp="1"/>
          </p:cNvSpPr>
          <p:nvPr>
            <p:ph type="ftr" sz="quarter" idx="3"/>
          </p:nvPr>
        </p:nvSpPr>
        <p:spPr/>
        <p:txBody>
          <a:bodyPr/>
          <a:lstStyle/>
          <a:p>
            <a:r>
              <a:rPr lang="en-US" dirty="0"/>
              <a:t>Di </a:t>
            </a:r>
            <a:r>
              <a:rPr lang="en-US" dirty="0" err="1"/>
              <a:t>Nisio</a:t>
            </a:r>
            <a:r>
              <a:rPr lang="en-US" dirty="0"/>
              <a:t> M, et al. </a:t>
            </a:r>
            <a:r>
              <a:rPr lang="en-US" i="1" dirty="0"/>
              <a:t>Cochrane Database Syst Rev. </a:t>
            </a:r>
            <a:r>
              <a:rPr lang="en-US" dirty="0"/>
              <a:t>2016;12(12):CD008500. </a:t>
            </a:r>
          </a:p>
        </p:txBody>
      </p:sp>
    </p:spTree>
    <p:extLst>
      <p:ext uri="{BB962C8B-B14F-4D97-AF65-F5344CB8AC3E}">
        <p14:creationId xmlns:p14="http://schemas.microsoft.com/office/powerpoint/2010/main" val="90277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Bild 55"/>
          <p:cNvPicPr>
            <a:picLocks noChangeAspect="1"/>
          </p:cNvPicPr>
          <p:nvPr/>
        </p:nvPicPr>
        <p:blipFill rotWithShape="1">
          <a:blip r:embed="rId3" cstate="print">
            <a:extLst>
              <a:ext uri="{28A0092B-C50C-407E-A947-70E740481C1C}">
                <a14:useLocalDpi xmlns:a14="http://schemas.microsoft.com/office/drawing/2010/main"/>
              </a:ext>
            </a:extLst>
          </a:blip>
          <a:srcRect t="27493" b="7301"/>
          <a:stretch/>
        </p:blipFill>
        <p:spPr>
          <a:xfrm>
            <a:off x="1043097" y="1912638"/>
            <a:ext cx="10105805" cy="3768550"/>
          </a:xfrm>
          <a:prstGeom prst="rect">
            <a:avLst/>
          </a:prstGeom>
        </p:spPr>
      </p:pic>
      <p:sp>
        <p:nvSpPr>
          <p:cNvPr id="4" name="Title 3">
            <a:extLst>
              <a:ext uri="{FF2B5EF4-FFF2-40B4-BE49-F238E27FC236}">
                <a16:creationId xmlns:a16="http://schemas.microsoft.com/office/drawing/2014/main" id="{ABBAAD1D-D0DE-1B22-EBBB-7DDA23B5F35E}"/>
              </a:ext>
            </a:extLst>
          </p:cNvPr>
          <p:cNvSpPr>
            <a:spLocks noGrp="1"/>
          </p:cNvSpPr>
          <p:nvPr>
            <p:ph type="title"/>
          </p:nvPr>
        </p:nvSpPr>
        <p:spPr/>
        <p:txBody>
          <a:bodyPr anchor="t">
            <a:normAutofit/>
          </a:bodyPr>
          <a:lstStyle/>
          <a:p>
            <a:r>
              <a:rPr lang="en-US" sz="2800" dirty="0"/>
              <a:t>Primary Thromboprophylaxis with DOAC Based on Risk Assessment* (Randomized-controlled Trials)</a:t>
            </a:r>
          </a:p>
        </p:txBody>
      </p:sp>
      <p:sp>
        <p:nvSpPr>
          <p:cNvPr id="6" name="TextBox 5">
            <a:extLst>
              <a:ext uri="{FF2B5EF4-FFF2-40B4-BE49-F238E27FC236}">
                <a16:creationId xmlns:a16="http://schemas.microsoft.com/office/drawing/2014/main" id="{8CAABF20-A0EC-6A8F-5875-A98BE7FA9FE6}"/>
              </a:ext>
            </a:extLst>
          </p:cNvPr>
          <p:cNvSpPr txBox="1"/>
          <p:nvPr/>
        </p:nvSpPr>
        <p:spPr>
          <a:xfrm>
            <a:off x="643435" y="1160936"/>
            <a:ext cx="10905130" cy="584775"/>
          </a:xfrm>
          <a:prstGeom prst="rect">
            <a:avLst/>
          </a:prstGeom>
          <a:noFill/>
        </p:spPr>
        <p:txBody>
          <a:bodyPr wrap="square">
            <a:spAutoFit/>
          </a:bodyPr>
          <a:lstStyle/>
          <a:p>
            <a:r>
              <a:rPr lang="en-US" sz="1600" b="0" i="0" dirty="0">
                <a:solidFill>
                  <a:schemeClr val="bg1">
                    <a:lumMod val="50000"/>
                  </a:schemeClr>
                </a:solidFill>
                <a:effectLst/>
                <a:latin typeface="BlinkMacSystemFont"/>
              </a:rPr>
              <a:t>*Patients with a </a:t>
            </a:r>
            <a:r>
              <a:rPr lang="en-US" sz="1600" b="1" i="0" dirty="0">
                <a:solidFill>
                  <a:schemeClr val="bg1">
                    <a:lumMod val="50000"/>
                  </a:schemeClr>
                </a:solidFill>
                <a:effectLst/>
                <a:latin typeface="BlinkMacSystemFont"/>
              </a:rPr>
              <a:t>Khorana Score of 2 or higher </a:t>
            </a:r>
            <a:r>
              <a:rPr lang="en-US" sz="1600" b="0" i="0" dirty="0">
                <a:solidFill>
                  <a:schemeClr val="bg1">
                    <a:lumMod val="50000"/>
                  </a:schemeClr>
                </a:solidFill>
                <a:effectLst/>
                <a:latin typeface="BlinkMacSystemFont"/>
              </a:rPr>
              <a:t>were eligible for the study (estimated baseline VTE risk of 9.6% during the first 6 months of chemotherapy according to results from the Vienna CATS study, </a:t>
            </a:r>
            <a:r>
              <a:rPr lang="en-US" sz="1600" b="0" i="1" dirty="0">
                <a:solidFill>
                  <a:schemeClr val="bg1">
                    <a:lumMod val="50000"/>
                  </a:schemeClr>
                </a:solidFill>
                <a:effectLst/>
                <a:latin typeface="BlinkMacSystemFont"/>
              </a:rPr>
              <a:t>Ay C et al. Blood 2010</a:t>
            </a:r>
            <a:r>
              <a:rPr lang="en-US" sz="1600" b="0" i="0" dirty="0">
                <a:solidFill>
                  <a:schemeClr val="bg1">
                    <a:lumMod val="50000"/>
                  </a:schemeClr>
                </a:solidFill>
                <a:effectLst/>
                <a:latin typeface="BlinkMacSystemFont"/>
              </a:rPr>
              <a:t>)</a:t>
            </a:r>
            <a:endParaRPr lang="en-US" sz="1600" dirty="0">
              <a:solidFill>
                <a:schemeClr val="bg1">
                  <a:lumMod val="50000"/>
                </a:schemeClr>
              </a:solidFill>
            </a:endParaRPr>
          </a:p>
        </p:txBody>
      </p:sp>
      <p:sp>
        <p:nvSpPr>
          <p:cNvPr id="8" name="Footer Placeholder 7">
            <a:extLst>
              <a:ext uri="{FF2B5EF4-FFF2-40B4-BE49-F238E27FC236}">
                <a16:creationId xmlns:a16="http://schemas.microsoft.com/office/drawing/2014/main" id="{895FB544-68A1-F06B-8460-35E1CC8F215C}"/>
              </a:ext>
            </a:extLst>
          </p:cNvPr>
          <p:cNvSpPr>
            <a:spLocks noGrp="1"/>
          </p:cNvSpPr>
          <p:nvPr>
            <p:ph type="ftr" sz="quarter" idx="3"/>
          </p:nvPr>
        </p:nvSpPr>
        <p:spPr>
          <a:xfrm>
            <a:off x="609601" y="6356350"/>
            <a:ext cx="10275518" cy="442131"/>
          </a:xfrm>
        </p:spPr>
        <p:txBody>
          <a:bodyPr/>
          <a:lstStyle/>
          <a:p>
            <a:r>
              <a:rPr lang="en-US" dirty="0"/>
              <a:t>Ay C, et al. </a:t>
            </a:r>
            <a:r>
              <a:rPr lang="en-US" i="1" dirty="0"/>
              <a:t>Blood</a:t>
            </a:r>
            <a:r>
              <a:rPr lang="en-US" dirty="0"/>
              <a:t>. 2010;116(24):5377-82.  Brandt W, et al. </a:t>
            </a:r>
            <a:r>
              <a:rPr lang="en-US" dirty="0" err="1"/>
              <a:t>Thromb</a:t>
            </a:r>
            <a:r>
              <a:rPr lang="en-US" dirty="0"/>
              <a:t> Res. 2022;216:8-10. Carrier, M, et al. </a:t>
            </a:r>
            <a:r>
              <a:rPr lang="en-US" i="1" dirty="0"/>
              <a:t>New </a:t>
            </a:r>
            <a:r>
              <a:rPr lang="en-US" i="1" dirty="0" err="1"/>
              <a:t>Engl</a:t>
            </a:r>
            <a:r>
              <a:rPr lang="en-US" i="1" dirty="0"/>
              <a:t> J Med. </a:t>
            </a:r>
            <a:r>
              <a:rPr lang="en-US" dirty="0"/>
              <a:t>2019; 380:711-719. Khorana AA, et al. </a:t>
            </a:r>
            <a:r>
              <a:rPr lang="en-US" i="1" dirty="0"/>
              <a:t>New </a:t>
            </a:r>
            <a:r>
              <a:rPr lang="en-US" i="1" dirty="0" err="1"/>
              <a:t>Engl</a:t>
            </a:r>
            <a:r>
              <a:rPr lang="en-US" i="1" dirty="0"/>
              <a:t> J Med. </a:t>
            </a:r>
            <a:r>
              <a:rPr lang="en-US" dirty="0"/>
              <a:t>2019; 380:720-728. </a:t>
            </a:r>
            <a:r>
              <a:rPr lang="en-US" dirty="0" err="1"/>
              <a:t>Vadhan</a:t>
            </a:r>
            <a:r>
              <a:rPr lang="en-US" dirty="0"/>
              <a:t>-Raj S, et al. </a:t>
            </a:r>
            <a:r>
              <a:rPr lang="en-US" i="1" dirty="0"/>
              <a:t>Cancer Med. </a:t>
            </a:r>
            <a:r>
              <a:rPr lang="en-US" dirty="0"/>
              <a:t>2020;9(17):6196-6204. </a:t>
            </a:r>
          </a:p>
        </p:txBody>
      </p:sp>
    </p:spTree>
    <p:extLst>
      <p:ext uri="{BB962C8B-B14F-4D97-AF65-F5344CB8AC3E}">
        <p14:creationId xmlns:p14="http://schemas.microsoft.com/office/powerpoint/2010/main" val="416419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Bild 55"/>
          <p:cNvPicPr>
            <a:picLocks noChangeAspect="1"/>
          </p:cNvPicPr>
          <p:nvPr/>
        </p:nvPicPr>
        <p:blipFill rotWithShape="1">
          <a:blip r:embed="rId3" cstate="print">
            <a:extLst>
              <a:ext uri="{28A0092B-C50C-407E-A947-70E740481C1C}">
                <a14:useLocalDpi xmlns:a14="http://schemas.microsoft.com/office/drawing/2010/main"/>
              </a:ext>
            </a:extLst>
          </a:blip>
          <a:srcRect t="27493" b="7301"/>
          <a:stretch/>
        </p:blipFill>
        <p:spPr>
          <a:xfrm>
            <a:off x="1043097" y="1912638"/>
            <a:ext cx="10105805" cy="3768550"/>
          </a:xfrm>
          <a:prstGeom prst="rect">
            <a:avLst/>
          </a:prstGeom>
        </p:spPr>
      </p:pic>
      <p:sp>
        <p:nvSpPr>
          <p:cNvPr id="2" name="Rechteck 1">
            <a:extLst>
              <a:ext uri="{FF2B5EF4-FFF2-40B4-BE49-F238E27FC236}">
                <a16:creationId xmlns:a16="http://schemas.microsoft.com/office/drawing/2014/main" id="{95A73F2D-2BBD-8B70-1DDB-907A80E1C708}"/>
              </a:ext>
            </a:extLst>
          </p:cNvPr>
          <p:cNvSpPr>
            <a:spLocks noChangeAspect="1"/>
          </p:cNvSpPr>
          <p:nvPr/>
        </p:nvSpPr>
        <p:spPr>
          <a:xfrm>
            <a:off x="1043097" y="5812722"/>
            <a:ext cx="9666656" cy="442131"/>
          </a:xfrm>
          <a:prstGeom prst="rect">
            <a:avLst/>
          </a:prstGeom>
          <a:solidFill>
            <a:schemeClr val="accent2">
              <a:alpha val="167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chemeClr val="accent2"/>
                </a:solidFill>
                <a:effectLst/>
                <a:uLnTx/>
                <a:uFillTx/>
                <a:latin typeface="Calibri" panose="020F0502020204030204"/>
                <a:ea typeface="+mn-ea"/>
                <a:cs typeface="+mn-cs"/>
              </a:rPr>
              <a:t>Low bleeding risk with DOAC in</a:t>
            </a:r>
            <a:r>
              <a:rPr kumimoji="0" lang="en-US" sz="2000" b="1" i="0" u="none" strike="noStrike" kern="1200" cap="none" spc="0" normalizeH="0" dirty="0">
                <a:ln>
                  <a:noFill/>
                </a:ln>
                <a:solidFill>
                  <a:schemeClr val="accent2"/>
                </a:solidFill>
                <a:effectLst/>
                <a:uLnTx/>
                <a:uFillTx/>
                <a:latin typeface="Calibri" panose="020F0502020204030204"/>
                <a:ea typeface="+mn-ea"/>
                <a:cs typeface="+mn-cs"/>
              </a:rPr>
              <a:t> AVERT and CASSINI</a:t>
            </a:r>
            <a:endParaRPr kumimoji="0" lang="en-US" sz="2000" b="1" i="0" u="none" strike="noStrike" kern="1200" cap="none" spc="0" normalizeH="0" baseline="0" dirty="0">
              <a:ln>
                <a:noFill/>
              </a:ln>
              <a:solidFill>
                <a:schemeClr val="accent2"/>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BBAAD1D-D0DE-1B22-EBBB-7DDA23B5F35E}"/>
              </a:ext>
            </a:extLst>
          </p:cNvPr>
          <p:cNvSpPr>
            <a:spLocks noGrp="1"/>
          </p:cNvSpPr>
          <p:nvPr>
            <p:ph type="title"/>
          </p:nvPr>
        </p:nvSpPr>
        <p:spPr/>
        <p:txBody>
          <a:bodyPr anchor="t">
            <a:normAutofit/>
          </a:bodyPr>
          <a:lstStyle/>
          <a:p>
            <a:r>
              <a:rPr lang="en-US" sz="2800" dirty="0"/>
              <a:t>Primary Thromboprophylaxis with DOAC Based on Risk Assessment* (Randomized-controlled Trials)</a:t>
            </a:r>
          </a:p>
        </p:txBody>
      </p:sp>
      <p:sp>
        <p:nvSpPr>
          <p:cNvPr id="6" name="TextBox 5">
            <a:extLst>
              <a:ext uri="{FF2B5EF4-FFF2-40B4-BE49-F238E27FC236}">
                <a16:creationId xmlns:a16="http://schemas.microsoft.com/office/drawing/2014/main" id="{8CAABF20-A0EC-6A8F-5875-A98BE7FA9FE6}"/>
              </a:ext>
            </a:extLst>
          </p:cNvPr>
          <p:cNvSpPr txBox="1"/>
          <p:nvPr/>
        </p:nvSpPr>
        <p:spPr>
          <a:xfrm>
            <a:off x="643435" y="1160936"/>
            <a:ext cx="10905130" cy="584775"/>
          </a:xfrm>
          <a:prstGeom prst="rect">
            <a:avLst/>
          </a:prstGeom>
          <a:noFill/>
        </p:spPr>
        <p:txBody>
          <a:bodyPr wrap="square">
            <a:spAutoFit/>
          </a:bodyPr>
          <a:lstStyle/>
          <a:p>
            <a:r>
              <a:rPr lang="en-US" sz="1600" b="0" i="0" dirty="0">
                <a:solidFill>
                  <a:schemeClr val="bg1">
                    <a:lumMod val="50000"/>
                  </a:schemeClr>
                </a:solidFill>
                <a:effectLst/>
                <a:latin typeface="BlinkMacSystemFont"/>
              </a:rPr>
              <a:t>*Patients with a </a:t>
            </a:r>
            <a:r>
              <a:rPr lang="en-US" sz="1600" b="1" i="0" dirty="0">
                <a:solidFill>
                  <a:schemeClr val="bg1">
                    <a:lumMod val="50000"/>
                  </a:schemeClr>
                </a:solidFill>
                <a:effectLst/>
                <a:latin typeface="BlinkMacSystemFont"/>
              </a:rPr>
              <a:t>Khorana Score of 2 or higher </a:t>
            </a:r>
            <a:r>
              <a:rPr lang="en-US" sz="1600" b="0" i="0" dirty="0">
                <a:solidFill>
                  <a:schemeClr val="bg1">
                    <a:lumMod val="50000"/>
                  </a:schemeClr>
                </a:solidFill>
                <a:effectLst/>
                <a:latin typeface="BlinkMacSystemFont"/>
              </a:rPr>
              <a:t>were eligible for the study (estimated baseline VTE risk of 9.6% during the first 6 months of chemotherapy according to results from the Vienna CATS study, </a:t>
            </a:r>
            <a:r>
              <a:rPr lang="en-US" sz="1600" b="0" i="1" dirty="0">
                <a:solidFill>
                  <a:schemeClr val="bg1">
                    <a:lumMod val="50000"/>
                  </a:schemeClr>
                </a:solidFill>
                <a:effectLst/>
                <a:latin typeface="BlinkMacSystemFont"/>
              </a:rPr>
              <a:t>Ay C et al. Blood 2010</a:t>
            </a:r>
            <a:r>
              <a:rPr lang="en-US" sz="1600" b="0" i="0" dirty="0">
                <a:solidFill>
                  <a:schemeClr val="bg1">
                    <a:lumMod val="50000"/>
                  </a:schemeClr>
                </a:solidFill>
                <a:effectLst/>
                <a:latin typeface="BlinkMacSystemFont"/>
              </a:rPr>
              <a:t>)</a:t>
            </a:r>
            <a:endParaRPr lang="en-US" sz="1600" dirty="0">
              <a:solidFill>
                <a:schemeClr val="bg1">
                  <a:lumMod val="50000"/>
                </a:schemeClr>
              </a:solidFill>
            </a:endParaRPr>
          </a:p>
        </p:txBody>
      </p:sp>
      <p:sp>
        <p:nvSpPr>
          <p:cNvPr id="8" name="Footer Placeholder 7">
            <a:extLst>
              <a:ext uri="{FF2B5EF4-FFF2-40B4-BE49-F238E27FC236}">
                <a16:creationId xmlns:a16="http://schemas.microsoft.com/office/drawing/2014/main" id="{895FB544-68A1-F06B-8460-35E1CC8F215C}"/>
              </a:ext>
            </a:extLst>
          </p:cNvPr>
          <p:cNvSpPr>
            <a:spLocks noGrp="1"/>
          </p:cNvSpPr>
          <p:nvPr>
            <p:ph type="ftr" sz="quarter" idx="3"/>
          </p:nvPr>
        </p:nvSpPr>
        <p:spPr>
          <a:xfrm>
            <a:off x="609601" y="6356350"/>
            <a:ext cx="10275518" cy="442131"/>
          </a:xfrm>
        </p:spPr>
        <p:txBody>
          <a:bodyPr/>
          <a:lstStyle/>
          <a:p>
            <a:r>
              <a:rPr lang="en-US" dirty="0"/>
              <a:t>Ay C, et al. </a:t>
            </a:r>
            <a:r>
              <a:rPr lang="en-US" i="1" dirty="0"/>
              <a:t>Blood</a:t>
            </a:r>
            <a:r>
              <a:rPr lang="en-US" dirty="0"/>
              <a:t>. 2010;116(24):5377-82.  Brandt W, et al. </a:t>
            </a:r>
            <a:r>
              <a:rPr lang="en-US" dirty="0" err="1"/>
              <a:t>Thromb</a:t>
            </a:r>
            <a:r>
              <a:rPr lang="en-US" dirty="0"/>
              <a:t> Res. 2022;216:8-10. Carrier, M, et al. </a:t>
            </a:r>
            <a:r>
              <a:rPr lang="en-US" i="1" dirty="0"/>
              <a:t>New </a:t>
            </a:r>
            <a:r>
              <a:rPr lang="en-US" i="1" dirty="0" err="1"/>
              <a:t>Engl</a:t>
            </a:r>
            <a:r>
              <a:rPr lang="en-US" i="1" dirty="0"/>
              <a:t> J Med. </a:t>
            </a:r>
            <a:r>
              <a:rPr lang="en-US" dirty="0"/>
              <a:t>2019; 380:711-719. Khorana AA, et al. </a:t>
            </a:r>
            <a:r>
              <a:rPr lang="en-US" i="1" dirty="0"/>
              <a:t>New </a:t>
            </a:r>
            <a:r>
              <a:rPr lang="en-US" i="1" dirty="0" err="1"/>
              <a:t>Engl</a:t>
            </a:r>
            <a:r>
              <a:rPr lang="en-US" i="1" dirty="0"/>
              <a:t> J Med. </a:t>
            </a:r>
            <a:r>
              <a:rPr lang="en-US" dirty="0"/>
              <a:t>2019; 380:720-728. </a:t>
            </a:r>
            <a:r>
              <a:rPr lang="en-US" dirty="0" err="1"/>
              <a:t>Vadhan</a:t>
            </a:r>
            <a:r>
              <a:rPr lang="en-US" dirty="0"/>
              <a:t>-Raj S, et al. </a:t>
            </a:r>
            <a:r>
              <a:rPr lang="en-US" i="1" dirty="0"/>
              <a:t>Cancer Med. </a:t>
            </a:r>
            <a:r>
              <a:rPr lang="en-US" dirty="0"/>
              <a:t>2020;9(17):6196-6204. </a:t>
            </a:r>
          </a:p>
        </p:txBody>
      </p:sp>
    </p:spTree>
    <p:extLst>
      <p:ext uri="{BB962C8B-B14F-4D97-AF65-F5344CB8AC3E}">
        <p14:creationId xmlns:p14="http://schemas.microsoft.com/office/powerpoint/2010/main" val="116844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DF286-8C3A-28C2-443A-D7630FAFE61C}"/>
              </a:ext>
            </a:extLst>
          </p:cNvPr>
          <p:cNvSpPr>
            <a:spLocks noGrp="1"/>
          </p:cNvSpPr>
          <p:nvPr>
            <p:ph type="title"/>
          </p:nvPr>
        </p:nvSpPr>
        <p:spPr/>
        <p:txBody>
          <a:bodyPr/>
          <a:lstStyle/>
          <a:p>
            <a:r>
              <a:rPr lang="en-US" dirty="0"/>
              <a:t>Primary Thromboprophylaxis in the Ambulatory Setting: </a:t>
            </a:r>
            <a:r>
              <a:rPr lang="en-US" dirty="0">
                <a:solidFill>
                  <a:schemeClr val="accent1"/>
                </a:solidFill>
              </a:rPr>
              <a:t>What Do the Guidelines Say? </a:t>
            </a:r>
          </a:p>
        </p:txBody>
      </p:sp>
      <p:sp>
        <p:nvSpPr>
          <p:cNvPr id="4" name="Rectangle 3">
            <a:extLst>
              <a:ext uri="{FF2B5EF4-FFF2-40B4-BE49-F238E27FC236}">
                <a16:creationId xmlns:a16="http://schemas.microsoft.com/office/drawing/2014/main" id="{F0D32062-4286-115C-46B8-7CFEB93B593B}"/>
              </a:ext>
            </a:extLst>
          </p:cNvPr>
          <p:cNvSpPr/>
          <p:nvPr/>
        </p:nvSpPr>
        <p:spPr>
          <a:xfrm>
            <a:off x="609599" y="1467458"/>
            <a:ext cx="5684731" cy="5128800"/>
          </a:xfrm>
          <a:prstGeom prst="rect">
            <a:avLst/>
          </a:prstGeom>
          <a:solidFill>
            <a:schemeClr val="bg1">
              <a:lumMod val="90000"/>
              <a:alpha val="532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7">
            <a:extLst>
              <a:ext uri="{FF2B5EF4-FFF2-40B4-BE49-F238E27FC236}">
                <a16:creationId xmlns:a16="http://schemas.microsoft.com/office/drawing/2014/main" id="{0771D9A7-E0C5-66AA-16D0-1C3789AB1EF7}"/>
              </a:ext>
            </a:extLst>
          </p:cNvPr>
          <p:cNvSpPr txBox="1"/>
          <p:nvPr/>
        </p:nvSpPr>
        <p:spPr>
          <a:xfrm>
            <a:off x="713565" y="2944398"/>
            <a:ext cx="3040068"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a:solidFill>
                  <a:srgbClr val="212121"/>
                </a:solidFill>
                <a:effectLst/>
                <a:latin typeface="BlinkMacSystemFont"/>
              </a:rPr>
              <a:t>Farge D, et al. </a:t>
            </a:r>
            <a:r>
              <a:rPr lang="en-US" sz="1000" b="0" i="1">
                <a:solidFill>
                  <a:srgbClr val="212121"/>
                </a:solidFill>
                <a:effectLst/>
                <a:latin typeface="BlinkMacSystemFont"/>
              </a:rPr>
              <a:t>Lancet Oncol</a:t>
            </a:r>
            <a:r>
              <a:rPr lang="en-US" sz="1000" b="0" i="0">
                <a:solidFill>
                  <a:srgbClr val="212121"/>
                </a:solidFill>
                <a:effectLst/>
                <a:latin typeface="BlinkMacSystemFont"/>
              </a:rPr>
              <a:t>. 2022;23(7):e334-e347. </a:t>
            </a:r>
            <a:endParaRPr lang="en-US" sz="1000"/>
          </a:p>
        </p:txBody>
      </p:sp>
      <p:pic>
        <p:nvPicPr>
          <p:cNvPr id="7" name="Grafik 8">
            <a:extLst>
              <a:ext uri="{FF2B5EF4-FFF2-40B4-BE49-F238E27FC236}">
                <a16:creationId xmlns:a16="http://schemas.microsoft.com/office/drawing/2014/main" id="{FA54EC22-54F3-BE61-D7ED-7A0697B78B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1048"/>
          <a:stretch/>
        </p:blipFill>
        <p:spPr>
          <a:xfrm>
            <a:off x="772940" y="1566383"/>
            <a:ext cx="5323060" cy="1378593"/>
          </a:xfrm>
          <a:prstGeom prst="rect">
            <a:avLst/>
          </a:prstGeom>
        </p:spPr>
      </p:pic>
      <p:sp>
        <p:nvSpPr>
          <p:cNvPr id="10" name="Content Placeholder 2">
            <a:extLst>
              <a:ext uri="{FF2B5EF4-FFF2-40B4-BE49-F238E27FC236}">
                <a16:creationId xmlns:a16="http://schemas.microsoft.com/office/drawing/2014/main" id="{1B939DC1-79F6-D7B6-3443-27051B1CCBC0}"/>
              </a:ext>
            </a:extLst>
          </p:cNvPr>
          <p:cNvSpPr txBox="1">
            <a:spLocks/>
          </p:cNvSpPr>
          <p:nvPr/>
        </p:nvSpPr>
        <p:spPr>
          <a:xfrm>
            <a:off x="609600" y="3418386"/>
            <a:ext cx="5181600" cy="2747963"/>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Primary pharmacological prophylaxis of VTE with </a:t>
            </a:r>
            <a:r>
              <a:rPr lang="en-US" sz="1800" b="1" dirty="0"/>
              <a:t>LMWH </a:t>
            </a:r>
            <a:r>
              <a:rPr lang="en-US" sz="1800" dirty="0"/>
              <a:t>(grade 1A) or with </a:t>
            </a:r>
            <a:r>
              <a:rPr lang="en-US" sz="1800" b="1" dirty="0"/>
              <a:t>direct oral anticoagulants (rivaroxaban or apixaban</a:t>
            </a:r>
            <a:r>
              <a:rPr lang="en-US" sz="1800" dirty="0"/>
              <a:t>; grade 1B) is indicated in ambulatory patients with locally advanced or metastatic pancreatic cancer treated with systemic anticancer therapy, and who have a </a:t>
            </a:r>
            <a:r>
              <a:rPr lang="en-US" sz="1800" b="1" dirty="0"/>
              <a:t>low risk of bleeding</a:t>
            </a:r>
            <a:endParaRPr lang="en-US" sz="1800" dirty="0"/>
          </a:p>
        </p:txBody>
      </p:sp>
      <p:sp>
        <p:nvSpPr>
          <p:cNvPr id="13" name="Rectangle 12">
            <a:extLst>
              <a:ext uri="{FF2B5EF4-FFF2-40B4-BE49-F238E27FC236}">
                <a16:creationId xmlns:a16="http://schemas.microsoft.com/office/drawing/2014/main" id="{84192DF3-18B4-FCF7-1888-707180CA659C}"/>
              </a:ext>
            </a:extLst>
          </p:cNvPr>
          <p:cNvSpPr/>
          <p:nvPr/>
        </p:nvSpPr>
        <p:spPr>
          <a:xfrm>
            <a:off x="6588690" y="1467457"/>
            <a:ext cx="5298510" cy="5128800"/>
          </a:xfrm>
          <a:prstGeom prst="rect">
            <a:avLst/>
          </a:prstGeom>
          <a:solidFill>
            <a:schemeClr val="accent4">
              <a:lumMod val="20000"/>
              <a:lumOff val="80000"/>
              <a:alpha val="609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1">
            <a:extLst>
              <a:ext uri="{FF2B5EF4-FFF2-40B4-BE49-F238E27FC236}">
                <a16:creationId xmlns:a16="http://schemas.microsoft.com/office/drawing/2014/main" id="{E776DA42-F7E0-2868-BEC0-25C916F3A688}"/>
              </a:ext>
            </a:extLst>
          </p:cNvPr>
          <p:cNvPicPr>
            <a:picLocks noChangeAspect="1"/>
          </p:cNvPicPr>
          <p:nvPr/>
        </p:nvPicPr>
        <p:blipFill>
          <a:blip r:embed="rId4"/>
          <a:stretch>
            <a:fillRect/>
          </a:stretch>
        </p:blipFill>
        <p:spPr>
          <a:xfrm>
            <a:off x="7169727" y="2168513"/>
            <a:ext cx="3955472" cy="805096"/>
          </a:xfrm>
          <a:prstGeom prst="rect">
            <a:avLst/>
          </a:prstGeom>
        </p:spPr>
      </p:pic>
      <p:sp>
        <p:nvSpPr>
          <p:cNvPr id="17" name="Textfeld 13">
            <a:extLst>
              <a:ext uri="{FF2B5EF4-FFF2-40B4-BE49-F238E27FC236}">
                <a16:creationId xmlns:a16="http://schemas.microsoft.com/office/drawing/2014/main" id="{E71D3527-F9F3-B58D-79BD-018081EE12EE}"/>
              </a:ext>
            </a:extLst>
          </p:cNvPr>
          <p:cNvSpPr txBox="1"/>
          <p:nvPr/>
        </p:nvSpPr>
        <p:spPr>
          <a:xfrm>
            <a:off x="7155871" y="3003335"/>
            <a:ext cx="3326921"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a:solidFill>
                  <a:srgbClr val="212121"/>
                </a:solidFill>
                <a:effectLst/>
                <a:latin typeface="BlinkMacSystemFont"/>
              </a:rPr>
              <a:t>Falanga A, et al. </a:t>
            </a:r>
            <a:r>
              <a:rPr lang="en-US" sz="1000" b="0" i="1">
                <a:solidFill>
                  <a:srgbClr val="212121"/>
                </a:solidFill>
                <a:effectLst/>
                <a:latin typeface="BlinkMacSystemFont"/>
              </a:rPr>
              <a:t>Ann Oncol</a:t>
            </a:r>
            <a:r>
              <a:rPr lang="en-US" sz="1000" b="0" i="0">
                <a:solidFill>
                  <a:srgbClr val="212121"/>
                </a:solidFill>
                <a:effectLst/>
                <a:latin typeface="BlinkMacSystemFont"/>
              </a:rPr>
              <a:t>. 2023;S0923-7534(22):04786-X. </a:t>
            </a:r>
            <a:endParaRPr lang="en-US" sz="1000" b="0" i="0">
              <a:solidFill>
                <a:srgbClr val="000000"/>
              </a:solidFill>
              <a:effectLst/>
              <a:latin typeface="Verdana" panose="020B0604030504040204" pitchFamily="34" charset="0"/>
            </a:endParaRPr>
          </a:p>
        </p:txBody>
      </p:sp>
      <p:sp>
        <p:nvSpPr>
          <p:cNvPr id="18" name="Content Placeholder 3">
            <a:extLst>
              <a:ext uri="{FF2B5EF4-FFF2-40B4-BE49-F238E27FC236}">
                <a16:creationId xmlns:a16="http://schemas.microsoft.com/office/drawing/2014/main" id="{1913700A-95DD-139A-A788-62795BDEF650}"/>
              </a:ext>
            </a:extLst>
          </p:cNvPr>
          <p:cNvSpPr txBox="1">
            <a:spLocks/>
          </p:cNvSpPr>
          <p:nvPr/>
        </p:nvSpPr>
        <p:spPr>
          <a:xfrm>
            <a:off x="6782842" y="3418385"/>
            <a:ext cx="4954046" cy="3057571"/>
          </a:xfrm>
          <a:prstGeom prst="rect">
            <a:avLst/>
          </a:prstGeom>
        </p:spPr>
        <p:txBody>
          <a:bodyPr>
            <a:normAutofit fontScale="77500" lnSpcReduction="2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400"/>
              </a:spcBef>
              <a:defRPr/>
            </a:pPr>
            <a:r>
              <a:rPr lang="en-US" sz="1800" dirty="0">
                <a:solidFill>
                  <a:prstClr val="black"/>
                </a:solidFill>
                <a:latin typeface="Arial" panose="020B0604020202020204" pitchFamily="34" charset="0"/>
                <a:cs typeface="Arial" panose="020B0604020202020204" pitchFamily="34" charset="0"/>
              </a:rPr>
              <a:t>In </a:t>
            </a:r>
            <a:r>
              <a:rPr lang="en-US" sz="1800" b="1" dirty="0">
                <a:solidFill>
                  <a:prstClr val="black"/>
                </a:solidFill>
                <a:latin typeface="Arial" panose="020B0604020202020204" pitchFamily="34" charset="0"/>
                <a:cs typeface="Arial" panose="020B0604020202020204" pitchFamily="34" charset="0"/>
              </a:rPr>
              <a:t>ambulatory cancer patients starting systemic anticancer </a:t>
            </a:r>
            <a:r>
              <a:rPr lang="en-US" sz="1800" dirty="0">
                <a:solidFill>
                  <a:prstClr val="black"/>
                </a:solidFill>
                <a:latin typeface="Arial" panose="020B0604020202020204" pitchFamily="34" charset="0"/>
                <a:cs typeface="Arial" panose="020B0604020202020204" pitchFamily="34" charset="0"/>
              </a:rPr>
              <a:t>treatment who have a high thrombosis risk, </a:t>
            </a:r>
            <a:r>
              <a:rPr lang="en-US" sz="1800" b="1" dirty="0">
                <a:solidFill>
                  <a:prstClr val="black"/>
                </a:solidFill>
                <a:latin typeface="Arial" panose="020B0604020202020204" pitchFamily="34" charset="0"/>
                <a:cs typeface="Arial" panose="020B0604020202020204" pitchFamily="34" charset="0"/>
              </a:rPr>
              <a:t>apixaban, rivaroxaban, or LMWH </a:t>
            </a:r>
            <a:r>
              <a:rPr lang="en-US" sz="1800" dirty="0">
                <a:solidFill>
                  <a:prstClr val="black"/>
                </a:solidFill>
                <a:latin typeface="Arial" panose="020B0604020202020204" pitchFamily="34" charset="0"/>
                <a:cs typeface="Arial" panose="020B0604020202020204" pitchFamily="34" charset="0"/>
              </a:rPr>
              <a:t>may be considered for primary thromboprophylaxis </a:t>
            </a:r>
            <a:r>
              <a:rPr lang="en-US" sz="1800" b="1" dirty="0">
                <a:solidFill>
                  <a:prstClr val="black"/>
                </a:solidFill>
                <a:latin typeface="Arial" panose="020B0604020202020204" pitchFamily="34" charset="0"/>
                <a:cs typeface="Arial" panose="020B0604020202020204" pitchFamily="34" charset="0"/>
              </a:rPr>
              <a:t>for a maximum of 6 months </a:t>
            </a:r>
            <a:r>
              <a:rPr lang="en-US" sz="1800" dirty="0">
                <a:solidFill>
                  <a:prstClr val="black"/>
                </a:solidFill>
                <a:latin typeface="Arial" panose="020B0604020202020204" pitchFamily="34" charset="0"/>
                <a:cs typeface="Arial" panose="020B0604020202020204" pitchFamily="34" charset="0"/>
              </a:rPr>
              <a:t>[I, B]</a:t>
            </a:r>
          </a:p>
          <a:p>
            <a:pPr marL="262919" marR="0" lvl="0" indent="-262919" algn="l" defTabSz="912337" rtl="0" eaLnBrk="1" fontAlgn="auto" latinLnBrk="0" hangingPunct="1">
              <a:lnSpc>
                <a:spcPct val="120000"/>
              </a:lnSpc>
              <a:spcBef>
                <a:spcPts val="400"/>
              </a:spcBef>
              <a:spcAft>
                <a:spcPts val="0"/>
              </a:spcAft>
              <a:buClrTx/>
              <a:buSzTx/>
              <a:buFont typeface="Arial" panose="020B0604020202020204" pitchFamily="34" charset="0"/>
              <a:buChar char="•"/>
              <a:tabLst/>
              <a:defRPr/>
            </a:pPr>
            <a:r>
              <a:rPr kumimoji="0" lang="en-US" sz="1800" i="0" u="none" strike="noStrike" kern="1200" cap="none" normalizeH="0" baseline="0" noProof="0" dirty="0">
                <a:ln>
                  <a:noFill/>
                </a:ln>
                <a:solidFill>
                  <a:prstClr val="black"/>
                </a:solidFill>
                <a:effectLst/>
                <a:uLnTx/>
                <a:uFillTx/>
                <a:latin typeface="Arial" panose="020B0604020202020204" pitchFamily="34" charset="0"/>
                <a:cs typeface="Arial" panose="020B0604020202020204" pitchFamily="34" charset="0"/>
              </a:rPr>
              <a:t>For </a:t>
            </a:r>
            <a:r>
              <a:rPr kumimoji="0" lang="en-US" sz="1800" b="1" i="0" u="none" strike="noStrike" kern="1200" cap="none" normalizeH="0" baseline="0" noProof="0" dirty="0">
                <a:ln>
                  <a:noFill/>
                </a:ln>
                <a:solidFill>
                  <a:prstClr val="black"/>
                </a:solidFill>
                <a:effectLst/>
                <a:uLnTx/>
                <a:uFillTx/>
                <a:latin typeface="Arial" panose="020B0604020202020204" pitchFamily="34" charset="0"/>
                <a:cs typeface="Arial" panose="020B0604020202020204" pitchFamily="34" charset="0"/>
              </a:rPr>
              <a:t>ambulatory pancreatic cancer patients </a:t>
            </a:r>
            <a:r>
              <a:rPr kumimoji="0" lang="en-US" sz="1800" i="0" u="none" strike="noStrike" kern="1200" cap="none" normalizeH="0" baseline="0" noProof="0" dirty="0">
                <a:ln>
                  <a:noFill/>
                </a:ln>
                <a:solidFill>
                  <a:prstClr val="black"/>
                </a:solidFill>
                <a:effectLst/>
                <a:uLnTx/>
                <a:uFillTx/>
                <a:latin typeface="Arial" panose="020B0604020202020204" pitchFamily="34" charset="0"/>
                <a:cs typeface="Arial" panose="020B0604020202020204" pitchFamily="34" charset="0"/>
              </a:rPr>
              <a:t>on first line systemic anticancer treatment, </a:t>
            </a:r>
            <a:r>
              <a:rPr kumimoji="0" lang="en-US" sz="1800" b="1" i="0" u="none" strike="noStrike" kern="1200" cap="none" normalizeH="0" baseline="0" noProof="0" dirty="0">
                <a:ln>
                  <a:noFill/>
                </a:ln>
                <a:solidFill>
                  <a:prstClr val="black"/>
                </a:solidFill>
                <a:effectLst/>
                <a:uLnTx/>
                <a:uFillTx/>
                <a:latin typeface="Arial" panose="020B0604020202020204" pitchFamily="34" charset="0"/>
                <a:cs typeface="Arial" panose="020B0604020202020204" pitchFamily="34" charset="0"/>
              </a:rPr>
              <a:t>LMWH</a:t>
            </a:r>
            <a:r>
              <a:rPr kumimoji="0" lang="en-US" sz="1800" i="0" u="none" strike="noStrike" kern="1200" cap="none" normalizeH="0" baseline="0" noProof="0" dirty="0">
                <a:ln>
                  <a:noFill/>
                </a:ln>
                <a:solidFill>
                  <a:prstClr val="black"/>
                </a:solidFill>
                <a:effectLst/>
                <a:uLnTx/>
                <a:uFillTx/>
                <a:latin typeface="Arial" panose="020B0604020202020204" pitchFamily="34" charset="0"/>
                <a:cs typeface="Arial" panose="020B0604020202020204" pitchFamily="34" charset="0"/>
              </a:rPr>
              <a:t> given at a higher dose (150/IU/kg </a:t>
            </a:r>
            <a:r>
              <a:rPr kumimoji="0" lang="en-US" sz="1800" i="0" u="none" strike="noStrike" kern="1200" cap="none" normalizeH="0" baseline="0" noProof="0" dirty="0" err="1">
                <a:ln>
                  <a:noFill/>
                </a:ln>
                <a:solidFill>
                  <a:prstClr val="black"/>
                </a:solidFill>
                <a:effectLst/>
                <a:uLnTx/>
                <a:uFillTx/>
                <a:latin typeface="Arial" panose="020B0604020202020204" pitchFamily="34" charset="0"/>
                <a:cs typeface="Arial" panose="020B0604020202020204" pitchFamily="34" charset="0"/>
              </a:rPr>
              <a:t>dalteparin</a:t>
            </a:r>
            <a:r>
              <a:rPr kumimoji="0" lang="en-US" sz="1800" i="0" u="none" strike="noStrike" kern="1200" cap="none" normalizeH="0" baseline="0" noProof="0" dirty="0">
                <a:ln>
                  <a:noFill/>
                </a:ln>
                <a:solidFill>
                  <a:prstClr val="black"/>
                </a:solidFill>
                <a:effectLst/>
                <a:uLnTx/>
                <a:uFillTx/>
                <a:latin typeface="Arial" panose="020B0604020202020204" pitchFamily="34" charset="0"/>
                <a:cs typeface="Arial" panose="020B0604020202020204" pitchFamily="34" charset="0"/>
              </a:rPr>
              <a:t> or 1 mg/kg enoxaparin) for a maximum of 3 months may be considered [II, C]</a:t>
            </a:r>
          </a:p>
          <a:p>
            <a:pPr>
              <a:lnSpc>
                <a:spcPct val="120000"/>
              </a:lnSpc>
              <a:spcBef>
                <a:spcPts val="400"/>
              </a:spcBef>
              <a:defRPr/>
            </a:pPr>
            <a:r>
              <a:rPr kumimoji="0" lang="en-US" sz="1800" i="0" u="none" strike="noStrike" kern="1200" cap="none" normalizeH="0" baseline="0" noProof="0" dirty="0">
                <a:ln>
                  <a:noFill/>
                </a:ln>
                <a:solidFill>
                  <a:prstClr val="black"/>
                </a:solidFill>
                <a:effectLst/>
                <a:uLnTx/>
                <a:uFillTx/>
                <a:latin typeface="Arial" panose="020B0604020202020204" pitchFamily="34" charset="0"/>
                <a:cs typeface="Arial" panose="020B0604020202020204" pitchFamily="34" charset="0"/>
              </a:rPr>
              <a:t>Where concerns of DOAC safety exist and the patient is perceived as having clinically important risk for VTE, LMWH at conventional primary thromboprophylaxis dosing may be administered [II, C]</a:t>
            </a:r>
          </a:p>
        </p:txBody>
      </p:sp>
      <p:sp>
        <p:nvSpPr>
          <p:cNvPr id="19" name="Textfeld 10">
            <a:extLst>
              <a:ext uri="{FF2B5EF4-FFF2-40B4-BE49-F238E27FC236}">
                <a16:creationId xmlns:a16="http://schemas.microsoft.com/office/drawing/2014/main" id="{204CEF62-2F37-3C27-FEF7-61184A7C49BB}"/>
              </a:ext>
            </a:extLst>
          </p:cNvPr>
          <p:cNvSpPr txBox="1"/>
          <p:nvPr/>
        </p:nvSpPr>
        <p:spPr>
          <a:xfrm>
            <a:off x="6912570" y="1583738"/>
            <a:ext cx="4669830" cy="584775"/>
          </a:xfrm>
          <a:prstGeom prst="rect">
            <a:avLst/>
          </a:prstGeom>
          <a:noFill/>
        </p:spPr>
        <p:txBody>
          <a:bodyPr wrap="square">
            <a:spAutoFit/>
          </a:bodyPr>
          <a:lstStyle/>
          <a:p>
            <a:pPr marL="0" marR="0" lvl="0" indent="0" algn="ctr" defTabSz="9123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F5F"/>
                </a:solidFill>
                <a:effectLst/>
                <a:uLnTx/>
                <a:uFillTx/>
                <a:latin typeface="Helvetica" pitchFamily="2" charset="0"/>
                <a:ea typeface="+mn-ea"/>
                <a:cs typeface="+mn-cs"/>
              </a:rPr>
              <a:t>Venous Thromboembolism in Cancer Patients: ESMO Clinical Practice Guideline</a:t>
            </a:r>
          </a:p>
        </p:txBody>
      </p:sp>
    </p:spTree>
    <p:extLst>
      <p:ext uri="{BB962C8B-B14F-4D97-AF65-F5344CB8AC3E}">
        <p14:creationId xmlns:p14="http://schemas.microsoft.com/office/powerpoint/2010/main" val="548799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DF286-8C3A-28C2-443A-D7630FAFE61C}"/>
              </a:ext>
            </a:extLst>
          </p:cNvPr>
          <p:cNvSpPr>
            <a:spLocks noGrp="1"/>
          </p:cNvSpPr>
          <p:nvPr>
            <p:ph type="title"/>
          </p:nvPr>
        </p:nvSpPr>
        <p:spPr/>
        <p:txBody>
          <a:bodyPr/>
          <a:lstStyle/>
          <a:p>
            <a:r>
              <a:rPr lang="en-US" dirty="0"/>
              <a:t>Primary Thromboprophylaxis in the Ambulatory Setting: </a:t>
            </a:r>
            <a:r>
              <a:rPr lang="en-US" dirty="0">
                <a:solidFill>
                  <a:schemeClr val="accent4"/>
                </a:solidFill>
              </a:rPr>
              <a:t>How to Select Patients?</a:t>
            </a:r>
          </a:p>
        </p:txBody>
      </p:sp>
      <p:sp>
        <p:nvSpPr>
          <p:cNvPr id="4" name="Rectangle 3">
            <a:extLst>
              <a:ext uri="{FF2B5EF4-FFF2-40B4-BE49-F238E27FC236}">
                <a16:creationId xmlns:a16="http://schemas.microsoft.com/office/drawing/2014/main" id="{F0D32062-4286-115C-46B8-7CFEB93B593B}"/>
              </a:ext>
            </a:extLst>
          </p:cNvPr>
          <p:cNvSpPr/>
          <p:nvPr/>
        </p:nvSpPr>
        <p:spPr>
          <a:xfrm>
            <a:off x="609599" y="1467458"/>
            <a:ext cx="5684731" cy="5128800"/>
          </a:xfrm>
          <a:prstGeom prst="rect">
            <a:avLst/>
          </a:prstGeom>
          <a:solidFill>
            <a:schemeClr val="bg1">
              <a:lumMod val="90000"/>
              <a:alpha val="532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7">
            <a:extLst>
              <a:ext uri="{FF2B5EF4-FFF2-40B4-BE49-F238E27FC236}">
                <a16:creationId xmlns:a16="http://schemas.microsoft.com/office/drawing/2014/main" id="{0771D9A7-E0C5-66AA-16D0-1C3789AB1EF7}"/>
              </a:ext>
            </a:extLst>
          </p:cNvPr>
          <p:cNvSpPr txBox="1"/>
          <p:nvPr/>
        </p:nvSpPr>
        <p:spPr>
          <a:xfrm>
            <a:off x="713565" y="2944398"/>
            <a:ext cx="3040068"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a:solidFill>
                  <a:srgbClr val="212121"/>
                </a:solidFill>
                <a:effectLst/>
                <a:latin typeface="BlinkMacSystemFont"/>
              </a:rPr>
              <a:t>Farge D, et al. </a:t>
            </a:r>
            <a:r>
              <a:rPr lang="en-US" sz="1000" b="0" i="1">
                <a:solidFill>
                  <a:srgbClr val="212121"/>
                </a:solidFill>
                <a:effectLst/>
                <a:latin typeface="BlinkMacSystemFont"/>
              </a:rPr>
              <a:t>Lancet Oncol</a:t>
            </a:r>
            <a:r>
              <a:rPr lang="en-US" sz="1000" b="0" i="0">
                <a:solidFill>
                  <a:srgbClr val="212121"/>
                </a:solidFill>
                <a:effectLst/>
                <a:latin typeface="BlinkMacSystemFont"/>
              </a:rPr>
              <a:t>. 2022;23(7):e334-e347. </a:t>
            </a:r>
            <a:endParaRPr lang="en-US" sz="1000"/>
          </a:p>
        </p:txBody>
      </p:sp>
      <p:pic>
        <p:nvPicPr>
          <p:cNvPr id="7" name="Grafik 8">
            <a:extLst>
              <a:ext uri="{FF2B5EF4-FFF2-40B4-BE49-F238E27FC236}">
                <a16:creationId xmlns:a16="http://schemas.microsoft.com/office/drawing/2014/main" id="{FA54EC22-54F3-BE61-D7ED-7A0697B78B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1048"/>
          <a:stretch/>
        </p:blipFill>
        <p:spPr>
          <a:xfrm>
            <a:off x="772940" y="1566383"/>
            <a:ext cx="5323060" cy="1378593"/>
          </a:xfrm>
          <a:prstGeom prst="rect">
            <a:avLst/>
          </a:prstGeom>
        </p:spPr>
      </p:pic>
      <p:sp>
        <p:nvSpPr>
          <p:cNvPr id="10" name="Content Placeholder 2">
            <a:extLst>
              <a:ext uri="{FF2B5EF4-FFF2-40B4-BE49-F238E27FC236}">
                <a16:creationId xmlns:a16="http://schemas.microsoft.com/office/drawing/2014/main" id="{1B939DC1-79F6-D7B6-3443-27051B1CCBC0}"/>
              </a:ext>
            </a:extLst>
          </p:cNvPr>
          <p:cNvSpPr txBox="1">
            <a:spLocks/>
          </p:cNvSpPr>
          <p:nvPr/>
        </p:nvSpPr>
        <p:spPr>
          <a:xfrm>
            <a:off x="609600" y="3418386"/>
            <a:ext cx="5181600" cy="2747963"/>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Primary prophylaxis is recommended in ambulatory patients who are receiving </a:t>
            </a:r>
            <a:r>
              <a:rPr lang="en-US" sz="1800" b="1" dirty="0"/>
              <a:t>systemic anticancer therapy </a:t>
            </a:r>
            <a:r>
              <a:rPr lang="en-US" sz="1800" dirty="0"/>
              <a:t>and are at </a:t>
            </a:r>
            <a:r>
              <a:rPr lang="en-US" sz="1800" b="1" dirty="0"/>
              <a:t>intermediate-to-high-risk of VTE</a:t>
            </a:r>
            <a:r>
              <a:rPr lang="en-US" sz="1800" dirty="0"/>
              <a:t>, identified by a </a:t>
            </a:r>
            <a:r>
              <a:rPr lang="en-US" sz="1800" b="1" dirty="0"/>
              <a:t>validated risk assessment model (</a:t>
            </a:r>
            <a:r>
              <a:rPr lang="en-US" sz="1800" b="1" dirty="0" err="1"/>
              <a:t>ie</a:t>
            </a:r>
            <a:r>
              <a:rPr lang="en-US" sz="1800" b="1" dirty="0"/>
              <a:t>, a Khorana score ≥2)</a:t>
            </a:r>
            <a:r>
              <a:rPr lang="en-US" sz="1800" dirty="0"/>
              <a:t>, and not actively bleeding or not at a high risk for bleeding (grade 1B)</a:t>
            </a:r>
          </a:p>
        </p:txBody>
      </p:sp>
      <p:sp>
        <p:nvSpPr>
          <p:cNvPr id="13" name="Rectangle 12">
            <a:extLst>
              <a:ext uri="{FF2B5EF4-FFF2-40B4-BE49-F238E27FC236}">
                <a16:creationId xmlns:a16="http://schemas.microsoft.com/office/drawing/2014/main" id="{84192DF3-18B4-FCF7-1888-707180CA659C}"/>
              </a:ext>
            </a:extLst>
          </p:cNvPr>
          <p:cNvSpPr/>
          <p:nvPr/>
        </p:nvSpPr>
        <p:spPr>
          <a:xfrm>
            <a:off x="6588690" y="1467457"/>
            <a:ext cx="5298510" cy="5128800"/>
          </a:xfrm>
          <a:prstGeom prst="rect">
            <a:avLst/>
          </a:prstGeom>
          <a:solidFill>
            <a:schemeClr val="accent4">
              <a:lumMod val="20000"/>
              <a:lumOff val="80000"/>
              <a:alpha val="609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1">
            <a:extLst>
              <a:ext uri="{FF2B5EF4-FFF2-40B4-BE49-F238E27FC236}">
                <a16:creationId xmlns:a16="http://schemas.microsoft.com/office/drawing/2014/main" id="{E776DA42-F7E0-2868-BEC0-25C916F3A688}"/>
              </a:ext>
            </a:extLst>
          </p:cNvPr>
          <p:cNvPicPr>
            <a:picLocks noChangeAspect="1"/>
          </p:cNvPicPr>
          <p:nvPr/>
        </p:nvPicPr>
        <p:blipFill>
          <a:blip r:embed="rId4"/>
          <a:stretch>
            <a:fillRect/>
          </a:stretch>
        </p:blipFill>
        <p:spPr>
          <a:xfrm>
            <a:off x="7169727" y="2168513"/>
            <a:ext cx="3955472" cy="805096"/>
          </a:xfrm>
          <a:prstGeom prst="rect">
            <a:avLst/>
          </a:prstGeom>
        </p:spPr>
      </p:pic>
      <p:sp>
        <p:nvSpPr>
          <p:cNvPr id="17" name="Textfeld 13">
            <a:extLst>
              <a:ext uri="{FF2B5EF4-FFF2-40B4-BE49-F238E27FC236}">
                <a16:creationId xmlns:a16="http://schemas.microsoft.com/office/drawing/2014/main" id="{E71D3527-F9F3-B58D-79BD-018081EE12EE}"/>
              </a:ext>
            </a:extLst>
          </p:cNvPr>
          <p:cNvSpPr txBox="1"/>
          <p:nvPr/>
        </p:nvSpPr>
        <p:spPr>
          <a:xfrm>
            <a:off x="7155871" y="3003335"/>
            <a:ext cx="3326921"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a:solidFill>
                  <a:srgbClr val="212121"/>
                </a:solidFill>
                <a:effectLst/>
                <a:latin typeface="BlinkMacSystemFont"/>
              </a:rPr>
              <a:t>Falanga A, et al. </a:t>
            </a:r>
            <a:r>
              <a:rPr lang="en-US" sz="1000" b="0" i="1">
                <a:solidFill>
                  <a:srgbClr val="212121"/>
                </a:solidFill>
                <a:effectLst/>
                <a:latin typeface="BlinkMacSystemFont"/>
              </a:rPr>
              <a:t>Ann Oncol</a:t>
            </a:r>
            <a:r>
              <a:rPr lang="en-US" sz="1000" b="0" i="0">
                <a:solidFill>
                  <a:srgbClr val="212121"/>
                </a:solidFill>
                <a:effectLst/>
                <a:latin typeface="BlinkMacSystemFont"/>
              </a:rPr>
              <a:t>. 2023;S0923-7534(22):04786-X. </a:t>
            </a:r>
            <a:endParaRPr lang="en-US" sz="1000" b="0" i="0">
              <a:solidFill>
                <a:srgbClr val="000000"/>
              </a:solidFill>
              <a:effectLst/>
              <a:latin typeface="Verdana" panose="020B0604030504040204" pitchFamily="34" charset="0"/>
            </a:endParaRPr>
          </a:p>
        </p:txBody>
      </p:sp>
      <p:sp>
        <p:nvSpPr>
          <p:cNvPr id="18" name="Content Placeholder 3">
            <a:extLst>
              <a:ext uri="{FF2B5EF4-FFF2-40B4-BE49-F238E27FC236}">
                <a16:creationId xmlns:a16="http://schemas.microsoft.com/office/drawing/2014/main" id="{1913700A-95DD-139A-A788-62795BDEF650}"/>
              </a:ext>
            </a:extLst>
          </p:cNvPr>
          <p:cNvSpPr txBox="1">
            <a:spLocks/>
          </p:cNvSpPr>
          <p:nvPr/>
        </p:nvSpPr>
        <p:spPr>
          <a:xfrm>
            <a:off x="6782842" y="3418385"/>
            <a:ext cx="4954046" cy="3057571"/>
          </a:xfrm>
          <a:prstGeom prst="rect">
            <a:avLst/>
          </a:prstGeom>
        </p:spPr>
        <p:txBody>
          <a:bodyPr>
            <a:normAutofit fontScale="85000" lnSpcReduction="2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400"/>
              </a:spcBef>
              <a:defRPr/>
            </a:pPr>
            <a:r>
              <a:rPr lang="en-US" sz="1800" dirty="0">
                <a:solidFill>
                  <a:prstClr val="black"/>
                </a:solidFill>
                <a:latin typeface="Arial" panose="020B0604020202020204" pitchFamily="34" charset="0"/>
                <a:cs typeface="Arial" panose="020B0604020202020204" pitchFamily="34" charset="0"/>
              </a:rPr>
              <a:t>Cancer patients should be offered a CAT risk assessment and have an opportunity to discuss their particular risk [III, B]</a:t>
            </a:r>
          </a:p>
          <a:p>
            <a:pPr>
              <a:lnSpc>
                <a:spcPct val="120000"/>
              </a:lnSpc>
              <a:spcBef>
                <a:spcPts val="400"/>
              </a:spcBef>
              <a:defRPr/>
            </a:pPr>
            <a:r>
              <a:rPr lang="en-US" sz="1800" dirty="0">
                <a:solidFill>
                  <a:prstClr val="black"/>
                </a:solidFill>
                <a:latin typeface="Arial" panose="020B0604020202020204" pitchFamily="34" charset="0"/>
                <a:cs typeface="Arial" panose="020B0604020202020204" pitchFamily="34" charset="0"/>
              </a:rPr>
              <a:t>VTE risk assessment should be based on validated RAMs such as the KRS, COMPASS-CAT or the Vienna-CATS nomogram score [III, C]</a:t>
            </a:r>
          </a:p>
          <a:p>
            <a:pPr>
              <a:lnSpc>
                <a:spcPct val="120000"/>
              </a:lnSpc>
              <a:spcBef>
                <a:spcPts val="400"/>
              </a:spcBef>
              <a:defRPr/>
            </a:pPr>
            <a:r>
              <a:rPr lang="en-US" sz="1800" dirty="0">
                <a:solidFill>
                  <a:prstClr val="black"/>
                </a:solidFill>
                <a:latin typeface="Arial" panose="020B0604020202020204" pitchFamily="34" charset="0"/>
                <a:cs typeface="Arial" panose="020B0604020202020204" pitchFamily="34" charset="0"/>
              </a:rPr>
              <a:t>An estimated risk of VTE &gt;8%-10% at 6 months is suggested as threshold for discussing primary thromboprophylaxis [II, C]. This risk is observed in patients with a KRS ≥2 and can individually be calculated with the Vienna-CATS nomogram score and the COMPASS score</a:t>
            </a:r>
          </a:p>
          <a:p>
            <a:pPr>
              <a:lnSpc>
                <a:spcPct val="120000"/>
              </a:lnSpc>
              <a:spcBef>
                <a:spcPts val="400"/>
              </a:spcBef>
              <a:defRPr/>
            </a:pPr>
            <a:endParaRPr lang="en-US" sz="1800" dirty="0">
              <a:solidFill>
                <a:prstClr val="black"/>
              </a:solidFill>
              <a:latin typeface="Arial" panose="020B0604020202020204" pitchFamily="34" charset="0"/>
              <a:cs typeface="Arial" panose="020B0604020202020204" pitchFamily="34" charset="0"/>
            </a:endParaRPr>
          </a:p>
        </p:txBody>
      </p:sp>
      <p:sp>
        <p:nvSpPr>
          <p:cNvPr id="19" name="Textfeld 10">
            <a:extLst>
              <a:ext uri="{FF2B5EF4-FFF2-40B4-BE49-F238E27FC236}">
                <a16:creationId xmlns:a16="http://schemas.microsoft.com/office/drawing/2014/main" id="{204CEF62-2F37-3C27-FEF7-61184A7C49BB}"/>
              </a:ext>
            </a:extLst>
          </p:cNvPr>
          <p:cNvSpPr txBox="1"/>
          <p:nvPr/>
        </p:nvSpPr>
        <p:spPr>
          <a:xfrm>
            <a:off x="6912570" y="1583738"/>
            <a:ext cx="4669830" cy="584775"/>
          </a:xfrm>
          <a:prstGeom prst="rect">
            <a:avLst/>
          </a:prstGeom>
          <a:noFill/>
        </p:spPr>
        <p:txBody>
          <a:bodyPr wrap="square">
            <a:spAutoFit/>
          </a:bodyPr>
          <a:lstStyle/>
          <a:p>
            <a:pPr marL="0" marR="0" lvl="0" indent="0" algn="ctr" defTabSz="9123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F5F"/>
                </a:solidFill>
                <a:effectLst/>
                <a:uLnTx/>
                <a:uFillTx/>
                <a:latin typeface="Helvetica" pitchFamily="2" charset="0"/>
                <a:ea typeface="+mn-ea"/>
                <a:cs typeface="+mn-cs"/>
              </a:rPr>
              <a:t>Venous Thromboembolism in Cancer Patients: ESMO Clinical Practice Guideline</a:t>
            </a:r>
          </a:p>
        </p:txBody>
      </p:sp>
    </p:spTree>
    <p:extLst>
      <p:ext uri="{BB962C8B-B14F-4D97-AF65-F5344CB8AC3E}">
        <p14:creationId xmlns:p14="http://schemas.microsoft.com/office/powerpoint/2010/main" val="317326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red, toy&#10;&#10;Description automatically generated">
            <a:extLst>
              <a:ext uri="{FF2B5EF4-FFF2-40B4-BE49-F238E27FC236}">
                <a16:creationId xmlns:a16="http://schemas.microsoft.com/office/drawing/2014/main" id="{640A70C9-0244-8497-066B-6E2C5616C2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89182" y="2135523"/>
            <a:ext cx="7302818" cy="4722478"/>
          </a:xfrm>
          <a:prstGeom prst="rect">
            <a:avLst/>
          </a:prstGeom>
        </p:spPr>
      </p:pic>
      <p:sp>
        <p:nvSpPr>
          <p:cNvPr id="2" name="Titel 1">
            <a:extLst>
              <a:ext uri="{FF2B5EF4-FFF2-40B4-BE49-F238E27FC236}">
                <a16:creationId xmlns:a16="http://schemas.microsoft.com/office/drawing/2014/main" id="{8BF7F7D1-827E-E62E-F3F5-E45AC4458C31}"/>
              </a:ext>
            </a:extLst>
          </p:cNvPr>
          <p:cNvSpPr>
            <a:spLocks noGrp="1"/>
          </p:cNvSpPr>
          <p:nvPr>
            <p:ph type="title"/>
          </p:nvPr>
        </p:nvSpPr>
        <p:spPr/>
        <p:txBody>
          <a:bodyPr/>
          <a:lstStyle/>
          <a:p>
            <a:r>
              <a:rPr lang="en-US" dirty="0"/>
              <a:t>Implementation in Clinical Practice</a:t>
            </a:r>
          </a:p>
        </p:txBody>
      </p:sp>
      <p:sp>
        <p:nvSpPr>
          <p:cNvPr id="6" name="Inhaltsplatzhalter 5">
            <a:extLst>
              <a:ext uri="{FF2B5EF4-FFF2-40B4-BE49-F238E27FC236}">
                <a16:creationId xmlns:a16="http://schemas.microsoft.com/office/drawing/2014/main" id="{CD7FA774-C965-E588-D739-FD450C2966F2}"/>
              </a:ext>
            </a:extLst>
          </p:cNvPr>
          <p:cNvSpPr>
            <a:spLocks noGrp="1"/>
          </p:cNvSpPr>
          <p:nvPr>
            <p:ph idx="1"/>
          </p:nvPr>
        </p:nvSpPr>
        <p:spPr/>
        <p:txBody>
          <a:bodyPr>
            <a:normAutofit/>
          </a:bodyPr>
          <a:lstStyle/>
          <a:p>
            <a:r>
              <a:rPr lang="en-US" sz="2800" dirty="0"/>
              <a:t>We have evidence-based suggestions from guidelines of different organizations (ASCO, ASH, ESMO, ITAC, ISTH, …)</a:t>
            </a:r>
          </a:p>
          <a:p>
            <a:r>
              <a:rPr lang="en-US" sz="2800" dirty="0"/>
              <a:t>Are we already implementing this new evidence </a:t>
            </a:r>
            <a:br>
              <a:rPr lang="en-US" sz="2800" dirty="0"/>
            </a:br>
            <a:r>
              <a:rPr lang="en-US" sz="2800" dirty="0"/>
              <a:t>in clinical practice?</a:t>
            </a:r>
          </a:p>
          <a:p>
            <a:pPr lvl="1"/>
            <a:r>
              <a:rPr lang="en-US" sz="2400" dirty="0"/>
              <a:t>Slow implementation</a:t>
            </a:r>
          </a:p>
          <a:p>
            <a:r>
              <a:rPr lang="en-US" sz="2800" dirty="0"/>
              <a:t>Next step: Develop implementation </a:t>
            </a:r>
            <a:br>
              <a:rPr lang="en-US" sz="2800" dirty="0"/>
            </a:br>
            <a:r>
              <a:rPr lang="en-US" sz="2800" dirty="0"/>
              <a:t>strategies. Science and </a:t>
            </a:r>
            <a:br>
              <a:rPr lang="en-US" sz="2800" dirty="0"/>
            </a:br>
            <a:r>
              <a:rPr lang="en-US" sz="2800" dirty="0"/>
              <a:t>local protocols needed</a:t>
            </a:r>
          </a:p>
        </p:txBody>
      </p:sp>
    </p:spTree>
    <p:extLst>
      <p:ext uri="{BB962C8B-B14F-4D97-AF65-F5344CB8AC3E}">
        <p14:creationId xmlns:p14="http://schemas.microsoft.com/office/powerpoint/2010/main" val="53313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40916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DA6B9-18D0-D0B5-BF51-9EB8DD73F5EC}"/>
              </a:ext>
            </a:extLst>
          </p:cNvPr>
          <p:cNvSpPr>
            <a:spLocks noGrp="1"/>
          </p:cNvSpPr>
          <p:nvPr>
            <p:ph type="title"/>
          </p:nvPr>
        </p:nvSpPr>
        <p:spPr/>
        <p:txBody>
          <a:bodyPr>
            <a:normAutofit/>
          </a:bodyPr>
          <a:lstStyle/>
          <a:p>
            <a:r>
              <a:rPr lang="en-US" dirty="0"/>
              <a:t>Case Presentation</a:t>
            </a:r>
          </a:p>
        </p:txBody>
      </p:sp>
      <p:sp>
        <p:nvSpPr>
          <p:cNvPr id="3" name="Textplatzhalter 2">
            <a:extLst>
              <a:ext uri="{FF2B5EF4-FFF2-40B4-BE49-F238E27FC236}">
                <a16:creationId xmlns:a16="http://schemas.microsoft.com/office/drawing/2014/main" id="{236ACEB2-F738-1C14-DAE7-A2E739584152}"/>
              </a:ext>
            </a:extLst>
          </p:cNvPr>
          <p:cNvSpPr>
            <a:spLocks noGrp="1"/>
          </p:cNvSpPr>
          <p:nvPr>
            <p:ph idx="1"/>
          </p:nvPr>
        </p:nvSpPr>
        <p:spPr/>
        <p:txBody>
          <a:bodyPr>
            <a:noAutofit/>
          </a:bodyPr>
          <a:lstStyle/>
          <a:p>
            <a:r>
              <a:rPr lang="en-US" dirty="0"/>
              <a:t>66-year-old man (BMI 32 kg/</a:t>
            </a:r>
            <a:r>
              <a:rPr lang="en-US" dirty="0" err="1"/>
              <a:t>m</a:t>
            </a:r>
            <a:r>
              <a:rPr lang="en-US" baseline="30000" dirty="0" err="1"/>
              <a:t>2</a:t>
            </a:r>
            <a:r>
              <a:rPr lang="en-US" dirty="0"/>
              <a:t>) with metastatic pancreatic cancer (liver metastasis). Ambulatory chemotherapy will be initiated</a:t>
            </a:r>
          </a:p>
          <a:p>
            <a:r>
              <a:rPr lang="en-US" dirty="0"/>
              <a:t>Prechemotherapy blood counts/analysis: Hemoglobin 10.8 g/dL; WBC 12.9 ×10</a:t>
            </a:r>
            <a:r>
              <a:rPr lang="en-US" baseline="30000" dirty="0"/>
              <a:t>9</a:t>
            </a:r>
            <a:r>
              <a:rPr lang="en-US" dirty="0"/>
              <a:t>/L; Platelets 412 ×10</a:t>
            </a:r>
            <a:r>
              <a:rPr lang="en-US" baseline="30000" dirty="0"/>
              <a:t>9</a:t>
            </a:r>
            <a:r>
              <a:rPr lang="en-US" dirty="0"/>
              <a:t>/L; D-dimer 2.6 µg/mL (&lt;0.5 µg/mL); KPS 70% /ECOG 1) </a:t>
            </a:r>
          </a:p>
        </p:txBody>
      </p:sp>
      <p:sp>
        <p:nvSpPr>
          <p:cNvPr id="4" name="Footer Placeholder 3">
            <a:extLst>
              <a:ext uri="{FF2B5EF4-FFF2-40B4-BE49-F238E27FC236}">
                <a16:creationId xmlns:a16="http://schemas.microsoft.com/office/drawing/2014/main" id="{3AA2213C-C867-BB98-BB6C-9A03939D7DF1}"/>
              </a:ext>
            </a:extLst>
          </p:cNvPr>
          <p:cNvSpPr>
            <a:spLocks noGrp="1"/>
          </p:cNvSpPr>
          <p:nvPr>
            <p:ph type="ftr" sz="quarter" idx="3"/>
          </p:nvPr>
        </p:nvSpPr>
        <p:spPr/>
        <p:txBody>
          <a:bodyPr/>
          <a:lstStyle/>
          <a:p>
            <a:r>
              <a:rPr lang="en-US" dirty="0"/>
              <a:t>BMI, body mass index; ECOG, Eastern Cooperative Oncology Group Performance Status; KPS, </a:t>
            </a:r>
            <a:r>
              <a:rPr lang="en-US" dirty="0" err="1"/>
              <a:t>Karnofsky</a:t>
            </a:r>
            <a:r>
              <a:rPr lang="en-US" dirty="0"/>
              <a:t> Performance Status; LMWH, low molecular weight heparin; WBC, white blood cell count.</a:t>
            </a:r>
          </a:p>
        </p:txBody>
      </p:sp>
    </p:spTree>
    <p:extLst>
      <p:ext uri="{BB962C8B-B14F-4D97-AF65-F5344CB8AC3E}">
        <p14:creationId xmlns:p14="http://schemas.microsoft.com/office/powerpoint/2010/main" val="15487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DA6B9-18D0-D0B5-BF51-9EB8DD73F5EC}"/>
              </a:ext>
            </a:extLst>
          </p:cNvPr>
          <p:cNvSpPr>
            <a:spLocks noGrp="1"/>
          </p:cNvSpPr>
          <p:nvPr>
            <p:ph type="title"/>
          </p:nvPr>
        </p:nvSpPr>
        <p:spPr/>
        <p:txBody>
          <a:bodyPr>
            <a:normAutofit/>
          </a:bodyPr>
          <a:lstStyle/>
          <a:p>
            <a:r>
              <a:rPr lang="en-US" dirty="0"/>
              <a:t>Case Presentation</a:t>
            </a:r>
          </a:p>
        </p:txBody>
      </p:sp>
      <p:sp>
        <p:nvSpPr>
          <p:cNvPr id="3" name="Textplatzhalter 2">
            <a:extLst>
              <a:ext uri="{FF2B5EF4-FFF2-40B4-BE49-F238E27FC236}">
                <a16:creationId xmlns:a16="http://schemas.microsoft.com/office/drawing/2014/main" id="{236ACEB2-F738-1C14-DAE7-A2E739584152}"/>
              </a:ext>
            </a:extLst>
          </p:cNvPr>
          <p:cNvSpPr>
            <a:spLocks noGrp="1"/>
          </p:cNvSpPr>
          <p:nvPr>
            <p:ph idx="1"/>
          </p:nvPr>
        </p:nvSpPr>
        <p:spPr/>
        <p:txBody>
          <a:bodyPr>
            <a:noAutofit/>
          </a:bodyPr>
          <a:lstStyle/>
          <a:p>
            <a:r>
              <a:rPr lang="en-US" dirty="0"/>
              <a:t>66-year-old man (BMI 32 kg/</a:t>
            </a:r>
            <a:r>
              <a:rPr lang="en-US" dirty="0" err="1"/>
              <a:t>m</a:t>
            </a:r>
            <a:r>
              <a:rPr lang="en-US" baseline="30000" dirty="0" err="1"/>
              <a:t>2</a:t>
            </a:r>
            <a:r>
              <a:rPr lang="en-US" dirty="0"/>
              <a:t>) with metastatic pancreatic cancer (liver metastasis). Ambulatory chemotherapy will be initiated</a:t>
            </a:r>
          </a:p>
          <a:p>
            <a:r>
              <a:rPr lang="en-US" dirty="0"/>
              <a:t>Prechemotherapy blood counts/analysis: Hemoglobin 10.8 g/dL; WBC 12.9 ×10</a:t>
            </a:r>
            <a:r>
              <a:rPr lang="en-US" baseline="30000" dirty="0"/>
              <a:t>9</a:t>
            </a:r>
            <a:r>
              <a:rPr lang="en-US" dirty="0"/>
              <a:t>/L; Platelets 412 ×10</a:t>
            </a:r>
            <a:r>
              <a:rPr lang="en-US" baseline="30000" dirty="0"/>
              <a:t>9</a:t>
            </a:r>
            <a:r>
              <a:rPr lang="en-US" dirty="0"/>
              <a:t>/L; D-dimer 2.6 µg/mL (&lt;0.5 µg/mL); KPS 70% /ECOG 1) </a:t>
            </a:r>
          </a:p>
        </p:txBody>
      </p:sp>
      <p:sp>
        <p:nvSpPr>
          <p:cNvPr id="4" name="Footer Placeholder 3">
            <a:extLst>
              <a:ext uri="{FF2B5EF4-FFF2-40B4-BE49-F238E27FC236}">
                <a16:creationId xmlns:a16="http://schemas.microsoft.com/office/drawing/2014/main" id="{3AA2213C-C867-BB98-BB6C-9A03939D7DF1}"/>
              </a:ext>
            </a:extLst>
          </p:cNvPr>
          <p:cNvSpPr>
            <a:spLocks noGrp="1"/>
          </p:cNvSpPr>
          <p:nvPr>
            <p:ph type="ftr" sz="quarter" idx="3"/>
          </p:nvPr>
        </p:nvSpPr>
        <p:spPr/>
        <p:txBody>
          <a:bodyPr/>
          <a:lstStyle/>
          <a:p>
            <a:r>
              <a:rPr lang="en-US" dirty="0"/>
              <a:t>BMI, body mass index; ECOG, Eastern Cooperative Oncology Group Performance Status; KPS, </a:t>
            </a:r>
            <a:r>
              <a:rPr lang="en-US" dirty="0" err="1"/>
              <a:t>Karnofsky</a:t>
            </a:r>
            <a:r>
              <a:rPr lang="en-US" dirty="0"/>
              <a:t> Performance Status; LMWH, low molecular weight heparin; WBC, white blood cell count.</a:t>
            </a:r>
          </a:p>
        </p:txBody>
      </p:sp>
      <p:sp>
        <p:nvSpPr>
          <p:cNvPr id="7" name="TextBox 6">
            <a:extLst>
              <a:ext uri="{FF2B5EF4-FFF2-40B4-BE49-F238E27FC236}">
                <a16:creationId xmlns:a16="http://schemas.microsoft.com/office/drawing/2014/main" id="{37229540-D5CC-3CCD-C79F-F6F33BDA1015}"/>
              </a:ext>
            </a:extLst>
          </p:cNvPr>
          <p:cNvSpPr txBox="1"/>
          <p:nvPr/>
        </p:nvSpPr>
        <p:spPr>
          <a:xfrm>
            <a:off x="2932527" y="4201506"/>
            <a:ext cx="8546710" cy="954107"/>
          </a:xfrm>
          <a:prstGeom prst="rect">
            <a:avLst/>
          </a:prstGeom>
          <a:noFill/>
        </p:spPr>
        <p:txBody>
          <a:bodyPr wrap="square">
            <a:spAutoFit/>
          </a:bodyPr>
          <a:lstStyle/>
          <a:p>
            <a:r>
              <a:rPr lang="en-US" sz="2800" b="1" dirty="0"/>
              <a:t>Does this patient have an indication for primary thromboprophylaxis? </a:t>
            </a:r>
          </a:p>
        </p:txBody>
      </p:sp>
      <p:pic>
        <p:nvPicPr>
          <p:cNvPr id="9" name="Graphic 8" descr="Badge Question Mark outline">
            <a:extLst>
              <a:ext uri="{FF2B5EF4-FFF2-40B4-BE49-F238E27FC236}">
                <a16:creationId xmlns:a16="http://schemas.microsoft.com/office/drawing/2014/main" id="{2A42B35B-D034-8DD6-197A-126B3EE9EA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716" y="3858212"/>
            <a:ext cx="1640696" cy="1640696"/>
          </a:xfrm>
          <a:prstGeom prst="rect">
            <a:avLst/>
          </a:prstGeom>
        </p:spPr>
      </p:pic>
    </p:spTree>
    <p:extLst>
      <p:ext uri="{BB962C8B-B14F-4D97-AF65-F5344CB8AC3E}">
        <p14:creationId xmlns:p14="http://schemas.microsoft.com/office/powerpoint/2010/main" val="377126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p:txBody>
          <a:bodyPr/>
          <a:lstStyle/>
          <a:p>
            <a:r>
              <a:rPr lang="en-US" dirty="0"/>
              <a:t>Prevention of VTE in Patients With Cancer </a:t>
            </a:r>
            <a:br>
              <a:rPr lang="en-US" dirty="0"/>
            </a:br>
            <a:r>
              <a:rPr lang="en-US" dirty="0"/>
              <a:t>Primary Thromboprophylaxis</a:t>
            </a:r>
          </a:p>
        </p:txBody>
      </p:sp>
      <p:sp>
        <p:nvSpPr>
          <p:cNvPr id="13" name="Footer Placeholder 12">
            <a:extLst>
              <a:ext uri="{FF2B5EF4-FFF2-40B4-BE49-F238E27FC236}">
                <a16:creationId xmlns:a16="http://schemas.microsoft.com/office/drawing/2014/main" id="{2019478C-088D-7CC1-5D71-F30B57B16718}"/>
              </a:ext>
            </a:extLst>
          </p:cNvPr>
          <p:cNvSpPr>
            <a:spLocks noGrp="1"/>
          </p:cNvSpPr>
          <p:nvPr>
            <p:ph type="ftr" sz="quarter" idx="3"/>
          </p:nvPr>
        </p:nvSpPr>
        <p:spPr/>
        <p:txBody>
          <a:bodyPr/>
          <a:lstStyle/>
          <a:p>
            <a:r>
              <a:rPr lang="en-US"/>
              <a:t>VTE, venous thromboembolism.</a:t>
            </a:r>
          </a:p>
        </p:txBody>
      </p:sp>
      <p:sp>
        <p:nvSpPr>
          <p:cNvPr id="2" name="Rounded Rectangle 1"/>
          <p:cNvSpPr>
            <a:spLocks noChangeArrowheads="1"/>
          </p:cNvSpPr>
          <p:nvPr/>
        </p:nvSpPr>
        <p:spPr bwMode="auto">
          <a:xfrm>
            <a:off x="683170" y="4052429"/>
            <a:ext cx="2717307" cy="1066800"/>
          </a:xfrm>
          <a:prstGeom prst="roundRect">
            <a:avLst/>
          </a:prstGeom>
          <a:solidFill>
            <a:schemeClr val="accent4">
              <a:lumMod val="20000"/>
              <a:lumOff val="80000"/>
            </a:schemeClr>
          </a:solidFill>
          <a:ln w="9525">
            <a:solidFill>
              <a:srgbClr val="F9F9F9"/>
            </a:solidFill>
            <a:miter lim="800000"/>
            <a:headEnd/>
            <a:tailEnd/>
          </a:ln>
          <a:effectLst>
            <a:outerShdw blurRad="63500" dist="20000" dir="5400000" rotWithShape="0">
              <a:srgbClr val="000000">
                <a:alpha val="37999"/>
              </a:srgbClr>
            </a:outerShdw>
          </a:effectLst>
        </p:spPr>
        <p:txBody>
          <a:bodyPr lIns="91406" tIns="45718" rIns="91406" bIns="45718" anchor="ctr"/>
          <a:lstStyle/>
          <a:p>
            <a:pPr algn="ctr" eaLnBrk="1" hangingPunct="1">
              <a:defRPr/>
            </a:pPr>
            <a:r>
              <a:rPr lang="en-US" sz="2400">
                <a:solidFill>
                  <a:schemeClr val="dk1"/>
                </a:solidFill>
                <a:latin typeface="Lucida Sans"/>
                <a:cs typeface="Lucida Sans"/>
              </a:rPr>
              <a:t>Major cancer surgery</a:t>
            </a:r>
          </a:p>
        </p:txBody>
      </p:sp>
      <p:sp>
        <p:nvSpPr>
          <p:cNvPr id="8" name="Rounded Rectangle 7"/>
          <p:cNvSpPr>
            <a:spLocks noChangeArrowheads="1"/>
          </p:cNvSpPr>
          <p:nvPr/>
        </p:nvSpPr>
        <p:spPr bwMode="auto">
          <a:xfrm>
            <a:off x="4199469" y="4052429"/>
            <a:ext cx="3494658" cy="1066800"/>
          </a:xfrm>
          <a:prstGeom prst="roundRect">
            <a:avLst/>
          </a:prstGeom>
          <a:solidFill>
            <a:schemeClr val="accent4">
              <a:lumMod val="20000"/>
              <a:lumOff val="80000"/>
            </a:schemeClr>
          </a:solidFill>
          <a:ln w="9525">
            <a:solidFill>
              <a:srgbClr val="F9F9F9"/>
            </a:solidFill>
            <a:miter lim="800000"/>
            <a:headEnd/>
            <a:tailEnd/>
          </a:ln>
          <a:effectLst>
            <a:outerShdw blurRad="63500" dist="20000" dir="5400000" rotWithShape="0">
              <a:srgbClr val="000000">
                <a:alpha val="37999"/>
              </a:srgbClr>
            </a:outerShdw>
          </a:effectLst>
        </p:spPr>
        <p:txBody>
          <a:bodyPr lIns="91406" tIns="45718" rIns="91406" bIns="45718" anchor="ctr"/>
          <a:lstStyle/>
          <a:p>
            <a:pPr algn="ctr" eaLnBrk="1" hangingPunct="1">
              <a:defRPr/>
            </a:pPr>
            <a:r>
              <a:rPr lang="en-US" sz="2400" dirty="0">
                <a:solidFill>
                  <a:schemeClr val="dk1"/>
                </a:solidFill>
                <a:latin typeface="Lucida Sans"/>
                <a:cs typeface="Lucida Sans"/>
              </a:rPr>
              <a:t>Hospitalization for acute medical illness </a:t>
            </a:r>
          </a:p>
        </p:txBody>
      </p:sp>
      <p:sp>
        <p:nvSpPr>
          <p:cNvPr id="9" name="Rounded Rectangle 8"/>
          <p:cNvSpPr>
            <a:spLocks noChangeArrowheads="1"/>
          </p:cNvSpPr>
          <p:nvPr/>
        </p:nvSpPr>
        <p:spPr bwMode="auto">
          <a:xfrm>
            <a:off x="8493119" y="4052429"/>
            <a:ext cx="3145363" cy="1066800"/>
          </a:xfrm>
          <a:prstGeom prst="roundRect">
            <a:avLst/>
          </a:prstGeom>
          <a:solidFill>
            <a:schemeClr val="accent4">
              <a:lumMod val="20000"/>
              <a:lumOff val="80000"/>
            </a:schemeClr>
          </a:solidFill>
          <a:ln w="9525">
            <a:solidFill>
              <a:srgbClr val="F9F9F9"/>
            </a:solidFill>
            <a:miter lim="800000"/>
            <a:headEnd/>
            <a:tailEnd/>
          </a:ln>
          <a:effectLst>
            <a:outerShdw blurRad="63500" dist="20000" dir="5400000" rotWithShape="0">
              <a:srgbClr val="000000">
                <a:alpha val="37999"/>
              </a:srgbClr>
            </a:outerShdw>
          </a:effectLst>
        </p:spPr>
        <p:txBody>
          <a:bodyPr lIns="91406" tIns="45718" rIns="91406" bIns="45718" anchor="ctr"/>
          <a:lstStyle/>
          <a:p>
            <a:pPr algn="ctr" eaLnBrk="1" hangingPunct="1">
              <a:defRPr/>
            </a:pPr>
            <a:r>
              <a:rPr lang="en-US" sz="2400" dirty="0">
                <a:solidFill>
                  <a:schemeClr val="dk1"/>
                </a:solidFill>
                <a:latin typeface="Lucida Sans"/>
                <a:cs typeface="Lucida Sans"/>
              </a:rPr>
              <a:t>Outpatients</a:t>
            </a:r>
          </a:p>
          <a:p>
            <a:pPr algn="ctr" eaLnBrk="1" hangingPunct="1">
              <a:defRPr/>
            </a:pPr>
            <a:r>
              <a:rPr lang="en-US" sz="2400" dirty="0">
                <a:solidFill>
                  <a:schemeClr val="dk1"/>
                </a:solidFill>
                <a:latin typeface="Lucida Sans"/>
                <a:cs typeface="Lucida Sans"/>
              </a:rPr>
              <a:t>(chemotherapy)</a:t>
            </a:r>
          </a:p>
        </p:txBody>
      </p:sp>
      <p:sp>
        <p:nvSpPr>
          <p:cNvPr id="11" name="Flèche vers le bas 10"/>
          <p:cNvSpPr/>
          <p:nvPr/>
        </p:nvSpPr>
        <p:spPr>
          <a:xfrm rot="18962005">
            <a:off x="8785074" y="2452108"/>
            <a:ext cx="609600" cy="166904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18" rIns="91406" bIns="45718" anchor="ctr"/>
          <a:lstStyle/>
          <a:p>
            <a:pPr algn="ctr" eaLnBrk="1" hangingPunct="1">
              <a:defRPr/>
            </a:pPr>
            <a:endParaRPr lang="en-US">
              <a:solidFill>
                <a:srgbClr val="FFFFFF"/>
              </a:solidFill>
              <a:cs typeface="Arial" pitchFamily="34" charset="0"/>
            </a:endParaRPr>
          </a:p>
        </p:txBody>
      </p:sp>
      <p:sp>
        <p:nvSpPr>
          <p:cNvPr id="7" name="Flèche vers le bas 6"/>
          <p:cNvSpPr/>
          <p:nvPr/>
        </p:nvSpPr>
        <p:spPr>
          <a:xfrm>
            <a:off x="5631390" y="2368854"/>
            <a:ext cx="670983" cy="152437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18" rIns="91406" bIns="45718" anchor="ctr"/>
          <a:lstStyle/>
          <a:p>
            <a:pPr algn="ctr" eaLnBrk="1" hangingPunct="1">
              <a:defRPr/>
            </a:pPr>
            <a:endParaRPr lang="en-US">
              <a:solidFill>
                <a:srgbClr val="FFFFFF"/>
              </a:solidFill>
              <a:cs typeface="Arial" pitchFamily="34" charset="0"/>
            </a:endParaRPr>
          </a:p>
        </p:txBody>
      </p:sp>
      <p:pic>
        <p:nvPicPr>
          <p:cNvPr id="17" name="Graphic 16" descr="Checkbox Checked with solid fill">
            <a:extLst>
              <a:ext uri="{FF2B5EF4-FFF2-40B4-BE49-F238E27FC236}">
                <a16:creationId xmlns:a16="http://schemas.microsoft.com/office/drawing/2014/main" id="{5540C101-294A-B2AB-C456-1F693B661B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9906" y="5268107"/>
            <a:ext cx="1102834" cy="1102834"/>
          </a:xfrm>
          <a:prstGeom prst="rect">
            <a:avLst/>
          </a:prstGeom>
        </p:spPr>
      </p:pic>
      <p:pic>
        <p:nvPicPr>
          <p:cNvPr id="18" name="Graphic 17" descr="Checkbox Checked with solid fill">
            <a:extLst>
              <a:ext uri="{FF2B5EF4-FFF2-40B4-BE49-F238E27FC236}">
                <a16:creationId xmlns:a16="http://schemas.microsoft.com/office/drawing/2014/main" id="{10C1B759-DAC8-B4DF-71A4-98CCFC3627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4583" y="5268107"/>
            <a:ext cx="1102834" cy="1102834"/>
          </a:xfrm>
          <a:prstGeom prst="rect">
            <a:avLst/>
          </a:prstGeom>
        </p:spPr>
      </p:pic>
      <p:pic>
        <p:nvPicPr>
          <p:cNvPr id="20" name="Graphic 19" descr="Question Mark with solid fill">
            <a:extLst>
              <a:ext uri="{FF2B5EF4-FFF2-40B4-BE49-F238E27FC236}">
                <a16:creationId xmlns:a16="http://schemas.microsoft.com/office/drawing/2014/main" id="{E2A9CFEC-3D21-901F-33AF-B5F2BF2E02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67821" y="5413221"/>
            <a:ext cx="812606" cy="812606"/>
          </a:xfrm>
          <a:prstGeom prst="rect">
            <a:avLst/>
          </a:prstGeom>
        </p:spPr>
      </p:pic>
      <p:sp>
        <p:nvSpPr>
          <p:cNvPr id="21" name="Flèche vers le bas 10">
            <a:extLst>
              <a:ext uri="{FF2B5EF4-FFF2-40B4-BE49-F238E27FC236}">
                <a16:creationId xmlns:a16="http://schemas.microsoft.com/office/drawing/2014/main" id="{9AB745AD-646F-EB32-5ED0-16B2BE7E8A38}"/>
              </a:ext>
            </a:extLst>
          </p:cNvPr>
          <p:cNvSpPr/>
          <p:nvPr/>
        </p:nvSpPr>
        <p:spPr>
          <a:xfrm rot="2637995" flipH="1">
            <a:off x="2657969" y="2213542"/>
            <a:ext cx="609600" cy="192614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18" rIns="91406" bIns="45718" anchor="ctr"/>
          <a:lstStyle/>
          <a:p>
            <a:pPr algn="ctr" eaLnBrk="1" hangingPunct="1">
              <a:defRPr/>
            </a:pPr>
            <a:endParaRPr lang="en-US">
              <a:solidFill>
                <a:srgbClr val="FFFFFF"/>
              </a:solidFill>
              <a:cs typeface="Arial" pitchFamily="34" charset="0"/>
            </a:endParaRPr>
          </a:p>
        </p:txBody>
      </p:sp>
      <p:sp>
        <p:nvSpPr>
          <p:cNvPr id="3" name="Rectangle à coins arrondis 2"/>
          <p:cNvSpPr>
            <a:spLocks noChangeArrowheads="1"/>
          </p:cNvSpPr>
          <p:nvPr/>
        </p:nvSpPr>
        <p:spPr bwMode="auto">
          <a:xfrm>
            <a:off x="3105149" y="1681422"/>
            <a:ext cx="5753100" cy="1143000"/>
          </a:xfrm>
          <a:prstGeom prst="roundRect">
            <a:avLst>
              <a:gd name="adj" fmla="val 16667"/>
            </a:avLst>
          </a:prstGeom>
          <a:solidFill>
            <a:schemeClr val="accent3"/>
          </a:solidFill>
          <a:ln w="38100">
            <a:solidFill>
              <a:schemeClr val="bg1"/>
            </a:solidFill>
            <a:round/>
            <a:headEnd/>
            <a:tailEnd/>
          </a:ln>
          <a:effectLst>
            <a:outerShdw blurRad="63500" dist="20000" dir="5400000" rotWithShape="0">
              <a:srgbClr val="000000">
                <a:alpha val="37999"/>
              </a:srgbClr>
            </a:outerShdw>
          </a:effectLst>
        </p:spPr>
        <p:txBody>
          <a:bodyPr lIns="91406" tIns="45718" rIns="91406" bIns="45718" anchor="ctr"/>
          <a:lstStyle/>
          <a:p>
            <a:pPr algn="ctr" eaLnBrk="1" hangingPunct="1">
              <a:defRPr/>
            </a:pPr>
            <a:r>
              <a:rPr lang="en-US" sz="2800" b="1" dirty="0">
                <a:solidFill>
                  <a:schemeClr val="lt1"/>
                </a:solidFill>
                <a:latin typeface="Lucida Sans"/>
                <a:cs typeface="Lucida Sans"/>
              </a:rPr>
              <a:t>Cancer patients</a:t>
            </a:r>
          </a:p>
          <a:p>
            <a:pPr algn="ctr" eaLnBrk="1" hangingPunct="1">
              <a:defRPr/>
            </a:pPr>
            <a:r>
              <a:rPr lang="en-US" sz="2800" dirty="0">
                <a:solidFill>
                  <a:schemeClr val="accent5">
                    <a:lumMod val="60000"/>
                    <a:lumOff val="40000"/>
                  </a:schemeClr>
                </a:solidFill>
                <a:latin typeface="Lucida Sans"/>
                <a:cs typeface="Lucida Sans"/>
              </a:rPr>
              <a:t>Clinical setting</a:t>
            </a:r>
          </a:p>
        </p:txBody>
      </p:sp>
    </p:spTree>
    <p:extLst>
      <p:ext uri="{BB962C8B-B14F-4D97-AF65-F5344CB8AC3E}">
        <p14:creationId xmlns:p14="http://schemas.microsoft.com/office/powerpoint/2010/main" val="117051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C0CD-8160-7A49-4EBB-D02F4CC93408}"/>
              </a:ext>
            </a:extLst>
          </p:cNvPr>
          <p:cNvSpPr>
            <a:spLocks noGrp="1"/>
          </p:cNvSpPr>
          <p:nvPr>
            <p:ph type="title"/>
          </p:nvPr>
        </p:nvSpPr>
        <p:spPr>
          <a:xfrm>
            <a:off x="471814" y="199505"/>
            <a:ext cx="11252548" cy="561947"/>
          </a:xfrm>
        </p:spPr>
        <p:txBody>
          <a:bodyPr anchor="t">
            <a:normAutofit/>
          </a:bodyPr>
          <a:lstStyle/>
          <a:p>
            <a:r>
              <a:rPr lang="en-US" sz="2800" dirty="0"/>
              <a:t>Khorana Score: Risk Assessment of VTE in Patients With Cancer</a:t>
            </a:r>
          </a:p>
        </p:txBody>
      </p:sp>
      <p:pic>
        <p:nvPicPr>
          <p:cNvPr id="6" name="Grafik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561465" y="926590"/>
            <a:ext cx="9069070" cy="5342078"/>
          </a:xfrm>
          <a:prstGeom prst="rect">
            <a:avLst/>
          </a:prstGeom>
          <a:effectLst/>
        </p:spPr>
      </p:pic>
      <p:sp>
        <p:nvSpPr>
          <p:cNvPr id="3" name="Footer Placeholder 2">
            <a:extLst>
              <a:ext uri="{FF2B5EF4-FFF2-40B4-BE49-F238E27FC236}">
                <a16:creationId xmlns:a16="http://schemas.microsoft.com/office/drawing/2014/main" id="{288786ED-C666-E56C-5E7D-DA0570154A6F}"/>
              </a:ext>
            </a:extLst>
          </p:cNvPr>
          <p:cNvSpPr>
            <a:spLocks noGrp="1"/>
          </p:cNvSpPr>
          <p:nvPr>
            <p:ph type="ftr" sz="quarter" idx="3"/>
          </p:nvPr>
        </p:nvSpPr>
        <p:spPr/>
        <p:txBody>
          <a:bodyPr/>
          <a:lstStyle/>
          <a:p>
            <a:r>
              <a:rPr lang="en-US" dirty="0" err="1"/>
              <a:t>Voigtlaender</a:t>
            </a:r>
            <a:r>
              <a:rPr lang="en-US" dirty="0"/>
              <a:t> M, et al. </a:t>
            </a:r>
            <a:r>
              <a:rPr lang="en-US" i="1" dirty="0"/>
              <a:t>Vasa</a:t>
            </a:r>
            <a:r>
              <a:rPr lang="en-US" dirty="0"/>
              <a:t>. 2018;47(2):77-89. Van Es M, et al. </a:t>
            </a:r>
            <a:r>
              <a:rPr lang="en-US" i="1" dirty="0" err="1"/>
              <a:t>Haematologica</a:t>
            </a:r>
            <a:r>
              <a:rPr lang="en-US" dirty="0"/>
              <a:t>. 2017;102(9):1494-1501.</a:t>
            </a:r>
          </a:p>
        </p:txBody>
      </p:sp>
    </p:spTree>
    <p:extLst>
      <p:ext uri="{BB962C8B-B14F-4D97-AF65-F5344CB8AC3E}">
        <p14:creationId xmlns:p14="http://schemas.microsoft.com/office/powerpoint/2010/main" val="214215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C0CD-8160-7A49-4EBB-D02F4CC93408}"/>
              </a:ext>
            </a:extLst>
          </p:cNvPr>
          <p:cNvSpPr>
            <a:spLocks noGrp="1"/>
          </p:cNvSpPr>
          <p:nvPr>
            <p:ph type="title"/>
          </p:nvPr>
        </p:nvSpPr>
        <p:spPr>
          <a:xfrm>
            <a:off x="471814" y="199505"/>
            <a:ext cx="11252548" cy="561947"/>
          </a:xfrm>
        </p:spPr>
        <p:txBody>
          <a:bodyPr anchor="t">
            <a:normAutofit/>
          </a:bodyPr>
          <a:lstStyle/>
          <a:p>
            <a:r>
              <a:rPr lang="en-US" sz="2800" dirty="0"/>
              <a:t>Khorana Score: Risk Assessment of VTE in Patients With Cancer</a:t>
            </a:r>
          </a:p>
        </p:txBody>
      </p:sp>
      <p:pic>
        <p:nvPicPr>
          <p:cNvPr id="6" name="Grafik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561465" y="926590"/>
            <a:ext cx="9069070" cy="5342078"/>
          </a:xfrm>
          <a:prstGeom prst="rect">
            <a:avLst/>
          </a:prstGeom>
          <a:effectLst/>
        </p:spPr>
      </p:pic>
      <p:sp>
        <p:nvSpPr>
          <p:cNvPr id="3" name="Footer Placeholder 2">
            <a:extLst>
              <a:ext uri="{FF2B5EF4-FFF2-40B4-BE49-F238E27FC236}">
                <a16:creationId xmlns:a16="http://schemas.microsoft.com/office/drawing/2014/main" id="{288786ED-C666-E56C-5E7D-DA0570154A6F}"/>
              </a:ext>
            </a:extLst>
          </p:cNvPr>
          <p:cNvSpPr>
            <a:spLocks noGrp="1"/>
          </p:cNvSpPr>
          <p:nvPr>
            <p:ph type="ftr" sz="quarter" idx="3"/>
          </p:nvPr>
        </p:nvSpPr>
        <p:spPr/>
        <p:txBody>
          <a:bodyPr/>
          <a:lstStyle/>
          <a:p>
            <a:r>
              <a:rPr lang="en-US" dirty="0" err="1"/>
              <a:t>Voigtlaender</a:t>
            </a:r>
            <a:r>
              <a:rPr lang="en-US" dirty="0"/>
              <a:t> M, et al. </a:t>
            </a:r>
            <a:r>
              <a:rPr lang="en-US" i="1" dirty="0"/>
              <a:t>Vasa</a:t>
            </a:r>
            <a:r>
              <a:rPr lang="en-US" dirty="0"/>
              <a:t>. 2018;47(2):77-89. Van Es M, et al. </a:t>
            </a:r>
            <a:r>
              <a:rPr lang="en-US" i="1" dirty="0" err="1"/>
              <a:t>Haematologica</a:t>
            </a:r>
            <a:r>
              <a:rPr lang="en-US" dirty="0"/>
              <a:t>. 2017;102(9):1494-1501.</a:t>
            </a:r>
          </a:p>
        </p:txBody>
      </p:sp>
      <p:sp>
        <p:nvSpPr>
          <p:cNvPr id="16" name="Abgerundetes Rechteck 6">
            <a:extLst>
              <a:ext uri="{FF2B5EF4-FFF2-40B4-BE49-F238E27FC236}">
                <a16:creationId xmlns:a16="http://schemas.microsoft.com/office/drawing/2014/main" id="{3898843A-372D-17DC-AB62-38CA0597E361}"/>
              </a:ext>
            </a:extLst>
          </p:cNvPr>
          <p:cNvSpPr/>
          <p:nvPr/>
        </p:nvSpPr>
        <p:spPr>
          <a:xfrm>
            <a:off x="5996967" y="1556341"/>
            <a:ext cx="475221" cy="20570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7" name="Abgerundetes Rechteck 7">
            <a:extLst>
              <a:ext uri="{FF2B5EF4-FFF2-40B4-BE49-F238E27FC236}">
                <a16:creationId xmlns:a16="http://schemas.microsoft.com/office/drawing/2014/main" id="{3D92FB53-4CDC-BEEF-58B1-A96F2C0DD50A}"/>
              </a:ext>
            </a:extLst>
          </p:cNvPr>
          <p:cNvSpPr/>
          <p:nvPr/>
        </p:nvSpPr>
        <p:spPr>
          <a:xfrm rot="5400000">
            <a:off x="5867528" y="1505661"/>
            <a:ext cx="456943" cy="9069070"/>
          </a:xfrm>
          <a:prstGeom prst="roundRect">
            <a:avLst/>
          </a:prstGeom>
          <a:solidFill>
            <a:srgbClr val="C000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71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C0CD-8160-7A49-4EBB-D02F4CC93408}"/>
              </a:ext>
            </a:extLst>
          </p:cNvPr>
          <p:cNvSpPr>
            <a:spLocks noGrp="1"/>
          </p:cNvSpPr>
          <p:nvPr>
            <p:ph type="title"/>
          </p:nvPr>
        </p:nvSpPr>
        <p:spPr>
          <a:xfrm>
            <a:off x="471814" y="199505"/>
            <a:ext cx="11252548" cy="561947"/>
          </a:xfrm>
        </p:spPr>
        <p:txBody>
          <a:bodyPr anchor="t">
            <a:normAutofit/>
          </a:bodyPr>
          <a:lstStyle/>
          <a:p>
            <a:r>
              <a:rPr lang="en-US" sz="2800" dirty="0"/>
              <a:t>Khorana Score: Risk Assessment of VTE in Patients With Cancer</a:t>
            </a:r>
          </a:p>
        </p:txBody>
      </p:sp>
      <p:pic>
        <p:nvPicPr>
          <p:cNvPr id="6" name="Grafik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561465" y="926590"/>
            <a:ext cx="9069070" cy="5342078"/>
          </a:xfrm>
          <a:prstGeom prst="rect">
            <a:avLst/>
          </a:prstGeom>
          <a:effectLst/>
        </p:spPr>
      </p:pic>
      <p:sp>
        <p:nvSpPr>
          <p:cNvPr id="3" name="Footer Placeholder 2">
            <a:extLst>
              <a:ext uri="{FF2B5EF4-FFF2-40B4-BE49-F238E27FC236}">
                <a16:creationId xmlns:a16="http://schemas.microsoft.com/office/drawing/2014/main" id="{288786ED-C666-E56C-5E7D-DA0570154A6F}"/>
              </a:ext>
            </a:extLst>
          </p:cNvPr>
          <p:cNvSpPr>
            <a:spLocks noGrp="1"/>
          </p:cNvSpPr>
          <p:nvPr>
            <p:ph type="ftr" sz="quarter" idx="3"/>
          </p:nvPr>
        </p:nvSpPr>
        <p:spPr/>
        <p:txBody>
          <a:bodyPr/>
          <a:lstStyle/>
          <a:p>
            <a:r>
              <a:rPr lang="en-US" dirty="0" err="1"/>
              <a:t>Voigtlaender</a:t>
            </a:r>
            <a:r>
              <a:rPr lang="en-US" dirty="0"/>
              <a:t> M, et al. </a:t>
            </a:r>
            <a:r>
              <a:rPr lang="en-US" i="1" dirty="0"/>
              <a:t>Vasa</a:t>
            </a:r>
            <a:r>
              <a:rPr lang="en-US" dirty="0"/>
              <a:t>. 2018;47(2):77-89. Van Es M, et al. </a:t>
            </a:r>
            <a:r>
              <a:rPr lang="en-US" i="1" dirty="0" err="1"/>
              <a:t>Haematologica</a:t>
            </a:r>
            <a:r>
              <a:rPr lang="en-US" dirty="0"/>
              <a:t>. 2017;102(9):1494-1501.</a:t>
            </a:r>
          </a:p>
        </p:txBody>
      </p:sp>
      <p:sp>
        <p:nvSpPr>
          <p:cNvPr id="15" name="Abgerundetes Rechteck 6">
            <a:extLst>
              <a:ext uri="{FF2B5EF4-FFF2-40B4-BE49-F238E27FC236}">
                <a16:creationId xmlns:a16="http://schemas.microsoft.com/office/drawing/2014/main" id="{574FBC9C-8DDD-F2A0-F178-5F609849C0BA}"/>
              </a:ext>
            </a:extLst>
          </p:cNvPr>
          <p:cNvSpPr/>
          <p:nvPr/>
        </p:nvSpPr>
        <p:spPr>
          <a:xfrm>
            <a:off x="5996967" y="1556341"/>
            <a:ext cx="475221" cy="20570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4" name="Abgerundetes Rechteck 7">
            <a:extLst>
              <a:ext uri="{FF2B5EF4-FFF2-40B4-BE49-F238E27FC236}">
                <a16:creationId xmlns:a16="http://schemas.microsoft.com/office/drawing/2014/main" id="{7427D2CE-9024-D7AA-A508-12C13DC1315C}"/>
              </a:ext>
            </a:extLst>
          </p:cNvPr>
          <p:cNvSpPr/>
          <p:nvPr/>
        </p:nvSpPr>
        <p:spPr>
          <a:xfrm rot="5400000">
            <a:off x="5867528" y="1505661"/>
            <a:ext cx="456943" cy="9069070"/>
          </a:xfrm>
          <a:prstGeom prst="roundRect">
            <a:avLst/>
          </a:prstGeom>
          <a:solidFill>
            <a:srgbClr val="C000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5" name="Textfeld 13">
            <a:extLst>
              <a:ext uri="{FF2B5EF4-FFF2-40B4-BE49-F238E27FC236}">
                <a16:creationId xmlns:a16="http://schemas.microsoft.com/office/drawing/2014/main" id="{03E4B46F-BD98-4093-241E-DCC3AE7257F4}"/>
              </a:ext>
            </a:extLst>
          </p:cNvPr>
          <p:cNvSpPr txBox="1"/>
          <p:nvPr/>
        </p:nvSpPr>
        <p:spPr>
          <a:xfrm>
            <a:off x="5599275" y="3635045"/>
            <a:ext cx="1262064" cy="6120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Case: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4 point </a:t>
            </a:r>
          </a:p>
        </p:txBody>
      </p:sp>
    </p:spTree>
    <p:extLst>
      <p:ext uri="{BB962C8B-B14F-4D97-AF65-F5344CB8AC3E}">
        <p14:creationId xmlns:p14="http://schemas.microsoft.com/office/powerpoint/2010/main" val="51669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C0CD-8160-7A49-4EBB-D02F4CC93408}"/>
              </a:ext>
            </a:extLst>
          </p:cNvPr>
          <p:cNvSpPr>
            <a:spLocks noGrp="1"/>
          </p:cNvSpPr>
          <p:nvPr>
            <p:ph type="title"/>
          </p:nvPr>
        </p:nvSpPr>
        <p:spPr>
          <a:xfrm>
            <a:off x="471814" y="199505"/>
            <a:ext cx="11252548" cy="561947"/>
          </a:xfrm>
        </p:spPr>
        <p:txBody>
          <a:bodyPr anchor="t">
            <a:normAutofit/>
          </a:bodyPr>
          <a:lstStyle/>
          <a:p>
            <a:r>
              <a:rPr lang="en-US" sz="2800" dirty="0"/>
              <a:t>Khorana Score: Risk Assessment of VTE in Patients With Cancer</a:t>
            </a:r>
          </a:p>
        </p:txBody>
      </p:sp>
      <p:pic>
        <p:nvPicPr>
          <p:cNvPr id="6" name="Grafik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561465" y="926590"/>
            <a:ext cx="9069070" cy="5342078"/>
          </a:xfrm>
          <a:prstGeom prst="rect">
            <a:avLst/>
          </a:prstGeom>
          <a:effectLst/>
        </p:spPr>
      </p:pic>
      <p:sp>
        <p:nvSpPr>
          <p:cNvPr id="3" name="Footer Placeholder 2">
            <a:extLst>
              <a:ext uri="{FF2B5EF4-FFF2-40B4-BE49-F238E27FC236}">
                <a16:creationId xmlns:a16="http://schemas.microsoft.com/office/drawing/2014/main" id="{288786ED-C666-E56C-5E7D-DA0570154A6F}"/>
              </a:ext>
            </a:extLst>
          </p:cNvPr>
          <p:cNvSpPr>
            <a:spLocks noGrp="1"/>
          </p:cNvSpPr>
          <p:nvPr>
            <p:ph type="ftr" sz="quarter" idx="3"/>
          </p:nvPr>
        </p:nvSpPr>
        <p:spPr/>
        <p:txBody>
          <a:bodyPr/>
          <a:lstStyle/>
          <a:p>
            <a:r>
              <a:rPr lang="en-US" dirty="0" err="1"/>
              <a:t>Voigtlaender</a:t>
            </a:r>
            <a:r>
              <a:rPr lang="en-US" dirty="0"/>
              <a:t> M, et al. </a:t>
            </a:r>
            <a:r>
              <a:rPr lang="en-US" i="1" dirty="0"/>
              <a:t>Vasa</a:t>
            </a:r>
            <a:r>
              <a:rPr lang="en-US" dirty="0"/>
              <a:t>. 2018;47(2):77-89. Van Es M, et al. </a:t>
            </a:r>
            <a:r>
              <a:rPr lang="en-US" i="1" dirty="0" err="1"/>
              <a:t>Haematologica</a:t>
            </a:r>
            <a:r>
              <a:rPr lang="en-US" dirty="0"/>
              <a:t>. 2017;102(9):1494-1501.</a:t>
            </a:r>
          </a:p>
        </p:txBody>
      </p:sp>
      <p:sp>
        <p:nvSpPr>
          <p:cNvPr id="15" name="Abgerundetes Rechteck 6">
            <a:extLst>
              <a:ext uri="{FF2B5EF4-FFF2-40B4-BE49-F238E27FC236}">
                <a16:creationId xmlns:a16="http://schemas.microsoft.com/office/drawing/2014/main" id="{574FBC9C-8DDD-F2A0-F178-5F609849C0BA}"/>
              </a:ext>
            </a:extLst>
          </p:cNvPr>
          <p:cNvSpPr/>
          <p:nvPr/>
        </p:nvSpPr>
        <p:spPr>
          <a:xfrm>
            <a:off x="5996967" y="1556341"/>
            <a:ext cx="475221" cy="20570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4" name="Abgerundetes Rechteck 7">
            <a:extLst>
              <a:ext uri="{FF2B5EF4-FFF2-40B4-BE49-F238E27FC236}">
                <a16:creationId xmlns:a16="http://schemas.microsoft.com/office/drawing/2014/main" id="{7427D2CE-9024-D7AA-A508-12C13DC1315C}"/>
              </a:ext>
            </a:extLst>
          </p:cNvPr>
          <p:cNvSpPr/>
          <p:nvPr/>
        </p:nvSpPr>
        <p:spPr>
          <a:xfrm rot="5400000">
            <a:off x="5867528" y="1505661"/>
            <a:ext cx="456943" cy="9069070"/>
          </a:xfrm>
          <a:prstGeom prst="roundRect">
            <a:avLst/>
          </a:prstGeom>
          <a:solidFill>
            <a:srgbClr val="C000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5" name="Textfeld 13">
            <a:extLst>
              <a:ext uri="{FF2B5EF4-FFF2-40B4-BE49-F238E27FC236}">
                <a16:creationId xmlns:a16="http://schemas.microsoft.com/office/drawing/2014/main" id="{03E4B46F-BD98-4093-241E-DCC3AE7257F4}"/>
              </a:ext>
            </a:extLst>
          </p:cNvPr>
          <p:cNvSpPr txBox="1"/>
          <p:nvPr/>
        </p:nvSpPr>
        <p:spPr>
          <a:xfrm>
            <a:off x="5599275" y="3635045"/>
            <a:ext cx="1262064" cy="6120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Case: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4 point </a:t>
            </a:r>
          </a:p>
        </p:txBody>
      </p:sp>
      <p:sp>
        <p:nvSpPr>
          <p:cNvPr id="7" name="Abgerundetes Rechteck 8">
            <a:extLst>
              <a:ext uri="{FF2B5EF4-FFF2-40B4-BE49-F238E27FC236}">
                <a16:creationId xmlns:a16="http://schemas.microsoft.com/office/drawing/2014/main" id="{E0B5FC57-CB4A-C01D-CD4A-106C8F76093B}"/>
              </a:ext>
            </a:extLst>
          </p:cNvPr>
          <p:cNvSpPr/>
          <p:nvPr/>
        </p:nvSpPr>
        <p:spPr>
          <a:xfrm>
            <a:off x="7176046" y="1556341"/>
            <a:ext cx="475221" cy="2653591"/>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8" name="Abgerundetes Rechteck 9">
            <a:extLst>
              <a:ext uri="{FF2B5EF4-FFF2-40B4-BE49-F238E27FC236}">
                <a16:creationId xmlns:a16="http://schemas.microsoft.com/office/drawing/2014/main" id="{A2832254-F73C-2910-1F7B-26D41F6641C4}"/>
              </a:ext>
            </a:extLst>
          </p:cNvPr>
          <p:cNvSpPr/>
          <p:nvPr/>
        </p:nvSpPr>
        <p:spPr>
          <a:xfrm rot="5400000">
            <a:off x="5937317" y="909143"/>
            <a:ext cx="317367" cy="9069070"/>
          </a:xfrm>
          <a:prstGeom prst="roundRect">
            <a:avLst/>
          </a:prstGeom>
          <a:solidFill>
            <a:srgbClr val="0066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812430"/>
      </p:ext>
    </p:extLst>
  </p:cSld>
  <p:clrMapOvr>
    <a:masterClrMapping/>
  </p:clrMapOvr>
</p:sld>
</file>

<file path=ppt/theme/theme1.xml><?xml version="1.0" encoding="utf-8"?>
<a:theme xmlns:a="http://schemas.openxmlformats.org/drawingml/2006/main" name="Thrombosis20">
  <a:themeElements>
    <a:clrScheme name="Throm 19">
      <a:dk1>
        <a:sysClr val="windowText" lastClr="000000"/>
      </a:dk1>
      <a:lt1>
        <a:srgbClr val="F2F2F2"/>
      </a:lt1>
      <a:dk2>
        <a:srgbClr val="333333"/>
      </a:dk2>
      <a:lt2>
        <a:srgbClr val="FFFFFF"/>
      </a:lt2>
      <a:accent1>
        <a:srgbClr val="D60000"/>
      </a:accent1>
      <a:accent2>
        <a:srgbClr val="AC2A29"/>
      </a:accent2>
      <a:accent3>
        <a:srgbClr val="25215E"/>
      </a:accent3>
      <a:accent4>
        <a:srgbClr val="4A86D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ombosis20" id="{4CC0C4C8-29C5-644C-AA31-6C4B4F4A80AD}" vid="{36D456B7-3082-C041-9797-25383C3B7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Thrombosis20</Template>
  <TotalTime>0</TotalTime>
  <Words>1532</Words>
  <Application>Microsoft Office PowerPoint</Application>
  <PresentationFormat>Widescreen</PresentationFormat>
  <Paragraphs>101</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BlinkMacSystemFont</vt:lpstr>
      <vt:lpstr>Calibri</vt:lpstr>
      <vt:lpstr>Helvetica</vt:lpstr>
      <vt:lpstr>Lucida Grande</vt:lpstr>
      <vt:lpstr>Lucida Sans</vt:lpstr>
      <vt:lpstr>Verdana</vt:lpstr>
      <vt:lpstr>Thrombosis20</vt:lpstr>
      <vt:lpstr>Primary Thromboprophylaxis of Patient at High Risk of VTE Who Is Receiving Systemic Anticancer Therapy</vt:lpstr>
      <vt:lpstr>Disclaimer</vt:lpstr>
      <vt:lpstr>Case Presentation</vt:lpstr>
      <vt:lpstr>Case Presentation</vt:lpstr>
      <vt:lpstr>Prevention of VTE in Patients With Cancer  Primary Thromboprophylaxis</vt:lpstr>
      <vt:lpstr>Khorana Score: Risk Assessment of VTE in Patients With Cancer</vt:lpstr>
      <vt:lpstr>Khorana Score: Risk Assessment of VTE in Patients With Cancer</vt:lpstr>
      <vt:lpstr>Khorana Score: Risk Assessment of VTE in Patients With Cancer</vt:lpstr>
      <vt:lpstr>Khorana Score: Risk Assessment of VTE in Patients With Cancer</vt:lpstr>
      <vt:lpstr>Khorana Score: Risk Assessment of VTE in Patients With Cancer</vt:lpstr>
      <vt:lpstr>Khorana Score: Risk Assessment of VTE in Patients With Cancer</vt:lpstr>
      <vt:lpstr>Simplified Risk Prediction Model for Assessing Individual VTE Risk</vt:lpstr>
      <vt:lpstr>Simplified Risk Prediction Model for Assessing Individual VTE Risk</vt:lpstr>
      <vt:lpstr>Meta-analysis: Primary Thrombo-prophylaxis With LMWH in Ambulatory Cancer Patients</vt:lpstr>
      <vt:lpstr>Primary Thromboprophylaxis with DOAC Based on Risk Assessment* (Randomized-controlled Trials)</vt:lpstr>
      <vt:lpstr>Primary Thromboprophylaxis with DOAC Based on Risk Assessment* (Randomized-controlled Trials)</vt:lpstr>
      <vt:lpstr>Primary Thromboprophylaxis in the Ambulatory Setting: What Do the Guidelines Say? </vt:lpstr>
      <vt:lpstr>Primary Thromboprophylaxis in the Ambulatory Setting: How to Select Patients?</vt:lpstr>
      <vt:lpstr>Implementation in Clinical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2023-02-17T19:22:44Z</dcterms:created>
  <dcterms:modified xsi:type="dcterms:W3CDTF">2023-02-23T16:41:04Z</dcterms:modified>
</cp:coreProperties>
</file>