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3"/>
  </p:notesMasterIdLst>
  <p:sldIdLst>
    <p:sldId id="256" r:id="rId2"/>
    <p:sldId id="4116" r:id="rId3"/>
    <p:sldId id="4115" r:id="rId4"/>
    <p:sldId id="4108" r:id="rId5"/>
    <p:sldId id="4113" r:id="rId6"/>
    <p:sldId id="4092" r:id="rId7"/>
    <p:sldId id="4093" r:id="rId8"/>
    <p:sldId id="4110" r:id="rId9"/>
    <p:sldId id="4111" r:id="rId10"/>
    <p:sldId id="4112" r:id="rId11"/>
    <p:sldId id="41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2DB34-BF09-A044-B53B-E420FE4EB606}"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E4285-0131-FA48-AE12-0DF543A9E589}" type="slidenum">
              <a:rPr lang="en-US" smtClean="0"/>
              <a:t>‹#›</a:t>
            </a:fld>
            <a:endParaRPr lang="en-US"/>
          </a:p>
        </p:txBody>
      </p:sp>
    </p:spTree>
    <p:extLst>
      <p:ext uri="{BB962C8B-B14F-4D97-AF65-F5344CB8AC3E}">
        <p14:creationId xmlns:p14="http://schemas.microsoft.com/office/powerpoint/2010/main" val="121426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lienbildplatzhalter 1"/>
          <p:cNvSpPr>
            <a:spLocks noGrp="1" noRot="1" noChangeAspect="1" noTextEdit="1"/>
          </p:cNvSpPr>
          <p:nvPr>
            <p:ph type="sldImg"/>
          </p:nvPr>
        </p:nvSpPr>
        <p:spPr bwMode="auto">
          <a:xfrm>
            <a:off x="373063" y="1233488"/>
            <a:ext cx="5922962" cy="33321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dirty="0"/>
          </a:p>
        </p:txBody>
      </p:sp>
      <p:sp>
        <p:nvSpPr>
          <p:cNvPr id="93187"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4127D4-03E6-0244-BF27-A8C5D31F6146}" type="slidenum">
              <a:rPr lang="de-AT" sz="1200"/>
              <a:pPr eaLnBrk="1" hangingPunct="1"/>
              <a:t>3</a:t>
            </a:fld>
            <a:endParaRPr lang="de-AT" sz="1200"/>
          </a:p>
        </p:txBody>
      </p:sp>
    </p:spTree>
    <p:extLst>
      <p:ext uri="{BB962C8B-B14F-4D97-AF65-F5344CB8AC3E}">
        <p14:creationId xmlns:p14="http://schemas.microsoft.com/office/powerpoint/2010/main" val="163014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AEDFF36-2726-40AA-99D6-4D73C8508E66}" type="slidenum">
              <a:rPr lang="de-DE" smtClean="0"/>
              <a:t>7</a:t>
            </a:fld>
            <a:endParaRPr lang="de-DE"/>
          </a:p>
        </p:txBody>
      </p:sp>
    </p:spTree>
    <p:extLst>
      <p:ext uri="{BB962C8B-B14F-4D97-AF65-F5344CB8AC3E}">
        <p14:creationId xmlns:p14="http://schemas.microsoft.com/office/powerpoint/2010/main" val="11660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E4285-0131-FA48-AE12-0DF543A9E589}" type="slidenum">
              <a:rPr lang="en-US" smtClean="0"/>
              <a:t>8</a:t>
            </a:fld>
            <a:endParaRPr lang="en-US"/>
          </a:p>
        </p:txBody>
      </p:sp>
    </p:spTree>
    <p:extLst>
      <p:ext uri="{BB962C8B-B14F-4D97-AF65-F5344CB8AC3E}">
        <p14:creationId xmlns:p14="http://schemas.microsoft.com/office/powerpoint/2010/main" val="577163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8733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7543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7531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452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5D5197F9-60F1-954B-AA16-F1AB306FD8B3}" type="slidenum">
              <a:rPr lang="en-US" smtClean="0"/>
              <a:t>‹#›</a:t>
            </a:fld>
            <a:endParaRPr lang="en-US"/>
          </a:p>
        </p:txBody>
      </p:sp>
      <p:sp>
        <p:nvSpPr>
          <p:cNvPr id="17" name="Rectangle 16"/>
          <p:cNvSpPr/>
          <p:nvPr/>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284041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6009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553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361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566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477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069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8292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6777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7880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A0CF-D05D-E6B8-0ADE-5281F735C50C}"/>
              </a:ext>
            </a:extLst>
          </p:cNvPr>
          <p:cNvSpPr>
            <a:spLocks noGrp="1"/>
          </p:cNvSpPr>
          <p:nvPr>
            <p:ph type="title"/>
          </p:nvPr>
        </p:nvSpPr>
        <p:spPr/>
        <p:txBody>
          <a:bodyPr/>
          <a:lstStyle/>
          <a:p>
            <a:r>
              <a:rPr lang="en-US" dirty="0"/>
              <a:t>Treatment of a Patient With Cancer and With Catheter-Related Thrombosis</a:t>
            </a:r>
          </a:p>
        </p:txBody>
      </p:sp>
      <p:sp>
        <p:nvSpPr>
          <p:cNvPr id="3" name="Subtitle 2">
            <a:extLst>
              <a:ext uri="{FF2B5EF4-FFF2-40B4-BE49-F238E27FC236}">
                <a16:creationId xmlns:a16="http://schemas.microsoft.com/office/drawing/2014/main" id="{484FD4CB-2039-03BF-0A03-5838E55B1C45}"/>
              </a:ext>
            </a:extLst>
          </p:cNvPr>
          <p:cNvSpPr>
            <a:spLocks noGrp="1"/>
          </p:cNvSpPr>
          <p:nvPr>
            <p:ph type="body" idx="1"/>
          </p:nvPr>
        </p:nvSpPr>
        <p:spPr>
          <a:xfrm>
            <a:off x="609601" y="4589463"/>
            <a:ext cx="10515600" cy="1903804"/>
          </a:xfrm>
        </p:spPr>
        <p:txBody>
          <a:bodyPr>
            <a:normAutofit lnSpcReduction="10000"/>
          </a:bodyPr>
          <a:lstStyle/>
          <a:p>
            <a:r>
              <a:rPr lang="en-US" sz="1600" dirty="0" err="1"/>
              <a:t>Cihan</a:t>
            </a:r>
            <a:r>
              <a:rPr lang="en-US" sz="1600" dirty="0"/>
              <a:t> Ay, MD</a:t>
            </a:r>
            <a:br>
              <a:rPr lang="en-US" sz="1600" dirty="0"/>
            </a:br>
            <a:r>
              <a:rPr lang="en-US" sz="1600" dirty="0"/>
              <a:t>Professor of </a:t>
            </a:r>
            <a:r>
              <a:rPr lang="en-US" sz="1600" dirty="0" err="1"/>
              <a:t>Haematology</a:t>
            </a:r>
            <a:br>
              <a:rPr lang="en-US" sz="1600" dirty="0"/>
            </a:br>
            <a:r>
              <a:rPr lang="en-US" sz="1600" dirty="0"/>
              <a:t>Clinical Division of </a:t>
            </a:r>
            <a:r>
              <a:rPr lang="en-US" sz="1600" dirty="0" err="1"/>
              <a:t>Haematology</a:t>
            </a:r>
            <a:r>
              <a:rPr lang="en-US" sz="1600" dirty="0"/>
              <a:t> and </a:t>
            </a:r>
            <a:r>
              <a:rPr lang="en-US" sz="1600" dirty="0" err="1"/>
              <a:t>Haemostaseology</a:t>
            </a:r>
            <a:r>
              <a:rPr lang="en-US" sz="1600" dirty="0"/>
              <a:t> </a:t>
            </a:r>
            <a:br>
              <a:rPr lang="en-US" sz="1600" dirty="0"/>
            </a:br>
            <a:r>
              <a:rPr lang="en-US" sz="1600" dirty="0"/>
              <a:t>Department of Medicine </a:t>
            </a:r>
            <a:br>
              <a:rPr lang="en-US" sz="1600" dirty="0"/>
            </a:br>
            <a:r>
              <a:rPr lang="en-US" sz="1600" dirty="0"/>
              <a:t>Comprehensive Cancer Center Vienna</a:t>
            </a:r>
            <a:br>
              <a:rPr lang="en-US" sz="1600" dirty="0"/>
            </a:br>
            <a:r>
              <a:rPr lang="en-US" sz="1600" dirty="0"/>
              <a:t>Medical University of Vienna, Vienna, Austria</a:t>
            </a:r>
          </a:p>
          <a:p>
            <a:r>
              <a:rPr lang="en-US" sz="1600" dirty="0"/>
              <a:t>Twitter: @</a:t>
            </a:r>
            <a:r>
              <a:rPr lang="en-US" sz="1600" dirty="0" err="1"/>
              <a:t>Cihan_Ay_MD</a:t>
            </a:r>
            <a:endParaRPr lang="en-US" sz="1600" dirty="0"/>
          </a:p>
        </p:txBody>
      </p:sp>
    </p:spTree>
    <p:extLst>
      <p:ext uri="{BB962C8B-B14F-4D97-AF65-F5344CB8AC3E}">
        <p14:creationId xmlns:p14="http://schemas.microsoft.com/office/powerpoint/2010/main" val="140314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CF992B-EEC6-B1C2-05B6-66A7EC1404B5}"/>
              </a:ext>
            </a:extLst>
          </p:cNvPr>
          <p:cNvSpPr/>
          <p:nvPr/>
        </p:nvSpPr>
        <p:spPr>
          <a:xfrm>
            <a:off x="6588690" y="1227550"/>
            <a:ext cx="5298510" cy="5128800"/>
          </a:xfrm>
          <a:prstGeom prst="rect">
            <a:avLst/>
          </a:prstGeom>
          <a:solidFill>
            <a:schemeClr val="accent4">
              <a:lumMod val="20000"/>
              <a:lumOff val="80000"/>
              <a:alpha val="609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D09428-9A4B-5A79-EAAB-692584A5CDDC}"/>
              </a:ext>
            </a:extLst>
          </p:cNvPr>
          <p:cNvSpPr/>
          <p:nvPr/>
        </p:nvSpPr>
        <p:spPr>
          <a:xfrm>
            <a:off x="609599" y="1227551"/>
            <a:ext cx="5684731" cy="5128800"/>
          </a:xfrm>
          <a:prstGeom prst="rect">
            <a:avLst/>
          </a:prstGeom>
          <a:solidFill>
            <a:schemeClr val="bg1">
              <a:lumMod val="90000"/>
              <a:alpha val="532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07F32-1AC2-D989-3C90-0C4DF99FEC9B}"/>
              </a:ext>
            </a:extLst>
          </p:cNvPr>
          <p:cNvSpPr>
            <a:spLocks noGrp="1"/>
          </p:cNvSpPr>
          <p:nvPr>
            <p:ph type="title"/>
          </p:nvPr>
        </p:nvSpPr>
        <p:spPr/>
        <p:txBody>
          <a:bodyPr/>
          <a:lstStyle/>
          <a:p>
            <a:r>
              <a:rPr lang="en-US"/>
              <a:t>Prophylaxis of CRT</a:t>
            </a:r>
          </a:p>
        </p:txBody>
      </p:sp>
      <p:sp>
        <p:nvSpPr>
          <p:cNvPr id="3" name="Content Placeholder 2">
            <a:extLst>
              <a:ext uri="{FF2B5EF4-FFF2-40B4-BE49-F238E27FC236}">
                <a16:creationId xmlns:a16="http://schemas.microsoft.com/office/drawing/2014/main" id="{E0957228-009E-5B0B-280A-8DBA8C173525}"/>
              </a:ext>
            </a:extLst>
          </p:cNvPr>
          <p:cNvSpPr>
            <a:spLocks noGrp="1"/>
          </p:cNvSpPr>
          <p:nvPr>
            <p:ph sz="half" idx="1"/>
          </p:nvPr>
        </p:nvSpPr>
        <p:spPr>
          <a:xfrm>
            <a:off x="609599" y="3103322"/>
            <a:ext cx="5728571" cy="3492543"/>
          </a:xfrm>
        </p:spPr>
        <p:txBody>
          <a:bodyPr>
            <a:normAutofit/>
          </a:bodyPr>
          <a:lstStyle/>
          <a:p>
            <a:pPr>
              <a:lnSpc>
                <a:spcPct val="90000"/>
              </a:lnSpc>
            </a:pPr>
            <a:r>
              <a:rPr lang="en-US" sz="1800" dirty="0"/>
              <a:t>Use of anticoagulation for routine prophylaxis of catheter-related thrombosis is not recommended (grade 1A). Values and preferences: bleeding risk with anticoagulants</a:t>
            </a:r>
          </a:p>
          <a:p>
            <a:pPr>
              <a:lnSpc>
                <a:spcPct val="90000"/>
              </a:lnSpc>
            </a:pPr>
            <a:r>
              <a:rPr lang="en-US" sz="1800" dirty="0"/>
              <a:t>Catheters should be inserted on the right side, in the jugular vein, and the distal extremity of the central catheter should be located at the junction of the superior vena cava and the right atrium (grade 1B)</a:t>
            </a:r>
          </a:p>
          <a:p>
            <a:pPr>
              <a:lnSpc>
                <a:spcPct val="90000"/>
              </a:lnSpc>
            </a:pPr>
            <a:r>
              <a:rPr lang="en-US" sz="1800" dirty="0"/>
              <a:t>In patients requiring central venous catheters, we suggest the use of implanted ports over peripherally inserted central catheter lines (guidance)</a:t>
            </a:r>
            <a:endParaRPr lang="en-US" sz="1800" i="1" dirty="0"/>
          </a:p>
        </p:txBody>
      </p:sp>
      <p:sp>
        <p:nvSpPr>
          <p:cNvPr id="4" name="Content Placeholder 3">
            <a:extLst>
              <a:ext uri="{FF2B5EF4-FFF2-40B4-BE49-F238E27FC236}">
                <a16:creationId xmlns:a16="http://schemas.microsoft.com/office/drawing/2014/main" id="{6CBE2DC9-3064-CB98-D1F4-287BC43F6F4B}"/>
              </a:ext>
            </a:extLst>
          </p:cNvPr>
          <p:cNvSpPr>
            <a:spLocks noGrp="1"/>
          </p:cNvSpPr>
          <p:nvPr>
            <p:ph sz="half" idx="2"/>
          </p:nvPr>
        </p:nvSpPr>
        <p:spPr>
          <a:xfrm>
            <a:off x="6782842" y="3103323"/>
            <a:ext cx="4974922" cy="3084535"/>
          </a:xfrm>
        </p:spPr>
        <p:txBody>
          <a:bodyPr>
            <a:normAutofit/>
          </a:bodyPr>
          <a:lstStyle/>
          <a:p>
            <a:r>
              <a:rPr lang="en-US" sz="1800"/>
              <a:t>Routine pharmacological prophylaxis of CRT is not recommended [II, D]</a:t>
            </a:r>
          </a:p>
        </p:txBody>
      </p:sp>
      <p:sp>
        <p:nvSpPr>
          <p:cNvPr id="9" name="Textfeld 7">
            <a:extLst>
              <a:ext uri="{FF2B5EF4-FFF2-40B4-BE49-F238E27FC236}">
                <a16:creationId xmlns:a16="http://schemas.microsoft.com/office/drawing/2014/main" id="{BE64691E-B913-8DDC-8A6E-FCBF853ED647}"/>
              </a:ext>
            </a:extLst>
          </p:cNvPr>
          <p:cNvSpPr txBox="1"/>
          <p:nvPr/>
        </p:nvSpPr>
        <p:spPr>
          <a:xfrm>
            <a:off x="713565" y="2704491"/>
            <a:ext cx="3040068"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dirty="0" err="1">
                <a:solidFill>
                  <a:srgbClr val="212121"/>
                </a:solidFill>
                <a:effectLst/>
                <a:latin typeface="BlinkMacSystemFont"/>
              </a:rPr>
              <a:t>Farge</a:t>
            </a:r>
            <a:r>
              <a:rPr lang="en-US" sz="1000" b="0" i="0" dirty="0">
                <a:solidFill>
                  <a:srgbClr val="212121"/>
                </a:solidFill>
                <a:effectLst/>
                <a:latin typeface="BlinkMacSystemFont"/>
              </a:rPr>
              <a:t> D, et al. </a:t>
            </a:r>
            <a:r>
              <a:rPr lang="en-US" sz="1000" b="0" i="1" dirty="0">
                <a:solidFill>
                  <a:srgbClr val="212121"/>
                </a:solidFill>
                <a:effectLst/>
                <a:latin typeface="BlinkMacSystemFont"/>
              </a:rPr>
              <a:t>Lancet Oncol</a:t>
            </a:r>
            <a:r>
              <a:rPr lang="en-US" sz="1000" b="0" i="0" dirty="0">
                <a:solidFill>
                  <a:srgbClr val="212121"/>
                </a:solidFill>
                <a:effectLst/>
                <a:latin typeface="BlinkMacSystemFont"/>
              </a:rPr>
              <a:t>. 2022;23(7):e334-e347. </a:t>
            </a:r>
            <a:endParaRPr lang="en-US" sz="1000" dirty="0"/>
          </a:p>
        </p:txBody>
      </p:sp>
      <p:pic>
        <p:nvPicPr>
          <p:cNvPr id="10" name="Grafik 8">
            <a:extLst>
              <a:ext uri="{FF2B5EF4-FFF2-40B4-BE49-F238E27FC236}">
                <a16:creationId xmlns:a16="http://schemas.microsoft.com/office/drawing/2014/main" id="{CFCC75AB-0AEF-E4DB-D329-2F97A9F80D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1048"/>
          <a:stretch/>
        </p:blipFill>
        <p:spPr>
          <a:xfrm>
            <a:off x="772940" y="1326476"/>
            <a:ext cx="5323060" cy="1378593"/>
          </a:xfrm>
          <a:prstGeom prst="rect">
            <a:avLst/>
          </a:prstGeom>
        </p:spPr>
      </p:pic>
      <p:pic>
        <p:nvPicPr>
          <p:cNvPr id="11" name="Grafik 11">
            <a:extLst>
              <a:ext uri="{FF2B5EF4-FFF2-40B4-BE49-F238E27FC236}">
                <a16:creationId xmlns:a16="http://schemas.microsoft.com/office/drawing/2014/main" id="{2FF1AD53-8270-0922-D06C-5E1739026E9E}"/>
              </a:ext>
            </a:extLst>
          </p:cNvPr>
          <p:cNvPicPr>
            <a:picLocks noChangeAspect="1"/>
          </p:cNvPicPr>
          <p:nvPr/>
        </p:nvPicPr>
        <p:blipFill>
          <a:blip r:embed="rId3"/>
          <a:stretch>
            <a:fillRect/>
          </a:stretch>
        </p:blipFill>
        <p:spPr>
          <a:xfrm>
            <a:off x="7169727" y="1636219"/>
            <a:ext cx="3955472" cy="805096"/>
          </a:xfrm>
          <a:prstGeom prst="rect">
            <a:avLst/>
          </a:prstGeom>
        </p:spPr>
      </p:pic>
      <p:sp>
        <p:nvSpPr>
          <p:cNvPr id="12" name="Textfeld 13">
            <a:extLst>
              <a:ext uri="{FF2B5EF4-FFF2-40B4-BE49-F238E27FC236}">
                <a16:creationId xmlns:a16="http://schemas.microsoft.com/office/drawing/2014/main" id="{DBC4F5E9-704E-6D6A-52AA-F3BD2880BA2C}"/>
              </a:ext>
            </a:extLst>
          </p:cNvPr>
          <p:cNvSpPr txBox="1"/>
          <p:nvPr/>
        </p:nvSpPr>
        <p:spPr>
          <a:xfrm>
            <a:off x="7155871" y="2471041"/>
            <a:ext cx="3326921"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Falanga A, et al. </a:t>
            </a:r>
            <a:r>
              <a:rPr lang="en-US" sz="1000" b="0" i="1">
                <a:solidFill>
                  <a:srgbClr val="212121"/>
                </a:solidFill>
                <a:effectLst/>
                <a:latin typeface="BlinkMacSystemFont"/>
              </a:rPr>
              <a:t>Ann Oncol</a:t>
            </a:r>
            <a:r>
              <a:rPr lang="en-US" sz="1000" b="0" i="0">
                <a:solidFill>
                  <a:srgbClr val="212121"/>
                </a:solidFill>
                <a:effectLst/>
                <a:latin typeface="BlinkMacSystemFont"/>
              </a:rPr>
              <a:t>. 2023;S0923-7534(22):04786-X. </a:t>
            </a:r>
            <a:endParaRPr lang="en-US" sz="1000" b="0" i="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0419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B1B8-DD03-BE31-4E22-8ADAF6A1B147}"/>
              </a:ext>
            </a:extLst>
          </p:cNvPr>
          <p:cNvSpPr>
            <a:spLocks noGrp="1"/>
          </p:cNvSpPr>
          <p:nvPr>
            <p:ph type="title"/>
          </p:nvPr>
        </p:nvSpPr>
        <p:spPr/>
        <p:txBody>
          <a:bodyPr/>
          <a:lstStyle/>
          <a:p>
            <a:r>
              <a:rPr lang="fr-FR" dirty="0"/>
              <a:t>Management of the Case</a:t>
            </a:r>
            <a:endParaRPr lang="en-US" dirty="0"/>
          </a:p>
        </p:txBody>
      </p:sp>
      <p:sp>
        <p:nvSpPr>
          <p:cNvPr id="4" name="Content Placeholder 3">
            <a:extLst>
              <a:ext uri="{FF2B5EF4-FFF2-40B4-BE49-F238E27FC236}">
                <a16:creationId xmlns:a16="http://schemas.microsoft.com/office/drawing/2014/main" id="{A8795E01-030C-DAFE-3C6E-F109F581E6F3}"/>
              </a:ext>
            </a:extLst>
          </p:cNvPr>
          <p:cNvSpPr>
            <a:spLocks noGrp="1"/>
          </p:cNvSpPr>
          <p:nvPr>
            <p:ph idx="1"/>
          </p:nvPr>
        </p:nvSpPr>
        <p:spPr>
          <a:xfrm>
            <a:off x="609600" y="1477906"/>
            <a:ext cx="10744200" cy="1378111"/>
          </a:xfrm>
        </p:spPr>
        <p:txBody>
          <a:bodyPr>
            <a:normAutofit/>
          </a:bodyPr>
          <a:lstStyle/>
          <a:p>
            <a:r>
              <a:rPr lang="en-US" dirty="0"/>
              <a:t>A 71-year-old woman with </a:t>
            </a:r>
            <a:r>
              <a:rPr lang="en-US" b="1" dirty="0"/>
              <a:t>rectal cancer </a:t>
            </a:r>
            <a:r>
              <a:rPr lang="en-US" dirty="0"/>
              <a:t>is currently undergoing induction </a:t>
            </a:r>
            <a:r>
              <a:rPr lang="en-US" b="1" dirty="0"/>
              <a:t>chemoradiotherapy</a:t>
            </a:r>
            <a:r>
              <a:rPr lang="en-US" dirty="0"/>
              <a:t> with </a:t>
            </a:r>
            <a:r>
              <a:rPr lang="en-US" b="1" dirty="0"/>
              <a:t>catheter-related deep vein thrombosis of the right upper extremity</a:t>
            </a:r>
            <a:endParaRPr lang="en-US" dirty="0"/>
          </a:p>
        </p:txBody>
      </p:sp>
      <p:sp>
        <p:nvSpPr>
          <p:cNvPr id="7" name="Content Placeholder 3">
            <a:extLst>
              <a:ext uri="{FF2B5EF4-FFF2-40B4-BE49-F238E27FC236}">
                <a16:creationId xmlns:a16="http://schemas.microsoft.com/office/drawing/2014/main" id="{26533ADF-B42C-C3A5-7834-9AB325F1B3BB}"/>
              </a:ext>
            </a:extLst>
          </p:cNvPr>
          <p:cNvSpPr txBox="1">
            <a:spLocks/>
          </p:cNvSpPr>
          <p:nvPr/>
        </p:nvSpPr>
        <p:spPr>
          <a:xfrm>
            <a:off x="2993721" y="2948841"/>
            <a:ext cx="8735859" cy="34946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Anticoagulation with </a:t>
            </a:r>
            <a:r>
              <a:rPr lang="en-US" b="1" dirty="0"/>
              <a:t>full-dose LMWH </a:t>
            </a:r>
            <a:r>
              <a:rPr lang="en-US" dirty="0"/>
              <a:t>initiated</a:t>
            </a:r>
          </a:p>
          <a:p>
            <a:r>
              <a:rPr lang="en-US" dirty="0"/>
              <a:t>Her catheter was functional and left in place</a:t>
            </a:r>
          </a:p>
          <a:p>
            <a:r>
              <a:rPr lang="en-US" dirty="0"/>
              <a:t>Symptoms of CRT resolved during anticoagulant treatment</a:t>
            </a:r>
          </a:p>
          <a:p>
            <a:r>
              <a:rPr lang="en-US" dirty="0"/>
              <a:t>Received next cycles of adjuvant chemotherapy via her CVC</a:t>
            </a:r>
          </a:p>
          <a:p>
            <a:r>
              <a:rPr lang="en-US" dirty="0"/>
              <a:t>No recurrent VTE or bleeding complications</a:t>
            </a:r>
          </a:p>
          <a:p>
            <a:r>
              <a:rPr lang="en-US" dirty="0"/>
              <a:t>After </a:t>
            </a:r>
            <a:r>
              <a:rPr lang="en-US" b="1" dirty="0"/>
              <a:t>4 months</a:t>
            </a:r>
            <a:r>
              <a:rPr lang="en-US" dirty="0"/>
              <a:t>, decision to terminate </a:t>
            </a:r>
            <a:r>
              <a:rPr lang="en-US" b="1" dirty="0"/>
              <a:t>anticoagulation</a:t>
            </a:r>
            <a:r>
              <a:rPr lang="en-US" dirty="0"/>
              <a:t> and CVC was removed</a:t>
            </a:r>
          </a:p>
        </p:txBody>
      </p:sp>
      <p:pic>
        <p:nvPicPr>
          <p:cNvPr id="9" name="Graphic 8" descr="Clipboard outline">
            <a:extLst>
              <a:ext uri="{FF2B5EF4-FFF2-40B4-BE49-F238E27FC236}">
                <a16:creationId xmlns:a16="http://schemas.microsoft.com/office/drawing/2014/main" id="{15035B06-F767-6C70-A5C4-3AF911339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726" y="3579312"/>
            <a:ext cx="1641954" cy="1641954"/>
          </a:xfrm>
          <a:prstGeom prst="rect">
            <a:avLst/>
          </a:prstGeom>
        </p:spPr>
      </p:pic>
    </p:spTree>
    <p:extLst>
      <p:ext uri="{BB962C8B-B14F-4D97-AF65-F5344CB8AC3E}">
        <p14:creationId xmlns:p14="http://schemas.microsoft.com/office/powerpoint/2010/main" val="287585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55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E331-5008-06D1-A228-5630D8C8B660}"/>
              </a:ext>
            </a:extLst>
          </p:cNvPr>
          <p:cNvSpPr>
            <a:spLocks noGrp="1"/>
          </p:cNvSpPr>
          <p:nvPr>
            <p:ph type="title"/>
          </p:nvPr>
        </p:nvSpPr>
        <p:spPr/>
        <p:txBody>
          <a:bodyPr/>
          <a:lstStyle/>
          <a:p>
            <a:r>
              <a:rPr lang="fr-FR" dirty="0"/>
              <a:t>Case </a:t>
            </a:r>
            <a:r>
              <a:rPr lang="en-US" dirty="0"/>
              <a:t>Presentation</a:t>
            </a:r>
            <a:r>
              <a:rPr lang="fr-FR" dirty="0"/>
              <a:t> </a:t>
            </a:r>
            <a:endParaRPr lang="en-US" dirty="0"/>
          </a:p>
        </p:txBody>
      </p:sp>
      <p:sp>
        <p:nvSpPr>
          <p:cNvPr id="5" name="Content Placeholder 4">
            <a:extLst>
              <a:ext uri="{FF2B5EF4-FFF2-40B4-BE49-F238E27FC236}">
                <a16:creationId xmlns:a16="http://schemas.microsoft.com/office/drawing/2014/main" id="{0A1451FE-28FB-6C0D-F79D-A95063AD2225}"/>
              </a:ext>
            </a:extLst>
          </p:cNvPr>
          <p:cNvSpPr>
            <a:spLocks noGrp="1"/>
          </p:cNvSpPr>
          <p:nvPr>
            <p:ph idx="1"/>
          </p:nvPr>
        </p:nvSpPr>
        <p:spPr>
          <a:xfrm>
            <a:off x="541730" y="1290181"/>
            <a:ext cx="6797499" cy="4650369"/>
          </a:xfrm>
        </p:spPr>
        <p:txBody>
          <a:bodyPr>
            <a:normAutofit/>
          </a:bodyPr>
          <a:lstStyle/>
          <a:p>
            <a:r>
              <a:rPr lang="en-US" dirty="0"/>
              <a:t>A 71-year-old woman with </a:t>
            </a:r>
            <a:r>
              <a:rPr lang="en-US" b="1" dirty="0"/>
              <a:t>rectal cancer </a:t>
            </a:r>
            <a:r>
              <a:rPr lang="en-US" dirty="0"/>
              <a:t>is currently undergoing induction </a:t>
            </a:r>
            <a:r>
              <a:rPr lang="en-US" b="1" dirty="0"/>
              <a:t>chemoradiotherapy</a:t>
            </a:r>
            <a:endParaRPr lang="en-US" dirty="0"/>
          </a:p>
          <a:p>
            <a:r>
              <a:rPr lang="en-US" dirty="0"/>
              <a:t>Insertion of a central venous catheters (CVCs) </a:t>
            </a:r>
            <a:br>
              <a:rPr lang="en-US" dirty="0"/>
            </a:br>
            <a:r>
              <a:rPr lang="en-US" dirty="0"/>
              <a:t>for administration of chemotherapy</a:t>
            </a:r>
          </a:p>
        </p:txBody>
      </p:sp>
      <p:pic>
        <p:nvPicPr>
          <p:cNvPr id="14" name="Picture 13">
            <a:extLst>
              <a:ext uri="{FF2B5EF4-FFF2-40B4-BE49-F238E27FC236}">
                <a16:creationId xmlns:a16="http://schemas.microsoft.com/office/drawing/2014/main" id="{D1B7E211-A3A0-EBD3-55E7-9AF63BBA187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58071" y="1240077"/>
            <a:ext cx="4311041" cy="5323561"/>
          </a:xfrm>
          <a:prstGeom prst="rect">
            <a:avLst/>
          </a:prstGeom>
          <a:ln>
            <a:solidFill>
              <a:schemeClr val="bg1">
                <a:lumMod val="75000"/>
              </a:schemeClr>
            </a:solidFill>
          </a:ln>
        </p:spPr>
      </p:pic>
      <p:pic>
        <p:nvPicPr>
          <p:cNvPr id="16" name="Picture 15" descr="A picture containing text, vector graphics&#10;&#10;Description automatically generated">
            <a:extLst>
              <a:ext uri="{FF2B5EF4-FFF2-40B4-BE49-F238E27FC236}">
                <a16:creationId xmlns:a16="http://schemas.microsoft.com/office/drawing/2014/main" id="{6C916412-0315-FB03-12AE-833674A364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80409" y="3583933"/>
            <a:ext cx="4209323" cy="2979705"/>
          </a:xfrm>
          <a:prstGeom prst="rect">
            <a:avLst/>
          </a:prstGeom>
          <a:ln>
            <a:solidFill>
              <a:schemeClr val="bg1">
                <a:lumMod val="75000"/>
              </a:schemeClr>
            </a:solidFill>
          </a:ln>
        </p:spPr>
      </p:pic>
    </p:spTree>
    <p:extLst>
      <p:ext uri="{BB962C8B-B14F-4D97-AF65-F5344CB8AC3E}">
        <p14:creationId xmlns:p14="http://schemas.microsoft.com/office/powerpoint/2010/main" val="15646561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3A64-0361-9BD1-6744-91E767A82BC4}"/>
              </a:ext>
            </a:extLst>
          </p:cNvPr>
          <p:cNvSpPr>
            <a:spLocks noGrp="1"/>
          </p:cNvSpPr>
          <p:nvPr>
            <p:ph type="title"/>
          </p:nvPr>
        </p:nvSpPr>
        <p:spPr/>
        <p:txBody>
          <a:bodyPr/>
          <a:lstStyle/>
          <a:p>
            <a:r>
              <a:rPr lang="fr-FR" dirty="0"/>
              <a:t>Case </a:t>
            </a:r>
            <a:r>
              <a:rPr lang="en-US" dirty="0"/>
              <a:t>Presentation</a:t>
            </a:r>
            <a:r>
              <a:rPr lang="fr-FR" dirty="0"/>
              <a:t> </a:t>
            </a:r>
            <a:endParaRPr lang="en-US" dirty="0"/>
          </a:p>
        </p:txBody>
      </p:sp>
      <p:sp>
        <p:nvSpPr>
          <p:cNvPr id="3" name="Content Placeholder 2">
            <a:extLst>
              <a:ext uri="{FF2B5EF4-FFF2-40B4-BE49-F238E27FC236}">
                <a16:creationId xmlns:a16="http://schemas.microsoft.com/office/drawing/2014/main" id="{D6630FFC-8E0A-B762-30D7-47899F02CB7D}"/>
              </a:ext>
            </a:extLst>
          </p:cNvPr>
          <p:cNvSpPr>
            <a:spLocks noGrp="1"/>
          </p:cNvSpPr>
          <p:nvPr>
            <p:ph idx="1"/>
          </p:nvPr>
        </p:nvSpPr>
        <p:spPr>
          <a:xfrm>
            <a:off x="609600" y="1352646"/>
            <a:ext cx="10744200" cy="3908286"/>
          </a:xfrm>
        </p:spPr>
        <p:txBody>
          <a:bodyPr>
            <a:normAutofit/>
          </a:bodyPr>
          <a:lstStyle/>
          <a:p>
            <a:r>
              <a:rPr lang="en-US" sz="2200" dirty="0"/>
              <a:t>A 71-year-old woman with </a:t>
            </a:r>
            <a:r>
              <a:rPr lang="en-US" sz="2200" b="1" dirty="0"/>
              <a:t>rectal cancer </a:t>
            </a:r>
            <a:r>
              <a:rPr lang="en-US" sz="2200" dirty="0"/>
              <a:t>is currently undergoing induction </a:t>
            </a:r>
            <a:r>
              <a:rPr lang="en-US" sz="2200" b="1" dirty="0"/>
              <a:t>chemoradiotherapy</a:t>
            </a:r>
          </a:p>
          <a:p>
            <a:r>
              <a:rPr lang="en-US" sz="2200" dirty="0"/>
              <a:t>After two cycles of therapy, administered via </a:t>
            </a:r>
            <a:r>
              <a:rPr lang="en-US" sz="2200" b="1" dirty="0"/>
              <a:t>right-sided peripherally inserted central catheter (PICC), </a:t>
            </a:r>
            <a:r>
              <a:rPr lang="en-US" sz="2200" dirty="0"/>
              <a:t>her treating physician notices diffuse </a:t>
            </a:r>
            <a:r>
              <a:rPr lang="en-US" sz="2200" b="1" dirty="0"/>
              <a:t>swelling of her entire right arm and pitting edema</a:t>
            </a:r>
            <a:r>
              <a:rPr lang="en-US" sz="2200" dirty="0"/>
              <a:t>. Upon questioning, the patient reports </a:t>
            </a:r>
            <a:r>
              <a:rPr lang="en-US" sz="2200" b="1" dirty="0"/>
              <a:t>intermittent pain </a:t>
            </a:r>
            <a:r>
              <a:rPr lang="en-US" sz="2200" dirty="0"/>
              <a:t>in the affected arm for 3 days, and no chest pain, dyspnea, or hemoptysis </a:t>
            </a:r>
          </a:p>
          <a:p>
            <a:r>
              <a:rPr lang="en-US" sz="2200" b="1" dirty="0"/>
              <a:t>Ultrasonography</a:t>
            </a:r>
            <a:r>
              <a:rPr lang="en-US" sz="2200" dirty="0"/>
              <a:t> reveals </a:t>
            </a:r>
            <a:r>
              <a:rPr lang="en-US" sz="2200" b="1" dirty="0"/>
              <a:t>obstruction/occlusion of the axillary and subclavian veins</a:t>
            </a:r>
            <a:r>
              <a:rPr lang="en-US" sz="2200" dirty="0"/>
              <a:t>. She has no history of bleeding, her renal function is within the normal range, and her platelet count is 89 G/L. There are no signs of infection</a:t>
            </a:r>
          </a:p>
        </p:txBody>
      </p:sp>
    </p:spTree>
    <p:extLst>
      <p:ext uri="{BB962C8B-B14F-4D97-AF65-F5344CB8AC3E}">
        <p14:creationId xmlns:p14="http://schemas.microsoft.com/office/powerpoint/2010/main" val="73354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3A64-0361-9BD1-6744-91E767A82BC4}"/>
              </a:ext>
            </a:extLst>
          </p:cNvPr>
          <p:cNvSpPr>
            <a:spLocks noGrp="1"/>
          </p:cNvSpPr>
          <p:nvPr>
            <p:ph type="title"/>
          </p:nvPr>
        </p:nvSpPr>
        <p:spPr/>
        <p:txBody>
          <a:bodyPr/>
          <a:lstStyle/>
          <a:p>
            <a:r>
              <a:rPr lang="fr-FR" dirty="0"/>
              <a:t>Case </a:t>
            </a:r>
            <a:r>
              <a:rPr lang="en-US" dirty="0"/>
              <a:t>Presentation</a:t>
            </a:r>
            <a:r>
              <a:rPr lang="fr-FR" dirty="0"/>
              <a:t> </a:t>
            </a:r>
            <a:endParaRPr lang="en-US" dirty="0"/>
          </a:p>
        </p:txBody>
      </p:sp>
      <p:sp>
        <p:nvSpPr>
          <p:cNvPr id="3" name="Content Placeholder 2">
            <a:extLst>
              <a:ext uri="{FF2B5EF4-FFF2-40B4-BE49-F238E27FC236}">
                <a16:creationId xmlns:a16="http://schemas.microsoft.com/office/drawing/2014/main" id="{D6630FFC-8E0A-B762-30D7-47899F02CB7D}"/>
              </a:ext>
            </a:extLst>
          </p:cNvPr>
          <p:cNvSpPr>
            <a:spLocks noGrp="1"/>
          </p:cNvSpPr>
          <p:nvPr>
            <p:ph idx="1"/>
          </p:nvPr>
        </p:nvSpPr>
        <p:spPr>
          <a:xfrm>
            <a:off x="609600" y="1352646"/>
            <a:ext cx="10744200" cy="3908286"/>
          </a:xfrm>
        </p:spPr>
        <p:txBody>
          <a:bodyPr>
            <a:normAutofit/>
          </a:bodyPr>
          <a:lstStyle/>
          <a:p>
            <a:r>
              <a:rPr lang="en-US" sz="2200" dirty="0"/>
              <a:t>A 71-year-old woman with </a:t>
            </a:r>
            <a:r>
              <a:rPr lang="en-US" sz="2200" b="1" dirty="0"/>
              <a:t>rectal cancer </a:t>
            </a:r>
            <a:r>
              <a:rPr lang="en-US" sz="2200" dirty="0"/>
              <a:t>is currently undergoing induction </a:t>
            </a:r>
            <a:r>
              <a:rPr lang="en-US" sz="2200" b="1" dirty="0"/>
              <a:t>chemoradiotherapy</a:t>
            </a:r>
          </a:p>
          <a:p>
            <a:r>
              <a:rPr lang="en-US" sz="2200" dirty="0"/>
              <a:t>After two cycles of therapy, administered via </a:t>
            </a:r>
            <a:r>
              <a:rPr lang="en-US" sz="2200" b="1" dirty="0"/>
              <a:t>right-sided peripherally inserted central catheter (PICC), </a:t>
            </a:r>
            <a:r>
              <a:rPr lang="en-US" sz="2200" dirty="0"/>
              <a:t>her treating physician notices diffuse </a:t>
            </a:r>
            <a:r>
              <a:rPr lang="en-US" sz="2200" b="1" dirty="0"/>
              <a:t>swelling of her entire right arm and pitting edema</a:t>
            </a:r>
            <a:r>
              <a:rPr lang="en-US" sz="2200" dirty="0"/>
              <a:t>. Upon questioning, the patient reports </a:t>
            </a:r>
            <a:r>
              <a:rPr lang="en-US" sz="2200" b="1" dirty="0"/>
              <a:t>intermittent pain </a:t>
            </a:r>
            <a:r>
              <a:rPr lang="en-US" sz="2200" dirty="0"/>
              <a:t>in the affected arm for 3 days, and no chest pain, dyspnea, or hemoptysis </a:t>
            </a:r>
          </a:p>
          <a:p>
            <a:r>
              <a:rPr lang="en-US" sz="2200" b="1" dirty="0"/>
              <a:t>Ultrasonography</a:t>
            </a:r>
            <a:r>
              <a:rPr lang="en-US" sz="2200" dirty="0"/>
              <a:t> reveals </a:t>
            </a:r>
            <a:r>
              <a:rPr lang="en-US" sz="2200" b="1" dirty="0"/>
              <a:t>obstruction/occlusion of the axillary and subclavian veins</a:t>
            </a:r>
            <a:r>
              <a:rPr lang="en-US" sz="2200" dirty="0"/>
              <a:t>. She has no history of bleeding, her renal function is within the normal range, and her platelet count is 89 G/L. There are no signs of infection</a:t>
            </a:r>
          </a:p>
        </p:txBody>
      </p:sp>
      <p:sp>
        <p:nvSpPr>
          <p:cNvPr id="9" name="TextBox 8">
            <a:extLst>
              <a:ext uri="{FF2B5EF4-FFF2-40B4-BE49-F238E27FC236}">
                <a16:creationId xmlns:a16="http://schemas.microsoft.com/office/drawing/2014/main" id="{79D31F93-DCF6-F444-875E-7C0F94E8C43D}"/>
              </a:ext>
            </a:extLst>
          </p:cNvPr>
          <p:cNvSpPr txBox="1"/>
          <p:nvPr/>
        </p:nvSpPr>
        <p:spPr>
          <a:xfrm>
            <a:off x="2242159" y="5589504"/>
            <a:ext cx="8730641" cy="830997"/>
          </a:xfrm>
          <a:prstGeom prst="rect">
            <a:avLst/>
          </a:prstGeom>
          <a:noFill/>
        </p:spPr>
        <p:txBody>
          <a:bodyPr wrap="square">
            <a:spAutoFit/>
          </a:bodyPr>
          <a:lstStyle/>
          <a:p>
            <a:r>
              <a:rPr lang="en-US" sz="2400" b="1" dirty="0">
                <a:solidFill>
                  <a:schemeClr val="accent1"/>
                </a:solidFill>
              </a:rPr>
              <a:t>Diagnosis: </a:t>
            </a:r>
            <a:r>
              <a:rPr lang="en-US" sz="2400" b="1" dirty="0"/>
              <a:t>Catheter-related deep vein thrombosis of the right upper extremity </a:t>
            </a:r>
          </a:p>
        </p:txBody>
      </p:sp>
      <p:pic>
        <p:nvPicPr>
          <p:cNvPr id="11" name="Picture 10">
            <a:extLst>
              <a:ext uri="{FF2B5EF4-FFF2-40B4-BE49-F238E27FC236}">
                <a16:creationId xmlns:a16="http://schemas.microsoft.com/office/drawing/2014/main" id="{FFD27449-C149-FDBB-6DE4-4C6051870EE3}"/>
              </a:ext>
            </a:extLst>
          </p:cNvPr>
          <p:cNvPicPr>
            <a:picLocks noChangeAspect="1"/>
          </p:cNvPicPr>
          <p:nvPr/>
        </p:nvPicPr>
        <p:blipFill>
          <a:blip r:embed="rId2">
            <a:duotone>
              <a:schemeClr val="accent1">
                <a:shade val="45000"/>
                <a:satMod val="135000"/>
              </a:schemeClr>
              <a:prstClr val="white"/>
            </a:duotone>
          </a:blip>
          <a:stretch>
            <a:fillRect/>
          </a:stretch>
        </p:blipFill>
        <p:spPr>
          <a:xfrm>
            <a:off x="1111250" y="5595001"/>
            <a:ext cx="825500" cy="825500"/>
          </a:xfrm>
          <a:prstGeom prst="rect">
            <a:avLst/>
          </a:prstGeom>
        </p:spPr>
      </p:pic>
      <p:cxnSp>
        <p:nvCxnSpPr>
          <p:cNvPr id="13" name="Straight Connector 12">
            <a:extLst>
              <a:ext uri="{FF2B5EF4-FFF2-40B4-BE49-F238E27FC236}">
                <a16:creationId xmlns:a16="http://schemas.microsoft.com/office/drawing/2014/main" id="{D6709BA0-BFE7-E46A-ECE4-02F5F4F3C5A1}"/>
              </a:ext>
            </a:extLst>
          </p:cNvPr>
          <p:cNvCxnSpPr/>
          <p:nvPr/>
        </p:nvCxnSpPr>
        <p:spPr>
          <a:xfrm>
            <a:off x="801666" y="5260932"/>
            <a:ext cx="10659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59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4294967295"/>
          </p:nvPr>
        </p:nvSpPr>
        <p:spPr>
          <a:xfrm>
            <a:off x="988512" y="3736169"/>
            <a:ext cx="10189922" cy="2198147"/>
          </a:xfrm>
        </p:spPr>
        <p:txBody>
          <a:bodyPr>
            <a:normAutofit/>
          </a:bodyPr>
          <a:lstStyle/>
          <a:p>
            <a:pPr marL="0" indent="0" algn="ctr">
              <a:buNone/>
            </a:pPr>
            <a:r>
              <a:rPr lang="de-DE" sz="4000" b="1" dirty="0"/>
              <a:t>Which of the following is the preferred therapy for catheter-related thrombosis in patients with cancer? </a:t>
            </a:r>
          </a:p>
          <a:p>
            <a:pPr marL="0" indent="0" algn="ctr">
              <a:buNone/>
            </a:pPr>
            <a:endParaRPr lang="de-DE" sz="4000" b="1" dirty="0"/>
          </a:p>
        </p:txBody>
      </p:sp>
      <p:pic>
        <p:nvPicPr>
          <p:cNvPr id="14" name="Graphic 13" descr="Badge Question Mark outline">
            <a:extLst>
              <a:ext uri="{FF2B5EF4-FFF2-40B4-BE49-F238E27FC236}">
                <a16:creationId xmlns:a16="http://schemas.microsoft.com/office/drawing/2014/main" id="{0E1CEF29-9516-B8DD-D559-4560DA2FE6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1969" y="619239"/>
            <a:ext cx="2703009" cy="2703009"/>
          </a:xfrm>
          <a:prstGeom prst="rect">
            <a:avLst/>
          </a:prstGeom>
        </p:spPr>
      </p:pic>
    </p:spTree>
    <p:extLst>
      <p:ext uri="{BB962C8B-B14F-4D97-AF65-F5344CB8AC3E}">
        <p14:creationId xmlns:p14="http://schemas.microsoft.com/office/powerpoint/2010/main" val="159484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0924B-43A2-611E-7AA2-2A62E18CA591}"/>
              </a:ext>
            </a:extLst>
          </p:cNvPr>
          <p:cNvSpPr>
            <a:spLocks noGrp="1"/>
          </p:cNvSpPr>
          <p:nvPr>
            <p:ph type="title"/>
          </p:nvPr>
        </p:nvSpPr>
        <p:spPr/>
        <p:txBody>
          <a:bodyPr/>
          <a:lstStyle/>
          <a:p>
            <a:r>
              <a:rPr lang="en-US" dirty="0"/>
              <a:t>Management and Treatment of Catheter-Related Thrombosis is a “Gray Zone” </a:t>
            </a:r>
          </a:p>
        </p:txBody>
      </p:sp>
      <p:sp>
        <p:nvSpPr>
          <p:cNvPr id="6" name="Inhaltsplatzhalter 5">
            <a:extLst>
              <a:ext uri="{FF2B5EF4-FFF2-40B4-BE49-F238E27FC236}">
                <a16:creationId xmlns:a16="http://schemas.microsoft.com/office/drawing/2014/main" id="{A2A88567-2745-EA10-BBDB-C8077562F0E2}"/>
              </a:ext>
            </a:extLst>
          </p:cNvPr>
          <p:cNvSpPr>
            <a:spLocks noGrp="1"/>
          </p:cNvSpPr>
          <p:nvPr>
            <p:ph idx="1"/>
          </p:nvPr>
        </p:nvSpPr>
        <p:spPr/>
        <p:txBody>
          <a:bodyPr>
            <a:normAutofit/>
          </a:bodyPr>
          <a:lstStyle/>
          <a:p>
            <a:r>
              <a:rPr lang="en-US" sz="2000" dirty="0"/>
              <a:t>Lack of high-quality evidence</a:t>
            </a:r>
          </a:p>
          <a:p>
            <a:r>
              <a:rPr lang="en-US" sz="2000" dirty="0"/>
              <a:t>Recommendations on modality of therapeutic anticoagulation are mostly based on extrapolations of data from clinical trials on cancer-associated DVT/PE and on observational studies</a:t>
            </a:r>
          </a:p>
          <a:p>
            <a:r>
              <a:rPr lang="en-US" sz="2000" dirty="0"/>
              <a:t>Systematic review of treatment of </a:t>
            </a:r>
            <a:r>
              <a:rPr lang="en-US" sz="2000" dirty="0" err="1"/>
              <a:t>CRT</a:t>
            </a:r>
            <a:r>
              <a:rPr lang="en-US" sz="2000" baseline="30000" dirty="0" err="1"/>
              <a:t>1</a:t>
            </a:r>
            <a:endParaRPr lang="en-US" sz="2000" baseline="30000" dirty="0"/>
          </a:p>
          <a:p>
            <a:pPr lvl="1"/>
            <a:r>
              <a:rPr lang="en-US" sz="1800" dirty="0"/>
              <a:t>Rates of recurrent VTE of 7.0% </a:t>
            </a:r>
          </a:p>
          <a:p>
            <a:pPr lvl="1"/>
            <a:r>
              <a:rPr lang="en-US" sz="1800" dirty="0"/>
              <a:t>Rates of major bleeding of 2.8% to 4.9% of anticoagulated patients</a:t>
            </a:r>
          </a:p>
          <a:p>
            <a:pPr lvl="1"/>
            <a:r>
              <a:rPr lang="en-US" sz="1800" dirty="0"/>
              <a:t>Large variations in treatment modality and duration</a:t>
            </a:r>
          </a:p>
          <a:p>
            <a:r>
              <a:rPr lang="en-US" sz="2000" dirty="0"/>
              <a:t>Retrospective multicenter analysis of therapeutic strategies in </a:t>
            </a:r>
            <a:r>
              <a:rPr lang="en-US" sz="2000" dirty="0" err="1"/>
              <a:t>CRT</a:t>
            </a:r>
            <a:r>
              <a:rPr lang="en-US" sz="2000" baseline="30000" dirty="0" err="1"/>
              <a:t>2</a:t>
            </a:r>
            <a:endParaRPr lang="en-US" sz="2000" baseline="30000" dirty="0"/>
          </a:p>
          <a:p>
            <a:pPr lvl="1"/>
            <a:r>
              <a:rPr lang="en-US" sz="1800" dirty="0"/>
              <a:t>Treatment approaches in clinical practice are heterogeneous </a:t>
            </a:r>
          </a:p>
          <a:p>
            <a:pPr lvl="1"/>
            <a:r>
              <a:rPr lang="en-US" sz="1800" dirty="0"/>
              <a:t>Significant percentage of patients (less than 20%) who do not receive anticoagulation but rather are being treated with removal of the catheter alone</a:t>
            </a:r>
          </a:p>
        </p:txBody>
      </p:sp>
      <p:sp>
        <p:nvSpPr>
          <p:cNvPr id="8" name="Footer Placeholder 7">
            <a:extLst>
              <a:ext uri="{FF2B5EF4-FFF2-40B4-BE49-F238E27FC236}">
                <a16:creationId xmlns:a16="http://schemas.microsoft.com/office/drawing/2014/main" id="{A8E642D7-EDA6-6FD4-11D1-FEBD14AB6F7A}"/>
              </a:ext>
            </a:extLst>
          </p:cNvPr>
          <p:cNvSpPr>
            <a:spLocks noGrp="1"/>
          </p:cNvSpPr>
          <p:nvPr>
            <p:ph type="ftr" sz="quarter" idx="3"/>
          </p:nvPr>
        </p:nvSpPr>
        <p:spPr/>
        <p:txBody>
          <a:bodyPr/>
          <a:lstStyle/>
          <a:p>
            <a:r>
              <a:rPr lang="en-US" dirty="0"/>
              <a:t>CRT, catheter-related thrombosis; DVT, deep vein thrombosis; PE, pulmonary embolism; VTE, venous thromboembolism.</a:t>
            </a:r>
          </a:p>
          <a:p>
            <a:endParaRPr lang="en-US" dirty="0"/>
          </a:p>
          <a:p>
            <a:r>
              <a:rPr lang="en-US" dirty="0"/>
              <a:t>1. Baumann </a:t>
            </a:r>
            <a:r>
              <a:rPr lang="en-US" dirty="0" err="1"/>
              <a:t>Kreuziger</a:t>
            </a:r>
            <a:r>
              <a:rPr lang="en-US" dirty="0"/>
              <a:t> L, et al. </a:t>
            </a:r>
            <a:r>
              <a:rPr lang="en-US" i="1" dirty="0" err="1"/>
              <a:t>Thromb</a:t>
            </a:r>
            <a:r>
              <a:rPr lang="en-US" i="1" dirty="0"/>
              <a:t> Res. </a:t>
            </a:r>
            <a:r>
              <a:rPr lang="en-US" dirty="0"/>
              <a:t>2015;136(6):1103-1109; 2. Baumann </a:t>
            </a:r>
            <a:r>
              <a:rPr lang="en-US" dirty="0" err="1"/>
              <a:t>Kreuziger</a:t>
            </a:r>
            <a:r>
              <a:rPr lang="en-US" dirty="0"/>
              <a:t> L, et al. </a:t>
            </a:r>
            <a:r>
              <a:rPr lang="en-US" i="1" dirty="0"/>
              <a:t>Blood</a:t>
            </a:r>
            <a:r>
              <a:rPr lang="en-US" dirty="0"/>
              <a:t>. 2018;132(suppl 1):415.</a:t>
            </a:r>
          </a:p>
        </p:txBody>
      </p:sp>
    </p:spTree>
    <p:extLst>
      <p:ext uri="{BB962C8B-B14F-4D97-AF65-F5344CB8AC3E}">
        <p14:creationId xmlns:p14="http://schemas.microsoft.com/office/powerpoint/2010/main" val="405862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35093AB-B939-DDED-0A39-166766AE0833}"/>
              </a:ext>
            </a:extLst>
          </p:cNvPr>
          <p:cNvSpPr/>
          <p:nvPr/>
        </p:nvSpPr>
        <p:spPr>
          <a:xfrm>
            <a:off x="6588690" y="1227550"/>
            <a:ext cx="5298510" cy="5128800"/>
          </a:xfrm>
          <a:prstGeom prst="rect">
            <a:avLst/>
          </a:prstGeom>
          <a:solidFill>
            <a:schemeClr val="accent4">
              <a:lumMod val="20000"/>
              <a:lumOff val="80000"/>
              <a:alpha val="609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D40411-59DC-FEF4-C057-9B2051CF59F1}"/>
              </a:ext>
            </a:extLst>
          </p:cNvPr>
          <p:cNvSpPr/>
          <p:nvPr/>
        </p:nvSpPr>
        <p:spPr>
          <a:xfrm>
            <a:off x="609599" y="1227551"/>
            <a:ext cx="5684731" cy="5128800"/>
          </a:xfrm>
          <a:prstGeom prst="rect">
            <a:avLst/>
          </a:prstGeom>
          <a:solidFill>
            <a:schemeClr val="bg1">
              <a:lumMod val="90000"/>
              <a:alpha val="532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7">
            <a:extLst>
              <a:ext uri="{FF2B5EF4-FFF2-40B4-BE49-F238E27FC236}">
                <a16:creationId xmlns:a16="http://schemas.microsoft.com/office/drawing/2014/main" id="{FC552337-0772-723F-CB75-ABE73E238B28}"/>
              </a:ext>
            </a:extLst>
          </p:cNvPr>
          <p:cNvSpPr txBox="1"/>
          <p:nvPr/>
        </p:nvSpPr>
        <p:spPr>
          <a:xfrm>
            <a:off x="713565" y="2704491"/>
            <a:ext cx="3040068"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Farge D, et al. </a:t>
            </a:r>
            <a:r>
              <a:rPr lang="en-US" sz="1000" b="0" i="1">
                <a:solidFill>
                  <a:srgbClr val="212121"/>
                </a:solidFill>
                <a:effectLst/>
                <a:latin typeface="BlinkMacSystemFont"/>
              </a:rPr>
              <a:t>Lancet Oncol</a:t>
            </a:r>
            <a:r>
              <a:rPr lang="en-US" sz="1000" b="0" i="0">
                <a:solidFill>
                  <a:srgbClr val="212121"/>
                </a:solidFill>
                <a:effectLst/>
                <a:latin typeface="BlinkMacSystemFont"/>
              </a:rPr>
              <a:t>. 2022;23(7):e334-e347. </a:t>
            </a:r>
            <a:endParaRPr lang="en-US" sz="1000"/>
          </a:p>
        </p:txBody>
      </p:sp>
      <p:pic>
        <p:nvPicPr>
          <p:cNvPr id="24" name="Grafik 8">
            <a:extLst>
              <a:ext uri="{FF2B5EF4-FFF2-40B4-BE49-F238E27FC236}">
                <a16:creationId xmlns:a16="http://schemas.microsoft.com/office/drawing/2014/main" id="{F984DD28-089B-C14D-A725-A3C6E6B69A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1048"/>
          <a:stretch/>
        </p:blipFill>
        <p:spPr>
          <a:xfrm>
            <a:off x="772940" y="1326476"/>
            <a:ext cx="5323060" cy="1378593"/>
          </a:xfrm>
          <a:prstGeom prst="rect">
            <a:avLst/>
          </a:prstGeom>
        </p:spPr>
      </p:pic>
      <p:pic>
        <p:nvPicPr>
          <p:cNvPr id="25" name="Grafik 11">
            <a:extLst>
              <a:ext uri="{FF2B5EF4-FFF2-40B4-BE49-F238E27FC236}">
                <a16:creationId xmlns:a16="http://schemas.microsoft.com/office/drawing/2014/main" id="{3271BA80-BDBC-6C5E-A51E-ED6BC568BFF2}"/>
              </a:ext>
            </a:extLst>
          </p:cNvPr>
          <p:cNvPicPr>
            <a:picLocks noChangeAspect="1"/>
          </p:cNvPicPr>
          <p:nvPr/>
        </p:nvPicPr>
        <p:blipFill>
          <a:blip r:embed="rId4"/>
          <a:stretch>
            <a:fillRect/>
          </a:stretch>
        </p:blipFill>
        <p:spPr>
          <a:xfrm>
            <a:off x="7169727" y="1636219"/>
            <a:ext cx="3955472" cy="805096"/>
          </a:xfrm>
          <a:prstGeom prst="rect">
            <a:avLst/>
          </a:prstGeom>
        </p:spPr>
      </p:pic>
      <p:sp>
        <p:nvSpPr>
          <p:cNvPr id="26" name="Textfeld 13">
            <a:extLst>
              <a:ext uri="{FF2B5EF4-FFF2-40B4-BE49-F238E27FC236}">
                <a16:creationId xmlns:a16="http://schemas.microsoft.com/office/drawing/2014/main" id="{F48D7900-4200-A4DF-F853-B7FFDF33E9BF}"/>
              </a:ext>
            </a:extLst>
          </p:cNvPr>
          <p:cNvSpPr txBox="1"/>
          <p:nvPr/>
        </p:nvSpPr>
        <p:spPr>
          <a:xfrm>
            <a:off x="7155871" y="2471041"/>
            <a:ext cx="3326921"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Falanga A, et al. </a:t>
            </a:r>
            <a:r>
              <a:rPr lang="en-US" sz="1000" b="0" i="1">
                <a:solidFill>
                  <a:srgbClr val="212121"/>
                </a:solidFill>
                <a:effectLst/>
                <a:latin typeface="BlinkMacSystemFont"/>
              </a:rPr>
              <a:t>Ann Oncol</a:t>
            </a:r>
            <a:r>
              <a:rPr lang="en-US" sz="1000" b="0" i="0">
                <a:solidFill>
                  <a:srgbClr val="212121"/>
                </a:solidFill>
                <a:effectLst/>
                <a:latin typeface="BlinkMacSystemFont"/>
              </a:rPr>
              <a:t>. 2023;S0923-7534(22):04786-X. </a:t>
            </a:r>
            <a:endParaRPr lang="en-US" sz="1000" b="0" i="0">
              <a:solidFill>
                <a:srgbClr val="000000"/>
              </a:solidFill>
              <a:effectLst/>
              <a:latin typeface="Verdana" panose="020B0604030504040204" pitchFamily="34" charset="0"/>
            </a:endParaRPr>
          </a:p>
        </p:txBody>
      </p:sp>
      <p:sp>
        <p:nvSpPr>
          <p:cNvPr id="2" name="Title 1">
            <a:extLst>
              <a:ext uri="{FF2B5EF4-FFF2-40B4-BE49-F238E27FC236}">
                <a16:creationId xmlns:a16="http://schemas.microsoft.com/office/drawing/2014/main" id="{0C707F32-1AC2-D989-3C90-0C4DF99FEC9B}"/>
              </a:ext>
            </a:extLst>
          </p:cNvPr>
          <p:cNvSpPr>
            <a:spLocks noGrp="1"/>
          </p:cNvSpPr>
          <p:nvPr>
            <p:ph type="title"/>
          </p:nvPr>
        </p:nvSpPr>
        <p:spPr/>
        <p:txBody>
          <a:bodyPr/>
          <a:lstStyle/>
          <a:p>
            <a:r>
              <a:rPr lang="en-US" dirty="0"/>
              <a:t>Treatment Recommendations for CRT</a:t>
            </a:r>
          </a:p>
        </p:txBody>
      </p:sp>
      <p:sp>
        <p:nvSpPr>
          <p:cNvPr id="3" name="Content Placeholder 2">
            <a:extLst>
              <a:ext uri="{FF2B5EF4-FFF2-40B4-BE49-F238E27FC236}">
                <a16:creationId xmlns:a16="http://schemas.microsoft.com/office/drawing/2014/main" id="{E0957228-009E-5B0B-280A-8DBA8C173525}"/>
              </a:ext>
            </a:extLst>
          </p:cNvPr>
          <p:cNvSpPr>
            <a:spLocks noGrp="1"/>
          </p:cNvSpPr>
          <p:nvPr>
            <p:ph sz="half" idx="1"/>
          </p:nvPr>
        </p:nvSpPr>
        <p:spPr>
          <a:xfrm>
            <a:off x="609600" y="3178479"/>
            <a:ext cx="5181600" cy="2747963"/>
          </a:xfrm>
        </p:spPr>
        <p:txBody>
          <a:bodyPr>
            <a:normAutofit/>
          </a:bodyPr>
          <a:lstStyle/>
          <a:p>
            <a:r>
              <a:rPr lang="en-US" sz="1800" dirty="0"/>
              <a:t>For the treatment of symptomatic catheter-related thrombosis in patients with cancer, </a:t>
            </a:r>
            <a:r>
              <a:rPr lang="en-US" sz="1800" b="1" dirty="0"/>
              <a:t>anticoagulant treatment is recommended for a minimum of 3 months and as long as the central venous catheter is in place</a:t>
            </a:r>
            <a:r>
              <a:rPr lang="en-US" sz="1800" dirty="0"/>
              <a:t>; in this setting, </a:t>
            </a:r>
            <a:r>
              <a:rPr lang="en-US" sz="1800" b="1" dirty="0"/>
              <a:t>LMWHs are suggested </a:t>
            </a:r>
            <a:r>
              <a:rPr lang="en-US" sz="1800" dirty="0"/>
              <a:t>and direct comparisons between LMWHs, direct oral anticoagulants, and vitamin K antagonists have not been made (guidance)</a:t>
            </a:r>
          </a:p>
          <a:p>
            <a:endParaRPr lang="en-US" sz="1800" dirty="0"/>
          </a:p>
        </p:txBody>
      </p:sp>
      <p:sp>
        <p:nvSpPr>
          <p:cNvPr id="4" name="Content Placeholder 3">
            <a:extLst>
              <a:ext uri="{FF2B5EF4-FFF2-40B4-BE49-F238E27FC236}">
                <a16:creationId xmlns:a16="http://schemas.microsoft.com/office/drawing/2014/main" id="{6CBE2DC9-3064-CB98-D1F4-287BC43F6F4B}"/>
              </a:ext>
            </a:extLst>
          </p:cNvPr>
          <p:cNvSpPr>
            <a:spLocks noGrp="1"/>
          </p:cNvSpPr>
          <p:nvPr>
            <p:ph sz="half" idx="2"/>
          </p:nvPr>
        </p:nvSpPr>
        <p:spPr>
          <a:xfrm>
            <a:off x="6782842" y="3178479"/>
            <a:ext cx="4799558" cy="2747963"/>
          </a:xfrm>
        </p:spPr>
        <p:txBody>
          <a:bodyPr>
            <a:normAutofit/>
          </a:bodyPr>
          <a:lstStyle/>
          <a:p>
            <a:r>
              <a:rPr lang="en-US" sz="1800" dirty="0"/>
              <a:t>For the treatment of symptomatic CRT in cancer patients, anticoagulant treatment is recommended for </a:t>
            </a:r>
            <a:r>
              <a:rPr lang="en-US" sz="1800" b="1" dirty="0"/>
              <a:t>a minimum of 3 months </a:t>
            </a:r>
            <a:r>
              <a:rPr lang="en-US" sz="1800" dirty="0"/>
              <a:t>[III, A]</a:t>
            </a:r>
          </a:p>
          <a:p>
            <a:r>
              <a:rPr lang="en-US" sz="1800" b="1" dirty="0"/>
              <a:t>LMWH is suggested</a:t>
            </a:r>
            <a:r>
              <a:rPr lang="en-US" sz="1800" dirty="0"/>
              <a:t>, although, in the absence of direct comparisons between anticoagulants in this setting</a:t>
            </a:r>
            <a:r>
              <a:rPr lang="en-US" sz="1800" b="1" dirty="0"/>
              <a:t>, VKA or DOAC may be considered alternative options </a:t>
            </a:r>
            <a:r>
              <a:rPr lang="en-US" sz="1800" dirty="0"/>
              <a:t>[IV, C]</a:t>
            </a:r>
          </a:p>
          <a:p>
            <a:endParaRPr lang="en-US" sz="1800" dirty="0"/>
          </a:p>
        </p:txBody>
      </p:sp>
      <p:sp>
        <p:nvSpPr>
          <p:cNvPr id="8" name="Footer Placeholder 7">
            <a:extLst>
              <a:ext uri="{FF2B5EF4-FFF2-40B4-BE49-F238E27FC236}">
                <a16:creationId xmlns:a16="http://schemas.microsoft.com/office/drawing/2014/main" id="{9D2068DF-D208-E135-54C6-E24FAD75C021}"/>
              </a:ext>
            </a:extLst>
          </p:cNvPr>
          <p:cNvSpPr>
            <a:spLocks noGrp="1"/>
          </p:cNvSpPr>
          <p:nvPr>
            <p:ph type="ftr" sz="quarter" idx="3"/>
          </p:nvPr>
        </p:nvSpPr>
        <p:spPr/>
        <p:txBody>
          <a:bodyPr/>
          <a:lstStyle/>
          <a:p>
            <a:r>
              <a:rPr lang="en-US"/>
              <a:t>DOAC, direct oral anticoagulants; LMWH, low-molecular-weight heparin; VKA, vitamin K antagonists. </a:t>
            </a:r>
          </a:p>
        </p:txBody>
      </p:sp>
    </p:spTree>
    <p:extLst>
      <p:ext uri="{BB962C8B-B14F-4D97-AF65-F5344CB8AC3E}">
        <p14:creationId xmlns:p14="http://schemas.microsoft.com/office/powerpoint/2010/main" val="107080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5B647B-AF1D-433F-C41D-64FE6EF06CBF}"/>
              </a:ext>
            </a:extLst>
          </p:cNvPr>
          <p:cNvSpPr/>
          <p:nvPr/>
        </p:nvSpPr>
        <p:spPr>
          <a:xfrm>
            <a:off x="6588690" y="1227550"/>
            <a:ext cx="5298510" cy="5128800"/>
          </a:xfrm>
          <a:prstGeom prst="rect">
            <a:avLst/>
          </a:prstGeom>
          <a:solidFill>
            <a:schemeClr val="accent4">
              <a:lumMod val="20000"/>
              <a:lumOff val="80000"/>
              <a:alpha val="609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13A530-46E5-150D-34F6-7D36117A4474}"/>
              </a:ext>
            </a:extLst>
          </p:cNvPr>
          <p:cNvSpPr/>
          <p:nvPr/>
        </p:nvSpPr>
        <p:spPr>
          <a:xfrm>
            <a:off x="609599" y="1227551"/>
            <a:ext cx="5684731" cy="5128800"/>
          </a:xfrm>
          <a:prstGeom prst="rect">
            <a:avLst/>
          </a:prstGeom>
          <a:solidFill>
            <a:schemeClr val="bg1">
              <a:lumMod val="90000"/>
              <a:alpha val="532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7">
            <a:extLst>
              <a:ext uri="{FF2B5EF4-FFF2-40B4-BE49-F238E27FC236}">
                <a16:creationId xmlns:a16="http://schemas.microsoft.com/office/drawing/2014/main" id="{74977F20-C154-1B94-DC93-E00F6935101C}"/>
              </a:ext>
            </a:extLst>
          </p:cNvPr>
          <p:cNvSpPr txBox="1"/>
          <p:nvPr/>
        </p:nvSpPr>
        <p:spPr>
          <a:xfrm>
            <a:off x="713565" y="2704491"/>
            <a:ext cx="3040068"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Farge D, et al. </a:t>
            </a:r>
            <a:r>
              <a:rPr lang="en-US" sz="1000" b="0" i="1">
                <a:solidFill>
                  <a:srgbClr val="212121"/>
                </a:solidFill>
                <a:effectLst/>
                <a:latin typeface="BlinkMacSystemFont"/>
              </a:rPr>
              <a:t>Lancet Oncol</a:t>
            </a:r>
            <a:r>
              <a:rPr lang="en-US" sz="1000" b="0" i="0">
                <a:solidFill>
                  <a:srgbClr val="212121"/>
                </a:solidFill>
                <a:effectLst/>
                <a:latin typeface="BlinkMacSystemFont"/>
              </a:rPr>
              <a:t>. 2022;23(7):e334-e347. </a:t>
            </a:r>
            <a:endParaRPr lang="en-US" sz="1000"/>
          </a:p>
        </p:txBody>
      </p:sp>
      <p:pic>
        <p:nvPicPr>
          <p:cNvPr id="15" name="Grafik 8">
            <a:extLst>
              <a:ext uri="{FF2B5EF4-FFF2-40B4-BE49-F238E27FC236}">
                <a16:creationId xmlns:a16="http://schemas.microsoft.com/office/drawing/2014/main" id="{2871DE26-2E52-57E8-708E-9579E7C0518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1048"/>
          <a:stretch/>
        </p:blipFill>
        <p:spPr>
          <a:xfrm>
            <a:off x="772940" y="1326476"/>
            <a:ext cx="5323060" cy="1378593"/>
          </a:xfrm>
          <a:prstGeom prst="rect">
            <a:avLst/>
          </a:prstGeom>
        </p:spPr>
      </p:pic>
      <p:pic>
        <p:nvPicPr>
          <p:cNvPr id="16" name="Grafik 11">
            <a:extLst>
              <a:ext uri="{FF2B5EF4-FFF2-40B4-BE49-F238E27FC236}">
                <a16:creationId xmlns:a16="http://schemas.microsoft.com/office/drawing/2014/main" id="{E19EFD1A-D0A3-2C75-1BDC-8CCD1F4727E7}"/>
              </a:ext>
            </a:extLst>
          </p:cNvPr>
          <p:cNvPicPr>
            <a:picLocks noChangeAspect="1"/>
          </p:cNvPicPr>
          <p:nvPr/>
        </p:nvPicPr>
        <p:blipFill>
          <a:blip r:embed="rId3"/>
          <a:stretch>
            <a:fillRect/>
          </a:stretch>
        </p:blipFill>
        <p:spPr>
          <a:xfrm>
            <a:off x="7169727" y="1636219"/>
            <a:ext cx="3955472" cy="805096"/>
          </a:xfrm>
          <a:prstGeom prst="rect">
            <a:avLst/>
          </a:prstGeom>
        </p:spPr>
      </p:pic>
      <p:sp>
        <p:nvSpPr>
          <p:cNvPr id="17" name="Textfeld 13">
            <a:extLst>
              <a:ext uri="{FF2B5EF4-FFF2-40B4-BE49-F238E27FC236}">
                <a16:creationId xmlns:a16="http://schemas.microsoft.com/office/drawing/2014/main" id="{3FDB19F2-E958-A974-D948-217282493C4E}"/>
              </a:ext>
            </a:extLst>
          </p:cNvPr>
          <p:cNvSpPr txBox="1"/>
          <p:nvPr/>
        </p:nvSpPr>
        <p:spPr>
          <a:xfrm>
            <a:off x="7155871" y="2471041"/>
            <a:ext cx="3326921" cy="246221"/>
          </a:xfrm>
          <a:prstGeom prst="rect">
            <a:avLst/>
          </a:prstGeom>
          <a:noFill/>
        </p:spPr>
        <p:txBody>
          <a:bodyPr wrap="square">
            <a:spAutoFit/>
          </a:bodyPr>
          <a:lstStyle/>
          <a:p>
            <a:pPr marL="0" marR="0" lvl="0" indent="0" algn="l" defTabSz="912337" rtl="0" eaLnBrk="1" fontAlgn="auto" latinLnBrk="0" hangingPunct="1">
              <a:lnSpc>
                <a:spcPct val="100000"/>
              </a:lnSpc>
              <a:spcBef>
                <a:spcPts val="0"/>
              </a:spcBef>
              <a:spcAft>
                <a:spcPts val="0"/>
              </a:spcAft>
              <a:buClrTx/>
              <a:buSzTx/>
              <a:buFontTx/>
              <a:buNone/>
              <a:tabLst/>
              <a:defRPr/>
            </a:pPr>
            <a:r>
              <a:rPr lang="en-US" sz="1000" b="0" i="0">
                <a:solidFill>
                  <a:srgbClr val="212121"/>
                </a:solidFill>
                <a:effectLst/>
                <a:latin typeface="BlinkMacSystemFont"/>
              </a:rPr>
              <a:t>Falanga A, et al. </a:t>
            </a:r>
            <a:r>
              <a:rPr lang="en-US" sz="1000" b="0" i="1">
                <a:solidFill>
                  <a:srgbClr val="212121"/>
                </a:solidFill>
                <a:effectLst/>
                <a:latin typeface="BlinkMacSystemFont"/>
              </a:rPr>
              <a:t>Ann Oncol</a:t>
            </a:r>
            <a:r>
              <a:rPr lang="en-US" sz="1000" b="0" i="0">
                <a:solidFill>
                  <a:srgbClr val="212121"/>
                </a:solidFill>
                <a:effectLst/>
                <a:latin typeface="BlinkMacSystemFont"/>
              </a:rPr>
              <a:t>. 2023;S0923-7534(22):04786-X. </a:t>
            </a:r>
            <a:endParaRPr lang="en-US" sz="1000" b="0" i="0">
              <a:solidFill>
                <a:srgbClr val="000000"/>
              </a:solidFill>
              <a:effectLst/>
              <a:latin typeface="Verdana" panose="020B0604030504040204" pitchFamily="34" charset="0"/>
            </a:endParaRPr>
          </a:p>
        </p:txBody>
      </p:sp>
      <p:sp>
        <p:nvSpPr>
          <p:cNvPr id="2" name="Title 1">
            <a:extLst>
              <a:ext uri="{FF2B5EF4-FFF2-40B4-BE49-F238E27FC236}">
                <a16:creationId xmlns:a16="http://schemas.microsoft.com/office/drawing/2014/main" id="{0C707F32-1AC2-D989-3C90-0C4DF99FEC9B}"/>
              </a:ext>
            </a:extLst>
          </p:cNvPr>
          <p:cNvSpPr>
            <a:spLocks noGrp="1"/>
          </p:cNvSpPr>
          <p:nvPr>
            <p:ph type="title"/>
          </p:nvPr>
        </p:nvSpPr>
        <p:spPr/>
        <p:txBody>
          <a:bodyPr/>
          <a:lstStyle/>
          <a:p>
            <a:r>
              <a:rPr lang="en-US"/>
              <a:t>Keep or Remove the Catheter?</a:t>
            </a:r>
          </a:p>
        </p:txBody>
      </p:sp>
      <p:sp>
        <p:nvSpPr>
          <p:cNvPr id="3" name="Content Placeholder 2">
            <a:extLst>
              <a:ext uri="{FF2B5EF4-FFF2-40B4-BE49-F238E27FC236}">
                <a16:creationId xmlns:a16="http://schemas.microsoft.com/office/drawing/2014/main" id="{E0957228-009E-5B0B-280A-8DBA8C173525}"/>
              </a:ext>
            </a:extLst>
          </p:cNvPr>
          <p:cNvSpPr>
            <a:spLocks noGrp="1"/>
          </p:cNvSpPr>
          <p:nvPr>
            <p:ph sz="half" idx="1"/>
          </p:nvPr>
        </p:nvSpPr>
        <p:spPr>
          <a:xfrm>
            <a:off x="609600" y="3178479"/>
            <a:ext cx="5181600" cy="3084535"/>
          </a:xfrm>
        </p:spPr>
        <p:txBody>
          <a:bodyPr>
            <a:normAutofit/>
          </a:bodyPr>
          <a:lstStyle/>
          <a:p>
            <a:r>
              <a:rPr lang="en-US" sz="1800" dirty="0"/>
              <a:t>In patients with cancer and with catheter-related thrombosis, the central venous catheter can be kept in place if it is functional, well positioned, and not infected, with good resolution of symptoms under close surveillance while anticoagulation therapy is administered</a:t>
            </a:r>
          </a:p>
          <a:p>
            <a:r>
              <a:rPr lang="en-US" sz="1800" dirty="0"/>
              <a:t>No standard approach in terms of duration of anticoagulation is established (guidance)</a:t>
            </a:r>
          </a:p>
        </p:txBody>
      </p:sp>
      <p:sp>
        <p:nvSpPr>
          <p:cNvPr id="4" name="Content Placeholder 3">
            <a:extLst>
              <a:ext uri="{FF2B5EF4-FFF2-40B4-BE49-F238E27FC236}">
                <a16:creationId xmlns:a16="http://schemas.microsoft.com/office/drawing/2014/main" id="{6CBE2DC9-3064-CB98-D1F4-287BC43F6F4B}"/>
              </a:ext>
            </a:extLst>
          </p:cNvPr>
          <p:cNvSpPr>
            <a:spLocks noGrp="1"/>
          </p:cNvSpPr>
          <p:nvPr>
            <p:ph sz="half" idx="2"/>
          </p:nvPr>
        </p:nvSpPr>
        <p:spPr>
          <a:xfrm>
            <a:off x="6782842" y="3178479"/>
            <a:ext cx="4974922" cy="3084535"/>
          </a:xfrm>
        </p:spPr>
        <p:txBody>
          <a:bodyPr>
            <a:normAutofit/>
          </a:bodyPr>
          <a:lstStyle/>
          <a:p>
            <a:r>
              <a:rPr lang="en-US" sz="1800" dirty="0"/>
              <a:t>It is recommended to remove the catheter if it is not needed or is infected, anticoagulant treatment is contraindicated, or there is clinical deterioration due to thrombus extension despite treatment [III, B]</a:t>
            </a:r>
          </a:p>
          <a:p>
            <a:r>
              <a:rPr lang="en-US" sz="1800" dirty="0"/>
              <a:t>In patients with CRT who have completed 3 months of anticoagulant treatment, extended anticoagulation until catheter removal is suggested if the patient´s bleeding risk is low [IV, C]</a:t>
            </a:r>
          </a:p>
        </p:txBody>
      </p:sp>
    </p:spTree>
    <p:extLst>
      <p:ext uri="{BB962C8B-B14F-4D97-AF65-F5344CB8AC3E}">
        <p14:creationId xmlns:p14="http://schemas.microsoft.com/office/powerpoint/2010/main" val="2592943911"/>
      </p:ext>
    </p:extLst>
  </p:cSld>
  <p:clrMapOvr>
    <a:masterClrMapping/>
  </p:clrMapOvr>
</p:sld>
</file>

<file path=ppt/theme/theme1.xml><?xml version="1.0" encoding="utf-8"?>
<a:theme xmlns:a="http://schemas.openxmlformats.org/drawingml/2006/main" name="Thrombosis20">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ombosis20" id="{4CC0C4C8-29C5-644C-AA31-6C4B4F4A80AD}" vid="{36D456B7-3082-C041-9797-25383C3B7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Thrombosis20</Template>
  <TotalTime>0</TotalTime>
  <Words>1184</Words>
  <Application>Microsoft Office PowerPoint</Application>
  <PresentationFormat>Widescreen</PresentationFormat>
  <Paragraphs>63</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BlinkMacSystemFont</vt:lpstr>
      <vt:lpstr>Calibri</vt:lpstr>
      <vt:lpstr>Lucida Grande</vt:lpstr>
      <vt:lpstr>Verdana</vt:lpstr>
      <vt:lpstr>Thrombosis20</vt:lpstr>
      <vt:lpstr>Treatment of a Patient With Cancer and With Catheter-Related Thrombosis</vt:lpstr>
      <vt:lpstr>Disclaimer</vt:lpstr>
      <vt:lpstr>Case Presentation </vt:lpstr>
      <vt:lpstr>Case Presentation </vt:lpstr>
      <vt:lpstr>Case Presentation </vt:lpstr>
      <vt:lpstr>PowerPoint Presentation</vt:lpstr>
      <vt:lpstr>Management and Treatment of Catheter-Related Thrombosis is a “Gray Zone” </vt:lpstr>
      <vt:lpstr>Treatment Recommendations for CRT</vt:lpstr>
      <vt:lpstr>Keep or Remove the Catheter?</vt:lpstr>
      <vt:lpstr>Prophylaxis of CRT</vt:lpstr>
      <vt:lpstr>Management of the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2023-02-17T19:21:29Z</dcterms:created>
  <dcterms:modified xsi:type="dcterms:W3CDTF">2023-02-23T16:40:19Z</dcterms:modified>
</cp:coreProperties>
</file>