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11"/>
  </p:notesMasterIdLst>
  <p:sldIdLst>
    <p:sldId id="257" r:id="rId2"/>
    <p:sldId id="588" r:id="rId3"/>
    <p:sldId id="601" r:id="rId4"/>
    <p:sldId id="602" r:id="rId5"/>
    <p:sldId id="603" r:id="rId6"/>
    <p:sldId id="607" r:id="rId7"/>
    <p:sldId id="605" r:id="rId8"/>
    <p:sldId id="606" r:id="rId9"/>
    <p:sldId id="5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9" userDrawn="1">
          <p15:clr>
            <a:srgbClr val="A4A3A4"/>
          </p15:clr>
        </p15:guide>
        <p15:guide id="4" orient="horz" pos="4236" userDrawn="1">
          <p15:clr>
            <a:srgbClr val="A4A3A4"/>
          </p15:clr>
        </p15:guide>
        <p15:guide id="5" pos="71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08"/>
      </p:cViewPr>
      <p:guideLst>
        <p:guide orient="horz" pos="497"/>
        <p:guide pos="3840"/>
        <p:guide pos="439"/>
        <p:guide orient="horz" pos="4236"/>
        <p:guide pos="7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6ABF-B141-4D32-AABF-4D8C94CCE32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EBA6-2550-406C-9B44-A3A6BB51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C20DA-5D0A-1148-A1E5-E9A79294B1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9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C20DA-5D0A-1148-A1E5-E9A79294B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1A0D6-3AD4-7C42-A79F-435A4D3AF4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1A0D6-3AD4-7C42-A79F-435A4D3AF4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1A0D6-3AD4-7C42-A79F-435A4D3AF4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C20DA-5D0A-1148-A1E5-E9A79294B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1A0D6-3AD4-7C42-A79F-435A4D3AF4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1A0D6-3AD4-7C42-A79F-435A4D3AF4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1A0D6-3AD4-7C42-A79F-435A4D3AF4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1EB27-17AD-41F7-8E9B-817073D87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2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1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6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65CF6-C114-48A1-87C0-B85E6A74B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1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888D9C-325D-4873-A0A3-7A5D86C6508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668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AC9E-0149-22D1-B8B2-FEA7C30AE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09738"/>
            <a:ext cx="10760764" cy="2852737"/>
          </a:xfrm>
        </p:spPr>
        <p:txBody>
          <a:bodyPr>
            <a:normAutofit/>
          </a:bodyPr>
          <a:lstStyle/>
          <a:p>
            <a:r>
              <a:rPr lang="en-US" sz="4400" dirty="0"/>
              <a:t>Patient Case: Timing and Selection of </a:t>
            </a:r>
            <a:r>
              <a:rPr lang="en-US" sz="4400" i="1" dirty="0"/>
              <a:t>NRG1-</a:t>
            </a:r>
            <a:r>
              <a:rPr lang="en-US" sz="4400" dirty="0"/>
              <a:t>Fusion Targeted Eligible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2511C-7456-45B3-8A08-C128B994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4112387"/>
            <a:ext cx="10515600" cy="22685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Efrat Dotan, MD</a:t>
            </a:r>
          </a:p>
          <a:p>
            <a:r>
              <a:rPr lang="en-US" dirty="0"/>
              <a:t>Associate Professor, Department of Medical Oncology</a:t>
            </a:r>
          </a:p>
          <a:p>
            <a:r>
              <a:rPr lang="en-US" dirty="0"/>
              <a:t>Division Chief of Gastrointestinal Cancer Program</a:t>
            </a:r>
          </a:p>
          <a:p>
            <a:r>
              <a:rPr lang="en-US" dirty="0"/>
              <a:t>Hematology Oncology Fellowship Associate Program Director</a:t>
            </a:r>
          </a:p>
          <a:p>
            <a:r>
              <a:rPr lang="en-US" dirty="0"/>
              <a:t>Fox Chase Cancer Center</a:t>
            </a:r>
          </a:p>
          <a:p>
            <a:r>
              <a:rPr lang="en-US" dirty="0"/>
              <a:t>Philadelphia, PA</a:t>
            </a:r>
          </a:p>
        </p:txBody>
      </p:sp>
    </p:spTree>
    <p:extLst>
      <p:ext uri="{BB962C8B-B14F-4D97-AF65-F5344CB8AC3E}">
        <p14:creationId xmlns:p14="http://schemas.microsoft.com/office/powerpoint/2010/main" val="34137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15AD-8FB2-BB96-9AB4-85E40A2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Patient with Metastatic Pancreatic Cancer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ACD0A-7BE5-1F7E-83BA-67F227852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70-year-old female with past medical history if asthma, OA, psoriasis and Raynaud's</a:t>
            </a:r>
          </a:p>
          <a:p>
            <a:pPr>
              <a:spcBef>
                <a:spcPts val="1200"/>
              </a:spcBef>
            </a:pPr>
            <a:r>
              <a:rPr lang="en-US" dirty="0"/>
              <a:t>Diagnosed with metastatic pancreatic cancer in 2017. </a:t>
            </a:r>
            <a:r>
              <a:rPr lang="en-US" dirty="0" err="1"/>
              <a:t>FoundationOne</a:t>
            </a:r>
            <a:r>
              <a:rPr lang="en-US" baseline="30000" dirty="0"/>
              <a:t>®</a:t>
            </a:r>
            <a:r>
              <a:rPr lang="en-US" dirty="0"/>
              <a:t> NGS DNA testing at time of diagnosis showed BCOR E867 mutation. </a:t>
            </a:r>
            <a:r>
              <a:rPr lang="en-US" u="sng" dirty="0"/>
              <a:t>KRAS </a:t>
            </a:r>
            <a:r>
              <a:rPr lang="en-US" u="sng" dirty="0" err="1"/>
              <a:t>Wt</a:t>
            </a:r>
            <a:endParaRPr lang="en-US" u="sng" dirty="0"/>
          </a:p>
          <a:p>
            <a:pPr>
              <a:spcBef>
                <a:spcPts val="1200"/>
              </a:spcBef>
            </a:pPr>
            <a:r>
              <a:rPr lang="en-US" dirty="0"/>
              <a:t>Sept 2017-Sept 2020: treated on a clinical trial with gemcitabine/NAB-paclitaxel + investigational agent until disease progression</a:t>
            </a:r>
          </a:p>
          <a:p>
            <a:pPr>
              <a:spcBef>
                <a:spcPts val="1200"/>
              </a:spcBef>
            </a:pPr>
            <a:r>
              <a:rPr lang="en-US" dirty="0"/>
              <a:t>Sept 2020-July 2021: FOLFOX followed by 5FU maintenance until disease progression</a:t>
            </a:r>
          </a:p>
          <a:p>
            <a:pPr>
              <a:spcBef>
                <a:spcPts val="1200"/>
              </a:spcBef>
            </a:pPr>
            <a:r>
              <a:rPr lang="en-US" dirty="0"/>
              <a:t>Aug 2021-Feb 2022: clinical trial with investigational agent until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330055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3" y="1438172"/>
            <a:ext cx="6000689" cy="4187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829" y="1438173"/>
            <a:ext cx="5995737" cy="4187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5A2B2-1A98-7F11-3079-0F8AC149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CT Images of Liver Metastases Feb 2022</a:t>
            </a:r>
          </a:p>
        </p:txBody>
      </p:sp>
    </p:spTree>
    <p:extLst>
      <p:ext uri="{BB962C8B-B14F-4D97-AF65-F5344CB8AC3E}">
        <p14:creationId xmlns:p14="http://schemas.microsoft.com/office/powerpoint/2010/main" val="28457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852" y="1313911"/>
            <a:ext cx="9243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Repeat NGS was done at time of first progression including RNA sequencing revealing a </a:t>
            </a:r>
            <a:r>
              <a:rPr lang="en-US" sz="2400" i="1" dirty="0"/>
              <a:t>NRG1</a:t>
            </a:r>
            <a:r>
              <a:rPr lang="en-US" sz="2400" dirty="0"/>
              <a:t> fusion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13A83D-E60B-DD94-2FC3-03143EE9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Molecular Profiling – October 2020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73DC3C-8508-C2ED-3A18-297468B9960E}"/>
              </a:ext>
            </a:extLst>
          </p:cNvPr>
          <p:cNvGrpSpPr/>
          <p:nvPr/>
        </p:nvGrpSpPr>
        <p:grpSpPr>
          <a:xfrm>
            <a:off x="548640" y="2414016"/>
            <a:ext cx="11094720" cy="3535680"/>
            <a:chOff x="524256" y="2292096"/>
            <a:chExt cx="11094720" cy="35356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C667A1-05FF-379F-52DC-C36D6F6CAEA2}"/>
                </a:ext>
              </a:extLst>
            </p:cNvPr>
            <p:cNvSpPr/>
            <p:nvPr/>
          </p:nvSpPr>
          <p:spPr>
            <a:xfrm>
              <a:off x="524256" y="2292096"/>
              <a:ext cx="11094720" cy="35356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09ED5950-B2D3-8484-4289-896A08EF3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4770" y="2591772"/>
              <a:ext cx="1770121" cy="14751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2D44EC-92A8-EA33-3920-DD8B8CD0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796" y="4238630"/>
              <a:ext cx="10744201" cy="5411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E2511-9086-13B9-91C7-438984F7CA53}"/>
                </a:ext>
              </a:extLst>
            </p:cNvPr>
            <p:cNvSpPr txBox="1"/>
            <p:nvPr/>
          </p:nvSpPr>
          <p:spPr>
            <a:xfrm>
              <a:off x="793540" y="5138953"/>
              <a:ext cx="99801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71B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NRG1</a:t>
              </a:r>
              <a:r>
                <a:rPr lang="en-US" sz="2000" dirty="0">
                  <a:solidFill>
                    <a:srgbClr val="0071B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   Seq       RNA-Tumor             Pathogenic Fusion               APP-</a:t>
              </a:r>
              <a:r>
                <a:rPr lang="en-US" sz="2000" i="1" dirty="0">
                  <a:solidFill>
                    <a:srgbClr val="0071B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NRG1</a:t>
              </a:r>
              <a:r>
                <a:rPr lang="en-US" sz="2000" dirty="0">
                  <a:solidFill>
                    <a:srgbClr val="0071B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6                       -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87883E-36C2-941C-D9F8-DBE9441316F0}"/>
              </a:ext>
            </a:extLst>
          </p:cNvPr>
          <p:cNvSpPr/>
          <p:nvPr/>
        </p:nvSpPr>
        <p:spPr>
          <a:xfrm>
            <a:off x="739372" y="5193792"/>
            <a:ext cx="10712095" cy="54113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65214"/>
            <a:ext cx="8533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February 2022 – enrollment on CRESTONE study with </a:t>
            </a:r>
            <a:r>
              <a:rPr lang="en-US" sz="2000" dirty="0" err="1"/>
              <a:t>seribantumab</a:t>
            </a:r>
            <a:r>
              <a:rPr lang="en-US" sz="2000" dirty="0"/>
              <a:t>: Fully human IgG monoclonal antibody against HER3</a:t>
            </a:r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3F8FDAA-70D6-4879-205B-A08BF9BD3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2186311"/>
            <a:ext cx="7010400" cy="43141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9CDA94-892F-B7DD-88D9-213AD489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Targeted Therapy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1A1525-5BAC-286D-A697-C763978F8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Carrizosa </a:t>
            </a:r>
            <a:r>
              <a:rPr lang="es-ES" dirty="0" err="1"/>
              <a:t>DR</a:t>
            </a:r>
            <a:r>
              <a:rPr lang="es-ES" dirty="0"/>
              <a:t>, et al. ASCO 2022. </a:t>
            </a:r>
            <a:r>
              <a:rPr lang="es-ES" dirty="0" err="1"/>
              <a:t>Abstract</a:t>
            </a:r>
            <a:r>
              <a:rPr lang="es-ES" dirty="0"/>
              <a:t> 3006.</a:t>
            </a:r>
          </a:p>
        </p:txBody>
      </p:sp>
    </p:spTree>
    <p:extLst>
      <p:ext uri="{BB962C8B-B14F-4D97-AF65-F5344CB8AC3E}">
        <p14:creationId xmlns:p14="http://schemas.microsoft.com/office/powerpoint/2010/main" val="64689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8558AD-8547-29AE-5E9B-F4B1AB16E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02" t="22443" r="5655" b="720"/>
          <a:stretch/>
        </p:blipFill>
        <p:spPr>
          <a:xfrm>
            <a:off x="731180" y="1612899"/>
            <a:ext cx="10744200" cy="4730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1C6E6-1FF8-7D48-72C4-77926FE0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CRESTONE: A Phase 2 Study of the Anti-HER3 </a:t>
            </a:r>
            <a:r>
              <a:rPr lang="en-US" dirty="0" err="1"/>
              <a:t>mAb</a:t>
            </a:r>
            <a:r>
              <a:rPr lang="en-US" dirty="0"/>
              <a:t> </a:t>
            </a:r>
            <a:r>
              <a:rPr lang="en-US" dirty="0" err="1"/>
              <a:t>Seribantumab</a:t>
            </a:r>
            <a:r>
              <a:rPr lang="en-US" dirty="0"/>
              <a:t> in Solid Tumors With NRG1 Fusions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4937F-AC6B-E49B-C52E-0415EE438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Carrizosa </a:t>
            </a:r>
            <a:r>
              <a:rPr lang="es-ES" dirty="0" err="1"/>
              <a:t>DR</a:t>
            </a:r>
            <a:r>
              <a:rPr lang="es-ES" dirty="0"/>
              <a:t>, et al. ASCO 2022. </a:t>
            </a:r>
            <a:r>
              <a:rPr lang="es-ES" dirty="0" err="1"/>
              <a:t>Abstract</a:t>
            </a:r>
            <a:r>
              <a:rPr lang="es-ES" dirty="0"/>
              <a:t> 3006.</a:t>
            </a:r>
          </a:p>
        </p:txBody>
      </p:sp>
    </p:spTree>
    <p:extLst>
      <p:ext uri="{BB962C8B-B14F-4D97-AF65-F5344CB8AC3E}">
        <p14:creationId xmlns:p14="http://schemas.microsoft.com/office/powerpoint/2010/main" val="221647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999F7-41D5-EAEE-15DA-25CBCD49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9477"/>
            <a:ext cx="10744200" cy="992113"/>
          </a:xfrm>
        </p:spPr>
        <p:txBody>
          <a:bodyPr>
            <a:normAutofit/>
          </a:bodyPr>
          <a:lstStyle/>
          <a:p>
            <a:r>
              <a:rPr lang="en-US" dirty="0"/>
              <a:t>Case #2: Patient with Stage IIIB NSCLC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47EC4-625D-57F8-B788-6F29412B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5957"/>
            <a:ext cx="11582400" cy="150913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800" dirty="0"/>
              <a:t>52-year-old man with stage IIIB NSCLC, mixed mucinous and non-mucinous adenocarcinoma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Nonsmoker</a:t>
            </a:r>
          </a:p>
          <a:p>
            <a:pPr>
              <a:spcBef>
                <a:spcPts val="300"/>
              </a:spcBef>
            </a:pPr>
            <a:r>
              <a:rPr lang="en-US" sz="1800" u="sng" dirty="0"/>
              <a:t>DNA sequencing</a:t>
            </a:r>
            <a:r>
              <a:rPr lang="en-US" sz="1800" dirty="0"/>
              <a:t>: no driver alterations in </a:t>
            </a:r>
            <a:r>
              <a:rPr lang="en-US" sz="1800" i="1" dirty="0"/>
              <a:t>EGFR, KRAS, </a:t>
            </a:r>
            <a:r>
              <a:rPr lang="en-US" sz="1800" i="1" dirty="0" err="1"/>
              <a:t>ALK</a:t>
            </a:r>
            <a:r>
              <a:rPr lang="en-US" sz="1800" i="1" dirty="0"/>
              <a:t>, ROS-1, RET, </a:t>
            </a:r>
            <a:r>
              <a:rPr lang="en-US" sz="1800" i="1" dirty="0" err="1"/>
              <a:t>BRAF</a:t>
            </a:r>
            <a:r>
              <a:rPr lang="en-US" sz="1800" i="1" dirty="0"/>
              <a:t>, HER2, METex14, </a:t>
            </a:r>
            <a:r>
              <a:rPr lang="en-US" sz="1800" i="1" dirty="0" err="1"/>
              <a:t>NTRK</a:t>
            </a:r>
            <a:r>
              <a:rPr lang="en-US" sz="1800" i="1" dirty="0"/>
              <a:t> </a:t>
            </a:r>
          </a:p>
          <a:p>
            <a:pPr>
              <a:spcBef>
                <a:spcPts val="300"/>
              </a:spcBef>
            </a:pPr>
            <a:r>
              <a:rPr lang="en-US" sz="1800" u="sng" dirty="0"/>
              <a:t>RNA sequencing</a:t>
            </a:r>
            <a:r>
              <a:rPr lang="en-US" sz="1800" dirty="0"/>
              <a:t>: </a:t>
            </a:r>
            <a:r>
              <a:rPr lang="en-US" sz="1800" i="1" dirty="0"/>
              <a:t>NRG1</a:t>
            </a:r>
            <a:r>
              <a:rPr lang="en-US" sz="1800" dirty="0"/>
              <a:t> fusion with CD74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2B0386A-C998-854F-B620-CF2480EA8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9485"/>
            <a:ext cx="10744199" cy="442131"/>
          </a:xfrm>
        </p:spPr>
        <p:txBody>
          <a:bodyPr/>
          <a:lstStyle/>
          <a:p>
            <a:r>
              <a:rPr lang="en-US" dirty="0"/>
              <a:t>Schram AM, et al. </a:t>
            </a:r>
            <a:r>
              <a:rPr lang="en-US" i="1" dirty="0"/>
              <a:t>Cancer </a:t>
            </a:r>
            <a:r>
              <a:rPr lang="en-US" i="1" dirty="0" err="1"/>
              <a:t>Discov</a:t>
            </a:r>
            <a:r>
              <a:rPr lang="en-US" i="1" dirty="0"/>
              <a:t>. </a:t>
            </a:r>
            <a:r>
              <a:rPr lang="en-US" dirty="0"/>
              <a:t>2022;12(5):1233-1247.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B43AD0-E138-DC4A-126E-81DB1FD82B66}"/>
              </a:ext>
            </a:extLst>
          </p:cNvPr>
          <p:cNvGrpSpPr/>
          <p:nvPr/>
        </p:nvGrpSpPr>
        <p:grpSpPr>
          <a:xfrm>
            <a:off x="1690007" y="2404329"/>
            <a:ext cx="8811986" cy="4094982"/>
            <a:chOff x="1690007" y="2347179"/>
            <a:chExt cx="8811986" cy="4094982"/>
          </a:xfrm>
        </p:grpSpPr>
        <p:pic>
          <p:nvPicPr>
            <p:cNvPr id="5" name="Picture 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E183CE0-348B-20D8-CFC9-627867D6C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812" t="2682" r="6116" b="6064"/>
            <a:stretch/>
          </p:blipFill>
          <p:spPr>
            <a:xfrm>
              <a:off x="1690007" y="2347179"/>
              <a:ext cx="8811986" cy="409498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B1399D-B0CF-052D-920B-A03961503593}"/>
                </a:ext>
              </a:extLst>
            </p:cNvPr>
            <p:cNvSpPr/>
            <p:nvPr/>
          </p:nvSpPr>
          <p:spPr>
            <a:xfrm>
              <a:off x="1794510" y="2347179"/>
              <a:ext cx="251460" cy="1958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694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eams&#10;&#10;Description automatically generated with medium confidence">
            <a:extLst>
              <a:ext uri="{FF2B5EF4-FFF2-40B4-BE49-F238E27FC236}">
                <a16:creationId xmlns:a16="http://schemas.microsoft.com/office/drawing/2014/main" id="{654572CE-00CC-FCB7-1BF5-605FCE387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12" y="1067713"/>
            <a:ext cx="11699575" cy="2508665"/>
          </a:xfrm>
          <a:prstGeom prst="rect">
            <a:avLst/>
          </a:prstGeom>
        </p:spPr>
      </p:pic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1042DF2E-F593-5BD9-F724-A4112B50C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97" t="6759" r="4861" b="9782"/>
          <a:stretch/>
        </p:blipFill>
        <p:spPr>
          <a:xfrm>
            <a:off x="8606790" y="3600004"/>
            <a:ext cx="2091690" cy="3035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DAB0C-1740-3AB2-14B7-4F4B8293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991850" cy="1185577"/>
          </a:xfrm>
        </p:spPr>
        <p:txBody>
          <a:bodyPr>
            <a:normAutofit/>
          </a:bodyPr>
          <a:lstStyle/>
          <a:p>
            <a:r>
              <a:rPr lang="en-US" sz="3000" dirty="0"/>
              <a:t>Global, Multicenter </a:t>
            </a:r>
            <a:r>
              <a:rPr lang="en-US" sz="3000" dirty="0" err="1"/>
              <a:t>Zenocutuzumab</a:t>
            </a:r>
            <a:r>
              <a:rPr lang="en-US" sz="3000" dirty="0"/>
              <a:t> Development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FB8FD-BF4B-834C-0E94-956BC243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4090084"/>
            <a:ext cx="6945630" cy="24250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err="1"/>
              <a:t>Zenocutuzumab</a:t>
            </a:r>
            <a:r>
              <a:rPr lang="en-US" dirty="0"/>
              <a:t> is a HER2/HER3 bispecific humanized IgG1 antibody </a:t>
            </a:r>
          </a:p>
          <a:p>
            <a:pPr>
              <a:spcBef>
                <a:spcPts val="1800"/>
              </a:spcBef>
            </a:pPr>
            <a:r>
              <a:rPr lang="en-US" dirty="0"/>
              <a:t>Docks on HER2 and blocks </a:t>
            </a:r>
            <a:r>
              <a:rPr lang="en-US" i="1" dirty="0"/>
              <a:t>NRG1</a:t>
            </a:r>
            <a:r>
              <a:rPr lang="en-US" dirty="0"/>
              <a:t> binding site to HER3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7CEE8-05CA-F32C-6F1E-E4FD2D644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Schram, et al. ASCO 2022 Abstract 105.</a:t>
            </a:r>
          </a:p>
        </p:txBody>
      </p:sp>
    </p:spTree>
    <p:extLst>
      <p:ext uri="{BB962C8B-B14F-4D97-AF65-F5344CB8AC3E}">
        <p14:creationId xmlns:p14="http://schemas.microsoft.com/office/powerpoint/2010/main" val="264445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DC7D-A84E-8FBE-5038-C144BC23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6C71-74B3-562C-888E-5FAF2349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3676"/>
            <a:ext cx="10744200" cy="4722477"/>
          </a:xfrm>
        </p:spPr>
        <p:txBody>
          <a:bodyPr>
            <a:normAutofit lnSpcReduction="10000"/>
          </a:bodyPr>
          <a:lstStyle/>
          <a:p>
            <a:pPr>
              <a:spcBef>
                <a:spcPts val="4800"/>
              </a:spcBef>
            </a:pPr>
            <a:r>
              <a:rPr lang="en-US" sz="2800" dirty="0"/>
              <a:t>RNA sequencing can detect </a:t>
            </a:r>
            <a:r>
              <a:rPr lang="en-US" sz="2800" i="1" dirty="0"/>
              <a:t>NRG1</a:t>
            </a:r>
            <a:r>
              <a:rPr lang="en-US" sz="2800" dirty="0"/>
              <a:t> fusions in tumors and identify patients who are eligible for targeted therapies</a:t>
            </a:r>
          </a:p>
          <a:p>
            <a:pPr>
              <a:spcBef>
                <a:spcPts val="4800"/>
              </a:spcBef>
            </a:pPr>
            <a:r>
              <a:rPr lang="en-US" sz="2800" dirty="0"/>
              <a:t>It is important to insist on this type of testing for patients with tumors that have higher incidence of these fusions such as </a:t>
            </a:r>
            <a:r>
              <a:rPr lang="en-US" sz="2800" u="sng" dirty="0"/>
              <a:t>invasive mucinous adenocarcinoma of the lung</a:t>
            </a:r>
            <a:r>
              <a:rPr lang="en-US" sz="2800" dirty="0"/>
              <a:t>, and </a:t>
            </a:r>
            <a:r>
              <a:rPr lang="en-US" sz="2800" i="1" u="sng" dirty="0"/>
              <a:t>KRAS</a:t>
            </a:r>
            <a:r>
              <a:rPr lang="en-US" sz="2800" u="sng" dirty="0"/>
              <a:t> wild type pancreatic cancer </a:t>
            </a:r>
          </a:p>
          <a:p>
            <a:pPr>
              <a:spcBef>
                <a:spcPts val="4800"/>
              </a:spcBef>
            </a:pPr>
            <a:r>
              <a:rPr lang="en-US" sz="2800" i="1" dirty="0"/>
              <a:t>NRG1</a:t>
            </a:r>
            <a:r>
              <a:rPr lang="en-US" sz="2800" dirty="0"/>
              <a:t> fusions found in many other tumors that do not harbor driver mutations</a:t>
            </a:r>
          </a:p>
        </p:txBody>
      </p:sp>
    </p:spTree>
    <p:extLst>
      <p:ext uri="{BB962C8B-B14F-4D97-AF65-F5344CB8AC3E}">
        <p14:creationId xmlns:p14="http://schemas.microsoft.com/office/powerpoint/2010/main" val="1328582598"/>
      </p:ext>
    </p:extLst>
  </p:cSld>
  <p:clrMapOvr>
    <a:masterClrMapping/>
  </p:clrMapOvr>
</p:sld>
</file>

<file path=ppt/theme/theme1.xml><?xml version="1.0" encoding="utf-8"?>
<a:theme xmlns:a="http://schemas.openxmlformats.org/drawingml/2006/main" name="2022 Hem Onc">
  <a:themeElements>
    <a:clrScheme name="HemOnc22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4A86D9"/>
      </a:accent1>
      <a:accent2>
        <a:srgbClr val="F7931E"/>
      </a:accent2>
      <a:accent3>
        <a:srgbClr val="DF504B"/>
      </a:accent3>
      <a:accent4>
        <a:srgbClr val="FF7F40"/>
      </a:accent4>
      <a:accent5>
        <a:srgbClr val="35A696"/>
      </a:accent5>
      <a:accent6>
        <a:srgbClr val="AD337F"/>
      </a:accent6>
      <a:hlink>
        <a:srgbClr val="FF7F40"/>
      </a:hlink>
      <a:folHlink>
        <a:srgbClr val="B7B7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Hem Onc" id="{1BD2C11B-1E1D-4714-A12C-2D116F31C9E6}" vid="{7C79B49B-5FF8-488B-985C-FF1AF5D36A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Hem Onc</Template>
  <TotalTime>0</TotalTime>
  <Words>417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2022 Hem Onc</vt:lpstr>
      <vt:lpstr>Patient Case: Timing and Selection of NRG1-Fusion Targeted Eligible Patients</vt:lpstr>
      <vt:lpstr>Case #1: Patient with Metastatic Pancreatic Cancer</vt:lpstr>
      <vt:lpstr>Case #1: CT Images of Liver Metastases Feb 2022</vt:lpstr>
      <vt:lpstr>Case #1: Molecular Profiling – October 2020</vt:lpstr>
      <vt:lpstr>Case #1: Targeted Therapy</vt:lpstr>
      <vt:lpstr>CRESTONE: A Phase 2 Study of the Anti-HER3 mAb Seribantumab in Solid Tumors With NRG1 Fusions</vt:lpstr>
      <vt:lpstr>Case #2: Patient with Stage IIIB NSCLC</vt:lpstr>
      <vt:lpstr>Global, Multicenter Zenocutuzumab Development Program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2019-05-10T15:34:56Z</dcterms:created>
  <dcterms:modified xsi:type="dcterms:W3CDTF">2022-08-09T19:25:59Z</dcterms:modified>
</cp:coreProperties>
</file>