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1"/>
  </p:notesMasterIdLst>
  <p:sldIdLst>
    <p:sldId id="2143187341" r:id="rId2"/>
    <p:sldId id="256" r:id="rId3"/>
    <p:sldId id="2143187342" r:id="rId4"/>
    <p:sldId id="2143187326" r:id="rId5"/>
    <p:sldId id="2143187343" r:id="rId6"/>
    <p:sldId id="2143187329" r:id="rId7"/>
    <p:sldId id="2143187358" r:id="rId8"/>
    <p:sldId id="2143187359" r:id="rId9"/>
    <p:sldId id="21431873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snapToGrid="0">
      <p:cViewPr varScale="1">
        <p:scale>
          <a:sx n="87" d="100"/>
          <a:sy n="87" d="100"/>
        </p:scale>
        <p:origin x="96" y="222"/>
      </p:cViewPr>
      <p:guideLst>
        <p:guide orient="horz" pos="324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088E17-C993-45FB-89BD-8D39C06108A7}" type="slidenum">
              <a:rPr lang="en-US" altLang="en-US" smtClean="0"/>
              <a:pPr>
                <a:defRPr/>
              </a:pPr>
              <a:t>3</a:t>
            </a:fld>
            <a:endParaRPr lang="en-US" altLang="en-US" dirty="0"/>
          </a:p>
        </p:txBody>
      </p:sp>
    </p:spTree>
    <p:extLst>
      <p:ext uri="{BB962C8B-B14F-4D97-AF65-F5344CB8AC3E}">
        <p14:creationId xmlns:p14="http://schemas.microsoft.com/office/powerpoint/2010/main" val="72975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88E17-C993-45FB-89BD-8D39C06108A7}" type="slidenum">
              <a:rPr lang="en-US" altLang="en-US" smtClean="0"/>
              <a:pPr>
                <a:defRPr/>
              </a:pPr>
              <a:t>4</a:t>
            </a:fld>
            <a:endParaRPr lang="en-US" altLang="en-US" dirty="0"/>
          </a:p>
        </p:txBody>
      </p:sp>
    </p:spTree>
    <p:extLst>
      <p:ext uri="{BB962C8B-B14F-4D97-AF65-F5344CB8AC3E}">
        <p14:creationId xmlns:p14="http://schemas.microsoft.com/office/powerpoint/2010/main" val="81773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88E17-C993-45FB-89BD-8D39C06108A7}" type="slidenum">
              <a:rPr lang="en-US" altLang="en-US" smtClean="0"/>
              <a:pPr>
                <a:defRPr/>
              </a:pPr>
              <a:t>5</a:t>
            </a:fld>
            <a:endParaRPr lang="en-US" altLang="en-US" dirty="0"/>
          </a:p>
        </p:txBody>
      </p:sp>
    </p:spTree>
    <p:extLst>
      <p:ext uri="{BB962C8B-B14F-4D97-AF65-F5344CB8AC3E}">
        <p14:creationId xmlns:p14="http://schemas.microsoft.com/office/powerpoint/2010/main" val="67323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88E17-C993-45FB-89BD-8D39C06108A7}" type="slidenum">
              <a:rPr lang="en-US" altLang="en-US" smtClean="0"/>
              <a:pPr>
                <a:defRPr/>
              </a:pPr>
              <a:t>6</a:t>
            </a:fld>
            <a:endParaRPr lang="en-US" altLang="en-US" dirty="0"/>
          </a:p>
        </p:txBody>
      </p:sp>
    </p:spTree>
    <p:extLst>
      <p:ext uri="{BB962C8B-B14F-4D97-AF65-F5344CB8AC3E}">
        <p14:creationId xmlns:p14="http://schemas.microsoft.com/office/powerpoint/2010/main" val="416605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88E17-C993-45FB-89BD-8D39C06108A7}" type="slidenum">
              <a:rPr lang="en-US" altLang="en-US" smtClean="0"/>
              <a:pPr>
                <a:defRPr/>
              </a:pPr>
              <a:t>7</a:t>
            </a:fld>
            <a:endParaRPr lang="en-US" altLang="en-US" dirty="0"/>
          </a:p>
        </p:txBody>
      </p:sp>
    </p:spTree>
    <p:extLst>
      <p:ext uri="{BB962C8B-B14F-4D97-AF65-F5344CB8AC3E}">
        <p14:creationId xmlns:p14="http://schemas.microsoft.com/office/powerpoint/2010/main" val="386609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88E17-C993-45FB-89BD-8D39C06108A7}" type="slidenum">
              <a:rPr lang="en-US" altLang="en-US" smtClean="0"/>
              <a:pPr>
                <a:defRPr/>
              </a:pPr>
              <a:t>8</a:t>
            </a:fld>
            <a:endParaRPr lang="en-US" altLang="en-US" dirty="0"/>
          </a:p>
        </p:txBody>
      </p:sp>
    </p:spTree>
    <p:extLst>
      <p:ext uri="{BB962C8B-B14F-4D97-AF65-F5344CB8AC3E}">
        <p14:creationId xmlns:p14="http://schemas.microsoft.com/office/powerpoint/2010/main" val="320531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88E17-C993-45FB-89BD-8D39C06108A7}" type="slidenum">
              <a:rPr lang="en-US" altLang="en-US" smtClean="0"/>
              <a:pPr>
                <a:defRPr/>
              </a:pPr>
              <a:t>9</a:t>
            </a:fld>
            <a:endParaRPr lang="en-US" altLang="en-US" dirty="0"/>
          </a:p>
        </p:txBody>
      </p:sp>
    </p:spTree>
    <p:extLst>
      <p:ext uri="{BB962C8B-B14F-4D97-AF65-F5344CB8AC3E}">
        <p14:creationId xmlns:p14="http://schemas.microsoft.com/office/powerpoint/2010/main" val="844465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p:txBody>
          <a:bodyPr/>
          <a:lstStyle/>
          <a:p>
            <a:r>
              <a:rPr lang="en-US" sz="4800" dirty="0"/>
              <a:t>Can my Patient Participate in </a:t>
            </a:r>
            <a:r>
              <a:rPr lang="en-US" sz="4800" i="1" dirty="0"/>
              <a:t>NRG1</a:t>
            </a:r>
            <a:r>
              <a:rPr lang="en-US" sz="4800" dirty="0"/>
              <a:t>–Targeted Clinical Trials?</a:t>
            </a:r>
            <a:endParaRPr lang="en-US" dirty="0"/>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223708"/>
            <a:ext cx="10515600" cy="2268537"/>
          </a:xfrm>
        </p:spPr>
        <p:txBody>
          <a:bodyPr>
            <a:normAutofit/>
          </a:bodyPr>
          <a:lstStyle/>
          <a:p>
            <a:r>
              <a:rPr lang="en-US" dirty="0"/>
              <a:t>Stephen Liu, MD</a:t>
            </a:r>
          </a:p>
          <a:p>
            <a:r>
              <a:rPr lang="en-US" dirty="0"/>
              <a:t>Associate Professor of Medicine</a:t>
            </a:r>
          </a:p>
          <a:p>
            <a:r>
              <a:rPr lang="en-US" dirty="0"/>
              <a:t>Director of Thoracic Oncology</a:t>
            </a:r>
          </a:p>
          <a:p>
            <a:r>
              <a:rPr lang="en-US" dirty="0"/>
              <a:t>Georgetown University Hospital</a:t>
            </a:r>
          </a:p>
          <a:p>
            <a:r>
              <a:rPr lang="en-US" dirty="0"/>
              <a:t>Washington, DC</a:t>
            </a:r>
          </a:p>
        </p:txBody>
      </p:sp>
    </p:spTree>
    <p:extLst>
      <p:ext uri="{BB962C8B-B14F-4D97-AF65-F5344CB8AC3E}">
        <p14:creationId xmlns:p14="http://schemas.microsoft.com/office/powerpoint/2010/main" val="375680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209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cs typeface="Arial" charset="0"/>
              </a:rPr>
              <a:t>Disclosures</a:t>
            </a:r>
            <a:endParaRPr lang="en-US" altLang="en-US" dirty="0"/>
          </a:p>
        </p:txBody>
      </p:sp>
      <p:sp>
        <p:nvSpPr>
          <p:cNvPr id="4099" name="Rectangle 3"/>
          <p:cNvSpPr>
            <a:spLocks noGrp="1" noChangeArrowheads="1"/>
          </p:cNvSpPr>
          <p:nvPr>
            <p:ph idx="1"/>
          </p:nvPr>
        </p:nvSpPr>
        <p:spPr/>
        <p:txBody>
          <a:bodyPr/>
          <a:lstStyle/>
          <a:p>
            <a:r>
              <a:rPr lang="en-GB" sz="2664" dirty="0"/>
              <a:t>Advisory Board / Consultant:</a:t>
            </a:r>
          </a:p>
          <a:p>
            <a:pPr marL="609036" lvl="1" indent="0">
              <a:buNone/>
            </a:pPr>
            <a:r>
              <a:rPr lang="en-GB" sz="2398" i="1" dirty="0"/>
              <a:t>Amgen, AstraZeneca, Bayer, Beigene, Blueprint, Boehringer-Ingelheim, Bristol-Myers Squibb</a:t>
            </a:r>
            <a:r>
              <a:rPr lang="en-GB" sz="2398" i="1"/>
              <a:t>, Catalyst, Daiichi </a:t>
            </a:r>
            <a:r>
              <a:rPr lang="en-GB" sz="2398" i="1" dirty="0"/>
              <a:t>Sankyo, Eisai, Elevation Oncology, Genentech/Roche, Gilead, Guardant Health, Janssen, Jazz Pharmaceuticals, Lilly, Merck/MSD, Novartis, Regeneron, Sanofi, Takeda, Turning Point Therapeutics</a:t>
            </a:r>
          </a:p>
          <a:p>
            <a:r>
              <a:rPr lang="en-GB" altLang="en-US" sz="2664" dirty="0"/>
              <a:t>Research grant (to institution):</a:t>
            </a:r>
          </a:p>
          <a:p>
            <a:pPr marL="609036" lvl="1" indent="0">
              <a:buNone/>
            </a:pPr>
            <a:r>
              <a:rPr lang="en-GB" altLang="en-US" sz="2398" i="1" dirty="0"/>
              <a:t>Alkermes, Bayer, Blueprint, Bristol-Myers Squibb, Elevation Oncology, Genentech, Gilead, Lilly, Merck, Merus, </a:t>
            </a:r>
            <a:r>
              <a:rPr lang="en-GB" altLang="en-US" sz="2398" i="1" dirty="0" err="1"/>
              <a:t>Nuvalent</a:t>
            </a:r>
            <a:r>
              <a:rPr lang="en-GB" altLang="en-US" sz="2398" i="1" dirty="0"/>
              <a:t>, Pfizer, Rain Therapeutics, RAPT, Turning Point Therapeutics</a:t>
            </a:r>
          </a:p>
        </p:txBody>
      </p:sp>
    </p:spTree>
    <p:extLst>
      <p:ext uri="{BB962C8B-B14F-4D97-AF65-F5344CB8AC3E}">
        <p14:creationId xmlns:p14="http://schemas.microsoft.com/office/powerpoint/2010/main" val="312974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3BAE-4745-49DA-96A2-43F9B1225F93}"/>
              </a:ext>
            </a:extLst>
          </p:cNvPr>
          <p:cNvSpPr>
            <a:spLocks noGrp="1"/>
          </p:cNvSpPr>
          <p:nvPr>
            <p:ph type="title"/>
          </p:nvPr>
        </p:nvSpPr>
        <p:spPr/>
        <p:txBody>
          <a:bodyPr/>
          <a:lstStyle/>
          <a:p>
            <a:r>
              <a:rPr lang="en-US" i="1" dirty="0"/>
              <a:t>NRG1</a:t>
            </a:r>
            <a:r>
              <a:rPr lang="en-US" dirty="0"/>
              <a:t> Targeted Therapy</a:t>
            </a:r>
          </a:p>
        </p:txBody>
      </p:sp>
      <p:sp>
        <p:nvSpPr>
          <p:cNvPr id="3" name="Content Placeholder 2">
            <a:extLst>
              <a:ext uri="{FF2B5EF4-FFF2-40B4-BE49-F238E27FC236}">
                <a16:creationId xmlns:a16="http://schemas.microsoft.com/office/drawing/2014/main" id="{8A6ADFB5-1BE2-4273-AF24-AC5296838687}"/>
              </a:ext>
            </a:extLst>
          </p:cNvPr>
          <p:cNvSpPr>
            <a:spLocks noGrp="1"/>
          </p:cNvSpPr>
          <p:nvPr>
            <p:ph idx="1"/>
          </p:nvPr>
        </p:nvSpPr>
        <p:spPr/>
        <p:txBody>
          <a:bodyPr/>
          <a:lstStyle/>
          <a:p>
            <a:pPr>
              <a:spcBef>
                <a:spcPts val="1800"/>
              </a:spcBef>
            </a:pPr>
            <a:r>
              <a:rPr lang="en-US" altLang="en-US" sz="3197" dirty="0"/>
              <a:t>No FDA approved treatments</a:t>
            </a:r>
          </a:p>
          <a:p>
            <a:pPr>
              <a:spcBef>
                <a:spcPts val="1800"/>
              </a:spcBef>
            </a:pPr>
            <a:r>
              <a:rPr lang="en-US" altLang="en-US" sz="3197" dirty="0"/>
              <a:t>Several ongoing clinical trials</a:t>
            </a:r>
          </a:p>
          <a:p>
            <a:pPr lvl="1">
              <a:spcBef>
                <a:spcPts val="1800"/>
              </a:spcBef>
            </a:pPr>
            <a:r>
              <a:rPr lang="en-US" altLang="en-US" sz="2664" dirty="0"/>
              <a:t>Primarily tumor agnostic designs</a:t>
            </a:r>
          </a:p>
          <a:p>
            <a:pPr lvl="1">
              <a:spcBef>
                <a:spcPts val="1800"/>
              </a:spcBef>
            </a:pPr>
            <a:r>
              <a:rPr lang="en-US" altLang="en-US" sz="2664" dirty="0"/>
              <a:t>Challenges</a:t>
            </a:r>
          </a:p>
          <a:p>
            <a:pPr lvl="2">
              <a:spcBef>
                <a:spcPts val="1800"/>
              </a:spcBef>
            </a:pPr>
            <a:r>
              <a:rPr lang="en-US" altLang="en-US" sz="2131" dirty="0"/>
              <a:t>Rare events</a:t>
            </a:r>
          </a:p>
          <a:p>
            <a:pPr lvl="2">
              <a:spcBef>
                <a:spcPts val="1800"/>
              </a:spcBef>
            </a:pPr>
            <a:r>
              <a:rPr lang="en-US" altLang="en-US" sz="2131" dirty="0"/>
              <a:t>RNA-based testing needed for identification</a:t>
            </a:r>
          </a:p>
          <a:p>
            <a:pPr lvl="2">
              <a:spcBef>
                <a:spcPts val="1800"/>
              </a:spcBef>
            </a:pPr>
            <a:r>
              <a:rPr lang="en-US" altLang="en-US" sz="2131" dirty="0"/>
              <a:t>Poor outcomes with standard therapy</a:t>
            </a:r>
          </a:p>
          <a:p>
            <a:pPr lvl="1">
              <a:spcBef>
                <a:spcPts val="1800"/>
              </a:spcBef>
            </a:pPr>
            <a:endParaRPr lang="en-US" altLang="en-US" sz="2664" dirty="0"/>
          </a:p>
        </p:txBody>
      </p:sp>
    </p:spTree>
    <p:extLst>
      <p:ext uri="{BB962C8B-B14F-4D97-AF65-F5344CB8AC3E}">
        <p14:creationId xmlns:p14="http://schemas.microsoft.com/office/powerpoint/2010/main" val="323866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3BAE-4745-49DA-96A2-43F9B1225F93}"/>
              </a:ext>
            </a:extLst>
          </p:cNvPr>
          <p:cNvSpPr>
            <a:spLocks noGrp="1"/>
          </p:cNvSpPr>
          <p:nvPr>
            <p:ph type="title"/>
          </p:nvPr>
        </p:nvSpPr>
        <p:spPr/>
        <p:txBody>
          <a:bodyPr/>
          <a:lstStyle/>
          <a:p>
            <a:r>
              <a:rPr lang="en-US" i="1" dirty="0"/>
              <a:t>NRG1</a:t>
            </a:r>
          </a:p>
        </p:txBody>
      </p:sp>
      <p:sp>
        <p:nvSpPr>
          <p:cNvPr id="3" name="Content Placeholder 2">
            <a:extLst>
              <a:ext uri="{FF2B5EF4-FFF2-40B4-BE49-F238E27FC236}">
                <a16:creationId xmlns:a16="http://schemas.microsoft.com/office/drawing/2014/main" id="{8A6ADFB5-1BE2-4273-AF24-AC5296838687}"/>
              </a:ext>
            </a:extLst>
          </p:cNvPr>
          <p:cNvSpPr>
            <a:spLocks noGrp="1"/>
          </p:cNvSpPr>
          <p:nvPr>
            <p:ph idx="1"/>
          </p:nvPr>
        </p:nvSpPr>
        <p:spPr/>
        <p:txBody>
          <a:bodyPr/>
          <a:lstStyle/>
          <a:p>
            <a:r>
              <a:rPr lang="en-US" altLang="en-US" sz="3197" i="1" dirty="0"/>
              <a:t>NRG1</a:t>
            </a:r>
            <a:r>
              <a:rPr lang="en-US" altLang="en-US" sz="3197" dirty="0"/>
              <a:t> fusions are actionable</a:t>
            </a:r>
          </a:p>
          <a:p>
            <a:r>
              <a:rPr lang="en-US" altLang="en-US" sz="3197" dirty="0"/>
              <a:t>No FDA approved agents (yet)</a:t>
            </a:r>
          </a:p>
          <a:p>
            <a:pPr lvl="1"/>
            <a:r>
              <a:rPr lang="en-US" altLang="en-US" sz="2664" dirty="0"/>
              <a:t>Afatinib (pan-</a:t>
            </a:r>
            <a:r>
              <a:rPr lang="en-US" altLang="en-US" sz="2664" dirty="0" err="1"/>
              <a:t>Erb</a:t>
            </a:r>
            <a:r>
              <a:rPr lang="en-US" altLang="en-US" sz="2664" dirty="0"/>
              <a:t> kinase inhibitor)</a:t>
            </a:r>
          </a:p>
          <a:p>
            <a:pPr lvl="2"/>
            <a:r>
              <a:rPr lang="en-US" altLang="en-US" sz="2131" dirty="0"/>
              <a:t>Multiple case reports/series showing responses</a:t>
            </a:r>
          </a:p>
          <a:p>
            <a:pPr lvl="2"/>
            <a:r>
              <a:rPr lang="en-US" altLang="en-US" sz="2131" dirty="0"/>
              <a:t>Unclear denominator</a:t>
            </a:r>
          </a:p>
          <a:p>
            <a:pPr lvl="2"/>
            <a:r>
              <a:rPr lang="en-US" altLang="en-US" sz="2131" dirty="0"/>
              <a:t>ASCO TAPUR</a:t>
            </a:r>
            <a:r>
              <a:rPr lang="en-US" altLang="en-US" sz="2131" baseline="30000" dirty="0"/>
              <a:t>2</a:t>
            </a:r>
          </a:p>
          <a:p>
            <a:pPr lvl="2"/>
            <a:r>
              <a:rPr lang="en-US" altLang="en-US" sz="2131" dirty="0"/>
              <a:t>Decentralized study</a:t>
            </a:r>
            <a:r>
              <a:rPr lang="en-US" altLang="en-US" sz="2131" baseline="30000" dirty="0"/>
              <a:t>3</a:t>
            </a:r>
            <a:r>
              <a:rPr lang="en-US" altLang="en-US" sz="2131" dirty="0"/>
              <a:t> </a:t>
            </a:r>
          </a:p>
        </p:txBody>
      </p:sp>
      <p:pic>
        <p:nvPicPr>
          <p:cNvPr id="5" name="Picture 5">
            <a:extLst>
              <a:ext uri="{FF2B5EF4-FFF2-40B4-BE49-F238E27FC236}">
                <a16:creationId xmlns:a16="http://schemas.microsoft.com/office/drawing/2014/main" id="{EF334BE4-3C65-0147-B889-DF8554CB1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625" y="3746329"/>
            <a:ext cx="5482159" cy="218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C01ECE44-D51D-B49B-5C2B-D95F795EC9DC}"/>
              </a:ext>
            </a:extLst>
          </p:cNvPr>
          <p:cNvSpPr>
            <a:spLocks noGrp="1"/>
          </p:cNvSpPr>
          <p:nvPr>
            <p:ph type="ftr" sz="quarter" idx="3"/>
          </p:nvPr>
        </p:nvSpPr>
        <p:spPr/>
        <p:txBody>
          <a:bodyPr/>
          <a:lstStyle/>
          <a:p>
            <a:r>
              <a:rPr lang="en-US" dirty="0"/>
              <a:t>2.  Clinicaltrials.gov. https://clinicaltrials.gov/ct2/show/NCT02693535. Accessed August 1, 2022;</a:t>
            </a:r>
          </a:p>
          <a:p>
            <a:r>
              <a:rPr lang="en-US" dirty="0"/>
              <a:t>3.  Clinicaltrials.gov. https://clinicaltrials.gov/ct2/show/NCT05107193. Accessed August 1, 2022.</a:t>
            </a:r>
          </a:p>
        </p:txBody>
      </p:sp>
      <p:sp>
        <p:nvSpPr>
          <p:cNvPr id="7" name="Footer Placeholder 3">
            <a:extLst>
              <a:ext uri="{FF2B5EF4-FFF2-40B4-BE49-F238E27FC236}">
                <a16:creationId xmlns:a16="http://schemas.microsoft.com/office/drawing/2014/main" id="{386912FD-6E7A-6A70-EF7F-0ABDB1BBA7D9}"/>
              </a:ext>
            </a:extLst>
          </p:cNvPr>
          <p:cNvSpPr txBox="1">
            <a:spLocks/>
          </p:cNvSpPr>
          <p:nvPr/>
        </p:nvSpPr>
        <p:spPr>
          <a:xfrm>
            <a:off x="6670698" y="5792299"/>
            <a:ext cx="3383280" cy="442131"/>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ctr">
              <a:buFontTx/>
              <a:buAutoNum type="arabicPeriod"/>
            </a:pPr>
            <a:r>
              <a:rPr lang="en-US" dirty="0"/>
              <a:t>Liu SV, et al. </a:t>
            </a:r>
            <a:r>
              <a:rPr lang="en-US" dirty="0" err="1"/>
              <a:t>ESMO</a:t>
            </a:r>
            <a:r>
              <a:rPr lang="en-US" dirty="0"/>
              <a:t> 2019. Abstract 4097;</a:t>
            </a:r>
          </a:p>
        </p:txBody>
      </p:sp>
    </p:spTree>
    <p:extLst>
      <p:ext uri="{BB962C8B-B14F-4D97-AF65-F5344CB8AC3E}">
        <p14:creationId xmlns:p14="http://schemas.microsoft.com/office/powerpoint/2010/main" val="140025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987B5510-A156-674F-BAB3-B98D837891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939"/>
          <a:stretch/>
        </p:blipFill>
        <p:spPr>
          <a:xfrm>
            <a:off x="6375767" y="2340415"/>
            <a:ext cx="2650350" cy="3656557"/>
          </a:xfrm>
          <a:prstGeom prst="rect">
            <a:avLst/>
          </a:prstGeom>
        </p:spPr>
      </p:pic>
      <p:pic>
        <p:nvPicPr>
          <p:cNvPr id="10" name="Picture 9" descr="Diagram&#10;&#10;Description automatically generated with medium confidence">
            <a:extLst>
              <a:ext uri="{FF2B5EF4-FFF2-40B4-BE49-F238E27FC236}">
                <a16:creationId xmlns:a16="http://schemas.microsoft.com/office/drawing/2014/main" id="{667F1B52-EBC7-3261-6730-C3BDE13D6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232" y="2214704"/>
            <a:ext cx="2554568" cy="3857228"/>
          </a:xfrm>
          <a:prstGeom prst="rect">
            <a:avLst/>
          </a:prstGeom>
        </p:spPr>
      </p:pic>
      <p:sp>
        <p:nvSpPr>
          <p:cNvPr id="2" name="Title 1">
            <a:extLst>
              <a:ext uri="{FF2B5EF4-FFF2-40B4-BE49-F238E27FC236}">
                <a16:creationId xmlns:a16="http://schemas.microsoft.com/office/drawing/2014/main" id="{33F83BAE-4745-49DA-96A2-43F9B1225F93}"/>
              </a:ext>
            </a:extLst>
          </p:cNvPr>
          <p:cNvSpPr>
            <a:spLocks noGrp="1"/>
          </p:cNvSpPr>
          <p:nvPr>
            <p:ph type="title"/>
          </p:nvPr>
        </p:nvSpPr>
        <p:spPr/>
        <p:txBody>
          <a:bodyPr/>
          <a:lstStyle/>
          <a:p>
            <a:r>
              <a:rPr lang="en-US" dirty="0"/>
              <a:t>Zenocutuzumab (MCLA-128)</a:t>
            </a:r>
          </a:p>
        </p:txBody>
      </p:sp>
      <p:sp>
        <p:nvSpPr>
          <p:cNvPr id="3" name="Content Placeholder 2">
            <a:extLst>
              <a:ext uri="{FF2B5EF4-FFF2-40B4-BE49-F238E27FC236}">
                <a16:creationId xmlns:a16="http://schemas.microsoft.com/office/drawing/2014/main" id="{8A6ADFB5-1BE2-4273-AF24-AC5296838687}"/>
              </a:ext>
            </a:extLst>
          </p:cNvPr>
          <p:cNvSpPr>
            <a:spLocks noGrp="1"/>
          </p:cNvSpPr>
          <p:nvPr>
            <p:ph idx="1"/>
          </p:nvPr>
        </p:nvSpPr>
        <p:spPr>
          <a:xfrm>
            <a:off x="609600" y="1477906"/>
            <a:ext cx="8546592" cy="4722477"/>
          </a:xfrm>
        </p:spPr>
        <p:txBody>
          <a:bodyPr>
            <a:normAutofit/>
          </a:bodyPr>
          <a:lstStyle/>
          <a:p>
            <a:pPr>
              <a:spcBef>
                <a:spcPts val="1200"/>
              </a:spcBef>
            </a:pPr>
            <a:r>
              <a:rPr lang="en-US" altLang="en-US" sz="2800" dirty="0"/>
              <a:t>Bispecific antibody (HER2 and HER3) with ADCC</a:t>
            </a:r>
          </a:p>
          <a:p>
            <a:pPr lvl="1">
              <a:spcBef>
                <a:spcPts val="1200"/>
              </a:spcBef>
            </a:pPr>
            <a:r>
              <a:rPr lang="en-US" altLang="en-US" sz="2400" dirty="0"/>
              <a:t>Blocks </a:t>
            </a:r>
            <a:r>
              <a:rPr lang="en-US" altLang="en-US" sz="2400" i="1" dirty="0"/>
              <a:t>NRG1</a:t>
            </a:r>
            <a:r>
              <a:rPr lang="en-US" altLang="en-US" sz="2400" dirty="0"/>
              <a:t> from binding HER3</a:t>
            </a:r>
          </a:p>
          <a:p>
            <a:pPr lvl="1">
              <a:spcBef>
                <a:spcPts val="1200"/>
              </a:spcBef>
            </a:pPr>
            <a:r>
              <a:rPr lang="en-US" altLang="en-US" sz="2400" dirty="0"/>
              <a:t>FDA fast track designation</a:t>
            </a:r>
          </a:p>
          <a:p>
            <a:pPr lvl="1">
              <a:spcBef>
                <a:spcPts val="1200"/>
              </a:spcBef>
            </a:pPr>
            <a:r>
              <a:rPr lang="en-US" altLang="en-US" sz="2400" dirty="0" err="1"/>
              <a:t>eNRGy</a:t>
            </a:r>
            <a:r>
              <a:rPr lang="en-US" altLang="en-US" sz="2400" dirty="0"/>
              <a:t> trial</a:t>
            </a:r>
          </a:p>
          <a:p>
            <a:pPr lvl="2">
              <a:spcBef>
                <a:spcPts val="1200"/>
              </a:spcBef>
            </a:pPr>
            <a:r>
              <a:rPr lang="en-US" altLang="en-US" sz="2000" dirty="0"/>
              <a:t>Single arm phase II</a:t>
            </a:r>
          </a:p>
          <a:p>
            <a:pPr lvl="2">
              <a:spcBef>
                <a:spcPts val="1200"/>
              </a:spcBef>
            </a:pPr>
            <a:r>
              <a:rPr lang="en-US" altLang="en-US" sz="2000" dirty="0" err="1"/>
              <a:t>Zenocutuzumab</a:t>
            </a:r>
            <a:r>
              <a:rPr lang="en-US" altLang="en-US" sz="2000" dirty="0"/>
              <a:t> 750mg IV q2wk</a:t>
            </a:r>
          </a:p>
          <a:p>
            <a:pPr lvl="2">
              <a:spcBef>
                <a:spcPts val="1200"/>
              </a:spcBef>
            </a:pPr>
            <a:r>
              <a:rPr lang="en-US" altLang="en-US" sz="2000" dirty="0"/>
              <a:t>All NRG1+ cancers</a:t>
            </a:r>
          </a:p>
          <a:p>
            <a:pPr lvl="2">
              <a:spcBef>
                <a:spcPts val="1200"/>
              </a:spcBef>
            </a:pPr>
            <a:r>
              <a:rPr lang="en-US" altLang="en-US" sz="2000" dirty="0"/>
              <a:t>Primary endpoint: RR</a:t>
            </a:r>
          </a:p>
        </p:txBody>
      </p:sp>
      <p:sp>
        <p:nvSpPr>
          <p:cNvPr id="8" name="Footer Placeholder 7">
            <a:extLst>
              <a:ext uri="{FF2B5EF4-FFF2-40B4-BE49-F238E27FC236}">
                <a16:creationId xmlns:a16="http://schemas.microsoft.com/office/drawing/2014/main" id="{4C555142-C86F-38EC-0631-6F22E76981E5}"/>
              </a:ext>
            </a:extLst>
          </p:cNvPr>
          <p:cNvSpPr>
            <a:spLocks noGrp="1"/>
          </p:cNvSpPr>
          <p:nvPr>
            <p:ph type="ftr" sz="quarter" idx="3"/>
          </p:nvPr>
        </p:nvSpPr>
        <p:spPr/>
        <p:txBody>
          <a:bodyPr/>
          <a:lstStyle/>
          <a:p>
            <a:r>
              <a:rPr lang="en-US" dirty="0" err="1"/>
              <a:t>ADCC</a:t>
            </a:r>
            <a:r>
              <a:rPr lang="en-US" dirty="0"/>
              <a:t>: antibody-dependent cell-mediated cytotoxicity</a:t>
            </a:r>
          </a:p>
          <a:p>
            <a:endParaRPr lang="en-US" dirty="0"/>
          </a:p>
          <a:p>
            <a:r>
              <a:rPr lang="en-US" dirty="0"/>
              <a:t>Schram, et al. ASCO 2022 Abstract 105.</a:t>
            </a:r>
          </a:p>
        </p:txBody>
      </p:sp>
    </p:spTree>
    <p:extLst>
      <p:ext uri="{BB962C8B-B14F-4D97-AF65-F5344CB8AC3E}">
        <p14:creationId xmlns:p14="http://schemas.microsoft.com/office/powerpoint/2010/main" val="102595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3BAE-4745-49DA-96A2-43F9B1225F93}"/>
              </a:ext>
            </a:extLst>
          </p:cNvPr>
          <p:cNvSpPr>
            <a:spLocks noGrp="1"/>
          </p:cNvSpPr>
          <p:nvPr>
            <p:ph type="title"/>
          </p:nvPr>
        </p:nvSpPr>
        <p:spPr/>
        <p:txBody>
          <a:bodyPr/>
          <a:lstStyle/>
          <a:p>
            <a:r>
              <a:rPr lang="en-US" dirty="0"/>
              <a:t>Seribantumab</a:t>
            </a:r>
          </a:p>
        </p:txBody>
      </p:sp>
      <p:sp>
        <p:nvSpPr>
          <p:cNvPr id="3" name="Content Placeholder 2">
            <a:extLst>
              <a:ext uri="{FF2B5EF4-FFF2-40B4-BE49-F238E27FC236}">
                <a16:creationId xmlns:a16="http://schemas.microsoft.com/office/drawing/2014/main" id="{8A6ADFB5-1BE2-4273-AF24-AC5296838687}"/>
              </a:ext>
            </a:extLst>
          </p:cNvPr>
          <p:cNvSpPr>
            <a:spLocks noGrp="1"/>
          </p:cNvSpPr>
          <p:nvPr>
            <p:ph idx="1"/>
          </p:nvPr>
        </p:nvSpPr>
        <p:spPr/>
        <p:txBody>
          <a:bodyPr>
            <a:normAutofit/>
          </a:bodyPr>
          <a:lstStyle/>
          <a:p>
            <a:pPr>
              <a:spcBef>
                <a:spcPts val="1200"/>
              </a:spcBef>
            </a:pPr>
            <a:r>
              <a:rPr lang="en-US" altLang="en-US" sz="3200" dirty="0"/>
              <a:t>Monoclonal antibody (HER3 IgG2)</a:t>
            </a:r>
          </a:p>
          <a:p>
            <a:pPr lvl="1">
              <a:spcBef>
                <a:spcPts val="1200"/>
              </a:spcBef>
            </a:pPr>
            <a:r>
              <a:rPr lang="en-US" altLang="en-US" sz="2800" dirty="0"/>
              <a:t>Blocks </a:t>
            </a:r>
            <a:r>
              <a:rPr lang="en-US" altLang="en-US" sz="2800" i="1" dirty="0"/>
              <a:t>NRG1</a:t>
            </a:r>
            <a:r>
              <a:rPr lang="en-US" altLang="en-US" sz="2800" dirty="0"/>
              <a:t> from binding HER3</a:t>
            </a:r>
          </a:p>
          <a:p>
            <a:pPr lvl="1">
              <a:spcBef>
                <a:spcPts val="1200"/>
              </a:spcBef>
            </a:pPr>
            <a:r>
              <a:rPr lang="en-US" altLang="en-US" sz="2800" dirty="0"/>
              <a:t>FDA fast track designation</a:t>
            </a:r>
          </a:p>
          <a:p>
            <a:pPr lvl="1">
              <a:spcBef>
                <a:spcPts val="1200"/>
              </a:spcBef>
            </a:pPr>
            <a:r>
              <a:rPr lang="en-US" altLang="en-US" sz="2800" dirty="0"/>
              <a:t>CRESTONE trial</a:t>
            </a:r>
          </a:p>
          <a:p>
            <a:pPr lvl="2">
              <a:spcBef>
                <a:spcPts val="1200"/>
              </a:spcBef>
            </a:pPr>
            <a:r>
              <a:rPr lang="en-US" altLang="en-US" sz="2400" dirty="0"/>
              <a:t>Single arm phase II</a:t>
            </a:r>
          </a:p>
          <a:p>
            <a:pPr lvl="2">
              <a:spcBef>
                <a:spcPts val="1200"/>
              </a:spcBef>
            </a:pPr>
            <a:r>
              <a:rPr lang="en-US" altLang="en-US" sz="2400" dirty="0" err="1"/>
              <a:t>Seribantumab</a:t>
            </a:r>
            <a:r>
              <a:rPr lang="en-US" altLang="en-US" sz="2400" dirty="0"/>
              <a:t> IV weekly</a:t>
            </a:r>
          </a:p>
          <a:p>
            <a:pPr lvl="2">
              <a:spcBef>
                <a:spcPts val="1200"/>
              </a:spcBef>
            </a:pPr>
            <a:r>
              <a:rPr lang="en-US" altLang="en-US" sz="2400" dirty="0"/>
              <a:t>All </a:t>
            </a:r>
            <a:r>
              <a:rPr lang="en-US" altLang="en-US" sz="2400" i="1" dirty="0"/>
              <a:t>NRG1</a:t>
            </a:r>
            <a:r>
              <a:rPr lang="en-US" altLang="en-US" sz="2400" dirty="0"/>
              <a:t>+ cancers</a:t>
            </a:r>
          </a:p>
          <a:p>
            <a:pPr lvl="2">
              <a:spcBef>
                <a:spcPts val="1200"/>
              </a:spcBef>
            </a:pPr>
            <a:r>
              <a:rPr lang="en-US" altLang="en-US" sz="2400" dirty="0"/>
              <a:t>Primary endpoint: RR</a:t>
            </a:r>
          </a:p>
        </p:txBody>
      </p:sp>
      <p:grpSp>
        <p:nvGrpSpPr>
          <p:cNvPr id="11" name="Group 10">
            <a:extLst>
              <a:ext uri="{FF2B5EF4-FFF2-40B4-BE49-F238E27FC236}">
                <a16:creationId xmlns:a16="http://schemas.microsoft.com/office/drawing/2014/main" id="{924B4FDB-AA61-0960-2DE0-E17246713E39}"/>
              </a:ext>
            </a:extLst>
          </p:cNvPr>
          <p:cNvGrpSpPr/>
          <p:nvPr/>
        </p:nvGrpSpPr>
        <p:grpSpPr>
          <a:xfrm>
            <a:off x="5981700" y="2656273"/>
            <a:ext cx="5535770" cy="3273609"/>
            <a:chOff x="6439935" y="2703166"/>
            <a:chExt cx="4758081" cy="2813718"/>
          </a:xfrm>
        </p:grpSpPr>
        <p:pic>
          <p:nvPicPr>
            <p:cNvPr id="7" name="Picture 6" descr="Diagram&#10;&#10;Description automatically generated">
              <a:extLst>
                <a:ext uri="{FF2B5EF4-FFF2-40B4-BE49-F238E27FC236}">
                  <a16:creationId xmlns:a16="http://schemas.microsoft.com/office/drawing/2014/main" id="{78573937-B4B0-A67B-4AFA-D661BEA24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935" y="2703166"/>
              <a:ext cx="4758081" cy="2813718"/>
            </a:xfrm>
            <a:prstGeom prst="rect">
              <a:avLst/>
            </a:prstGeom>
          </p:spPr>
        </p:pic>
        <p:sp>
          <p:nvSpPr>
            <p:cNvPr id="8" name="Rectangle 7">
              <a:extLst>
                <a:ext uri="{FF2B5EF4-FFF2-40B4-BE49-F238E27FC236}">
                  <a16:creationId xmlns:a16="http://schemas.microsoft.com/office/drawing/2014/main" id="{D295ACC9-68E3-96B0-69C9-710BB9814A3C}"/>
                </a:ext>
              </a:extLst>
            </p:cNvPr>
            <p:cNvSpPr/>
            <p:nvPr/>
          </p:nvSpPr>
          <p:spPr>
            <a:xfrm>
              <a:off x="7854287" y="4527645"/>
              <a:ext cx="156949" cy="68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88CCD8-A9E8-DE23-20E7-32483ED6AFD0}"/>
                </a:ext>
              </a:extLst>
            </p:cNvPr>
            <p:cNvSpPr/>
            <p:nvPr/>
          </p:nvSpPr>
          <p:spPr>
            <a:xfrm>
              <a:off x="8358117" y="5109380"/>
              <a:ext cx="156949" cy="68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3E468F-CFA2-3FEB-2664-0A0DDA453411}"/>
                </a:ext>
              </a:extLst>
            </p:cNvPr>
            <p:cNvSpPr/>
            <p:nvPr/>
          </p:nvSpPr>
          <p:spPr>
            <a:xfrm>
              <a:off x="10780032" y="4537795"/>
              <a:ext cx="156949" cy="68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ooter Placeholder 11">
            <a:extLst>
              <a:ext uri="{FF2B5EF4-FFF2-40B4-BE49-F238E27FC236}">
                <a16:creationId xmlns:a16="http://schemas.microsoft.com/office/drawing/2014/main" id="{6BA4F6CD-654A-8190-FD76-552CB6C619A5}"/>
              </a:ext>
            </a:extLst>
          </p:cNvPr>
          <p:cNvSpPr>
            <a:spLocks noGrp="1"/>
          </p:cNvSpPr>
          <p:nvPr>
            <p:ph type="ftr" sz="quarter" idx="3"/>
          </p:nvPr>
        </p:nvSpPr>
        <p:spPr/>
        <p:txBody>
          <a:bodyPr/>
          <a:lstStyle/>
          <a:p>
            <a:r>
              <a:rPr lang="es-ES" dirty="0"/>
              <a:t>Carrizosa </a:t>
            </a:r>
            <a:r>
              <a:rPr lang="es-ES" dirty="0" err="1"/>
              <a:t>DR</a:t>
            </a:r>
            <a:r>
              <a:rPr lang="es-ES" dirty="0"/>
              <a:t>, et al. ASCO 2022. </a:t>
            </a:r>
            <a:r>
              <a:rPr lang="es-ES" dirty="0" err="1"/>
              <a:t>Abstract</a:t>
            </a:r>
            <a:r>
              <a:rPr lang="es-ES" dirty="0"/>
              <a:t> 3006.</a:t>
            </a:r>
          </a:p>
        </p:txBody>
      </p:sp>
    </p:spTree>
    <p:extLst>
      <p:ext uri="{BB962C8B-B14F-4D97-AF65-F5344CB8AC3E}">
        <p14:creationId xmlns:p14="http://schemas.microsoft.com/office/powerpoint/2010/main" val="76714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3BAE-4745-49DA-96A2-43F9B1225F93}"/>
              </a:ext>
            </a:extLst>
          </p:cNvPr>
          <p:cNvSpPr>
            <a:spLocks noGrp="1"/>
          </p:cNvSpPr>
          <p:nvPr>
            <p:ph type="title"/>
          </p:nvPr>
        </p:nvSpPr>
        <p:spPr/>
        <p:txBody>
          <a:bodyPr/>
          <a:lstStyle/>
          <a:p>
            <a:r>
              <a:rPr lang="en-US" i="1" dirty="0"/>
              <a:t>NRG1</a:t>
            </a:r>
            <a:r>
              <a:rPr lang="en-US" dirty="0"/>
              <a:t> Trials</a:t>
            </a:r>
          </a:p>
        </p:txBody>
      </p:sp>
      <p:sp>
        <p:nvSpPr>
          <p:cNvPr id="3" name="Content Placeholder 2">
            <a:extLst>
              <a:ext uri="{FF2B5EF4-FFF2-40B4-BE49-F238E27FC236}">
                <a16:creationId xmlns:a16="http://schemas.microsoft.com/office/drawing/2014/main" id="{8A6ADFB5-1BE2-4273-AF24-AC5296838687}"/>
              </a:ext>
            </a:extLst>
          </p:cNvPr>
          <p:cNvSpPr>
            <a:spLocks noGrp="1"/>
          </p:cNvSpPr>
          <p:nvPr>
            <p:ph idx="1"/>
          </p:nvPr>
        </p:nvSpPr>
        <p:spPr>
          <a:xfrm>
            <a:off x="609600" y="1372399"/>
            <a:ext cx="10744200" cy="5180589"/>
          </a:xfrm>
        </p:spPr>
        <p:txBody>
          <a:bodyPr>
            <a:normAutofit/>
          </a:bodyPr>
          <a:lstStyle/>
          <a:p>
            <a:r>
              <a:rPr lang="en-US" altLang="en-US" dirty="0"/>
              <a:t>Seek input about </a:t>
            </a:r>
            <a:r>
              <a:rPr lang="en-US" altLang="en-US" i="1" dirty="0"/>
              <a:t>NRG1</a:t>
            </a:r>
            <a:r>
              <a:rPr lang="en-US" altLang="en-US" dirty="0"/>
              <a:t> trials as soon as possible</a:t>
            </a:r>
          </a:p>
          <a:p>
            <a:pPr lvl="1"/>
            <a:r>
              <a:rPr lang="en-US" altLang="en-US" dirty="0"/>
              <a:t>Even if the current therapy is working well</a:t>
            </a:r>
          </a:p>
          <a:p>
            <a:pPr lvl="1"/>
            <a:r>
              <a:rPr lang="en-US" altLang="en-US" dirty="0" err="1"/>
              <a:t>eNRGy</a:t>
            </a:r>
            <a:r>
              <a:rPr lang="en-US" altLang="en-US" dirty="0"/>
              <a:t> trial:</a:t>
            </a:r>
          </a:p>
          <a:p>
            <a:pPr lvl="2"/>
            <a:r>
              <a:rPr lang="en-US" dirty="0" err="1"/>
              <a:t>Merus</a:t>
            </a:r>
            <a:r>
              <a:rPr lang="en-US" dirty="0"/>
              <a:t> inquiries:  1-833-NRG-1234</a:t>
            </a:r>
            <a:endParaRPr lang="en-US" altLang="en-US" dirty="0"/>
          </a:p>
          <a:p>
            <a:pPr lvl="1"/>
            <a:r>
              <a:rPr lang="en-US" altLang="en-US" dirty="0"/>
              <a:t>CRESTONE trial:</a:t>
            </a:r>
          </a:p>
          <a:p>
            <a:pPr lvl="2"/>
            <a:r>
              <a:rPr lang="fr-FR" dirty="0"/>
              <a:t>Patient contact:  1-716-371-1125</a:t>
            </a:r>
            <a:r>
              <a:rPr lang="en-US" dirty="0"/>
              <a:t>		</a:t>
            </a:r>
          </a:p>
          <a:p>
            <a:pPr lvl="2"/>
            <a:r>
              <a:rPr lang="en-US" dirty="0"/>
              <a:t>Physician/researcher contact:  1-716-371-1125</a:t>
            </a:r>
          </a:p>
          <a:p>
            <a:r>
              <a:rPr lang="en-US" altLang="en-US" dirty="0"/>
              <a:t>Review inclusion criteria to plan treatment strategies</a:t>
            </a:r>
          </a:p>
          <a:p>
            <a:r>
              <a:rPr lang="en-US" altLang="en-US" dirty="0"/>
              <a:t>Understand the study schedules</a:t>
            </a:r>
          </a:p>
          <a:p>
            <a:r>
              <a:rPr lang="en-US" altLang="en-US" dirty="0"/>
              <a:t>Keep abreast of study and landscape updates</a:t>
            </a:r>
          </a:p>
          <a:p>
            <a:pPr lvl="1"/>
            <a:r>
              <a:rPr lang="en-US" altLang="en-US" dirty="0" err="1"/>
              <a:t>eNRGy</a:t>
            </a:r>
            <a:r>
              <a:rPr lang="en-US" altLang="en-US" dirty="0"/>
              <a:t> trial: NCT02912949</a:t>
            </a:r>
          </a:p>
          <a:p>
            <a:pPr lvl="1"/>
            <a:r>
              <a:rPr lang="en-US" altLang="en-US" dirty="0"/>
              <a:t>CRESTONE trial: NCT04383210</a:t>
            </a:r>
          </a:p>
          <a:p>
            <a:pPr lvl="1"/>
            <a:endParaRPr lang="en-US" altLang="en-US" dirty="0"/>
          </a:p>
        </p:txBody>
      </p:sp>
    </p:spTree>
    <p:extLst>
      <p:ext uri="{BB962C8B-B14F-4D97-AF65-F5344CB8AC3E}">
        <p14:creationId xmlns:p14="http://schemas.microsoft.com/office/powerpoint/2010/main" val="115733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3BAE-4745-49DA-96A2-43F9B1225F93}"/>
              </a:ext>
            </a:extLst>
          </p:cNvPr>
          <p:cNvSpPr>
            <a:spLocks noGrp="1"/>
          </p:cNvSpPr>
          <p:nvPr>
            <p:ph type="title"/>
          </p:nvPr>
        </p:nvSpPr>
        <p:spPr/>
        <p:txBody>
          <a:bodyPr/>
          <a:lstStyle/>
          <a:p>
            <a:r>
              <a:rPr lang="en-US" i="1" dirty="0"/>
              <a:t>NRG1</a:t>
            </a:r>
            <a:r>
              <a:rPr lang="en-US" dirty="0"/>
              <a:t> Trials</a:t>
            </a:r>
          </a:p>
        </p:txBody>
      </p:sp>
      <p:sp>
        <p:nvSpPr>
          <p:cNvPr id="3" name="Content Placeholder 2">
            <a:extLst>
              <a:ext uri="{FF2B5EF4-FFF2-40B4-BE49-F238E27FC236}">
                <a16:creationId xmlns:a16="http://schemas.microsoft.com/office/drawing/2014/main" id="{8A6ADFB5-1BE2-4273-AF24-AC5296838687}"/>
              </a:ext>
            </a:extLst>
          </p:cNvPr>
          <p:cNvSpPr>
            <a:spLocks noGrp="1"/>
          </p:cNvSpPr>
          <p:nvPr>
            <p:ph idx="1"/>
          </p:nvPr>
        </p:nvSpPr>
        <p:spPr/>
        <p:txBody>
          <a:bodyPr>
            <a:normAutofit lnSpcReduction="10000"/>
          </a:bodyPr>
          <a:lstStyle/>
          <a:p>
            <a:pPr>
              <a:spcBef>
                <a:spcPts val="1800"/>
              </a:spcBef>
            </a:pPr>
            <a:r>
              <a:rPr lang="en-US" altLang="en-US" sz="2800" dirty="0"/>
              <a:t>Greatest barrier is detecting </a:t>
            </a:r>
            <a:r>
              <a:rPr lang="en-US" altLang="en-US" sz="2800" i="1" dirty="0"/>
              <a:t>NRG1</a:t>
            </a:r>
            <a:r>
              <a:rPr lang="en-US" altLang="en-US" sz="2800" dirty="0"/>
              <a:t> fusions when present</a:t>
            </a:r>
          </a:p>
          <a:p>
            <a:pPr lvl="1">
              <a:spcBef>
                <a:spcPts val="1800"/>
              </a:spcBef>
            </a:pPr>
            <a:r>
              <a:rPr lang="en-US" altLang="en-US" sz="2400" dirty="0"/>
              <a:t>RNA sequencing is the most effective way to detect these rare fusions</a:t>
            </a:r>
          </a:p>
          <a:p>
            <a:pPr>
              <a:spcBef>
                <a:spcPts val="1800"/>
              </a:spcBef>
            </a:pPr>
            <a:r>
              <a:rPr lang="en-US" altLang="en-US" sz="2800" dirty="0"/>
              <a:t>Once confirmed, several tools can help with trial involvement</a:t>
            </a:r>
          </a:p>
          <a:p>
            <a:pPr lvl="1">
              <a:spcBef>
                <a:spcPts val="1800"/>
              </a:spcBef>
            </a:pPr>
            <a:r>
              <a:rPr lang="en-US" altLang="en-US" sz="2400" dirty="0" err="1"/>
              <a:t>Clinicaltrials.gov</a:t>
            </a:r>
            <a:endParaRPr lang="en-US" altLang="en-US" sz="2400" dirty="0"/>
          </a:p>
          <a:p>
            <a:pPr lvl="1">
              <a:spcBef>
                <a:spcPts val="1800"/>
              </a:spcBef>
            </a:pPr>
            <a:r>
              <a:rPr lang="en-US" altLang="en-US" sz="2400" dirty="0"/>
              <a:t>Contact sites and investigators/coordinators</a:t>
            </a:r>
          </a:p>
          <a:p>
            <a:pPr lvl="1">
              <a:spcBef>
                <a:spcPts val="1800"/>
              </a:spcBef>
            </a:pPr>
            <a:r>
              <a:rPr lang="en-US" altLang="en-US" sz="2400" dirty="0"/>
              <a:t>Note schedule and need to travel (sometimes costs defrayed)</a:t>
            </a:r>
          </a:p>
          <a:p>
            <a:pPr lvl="1">
              <a:spcBef>
                <a:spcPts val="1800"/>
              </a:spcBef>
            </a:pPr>
            <a:r>
              <a:rPr lang="en-US" altLang="en-US" sz="2400" dirty="0"/>
              <a:t>Patient advocacy groups</a:t>
            </a:r>
          </a:p>
          <a:p>
            <a:pPr>
              <a:spcBef>
                <a:spcPts val="1800"/>
              </a:spcBef>
            </a:pPr>
            <a:r>
              <a:rPr lang="en-US" altLang="en-US" sz="2800" dirty="0"/>
              <a:t>Do not be afraid to ask for help!</a:t>
            </a:r>
          </a:p>
          <a:p>
            <a:pPr lvl="1">
              <a:spcBef>
                <a:spcPts val="1800"/>
              </a:spcBef>
            </a:pPr>
            <a:endParaRPr lang="en-US" altLang="en-US" sz="2400" dirty="0"/>
          </a:p>
        </p:txBody>
      </p:sp>
    </p:spTree>
    <p:extLst>
      <p:ext uri="{BB962C8B-B14F-4D97-AF65-F5344CB8AC3E}">
        <p14:creationId xmlns:p14="http://schemas.microsoft.com/office/powerpoint/2010/main" val="434256332"/>
      </p:ext>
    </p:extLst>
  </p:cSld>
  <p:clrMapOvr>
    <a:masterClrMapping/>
  </p:clrMapOvr>
</p:sld>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636</Words>
  <Application>Microsoft Office PowerPoint</Application>
  <PresentationFormat>Widescreen</PresentationFormat>
  <Paragraphs>83</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2022 Hem Onc</vt:lpstr>
      <vt:lpstr>Can my Patient Participate in NRG1–Targeted Clinical Trials?</vt:lpstr>
      <vt:lpstr>Disclaimer</vt:lpstr>
      <vt:lpstr>Disclosures</vt:lpstr>
      <vt:lpstr>NRG1 Targeted Therapy</vt:lpstr>
      <vt:lpstr>NRG1</vt:lpstr>
      <vt:lpstr>Zenocutuzumab (MCLA-128)</vt:lpstr>
      <vt:lpstr>Seribantumab</vt:lpstr>
      <vt:lpstr>NRG1 Trials</vt:lpstr>
      <vt:lpstr>NRG1 Trials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2022-08-09T19:24:04Z</dcterms:modified>
</cp:coreProperties>
</file>