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6"/>
  </p:notesMasterIdLst>
  <p:sldIdLst>
    <p:sldId id="258" r:id="rId2"/>
    <p:sldId id="256" r:id="rId3"/>
    <p:sldId id="588" r:id="rId4"/>
    <p:sldId id="257" r:id="rId5"/>
    <p:sldId id="589" r:id="rId6"/>
    <p:sldId id="590" r:id="rId7"/>
    <p:sldId id="591" r:id="rId8"/>
    <p:sldId id="592" r:id="rId9"/>
    <p:sldId id="593" r:id="rId10"/>
    <p:sldId id="594" r:id="rId11"/>
    <p:sldId id="596" r:id="rId12"/>
    <p:sldId id="595" r:id="rId13"/>
    <p:sldId id="598" r:id="rId14"/>
    <p:sldId id="5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2" userDrawn="1">
          <p15:clr>
            <a:srgbClr val="A4A3A4"/>
          </p15:clr>
        </p15:guide>
        <p15:guide id="2" pos="3840" userDrawn="1">
          <p15:clr>
            <a:srgbClr val="A4A3A4"/>
          </p15:clr>
        </p15:guide>
        <p15:guide id="3" pos="360" userDrawn="1">
          <p15:clr>
            <a:srgbClr val="A4A3A4"/>
          </p15:clr>
        </p15:guide>
        <p15:guide id="4" orient="horz" pos="3672" userDrawn="1">
          <p15:clr>
            <a:srgbClr val="A4A3A4"/>
          </p15:clr>
        </p15:guide>
        <p15:guide id="5" pos="7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7" autoAdjust="0"/>
    <p:restoredTop sz="94660"/>
  </p:normalViewPr>
  <p:slideViewPr>
    <p:cSldViewPr snapToGrid="0">
      <p:cViewPr varScale="1">
        <p:scale>
          <a:sx n="92" d="100"/>
          <a:sy n="92" d="100"/>
        </p:scale>
        <p:origin x="90" y="108"/>
      </p:cViewPr>
      <p:guideLst>
        <p:guide orient="horz" pos="972"/>
        <p:guide pos="3840"/>
        <p:guide pos="360"/>
        <p:guide orient="horz" pos="3672"/>
        <p:guide pos="7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a:t>
            </a:fld>
            <a:endParaRPr lang="en-US"/>
          </a:p>
        </p:txBody>
      </p:sp>
    </p:spTree>
    <p:extLst>
      <p:ext uri="{BB962C8B-B14F-4D97-AF65-F5344CB8AC3E}">
        <p14:creationId xmlns:p14="http://schemas.microsoft.com/office/powerpoint/2010/main" val="116279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11</a:t>
            </a:fld>
            <a:endParaRPr lang="en-US"/>
          </a:p>
        </p:txBody>
      </p:sp>
    </p:spTree>
    <p:extLst>
      <p:ext uri="{BB962C8B-B14F-4D97-AF65-F5344CB8AC3E}">
        <p14:creationId xmlns:p14="http://schemas.microsoft.com/office/powerpoint/2010/main" val="196653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12</a:t>
            </a:fld>
            <a:endParaRPr lang="en-US"/>
          </a:p>
        </p:txBody>
      </p:sp>
    </p:spTree>
    <p:extLst>
      <p:ext uri="{BB962C8B-B14F-4D97-AF65-F5344CB8AC3E}">
        <p14:creationId xmlns:p14="http://schemas.microsoft.com/office/powerpoint/2010/main" val="141153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13</a:t>
            </a:fld>
            <a:endParaRPr lang="en-US"/>
          </a:p>
        </p:txBody>
      </p:sp>
    </p:spTree>
    <p:extLst>
      <p:ext uri="{BB962C8B-B14F-4D97-AF65-F5344CB8AC3E}">
        <p14:creationId xmlns:p14="http://schemas.microsoft.com/office/powerpoint/2010/main" val="201778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3</a:t>
            </a:fld>
            <a:endParaRPr lang="en-US"/>
          </a:p>
        </p:txBody>
      </p:sp>
    </p:spTree>
    <p:extLst>
      <p:ext uri="{BB962C8B-B14F-4D97-AF65-F5344CB8AC3E}">
        <p14:creationId xmlns:p14="http://schemas.microsoft.com/office/powerpoint/2010/main" val="269133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EE2D4A5-DD30-834C-AE6F-29753F5097C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4CF7BE8-9693-E24A-855E-8E7FA0ABFE8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p>
        </p:txBody>
      </p:sp>
    </p:spTree>
    <p:extLst>
      <p:ext uri="{BB962C8B-B14F-4D97-AF65-F5344CB8AC3E}">
        <p14:creationId xmlns:p14="http://schemas.microsoft.com/office/powerpoint/2010/main" val="1622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5</a:t>
            </a:fld>
            <a:endParaRPr lang="en-US"/>
          </a:p>
        </p:txBody>
      </p:sp>
    </p:spTree>
    <p:extLst>
      <p:ext uri="{BB962C8B-B14F-4D97-AF65-F5344CB8AC3E}">
        <p14:creationId xmlns:p14="http://schemas.microsoft.com/office/powerpoint/2010/main" val="1603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6</a:t>
            </a:fld>
            <a:endParaRPr lang="en-US"/>
          </a:p>
        </p:txBody>
      </p:sp>
    </p:spTree>
    <p:extLst>
      <p:ext uri="{BB962C8B-B14F-4D97-AF65-F5344CB8AC3E}">
        <p14:creationId xmlns:p14="http://schemas.microsoft.com/office/powerpoint/2010/main" val="195094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7</a:t>
            </a:fld>
            <a:endParaRPr lang="en-US"/>
          </a:p>
        </p:txBody>
      </p:sp>
    </p:spTree>
    <p:extLst>
      <p:ext uri="{BB962C8B-B14F-4D97-AF65-F5344CB8AC3E}">
        <p14:creationId xmlns:p14="http://schemas.microsoft.com/office/powerpoint/2010/main" val="178465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8</a:t>
            </a:fld>
            <a:endParaRPr lang="en-US"/>
          </a:p>
        </p:txBody>
      </p:sp>
    </p:spTree>
    <p:extLst>
      <p:ext uri="{BB962C8B-B14F-4D97-AF65-F5344CB8AC3E}">
        <p14:creationId xmlns:p14="http://schemas.microsoft.com/office/powerpoint/2010/main" val="397469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9</a:t>
            </a:fld>
            <a:endParaRPr lang="en-US"/>
          </a:p>
        </p:txBody>
      </p:sp>
    </p:spTree>
    <p:extLst>
      <p:ext uri="{BB962C8B-B14F-4D97-AF65-F5344CB8AC3E}">
        <p14:creationId xmlns:p14="http://schemas.microsoft.com/office/powerpoint/2010/main" val="262506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10</a:t>
            </a:fld>
            <a:endParaRPr lang="en-US"/>
          </a:p>
        </p:txBody>
      </p:sp>
    </p:spTree>
    <p:extLst>
      <p:ext uri="{BB962C8B-B14F-4D97-AF65-F5344CB8AC3E}">
        <p14:creationId xmlns:p14="http://schemas.microsoft.com/office/powerpoint/2010/main" val="842563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AC9E-0149-22D1-B8B2-FEA7C30AE44D}"/>
              </a:ext>
            </a:extLst>
          </p:cNvPr>
          <p:cNvSpPr>
            <a:spLocks noGrp="1"/>
          </p:cNvSpPr>
          <p:nvPr>
            <p:ph type="title"/>
          </p:nvPr>
        </p:nvSpPr>
        <p:spPr/>
        <p:txBody>
          <a:bodyPr>
            <a:normAutofit/>
          </a:bodyPr>
          <a:lstStyle/>
          <a:p>
            <a:r>
              <a:rPr lang="en-US" sz="4400" dirty="0"/>
              <a:t>What Are the Novel Targeted Therapies for </a:t>
            </a:r>
            <a:r>
              <a:rPr lang="en-US" sz="4400" i="1" dirty="0"/>
              <a:t>NRG1</a:t>
            </a:r>
            <a:r>
              <a:rPr lang="en-US" sz="4400" dirty="0"/>
              <a:t> Fusion Tumors?</a:t>
            </a:r>
          </a:p>
        </p:txBody>
      </p:sp>
      <p:sp>
        <p:nvSpPr>
          <p:cNvPr id="3" name="Subtitle 2">
            <a:extLst>
              <a:ext uri="{FF2B5EF4-FFF2-40B4-BE49-F238E27FC236}">
                <a16:creationId xmlns:a16="http://schemas.microsoft.com/office/drawing/2014/main" id="{DA42511C-7456-45B3-8A08-C128B994F38B}"/>
              </a:ext>
            </a:extLst>
          </p:cNvPr>
          <p:cNvSpPr>
            <a:spLocks noGrp="1"/>
          </p:cNvSpPr>
          <p:nvPr>
            <p:ph type="body" idx="1"/>
          </p:nvPr>
        </p:nvSpPr>
        <p:spPr>
          <a:xfrm>
            <a:off x="609601" y="3989387"/>
            <a:ext cx="10515600" cy="2268537"/>
          </a:xfrm>
        </p:spPr>
        <p:txBody>
          <a:bodyPr>
            <a:normAutofit fontScale="92500" lnSpcReduction="10000"/>
          </a:bodyPr>
          <a:lstStyle/>
          <a:p>
            <a:r>
              <a:rPr lang="en-US" dirty="0"/>
              <a:t>Efrat Dotan, MD</a:t>
            </a:r>
          </a:p>
          <a:p>
            <a:r>
              <a:rPr lang="en-US" dirty="0"/>
              <a:t>Associate Professor, Department of Medical Oncology</a:t>
            </a:r>
          </a:p>
          <a:p>
            <a:r>
              <a:rPr lang="en-US" dirty="0"/>
              <a:t>Division Chief of Gastrointestinal Cancer Program</a:t>
            </a:r>
          </a:p>
          <a:p>
            <a:r>
              <a:rPr lang="en-US" dirty="0"/>
              <a:t>Hematology Oncology Fellowship Associate Program Director</a:t>
            </a:r>
          </a:p>
          <a:p>
            <a:r>
              <a:rPr lang="en-US" dirty="0"/>
              <a:t>Fox Chase Cancer Center</a:t>
            </a:r>
          </a:p>
          <a:p>
            <a:r>
              <a:rPr lang="en-US" dirty="0"/>
              <a:t>Philadelphia, PA</a:t>
            </a:r>
          </a:p>
        </p:txBody>
      </p:sp>
    </p:spTree>
    <p:extLst>
      <p:ext uri="{BB962C8B-B14F-4D97-AF65-F5344CB8AC3E}">
        <p14:creationId xmlns:p14="http://schemas.microsoft.com/office/powerpoint/2010/main" val="366783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DC1316-0096-599A-777D-845A1E7A5EF3}"/>
              </a:ext>
            </a:extLst>
          </p:cNvPr>
          <p:cNvSpPr>
            <a:spLocks noGrp="1"/>
          </p:cNvSpPr>
          <p:nvPr>
            <p:ph type="ftr" sz="quarter" idx="3"/>
          </p:nvPr>
        </p:nvSpPr>
        <p:spPr/>
        <p:txBody>
          <a:bodyPr/>
          <a:lstStyle/>
          <a:p>
            <a:r>
              <a:rPr lang="en-US" dirty="0" err="1"/>
              <a:t>Bendell</a:t>
            </a:r>
            <a:r>
              <a:rPr lang="en-US" dirty="0"/>
              <a:t>, et al. ASCO GI Cancers Symposium 2021. Abstract TPS449.</a:t>
            </a:r>
          </a:p>
          <a:p>
            <a:r>
              <a:rPr lang="es-ES" dirty="0"/>
              <a:t>Carrizosa </a:t>
            </a:r>
            <a:r>
              <a:rPr lang="es-ES" dirty="0" err="1"/>
              <a:t>DR</a:t>
            </a:r>
            <a:r>
              <a:rPr lang="es-ES" dirty="0"/>
              <a:t>, et al. ASCO 2022. </a:t>
            </a:r>
            <a:r>
              <a:rPr lang="es-ES" dirty="0" err="1"/>
              <a:t>Abstract</a:t>
            </a:r>
            <a:r>
              <a:rPr lang="es-ES" dirty="0"/>
              <a:t> 3006.</a:t>
            </a:r>
            <a:endParaRPr lang="en-US" dirty="0"/>
          </a:p>
        </p:txBody>
      </p:sp>
      <p:sp>
        <p:nvSpPr>
          <p:cNvPr id="9" name="Title 8">
            <a:extLst>
              <a:ext uri="{FF2B5EF4-FFF2-40B4-BE49-F238E27FC236}">
                <a16:creationId xmlns:a16="http://schemas.microsoft.com/office/drawing/2014/main" id="{96771A09-5709-047C-D265-D708E8735E8E}"/>
              </a:ext>
            </a:extLst>
          </p:cNvPr>
          <p:cNvSpPr>
            <a:spLocks noGrp="1"/>
          </p:cNvSpPr>
          <p:nvPr>
            <p:ph type="title"/>
          </p:nvPr>
        </p:nvSpPr>
        <p:spPr/>
        <p:txBody>
          <a:bodyPr/>
          <a:lstStyle/>
          <a:p>
            <a:r>
              <a:rPr lang="en-US" dirty="0" err="1"/>
              <a:t>Seribantumab</a:t>
            </a:r>
            <a:endParaRPr lang="en-US" dirty="0"/>
          </a:p>
        </p:txBody>
      </p:sp>
      <p:sp>
        <p:nvSpPr>
          <p:cNvPr id="10" name="Content Placeholder 9">
            <a:extLst>
              <a:ext uri="{FF2B5EF4-FFF2-40B4-BE49-F238E27FC236}">
                <a16:creationId xmlns:a16="http://schemas.microsoft.com/office/drawing/2014/main" id="{5C228F2F-6565-6267-0086-02265AB154AE}"/>
              </a:ext>
            </a:extLst>
          </p:cNvPr>
          <p:cNvSpPr>
            <a:spLocks noGrp="1"/>
          </p:cNvSpPr>
          <p:nvPr>
            <p:ph idx="1"/>
          </p:nvPr>
        </p:nvSpPr>
        <p:spPr>
          <a:xfrm>
            <a:off x="609600" y="1398883"/>
            <a:ext cx="4222044" cy="4722477"/>
          </a:xfrm>
        </p:spPr>
        <p:txBody>
          <a:bodyPr>
            <a:normAutofit/>
          </a:bodyPr>
          <a:lstStyle/>
          <a:p>
            <a:pPr>
              <a:spcBef>
                <a:spcPts val="1800"/>
              </a:spcBef>
            </a:pPr>
            <a:r>
              <a:rPr lang="en-US" sz="2200" dirty="0"/>
              <a:t>Fully human immunoglobulin monoclonal antibody against HER3</a:t>
            </a:r>
          </a:p>
          <a:p>
            <a:pPr>
              <a:spcBef>
                <a:spcPts val="1800"/>
              </a:spcBef>
            </a:pPr>
            <a:r>
              <a:rPr lang="en-US" sz="2200" dirty="0"/>
              <a:t>Competes with </a:t>
            </a:r>
            <a:r>
              <a:rPr lang="en-US" sz="2200" i="1" dirty="0"/>
              <a:t>NRG1</a:t>
            </a:r>
            <a:r>
              <a:rPr lang="en-US" sz="2200" dirty="0"/>
              <a:t> in binding to HER3</a:t>
            </a:r>
          </a:p>
          <a:p>
            <a:pPr>
              <a:spcBef>
                <a:spcPts val="1800"/>
              </a:spcBef>
            </a:pPr>
            <a:r>
              <a:rPr lang="en-US" sz="2200" dirty="0"/>
              <a:t>Inhibits dimerization and phosphorylation of HER3 and other ERBB family members </a:t>
            </a:r>
          </a:p>
          <a:p>
            <a:pPr>
              <a:spcBef>
                <a:spcPts val="1800"/>
              </a:spcBef>
            </a:pPr>
            <a:r>
              <a:rPr lang="en-US" sz="2200" dirty="0"/>
              <a:t>Inhibits downstream PI3K/AKT and MAPK/ERK pathways signaling</a:t>
            </a:r>
          </a:p>
          <a:p>
            <a:pPr>
              <a:spcBef>
                <a:spcPts val="1800"/>
              </a:spcBef>
            </a:pPr>
            <a:endParaRPr lang="en-US" sz="2200" dirty="0"/>
          </a:p>
        </p:txBody>
      </p:sp>
      <p:pic>
        <p:nvPicPr>
          <p:cNvPr id="14" name="Picture 13" descr="Diagram&#10;&#10;Description automatically generated with medium confidence">
            <a:extLst>
              <a:ext uri="{FF2B5EF4-FFF2-40B4-BE49-F238E27FC236}">
                <a16:creationId xmlns:a16="http://schemas.microsoft.com/office/drawing/2014/main" id="{2611B5EC-ABDE-0274-1781-217E4A4A277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131748" y="1573564"/>
            <a:ext cx="6899904" cy="3710872"/>
          </a:xfrm>
          <a:prstGeom prst="rect">
            <a:avLst/>
          </a:prstGeom>
        </p:spPr>
      </p:pic>
    </p:spTree>
    <p:extLst>
      <p:ext uri="{BB962C8B-B14F-4D97-AF65-F5344CB8AC3E}">
        <p14:creationId xmlns:p14="http://schemas.microsoft.com/office/powerpoint/2010/main" val="5387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2B8558AD-8547-29AE-5E9B-F4B1AB16EDA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a:ext>
            </a:extLst>
          </a:blip>
          <a:srcRect l="3602" t="22443" r="5655" b="720"/>
          <a:stretch/>
        </p:blipFill>
        <p:spPr>
          <a:xfrm>
            <a:off x="731180" y="1612899"/>
            <a:ext cx="10744200" cy="4730751"/>
          </a:xfrm>
          <a:prstGeom prst="rect">
            <a:avLst/>
          </a:prstGeom>
        </p:spPr>
      </p:pic>
      <p:sp>
        <p:nvSpPr>
          <p:cNvPr id="2" name="Title 1">
            <a:extLst>
              <a:ext uri="{FF2B5EF4-FFF2-40B4-BE49-F238E27FC236}">
                <a16:creationId xmlns:a16="http://schemas.microsoft.com/office/drawing/2014/main" id="{8B41C6E6-1FF8-7D48-72C4-77926FE06001}"/>
              </a:ext>
            </a:extLst>
          </p:cNvPr>
          <p:cNvSpPr>
            <a:spLocks noGrp="1"/>
          </p:cNvSpPr>
          <p:nvPr>
            <p:ph type="title"/>
          </p:nvPr>
        </p:nvSpPr>
        <p:spPr/>
        <p:txBody>
          <a:bodyPr/>
          <a:lstStyle/>
          <a:p>
            <a:r>
              <a:rPr lang="en-US" dirty="0"/>
              <a:t>CRESTONE: A Phase 2 Study of the Anti-HER3 </a:t>
            </a:r>
            <a:r>
              <a:rPr lang="en-US" dirty="0" err="1"/>
              <a:t>mAb</a:t>
            </a:r>
            <a:r>
              <a:rPr lang="en-US" dirty="0"/>
              <a:t> </a:t>
            </a:r>
            <a:r>
              <a:rPr lang="en-US" dirty="0" err="1"/>
              <a:t>Seribantumab</a:t>
            </a:r>
            <a:r>
              <a:rPr lang="en-US" dirty="0"/>
              <a:t> in Solid Tumors With NRG1 Fusions</a:t>
            </a:r>
          </a:p>
        </p:txBody>
      </p:sp>
      <p:sp>
        <p:nvSpPr>
          <p:cNvPr id="4" name="Footer Placeholder 3">
            <a:extLst>
              <a:ext uri="{FF2B5EF4-FFF2-40B4-BE49-F238E27FC236}">
                <a16:creationId xmlns:a16="http://schemas.microsoft.com/office/drawing/2014/main" id="{B4E4937F-AC6B-E49B-C52E-0415EE4387A1}"/>
              </a:ext>
            </a:extLst>
          </p:cNvPr>
          <p:cNvSpPr>
            <a:spLocks noGrp="1"/>
          </p:cNvSpPr>
          <p:nvPr>
            <p:ph type="ftr" sz="quarter" idx="3"/>
          </p:nvPr>
        </p:nvSpPr>
        <p:spPr/>
        <p:txBody>
          <a:bodyPr/>
          <a:lstStyle/>
          <a:p>
            <a:r>
              <a:rPr lang="es-ES" dirty="0"/>
              <a:t>Carrizosa </a:t>
            </a:r>
            <a:r>
              <a:rPr lang="es-ES" dirty="0" err="1"/>
              <a:t>DR</a:t>
            </a:r>
            <a:r>
              <a:rPr lang="es-ES" dirty="0"/>
              <a:t>, et al. ASCO 2022. </a:t>
            </a:r>
            <a:r>
              <a:rPr lang="es-ES" dirty="0" err="1"/>
              <a:t>Abstract</a:t>
            </a:r>
            <a:r>
              <a:rPr lang="es-ES" dirty="0"/>
              <a:t> 3006.</a:t>
            </a:r>
          </a:p>
        </p:txBody>
      </p:sp>
    </p:spTree>
    <p:extLst>
      <p:ext uri="{BB962C8B-B14F-4D97-AF65-F5344CB8AC3E}">
        <p14:creationId xmlns:p14="http://schemas.microsoft.com/office/powerpoint/2010/main" val="134187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F220F-F875-2F24-A202-24595F91F7A7}"/>
              </a:ext>
            </a:extLst>
          </p:cNvPr>
          <p:cNvPicPr>
            <a:picLocks noChangeAspect="1"/>
          </p:cNvPicPr>
          <p:nvPr/>
        </p:nvPicPr>
        <p:blipFill>
          <a:blip r:embed="rId3"/>
          <a:stretch>
            <a:fillRect/>
          </a:stretch>
        </p:blipFill>
        <p:spPr>
          <a:xfrm>
            <a:off x="783688" y="1207954"/>
            <a:ext cx="10677525" cy="4838700"/>
          </a:xfrm>
          <a:prstGeom prst="rect">
            <a:avLst/>
          </a:prstGeom>
        </p:spPr>
      </p:pic>
      <p:sp>
        <p:nvSpPr>
          <p:cNvPr id="2" name="Title 1">
            <a:extLst>
              <a:ext uri="{FF2B5EF4-FFF2-40B4-BE49-F238E27FC236}">
                <a16:creationId xmlns:a16="http://schemas.microsoft.com/office/drawing/2014/main" id="{E420C671-AEEB-8624-36DD-92A84D7D8FD1}"/>
              </a:ext>
            </a:extLst>
          </p:cNvPr>
          <p:cNvSpPr>
            <a:spLocks noGrp="1"/>
          </p:cNvSpPr>
          <p:nvPr>
            <p:ph type="title"/>
          </p:nvPr>
        </p:nvSpPr>
        <p:spPr/>
        <p:txBody>
          <a:bodyPr/>
          <a:lstStyle/>
          <a:p>
            <a:r>
              <a:rPr lang="en-US" dirty="0"/>
              <a:t>CRESTONE Phase 2 Study With </a:t>
            </a:r>
            <a:r>
              <a:rPr lang="en-US" dirty="0" err="1"/>
              <a:t>Seribantumab</a:t>
            </a:r>
            <a:endParaRPr lang="en-US" dirty="0"/>
          </a:p>
        </p:txBody>
      </p:sp>
      <p:sp>
        <p:nvSpPr>
          <p:cNvPr id="4" name="Footer Placeholder 3">
            <a:extLst>
              <a:ext uri="{FF2B5EF4-FFF2-40B4-BE49-F238E27FC236}">
                <a16:creationId xmlns:a16="http://schemas.microsoft.com/office/drawing/2014/main" id="{D94E42FF-69BB-D320-708C-258EC32895F2}"/>
              </a:ext>
            </a:extLst>
          </p:cNvPr>
          <p:cNvSpPr>
            <a:spLocks noGrp="1"/>
          </p:cNvSpPr>
          <p:nvPr>
            <p:ph type="ftr" sz="quarter" idx="3"/>
          </p:nvPr>
        </p:nvSpPr>
        <p:spPr/>
        <p:txBody>
          <a:bodyPr/>
          <a:lstStyle/>
          <a:p>
            <a:r>
              <a:rPr lang="es-ES" dirty="0"/>
              <a:t>Carrizosa </a:t>
            </a:r>
            <a:r>
              <a:rPr lang="es-ES" dirty="0" err="1"/>
              <a:t>DR</a:t>
            </a:r>
            <a:r>
              <a:rPr lang="es-ES" dirty="0"/>
              <a:t>, et al. ASCO 2022. </a:t>
            </a:r>
            <a:r>
              <a:rPr lang="es-ES" dirty="0" err="1"/>
              <a:t>Abstract</a:t>
            </a:r>
            <a:r>
              <a:rPr lang="es-ES" dirty="0"/>
              <a:t> 3006.</a:t>
            </a:r>
          </a:p>
        </p:txBody>
      </p:sp>
    </p:spTree>
    <p:extLst>
      <p:ext uri="{BB962C8B-B14F-4D97-AF65-F5344CB8AC3E}">
        <p14:creationId xmlns:p14="http://schemas.microsoft.com/office/powerpoint/2010/main" val="317744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C79FF9F6-8EC8-7A6B-1003-760B6603CAD8}"/>
              </a:ext>
            </a:extLst>
          </p:cNvPr>
          <p:cNvPicPr>
            <a:picLocks noChangeAspect="1"/>
          </p:cNvPicPr>
          <p:nvPr/>
        </p:nvPicPr>
        <p:blipFill>
          <a:blip r:embed="rId3"/>
          <a:stretch>
            <a:fillRect/>
          </a:stretch>
        </p:blipFill>
        <p:spPr>
          <a:xfrm>
            <a:off x="264124" y="1097165"/>
            <a:ext cx="6040661" cy="5197779"/>
          </a:xfrm>
          <a:prstGeom prst="rect">
            <a:avLst/>
          </a:prstGeom>
        </p:spPr>
      </p:pic>
      <p:pic>
        <p:nvPicPr>
          <p:cNvPr id="6" name="Picture 5" descr="Graphical user interface, chart&#10;&#10;Description automatically generated">
            <a:extLst>
              <a:ext uri="{FF2B5EF4-FFF2-40B4-BE49-F238E27FC236}">
                <a16:creationId xmlns:a16="http://schemas.microsoft.com/office/drawing/2014/main" id="{7A2824B1-BF65-3E6F-AFE7-84C1725F8A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4307" y="1173621"/>
            <a:ext cx="5592894" cy="4967171"/>
          </a:xfrm>
          <a:prstGeom prst="rect">
            <a:avLst/>
          </a:prstGeom>
        </p:spPr>
      </p:pic>
      <p:sp>
        <p:nvSpPr>
          <p:cNvPr id="2" name="Title 1">
            <a:extLst>
              <a:ext uri="{FF2B5EF4-FFF2-40B4-BE49-F238E27FC236}">
                <a16:creationId xmlns:a16="http://schemas.microsoft.com/office/drawing/2014/main" id="{99BDB6F1-D324-5DA8-E976-0FD090636826}"/>
              </a:ext>
            </a:extLst>
          </p:cNvPr>
          <p:cNvSpPr>
            <a:spLocks noGrp="1"/>
          </p:cNvSpPr>
          <p:nvPr>
            <p:ph type="title"/>
          </p:nvPr>
        </p:nvSpPr>
        <p:spPr/>
        <p:txBody>
          <a:bodyPr/>
          <a:lstStyle/>
          <a:p>
            <a:r>
              <a:rPr lang="en-US" b="1" dirty="0"/>
              <a:t>CRESTONE Phase 2 Study With </a:t>
            </a:r>
            <a:r>
              <a:rPr lang="en-US" b="1" dirty="0" err="1"/>
              <a:t>Seribantumab</a:t>
            </a:r>
            <a:endParaRPr lang="en-US" dirty="0"/>
          </a:p>
        </p:txBody>
      </p:sp>
      <p:sp>
        <p:nvSpPr>
          <p:cNvPr id="4" name="Footer Placeholder 3">
            <a:extLst>
              <a:ext uri="{FF2B5EF4-FFF2-40B4-BE49-F238E27FC236}">
                <a16:creationId xmlns:a16="http://schemas.microsoft.com/office/drawing/2014/main" id="{531B7CAE-9706-F0B9-CBA3-B2D7C9D1D04A}"/>
              </a:ext>
            </a:extLst>
          </p:cNvPr>
          <p:cNvSpPr>
            <a:spLocks noGrp="1"/>
          </p:cNvSpPr>
          <p:nvPr>
            <p:ph type="ftr" sz="quarter" idx="3"/>
          </p:nvPr>
        </p:nvSpPr>
        <p:spPr/>
        <p:txBody>
          <a:bodyPr/>
          <a:lstStyle/>
          <a:p>
            <a:r>
              <a:rPr lang="es-ES" dirty="0"/>
              <a:t>Carrizosa </a:t>
            </a:r>
            <a:r>
              <a:rPr lang="es-ES" dirty="0" err="1"/>
              <a:t>DR</a:t>
            </a:r>
            <a:r>
              <a:rPr lang="es-ES" dirty="0"/>
              <a:t>, et al. ASCO 2022. </a:t>
            </a:r>
            <a:r>
              <a:rPr lang="es-ES" dirty="0" err="1"/>
              <a:t>Abstract</a:t>
            </a:r>
            <a:r>
              <a:rPr lang="es-ES" dirty="0"/>
              <a:t> 3006.</a:t>
            </a:r>
          </a:p>
        </p:txBody>
      </p:sp>
    </p:spTree>
    <p:extLst>
      <p:ext uri="{BB962C8B-B14F-4D97-AF65-F5344CB8AC3E}">
        <p14:creationId xmlns:p14="http://schemas.microsoft.com/office/powerpoint/2010/main" val="37859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8D79-30C6-A1BD-53DF-E125E2C6250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AA0B884-401C-5239-575F-A8B712CFE326}"/>
              </a:ext>
            </a:extLst>
          </p:cNvPr>
          <p:cNvSpPr>
            <a:spLocks noGrp="1"/>
          </p:cNvSpPr>
          <p:nvPr>
            <p:ph idx="1"/>
          </p:nvPr>
        </p:nvSpPr>
        <p:spPr/>
        <p:txBody>
          <a:bodyPr>
            <a:normAutofit/>
          </a:bodyPr>
          <a:lstStyle/>
          <a:p>
            <a:pPr>
              <a:spcBef>
                <a:spcPts val="3000"/>
              </a:spcBef>
            </a:pPr>
            <a:r>
              <a:rPr lang="en-US" sz="2800" dirty="0"/>
              <a:t>Novel agents are available and under investigation for targeting tumors harboring </a:t>
            </a:r>
            <a:r>
              <a:rPr lang="en-US" sz="2800" i="1" dirty="0"/>
              <a:t>NRG1</a:t>
            </a:r>
            <a:r>
              <a:rPr lang="en-US" sz="2800" dirty="0"/>
              <a:t> fusion</a:t>
            </a:r>
          </a:p>
          <a:p>
            <a:pPr>
              <a:spcBef>
                <a:spcPts val="3000"/>
              </a:spcBef>
            </a:pPr>
            <a:r>
              <a:rPr lang="en-US" sz="2800" dirty="0" err="1"/>
              <a:t>Seribantumab</a:t>
            </a:r>
            <a:r>
              <a:rPr lang="en-US" sz="2800" dirty="0"/>
              <a:t> and </a:t>
            </a:r>
            <a:r>
              <a:rPr lang="en-US" sz="2800" dirty="0" err="1"/>
              <a:t>zenocutuzumab</a:t>
            </a:r>
            <a:r>
              <a:rPr lang="en-US" sz="2800" dirty="0"/>
              <a:t> can provide significant clinical benefit, and durable responses</a:t>
            </a:r>
          </a:p>
          <a:p>
            <a:pPr>
              <a:spcBef>
                <a:spcPts val="3000"/>
              </a:spcBef>
            </a:pPr>
            <a:r>
              <a:rPr lang="en-US" sz="2800" dirty="0" err="1"/>
              <a:t>Seribantumab</a:t>
            </a:r>
            <a:r>
              <a:rPr lang="en-US" sz="2800" dirty="0"/>
              <a:t> and </a:t>
            </a:r>
            <a:r>
              <a:rPr lang="en-US" sz="2800" dirty="0" err="1"/>
              <a:t>zenocutuzumab</a:t>
            </a:r>
            <a:r>
              <a:rPr lang="en-US" sz="2800" dirty="0"/>
              <a:t> are well tolerated with limited </a:t>
            </a:r>
            <a:r>
              <a:rPr lang="en-US" sz="2800"/>
              <a:t>adverse events</a:t>
            </a:r>
          </a:p>
          <a:p>
            <a:pPr>
              <a:spcBef>
                <a:spcPts val="3000"/>
              </a:spcBef>
            </a:pPr>
            <a:r>
              <a:rPr lang="en-US" sz="2800"/>
              <a:t>Routine </a:t>
            </a:r>
            <a:r>
              <a:rPr lang="en-US" sz="2800" dirty="0"/>
              <a:t>testing for </a:t>
            </a:r>
            <a:r>
              <a:rPr lang="en-US" sz="2800" i="1" dirty="0"/>
              <a:t>NRG1</a:t>
            </a:r>
            <a:r>
              <a:rPr lang="en-US" sz="2800" dirty="0"/>
              <a:t> is necessary for identification of patients who are candidates for these treatment approaches</a:t>
            </a:r>
          </a:p>
        </p:txBody>
      </p:sp>
    </p:spTree>
    <p:extLst>
      <p:ext uri="{BB962C8B-B14F-4D97-AF65-F5344CB8AC3E}">
        <p14:creationId xmlns:p14="http://schemas.microsoft.com/office/powerpoint/2010/main" val="98458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46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15AD-8FB2-BB96-9AB4-85E40A2B6FC7}"/>
              </a:ext>
            </a:extLst>
          </p:cNvPr>
          <p:cNvSpPr>
            <a:spLocks noGrp="1"/>
          </p:cNvSpPr>
          <p:nvPr>
            <p:ph type="title"/>
          </p:nvPr>
        </p:nvSpPr>
        <p:spPr/>
        <p:txBody>
          <a:bodyPr/>
          <a:lstStyle/>
          <a:p>
            <a:r>
              <a:rPr lang="en-US" b="1" dirty="0"/>
              <a:t>Targeting </a:t>
            </a:r>
            <a:r>
              <a:rPr lang="en-US" b="1" i="1" dirty="0"/>
              <a:t>NRG1</a:t>
            </a:r>
            <a:r>
              <a:rPr lang="en-US" b="1" dirty="0"/>
              <a:t> Fusion</a:t>
            </a:r>
          </a:p>
        </p:txBody>
      </p:sp>
      <p:sp>
        <p:nvSpPr>
          <p:cNvPr id="4" name="Text Placeholder 3">
            <a:extLst>
              <a:ext uri="{FF2B5EF4-FFF2-40B4-BE49-F238E27FC236}">
                <a16:creationId xmlns:a16="http://schemas.microsoft.com/office/drawing/2014/main" id="{E80ACD0A-7BE5-1F7E-83BA-67F22785236F}"/>
              </a:ext>
            </a:extLst>
          </p:cNvPr>
          <p:cNvSpPr>
            <a:spLocks noGrp="1"/>
          </p:cNvSpPr>
          <p:nvPr>
            <p:ph idx="1"/>
          </p:nvPr>
        </p:nvSpPr>
        <p:spPr>
          <a:xfrm>
            <a:off x="609600" y="1477906"/>
            <a:ext cx="5357111" cy="4722477"/>
          </a:xfrm>
        </p:spPr>
        <p:txBody>
          <a:bodyPr>
            <a:noAutofit/>
          </a:bodyPr>
          <a:lstStyle/>
          <a:p>
            <a:pPr marL="285750" indent="-285750">
              <a:spcBef>
                <a:spcPts val="3600"/>
              </a:spcBef>
              <a:buFont typeface="Arial" panose="020B0604020202020204" pitchFamily="34" charset="0"/>
              <a:buChar char="•"/>
            </a:pPr>
            <a:r>
              <a:rPr lang="en-US" sz="2400" dirty="0"/>
              <a:t>Neuregulin (</a:t>
            </a:r>
            <a:r>
              <a:rPr lang="en-US" sz="2400" i="1" dirty="0"/>
              <a:t>NRG1</a:t>
            </a:r>
            <a:r>
              <a:rPr lang="en-US" sz="2400" dirty="0"/>
              <a:t>) is a ligand that binds to HER3 receptor and promotes dimerization of HER2 and HER3 receptors and downstream activation of the PI3K/AKT/mTOR signaling pathways</a:t>
            </a:r>
          </a:p>
          <a:p>
            <a:pPr marL="285750" indent="-285750">
              <a:spcBef>
                <a:spcPts val="3600"/>
              </a:spcBef>
              <a:buFont typeface="Arial" panose="020B0604020202020204" pitchFamily="34" charset="0"/>
              <a:buChar char="•"/>
            </a:pPr>
            <a:r>
              <a:rPr lang="en-US" sz="2400" dirty="0"/>
              <a:t>Targeted treatments are focused on targeting HER2/HER3 and the interaction of </a:t>
            </a:r>
            <a:r>
              <a:rPr lang="en-US" sz="2400" i="1" dirty="0"/>
              <a:t>NRG1</a:t>
            </a:r>
            <a:r>
              <a:rPr lang="en-US" sz="2400" dirty="0"/>
              <a:t> with HER3 </a:t>
            </a:r>
          </a:p>
          <a:p>
            <a:pPr marL="285750" indent="-285750">
              <a:spcBef>
                <a:spcPts val="3600"/>
              </a:spcBef>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C4514D0B-B978-FEF0-818F-C127FAE23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6688" y="1551319"/>
            <a:ext cx="5357111" cy="3592231"/>
          </a:xfrm>
          <a:prstGeom prst="rect">
            <a:avLst/>
          </a:prstGeom>
        </p:spPr>
      </p:pic>
      <p:sp>
        <p:nvSpPr>
          <p:cNvPr id="3" name="Footer Placeholder 2">
            <a:extLst>
              <a:ext uri="{FF2B5EF4-FFF2-40B4-BE49-F238E27FC236}">
                <a16:creationId xmlns:a16="http://schemas.microsoft.com/office/drawing/2014/main" id="{6C6FE854-F71D-BD02-0690-58407FC4DB1C}"/>
              </a:ext>
            </a:extLst>
          </p:cNvPr>
          <p:cNvSpPr>
            <a:spLocks noGrp="1"/>
          </p:cNvSpPr>
          <p:nvPr>
            <p:ph type="ftr" sz="quarter" idx="3"/>
          </p:nvPr>
        </p:nvSpPr>
        <p:spPr>
          <a:xfrm>
            <a:off x="609600" y="6122654"/>
            <a:ext cx="10744199" cy="675828"/>
          </a:xfrm>
        </p:spPr>
        <p:txBody>
          <a:bodyPr/>
          <a:lstStyle/>
          <a:p>
            <a:r>
              <a:rPr lang="en-US" dirty="0" err="1"/>
              <a:t>Laskin</a:t>
            </a:r>
            <a:r>
              <a:rPr lang="en-US" dirty="0"/>
              <a:t> J, et al. </a:t>
            </a:r>
            <a:r>
              <a:rPr lang="en-US" i="1" dirty="0"/>
              <a:t>Ann Oncol. </a:t>
            </a:r>
            <a:r>
              <a:rPr lang="en-US" dirty="0"/>
              <a:t>2020;31(12):1693-1703.</a:t>
            </a:r>
          </a:p>
          <a:p>
            <a:r>
              <a:rPr lang="en-US" dirty="0"/>
              <a:t>Fernandez-Cuesta L, et al. CD74-NRG1 fusions in lung adenocarcinoma. </a:t>
            </a:r>
            <a:r>
              <a:rPr lang="en-US" i="1" dirty="0"/>
              <a:t>Cancer </a:t>
            </a:r>
            <a:r>
              <a:rPr lang="en-US" i="1" dirty="0" err="1"/>
              <a:t>Discov</a:t>
            </a:r>
            <a:r>
              <a:rPr lang="en-US" i="1" dirty="0"/>
              <a:t>. </a:t>
            </a:r>
            <a:r>
              <a:rPr lang="en-US" dirty="0"/>
              <a:t>2014;4(4):415-422.</a:t>
            </a:r>
          </a:p>
          <a:p>
            <a:r>
              <a:rPr lang="en-US" dirty="0" err="1"/>
              <a:t>Mota</a:t>
            </a:r>
            <a:r>
              <a:rPr lang="en-US" dirty="0"/>
              <a:t> JM, et al. A comprehensive review of </a:t>
            </a:r>
            <a:r>
              <a:rPr lang="en-US" dirty="0" err="1"/>
              <a:t>heregulins</a:t>
            </a:r>
            <a:r>
              <a:rPr lang="en-US" dirty="0"/>
              <a:t>, HER3, and HER4 as potential therapeutic targets in cancer. </a:t>
            </a:r>
            <a:r>
              <a:rPr lang="en-US" i="1" dirty="0" err="1"/>
              <a:t>Oncotarget</a:t>
            </a:r>
            <a:r>
              <a:rPr lang="en-US" i="1" dirty="0"/>
              <a:t>. </a:t>
            </a:r>
            <a:r>
              <a:rPr lang="en-US" dirty="0"/>
              <a:t>2017;8(51):89284-89306.</a:t>
            </a:r>
          </a:p>
        </p:txBody>
      </p:sp>
    </p:spTree>
    <p:extLst>
      <p:ext uri="{BB962C8B-B14F-4D97-AF65-F5344CB8AC3E}">
        <p14:creationId xmlns:p14="http://schemas.microsoft.com/office/powerpoint/2010/main" val="33005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EA7ECCD7-9C48-2C44-B266-A6E1F4302B31}"/>
              </a:ext>
            </a:extLst>
          </p:cNvPr>
          <p:cNvSpPr txBox="1">
            <a:spLocks noChangeArrowheads="1"/>
          </p:cNvSpPr>
          <p:nvPr/>
        </p:nvSpPr>
        <p:spPr bwMode="auto">
          <a:xfrm>
            <a:off x="2174880" y="-5267"/>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3200" b="1" dirty="0">
                <a:solidFill>
                  <a:schemeClr val="bg1"/>
                </a:solidFill>
                <a:latin typeface="Arial" panose="020B0604020202020204" pitchFamily="34" charset="0"/>
              </a:rPr>
              <a:t>NRG1 fusion–positive PDAC</a:t>
            </a:r>
          </a:p>
        </p:txBody>
      </p:sp>
      <p:pic>
        <p:nvPicPr>
          <p:cNvPr id="3075" name="Picture 3">
            <a:extLst>
              <a:ext uri="{FF2B5EF4-FFF2-40B4-BE49-F238E27FC236}">
                <a16:creationId xmlns:a16="http://schemas.microsoft.com/office/drawing/2014/main" id="{680CDE37-3F22-8946-8D6F-C79CE28E6F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0879" y="795567"/>
            <a:ext cx="5048611" cy="49141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2">
            <a:extLst>
              <a:ext uri="{FF2B5EF4-FFF2-40B4-BE49-F238E27FC236}">
                <a16:creationId xmlns:a16="http://schemas.microsoft.com/office/drawing/2014/main" id="{50D357B8-7BC6-AC3C-AA62-0D895684AAC9}"/>
              </a:ext>
            </a:extLst>
          </p:cNvPr>
          <p:cNvSpPr>
            <a:spLocks noGrp="1"/>
          </p:cNvSpPr>
          <p:nvPr>
            <p:ph type="title"/>
          </p:nvPr>
        </p:nvSpPr>
        <p:spPr/>
        <p:txBody>
          <a:bodyPr>
            <a:normAutofit/>
          </a:bodyPr>
          <a:lstStyle/>
          <a:p>
            <a:r>
              <a:rPr lang="en-US" dirty="0" err="1"/>
              <a:t>Afatinib</a:t>
            </a:r>
            <a:endParaRPr lang="en-US" dirty="0"/>
          </a:p>
        </p:txBody>
      </p:sp>
      <p:pic>
        <p:nvPicPr>
          <p:cNvPr id="5" name="Picture 4" descr="Diagram&#10;&#10;Description automatically generated">
            <a:extLst>
              <a:ext uri="{FF2B5EF4-FFF2-40B4-BE49-F238E27FC236}">
                <a16:creationId xmlns:a16="http://schemas.microsoft.com/office/drawing/2014/main" id="{6A69D946-851D-CC94-726C-D39F0576D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042" y="1706817"/>
            <a:ext cx="5497860" cy="3141634"/>
          </a:xfrm>
          <a:prstGeom prst="rect">
            <a:avLst/>
          </a:prstGeom>
        </p:spPr>
      </p:pic>
      <p:sp>
        <p:nvSpPr>
          <p:cNvPr id="2" name="Footer Placeholder 1">
            <a:extLst>
              <a:ext uri="{FF2B5EF4-FFF2-40B4-BE49-F238E27FC236}">
                <a16:creationId xmlns:a16="http://schemas.microsoft.com/office/drawing/2014/main" id="{40CFAEF6-B31A-BB53-713D-026759A44B02}"/>
              </a:ext>
            </a:extLst>
          </p:cNvPr>
          <p:cNvSpPr>
            <a:spLocks noGrp="1"/>
          </p:cNvSpPr>
          <p:nvPr>
            <p:ph type="ftr" sz="quarter" idx="3"/>
          </p:nvPr>
        </p:nvSpPr>
        <p:spPr/>
        <p:txBody>
          <a:bodyPr/>
          <a:lstStyle/>
          <a:p>
            <a:r>
              <a:rPr lang="en-US" dirty="0"/>
              <a:t>https://www.cancer-research-network.com/lung-cancer/afatinib-is-an-irreversible-and-orally-active-egfr-family-inhibitor/2021-01-18/</a:t>
            </a:r>
            <a:endParaRPr lang="en-GB" altLang="en-US" sz="1200" dirty="0">
              <a:latin typeface="Arial" panose="020B0604020202020204" pitchFamily="34" charset="0"/>
            </a:endParaRPr>
          </a:p>
          <a:p>
            <a:r>
              <a:rPr lang="en-GB" altLang="en-US" sz="1200" dirty="0">
                <a:latin typeface="Arial" panose="020B0604020202020204" pitchFamily="34" charset="0"/>
              </a:rPr>
              <a:t>Li D, et al. </a:t>
            </a:r>
            <a:r>
              <a:rPr lang="en-GB" altLang="en-US" sz="1200" i="1" dirty="0">
                <a:latin typeface="Arial" panose="020B0604020202020204" pitchFamily="34" charset="0"/>
              </a:rPr>
              <a:t>Oncogene.</a:t>
            </a:r>
            <a:r>
              <a:rPr lang="en-GB" altLang="en-US" sz="1200" dirty="0">
                <a:latin typeface="Arial" panose="020B0604020202020204" pitchFamily="34" charset="0"/>
              </a:rPr>
              <a:t> 2008;27</a:t>
            </a:r>
            <a:r>
              <a:rPr lang="en-GB" altLang="en-US" sz="1200" dirty="0">
                <a:latin typeface="Arial" panose="020B0604020202020204" pitchFamily="34" charset="0"/>
                <a:sym typeface="Wingdings" pitchFamily="2" charset="2"/>
              </a:rPr>
              <a:t>(34):4702-11.</a:t>
            </a:r>
          </a:p>
          <a:p>
            <a:r>
              <a:rPr lang="en-GB" altLang="en-US" sz="1200" dirty="0">
                <a:latin typeface="Arial" panose="020B0604020202020204" pitchFamily="34" charset="0"/>
              </a:rPr>
              <a:t>Jones MR, et al. </a:t>
            </a:r>
            <a:r>
              <a:rPr lang="en-GB" altLang="en-US" sz="1200" i="1" dirty="0">
                <a:latin typeface="Arial" panose="020B0604020202020204" pitchFamily="34" charset="0"/>
              </a:rPr>
              <a:t>Clin Cancer Res. </a:t>
            </a:r>
            <a:r>
              <a:rPr lang="en-GB" altLang="en-US" sz="1200" dirty="0">
                <a:latin typeface="Arial" panose="020B0604020202020204" pitchFamily="34" charset="0"/>
              </a:rPr>
              <a:t>2019;25:4674-4681.</a:t>
            </a:r>
          </a:p>
          <a:p>
            <a:r>
              <a:rPr lang="en-GB" altLang="en-US" sz="1200" dirty="0">
                <a:latin typeface="Arial" panose="020B0604020202020204" pitchFamily="34" charset="0"/>
              </a:rPr>
              <a:t>Jones MR, et al. </a:t>
            </a:r>
            <a:r>
              <a:rPr lang="en-GB" altLang="en-US" sz="1200" i="1" dirty="0">
                <a:latin typeface="Arial" panose="020B0604020202020204" pitchFamily="34" charset="0"/>
              </a:rPr>
              <a:t>Ann Oncol. </a:t>
            </a:r>
            <a:r>
              <a:rPr lang="en-GB" altLang="en-US" sz="1200" dirty="0">
                <a:latin typeface="Arial" panose="020B0604020202020204" pitchFamily="34" charset="0"/>
              </a:rPr>
              <a:t>2017;28:3092-3097.</a:t>
            </a:r>
          </a:p>
          <a:p>
            <a:r>
              <a:rPr lang="en-GB" altLang="en-US" sz="1200" dirty="0">
                <a:latin typeface="Arial" panose="020B0604020202020204" pitchFamily="34" charset="0"/>
              </a:rPr>
              <a:t>Drilon A, et al. </a:t>
            </a:r>
            <a:r>
              <a:rPr lang="en-GB" altLang="en-US" sz="1200" i="1" dirty="0">
                <a:latin typeface="Arial" panose="020B0604020202020204" pitchFamily="34" charset="0"/>
              </a:rPr>
              <a:t>Cancer </a:t>
            </a:r>
            <a:r>
              <a:rPr lang="en-GB" altLang="en-US" sz="1200" i="1" dirty="0" err="1">
                <a:latin typeface="Arial" panose="020B0604020202020204" pitchFamily="34" charset="0"/>
              </a:rPr>
              <a:t>Discov</a:t>
            </a:r>
            <a:r>
              <a:rPr lang="en-GB" altLang="en-US" sz="1200" dirty="0">
                <a:latin typeface="Arial" panose="020B0604020202020204" pitchFamily="34" charset="0"/>
              </a:rPr>
              <a:t>. 2018;8:686-695.</a:t>
            </a:r>
          </a:p>
        </p:txBody>
      </p:sp>
    </p:spTree>
    <p:extLst>
      <p:ext uri="{BB962C8B-B14F-4D97-AF65-F5344CB8AC3E}">
        <p14:creationId xmlns:p14="http://schemas.microsoft.com/office/powerpoint/2010/main" val="563174492"/>
      </p:ext>
    </p:extLst>
  </p:cSld>
  <p:clrMapOvr>
    <a:masterClrMapping/>
  </p:clrMapOvr>
  <p:transition spd="med" advTm="7915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55ACEB1-D8F3-AF7E-9B25-C9F9FBD829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668" y="1690565"/>
            <a:ext cx="11582400" cy="4373789"/>
          </a:xfrm>
          <a:prstGeom prst="rect">
            <a:avLst/>
          </a:prstGeom>
        </p:spPr>
      </p:pic>
      <p:sp>
        <p:nvSpPr>
          <p:cNvPr id="2" name="Title 1">
            <a:extLst>
              <a:ext uri="{FF2B5EF4-FFF2-40B4-BE49-F238E27FC236}">
                <a16:creationId xmlns:a16="http://schemas.microsoft.com/office/drawing/2014/main" id="{650E1E02-5476-DAEE-E411-9636C6EE97E9}"/>
              </a:ext>
            </a:extLst>
          </p:cNvPr>
          <p:cNvSpPr>
            <a:spLocks noGrp="1"/>
          </p:cNvSpPr>
          <p:nvPr>
            <p:ph type="title"/>
          </p:nvPr>
        </p:nvSpPr>
        <p:spPr/>
        <p:txBody>
          <a:bodyPr/>
          <a:lstStyle/>
          <a:p>
            <a:r>
              <a:rPr lang="en-US" dirty="0"/>
              <a:t>Reported Cases of ERBB-Targeted Treatment in Patients With </a:t>
            </a:r>
            <a:r>
              <a:rPr lang="en-US" i="1" dirty="0"/>
              <a:t>NRG1</a:t>
            </a:r>
            <a:r>
              <a:rPr lang="en-US" dirty="0"/>
              <a:t> Fusion-Positive Tumors</a:t>
            </a:r>
          </a:p>
        </p:txBody>
      </p:sp>
      <p:sp>
        <p:nvSpPr>
          <p:cNvPr id="5" name="Footer Placeholder 4">
            <a:extLst>
              <a:ext uri="{FF2B5EF4-FFF2-40B4-BE49-F238E27FC236}">
                <a16:creationId xmlns:a16="http://schemas.microsoft.com/office/drawing/2014/main" id="{6D453AE1-5046-9A79-C426-4C1BAE2E73C7}"/>
              </a:ext>
            </a:extLst>
          </p:cNvPr>
          <p:cNvSpPr>
            <a:spLocks noGrp="1"/>
          </p:cNvSpPr>
          <p:nvPr>
            <p:ph type="ftr" sz="quarter" idx="3"/>
          </p:nvPr>
        </p:nvSpPr>
        <p:spPr/>
        <p:txBody>
          <a:bodyPr/>
          <a:lstStyle/>
          <a:p>
            <a:r>
              <a:rPr lang="en-GB" altLang="en-US" sz="1200" dirty="0" err="1">
                <a:latin typeface="Arial" panose="020B0604020202020204" pitchFamily="34" charset="0"/>
              </a:rPr>
              <a:t>Laskin</a:t>
            </a:r>
            <a:r>
              <a:rPr lang="en-GB" altLang="en-US" sz="1200" dirty="0">
                <a:latin typeface="Arial" panose="020B0604020202020204" pitchFamily="34" charset="0"/>
              </a:rPr>
              <a:t> J, et al. </a:t>
            </a:r>
            <a:r>
              <a:rPr lang="en-GB" altLang="en-US" sz="1200" i="1" dirty="0">
                <a:latin typeface="Arial" panose="020B0604020202020204" pitchFamily="34" charset="0"/>
              </a:rPr>
              <a:t>Ann Oncol</a:t>
            </a:r>
            <a:r>
              <a:rPr lang="en-GB" altLang="en-US" sz="1200" dirty="0">
                <a:latin typeface="Arial" panose="020B0604020202020204" pitchFamily="34" charset="0"/>
              </a:rPr>
              <a:t>. 2020;31(12):1693-1703.</a:t>
            </a:r>
          </a:p>
        </p:txBody>
      </p:sp>
    </p:spTree>
    <p:extLst>
      <p:ext uri="{BB962C8B-B14F-4D97-AF65-F5344CB8AC3E}">
        <p14:creationId xmlns:p14="http://schemas.microsoft.com/office/powerpoint/2010/main" val="173510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771A09-5709-047C-D265-D708E8735E8E}"/>
              </a:ext>
            </a:extLst>
          </p:cNvPr>
          <p:cNvSpPr>
            <a:spLocks noGrp="1"/>
          </p:cNvSpPr>
          <p:nvPr>
            <p:ph type="title"/>
          </p:nvPr>
        </p:nvSpPr>
        <p:spPr/>
        <p:txBody>
          <a:bodyPr/>
          <a:lstStyle/>
          <a:p>
            <a:r>
              <a:rPr lang="en-US" dirty="0" err="1"/>
              <a:t>Zenocutuzumab</a:t>
            </a:r>
            <a:endParaRPr lang="en-US" dirty="0"/>
          </a:p>
        </p:txBody>
      </p:sp>
      <p:sp>
        <p:nvSpPr>
          <p:cNvPr id="10" name="Content Placeholder 9">
            <a:extLst>
              <a:ext uri="{FF2B5EF4-FFF2-40B4-BE49-F238E27FC236}">
                <a16:creationId xmlns:a16="http://schemas.microsoft.com/office/drawing/2014/main" id="{5C228F2F-6565-6267-0086-02265AB154AE}"/>
              </a:ext>
            </a:extLst>
          </p:cNvPr>
          <p:cNvSpPr>
            <a:spLocks noGrp="1"/>
          </p:cNvSpPr>
          <p:nvPr>
            <p:ph idx="1"/>
          </p:nvPr>
        </p:nvSpPr>
        <p:spPr>
          <a:xfrm>
            <a:off x="609600" y="1477906"/>
            <a:ext cx="6197600" cy="4722477"/>
          </a:xfrm>
        </p:spPr>
        <p:txBody>
          <a:bodyPr>
            <a:normAutofit/>
          </a:bodyPr>
          <a:lstStyle/>
          <a:p>
            <a:pPr>
              <a:spcBef>
                <a:spcPts val="3600"/>
              </a:spcBef>
            </a:pPr>
            <a:r>
              <a:rPr lang="en-US" sz="2600" dirty="0"/>
              <a:t>HER2/HER3 bispecific humanized IgG1 antibody </a:t>
            </a:r>
          </a:p>
          <a:p>
            <a:pPr>
              <a:spcBef>
                <a:spcPts val="3600"/>
              </a:spcBef>
            </a:pPr>
            <a:r>
              <a:rPr lang="en-US" sz="2600" dirty="0"/>
              <a:t>Docks on HER2 and blocks </a:t>
            </a:r>
            <a:r>
              <a:rPr lang="en-US" sz="2600" i="1" dirty="0"/>
              <a:t>NRG1</a:t>
            </a:r>
            <a:r>
              <a:rPr lang="en-US" sz="2600" dirty="0"/>
              <a:t> binding site to HER3</a:t>
            </a:r>
          </a:p>
          <a:p>
            <a:pPr>
              <a:spcBef>
                <a:spcPts val="3600"/>
              </a:spcBef>
            </a:pPr>
            <a:r>
              <a:rPr lang="en-US" sz="2600" dirty="0"/>
              <a:t>Preventing dimerization of HER2/HER3 and downstream signaling</a:t>
            </a:r>
          </a:p>
          <a:p>
            <a:pPr>
              <a:spcBef>
                <a:spcPts val="3600"/>
              </a:spcBef>
            </a:pPr>
            <a:endParaRPr lang="en-US" sz="2600" dirty="0"/>
          </a:p>
        </p:txBody>
      </p:sp>
      <p:pic>
        <p:nvPicPr>
          <p:cNvPr id="5" name="Picture 4" descr="Diagram, text&#10;&#10;Description automatically generated">
            <a:extLst>
              <a:ext uri="{FF2B5EF4-FFF2-40B4-BE49-F238E27FC236}">
                <a16:creationId xmlns:a16="http://schemas.microsoft.com/office/drawing/2014/main" id="{8DB4B274-4308-5B15-9088-C946E8169AB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2141" t="3020" r="2819" b="3642"/>
          <a:stretch/>
        </p:blipFill>
        <p:spPr>
          <a:xfrm>
            <a:off x="7450666" y="934651"/>
            <a:ext cx="3646312" cy="5170715"/>
          </a:xfrm>
          <a:prstGeom prst="rect">
            <a:avLst/>
          </a:prstGeom>
          <a:ln>
            <a:solidFill>
              <a:schemeClr val="tx2">
                <a:lumMod val="60000"/>
                <a:lumOff val="40000"/>
              </a:schemeClr>
            </a:solidFill>
          </a:ln>
        </p:spPr>
      </p:pic>
      <p:sp>
        <p:nvSpPr>
          <p:cNvPr id="4" name="Footer Placeholder 3">
            <a:extLst>
              <a:ext uri="{FF2B5EF4-FFF2-40B4-BE49-F238E27FC236}">
                <a16:creationId xmlns:a16="http://schemas.microsoft.com/office/drawing/2014/main" id="{38CC96C5-B4B5-A4C6-EB2F-FAC6098257B2}"/>
              </a:ext>
            </a:extLst>
          </p:cNvPr>
          <p:cNvSpPr>
            <a:spLocks noGrp="1"/>
          </p:cNvSpPr>
          <p:nvPr>
            <p:ph type="ftr" sz="quarter" idx="3"/>
          </p:nvPr>
        </p:nvSpPr>
        <p:spPr/>
        <p:txBody>
          <a:bodyPr/>
          <a:lstStyle/>
          <a:p>
            <a:r>
              <a:rPr lang="en-US" dirty="0"/>
              <a:t>Schram, et al. ASCO 2022 Abstract 105.</a:t>
            </a:r>
          </a:p>
          <a:p>
            <a:r>
              <a:rPr lang="en-US" dirty="0"/>
              <a:t>Schram AM, et al. </a:t>
            </a:r>
            <a:r>
              <a:rPr lang="en-US" i="1" dirty="0"/>
              <a:t>Cancer </a:t>
            </a:r>
            <a:r>
              <a:rPr lang="en-US" i="1" dirty="0" err="1"/>
              <a:t>Discov</a:t>
            </a:r>
            <a:r>
              <a:rPr lang="en-US" i="1" dirty="0"/>
              <a:t>. </a:t>
            </a:r>
            <a:r>
              <a:rPr lang="en-US" dirty="0"/>
              <a:t>2022;12(5):1233-1247.</a:t>
            </a:r>
          </a:p>
        </p:txBody>
      </p:sp>
    </p:spTree>
    <p:extLst>
      <p:ext uri="{BB962C8B-B14F-4D97-AF65-F5344CB8AC3E}">
        <p14:creationId xmlns:p14="http://schemas.microsoft.com/office/powerpoint/2010/main" val="205472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F7B7-A222-DCBF-378F-4C68F3A8614B}"/>
              </a:ext>
            </a:extLst>
          </p:cNvPr>
          <p:cNvSpPr>
            <a:spLocks noGrp="1"/>
          </p:cNvSpPr>
          <p:nvPr>
            <p:ph type="title"/>
          </p:nvPr>
        </p:nvSpPr>
        <p:spPr/>
        <p:txBody>
          <a:bodyPr/>
          <a:lstStyle/>
          <a:p>
            <a:r>
              <a:rPr lang="en-US" b="1" dirty="0" err="1"/>
              <a:t>Zenocutuzumab</a:t>
            </a:r>
            <a:endParaRPr lang="en-US" dirty="0"/>
          </a:p>
        </p:txBody>
      </p:sp>
      <p:sp>
        <p:nvSpPr>
          <p:cNvPr id="3" name="Footer Placeholder 2">
            <a:extLst>
              <a:ext uri="{FF2B5EF4-FFF2-40B4-BE49-F238E27FC236}">
                <a16:creationId xmlns:a16="http://schemas.microsoft.com/office/drawing/2014/main" id="{6C601288-5E36-CC65-FF49-12CF2478D408}"/>
              </a:ext>
            </a:extLst>
          </p:cNvPr>
          <p:cNvSpPr>
            <a:spLocks noGrp="1"/>
          </p:cNvSpPr>
          <p:nvPr>
            <p:ph type="ftr" sz="quarter" idx="3"/>
          </p:nvPr>
        </p:nvSpPr>
        <p:spPr/>
        <p:txBody>
          <a:bodyPr/>
          <a:lstStyle/>
          <a:p>
            <a:r>
              <a:rPr lang="en-US" dirty="0"/>
              <a:t>Schram AM, et al. </a:t>
            </a:r>
            <a:r>
              <a:rPr lang="en-US" i="1" dirty="0"/>
              <a:t>Cancer </a:t>
            </a:r>
            <a:r>
              <a:rPr lang="en-US" i="1" dirty="0" err="1"/>
              <a:t>Discov</a:t>
            </a:r>
            <a:r>
              <a:rPr lang="en-US" i="1" dirty="0"/>
              <a:t>. </a:t>
            </a:r>
            <a:r>
              <a:rPr lang="en-US" dirty="0"/>
              <a:t>2022;12(5):1233-1247.</a:t>
            </a:r>
          </a:p>
        </p:txBody>
      </p:sp>
      <p:pic>
        <p:nvPicPr>
          <p:cNvPr id="6" name="Picture 5" descr="Graphical user interface&#10;&#10;Description automatically generated">
            <a:extLst>
              <a:ext uri="{FF2B5EF4-FFF2-40B4-BE49-F238E27FC236}">
                <a16:creationId xmlns:a16="http://schemas.microsoft.com/office/drawing/2014/main" id="{D1E327BA-D529-55A0-87A4-301F3F029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523304"/>
            <a:ext cx="11143953" cy="4308995"/>
          </a:xfrm>
          <a:prstGeom prst="rect">
            <a:avLst/>
          </a:prstGeom>
        </p:spPr>
      </p:pic>
    </p:spTree>
    <p:extLst>
      <p:ext uri="{BB962C8B-B14F-4D97-AF65-F5344CB8AC3E}">
        <p14:creationId xmlns:p14="http://schemas.microsoft.com/office/powerpoint/2010/main" val="97453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2EFD-7145-32B8-C533-1F514121AB8A}"/>
              </a:ext>
            </a:extLst>
          </p:cNvPr>
          <p:cNvSpPr>
            <a:spLocks noGrp="1"/>
          </p:cNvSpPr>
          <p:nvPr>
            <p:ph type="title"/>
          </p:nvPr>
        </p:nvSpPr>
        <p:spPr/>
        <p:txBody>
          <a:bodyPr/>
          <a:lstStyle/>
          <a:p>
            <a:r>
              <a:rPr lang="en-US" dirty="0" err="1"/>
              <a:t>Zenocutuzumab</a:t>
            </a:r>
            <a:endParaRPr lang="en-US" dirty="0"/>
          </a:p>
        </p:txBody>
      </p:sp>
      <p:sp>
        <p:nvSpPr>
          <p:cNvPr id="8" name="Footer Placeholder 7">
            <a:extLst>
              <a:ext uri="{FF2B5EF4-FFF2-40B4-BE49-F238E27FC236}">
                <a16:creationId xmlns:a16="http://schemas.microsoft.com/office/drawing/2014/main" id="{4E08D17D-E167-FE0A-9C82-A8EFF209C80B}"/>
              </a:ext>
            </a:extLst>
          </p:cNvPr>
          <p:cNvSpPr>
            <a:spLocks noGrp="1"/>
          </p:cNvSpPr>
          <p:nvPr>
            <p:ph type="ftr" sz="quarter" idx="3"/>
          </p:nvPr>
        </p:nvSpPr>
        <p:spPr/>
        <p:txBody>
          <a:bodyPr/>
          <a:lstStyle/>
          <a:p>
            <a:r>
              <a:rPr lang="en-US" dirty="0"/>
              <a:t>Schram AM, et al. </a:t>
            </a:r>
            <a:r>
              <a:rPr lang="en-US" i="1" dirty="0"/>
              <a:t>Cancer </a:t>
            </a:r>
            <a:r>
              <a:rPr lang="en-US" i="1" dirty="0" err="1"/>
              <a:t>Discov</a:t>
            </a:r>
            <a:r>
              <a:rPr lang="en-US" i="1" dirty="0"/>
              <a:t>. </a:t>
            </a:r>
            <a:r>
              <a:rPr lang="en-US" dirty="0"/>
              <a:t>2022;12(5):1233-1247.</a:t>
            </a:r>
          </a:p>
        </p:txBody>
      </p:sp>
      <p:pic>
        <p:nvPicPr>
          <p:cNvPr id="6" name="Picture 5" descr="Graphical user interface&#10;&#10;Description automatically generated">
            <a:extLst>
              <a:ext uri="{FF2B5EF4-FFF2-40B4-BE49-F238E27FC236}">
                <a16:creationId xmlns:a16="http://schemas.microsoft.com/office/drawing/2014/main" id="{7D1B9AA1-8366-87B7-3789-0E2BE715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01" y="1345512"/>
            <a:ext cx="10744200" cy="4815930"/>
          </a:xfrm>
          <a:prstGeom prst="rect">
            <a:avLst/>
          </a:prstGeom>
        </p:spPr>
      </p:pic>
    </p:spTree>
    <p:extLst>
      <p:ext uri="{BB962C8B-B14F-4D97-AF65-F5344CB8AC3E}">
        <p14:creationId xmlns:p14="http://schemas.microsoft.com/office/powerpoint/2010/main" val="260667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08552A3-9039-6D4C-45CA-B6316A36C12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1639" t="2951" r="3823" b="3661"/>
          <a:stretch/>
        </p:blipFill>
        <p:spPr>
          <a:xfrm>
            <a:off x="1105627" y="1344705"/>
            <a:ext cx="9568993" cy="4726251"/>
          </a:xfrm>
          <a:prstGeom prst="rect">
            <a:avLst/>
          </a:prstGeom>
        </p:spPr>
      </p:pic>
      <p:sp>
        <p:nvSpPr>
          <p:cNvPr id="2" name="Title 1">
            <a:extLst>
              <a:ext uri="{FF2B5EF4-FFF2-40B4-BE49-F238E27FC236}">
                <a16:creationId xmlns:a16="http://schemas.microsoft.com/office/drawing/2014/main" id="{508AB5D9-0F47-CF6B-0844-E1196F841CFA}"/>
              </a:ext>
            </a:extLst>
          </p:cNvPr>
          <p:cNvSpPr>
            <a:spLocks noGrp="1"/>
          </p:cNvSpPr>
          <p:nvPr>
            <p:ph type="title"/>
          </p:nvPr>
        </p:nvSpPr>
        <p:spPr/>
        <p:txBody>
          <a:bodyPr/>
          <a:lstStyle/>
          <a:p>
            <a:r>
              <a:rPr lang="en-US" dirty="0" err="1"/>
              <a:t>Zenocutuzumab</a:t>
            </a:r>
            <a:r>
              <a:rPr lang="en-US" dirty="0"/>
              <a:t>: Global Phase 1/2 Clinical Trial</a:t>
            </a:r>
          </a:p>
        </p:txBody>
      </p:sp>
      <p:sp>
        <p:nvSpPr>
          <p:cNvPr id="6" name="Footer Placeholder 5">
            <a:extLst>
              <a:ext uri="{FF2B5EF4-FFF2-40B4-BE49-F238E27FC236}">
                <a16:creationId xmlns:a16="http://schemas.microsoft.com/office/drawing/2014/main" id="{90E39B01-455C-D382-6B12-39327C18B491}"/>
              </a:ext>
            </a:extLst>
          </p:cNvPr>
          <p:cNvSpPr>
            <a:spLocks noGrp="1"/>
          </p:cNvSpPr>
          <p:nvPr>
            <p:ph type="ftr" sz="quarter" idx="3"/>
          </p:nvPr>
        </p:nvSpPr>
        <p:spPr/>
        <p:txBody>
          <a:bodyPr/>
          <a:lstStyle/>
          <a:p>
            <a:r>
              <a:rPr lang="en-US" dirty="0"/>
              <a:t>Schram, et al. ASCO 2022 Abstract 105.</a:t>
            </a:r>
          </a:p>
        </p:txBody>
      </p:sp>
    </p:spTree>
    <p:extLst>
      <p:ext uri="{BB962C8B-B14F-4D97-AF65-F5344CB8AC3E}">
        <p14:creationId xmlns:p14="http://schemas.microsoft.com/office/powerpoint/2010/main" val="593191847"/>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678</Words>
  <Application>Microsoft Office PowerPoint</Application>
  <PresentationFormat>Widescreen</PresentationFormat>
  <Paragraphs>65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2022 Hem Onc</vt:lpstr>
      <vt:lpstr>What Are the Novel Targeted Therapies for NRG1 Fusion Tumors?</vt:lpstr>
      <vt:lpstr>Disclaimer</vt:lpstr>
      <vt:lpstr>Targeting NRG1 Fusion</vt:lpstr>
      <vt:lpstr>Afatinib</vt:lpstr>
      <vt:lpstr>Reported Cases of ERBB-Targeted Treatment in Patients With NRG1 Fusion-Positive Tumors</vt:lpstr>
      <vt:lpstr>Zenocutuzumab</vt:lpstr>
      <vt:lpstr>Zenocutuzumab</vt:lpstr>
      <vt:lpstr>Zenocutuzumab</vt:lpstr>
      <vt:lpstr>Zenocutuzumab: Global Phase 1/2 Clinical Trial</vt:lpstr>
      <vt:lpstr>Seribantumab</vt:lpstr>
      <vt:lpstr>CRESTONE: A Phase 2 Study of the Anti-HER3 mAb Seribantumab in Solid Tumors With NRG1 Fusions</vt:lpstr>
      <vt:lpstr>CRESTONE Phase 2 Study With Seribantumab</vt:lpstr>
      <vt:lpstr>CRESTONE Phase 2 Study With Seribantumab</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2022-08-09T19:22:56Z</dcterms:modified>
</cp:coreProperties>
</file>