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13"/>
  </p:notesMasterIdLst>
  <p:sldIdLst>
    <p:sldId id="258" r:id="rId2"/>
    <p:sldId id="256" r:id="rId3"/>
    <p:sldId id="588" r:id="rId4"/>
    <p:sldId id="589" r:id="rId5"/>
    <p:sldId id="590" r:id="rId6"/>
    <p:sldId id="593" r:id="rId7"/>
    <p:sldId id="591" r:id="rId8"/>
    <p:sldId id="592" r:id="rId9"/>
    <p:sldId id="594" r:id="rId10"/>
    <p:sldId id="595" r:id="rId11"/>
    <p:sldId id="5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7" userDrawn="1">
          <p15:clr>
            <a:srgbClr val="A4A3A4"/>
          </p15:clr>
        </p15:guide>
        <p15:guide id="2" pos="4209" userDrawn="1">
          <p15:clr>
            <a:srgbClr val="A4A3A4"/>
          </p15:clr>
        </p15:guide>
        <p15:guide id="3" pos="7536" userDrawn="1">
          <p15:clr>
            <a:srgbClr val="A4A3A4"/>
          </p15:clr>
        </p15:guide>
        <p15:guide id="4" orient="horz" pos="3148" userDrawn="1">
          <p15:clr>
            <a:srgbClr val="A4A3A4"/>
          </p15:clr>
        </p15:guide>
        <p15:guide id="5" orient="horz" pos="2232" userDrawn="1">
          <p15:clr>
            <a:srgbClr val="A4A3A4"/>
          </p15:clr>
        </p15:guide>
        <p15:guide id="6" pos="158" userDrawn="1">
          <p15:clr>
            <a:srgbClr val="A4A3A4"/>
          </p15:clr>
        </p15:guide>
        <p15:guide id="7" orient="horz" pos="40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4660"/>
  </p:normalViewPr>
  <p:slideViewPr>
    <p:cSldViewPr snapToGrid="0">
      <p:cViewPr varScale="1">
        <p:scale>
          <a:sx n="87" d="100"/>
          <a:sy n="87" d="100"/>
        </p:scale>
        <p:origin x="96" y="222"/>
      </p:cViewPr>
      <p:guideLst>
        <p:guide orient="horz" pos="867"/>
        <p:guide pos="4209"/>
        <p:guide pos="7536"/>
        <p:guide orient="horz" pos="3148"/>
        <p:guide orient="horz" pos="2232"/>
        <p:guide pos="158"/>
        <p:guide orient="horz" pos="40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1</a:t>
            </a:fld>
            <a:endParaRPr lang="en-US"/>
          </a:p>
        </p:txBody>
      </p:sp>
    </p:spTree>
    <p:extLst>
      <p:ext uri="{BB962C8B-B14F-4D97-AF65-F5344CB8AC3E}">
        <p14:creationId xmlns:p14="http://schemas.microsoft.com/office/powerpoint/2010/main" val="116279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11</a:t>
            </a:fld>
            <a:endParaRPr lang="en-US"/>
          </a:p>
        </p:txBody>
      </p:sp>
    </p:spTree>
    <p:extLst>
      <p:ext uri="{BB962C8B-B14F-4D97-AF65-F5344CB8AC3E}">
        <p14:creationId xmlns:p14="http://schemas.microsoft.com/office/powerpoint/2010/main" val="148648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1C20DA-5D0A-1148-A1E5-E9A79294B138}" type="slidenum">
              <a:rPr lang="en-US" smtClean="0"/>
              <a:t>3</a:t>
            </a:fld>
            <a:endParaRPr lang="en-US"/>
          </a:p>
        </p:txBody>
      </p:sp>
    </p:spTree>
    <p:extLst>
      <p:ext uri="{BB962C8B-B14F-4D97-AF65-F5344CB8AC3E}">
        <p14:creationId xmlns:p14="http://schemas.microsoft.com/office/powerpoint/2010/main" val="269133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4</a:t>
            </a:fld>
            <a:endParaRPr lang="en-US"/>
          </a:p>
        </p:txBody>
      </p:sp>
    </p:spTree>
    <p:extLst>
      <p:ext uri="{BB962C8B-B14F-4D97-AF65-F5344CB8AC3E}">
        <p14:creationId xmlns:p14="http://schemas.microsoft.com/office/powerpoint/2010/main" val="1270137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5</a:t>
            </a:fld>
            <a:endParaRPr lang="en-US"/>
          </a:p>
        </p:txBody>
      </p:sp>
    </p:spTree>
    <p:extLst>
      <p:ext uri="{BB962C8B-B14F-4D97-AF65-F5344CB8AC3E}">
        <p14:creationId xmlns:p14="http://schemas.microsoft.com/office/powerpoint/2010/main" val="32881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6</a:t>
            </a:fld>
            <a:endParaRPr lang="en-US"/>
          </a:p>
        </p:txBody>
      </p:sp>
    </p:spTree>
    <p:extLst>
      <p:ext uri="{BB962C8B-B14F-4D97-AF65-F5344CB8AC3E}">
        <p14:creationId xmlns:p14="http://schemas.microsoft.com/office/powerpoint/2010/main" val="142949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7</a:t>
            </a:fld>
            <a:endParaRPr lang="en-US"/>
          </a:p>
        </p:txBody>
      </p:sp>
    </p:spTree>
    <p:extLst>
      <p:ext uri="{BB962C8B-B14F-4D97-AF65-F5344CB8AC3E}">
        <p14:creationId xmlns:p14="http://schemas.microsoft.com/office/powerpoint/2010/main" val="331957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8</a:t>
            </a:fld>
            <a:endParaRPr lang="en-US"/>
          </a:p>
        </p:txBody>
      </p:sp>
    </p:spTree>
    <p:extLst>
      <p:ext uri="{BB962C8B-B14F-4D97-AF65-F5344CB8AC3E}">
        <p14:creationId xmlns:p14="http://schemas.microsoft.com/office/powerpoint/2010/main" val="1905944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9</a:t>
            </a:fld>
            <a:endParaRPr lang="en-US"/>
          </a:p>
        </p:txBody>
      </p:sp>
    </p:spTree>
    <p:extLst>
      <p:ext uri="{BB962C8B-B14F-4D97-AF65-F5344CB8AC3E}">
        <p14:creationId xmlns:p14="http://schemas.microsoft.com/office/powerpoint/2010/main" val="208194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9D1A0D6-3AD4-7C42-A79F-435A4D3AF4E9}" type="slidenum">
              <a:rPr lang="en-US" smtClean="0"/>
              <a:t>10</a:t>
            </a:fld>
            <a:endParaRPr lang="en-US"/>
          </a:p>
        </p:txBody>
      </p:sp>
    </p:spTree>
    <p:extLst>
      <p:ext uri="{BB962C8B-B14F-4D97-AF65-F5344CB8AC3E}">
        <p14:creationId xmlns:p14="http://schemas.microsoft.com/office/powerpoint/2010/main" val="3940941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AC9E-0149-22D1-B8B2-FEA7C30AE44D}"/>
              </a:ext>
            </a:extLst>
          </p:cNvPr>
          <p:cNvSpPr>
            <a:spLocks noGrp="1"/>
          </p:cNvSpPr>
          <p:nvPr>
            <p:ph type="title"/>
          </p:nvPr>
        </p:nvSpPr>
        <p:spPr/>
        <p:txBody>
          <a:bodyPr>
            <a:normAutofit/>
          </a:bodyPr>
          <a:lstStyle/>
          <a:p>
            <a:r>
              <a:rPr lang="en-US" dirty="0"/>
              <a:t>How Do I Detect </a:t>
            </a:r>
            <a:r>
              <a:rPr lang="en-US" i="1" dirty="0"/>
              <a:t>NRG1</a:t>
            </a:r>
            <a:r>
              <a:rPr lang="en-US" dirty="0"/>
              <a:t> Fusions?</a:t>
            </a:r>
          </a:p>
        </p:txBody>
      </p:sp>
      <p:sp>
        <p:nvSpPr>
          <p:cNvPr id="3" name="Subtitle 2">
            <a:extLst>
              <a:ext uri="{FF2B5EF4-FFF2-40B4-BE49-F238E27FC236}">
                <a16:creationId xmlns:a16="http://schemas.microsoft.com/office/drawing/2014/main" id="{DA42511C-7456-45B3-8A08-C128B994F38B}"/>
              </a:ext>
            </a:extLst>
          </p:cNvPr>
          <p:cNvSpPr>
            <a:spLocks noGrp="1"/>
          </p:cNvSpPr>
          <p:nvPr>
            <p:ph type="body" idx="1"/>
          </p:nvPr>
        </p:nvSpPr>
        <p:spPr>
          <a:xfrm>
            <a:off x="609601" y="3989387"/>
            <a:ext cx="10515600" cy="2268537"/>
          </a:xfrm>
        </p:spPr>
        <p:txBody>
          <a:bodyPr>
            <a:normAutofit fontScale="92500" lnSpcReduction="10000"/>
          </a:bodyPr>
          <a:lstStyle/>
          <a:p>
            <a:r>
              <a:rPr lang="en-US" dirty="0"/>
              <a:t>Efrat Dotan, MD</a:t>
            </a:r>
          </a:p>
          <a:p>
            <a:r>
              <a:rPr lang="en-US" dirty="0"/>
              <a:t>Associate Professor, Department of Medical Oncology</a:t>
            </a:r>
          </a:p>
          <a:p>
            <a:r>
              <a:rPr lang="en-US" dirty="0"/>
              <a:t>Division Chief of Gastrointestinal Cancer Program</a:t>
            </a:r>
          </a:p>
          <a:p>
            <a:r>
              <a:rPr lang="en-US" dirty="0"/>
              <a:t>Hematology Oncology Fellowship Associate Program Director</a:t>
            </a:r>
          </a:p>
          <a:p>
            <a:r>
              <a:rPr lang="en-US" dirty="0"/>
              <a:t>Fox Chase Cancer Center</a:t>
            </a:r>
          </a:p>
          <a:p>
            <a:r>
              <a:rPr lang="en-US" dirty="0"/>
              <a:t>Philadelphia, PA</a:t>
            </a:r>
          </a:p>
        </p:txBody>
      </p:sp>
    </p:spTree>
    <p:extLst>
      <p:ext uri="{BB962C8B-B14F-4D97-AF65-F5344CB8AC3E}">
        <p14:creationId xmlns:p14="http://schemas.microsoft.com/office/powerpoint/2010/main" val="366783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BEEAEC7-42A9-5F3D-7C78-2D4B78EEA553}"/>
              </a:ext>
            </a:extLst>
          </p:cNvPr>
          <p:cNvPicPr>
            <a:picLocks noChangeAspect="1"/>
          </p:cNvPicPr>
          <p:nvPr/>
        </p:nvPicPr>
        <p:blipFill rotWithShape="1">
          <a:blip r:embed="rId3"/>
          <a:srcRect t="14687"/>
          <a:stretch/>
        </p:blipFill>
        <p:spPr>
          <a:xfrm>
            <a:off x="1445805" y="1979556"/>
            <a:ext cx="8898304" cy="4239804"/>
          </a:xfrm>
          <a:prstGeom prst="rect">
            <a:avLst/>
          </a:prstGeom>
        </p:spPr>
      </p:pic>
      <p:sp>
        <p:nvSpPr>
          <p:cNvPr id="6" name="Title 1">
            <a:extLst>
              <a:ext uri="{FF2B5EF4-FFF2-40B4-BE49-F238E27FC236}">
                <a16:creationId xmlns:a16="http://schemas.microsoft.com/office/drawing/2014/main" id="{CC7E061F-DD64-F8A8-FADA-04197FB4E871}"/>
              </a:ext>
            </a:extLst>
          </p:cNvPr>
          <p:cNvSpPr>
            <a:spLocks noGrp="1"/>
          </p:cNvSpPr>
          <p:nvPr>
            <p:ph type="title"/>
          </p:nvPr>
        </p:nvSpPr>
        <p:spPr/>
        <p:txBody>
          <a:bodyPr/>
          <a:lstStyle/>
          <a:p>
            <a:r>
              <a:rPr lang="en-US" dirty="0"/>
              <a:t>When Should We Insist on Testing?</a:t>
            </a:r>
          </a:p>
        </p:txBody>
      </p:sp>
      <p:sp>
        <p:nvSpPr>
          <p:cNvPr id="7" name="TextBox 6">
            <a:extLst>
              <a:ext uri="{FF2B5EF4-FFF2-40B4-BE49-F238E27FC236}">
                <a16:creationId xmlns:a16="http://schemas.microsoft.com/office/drawing/2014/main" id="{70C50CFD-8403-F9DE-7370-0D5DDF6E43B5}"/>
              </a:ext>
            </a:extLst>
          </p:cNvPr>
          <p:cNvSpPr txBox="1"/>
          <p:nvPr/>
        </p:nvSpPr>
        <p:spPr>
          <a:xfrm>
            <a:off x="2597293" y="1383637"/>
            <a:ext cx="6997428" cy="400110"/>
          </a:xfrm>
          <a:prstGeom prst="rect">
            <a:avLst/>
          </a:prstGeom>
          <a:noFill/>
        </p:spPr>
        <p:txBody>
          <a:bodyPr wrap="none" rtlCol="0">
            <a:spAutoFit/>
          </a:bodyPr>
          <a:lstStyle/>
          <a:p>
            <a:pPr algn="ctr"/>
            <a:r>
              <a:rPr lang="en-US" sz="2000" b="1" dirty="0"/>
              <a:t>Non-NSCLC/non-PDAC solid tumor screening algorithm</a:t>
            </a:r>
          </a:p>
        </p:txBody>
      </p:sp>
      <p:pic>
        <p:nvPicPr>
          <p:cNvPr id="8" name="Picture 7" descr="A red sign with white text&#10;&#10;Description automatically generated with medium confidence">
            <a:extLst>
              <a:ext uri="{FF2B5EF4-FFF2-40B4-BE49-F238E27FC236}">
                <a16:creationId xmlns:a16="http://schemas.microsoft.com/office/drawing/2014/main" id="{93F59FA9-9BBB-D949-B312-5E0D2D283BE7}"/>
              </a:ext>
            </a:extLst>
          </p:cNvPr>
          <p:cNvPicPr>
            <a:picLocks noChangeAspect="1"/>
          </p:cNvPicPr>
          <p:nvPr/>
        </p:nvPicPr>
        <p:blipFill rotWithShape="1">
          <a:blip r:embed="rId4">
            <a:extLst>
              <a:ext uri="{28A0092B-C50C-407E-A947-70E740481C1C}">
                <a14:useLocalDpi xmlns:a14="http://schemas.microsoft.com/office/drawing/2010/main" val="0"/>
              </a:ext>
            </a:extLst>
          </a:blip>
          <a:srcRect l="2267"/>
          <a:stretch/>
        </p:blipFill>
        <p:spPr>
          <a:xfrm>
            <a:off x="7577139" y="3648032"/>
            <a:ext cx="1014819" cy="1018678"/>
          </a:xfrm>
          <a:prstGeom prst="rect">
            <a:avLst/>
          </a:prstGeom>
        </p:spPr>
      </p:pic>
      <p:sp>
        <p:nvSpPr>
          <p:cNvPr id="2" name="Footer Placeholder 1">
            <a:extLst>
              <a:ext uri="{FF2B5EF4-FFF2-40B4-BE49-F238E27FC236}">
                <a16:creationId xmlns:a16="http://schemas.microsoft.com/office/drawing/2014/main" id="{CBF367DB-380D-98BC-D17D-1FE1BD44C6A7}"/>
              </a:ext>
            </a:extLst>
          </p:cNvPr>
          <p:cNvSpPr>
            <a:spLocks noGrp="1"/>
          </p:cNvSpPr>
          <p:nvPr>
            <p:ph type="ftr" sz="quarter" idx="3"/>
          </p:nvPr>
        </p:nvSpPr>
        <p:spPr/>
        <p:txBody>
          <a:bodyPr/>
          <a:lstStyle/>
          <a:p>
            <a:r>
              <a:rPr lang="en-US" dirty="0"/>
              <a:t>NGS: next generation sequencing</a:t>
            </a:r>
          </a:p>
          <a:p>
            <a:r>
              <a:rPr lang="en-US" dirty="0"/>
              <a:t>P-HER3: phosphorylation of HER3</a:t>
            </a:r>
          </a:p>
          <a:p>
            <a:r>
              <a:rPr lang="fr-FR" dirty="0" err="1"/>
              <a:t>Nagasaka</a:t>
            </a:r>
            <a:r>
              <a:rPr lang="fr-FR" dirty="0"/>
              <a:t> M, Ou SI. </a:t>
            </a:r>
            <a:r>
              <a:rPr lang="fr-FR" i="1" dirty="0"/>
              <a:t>Trends Cancer. </a:t>
            </a:r>
            <a:r>
              <a:rPr lang="fr-FR" dirty="0"/>
              <a:t>2022;8(3):242-258.</a:t>
            </a:r>
          </a:p>
        </p:txBody>
      </p:sp>
    </p:spTree>
    <p:extLst>
      <p:ext uri="{BB962C8B-B14F-4D97-AF65-F5344CB8AC3E}">
        <p14:creationId xmlns:p14="http://schemas.microsoft.com/office/powerpoint/2010/main" val="745585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DC7D-A84E-8FBE-5038-C144BC233AD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A4B6C71-74B3-562C-888E-5FAF2349DDFE}"/>
              </a:ext>
            </a:extLst>
          </p:cNvPr>
          <p:cNvSpPr>
            <a:spLocks noGrp="1"/>
          </p:cNvSpPr>
          <p:nvPr>
            <p:ph idx="1"/>
          </p:nvPr>
        </p:nvSpPr>
        <p:spPr/>
        <p:txBody>
          <a:bodyPr/>
          <a:lstStyle/>
          <a:p>
            <a:pPr>
              <a:spcBef>
                <a:spcPts val="2400"/>
              </a:spcBef>
            </a:pPr>
            <a:r>
              <a:rPr lang="en-US" i="1" dirty="0"/>
              <a:t>NRG1</a:t>
            </a:r>
            <a:r>
              <a:rPr lang="en-US" dirty="0"/>
              <a:t> fusion is a rare molecular alteration found in various cancers, most commonly NSCLC and PDAC</a:t>
            </a:r>
          </a:p>
          <a:p>
            <a:pPr>
              <a:spcBef>
                <a:spcPts val="2400"/>
              </a:spcBef>
            </a:pPr>
            <a:r>
              <a:rPr lang="en-US" i="1" dirty="0"/>
              <a:t>NRG1</a:t>
            </a:r>
            <a:r>
              <a:rPr lang="en-US" dirty="0"/>
              <a:t> fusions can have many different partners and are challenging to detect</a:t>
            </a:r>
          </a:p>
          <a:p>
            <a:pPr>
              <a:spcBef>
                <a:spcPts val="2400"/>
              </a:spcBef>
            </a:pPr>
            <a:r>
              <a:rPr lang="en-US" dirty="0"/>
              <a:t>RNA sequencing is the most sensitive and effective way to detect these rare fusions</a:t>
            </a:r>
          </a:p>
          <a:p>
            <a:pPr>
              <a:spcBef>
                <a:spcPts val="2400"/>
              </a:spcBef>
            </a:pPr>
            <a:r>
              <a:rPr lang="en-US" dirty="0"/>
              <a:t>Insist on RNA sequencing especially in NSCLC with invasive mucinous adenocarcinoma and </a:t>
            </a:r>
            <a:r>
              <a:rPr lang="en-US" i="1" dirty="0"/>
              <a:t>KRAS</a:t>
            </a:r>
            <a:r>
              <a:rPr lang="en-US" dirty="0"/>
              <a:t>-WT PDAC patients</a:t>
            </a:r>
          </a:p>
        </p:txBody>
      </p:sp>
    </p:spTree>
    <p:extLst>
      <p:ext uri="{BB962C8B-B14F-4D97-AF65-F5344CB8AC3E}">
        <p14:creationId xmlns:p14="http://schemas.microsoft.com/office/powerpoint/2010/main" val="132858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3412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A15AD-8FB2-BB96-9AB4-85E40A2B6FC7}"/>
              </a:ext>
            </a:extLst>
          </p:cNvPr>
          <p:cNvSpPr>
            <a:spLocks noGrp="1"/>
          </p:cNvSpPr>
          <p:nvPr>
            <p:ph type="title"/>
          </p:nvPr>
        </p:nvSpPr>
        <p:spPr/>
        <p:txBody>
          <a:bodyPr/>
          <a:lstStyle/>
          <a:p>
            <a:r>
              <a:rPr lang="en-US" i="1" dirty="0"/>
              <a:t>NRG1</a:t>
            </a:r>
            <a:r>
              <a:rPr lang="en-US" dirty="0"/>
              <a:t> Fusion</a:t>
            </a:r>
          </a:p>
        </p:txBody>
      </p:sp>
      <p:sp>
        <p:nvSpPr>
          <p:cNvPr id="4" name="Text Placeholder 3">
            <a:extLst>
              <a:ext uri="{FF2B5EF4-FFF2-40B4-BE49-F238E27FC236}">
                <a16:creationId xmlns:a16="http://schemas.microsoft.com/office/drawing/2014/main" id="{E80ACD0A-7BE5-1F7E-83BA-67F22785236F}"/>
              </a:ext>
            </a:extLst>
          </p:cNvPr>
          <p:cNvSpPr>
            <a:spLocks noGrp="1"/>
          </p:cNvSpPr>
          <p:nvPr>
            <p:ph idx="1"/>
          </p:nvPr>
        </p:nvSpPr>
        <p:spPr>
          <a:xfrm>
            <a:off x="609600" y="1573156"/>
            <a:ext cx="4943475" cy="3979919"/>
          </a:xfrm>
        </p:spPr>
        <p:txBody>
          <a:bodyPr>
            <a:normAutofit lnSpcReduction="10000"/>
          </a:bodyPr>
          <a:lstStyle/>
          <a:p>
            <a:pPr>
              <a:spcBef>
                <a:spcPts val="4200"/>
              </a:spcBef>
            </a:pPr>
            <a:r>
              <a:rPr lang="en-US" sz="2000" dirty="0"/>
              <a:t>Neuregulin (NRG1) is a ligand that binds to HER3 receptor and promotes dimerization of HER2 and HER3 receptors and downstream activation of the PI3K/AKT/mTOR signaling pathways</a:t>
            </a:r>
          </a:p>
          <a:p>
            <a:pPr>
              <a:spcBef>
                <a:spcPts val="4200"/>
              </a:spcBef>
            </a:pPr>
            <a:r>
              <a:rPr lang="en-US" sz="2000" dirty="0"/>
              <a:t>NRG1 fusions result in aberrant expression of the of the NRG1 protein which induces formation of heterodimers and leads to pathologic activation of the PI3K/AKT, MAPK and other signaling pathways</a:t>
            </a:r>
          </a:p>
        </p:txBody>
      </p:sp>
      <p:sp>
        <p:nvSpPr>
          <p:cNvPr id="8" name="Footer Placeholder 7">
            <a:extLst>
              <a:ext uri="{FF2B5EF4-FFF2-40B4-BE49-F238E27FC236}">
                <a16:creationId xmlns:a16="http://schemas.microsoft.com/office/drawing/2014/main" id="{2EE48938-817C-2977-7AC8-1DDA879B6223}"/>
              </a:ext>
            </a:extLst>
          </p:cNvPr>
          <p:cNvSpPr>
            <a:spLocks noGrp="1"/>
          </p:cNvSpPr>
          <p:nvPr>
            <p:ph type="ftr" sz="quarter" idx="3"/>
          </p:nvPr>
        </p:nvSpPr>
        <p:spPr>
          <a:xfrm>
            <a:off x="609600" y="6005016"/>
            <a:ext cx="10744199" cy="793466"/>
          </a:xfrm>
        </p:spPr>
        <p:txBody>
          <a:bodyPr/>
          <a:lstStyle/>
          <a:p>
            <a:r>
              <a:rPr lang="en-US" dirty="0" err="1"/>
              <a:t>Laskin</a:t>
            </a:r>
            <a:r>
              <a:rPr lang="en-US" dirty="0"/>
              <a:t> J, et al. </a:t>
            </a:r>
            <a:r>
              <a:rPr lang="en-US" i="1" dirty="0"/>
              <a:t>Ann Oncol. </a:t>
            </a:r>
            <a:r>
              <a:rPr lang="en-US" dirty="0"/>
              <a:t>2020;31(12):1693-1703.</a:t>
            </a:r>
          </a:p>
          <a:p>
            <a:r>
              <a:rPr lang="en-US" dirty="0"/>
              <a:t>Fernandez-Cuesta L, et al. CD74-NRG1 fusions in lung adenocarcinoma. Ca</a:t>
            </a:r>
            <a:r>
              <a:rPr lang="en-US" i="1" dirty="0"/>
              <a:t>ncer </a:t>
            </a:r>
            <a:r>
              <a:rPr lang="en-US" i="1" dirty="0" err="1"/>
              <a:t>Discov</a:t>
            </a:r>
            <a:r>
              <a:rPr lang="en-US" i="1" dirty="0"/>
              <a:t>. </a:t>
            </a:r>
            <a:r>
              <a:rPr lang="en-US" dirty="0"/>
              <a:t>2014;4(4):415-422.</a:t>
            </a:r>
          </a:p>
          <a:p>
            <a:r>
              <a:rPr lang="en-US" dirty="0" err="1"/>
              <a:t>Mota</a:t>
            </a:r>
            <a:r>
              <a:rPr lang="en-US" dirty="0"/>
              <a:t> JM,, et al. A comprehensive review of </a:t>
            </a:r>
            <a:r>
              <a:rPr lang="en-US" dirty="0" err="1"/>
              <a:t>heregulins</a:t>
            </a:r>
            <a:r>
              <a:rPr lang="en-US" dirty="0"/>
              <a:t>, HER3, and HER4 as potential therapeutic targets in cancer. </a:t>
            </a:r>
            <a:r>
              <a:rPr lang="en-US" i="1" dirty="0" err="1"/>
              <a:t>Oncotarget</a:t>
            </a:r>
            <a:r>
              <a:rPr lang="en-US" i="1" dirty="0"/>
              <a:t>. </a:t>
            </a:r>
            <a:r>
              <a:rPr lang="en-US" dirty="0"/>
              <a:t>2017;8(51):89284-89306.</a:t>
            </a:r>
          </a:p>
        </p:txBody>
      </p:sp>
      <p:pic>
        <p:nvPicPr>
          <p:cNvPr id="9" name="Picture 8" descr="Diagram&#10;&#10;Description automatically generated">
            <a:extLst>
              <a:ext uri="{FF2B5EF4-FFF2-40B4-BE49-F238E27FC236}">
                <a16:creationId xmlns:a16="http://schemas.microsoft.com/office/drawing/2014/main" id="{8A98EECB-E1D7-E9AD-0BAB-89609A668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9219" y="1443789"/>
            <a:ext cx="5407246" cy="3625850"/>
          </a:xfrm>
          <a:prstGeom prst="rect">
            <a:avLst/>
          </a:prstGeom>
        </p:spPr>
      </p:pic>
    </p:spTree>
    <p:extLst>
      <p:ext uri="{BB962C8B-B14F-4D97-AF65-F5344CB8AC3E}">
        <p14:creationId xmlns:p14="http://schemas.microsoft.com/office/powerpoint/2010/main" val="330055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3112B7-8D9F-20D5-5538-1A8B02E6B753}"/>
              </a:ext>
            </a:extLst>
          </p:cNvPr>
          <p:cNvPicPr>
            <a:picLocks noChangeAspect="1"/>
          </p:cNvPicPr>
          <p:nvPr/>
        </p:nvPicPr>
        <p:blipFill>
          <a:blip r:embed="rId3"/>
          <a:stretch>
            <a:fillRect/>
          </a:stretch>
        </p:blipFill>
        <p:spPr>
          <a:xfrm>
            <a:off x="5981700" y="3598197"/>
            <a:ext cx="5673469" cy="3003225"/>
          </a:xfrm>
          <a:prstGeom prst="rect">
            <a:avLst/>
          </a:prstGeom>
        </p:spPr>
      </p:pic>
      <p:sp>
        <p:nvSpPr>
          <p:cNvPr id="2" name="Title 1">
            <a:extLst>
              <a:ext uri="{FF2B5EF4-FFF2-40B4-BE49-F238E27FC236}">
                <a16:creationId xmlns:a16="http://schemas.microsoft.com/office/drawing/2014/main" id="{8356071B-C409-3445-26B2-EE4056B84148}"/>
              </a:ext>
            </a:extLst>
          </p:cNvPr>
          <p:cNvSpPr>
            <a:spLocks noGrp="1"/>
          </p:cNvSpPr>
          <p:nvPr>
            <p:ph type="title"/>
          </p:nvPr>
        </p:nvSpPr>
        <p:spPr/>
        <p:txBody>
          <a:bodyPr/>
          <a:lstStyle/>
          <a:p>
            <a:r>
              <a:rPr lang="en-US" i="1" dirty="0"/>
              <a:t>NRG1</a:t>
            </a:r>
            <a:r>
              <a:rPr lang="en-US" dirty="0"/>
              <a:t> Fusion</a:t>
            </a:r>
          </a:p>
        </p:txBody>
      </p:sp>
      <p:sp>
        <p:nvSpPr>
          <p:cNvPr id="6" name="Content Placeholder 5">
            <a:extLst>
              <a:ext uri="{FF2B5EF4-FFF2-40B4-BE49-F238E27FC236}">
                <a16:creationId xmlns:a16="http://schemas.microsoft.com/office/drawing/2014/main" id="{D73F198A-BF4E-CADB-8A88-9E293B8AC601}"/>
              </a:ext>
            </a:extLst>
          </p:cNvPr>
          <p:cNvSpPr>
            <a:spLocks noGrp="1"/>
          </p:cNvSpPr>
          <p:nvPr>
            <p:ph sz="half" idx="4294967295"/>
          </p:nvPr>
        </p:nvSpPr>
        <p:spPr>
          <a:xfrm>
            <a:off x="609600" y="1555528"/>
            <a:ext cx="5181600" cy="4351337"/>
          </a:xfrm>
        </p:spPr>
        <p:txBody>
          <a:bodyPr/>
          <a:lstStyle/>
          <a:p>
            <a:pPr>
              <a:spcBef>
                <a:spcPts val="5400"/>
              </a:spcBef>
            </a:pPr>
            <a:r>
              <a:rPr lang="en-US" dirty="0"/>
              <a:t>An analysis of 21,858 tumor specimens found 41 cases (0.2%) if </a:t>
            </a:r>
            <a:r>
              <a:rPr lang="en-US" i="1" dirty="0"/>
              <a:t>NRG1</a:t>
            </a:r>
            <a:r>
              <a:rPr lang="en-US" dirty="0"/>
              <a:t> fusions</a:t>
            </a:r>
          </a:p>
          <a:p>
            <a:pPr>
              <a:spcBef>
                <a:spcPts val="5400"/>
              </a:spcBef>
            </a:pPr>
            <a:r>
              <a:rPr lang="en-US" dirty="0"/>
              <a:t>The first </a:t>
            </a:r>
            <a:r>
              <a:rPr lang="en-US" i="1" dirty="0"/>
              <a:t>NRG1</a:t>
            </a:r>
            <a:r>
              <a:rPr lang="en-US" dirty="0"/>
              <a:t> fusion was reported in 2014: CD74-</a:t>
            </a:r>
            <a:r>
              <a:rPr lang="en-US" i="1" dirty="0"/>
              <a:t>NRG1</a:t>
            </a:r>
            <a:r>
              <a:rPr lang="en-US" dirty="0"/>
              <a:t> the most common partner followed by ATP1B1</a:t>
            </a:r>
          </a:p>
        </p:txBody>
      </p:sp>
      <p:sp>
        <p:nvSpPr>
          <p:cNvPr id="5" name="Footer Placeholder 4">
            <a:extLst>
              <a:ext uri="{FF2B5EF4-FFF2-40B4-BE49-F238E27FC236}">
                <a16:creationId xmlns:a16="http://schemas.microsoft.com/office/drawing/2014/main" id="{4A793D64-CDC7-8E3F-F020-779136A342AD}"/>
              </a:ext>
            </a:extLst>
          </p:cNvPr>
          <p:cNvSpPr>
            <a:spLocks noGrp="1"/>
          </p:cNvSpPr>
          <p:nvPr>
            <p:ph type="ftr" sz="quarter" idx="3"/>
          </p:nvPr>
        </p:nvSpPr>
        <p:spPr/>
        <p:txBody>
          <a:bodyPr/>
          <a:lstStyle/>
          <a:p>
            <a:r>
              <a:rPr lang="en-US" dirty="0"/>
              <a:t>Jonna S, et al. </a:t>
            </a:r>
            <a:r>
              <a:rPr lang="en-US" i="1" dirty="0"/>
              <a:t>Clin Cancer Res. </a:t>
            </a:r>
            <a:r>
              <a:rPr lang="en-US" dirty="0"/>
              <a:t>2019;25(16):4966-4972.</a:t>
            </a:r>
          </a:p>
        </p:txBody>
      </p:sp>
      <p:pic>
        <p:nvPicPr>
          <p:cNvPr id="8" name="Picture 7" descr="Chart, pie chart&#10;&#10;Description automatically generated">
            <a:extLst>
              <a:ext uri="{FF2B5EF4-FFF2-40B4-BE49-F238E27FC236}">
                <a16:creationId xmlns:a16="http://schemas.microsoft.com/office/drawing/2014/main" id="{13B5A8EA-31E7-CE36-0A75-486702214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488" y="594964"/>
            <a:ext cx="4405565" cy="2960540"/>
          </a:xfrm>
          <a:prstGeom prst="rect">
            <a:avLst/>
          </a:prstGeom>
        </p:spPr>
      </p:pic>
    </p:spTree>
    <p:extLst>
      <p:ext uri="{BB962C8B-B14F-4D97-AF65-F5344CB8AC3E}">
        <p14:creationId xmlns:p14="http://schemas.microsoft.com/office/powerpoint/2010/main" val="219813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AEBE-8D46-7BB7-683C-2BB069A24B1E}"/>
              </a:ext>
            </a:extLst>
          </p:cNvPr>
          <p:cNvSpPr>
            <a:spLocks noGrp="1"/>
          </p:cNvSpPr>
          <p:nvPr>
            <p:ph type="title"/>
          </p:nvPr>
        </p:nvSpPr>
        <p:spPr/>
        <p:txBody>
          <a:bodyPr/>
          <a:lstStyle/>
          <a:p>
            <a:r>
              <a:rPr lang="en-US" dirty="0"/>
              <a:t>Detection of </a:t>
            </a:r>
            <a:r>
              <a:rPr lang="en-US" i="1" dirty="0"/>
              <a:t>NRG1</a:t>
            </a:r>
            <a:r>
              <a:rPr lang="en-US" dirty="0"/>
              <a:t> Fusion</a:t>
            </a:r>
          </a:p>
        </p:txBody>
      </p:sp>
      <p:sp>
        <p:nvSpPr>
          <p:cNvPr id="3" name="Content Placeholder 2">
            <a:extLst>
              <a:ext uri="{FF2B5EF4-FFF2-40B4-BE49-F238E27FC236}">
                <a16:creationId xmlns:a16="http://schemas.microsoft.com/office/drawing/2014/main" id="{57390562-2C19-0483-0BFB-A0B0151B8B1B}"/>
              </a:ext>
            </a:extLst>
          </p:cNvPr>
          <p:cNvSpPr>
            <a:spLocks noGrp="1"/>
          </p:cNvSpPr>
          <p:nvPr>
            <p:ph idx="1"/>
          </p:nvPr>
        </p:nvSpPr>
        <p:spPr/>
        <p:txBody>
          <a:bodyPr/>
          <a:lstStyle/>
          <a:p>
            <a:pPr marL="0" indent="0">
              <a:buNone/>
            </a:pPr>
            <a:r>
              <a:rPr lang="en-US" b="1" dirty="0"/>
              <a:t>Challenges:</a:t>
            </a:r>
          </a:p>
          <a:p>
            <a:r>
              <a:rPr lang="en-US" dirty="0"/>
              <a:t>Extremely rare</a:t>
            </a:r>
          </a:p>
          <a:p>
            <a:r>
              <a:rPr lang="en-US" dirty="0"/>
              <a:t>Diversity of </a:t>
            </a:r>
            <a:r>
              <a:rPr lang="en-US" i="1" dirty="0"/>
              <a:t>NRG1</a:t>
            </a:r>
            <a:r>
              <a:rPr lang="en-US" dirty="0"/>
              <a:t> fusion partners</a:t>
            </a:r>
          </a:p>
          <a:p>
            <a:r>
              <a:rPr lang="en-US" dirty="0"/>
              <a:t>Diversity of fusion architecture</a:t>
            </a:r>
          </a:p>
          <a:p>
            <a:r>
              <a:rPr lang="en-US" dirty="0"/>
              <a:t>Large intronic regions characteristic to </a:t>
            </a:r>
            <a:r>
              <a:rPr lang="en-US" i="1" dirty="0"/>
              <a:t>NRG1</a:t>
            </a:r>
          </a:p>
          <a:p>
            <a:endParaRPr lang="en-US" dirty="0"/>
          </a:p>
          <a:p>
            <a:pPr marL="0" indent="0" algn="ctr">
              <a:buNone/>
            </a:pPr>
            <a:r>
              <a:rPr lang="en-US" sz="3600" b="1" dirty="0"/>
              <a:t>RNA sequencing is the preferred method for detection of </a:t>
            </a:r>
            <a:r>
              <a:rPr lang="en-US" sz="3600" b="1" i="1" dirty="0"/>
              <a:t>NRG1</a:t>
            </a:r>
            <a:r>
              <a:rPr lang="en-US" sz="3600" b="1" dirty="0"/>
              <a:t> fusions</a:t>
            </a:r>
          </a:p>
        </p:txBody>
      </p:sp>
    </p:spTree>
    <p:extLst>
      <p:ext uri="{BB962C8B-B14F-4D97-AF65-F5344CB8AC3E}">
        <p14:creationId xmlns:p14="http://schemas.microsoft.com/office/powerpoint/2010/main" val="339071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377859-7E92-0E5A-25F1-C81FCBDFE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7" y="1387774"/>
            <a:ext cx="11860187" cy="5012489"/>
          </a:xfrm>
          <a:prstGeom prst="rect">
            <a:avLst/>
          </a:prstGeom>
        </p:spPr>
      </p:pic>
      <p:sp>
        <p:nvSpPr>
          <p:cNvPr id="6" name="Rectangle 5">
            <a:extLst>
              <a:ext uri="{FF2B5EF4-FFF2-40B4-BE49-F238E27FC236}">
                <a16:creationId xmlns:a16="http://schemas.microsoft.com/office/drawing/2014/main" id="{393A87B9-8BFF-DE00-5FFE-19B81C689C81}"/>
              </a:ext>
            </a:extLst>
          </p:cNvPr>
          <p:cNvSpPr/>
          <p:nvPr/>
        </p:nvSpPr>
        <p:spPr>
          <a:xfrm>
            <a:off x="7581013" y="3853543"/>
            <a:ext cx="4237749" cy="62701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A3847A2-145F-4716-2E1E-8E5519E85B87}"/>
              </a:ext>
            </a:extLst>
          </p:cNvPr>
          <p:cNvSpPr/>
          <p:nvPr/>
        </p:nvSpPr>
        <p:spPr>
          <a:xfrm>
            <a:off x="3167264" y="4480561"/>
            <a:ext cx="4309779" cy="8306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F455A-D767-E122-42BF-BC361160D1AA}"/>
              </a:ext>
            </a:extLst>
          </p:cNvPr>
          <p:cNvSpPr>
            <a:spLocks noGrp="1"/>
          </p:cNvSpPr>
          <p:nvPr>
            <p:ph type="title"/>
          </p:nvPr>
        </p:nvSpPr>
        <p:spPr>
          <a:xfrm>
            <a:off x="609599" y="199505"/>
            <a:ext cx="11107783" cy="1185577"/>
          </a:xfrm>
        </p:spPr>
        <p:txBody>
          <a:bodyPr>
            <a:normAutofit fontScale="90000"/>
          </a:bodyPr>
          <a:lstStyle/>
          <a:p>
            <a:r>
              <a:rPr lang="en-US" dirty="0"/>
              <a:t>The Advantages and Disadvantages of Different Assays Available For the Detection of NRG1 and Other Gene Fusions</a:t>
            </a:r>
          </a:p>
        </p:txBody>
      </p:sp>
      <p:sp>
        <p:nvSpPr>
          <p:cNvPr id="5" name="Footer Placeholder 4">
            <a:extLst>
              <a:ext uri="{FF2B5EF4-FFF2-40B4-BE49-F238E27FC236}">
                <a16:creationId xmlns:a16="http://schemas.microsoft.com/office/drawing/2014/main" id="{544D3AFD-1494-AF58-7A17-4290F46ADD0B}"/>
              </a:ext>
            </a:extLst>
          </p:cNvPr>
          <p:cNvSpPr>
            <a:spLocks noGrp="1"/>
          </p:cNvSpPr>
          <p:nvPr>
            <p:ph type="ftr" sz="quarter" idx="3"/>
          </p:nvPr>
        </p:nvSpPr>
        <p:spPr/>
        <p:txBody>
          <a:bodyPr/>
          <a:lstStyle/>
          <a:p>
            <a:r>
              <a:rPr lang="nb-NO" altLang="en-US" sz="1200" dirty="0">
                <a:latin typeface="Arial" panose="020B0604020202020204" pitchFamily="34" charset="0"/>
              </a:rPr>
              <a:t>Laskin J, et al. </a:t>
            </a:r>
            <a:r>
              <a:rPr lang="nb-NO" altLang="en-US" sz="1200" i="1" dirty="0">
                <a:latin typeface="Arial" panose="020B0604020202020204" pitchFamily="34" charset="0"/>
              </a:rPr>
              <a:t>Ann Oncol</a:t>
            </a:r>
            <a:r>
              <a:rPr lang="nb-NO" altLang="en-US" sz="1200" dirty="0">
                <a:latin typeface="Arial" panose="020B0604020202020204" pitchFamily="34" charset="0"/>
              </a:rPr>
              <a:t>. 2020;31(12):1693-1703.</a:t>
            </a:r>
            <a:endParaRPr lang="en-US" dirty="0"/>
          </a:p>
        </p:txBody>
      </p:sp>
    </p:spTree>
    <p:extLst>
      <p:ext uri="{BB962C8B-B14F-4D97-AF65-F5344CB8AC3E}">
        <p14:creationId xmlns:p14="http://schemas.microsoft.com/office/powerpoint/2010/main" val="419278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6775CA-BC24-4E33-BA2D-CFEEBEA5C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7" y="1387774"/>
            <a:ext cx="11860187" cy="5012489"/>
          </a:xfrm>
          <a:prstGeom prst="rect">
            <a:avLst/>
          </a:prstGeom>
        </p:spPr>
      </p:pic>
      <p:sp>
        <p:nvSpPr>
          <p:cNvPr id="8" name="Rectangle 7">
            <a:extLst>
              <a:ext uri="{FF2B5EF4-FFF2-40B4-BE49-F238E27FC236}">
                <a16:creationId xmlns:a16="http://schemas.microsoft.com/office/drawing/2014/main" id="{ED6F6EDF-AA29-FAB0-35E7-61A94A529686}"/>
              </a:ext>
            </a:extLst>
          </p:cNvPr>
          <p:cNvSpPr/>
          <p:nvPr/>
        </p:nvSpPr>
        <p:spPr>
          <a:xfrm>
            <a:off x="3176372" y="3843916"/>
            <a:ext cx="3925072" cy="644957"/>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7BA4FF06-8589-D792-2915-2AB6E69DCED0}"/>
              </a:ext>
            </a:extLst>
          </p:cNvPr>
          <p:cNvSpPr/>
          <p:nvPr/>
        </p:nvSpPr>
        <p:spPr>
          <a:xfrm>
            <a:off x="7540830" y="4476998"/>
            <a:ext cx="4304057" cy="510239"/>
          </a:xfrm>
          <a:prstGeom prst="rect">
            <a:avLst/>
          </a:prstGeom>
          <a:no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itle 1">
            <a:extLst>
              <a:ext uri="{FF2B5EF4-FFF2-40B4-BE49-F238E27FC236}">
                <a16:creationId xmlns:a16="http://schemas.microsoft.com/office/drawing/2014/main" id="{0FB369AA-4321-BDD0-A618-81D3000E688B}"/>
              </a:ext>
            </a:extLst>
          </p:cNvPr>
          <p:cNvSpPr>
            <a:spLocks noGrp="1"/>
          </p:cNvSpPr>
          <p:nvPr>
            <p:ph type="title"/>
          </p:nvPr>
        </p:nvSpPr>
        <p:spPr>
          <a:xfrm>
            <a:off x="609599" y="199505"/>
            <a:ext cx="11107783" cy="1185577"/>
          </a:xfrm>
        </p:spPr>
        <p:txBody>
          <a:bodyPr>
            <a:normAutofit fontScale="90000"/>
          </a:bodyPr>
          <a:lstStyle/>
          <a:p>
            <a:r>
              <a:rPr lang="en-US" dirty="0"/>
              <a:t>The Advantages and Disadvantages of Different Assays Available For the Detection of NRG1 and Other Gene Fusions</a:t>
            </a:r>
          </a:p>
        </p:txBody>
      </p:sp>
      <p:sp>
        <p:nvSpPr>
          <p:cNvPr id="12" name="Footer Placeholder 4">
            <a:extLst>
              <a:ext uri="{FF2B5EF4-FFF2-40B4-BE49-F238E27FC236}">
                <a16:creationId xmlns:a16="http://schemas.microsoft.com/office/drawing/2014/main" id="{B39E702F-7B97-6E5F-D3B6-4A846BCF5B0C}"/>
              </a:ext>
            </a:extLst>
          </p:cNvPr>
          <p:cNvSpPr>
            <a:spLocks noGrp="1"/>
          </p:cNvSpPr>
          <p:nvPr>
            <p:ph type="ftr" sz="quarter" idx="3"/>
          </p:nvPr>
        </p:nvSpPr>
        <p:spPr>
          <a:xfrm>
            <a:off x="609600" y="6356350"/>
            <a:ext cx="10744199" cy="442131"/>
          </a:xfrm>
        </p:spPr>
        <p:txBody>
          <a:bodyPr/>
          <a:lstStyle/>
          <a:p>
            <a:r>
              <a:rPr lang="nb-NO" altLang="en-US" sz="1200" dirty="0">
                <a:latin typeface="Arial" panose="020B0604020202020204" pitchFamily="34" charset="0"/>
              </a:rPr>
              <a:t>Laskin J, et al. </a:t>
            </a:r>
            <a:r>
              <a:rPr lang="nb-NO" altLang="en-US" sz="1200" i="1" dirty="0">
                <a:latin typeface="Arial" panose="020B0604020202020204" pitchFamily="34" charset="0"/>
              </a:rPr>
              <a:t>Ann Oncol</a:t>
            </a:r>
            <a:r>
              <a:rPr lang="nb-NO" altLang="en-US" sz="1200" dirty="0">
                <a:latin typeface="Arial" panose="020B0604020202020204" pitchFamily="34" charset="0"/>
              </a:rPr>
              <a:t>. 2020;31(12):1693-1703.</a:t>
            </a:r>
            <a:endParaRPr lang="en-US" dirty="0"/>
          </a:p>
        </p:txBody>
      </p:sp>
    </p:spTree>
    <p:extLst>
      <p:ext uri="{BB962C8B-B14F-4D97-AF65-F5344CB8AC3E}">
        <p14:creationId xmlns:p14="http://schemas.microsoft.com/office/powerpoint/2010/main" val="82600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BF7D-2878-484D-9526-D2C3A43245FC}"/>
              </a:ext>
            </a:extLst>
          </p:cNvPr>
          <p:cNvSpPr>
            <a:spLocks noGrp="1"/>
          </p:cNvSpPr>
          <p:nvPr>
            <p:ph type="title"/>
          </p:nvPr>
        </p:nvSpPr>
        <p:spPr/>
        <p:txBody>
          <a:bodyPr/>
          <a:lstStyle/>
          <a:p>
            <a:r>
              <a:rPr lang="en-US" dirty="0"/>
              <a:t>When Should We Insist on Testing?</a:t>
            </a:r>
          </a:p>
        </p:txBody>
      </p:sp>
      <p:pic>
        <p:nvPicPr>
          <p:cNvPr id="5" name="Content Placeholder 4" descr="Diagram&#10;&#10;Description automatically generated">
            <a:extLst>
              <a:ext uri="{FF2B5EF4-FFF2-40B4-BE49-F238E27FC236}">
                <a16:creationId xmlns:a16="http://schemas.microsoft.com/office/drawing/2014/main" id="{40B955F1-2901-F8AB-FE79-6872B0F06B0A}"/>
              </a:ext>
            </a:extLst>
          </p:cNvPr>
          <p:cNvPicPr>
            <a:picLocks noGrp="1" noChangeAspect="1"/>
          </p:cNvPicPr>
          <p:nvPr>
            <p:ph idx="1"/>
          </p:nvPr>
        </p:nvPicPr>
        <p:blipFill rotWithShape="1">
          <a:blip r:embed="rId3"/>
          <a:srcRect r="17605"/>
          <a:stretch/>
        </p:blipFill>
        <p:spPr>
          <a:xfrm>
            <a:off x="1684867" y="1127874"/>
            <a:ext cx="7269128" cy="5088915"/>
          </a:xfrm>
        </p:spPr>
      </p:pic>
      <p:sp>
        <p:nvSpPr>
          <p:cNvPr id="3" name="Rectangle 2">
            <a:extLst>
              <a:ext uri="{FF2B5EF4-FFF2-40B4-BE49-F238E27FC236}">
                <a16:creationId xmlns:a16="http://schemas.microsoft.com/office/drawing/2014/main" id="{2167B598-015C-AD18-EAC1-0DFEF5B98995}"/>
              </a:ext>
            </a:extLst>
          </p:cNvPr>
          <p:cNvSpPr/>
          <p:nvPr/>
        </p:nvSpPr>
        <p:spPr>
          <a:xfrm>
            <a:off x="1684867" y="1235034"/>
            <a:ext cx="571445" cy="439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C411E46-7875-F881-EA44-5FA2BC3289E0}"/>
              </a:ext>
            </a:extLst>
          </p:cNvPr>
          <p:cNvSpPr/>
          <p:nvPr/>
        </p:nvSpPr>
        <p:spPr>
          <a:xfrm>
            <a:off x="4916384" y="1555668"/>
            <a:ext cx="2470068" cy="365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A744FED-B628-67F1-2167-A467448A39ED}"/>
              </a:ext>
            </a:extLst>
          </p:cNvPr>
          <p:cNvSpPr txBox="1"/>
          <p:nvPr/>
        </p:nvSpPr>
        <p:spPr>
          <a:xfrm>
            <a:off x="4300476" y="1383475"/>
            <a:ext cx="3591048" cy="400110"/>
          </a:xfrm>
          <a:prstGeom prst="rect">
            <a:avLst/>
          </a:prstGeom>
          <a:noFill/>
        </p:spPr>
        <p:txBody>
          <a:bodyPr wrap="none" rtlCol="0">
            <a:spAutoFit/>
          </a:bodyPr>
          <a:lstStyle/>
          <a:p>
            <a:pPr algn="ctr"/>
            <a:r>
              <a:rPr lang="en-US" sz="2000" b="1" dirty="0"/>
              <a:t>NSCLC screening algorithm</a:t>
            </a:r>
          </a:p>
        </p:txBody>
      </p:sp>
      <p:pic>
        <p:nvPicPr>
          <p:cNvPr id="9" name="Picture 8" descr="A red sign with white text&#10;&#10;Description automatically generated with medium confidence">
            <a:extLst>
              <a:ext uri="{FF2B5EF4-FFF2-40B4-BE49-F238E27FC236}">
                <a16:creationId xmlns:a16="http://schemas.microsoft.com/office/drawing/2014/main" id="{2DB63D7E-7303-FBA0-24B4-300C651A6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370" y="3467597"/>
            <a:ext cx="1038363" cy="1018678"/>
          </a:xfrm>
          <a:prstGeom prst="rect">
            <a:avLst/>
          </a:prstGeom>
        </p:spPr>
      </p:pic>
      <p:sp>
        <p:nvSpPr>
          <p:cNvPr id="10" name="Footer Placeholder 9">
            <a:extLst>
              <a:ext uri="{FF2B5EF4-FFF2-40B4-BE49-F238E27FC236}">
                <a16:creationId xmlns:a16="http://schemas.microsoft.com/office/drawing/2014/main" id="{6A13E014-A434-3F42-37C1-9D8882233FE4}"/>
              </a:ext>
            </a:extLst>
          </p:cNvPr>
          <p:cNvSpPr>
            <a:spLocks noGrp="1"/>
          </p:cNvSpPr>
          <p:nvPr>
            <p:ph type="ftr" sz="quarter" idx="3"/>
          </p:nvPr>
        </p:nvSpPr>
        <p:spPr/>
        <p:txBody>
          <a:bodyPr/>
          <a:lstStyle/>
          <a:p>
            <a:r>
              <a:rPr lang="en-US" dirty="0"/>
              <a:t>IMA: invasive mucinous adenocarcinoma</a:t>
            </a:r>
          </a:p>
          <a:p>
            <a:r>
              <a:rPr lang="en-US" dirty="0"/>
              <a:t>NGS: next generation sequencing</a:t>
            </a:r>
          </a:p>
          <a:p>
            <a:r>
              <a:rPr lang="en-US" dirty="0"/>
              <a:t>P-HER3: phosphorylation of HER3</a:t>
            </a:r>
          </a:p>
          <a:p>
            <a:r>
              <a:rPr lang="fr-FR" dirty="0" err="1"/>
              <a:t>Nagasaka</a:t>
            </a:r>
            <a:r>
              <a:rPr lang="fr-FR" dirty="0"/>
              <a:t> M, Ou SI. </a:t>
            </a:r>
            <a:r>
              <a:rPr lang="fr-FR" i="1" dirty="0"/>
              <a:t>Trends Cancer. </a:t>
            </a:r>
            <a:r>
              <a:rPr lang="fr-FR" dirty="0"/>
              <a:t>2022;8(3):242-258.</a:t>
            </a:r>
          </a:p>
        </p:txBody>
      </p:sp>
    </p:spTree>
    <p:extLst>
      <p:ext uri="{BB962C8B-B14F-4D97-AF65-F5344CB8AC3E}">
        <p14:creationId xmlns:p14="http://schemas.microsoft.com/office/powerpoint/2010/main" val="149034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A6E62CD4-2340-8065-C06C-B3E99770B690}"/>
              </a:ext>
            </a:extLst>
          </p:cNvPr>
          <p:cNvPicPr>
            <a:picLocks noChangeAspect="1"/>
          </p:cNvPicPr>
          <p:nvPr/>
        </p:nvPicPr>
        <p:blipFill rotWithShape="1">
          <a:blip r:embed="rId3"/>
          <a:srcRect l="4100" t="14761" r="14693" b="4632"/>
          <a:stretch/>
        </p:blipFill>
        <p:spPr>
          <a:xfrm>
            <a:off x="1844107" y="1849240"/>
            <a:ext cx="7585643" cy="4419600"/>
          </a:xfrm>
          <a:prstGeom prst="rect">
            <a:avLst/>
          </a:prstGeom>
        </p:spPr>
      </p:pic>
      <p:sp>
        <p:nvSpPr>
          <p:cNvPr id="2" name="Title 1">
            <a:extLst>
              <a:ext uri="{FF2B5EF4-FFF2-40B4-BE49-F238E27FC236}">
                <a16:creationId xmlns:a16="http://schemas.microsoft.com/office/drawing/2014/main" id="{BDE4C474-53D2-B0A2-2B7F-A47B71A62540}"/>
              </a:ext>
            </a:extLst>
          </p:cNvPr>
          <p:cNvSpPr>
            <a:spLocks noGrp="1"/>
          </p:cNvSpPr>
          <p:nvPr>
            <p:ph type="title"/>
          </p:nvPr>
        </p:nvSpPr>
        <p:spPr/>
        <p:txBody>
          <a:bodyPr/>
          <a:lstStyle/>
          <a:p>
            <a:r>
              <a:rPr lang="en-US" dirty="0"/>
              <a:t>When Should We Insist on Testing?</a:t>
            </a:r>
          </a:p>
        </p:txBody>
      </p:sp>
      <p:sp>
        <p:nvSpPr>
          <p:cNvPr id="7" name="TextBox 6">
            <a:extLst>
              <a:ext uri="{FF2B5EF4-FFF2-40B4-BE49-F238E27FC236}">
                <a16:creationId xmlns:a16="http://schemas.microsoft.com/office/drawing/2014/main" id="{2F33E093-EF01-12B6-C62A-8E933E8A0AC1}"/>
              </a:ext>
            </a:extLst>
          </p:cNvPr>
          <p:cNvSpPr txBox="1"/>
          <p:nvPr/>
        </p:nvSpPr>
        <p:spPr>
          <a:xfrm>
            <a:off x="2627743" y="1383476"/>
            <a:ext cx="6936515" cy="400110"/>
          </a:xfrm>
          <a:prstGeom prst="rect">
            <a:avLst/>
          </a:prstGeom>
          <a:noFill/>
        </p:spPr>
        <p:txBody>
          <a:bodyPr wrap="none" rtlCol="0">
            <a:spAutoFit/>
          </a:bodyPr>
          <a:lstStyle/>
          <a:p>
            <a:pPr algn="ctr"/>
            <a:r>
              <a:rPr lang="en-US" sz="2000" b="1" dirty="0"/>
              <a:t>Pancreatic ductal adenocarcinoma screening algorithm</a:t>
            </a:r>
          </a:p>
        </p:txBody>
      </p:sp>
      <p:pic>
        <p:nvPicPr>
          <p:cNvPr id="9" name="Picture 8" descr="A red sign with white text&#10;&#10;Description automatically generated with medium confidence">
            <a:extLst>
              <a:ext uri="{FF2B5EF4-FFF2-40B4-BE49-F238E27FC236}">
                <a16:creationId xmlns:a16="http://schemas.microsoft.com/office/drawing/2014/main" id="{666A0D06-FD3C-085E-FD4D-B3C0D24A8E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6745" y="3381140"/>
            <a:ext cx="1038363" cy="1018678"/>
          </a:xfrm>
          <a:prstGeom prst="rect">
            <a:avLst/>
          </a:prstGeom>
        </p:spPr>
      </p:pic>
      <p:pic>
        <p:nvPicPr>
          <p:cNvPr id="10" name="Picture 9" descr="A red sign with white text&#10;&#10;Description automatically generated with medium confidence">
            <a:extLst>
              <a:ext uri="{FF2B5EF4-FFF2-40B4-BE49-F238E27FC236}">
                <a16:creationId xmlns:a16="http://schemas.microsoft.com/office/drawing/2014/main" id="{51CF4986-3C56-4220-F5B7-F0BEA4B93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107" y="3371615"/>
            <a:ext cx="1038363" cy="1018678"/>
          </a:xfrm>
          <a:prstGeom prst="rect">
            <a:avLst/>
          </a:prstGeom>
        </p:spPr>
      </p:pic>
      <p:sp>
        <p:nvSpPr>
          <p:cNvPr id="11" name="Footer Placeholder 10">
            <a:extLst>
              <a:ext uri="{FF2B5EF4-FFF2-40B4-BE49-F238E27FC236}">
                <a16:creationId xmlns:a16="http://schemas.microsoft.com/office/drawing/2014/main" id="{F6A8E8DF-67B3-1F5E-3968-B322ADBCC06D}"/>
              </a:ext>
            </a:extLst>
          </p:cNvPr>
          <p:cNvSpPr>
            <a:spLocks noGrp="1"/>
          </p:cNvSpPr>
          <p:nvPr>
            <p:ph type="ftr" sz="quarter" idx="3"/>
          </p:nvPr>
        </p:nvSpPr>
        <p:spPr/>
        <p:txBody>
          <a:bodyPr/>
          <a:lstStyle/>
          <a:p>
            <a:r>
              <a:rPr lang="en-US" dirty="0"/>
              <a:t>NGS: next generation sequencing</a:t>
            </a:r>
          </a:p>
          <a:p>
            <a:r>
              <a:rPr lang="en-US" dirty="0"/>
              <a:t>P-HER3: phosphorylation of HER3</a:t>
            </a:r>
          </a:p>
          <a:p>
            <a:r>
              <a:rPr lang="fr-FR" dirty="0" err="1"/>
              <a:t>Nagasaka</a:t>
            </a:r>
            <a:r>
              <a:rPr lang="fr-FR" dirty="0"/>
              <a:t> M, Ou SI. </a:t>
            </a:r>
            <a:r>
              <a:rPr lang="fr-FR" i="1" dirty="0"/>
              <a:t>Trends Cancer. </a:t>
            </a:r>
            <a:r>
              <a:rPr lang="fr-FR" dirty="0"/>
              <a:t>2022;8(3):242-258.</a:t>
            </a:r>
          </a:p>
        </p:txBody>
      </p:sp>
      <p:sp>
        <p:nvSpPr>
          <p:cNvPr id="3" name="TextBox 2">
            <a:extLst>
              <a:ext uri="{FF2B5EF4-FFF2-40B4-BE49-F238E27FC236}">
                <a16:creationId xmlns:a16="http://schemas.microsoft.com/office/drawing/2014/main" id="{B571EE31-CCE1-14CA-EFF1-A9F2B4728E5B}"/>
              </a:ext>
            </a:extLst>
          </p:cNvPr>
          <p:cNvSpPr txBox="1"/>
          <p:nvPr/>
        </p:nvSpPr>
        <p:spPr>
          <a:xfrm>
            <a:off x="5760648" y="2215649"/>
            <a:ext cx="636456" cy="292388"/>
          </a:xfrm>
          <a:prstGeom prst="rect">
            <a:avLst/>
          </a:prstGeom>
          <a:solidFill>
            <a:schemeClr val="bg1"/>
          </a:solidFill>
        </p:spPr>
        <p:txBody>
          <a:bodyPr wrap="none" rtlCol="0">
            <a:spAutoFit/>
          </a:bodyPr>
          <a:lstStyle/>
          <a:p>
            <a:pPr algn="ctr"/>
            <a:r>
              <a:rPr lang="en-US" sz="1300" b="1" spc="-30" dirty="0">
                <a:solidFill>
                  <a:srgbClr val="000000"/>
                </a:solidFill>
                <a:latin typeface="Arial Rounded MT Bold" panose="020F0704030504030204" pitchFamily="34" charset="0"/>
                <a:cs typeface="Calibri" panose="020F0502020204030204" pitchFamily="34" charset="0"/>
              </a:rPr>
              <a:t>PDAC</a:t>
            </a:r>
          </a:p>
        </p:txBody>
      </p:sp>
    </p:spTree>
    <p:extLst>
      <p:ext uri="{BB962C8B-B14F-4D97-AF65-F5344CB8AC3E}">
        <p14:creationId xmlns:p14="http://schemas.microsoft.com/office/powerpoint/2010/main" val="3552876491"/>
      </p:ext>
    </p:extLst>
  </p:cSld>
  <p:clrMapOvr>
    <a:masterClrMapping/>
  </p:clrMapOvr>
</p:sld>
</file>

<file path=ppt/theme/theme1.xml><?xml version="1.0" encoding="utf-8"?>
<a:theme xmlns:a="http://schemas.openxmlformats.org/drawingml/2006/main" name="2022 Hem Onc">
  <a:themeElements>
    <a:clrScheme name="HemOnc22">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35A696"/>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635</Words>
  <Application>Microsoft Office PowerPoint</Application>
  <PresentationFormat>Widescreen</PresentationFormat>
  <Paragraphs>63</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Rounded MT Bold</vt:lpstr>
      <vt:lpstr>Calibri</vt:lpstr>
      <vt:lpstr>2022 Hem Onc</vt:lpstr>
      <vt:lpstr>How Do I Detect NRG1 Fusions?</vt:lpstr>
      <vt:lpstr>Disclaimer</vt:lpstr>
      <vt:lpstr>NRG1 Fusion</vt:lpstr>
      <vt:lpstr>NRG1 Fusion</vt:lpstr>
      <vt:lpstr>Detection of NRG1 Fusion</vt:lpstr>
      <vt:lpstr>The Advantages and Disadvantages of Different Assays Available For the Detection of NRG1 and Other Gene Fusions</vt:lpstr>
      <vt:lpstr>The Advantages and Disadvantages of Different Assays Available For the Detection of NRG1 and Other Gene Fusions</vt:lpstr>
      <vt:lpstr>When Should We Insist on Testing?</vt:lpstr>
      <vt:lpstr>When Should We Insist on Testing?</vt:lpstr>
      <vt:lpstr>When Should We Insist on Testing?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2022-08-09T19:20:47Z</dcterms:modified>
</cp:coreProperties>
</file>