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Lst>
  <p:notesMasterIdLst>
    <p:notesMasterId r:id="rId10"/>
  </p:notesMasterIdLst>
  <p:sldIdLst>
    <p:sldId id="257" r:id="rId2"/>
    <p:sldId id="256" r:id="rId3"/>
    <p:sldId id="3227" r:id="rId4"/>
    <p:sldId id="2143187320" r:id="rId5"/>
    <p:sldId id="2143187321" r:id="rId6"/>
    <p:sldId id="2143187339" r:id="rId7"/>
    <p:sldId id="2143187322" r:id="rId8"/>
    <p:sldId id="214318734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4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68" autoAdjust="0"/>
    <p:restoredTop sz="94660"/>
  </p:normalViewPr>
  <p:slideViewPr>
    <p:cSldViewPr snapToGrid="0">
      <p:cViewPr varScale="1">
        <p:scale>
          <a:sx n="87" d="100"/>
          <a:sy n="87" d="100"/>
        </p:scale>
        <p:origin x="96" y="222"/>
      </p:cViewPr>
      <p:guideLst>
        <p:guide orient="horz" pos="324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8/9/2022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B088E17-C993-45FB-89BD-8D39C06108A7}" type="slidenum">
              <a:rPr lang="en-US" altLang="en-US" smtClean="0"/>
              <a:pPr>
                <a:defRPr/>
              </a:pPr>
              <a:t>3</a:t>
            </a:fld>
            <a:endParaRPr lang="en-US" altLang="en-US" dirty="0"/>
          </a:p>
        </p:txBody>
      </p:sp>
    </p:spTree>
    <p:extLst>
      <p:ext uri="{BB962C8B-B14F-4D97-AF65-F5344CB8AC3E}">
        <p14:creationId xmlns:p14="http://schemas.microsoft.com/office/powerpoint/2010/main" val="2291252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B088E17-C993-45FB-89BD-8D39C06108A7}" type="slidenum">
              <a:rPr lang="en-US" altLang="en-US" smtClean="0"/>
              <a:pPr>
                <a:defRPr/>
              </a:pPr>
              <a:t>4</a:t>
            </a:fld>
            <a:endParaRPr lang="en-US" altLang="en-US" dirty="0"/>
          </a:p>
        </p:txBody>
      </p:sp>
    </p:spTree>
    <p:extLst>
      <p:ext uri="{BB962C8B-B14F-4D97-AF65-F5344CB8AC3E}">
        <p14:creationId xmlns:p14="http://schemas.microsoft.com/office/powerpoint/2010/main" val="2458193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B088E17-C993-45FB-89BD-8D39C06108A7}" type="slidenum">
              <a:rPr lang="en-US" altLang="en-US" smtClean="0"/>
              <a:pPr>
                <a:defRPr/>
              </a:pPr>
              <a:t>5</a:t>
            </a:fld>
            <a:endParaRPr lang="en-US" altLang="en-US" dirty="0"/>
          </a:p>
        </p:txBody>
      </p:sp>
    </p:spTree>
    <p:extLst>
      <p:ext uri="{BB962C8B-B14F-4D97-AF65-F5344CB8AC3E}">
        <p14:creationId xmlns:p14="http://schemas.microsoft.com/office/powerpoint/2010/main" val="2096901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B088E17-C993-45FB-89BD-8D39C06108A7}" type="slidenum">
              <a:rPr lang="en-US" altLang="en-US" smtClean="0"/>
              <a:pPr>
                <a:defRPr/>
              </a:pPr>
              <a:t>6</a:t>
            </a:fld>
            <a:endParaRPr lang="en-US" altLang="en-US" dirty="0"/>
          </a:p>
        </p:txBody>
      </p:sp>
    </p:spTree>
    <p:extLst>
      <p:ext uri="{BB962C8B-B14F-4D97-AF65-F5344CB8AC3E}">
        <p14:creationId xmlns:p14="http://schemas.microsoft.com/office/powerpoint/2010/main" val="2384815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B088E17-C993-45FB-89BD-8D39C06108A7}" type="slidenum">
              <a:rPr lang="en-US" altLang="en-US" smtClean="0"/>
              <a:pPr>
                <a:defRPr/>
              </a:pPr>
              <a:t>7</a:t>
            </a:fld>
            <a:endParaRPr lang="en-US" altLang="en-US" dirty="0"/>
          </a:p>
        </p:txBody>
      </p:sp>
    </p:spTree>
    <p:extLst>
      <p:ext uri="{BB962C8B-B14F-4D97-AF65-F5344CB8AC3E}">
        <p14:creationId xmlns:p14="http://schemas.microsoft.com/office/powerpoint/2010/main" val="3009969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B088E17-C993-45FB-89BD-8D39C06108A7}" type="slidenum">
              <a:rPr lang="en-US" altLang="en-US" smtClean="0"/>
              <a:pPr>
                <a:defRPr/>
              </a:pPr>
              <a:t>8</a:t>
            </a:fld>
            <a:endParaRPr lang="en-US" altLang="en-US" dirty="0"/>
          </a:p>
        </p:txBody>
      </p:sp>
    </p:spTree>
    <p:extLst>
      <p:ext uri="{BB962C8B-B14F-4D97-AF65-F5344CB8AC3E}">
        <p14:creationId xmlns:p14="http://schemas.microsoft.com/office/powerpoint/2010/main" val="20398759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4.pn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DBD6B-1B81-437F-BD26-DB790A32B44B}"/>
              </a:ext>
            </a:extLst>
          </p:cNvPr>
          <p:cNvSpPr>
            <a:spLocks noGrp="1"/>
          </p:cNvSpPr>
          <p:nvPr>
            <p:ph type="title"/>
          </p:nvPr>
        </p:nvSpPr>
        <p:spPr/>
        <p:txBody>
          <a:bodyPr/>
          <a:lstStyle/>
          <a:p>
            <a:r>
              <a:rPr lang="en-US" dirty="0"/>
              <a:t>What Are </a:t>
            </a:r>
            <a:r>
              <a:rPr lang="en-US" i="1" dirty="0"/>
              <a:t>NRG1</a:t>
            </a:r>
            <a:r>
              <a:rPr lang="en-US" dirty="0"/>
              <a:t> Gene Fusions and the Rationale for Targeting </a:t>
            </a:r>
            <a:r>
              <a:rPr lang="en-US" dirty="0" err="1"/>
              <a:t>ERbB</a:t>
            </a:r>
            <a:r>
              <a:rPr lang="en-US" dirty="0"/>
              <a:t>?</a:t>
            </a:r>
          </a:p>
        </p:txBody>
      </p:sp>
      <p:sp>
        <p:nvSpPr>
          <p:cNvPr id="3" name="Subtitle 2">
            <a:extLst>
              <a:ext uri="{FF2B5EF4-FFF2-40B4-BE49-F238E27FC236}">
                <a16:creationId xmlns:a16="http://schemas.microsoft.com/office/drawing/2014/main" id="{96295704-12F1-479D-B9A1-5307F74A5DB2}"/>
              </a:ext>
            </a:extLst>
          </p:cNvPr>
          <p:cNvSpPr>
            <a:spLocks noGrp="1"/>
          </p:cNvSpPr>
          <p:nvPr>
            <p:ph type="body" idx="1"/>
          </p:nvPr>
        </p:nvSpPr>
        <p:spPr>
          <a:xfrm>
            <a:off x="609601" y="4144619"/>
            <a:ext cx="10515600" cy="2268537"/>
          </a:xfrm>
        </p:spPr>
        <p:txBody>
          <a:bodyPr>
            <a:normAutofit/>
          </a:bodyPr>
          <a:lstStyle/>
          <a:p>
            <a:r>
              <a:rPr lang="en-US" dirty="0"/>
              <a:t>Stephen Liu, MD</a:t>
            </a:r>
          </a:p>
          <a:p>
            <a:r>
              <a:rPr lang="en-US" dirty="0"/>
              <a:t>Associate Professor of Medicine</a:t>
            </a:r>
          </a:p>
          <a:p>
            <a:r>
              <a:rPr lang="en-US" dirty="0"/>
              <a:t>Director of Thoracic Oncology</a:t>
            </a:r>
          </a:p>
          <a:p>
            <a:r>
              <a:rPr lang="en-US" dirty="0"/>
              <a:t>Georgetown University Hospital</a:t>
            </a:r>
          </a:p>
          <a:p>
            <a:r>
              <a:rPr lang="en-US" dirty="0"/>
              <a:t>Washington, DC</a:t>
            </a:r>
          </a:p>
        </p:txBody>
      </p:sp>
    </p:spTree>
    <p:extLst>
      <p:ext uri="{BB962C8B-B14F-4D97-AF65-F5344CB8AC3E}">
        <p14:creationId xmlns:p14="http://schemas.microsoft.com/office/powerpoint/2010/main" val="1522484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44892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a:cs typeface="Arial" charset="0"/>
              </a:rPr>
              <a:t>Disclosures</a:t>
            </a:r>
            <a:endParaRPr lang="en-US" altLang="en-US" dirty="0"/>
          </a:p>
        </p:txBody>
      </p:sp>
      <p:sp>
        <p:nvSpPr>
          <p:cNvPr id="4099" name="Rectangle 3"/>
          <p:cNvSpPr>
            <a:spLocks noGrp="1" noChangeArrowheads="1"/>
          </p:cNvSpPr>
          <p:nvPr>
            <p:ph idx="1"/>
          </p:nvPr>
        </p:nvSpPr>
        <p:spPr/>
        <p:txBody>
          <a:bodyPr/>
          <a:lstStyle/>
          <a:p>
            <a:r>
              <a:rPr lang="en-GB" sz="2664" dirty="0"/>
              <a:t>Advisory board/consultant:</a:t>
            </a:r>
          </a:p>
          <a:p>
            <a:pPr marL="609036" lvl="1" indent="0">
              <a:buNone/>
            </a:pPr>
            <a:r>
              <a:rPr lang="en-GB" sz="2398" i="1" dirty="0"/>
              <a:t>Amgen, AstraZeneca, Bayer, Beigene, Blueprint, Boehringer-Ingelheim, Bristol-Myers Squibb, Catalyst, Daiichi Sankyo, Eisai, Elevation Oncology, Genentech/Roche, Gilead, Guardant Health, Janssen, Jazz Pharmaceuticals, Lilly, Merck/MSD, Novartis, Regeneron, Sanofi, Takeda, Turning Point Therapeutics</a:t>
            </a:r>
          </a:p>
          <a:p>
            <a:r>
              <a:rPr lang="en-GB" altLang="en-US" sz="2664" dirty="0"/>
              <a:t>Research grant (to institution):</a:t>
            </a:r>
          </a:p>
          <a:p>
            <a:pPr marL="609036" lvl="1" indent="0">
              <a:buNone/>
            </a:pPr>
            <a:r>
              <a:rPr lang="en-GB" altLang="en-US" sz="2398" i="1" dirty="0"/>
              <a:t>Alkermes, Bayer, Blueprint, Bristol-Myers Squibb, Elevation Oncology, Genentech, Gilead, Lilly, Merck, Merus, </a:t>
            </a:r>
            <a:r>
              <a:rPr lang="en-GB" altLang="en-US" sz="2398" i="1" dirty="0" err="1"/>
              <a:t>Nuvalent</a:t>
            </a:r>
            <a:r>
              <a:rPr lang="en-GB" altLang="en-US" sz="2398" i="1" dirty="0"/>
              <a:t>, Pfizer, Rain Therapeutics, RAPT, Turning Point Therapeutics</a:t>
            </a:r>
          </a:p>
        </p:txBody>
      </p:sp>
    </p:spTree>
    <p:extLst>
      <p:ext uri="{BB962C8B-B14F-4D97-AF65-F5344CB8AC3E}">
        <p14:creationId xmlns:p14="http://schemas.microsoft.com/office/powerpoint/2010/main" val="3503995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83BAE-4745-49DA-96A2-43F9B1225F93}"/>
              </a:ext>
            </a:extLst>
          </p:cNvPr>
          <p:cNvSpPr>
            <a:spLocks noGrp="1"/>
          </p:cNvSpPr>
          <p:nvPr>
            <p:ph type="title"/>
          </p:nvPr>
        </p:nvSpPr>
        <p:spPr/>
        <p:txBody>
          <a:bodyPr/>
          <a:lstStyle/>
          <a:p>
            <a:r>
              <a:rPr lang="en-US" i="1" dirty="0"/>
              <a:t>NRG1</a:t>
            </a:r>
          </a:p>
        </p:txBody>
      </p:sp>
      <p:sp>
        <p:nvSpPr>
          <p:cNvPr id="3" name="Content Placeholder 2">
            <a:extLst>
              <a:ext uri="{FF2B5EF4-FFF2-40B4-BE49-F238E27FC236}">
                <a16:creationId xmlns:a16="http://schemas.microsoft.com/office/drawing/2014/main" id="{8A6ADFB5-1BE2-4273-AF24-AC5296838687}"/>
              </a:ext>
            </a:extLst>
          </p:cNvPr>
          <p:cNvSpPr>
            <a:spLocks noGrp="1"/>
          </p:cNvSpPr>
          <p:nvPr>
            <p:ph idx="1"/>
          </p:nvPr>
        </p:nvSpPr>
        <p:spPr>
          <a:xfrm>
            <a:off x="609600" y="1477906"/>
            <a:ext cx="5622235" cy="4722477"/>
          </a:xfrm>
        </p:spPr>
        <p:txBody>
          <a:bodyPr>
            <a:normAutofit/>
          </a:bodyPr>
          <a:lstStyle/>
          <a:p>
            <a:r>
              <a:rPr lang="en-US" altLang="en-US" sz="2800" dirty="0"/>
              <a:t>Neuregulin 1 (</a:t>
            </a:r>
            <a:r>
              <a:rPr lang="en-US" altLang="en-US" sz="2800" i="1" dirty="0"/>
              <a:t>NRG1</a:t>
            </a:r>
            <a:r>
              <a:rPr lang="en-US" altLang="en-US" sz="2800" dirty="0"/>
              <a:t>) </a:t>
            </a:r>
          </a:p>
          <a:p>
            <a:pPr lvl="1"/>
            <a:r>
              <a:rPr lang="en-US" altLang="en-US" sz="2400" dirty="0"/>
              <a:t>Contains EGF-like domain that serves as ligand for HER3</a:t>
            </a:r>
          </a:p>
          <a:p>
            <a:pPr lvl="1"/>
            <a:endParaRPr lang="en-US" altLang="en-US" sz="2400" dirty="0"/>
          </a:p>
          <a:p>
            <a:pPr lvl="1"/>
            <a:r>
              <a:rPr lang="en-US" altLang="en-US" sz="2400" i="1" dirty="0"/>
              <a:t>NRG1</a:t>
            </a:r>
            <a:r>
              <a:rPr lang="en-US" altLang="en-US" sz="2400" dirty="0"/>
              <a:t> binding prompts HER3 heterodimerization</a:t>
            </a:r>
          </a:p>
          <a:p>
            <a:pPr lvl="2"/>
            <a:r>
              <a:rPr lang="en-US" altLang="en-US" sz="2000" dirty="0"/>
              <a:t>HER2 favored partner</a:t>
            </a:r>
          </a:p>
          <a:p>
            <a:pPr marL="914400" lvl="2" indent="0">
              <a:buNone/>
            </a:pPr>
            <a:endParaRPr lang="en-US" altLang="en-US" sz="2000" dirty="0"/>
          </a:p>
          <a:p>
            <a:pPr lvl="1"/>
            <a:r>
              <a:rPr lang="en-US" altLang="en-US" sz="2400" dirty="0"/>
              <a:t>Downstream signaling cascades</a:t>
            </a:r>
          </a:p>
        </p:txBody>
      </p:sp>
      <p:pic>
        <p:nvPicPr>
          <p:cNvPr id="7" name="Picture 6" descr="Diagram, schematic&#10;&#10;Description automatically generated">
            <a:extLst>
              <a:ext uri="{FF2B5EF4-FFF2-40B4-BE49-F238E27FC236}">
                <a16:creationId xmlns:a16="http://schemas.microsoft.com/office/drawing/2014/main" id="{02F12E89-C770-1B4C-8E05-3B6ADCF428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98365" y="877221"/>
            <a:ext cx="4037754" cy="5103557"/>
          </a:xfrm>
          <a:prstGeom prst="rect">
            <a:avLst/>
          </a:prstGeom>
        </p:spPr>
      </p:pic>
      <p:sp>
        <p:nvSpPr>
          <p:cNvPr id="8" name="Footer Placeholder 7">
            <a:extLst>
              <a:ext uri="{FF2B5EF4-FFF2-40B4-BE49-F238E27FC236}">
                <a16:creationId xmlns:a16="http://schemas.microsoft.com/office/drawing/2014/main" id="{3434B450-820C-593E-1CC8-FB69E64A652A}"/>
              </a:ext>
            </a:extLst>
          </p:cNvPr>
          <p:cNvSpPr>
            <a:spLocks noGrp="1"/>
          </p:cNvSpPr>
          <p:nvPr>
            <p:ph type="ftr" sz="quarter" idx="3"/>
          </p:nvPr>
        </p:nvSpPr>
        <p:spPr/>
        <p:txBody>
          <a:bodyPr/>
          <a:lstStyle/>
          <a:p>
            <a:r>
              <a:rPr lang="en-US" dirty="0"/>
              <a:t>Schram, et al. ASCO 2022 Abstract 105; Jones MR, et al. </a:t>
            </a:r>
            <a:r>
              <a:rPr lang="en-US" i="1" dirty="0"/>
              <a:t>Clin Cancer Res. </a:t>
            </a:r>
            <a:r>
              <a:rPr lang="en-US" dirty="0"/>
              <a:t>2019;25(15):4674-4681.</a:t>
            </a:r>
          </a:p>
        </p:txBody>
      </p:sp>
    </p:spTree>
    <p:extLst>
      <p:ext uri="{BB962C8B-B14F-4D97-AF65-F5344CB8AC3E}">
        <p14:creationId xmlns:p14="http://schemas.microsoft.com/office/powerpoint/2010/main" val="2225912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83BAE-4745-49DA-96A2-43F9B1225F93}"/>
              </a:ext>
            </a:extLst>
          </p:cNvPr>
          <p:cNvSpPr>
            <a:spLocks noGrp="1"/>
          </p:cNvSpPr>
          <p:nvPr>
            <p:ph type="title"/>
          </p:nvPr>
        </p:nvSpPr>
        <p:spPr/>
        <p:txBody>
          <a:bodyPr/>
          <a:lstStyle/>
          <a:p>
            <a:r>
              <a:rPr lang="en-US" i="1" dirty="0"/>
              <a:t>NRG1</a:t>
            </a:r>
            <a:r>
              <a:rPr lang="en-US" dirty="0"/>
              <a:t> Fusions</a:t>
            </a:r>
          </a:p>
        </p:txBody>
      </p:sp>
      <p:sp>
        <p:nvSpPr>
          <p:cNvPr id="3" name="Content Placeholder 2">
            <a:extLst>
              <a:ext uri="{FF2B5EF4-FFF2-40B4-BE49-F238E27FC236}">
                <a16:creationId xmlns:a16="http://schemas.microsoft.com/office/drawing/2014/main" id="{8A6ADFB5-1BE2-4273-AF24-AC5296838687}"/>
              </a:ext>
            </a:extLst>
          </p:cNvPr>
          <p:cNvSpPr>
            <a:spLocks noGrp="1"/>
          </p:cNvSpPr>
          <p:nvPr>
            <p:ph idx="1"/>
          </p:nvPr>
        </p:nvSpPr>
        <p:spPr>
          <a:xfrm>
            <a:off x="609600" y="1477906"/>
            <a:ext cx="5165035" cy="5091859"/>
          </a:xfrm>
        </p:spPr>
        <p:txBody>
          <a:bodyPr/>
          <a:lstStyle/>
          <a:p>
            <a:pPr>
              <a:spcBef>
                <a:spcPts val="1800"/>
              </a:spcBef>
            </a:pPr>
            <a:r>
              <a:rPr lang="en-US" altLang="en-US" dirty="0"/>
              <a:t>Retain EGF-like domain of </a:t>
            </a:r>
            <a:r>
              <a:rPr lang="en-US" altLang="en-US" i="1" dirty="0"/>
              <a:t>NRG1</a:t>
            </a:r>
          </a:p>
          <a:p>
            <a:pPr>
              <a:spcBef>
                <a:spcPts val="1800"/>
              </a:spcBef>
            </a:pPr>
            <a:r>
              <a:rPr lang="en-US" altLang="en-US" dirty="0"/>
              <a:t>Partner provides a transmembrane domain to tether ligand in close proximity to HER3</a:t>
            </a:r>
          </a:p>
          <a:p>
            <a:pPr>
              <a:spcBef>
                <a:spcPts val="1800"/>
              </a:spcBef>
            </a:pPr>
            <a:r>
              <a:rPr lang="en-US" altLang="en-US" dirty="0"/>
              <a:t>HER3 and its partner HER2 are thus rational therapeutic targets</a:t>
            </a:r>
          </a:p>
          <a:p>
            <a:pPr>
              <a:spcBef>
                <a:spcPts val="1800"/>
              </a:spcBef>
            </a:pPr>
            <a:r>
              <a:rPr lang="en-US" altLang="en-US" dirty="0"/>
              <a:t>Early reports have demonstrated efficacy of targeting HER2 and/or HER3 in cancers with </a:t>
            </a:r>
            <a:r>
              <a:rPr lang="en-US" altLang="en-US" i="1" dirty="0"/>
              <a:t>NRG1</a:t>
            </a:r>
            <a:r>
              <a:rPr lang="en-US" altLang="en-US" dirty="0"/>
              <a:t> fusions</a:t>
            </a:r>
          </a:p>
        </p:txBody>
      </p:sp>
      <p:sp>
        <p:nvSpPr>
          <p:cNvPr id="7" name="Oval 6">
            <a:extLst>
              <a:ext uri="{FF2B5EF4-FFF2-40B4-BE49-F238E27FC236}">
                <a16:creationId xmlns:a16="http://schemas.microsoft.com/office/drawing/2014/main" id="{A0168851-6B58-2744-983F-56E8AEFA627B}"/>
              </a:ext>
            </a:extLst>
          </p:cNvPr>
          <p:cNvSpPr/>
          <p:nvPr/>
        </p:nvSpPr>
        <p:spPr>
          <a:xfrm>
            <a:off x="7311544" y="290333"/>
            <a:ext cx="131889" cy="339114"/>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8"/>
          </a:p>
        </p:txBody>
      </p:sp>
      <p:grpSp>
        <p:nvGrpSpPr>
          <p:cNvPr id="11" name="Group 4">
            <a:extLst>
              <a:ext uri="{FF2B5EF4-FFF2-40B4-BE49-F238E27FC236}">
                <a16:creationId xmlns:a16="http://schemas.microsoft.com/office/drawing/2014/main" id="{B36E7682-5314-8670-824B-2A9E21FED712}"/>
              </a:ext>
            </a:extLst>
          </p:cNvPr>
          <p:cNvGrpSpPr>
            <a:grpSpLocks noChangeAspect="1"/>
          </p:cNvGrpSpPr>
          <p:nvPr/>
        </p:nvGrpSpPr>
        <p:grpSpPr bwMode="auto">
          <a:xfrm>
            <a:off x="6286161" y="501836"/>
            <a:ext cx="5621633" cy="1698925"/>
            <a:chOff x="4606" y="183"/>
            <a:chExt cx="3074" cy="929"/>
          </a:xfrm>
        </p:grpSpPr>
        <p:sp>
          <p:nvSpPr>
            <p:cNvPr id="12" name="AutoShape 3">
              <a:extLst>
                <a:ext uri="{FF2B5EF4-FFF2-40B4-BE49-F238E27FC236}">
                  <a16:creationId xmlns:a16="http://schemas.microsoft.com/office/drawing/2014/main" id="{6BDD6CD4-40C3-AA58-C7E9-B7CA71315DFA}"/>
                </a:ext>
              </a:extLst>
            </p:cNvPr>
            <p:cNvSpPr>
              <a:spLocks noChangeAspect="1" noChangeArrowheads="1" noTextEdit="1"/>
            </p:cNvSpPr>
            <p:nvPr/>
          </p:nvSpPr>
          <p:spPr bwMode="auto">
            <a:xfrm>
              <a:off x="4606" y="183"/>
              <a:ext cx="3074" cy="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a:extLst>
                <a:ext uri="{FF2B5EF4-FFF2-40B4-BE49-F238E27FC236}">
                  <a16:creationId xmlns:a16="http://schemas.microsoft.com/office/drawing/2014/main" id="{9A8B2F4E-352A-93B5-5E4A-05D3C82CAAF9}"/>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sharpenSoften amount="17000"/>
                      </a14:imgEffect>
                    </a14:imgLayer>
                  </a14:imgProps>
                </a:ext>
                <a:ext uri="{28A0092B-C50C-407E-A947-70E740481C1C}">
                  <a14:useLocalDpi xmlns:a14="http://schemas.microsoft.com/office/drawing/2010/main" val="0"/>
                </a:ext>
              </a:extLst>
            </a:blip>
            <a:srcRect/>
            <a:stretch>
              <a:fillRect/>
            </a:stretch>
          </p:blipFill>
          <p:spPr bwMode="auto">
            <a:xfrm>
              <a:off x="4606" y="183"/>
              <a:ext cx="3078"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Rectangle 12">
            <a:extLst>
              <a:ext uri="{FF2B5EF4-FFF2-40B4-BE49-F238E27FC236}">
                <a16:creationId xmlns:a16="http://schemas.microsoft.com/office/drawing/2014/main" id="{AE68AD62-CC7F-7697-540D-8627D298692D}"/>
              </a:ext>
            </a:extLst>
          </p:cNvPr>
          <p:cNvSpPr/>
          <p:nvPr/>
        </p:nvSpPr>
        <p:spPr>
          <a:xfrm>
            <a:off x="6261447" y="629447"/>
            <a:ext cx="235526" cy="2355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44FF7437-2509-A22C-A0AA-C7CE95878946}"/>
              </a:ext>
            </a:extLst>
          </p:cNvPr>
          <p:cNvGrpSpPr/>
          <p:nvPr/>
        </p:nvGrpSpPr>
        <p:grpSpPr>
          <a:xfrm>
            <a:off x="7463680" y="2200761"/>
            <a:ext cx="3590950" cy="4538815"/>
            <a:chOff x="7147802" y="2200761"/>
            <a:chExt cx="3590950" cy="4538815"/>
          </a:xfrm>
        </p:grpSpPr>
        <p:pic>
          <p:nvPicPr>
            <p:cNvPr id="8" name="Picture 7" descr="Diagram, schematic&#10;&#10;Description automatically generated">
              <a:extLst>
                <a:ext uri="{FF2B5EF4-FFF2-40B4-BE49-F238E27FC236}">
                  <a16:creationId xmlns:a16="http://schemas.microsoft.com/office/drawing/2014/main" id="{870EFB92-9DDA-DAED-1296-DDB878EF69A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47802" y="2200761"/>
              <a:ext cx="3590950" cy="4538815"/>
            </a:xfrm>
            <a:prstGeom prst="rect">
              <a:avLst/>
            </a:prstGeom>
          </p:spPr>
        </p:pic>
        <p:sp>
          <p:nvSpPr>
            <p:cNvPr id="14" name="TextBox 13">
              <a:extLst>
                <a:ext uri="{FF2B5EF4-FFF2-40B4-BE49-F238E27FC236}">
                  <a16:creationId xmlns:a16="http://schemas.microsoft.com/office/drawing/2014/main" id="{427700B1-F9C4-8FFD-A313-07E3FCE7F5F0}"/>
                </a:ext>
              </a:extLst>
            </p:cNvPr>
            <p:cNvSpPr txBox="1"/>
            <p:nvPr/>
          </p:nvSpPr>
          <p:spPr>
            <a:xfrm>
              <a:off x="9354062" y="2769305"/>
              <a:ext cx="611065" cy="276999"/>
            </a:xfrm>
            <a:prstGeom prst="rect">
              <a:avLst/>
            </a:prstGeom>
            <a:solidFill>
              <a:schemeClr val="bg1"/>
            </a:solidFill>
          </p:spPr>
          <p:txBody>
            <a:bodyPr wrap="none" rtlCol="0">
              <a:spAutoFit/>
            </a:bodyPr>
            <a:lstStyle/>
            <a:p>
              <a:r>
                <a:rPr lang="en-US" sz="1200" b="1" i="1" dirty="0">
                  <a:solidFill>
                    <a:srgbClr val="000000"/>
                  </a:solidFill>
                </a:rPr>
                <a:t>NRG1</a:t>
              </a:r>
            </a:p>
          </p:txBody>
        </p:sp>
        <p:sp>
          <p:nvSpPr>
            <p:cNvPr id="16" name="TextBox 15">
              <a:extLst>
                <a:ext uri="{FF2B5EF4-FFF2-40B4-BE49-F238E27FC236}">
                  <a16:creationId xmlns:a16="http://schemas.microsoft.com/office/drawing/2014/main" id="{BED9E159-861B-C982-4399-E447B330DAC1}"/>
                </a:ext>
              </a:extLst>
            </p:cNvPr>
            <p:cNvSpPr txBox="1"/>
            <p:nvPr/>
          </p:nvSpPr>
          <p:spPr>
            <a:xfrm>
              <a:off x="9621138" y="4188597"/>
              <a:ext cx="1117614" cy="276999"/>
            </a:xfrm>
            <a:prstGeom prst="rect">
              <a:avLst/>
            </a:prstGeom>
            <a:solidFill>
              <a:schemeClr val="bg1"/>
            </a:solidFill>
          </p:spPr>
          <p:txBody>
            <a:bodyPr wrap="none" rtlCol="0">
              <a:spAutoFit/>
            </a:bodyPr>
            <a:lstStyle/>
            <a:p>
              <a:r>
                <a:rPr lang="en-US" sz="1200" b="1" i="1" dirty="0">
                  <a:solidFill>
                    <a:srgbClr val="000000"/>
                  </a:solidFill>
                </a:rPr>
                <a:t>NRG1 </a:t>
              </a:r>
              <a:r>
                <a:rPr lang="en-US" sz="1200" b="1" dirty="0">
                  <a:solidFill>
                    <a:srgbClr val="000000"/>
                  </a:solidFill>
                </a:rPr>
                <a:t>fusion</a:t>
              </a:r>
            </a:p>
          </p:txBody>
        </p:sp>
      </p:grpSp>
      <p:sp>
        <p:nvSpPr>
          <p:cNvPr id="15" name="Footer Placeholder 14">
            <a:extLst>
              <a:ext uri="{FF2B5EF4-FFF2-40B4-BE49-F238E27FC236}">
                <a16:creationId xmlns:a16="http://schemas.microsoft.com/office/drawing/2014/main" id="{3422A335-CE11-8DF3-EB56-4F6169D046E9}"/>
              </a:ext>
            </a:extLst>
          </p:cNvPr>
          <p:cNvSpPr>
            <a:spLocks noGrp="1"/>
          </p:cNvSpPr>
          <p:nvPr>
            <p:ph type="ftr" sz="quarter" idx="3"/>
          </p:nvPr>
        </p:nvSpPr>
        <p:spPr/>
        <p:txBody>
          <a:bodyPr/>
          <a:lstStyle/>
          <a:p>
            <a:r>
              <a:rPr lang="fr-FR" dirty="0" err="1"/>
              <a:t>Schram</a:t>
            </a:r>
            <a:r>
              <a:rPr lang="fr-FR" dirty="0"/>
              <a:t>, et al. ASCO 2022 Abstract 105; </a:t>
            </a:r>
            <a:r>
              <a:rPr lang="fr-FR" dirty="0" err="1"/>
              <a:t>Jonna</a:t>
            </a:r>
            <a:r>
              <a:rPr lang="fr-FR" dirty="0"/>
              <a:t> S, et al. </a:t>
            </a:r>
            <a:r>
              <a:rPr lang="fr-FR" i="1" dirty="0"/>
              <a:t>Clin Cancer </a:t>
            </a:r>
            <a:r>
              <a:rPr lang="fr-FR" i="1" dirty="0" err="1"/>
              <a:t>Res</a:t>
            </a:r>
            <a:r>
              <a:rPr lang="fr-FR" i="1" dirty="0"/>
              <a:t>. </a:t>
            </a:r>
            <a:r>
              <a:rPr lang="fr-FR" dirty="0"/>
              <a:t>2019;25(16):4966-4972.</a:t>
            </a:r>
          </a:p>
        </p:txBody>
      </p:sp>
    </p:spTree>
    <p:extLst>
      <p:ext uri="{BB962C8B-B14F-4D97-AF65-F5344CB8AC3E}">
        <p14:creationId xmlns:p14="http://schemas.microsoft.com/office/powerpoint/2010/main" val="3840671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83BAE-4745-49DA-96A2-43F9B1225F93}"/>
              </a:ext>
            </a:extLst>
          </p:cNvPr>
          <p:cNvSpPr>
            <a:spLocks noGrp="1"/>
          </p:cNvSpPr>
          <p:nvPr>
            <p:ph type="title"/>
          </p:nvPr>
        </p:nvSpPr>
        <p:spPr/>
        <p:txBody>
          <a:bodyPr/>
          <a:lstStyle/>
          <a:p>
            <a:r>
              <a:rPr lang="en-US" i="1" dirty="0"/>
              <a:t>NRG1</a:t>
            </a:r>
            <a:r>
              <a:rPr lang="en-US" dirty="0"/>
              <a:t> Fusions</a:t>
            </a:r>
          </a:p>
        </p:txBody>
      </p:sp>
      <p:sp>
        <p:nvSpPr>
          <p:cNvPr id="3" name="Content Placeholder 2">
            <a:extLst>
              <a:ext uri="{FF2B5EF4-FFF2-40B4-BE49-F238E27FC236}">
                <a16:creationId xmlns:a16="http://schemas.microsoft.com/office/drawing/2014/main" id="{8A6ADFB5-1BE2-4273-AF24-AC5296838687}"/>
              </a:ext>
            </a:extLst>
          </p:cNvPr>
          <p:cNvSpPr>
            <a:spLocks noGrp="1"/>
          </p:cNvSpPr>
          <p:nvPr>
            <p:ph idx="1"/>
          </p:nvPr>
        </p:nvSpPr>
        <p:spPr/>
        <p:txBody>
          <a:bodyPr>
            <a:normAutofit/>
          </a:bodyPr>
          <a:lstStyle/>
          <a:p>
            <a:r>
              <a:rPr lang="en-US" altLang="en-US" sz="2800" i="1" dirty="0"/>
              <a:t>NRG1</a:t>
            </a:r>
            <a:r>
              <a:rPr lang="en-US" altLang="en-US" sz="2800" dirty="0"/>
              <a:t> fusions are very difficult to identify</a:t>
            </a:r>
          </a:p>
          <a:p>
            <a:pPr lvl="1"/>
            <a:r>
              <a:rPr lang="en-US" altLang="en-US" sz="2400" dirty="0"/>
              <a:t>Very large gene (1/2000th of the entire genome)</a:t>
            </a:r>
          </a:p>
          <a:p>
            <a:pPr lvl="1"/>
            <a:r>
              <a:rPr lang="en-US" altLang="en-US" sz="2400" dirty="0"/>
              <a:t>Mostly intronic (&lt;0.3% coding)</a:t>
            </a:r>
          </a:p>
          <a:p>
            <a:pPr lvl="1"/>
            <a:r>
              <a:rPr lang="en-US" altLang="en-US" sz="2400" dirty="0"/>
              <a:t>Poor coverage with DNA-based NGS</a:t>
            </a:r>
          </a:p>
          <a:p>
            <a:pPr lvl="1"/>
            <a:r>
              <a:rPr lang="en-US" altLang="en-US" sz="2400" dirty="0"/>
              <a:t>RNA-based NGS needed for reliable detection</a:t>
            </a:r>
          </a:p>
          <a:p>
            <a:pPr lvl="1"/>
            <a:endParaRPr lang="en-US" altLang="en-US" sz="2400" dirty="0"/>
          </a:p>
          <a:p>
            <a:pPr lvl="1"/>
            <a:endParaRPr lang="en-US" altLang="en-US" sz="2400" dirty="0"/>
          </a:p>
        </p:txBody>
      </p:sp>
      <p:sp>
        <p:nvSpPr>
          <p:cNvPr id="7" name="Oval 6">
            <a:extLst>
              <a:ext uri="{FF2B5EF4-FFF2-40B4-BE49-F238E27FC236}">
                <a16:creationId xmlns:a16="http://schemas.microsoft.com/office/drawing/2014/main" id="{0820FA6C-F029-212E-A2FF-1B006D42BEA1}"/>
              </a:ext>
            </a:extLst>
          </p:cNvPr>
          <p:cNvSpPr/>
          <p:nvPr/>
        </p:nvSpPr>
        <p:spPr>
          <a:xfrm>
            <a:off x="913277" y="4114800"/>
            <a:ext cx="348500" cy="39969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8"/>
          </a:p>
        </p:txBody>
      </p:sp>
      <p:pic>
        <p:nvPicPr>
          <p:cNvPr id="13" name="Picture 12" descr="Chart&#10;&#10;Description automatically generated with medium confidence">
            <a:extLst>
              <a:ext uri="{FF2B5EF4-FFF2-40B4-BE49-F238E27FC236}">
                <a16:creationId xmlns:a16="http://schemas.microsoft.com/office/drawing/2014/main" id="{C30D7EDE-DB60-A062-6C67-167ABB5212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4080444"/>
            <a:ext cx="11734800" cy="2145832"/>
          </a:xfrm>
          <a:prstGeom prst="rect">
            <a:avLst/>
          </a:prstGeom>
        </p:spPr>
      </p:pic>
      <p:sp>
        <p:nvSpPr>
          <p:cNvPr id="14" name="Rectangle 13">
            <a:extLst>
              <a:ext uri="{FF2B5EF4-FFF2-40B4-BE49-F238E27FC236}">
                <a16:creationId xmlns:a16="http://schemas.microsoft.com/office/drawing/2014/main" id="{69EDD991-7269-49D8-266A-6F178222CAB0}"/>
              </a:ext>
            </a:extLst>
          </p:cNvPr>
          <p:cNvSpPr/>
          <p:nvPr/>
        </p:nvSpPr>
        <p:spPr>
          <a:xfrm>
            <a:off x="228600" y="3975100"/>
            <a:ext cx="381000" cy="139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14">
            <a:extLst>
              <a:ext uri="{FF2B5EF4-FFF2-40B4-BE49-F238E27FC236}">
                <a16:creationId xmlns:a16="http://schemas.microsoft.com/office/drawing/2014/main" id="{3690B51E-9443-2DD7-BA32-D7CFD19D8966}"/>
              </a:ext>
            </a:extLst>
          </p:cNvPr>
          <p:cNvSpPr>
            <a:spLocks noGrp="1"/>
          </p:cNvSpPr>
          <p:nvPr>
            <p:ph type="ftr" sz="quarter" idx="3"/>
          </p:nvPr>
        </p:nvSpPr>
        <p:spPr/>
        <p:txBody>
          <a:bodyPr/>
          <a:lstStyle/>
          <a:p>
            <a:r>
              <a:rPr lang="fr-FR" dirty="0" err="1"/>
              <a:t>Benayed</a:t>
            </a:r>
            <a:r>
              <a:rPr lang="fr-FR" dirty="0"/>
              <a:t> R, et al. </a:t>
            </a:r>
            <a:r>
              <a:rPr lang="fr-FR" i="1" dirty="0"/>
              <a:t>Clin Cancer </a:t>
            </a:r>
            <a:r>
              <a:rPr lang="fr-FR" i="1" dirty="0" err="1"/>
              <a:t>Res</a:t>
            </a:r>
            <a:r>
              <a:rPr lang="fr-FR" i="1" dirty="0"/>
              <a:t>. </a:t>
            </a:r>
            <a:r>
              <a:rPr lang="fr-FR" dirty="0"/>
              <a:t>2019;25(15):4712-4722; </a:t>
            </a:r>
            <a:r>
              <a:rPr lang="fr-FR" dirty="0" err="1"/>
              <a:t>Nagasaka</a:t>
            </a:r>
            <a:r>
              <a:rPr lang="fr-FR" dirty="0"/>
              <a:t> M, Ou SI. </a:t>
            </a:r>
            <a:r>
              <a:rPr lang="fr-FR" i="1" dirty="0"/>
              <a:t>J </a:t>
            </a:r>
            <a:r>
              <a:rPr lang="fr-FR" i="1" dirty="0" err="1"/>
              <a:t>Thorac</a:t>
            </a:r>
            <a:r>
              <a:rPr lang="fr-FR" i="1" dirty="0"/>
              <a:t> </a:t>
            </a:r>
            <a:r>
              <a:rPr lang="fr-FR" i="1" dirty="0" err="1"/>
              <a:t>Oncol</a:t>
            </a:r>
            <a:r>
              <a:rPr lang="fr-FR" i="1" dirty="0"/>
              <a:t>. </a:t>
            </a:r>
            <a:r>
              <a:rPr lang="fr-FR" dirty="0"/>
              <a:t>2019;14(8):1354-1359. </a:t>
            </a:r>
          </a:p>
        </p:txBody>
      </p:sp>
    </p:spTree>
    <p:extLst>
      <p:ext uri="{BB962C8B-B14F-4D97-AF65-F5344CB8AC3E}">
        <p14:creationId xmlns:p14="http://schemas.microsoft.com/office/powerpoint/2010/main" val="4044670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83BAE-4745-49DA-96A2-43F9B1225F93}"/>
              </a:ext>
            </a:extLst>
          </p:cNvPr>
          <p:cNvSpPr>
            <a:spLocks noGrp="1"/>
          </p:cNvSpPr>
          <p:nvPr>
            <p:ph type="title"/>
          </p:nvPr>
        </p:nvSpPr>
        <p:spPr/>
        <p:txBody>
          <a:bodyPr/>
          <a:lstStyle/>
          <a:p>
            <a:r>
              <a:rPr lang="en-US" i="1" dirty="0"/>
              <a:t>NRG1</a:t>
            </a:r>
            <a:r>
              <a:rPr lang="en-US" dirty="0"/>
              <a:t> Fusions</a:t>
            </a:r>
          </a:p>
        </p:txBody>
      </p:sp>
      <p:sp>
        <p:nvSpPr>
          <p:cNvPr id="3" name="Content Placeholder 2">
            <a:extLst>
              <a:ext uri="{FF2B5EF4-FFF2-40B4-BE49-F238E27FC236}">
                <a16:creationId xmlns:a16="http://schemas.microsoft.com/office/drawing/2014/main" id="{8A6ADFB5-1BE2-4273-AF24-AC5296838687}"/>
              </a:ext>
            </a:extLst>
          </p:cNvPr>
          <p:cNvSpPr>
            <a:spLocks noGrp="1"/>
          </p:cNvSpPr>
          <p:nvPr>
            <p:ph idx="1"/>
          </p:nvPr>
        </p:nvSpPr>
        <p:spPr/>
        <p:txBody>
          <a:bodyPr/>
          <a:lstStyle/>
          <a:p>
            <a:r>
              <a:rPr lang="en-US" altLang="en-US" dirty="0"/>
              <a:t>Retrospective analysis of specimens tested at Caris Life Sciences from 2015 to 2019</a:t>
            </a:r>
          </a:p>
          <a:p>
            <a:pPr lvl="1"/>
            <a:r>
              <a:rPr lang="en-US" altLang="en-US" dirty="0"/>
              <a:t>RNA-sequencing with ArcherDx or whole transcriptome seq</a:t>
            </a:r>
          </a:p>
          <a:p>
            <a:r>
              <a:rPr lang="en-US" altLang="en-US" dirty="0"/>
              <a:t>Rare events overall</a:t>
            </a:r>
          </a:p>
          <a:p>
            <a:pPr lvl="1"/>
            <a:endParaRPr lang="en-US" altLang="en-US" dirty="0"/>
          </a:p>
        </p:txBody>
      </p:sp>
      <p:pic>
        <p:nvPicPr>
          <p:cNvPr id="7" name="Picture 6">
            <a:extLst>
              <a:ext uri="{FF2B5EF4-FFF2-40B4-BE49-F238E27FC236}">
                <a16:creationId xmlns:a16="http://schemas.microsoft.com/office/drawing/2014/main" id="{62D728EB-ACD8-944D-8AB3-3EB249FF9141}"/>
              </a:ext>
            </a:extLst>
          </p:cNvPr>
          <p:cNvPicPr>
            <a:picLocks noChangeAspect="1"/>
          </p:cNvPicPr>
          <p:nvPr/>
        </p:nvPicPr>
        <p:blipFill>
          <a:blip r:embed="rId3"/>
          <a:stretch>
            <a:fillRect/>
          </a:stretch>
        </p:blipFill>
        <p:spPr>
          <a:xfrm>
            <a:off x="691225" y="3383000"/>
            <a:ext cx="4897303" cy="2777205"/>
          </a:xfrm>
          <a:prstGeom prst="rect">
            <a:avLst/>
          </a:prstGeom>
        </p:spPr>
      </p:pic>
      <p:sp>
        <p:nvSpPr>
          <p:cNvPr id="8" name="Content Placeholder 2">
            <a:extLst>
              <a:ext uri="{FF2B5EF4-FFF2-40B4-BE49-F238E27FC236}">
                <a16:creationId xmlns:a16="http://schemas.microsoft.com/office/drawing/2014/main" id="{36E9D589-8838-F442-B1CB-4EC52D5BF097}"/>
              </a:ext>
            </a:extLst>
          </p:cNvPr>
          <p:cNvSpPr txBox="1">
            <a:spLocks/>
          </p:cNvSpPr>
          <p:nvPr/>
        </p:nvSpPr>
        <p:spPr bwMode="auto">
          <a:xfrm>
            <a:off x="5466984" y="3552685"/>
            <a:ext cx="6301933" cy="2011323"/>
          </a:xfrm>
          <a:prstGeom prst="rect">
            <a:avLst/>
          </a:prstGeom>
          <a:noFill/>
          <a:ln w="9525">
            <a:noFill/>
            <a:miter lim="800000"/>
            <a:headEnd/>
            <a:tailEnd/>
          </a:ln>
        </p:spPr>
        <p:txBody>
          <a:bodyPr vert="horz" wrap="square" lIns="121807" tIns="60904" rIns="121807" bIns="60904" numCol="1" anchor="t" anchorCtr="0" compatLnSpc="1">
            <a:prstTxWarp prst="textNoShape">
              <a:avLst/>
            </a:prstTxWarp>
          </a:bodyPr>
          <a:lstStyle>
            <a:lvl1pPr marL="342900" indent="-342900" algn="l" rtl="0" eaLnBrk="0" fontAlgn="base" hangingPunct="0">
              <a:spcBef>
                <a:spcPct val="20000"/>
              </a:spcBef>
              <a:spcAft>
                <a:spcPct val="0"/>
              </a:spcAft>
              <a:buChar char="•"/>
              <a:defRPr sz="3000">
                <a:solidFill>
                  <a:srgbClr val="112751"/>
                </a:solidFill>
                <a:latin typeface="+mn-lt"/>
                <a:ea typeface="+mn-ea"/>
                <a:cs typeface="+mn-cs"/>
              </a:defRPr>
            </a:lvl1pPr>
            <a:lvl2pPr marL="742950" indent="-285750" algn="l" rtl="0" eaLnBrk="0" fontAlgn="base" hangingPunct="0">
              <a:spcBef>
                <a:spcPct val="20000"/>
              </a:spcBef>
              <a:spcAft>
                <a:spcPct val="0"/>
              </a:spcAft>
              <a:buChar char="–"/>
              <a:defRPr sz="2600">
                <a:solidFill>
                  <a:srgbClr val="58585A"/>
                </a:solidFill>
                <a:latin typeface="+mn-lt"/>
              </a:defRPr>
            </a:lvl2pPr>
            <a:lvl3pPr marL="1143000" indent="-228600" algn="l" rtl="0" eaLnBrk="0" fontAlgn="base" hangingPunct="0">
              <a:spcBef>
                <a:spcPct val="20000"/>
              </a:spcBef>
              <a:spcAft>
                <a:spcPct val="0"/>
              </a:spcAft>
              <a:buChar char="•"/>
              <a:defRPr sz="2200">
                <a:solidFill>
                  <a:srgbClr val="CC7A16"/>
                </a:solidFill>
                <a:latin typeface="+mn-lt"/>
              </a:defRPr>
            </a:lvl3pPr>
            <a:lvl4pPr marL="1600200" indent="-228600" algn="l" rtl="0" eaLnBrk="0" fontAlgn="base" hangingPunct="0">
              <a:spcBef>
                <a:spcPct val="20000"/>
              </a:spcBef>
              <a:spcAft>
                <a:spcPct val="0"/>
              </a:spcAft>
              <a:buChar char="–"/>
              <a:defRPr sz="2000">
                <a:solidFill>
                  <a:srgbClr val="58585A"/>
                </a:solidFill>
                <a:latin typeface="+mn-lt"/>
              </a:defRPr>
            </a:lvl4pPr>
            <a:lvl5pPr marL="2057400" indent="-228600" algn="l" rtl="0" eaLnBrk="0" fontAlgn="base" hangingPunct="0">
              <a:spcBef>
                <a:spcPct val="20000"/>
              </a:spcBef>
              <a:spcAft>
                <a:spcPct val="0"/>
              </a:spcAft>
              <a:buChar char="»"/>
              <a:defRPr sz="1600">
                <a:solidFill>
                  <a:srgbClr val="58585A"/>
                </a:solidFill>
                <a:latin typeface="+mn-lt"/>
              </a:defRPr>
            </a:lvl5pPr>
            <a:lvl6pPr marL="2514600" indent="-228600" algn="l" rtl="0" fontAlgn="base">
              <a:spcBef>
                <a:spcPct val="20000"/>
              </a:spcBef>
              <a:spcAft>
                <a:spcPct val="0"/>
              </a:spcAft>
              <a:buChar char="»"/>
              <a:defRPr sz="1600">
                <a:solidFill>
                  <a:srgbClr val="58585A"/>
                </a:solidFill>
                <a:latin typeface="+mn-lt"/>
              </a:defRPr>
            </a:lvl6pPr>
            <a:lvl7pPr marL="2971800" indent="-228600" algn="l" rtl="0" fontAlgn="base">
              <a:spcBef>
                <a:spcPct val="20000"/>
              </a:spcBef>
              <a:spcAft>
                <a:spcPct val="0"/>
              </a:spcAft>
              <a:buChar char="»"/>
              <a:defRPr sz="1600">
                <a:solidFill>
                  <a:srgbClr val="58585A"/>
                </a:solidFill>
                <a:latin typeface="+mn-lt"/>
              </a:defRPr>
            </a:lvl7pPr>
            <a:lvl8pPr marL="3429000" indent="-228600" algn="l" rtl="0" fontAlgn="base">
              <a:spcBef>
                <a:spcPct val="20000"/>
              </a:spcBef>
              <a:spcAft>
                <a:spcPct val="0"/>
              </a:spcAft>
              <a:buChar char="»"/>
              <a:defRPr sz="1600">
                <a:solidFill>
                  <a:srgbClr val="58585A"/>
                </a:solidFill>
                <a:latin typeface="+mn-lt"/>
              </a:defRPr>
            </a:lvl8pPr>
            <a:lvl9pPr marL="3886200" indent="-228600" algn="l" rtl="0" fontAlgn="base">
              <a:spcBef>
                <a:spcPct val="20000"/>
              </a:spcBef>
              <a:spcAft>
                <a:spcPct val="0"/>
              </a:spcAft>
              <a:buChar char="»"/>
              <a:defRPr sz="1600">
                <a:solidFill>
                  <a:srgbClr val="58585A"/>
                </a:solidFill>
                <a:latin typeface="+mn-lt"/>
              </a:defRPr>
            </a:lvl9pPr>
          </a:lstStyle>
          <a:p>
            <a:pPr lvl="1"/>
            <a:r>
              <a:rPr lang="en-US" altLang="en-US" sz="2664" kern="0" dirty="0"/>
              <a:t>Seen in 0.2% of cases</a:t>
            </a:r>
          </a:p>
          <a:p>
            <a:pPr lvl="1"/>
            <a:r>
              <a:rPr lang="en-US" altLang="en-US" sz="2664" kern="0" dirty="0"/>
              <a:t>Seen across cancers</a:t>
            </a:r>
          </a:p>
          <a:p>
            <a:pPr lvl="2"/>
            <a:r>
              <a:rPr lang="en-US" altLang="en-US" sz="2131" kern="0" dirty="0"/>
              <a:t>Some enrichment for invasive mucinous lung adenocarcinoma and </a:t>
            </a:r>
            <a:r>
              <a:rPr lang="en-US" altLang="en-US" sz="2131" i="1" kern="0" dirty="0"/>
              <a:t>KRAS</a:t>
            </a:r>
            <a:r>
              <a:rPr lang="en-US" altLang="en-US" sz="2131" kern="0" dirty="0"/>
              <a:t> wild type pancreatic cancer</a:t>
            </a:r>
          </a:p>
          <a:p>
            <a:pPr lvl="2"/>
            <a:r>
              <a:rPr lang="en-US" altLang="en-US" sz="2131" kern="0" dirty="0"/>
              <a:t>Cholangiocarcinoma, sarcoma, ovarian, CRC, NSCLC, breast</a:t>
            </a:r>
          </a:p>
          <a:p>
            <a:pPr lvl="1"/>
            <a:endParaRPr lang="en-US" altLang="en-US" sz="2664" kern="0" dirty="0"/>
          </a:p>
        </p:txBody>
      </p:sp>
      <p:sp>
        <p:nvSpPr>
          <p:cNvPr id="9" name="Footer Placeholder 8">
            <a:extLst>
              <a:ext uri="{FF2B5EF4-FFF2-40B4-BE49-F238E27FC236}">
                <a16:creationId xmlns:a16="http://schemas.microsoft.com/office/drawing/2014/main" id="{0561AAFC-3E54-00A5-2F36-5AEC6E0869C9}"/>
              </a:ext>
            </a:extLst>
          </p:cNvPr>
          <p:cNvSpPr>
            <a:spLocks noGrp="1"/>
          </p:cNvSpPr>
          <p:nvPr>
            <p:ph type="ftr" sz="quarter" idx="3"/>
          </p:nvPr>
        </p:nvSpPr>
        <p:spPr/>
        <p:txBody>
          <a:bodyPr/>
          <a:lstStyle/>
          <a:p>
            <a:r>
              <a:rPr lang="en-US" dirty="0"/>
              <a:t>Jonna S, et al. </a:t>
            </a:r>
            <a:r>
              <a:rPr lang="en-US" i="1" dirty="0"/>
              <a:t>Clin Cancer Res. </a:t>
            </a:r>
            <a:r>
              <a:rPr lang="en-US" dirty="0"/>
              <a:t>2019;25(16):4966-4972.</a:t>
            </a:r>
          </a:p>
        </p:txBody>
      </p:sp>
    </p:spTree>
    <p:extLst>
      <p:ext uri="{BB962C8B-B14F-4D97-AF65-F5344CB8AC3E}">
        <p14:creationId xmlns:p14="http://schemas.microsoft.com/office/powerpoint/2010/main" val="2582855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83BAE-4745-49DA-96A2-43F9B1225F93}"/>
              </a:ext>
            </a:extLst>
          </p:cNvPr>
          <p:cNvSpPr>
            <a:spLocks noGrp="1"/>
          </p:cNvSpPr>
          <p:nvPr>
            <p:ph type="title"/>
          </p:nvPr>
        </p:nvSpPr>
        <p:spPr/>
        <p:txBody>
          <a:bodyPr/>
          <a:lstStyle/>
          <a:p>
            <a:r>
              <a:rPr lang="en-US" i="1" dirty="0"/>
              <a:t>NRG1</a:t>
            </a:r>
            <a:r>
              <a:rPr lang="en-US" dirty="0"/>
              <a:t> Fusions</a:t>
            </a:r>
          </a:p>
        </p:txBody>
      </p:sp>
      <p:sp>
        <p:nvSpPr>
          <p:cNvPr id="3" name="Content Placeholder 2">
            <a:extLst>
              <a:ext uri="{FF2B5EF4-FFF2-40B4-BE49-F238E27FC236}">
                <a16:creationId xmlns:a16="http://schemas.microsoft.com/office/drawing/2014/main" id="{8A6ADFB5-1BE2-4273-AF24-AC5296838687}"/>
              </a:ext>
            </a:extLst>
          </p:cNvPr>
          <p:cNvSpPr>
            <a:spLocks noGrp="1"/>
          </p:cNvSpPr>
          <p:nvPr>
            <p:ph idx="1"/>
          </p:nvPr>
        </p:nvSpPr>
        <p:spPr/>
        <p:txBody>
          <a:bodyPr>
            <a:normAutofit/>
          </a:bodyPr>
          <a:lstStyle/>
          <a:p>
            <a:pPr>
              <a:spcBef>
                <a:spcPts val="2400"/>
              </a:spcBef>
            </a:pPr>
            <a:r>
              <a:rPr lang="en-US" altLang="en-US" sz="3000" dirty="0"/>
              <a:t>Rare but actionable driver events</a:t>
            </a:r>
          </a:p>
          <a:p>
            <a:pPr>
              <a:spcBef>
                <a:spcPts val="2400"/>
              </a:spcBef>
            </a:pPr>
            <a:r>
              <a:rPr lang="en-US" altLang="en-US" sz="3000" dirty="0"/>
              <a:t>Lead to abnormal signaling primarily through the ErbB pathway which is now a viable therapeutic target</a:t>
            </a:r>
          </a:p>
          <a:p>
            <a:pPr>
              <a:spcBef>
                <a:spcPts val="2400"/>
              </a:spcBef>
            </a:pPr>
            <a:r>
              <a:rPr lang="en-US" altLang="en-US" sz="3000" dirty="0"/>
              <a:t>Detection requires RNA sequencing</a:t>
            </a:r>
          </a:p>
          <a:p>
            <a:pPr>
              <a:spcBef>
                <a:spcPts val="2400"/>
              </a:spcBef>
            </a:pPr>
            <a:r>
              <a:rPr lang="en-US" altLang="en-US" sz="3000" dirty="0"/>
              <a:t>Multiple agents have shown efficacy and are under investigation</a:t>
            </a:r>
          </a:p>
          <a:p>
            <a:pPr lvl="1">
              <a:spcBef>
                <a:spcPts val="2400"/>
              </a:spcBef>
            </a:pPr>
            <a:endParaRPr lang="en-US" altLang="en-US" sz="3000" dirty="0"/>
          </a:p>
        </p:txBody>
      </p:sp>
    </p:spTree>
    <p:extLst>
      <p:ext uri="{BB962C8B-B14F-4D97-AF65-F5344CB8AC3E}">
        <p14:creationId xmlns:p14="http://schemas.microsoft.com/office/powerpoint/2010/main" val="4092903484"/>
      </p:ext>
    </p:extLst>
  </p:cSld>
  <p:clrMapOvr>
    <a:masterClrMapping/>
  </p:clrMapOvr>
</p:sld>
</file>

<file path=ppt/theme/theme1.xml><?xml version="1.0" encoding="utf-8"?>
<a:theme xmlns:a="http://schemas.openxmlformats.org/drawingml/2006/main" name="2022 Hem Onc">
  <a:themeElements>
    <a:clrScheme name="HemOnc22">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35A696"/>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2022 Hem Onc</Template>
  <TotalTime>0</TotalTime>
  <Words>583</Words>
  <Application>Microsoft Office PowerPoint</Application>
  <PresentationFormat>Widescreen</PresentationFormat>
  <Paragraphs>57</Paragraphs>
  <Slides>8</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2022 Hem Onc</vt:lpstr>
      <vt:lpstr>What Are NRG1 Gene Fusions and the Rationale for Targeting ERbB?</vt:lpstr>
      <vt:lpstr>Disclaimer</vt:lpstr>
      <vt:lpstr>Disclosures</vt:lpstr>
      <vt:lpstr>NRG1</vt:lpstr>
      <vt:lpstr>NRG1 Fusions</vt:lpstr>
      <vt:lpstr>NRG1 Fusions</vt:lpstr>
      <vt:lpstr>NRG1 Fusions</vt:lpstr>
      <vt:lpstr>NRG1 Fusions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2022-08-09T19:19:24Z</dcterms:modified>
</cp:coreProperties>
</file>