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14"/>
  </p:notesMasterIdLst>
  <p:sldIdLst>
    <p:sldId id="279" r:id="rId3"/>
    <p:sldId id="265" r:id="rId4"/>
    <p:sldId id="256" r:id="rId5"/>
    <p:sldId id="268" r:id="rId6"/>
    <p:sldId id="264" r:id="rId7"/>
    <p:sldId id="280" r:id="rId8"/>
    <p:sldId id="274" r:id="rId9"/>
    <p:sldId id="258" r:id="rId10"/>
    <p:sldId id="267" r:id="rId11"/>
    <p:sldId id="263"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B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A5CE39-CCC7-A74D-800C-7983E790AD94}" type="doc">
      <dgm:prSet loTypeId="urn:microsoft.com/office/officeart/2005/8/layout/default" loCatId="" qsTypeId="urn:microsoft.com/office/officeart/2005/8/quickstyle/simple1" qsCatId="simple" csTypeId="urn:microsoft.com/office/officeart/2005/8/colors/accent2_3" csCatId="accent2" phldr="1"/>
      <dgm:spPr/>
      <dgm:t>
        <a:bodyPr/>
        <a:lstStyle/>
        <a:p>
          <a:endParaRPr lang="en-US"/>
        </a:p>
      </dgm:t>
    </dgm:pt>
    <dgm:pt modelId="{247BB64B-8293-0940-9AD0-490B61B810EA}">
      <dgm:prSet phldrT="[Text]"/>
      <dgm:spPr/>
      <dgm:t>
        <a:bodyPr/>
        <a:lstStyle/>
        <a:p>
          <a:pPr>
            <a:lnSpc>
              <a:spcPct val="100000"/>
            </a:lnSpc>
          </a:pPr>
          <a:r>
            <a:rPr lang="en-US"/>
            <a:t>Extrapyramidal Symptoms (EPS)</a:t>
          </a:r>
          <a:endParaRPr lang="en-US" dirty="0"/>
        </a:p>
      </dgm:t>
    </dgm:pt>
    <dgm:pt modelId="{762D9875-E669-8F45-86A3-69296340B056}" type="parTrans" cxnId="{128F452A-A491-5645-A151-C7BEC0C264E5}">
      <dgm:prSet/>
      <dgm:spPr/>
      <dgm:t>
        <a:bodyPr/>
        <a:lstStyle/>
        <a:p>
          <a:pPr>
            <a:lnSpc>
              <a:spcPct val="100000"/>
            </a:lnSpc>
          </a:pPr>
          <a:endParaRPr lang="en-US"/>
        </a:p>
      </dgm:t>
    </dgm:pt>
    <dgm:pt modelId="{7CA14B9A-06E4-304A-890D-58A0BAC63407}" type="sibTrans" cxnId="{128F452A-A491-5645-A151-C7BEC0C264E5}">
      <dgm:prSet/>
      <dgm:spPr/>
      <dgm:t>
        <a:bodyPr/>
        <a:lstStyle/>
        <a:p>
          <a:pPr>
            <a:lnSpc>
              <a:spcPct val="100000"/>
            </a:lnSpc>
          </a:pPr>
          <a:endParaRPr lang="en-US"/>
        </a:p>
      </dgm:t>
    </dgm:pt>
    <dgm:pt modelId="{55408C6F-91A0-BD49-90C5-0B3BF9C7F8F9}">
      <dgm:prSet/>
      <dgm:spPr/>
      <dgm:t>
        <a:bodyPr/>
        <a:lstStyle/>
        <a:p>
          <a:pPr>
            <a:lnSpc>
              <a:spcPct val="100000"/>
            </a:lnSpc>
          </a:pPr>
          <a:r>
            <a:rPr lang="en-US"/>
            <a:t>Rash, Stevens–Johnson syndrome</a:t>
          </a:r>
          <a:endParaRPr lang="en-US" dirty="0"/>
        </a:p>
      </dgm:t>
    </dgm:pt>
    <dgm:pt modelId="{18BF4DF0-4C61-634B-B1A1-47AAD9993F26}" type="parTrans" cxnId="{62F7EDD1-A51A-A541-A593-02490497B822}">
      <dgm:prSet/>
      <dgm:spPr/>
      <dgm:t>
        <a:bodyPr/>
        <a:lstStyle/>
        <a:p>
          <a:pPr>
            <a:lnSpc>
              <a:spcPct val="100000"/>
            </a:lnSpc>
          </a:pPr>
          <a:endParaRPr lang="en-US"/>
        </a:p>
      </dgm:t>
    </dgm:pt>
    <dgm:pt modelId="{6EAC7CAE-AF95-D843-9CDB-02DEC16662DE}" type="sibTrans" cxnId="{62F7EDD1-A51A-A541-A593-02490497B822}">
      <dgm:prSet/>
      <dgm:spPr/>
      <dgm:t>
        <a:bodyPr/>
        <a:lstStyle/>
        <a:p>
          <a:pPr>
            <a:lnSpc>
              <a:spcPct val="100000"/>
            </a:lnSpc>
          </a:pPr>
          <a:endParaRPr lang="en-US"/>
        </a:p>
      </dgm:t>
    </dgm:pt>
    <dgm:pt modelId="{9DCC5238-3AD3-A84B-9026-6CB28AB1A307}">
      <dgm:prSet/>
      <dgm:spPr/>
      <dgm:t>
        <a:bodyPr/>
        <a:lstStyle/>
        <a:p>
          <a:pPr>
            <a:lnSpc>
              <a:spcPct val="100000"/>
            </a:lnSpc>
          </a:pPr>
          <a:r>
            <a:rPr lang="en-US"/>
            <a:t>Congenital Malformation</a:t>
          </a:r>
          <a:endParaRPr lang="en-US" dirty="0"/>
        </a:p>
      </dgm:t>
    </dgm:pt>
    <dgm:pt modelId="{407A57BF-1AA2-1B47-B5AF-51F88D981DE2}" type="parTrans" cxnId="{D49C6C87-0210-F34C-9715-AAB34B603C3A}">
      <dgm:prSet/>
      <dgm:spPr/>
      <dgm:t>
        <a:bodyPr/>
        <a:lstStyle/>
        <a:p>
          <a:pPr>
            <a:lnSpc>
              <a:spcPct val="100000"/>
            </a:lnSpc>
          </a:pPr>
          <a:endParaRPr lang="en-US"/>
        </a:p>
      </dgm:t>
    </dgm:pt>
    <dgm:pt modelId="{1253E8CF-5762-464D-875C-9BE7553F5DDC}" type="sibTrans" cxnId="{D49C6C87-0210-F34C-9715-AAB34B603C3A}">
      <dgm:prSet/>
      <dgm:spPr/>
      <dgm:t>
        <a:bodyPr/>
        <a:lstStyle/>
        <a:p>
          <a:pPr>
            <a:lnSpc>
              <a:spcPct val="100000"/>
            </a:lnSpc>
          </a:pPr>
          <a:endParaRPr lang="en-US"/>
        </a:p>
      </dgm:t>
    </dgm:pt>
    <dgm:pt modelId="{F854C29A-A1BF-974E-B5D3-6353CEFE96EC}">
      <dgm:prSet/>
      <dgm:spPr/>
      <dgm:t>
        <a:bodyPr/>
        <a:lstStyle/>
        <a:p>
          <a:pPr>
            <a:lnSpc>
              <a:spcPct val="100000"/>
            </a:lnSpc>
          </a:pPr>
          <a:r>
            <a:rPr lang="en-US"/>
            <a:t>Hyponatremia/SIADH</a:t>
          </a:r>
          <a:endParaRPr lang="en-US" dirty="0"/>
        </a:p>
      </dgm:t>
    </dgm:pt>
    <dgm:pt modelId="{EAB971F5-F866-3444-AFC3-14CDE8C96F55}" type="parTrans" cxnId="{4149F1A8-1891-7D40-90EA-6D0DA5DB2914}">
      <dgm:prSet/>
      <dgm:spPr/>
      <dgm:t>
        <a:bodyPr/>
        <a:lstStyle/>
        <a:p>
          <a:pPr>
            <a:lnSpc>
              <a:spcPct val="100000"/>
            </a:lnSpc>
          </a:pPr>
          <a:endParaRPr lang="en-US"/>
        </a:p>
      </dgm:t>
    </dgm:pt>
    <dgm:pt modelId="{71343BA1-2F7B-7B4C-A1CE-D7F9B877778F}" type="sibTrans" cxnId="{4149F1A8-1891-7D40-90EA-6D0DA5DB2914}">
      <dgm:prSet/>
      <dgm:spPr/>
      <dgm:t>
        <a:bodyPr/>
        <a:lstStyle/>
        <a:p>
          <a:pPr>
            <a:lnSpc>
              <a:spcPct val="100000"/>
            </a:lnSpc>
          </a:pPr>
          <a:endParaRPr lang="en-US"/>
        </a:p>
      </dgm:t>
    </dgm:pt>
    <dgm:pt modelId="{A88B1513-79CF-B148-AFAA-625F19D65B7E}">
      <dgm:prSet/>
      <dgm:spPr/>
      <dgm:t>
        <a:bodyPr/>
        <a:lstStyle/>
        <a:p>
          <a:pPr>
            <a:lnSpc>
              <a:spcPct val="100000"/>
            </a:lnSpc>
          </a:pPr>
          <a:r>
            <a:rPr lang="en-US"/>
            <a:t>Cataracts</a:t>
          </a:r>
          <a:endParaRPr lang="en-US" dirty="0"/>
        </a:p>
      </dgm:t>
    </dgm:pt>
    <dgm:pt modelId="{F3A94E96-83CF-B446-BDFD-7270951CB185}" type="parTrans" cxnId="{F3B44872-6BC7-6A47-B282-DA447489802E}">
      <dgm:prSet/>
      <dgm:spPr/>
      <dgm:t>
        <a:bodyPr/>
        <a:lstStyle/>
        <a:p>
          <a:pPr>
            <a:lnSpc>
              <a:spcPct val="100000"/>
            </a:lnSpc>
          </a:pPr>
          <a:endParaRPr lang="en-US"/>
        </a:p>
      </dgm:t>
    </dgm:pt>
    <dgm:pt modelId="{3E80A459-5F7A-6F40-9415-579969C4EFAF}" type="sibTrans" cxnId="{F3B44872-6BC7-6A47-B282-DA447489802E}">
      <dgm:prSet/>
      <dgm:spPr/>
      <dgm:t>
        <a:bodyPr/>
        <a:lstStyle/>
        <a:p>
          <a:pPr>
            <a:lnSpc>
              <a:spcPct val="100000"/>
            </a:lnSpc>
          </a:pPr>
          <a:endParaRPr lang="en-US"/>
        </a:p>
      </dgm:t>
    </dgm:pt>
    <dgm:pt modelId="{7F997F72-5C66-E043-958C-51E3C6AE7EB2}">
      <dgm:prSet/>
      <dgm:spPr/>
      <dgm:t>
        <a:bodyPr/>
        <a:lstStyle/>
        <a:p>
          <a:pPr>
            <a:lnSpc>
              <a:spcPct val="100000"/>
            </a:lnSpc>
          </a:pPr>
          <a:r>
            <a:rPr lang="en-US"/>
            <a:t>Treatment emergent suicidality</a:t>
          </a:r>
          <a:endParaRPr lang="en-US" dirty="0"/>
        </a:p>
      </dgm:t>
    </dgm:pt>
    <dgm:pt modelId="{59240459-1FD3-3D45-8759-FEB70FF2F160}" type="parTrans" cxnId="{BFEFF2FD-1C58-254A-9CF7-4A200419D487}">
      <dgm:prSet/>
      <dgm:spPr/>
      <dgm:t>
        <a:bodyPr/>
        <a:lstStyle/>
        <a:p>
          <a:pPr>
            <a:lnSpc>
              <a:spcPct val="100000"/>
            </a:lnSpc>
          </a:pPr>
          <a:endParaRPr lang="en-US"/>
        </a:p>
      </dgm:t>
    </dgm:pt>
    <dgm:pt modelId="{A3133A5F-02E0-9643-BC14-6AB96CB57600}" type="sibTrans" cxnId="{BFEFF2FD-1C58-254A-9CF7-4A200419D487}">
      <dgm:prSet/>
      <dgm:spPr/>
      <dgm:t>
        <a:bodyPr/>
        <a:lstStyle/>
        <a:p>
          <a:pPr>
            <a:lnSpc>
              <a:spcPct val="100000"/>
            </a:lnSpc>
          </a:pPr>
          <a:endParaRPr lang="en-US"/>
        </a:p>
      </dgm:t>
    </dgm:pt>
    <dgm:pt modelId="{824BF1EC-CEB4-A34A-819A-6E6C766A540B}" type="pres">
      <dgm:prSet presAssocID="{22A5CE39-CCC7-A74D-800C-7983E790AD94}" presName="diagram" presStyleCnt="0">
        <dgm:presLayoutVars>
          <dgm:dir/>
          <dgm:resizeHandles val="exact"/>
        </dgm:presLayoutVars>
      </dgm:prSet>
      <dgm:spPr/>
    </dgm:pt>
    <dgm:pt modelId="{1B6EE041-E9A4-4A40-B232-1134FB30A1E3}" type="pres">
      <dgm:prSet presAssocID="{247BB64B-8293-0940-9AD0-490B61B810EA}" presName="node" presStyleLbl="node1" presStyleIdx="0" presStyleCnt="6">
        <dgm:presLayoutVars>
          <dgm:bulletEnabled val="1"/>
        </dgm:presLayoutVars>
      </dgm:prSet>
      <dgm:spPr>
        <a:prstGeom prst="roundRect">
          <a:avLst/>
        </a:prstGeom>
      </dgm:spPr>
    </dgm:pt>
    <dgm:pt modelId="{301F49DD-6F70-4047-B28A-3DF1163CD795}" type="pres">
      <dgm:prSet presAssocID="{7CA14B9A-06E4-304A-890D-58A0BAC63407}" presName="sibTrans" presStyleCnt="0"/>
      <dgm:spPr/>
    </dgm:pt>
    <dgm:pt modelId="{EFFF9CCC-4755-C248-92E4-51755352A493}" type="pres">
      <dgm:prSet presAssocID="{55408C6F-91A0-BD49-90C5-0B3BF9C7F8F9}" presName="node" presStyleLbl="node1" presStyleIdx="1" presStyleCnt="6">
        <dgm:presLayoutVars>
          <dgm:bulletEnabled val="1"/>
        </dgm:presLayoutVars>
      </dgm:prSet>
      <dgm:spPr>
        <a:prstGeom prst="roundRect">
          <a:avLst/>
        </a:prstGeom>
      </dgm:spPr>
    </dgm:pt>
    <dgm:pt modelId="{0D37EBD0-EEA4-FF48-9694-92C32158D02A}" type="pres">
      <dgm:prSet presAssocID="{6EAC7CAE-AF95-D843-9CDB-02DEC16662DE}" presName="sibTrans" presStyleCnt="0"/>
      <dgm:spPr/>
    </dgm:pt>
    <dgm:pt modelId="{C88171DA-D6EC-E646-AEE4-3F2CAD1584B4}" type="pres">
      <dgm:prSet presAssocID="{9DCC5238-3AD3-A84B-9026-6CB28AB1A307}" presName="node" presStyleLbl="node1" presStyleIdx="2" presStyleCnt="6">
        <dgm:presLayoutVars>
          <dgm:bulletEnabled val="1"/>
        </dgm:presLayoutVars>
      </dgm:prSet>
      <dgm:spPr>
        <a:prstGeom prst="roundRect">
          <a:avLst/>
        </a:prstGeom>
      </dgm:spPr>
    </dgm:pt>
    <dgm:pt modelId="{CC9A0FFA-62FE-334C-BCBE-9CA6D59C9047}" type="pres">
      <dgm:prSet presAssocID="{1253E8CF-5762-464D-875C-9BE7553F5DDC}" presName="sibTrans" presStyleCnt="0"/>
      <dgm:spPr/>
    </dgm:pt>
    <dgm:pt modelId="{3B3EFAC3-CF9A-574F-86E8-96BADC21A004}" type="pres">
      <dgm:prSet presAssocID="{F854C29A-A1BF-974E-B5D3-6353CEFE96EC}" presName="node" presStyleLbl="node1" presStyleIdx="3" presStyleCnt="6">
        <dgm:presLayoutVars>
          <dgm:bulletEnabled val="1"/>
        </dgm:presLayoutVars>
      </dgm:prSet>
      <dgm:spPr>
        <a:prstGeom prst="roundRect">
          <a:avLst/>
        </a:prstGeom>
      </dgm:spPr>
    </dgm:pt>
    <dgm:pt modelId="{9EF09469-2FF1-4A45-9CAF-FD05C862C6C3}" type="pres">
      <dgm:prSet presAssocID="{71343BA1-2F7B-7B4C-A1CE-D7F9B877778F}" presName="sibTrans" presStyleCnt="0"/>
      <dgm:spPr/>
    </dgm:pt>
    <dgm:pt modelId="{3515BA4B-CAD4-A549-BFA7-762154409D79}" type="pres">
      <dgm:prSet presAssocID="{A88B1513-79CF-B148-AFAA-625F19D65B7E}" presName="node" presStyleLbl="node1" presStyleIdx="4" presStyleCnt="6">
        <dgm:presLayoutVars>
          <dgm:bulletEnabled val="1"/>
        </dgm:presLayoutVars>
      </dgm:prSet>
      <dgm:spPr>
        <a:prstGeom prst="roundRect">
          <a:avLst/>
        </a:prstGeom>
      </dgm:spPr>
    </dgm:pt>
    <dgm:pt modelId="{0FF7A529-5B58-C74D-B673-6AD1A93A8363}" type="pres">
      <dgm:prSet presAssocID="{3E80A459-5F7A-6F40-9415-579969C4EFAF}" presName="sibTrans" presStyleCnt="0"/>
      <dgm:spPr/>
    </dgm:pt>
    <dgm:pt modelId="{AD2C678C-93EA-894E-B5AB-4D188CCE6EDD}" type="pres">
      <dgm:prSet presAssocID="{7F997F72-5C66-E043-958C-51E3C6AE7EB2}" presName="node" presStyleLbl="node1" presStyleIdx="5" presStyleCnt="6">
        <dgm:presLayoutVars>
          <dgm:bulletEnabled val="1"/>
        </dgm:presLayoutVars>
      </dgm:prSet>
      <dgm:spPr>
        <a:prstGeom prst="roundRect">
          <a:avLst/>
        </a:prstGeom>
      </dgm:spPr>
    </dgm:pt>
  </dgm:ptLst>
  <dgm:cxnLst>
    <dgm:cxn modelId="{670F6815-4934-4244-AB31-246A58F67F5D}" type="presOf" srcId="{247BB64B-8293-0940-9AD0-490B61B810EA}" destId="{1B6EE041-E9A4-4A40-B232-1134FB30A1E3}" srcOrd="0" destOrd="0" presId="urn:microsoft.com/office/officeart/2005/8/layout/default"/>
    <dgm:cxn modelId="{128F452A-A491-5645-A151-C7BEC0C264E5}" srcId="{22A5CE39-CCC7-A74D-800C-7983E790AD94}" destId="{247BB64B-8293-0940-9AD0-490B61B810EA}" srcOrd="0" destOrd="0" parTransId="{762D9875-E669-8F45-86A3-69296340B056}" sibTransId="{7CA14B9A-06E4-304A-890D-58A0BAC63407}"/>
    <dgm:cxn modelId="{B138C239-422D-D94D-B895-4AD0DDCB265E}" type="presOf" srcId="{22A5CE39-CCC7-A74D-800C-7983E790AD94}" destId="{824BF1EC-CEB4-A34A-819A-6E6C766A540B}" srcOrd="0" destOrd="0" presId="urn:microsoft.com/office/officeart/2005/8/layout/default"/>
    <dgm:cxn modelId="{F3B44872-6BC7-6A47-B282-DA447489802E}" srcId="{22A5CE39-CCC7-A74D-800C-7983E790AD94}" destId="{A88B1513-79CF-B148-AFAA-625F19D65B7E}" srcOrd="4" destOrd="0" parTransId="{F3A94E96-83CF-B446-BDFD-7270951CB185}" sibTransId="{3E80A459-5F7A-6F40-9415-579969C4EFAF}"/>
    <dgm:cxn modelId="{6DF63173-6577-6F43-8831-6A76190B260C}" type="presOf" srcId="{A88B1513-79CF-B148-AFAA-625F19D65B7E}" destId="{3515BA4B-CAD4-A549-BFA7-762154409D79}" srcOrd="0" destOrd="0" presId="urn:microsoft.com/office/officeart/2005/8/layout/default"/>
    <dgm:cxn modelId="{D49C6C87-0210-F34C-9715-AAB34B603C3A}" srcId="{22A5CE39-CCC7-A74D-800C-7983E790AD94}" destId="{9DCC5238-3AD3-A84B-9026-6CB28AB1A307}" srcOrd="2" destOrd="0" parTransId="{407A57BF-1AA2-1B47-B5AF-51F88D981DE2}" sibTransId="{1253E8CF-5762-464D-875C-9BE7553F5DDC}"/>
    <dgm:cxn modelId="{E5F144A0-EBA3-B744-A822-6B736ED7E540}" type="presOf" srcId="{55408C6F-91A0-BD49-90C5-0B3BF9C7F8F9}" destId="{EFFF9CCC-4755-C248-92E4-51755352A493}" srcOrd="0" destOrd="0" presId="urn:microsoft.com/office/officeart/2005/8/layout/default"/>
    <dgm:cxn modelId="{4149F1A8-1891-7D40-90EA-6D0DA5DB2914}" srcId="{22A5CE39-CCC7-A74D-800C-7983E790AD94}" destId="{F854C29A-A1BF-974E-B5D3-6353CEFE96EC}" srcOrd="3" destOrd="0" parTransId="{EAB971F5-F866-3444-AFC3-14CDE8C96F55}" sibTransId="{71343BA1-2F7B-7B4C-A1CE-D7F9B877778F}"/>
    <dgm:cxn modelId="{EA08C1B2-86D4-C443-88AB-D41B09D102BE}" type="presOf" srcId="{9DCC5238-3AD3-A84B-9026-6CB28AB1A307}" destId="{C88171DA-D6EC-E646-AEE4-3F2CAD1584B4}" srcOrd="0" destOrd="0" presId="urn:microsoft.com/office/officeart/2005/8/layout/default"/>
    <dgm:cxn modelId="{86B906BF-6F9D-5249-B2E5-CD38B6681282}" type="presOf" srcId="{F854C29A-A1BF-974E-B5D3-6353CEFE96EC}" destId="{3B3EFAC3-CF9A-574F-86E8-96BADC21A004}" srcOrd="0" destOrd="0" presId="urn:microsoft.com/office/officeart/2005/8/layout/default"/>
    <dgm:cxn modelId="{5017F7D0-B45C-6643-B9E0-300E79E66312}" type="presOf" srcId="{7F997F72-5C66-E043-958C-51E3C6AE7EB2}" destId="{AD2C678C-93EA-894E-B5AB-4D188CCE6EDD}" srcOrd="0" destOrd="0" presId="urn:microsoft.com/office/officeart/2005/8/layout/default"/>
    <dgm:cxn modelId="{62F7EDD1-A51A-A541-A593-02490497B822}" srcId="{22A5CE39-CCC7-A74D-800C-7983E790AD94}" destId="{55408C6F-91A0-BD49-90C5-0B3BF9C7F8F9}" srcOrd="1" destOrd="0" parTransId="{18BF4DF0-4C61-634B-B1A1-47AAD9993F26}" sibTransId="{6EAC7CAE-AF95-D843-9CDB-02DEC16662DE}"/>
    <dgm:cxn modelId="{BFEFF2FD-1C58-254A-9CF7-4A200419D487}" srcId="{22A5CE39-CCC7-A74D-800C-7983E790AD94}" destId="{7F997F72-5C66-E043-958C-51E3C6AE7EB2}" srcOrd="5" destOrd="0" parTransId="{59240459-1FD3-3D45-8759-FEB70FF2F160}" sibTransId="{A3133A5F-02E0-9643-BC14-6AB96CB57600}"/>
    <dgm:cxn modelId="{5CFE0AF2-4947-364A-88EC-CDA2DC201250}" type="presParOf" srcId="{824BF1EC-CEB4-A34A-819A-6E6C766A540B}" destId="{1B6EE041-E9A4-4A40-B232-1134FB30A1E3}" srcOrd="0" destOrd="0" presId="urn:microsoft.com/office/officeart/2005/8/layout/default"/>
    <dgm:cxn modelId="{EF83784F-AD62-4E4F-B548-F2F5C9396407}" type="presParOf" srcId="{824BF1EC-CEB4-A34A-819A-6E6C766A540B}" destId="{301F49DD-6F70-4047-B28A-3DF1163CD795}" srcOrd="1" destOrd="0" presId="urn:microsoft.com/office/officeart/2005/8/layout/default"/>
    <dgm:cxn modelId="{0B46EAAF-424E-E54F-8F1D-22598906A885}" type="presParOf" srcId="{824BF1EC-CEB4-A34A-819A-6E6C766A540B}" destId="{EFFF9CCC-4755-C248-92E4-51755352A493}" srcOrd="2" destOrd="0" presId="urn:microsoft.com/office/officeart/2005/8/layout/default"/>
    <dgm:cxn modelId="{73719291-387F-184E-8CE2-0D109F33D12A}" type="presParOf" srcId="{824BF1EC-CEB4-A34A-819A-6E6C766A540B}" destId="{0D37EBD0-EEA4-FF48-9694-92C32158D02A}" srcOrd="3" destOrd="0" presId="urn:microsoft.com/office/officeart/2005/8/layout/default"/>
    <dgm:cxn modelId="{D2140237-F47E-9348-B90E-24DB66BA8B37}" type="presParOf" srcId="{824BF1EC-CEB4-A34A-819A-6E6C766A540B}" destId="{C88171DA-D6EC-E646-AEE4-3F2CAD1584B4}" srcOrd="4" destOrd="0" presId="urn:microsoft.com/office/officeart/2005/8/layout/default"/>
    <dgm:cxn modelId="{55816891-7401-114B-8AC8-E62374AD8CA4}" type="presParOf" srcId="{824BF1EC-CEB4-A34A-819A-6E6C766A540B}" destId="{CC9A0FFA-62FE-334C-BCBE-9CA6D59C9047}" srcOrd="5" destOrd="0" presId="urn:microsoft.com/office/officeart/2005/8/layout/default"/>
    <dgm:cxn modelId="{4B71F494-F2D8-E34C-8B74-67A15CE88D3B}" type="presParOf" srcId="{824BF1EC-CEB4-A34A-819A-6E6C766A540B}" destId="{3B3EFAC3-CF9A-574F-86E8-96BADC21A004}" srcOrd="6" destOrd="0" presId="urn:microsoft.com/office/officeart/2005/8/layout/default"/>
    <dgm:cxn modelId="{FACA7EA7-44CB-8740-BF9E-6055C34F7784}" type="presParOf" srcId="{824BF1EC-CEB4-A34A-819A-6E6C766A540B}" destId="{9EF09469-2FF1-4A45-9CAF-FD05C862C6C3}" srcOrd="7" destOrd="0" presId="urn:microsoft.com/office/officeart/2005/8/layout/default"/>
    <dgm:cxn modelId="{6940AF3F-B976-704B-9D3B-8D298B416FC9}" type="presParOf" srcId="{824BF1EC-CEB4-A34A-819A-6E6C766A540B}" destId="{3515BA4B-CAD4-A549-BFA7-762154409D79}" srcOrd="8" destOrd="0" presId="urn:microsoft.com/office/officeart/2005/8/layout/default"/>
    <dgm:cxn modelId="{2AEB70E1-8747-5E40-A34C-872EED47DBCF}" type="presParOf" srcId="{824BF1EC-CEB4-A34A-819A-6E6C766A540B}" destId="{0FF7A529-5B58-C74D-B673-6AD1A93A8363}" srcOrd="9" destOrd="0" presId="urn:microsoft.com/office/officeart/2005/8/layout/default"/>
    <dgm:cxn modelId="{356604F5-BE9C-1F40-B1B5-083E6E6308A8}" type="presParOf" srcId="{824BF1EC-CEB4-A34A-819A-6E6C766A540B}" destId="{AD2C678C-93EA-894E-B5AB-4D188CCE6ED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EE041-E9A4-4A40-B232-1134FB30A1E3}">
      <dsp:nvSpPr>
        <dsp:cNvPr id="0" name=""/>
        <dsp:cNvSpPr/>
      </dsp:nvSpPr>
      <dsp:spPr>
        <a:xfrm>
          <a:off x="0" y="868190"/>
          <a:ext cx="2832528" cy="1699516"/>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a:t>Extrapyramidal Symptoms (EPS)</a:t>
          </a:r>
          <a:endParaRPr lang="en-US" sz="2000" kern="1200" dirty="0"/>
        </a:p>
      </dsp:txBody>
      <dsp:txXfrm>
        <a:off x="82964" y="951154"/>
        <a:ext cx="2666600" cy="1533588"/>
      </dsp:txXfrm>
    </dsp:sp>
    <dsp:sp modelId="{EFFF9CCC-4755-C248-92E4-51755352A493}">
      <dsp:nvSpPr>
        <dsp:cNvPr id="0" name=""/>
        <dsp:cNvSpPr/>
      </dsp:nvSpPr>
      <dsp:spPr>
        <a:xfrm>
          <a:off x="3115780" y="868190"/>
          <a:ext cx="2832528" cy="1699516"/>
        </a:xfrm>
        <a:prstGeom prst="roundRect">
          <a:avLst/>
        </a:prstGeom>
        <a:solidFill>
          <a:schemeClr val="accent2">
            <a:shade val="80000"/>
            <a:hueOff val="68643"/>
            <a:satOff val="-7138"/>
            <a:lumOff val="70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a:t>Rash, Stevens–Johnson syndrome</a:t>
          </a:r>
          <a:endParaRPr lang="en-US" sz="2000" kern="1200" dirty="0"/>
        </a:p>
      </dsp:txBody>
      <dsp:txXfrm>
        <a:off x="3198744" y="951154"/>
        <a:ext cx="2666600" cy="1533588"/>
      </dsp:txXfrm>
    </dsp:sp>
    <dsp:sp modelId="{C88171DA-D6EC-E646-AEE4-3F2CAD1584B4}">
      <dsp:nvSpPr>
        <dsp:cNvPr id="0" name=""/>
        <dsp:cNvSpPr/>
      </dsp:nvSpPr>
      <dsp:spPr>
        <a:xfrm>
          <a:off x="6231561" y="868190"/>
          <a:ext cx="2832528" cy="1699516"/>
        </a:xfrm>
        <a:prstGeom prst="roundRect">
          <a:avLst/>
        </a:prstGeom>
        <a:solidFill>
          <a:schemeClr val="accent2">
            <a:shade val="80000"/>
            <a:hueOff val="137286"/>
            <a:satOff val="-14276"/>
            <a:lumOff val="140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a:t>Congenital Malformation</a:t>
          </a:r>
          <a:endParaRPr lang="en-US" sz="2000" kern="1200" dirty="0"/>
        </a:p>
      </dsp:txBody>
      <dsp:txXfrm>
        <a:off x="6314525" y="951154"/>
        <a:ext cx="2666600" cy="1533588"/>
      </dsp:txXfrm>
    </dsp:sp>
    <dsp:sp modelId="{3B3EFAC3-CF9A-574F-86E8-96BADC21A004}">
      <dsp:nvSpPr>
        <dsp:cNvPr id="0" name=""/>
        <dsp:cNvSpPr/>
      </dsp:nvSpPr>
      <dsp:spPr>
        <a:xfrm>
          <a:off x="0" y="2850959"/>
          <a:ext cx="2832528" cy="1699516"/>
        </a:xfrm>
        <a:prstGeom prst="roundRect">
          <a:avLst/>
        </a:prstGeom>
        <a:solidFill>
          <a:schemeClr val="accent2">
            <a:shade val="80000"/>
            <a:hueOff val="205929"/>
            <a:satOff val="-21415"/>
            <a:lumOff val="210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a:t>Hyponatremia/SIADH</a:t>
          </a:r>
          <a:endParaRPr lang="en-US" sz="2000" kern="1200" dirty="0"/>
        </a:p>
      </dsp:txBody>
      <dsp:txXfrm>
        <a:off x="82964" y="2933923"/>
        <a:ext cx="2666600" cy="1533588"/>
      </dsp:txXfrm>
    </dsp:sp>
    <dsp:sp modelId="{3515BA4B-CAD4-A549-BFA7-762154409D79}">
      <dsp:nvSpPr>
        <dsp:cNvPr id="0" name=""/>
        <dsp:cNvSpPr/>
      </dsp:nvSpPr>
      <dsp:spPr>
        <a:xfrm>
          <a:off x="3115780" y="2850959"/>
          <a:ext cx="2832528" cy="1699516"/>
        </a:xfrm>
        <a:prstGeom prst="roundRect">
          <a:avLst/>
        </a:prstGeom>
        <a:solidFill>
          <a:schemeClr val="accent2">
            <a:shade val="80000"/>
            <a:hueOff val="274572"/>
            <a:satOff val="-28553"/>
            <a:lumOff val="280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a:t>Cataracts</a:t>
          </a:r>
          <a:endParaRPr lang="en-US" sz="2000" kern="1200" dirty="0"/>
        </a:p>
      </dsp:txBody>
      <dsp:txXfrm>
        <a:off x="3198744" y="2933923"/>
        <a:ext cx="2666600" cy="1533588"/>
      </dsp:txXfrm>
    </dsp:sp>
    <dsp:sp modelId="{AD2C678C-93EA-894E-B5AB-4D188CCE6EDD}">
      <dsp:nvSpPr>
        <dsp:cNvPr id="0" name=""/>
        <dsp:cNvSpPr/>
      </dsp:nvSpPr>
      <dsp:spPr>
        <a:xfrm>
          <a:off x="6231561" y="2850959"/>
          <a:ext cx="2832528" cy="1699516"/>
        </a:xfrm>
        <a:prstGeom prst="roundRect">
          <a:avLst/>
        </a:prstGeom>
        <a:solidFill>
          <a:schemeClr val="accent2">
            <a:shade val="80000"/>
            <a:hueOff val="343215"/>
            <a:satOff val="-35691"/>
            <a:lumOff val="350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kern="1200"/>
            <a:t>Treatment emergent suicidality</a:t>
          </a:r>
          <a:endParaRPr lang="en-US" sz="2000" kern="1200" dirty="0"/>
        </a:p>
      </dsp:txBody>
      <dsp:txXfrm>
        <a:off x="6314525" y="2933923"/>
        <a:ext cx="2666600" cy="153358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75839-D463-B240-B598-7F736D5C367C}" type="datetimeFigureOut">
              <a:rPr lang="en-US" smtClean="0"/>
              <a:t>7/18/23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F79CB-5A9D-D640-ABE6-E36AEBEE4C2F}" type="slidenum">
              <a:rPr lang="en-US" smtClean="0"/>
              <a:t>‹#›</a:t>
            </a:fld>
            <a:endParaRPr lang="en-US"/>
          </a:p>
        </p:txBody>
      </p:sp>
    </p:spTree>
    <p:extLst>
      <p:ext uri="{BB962C8B-B14F-4D97-AF65-F5344CB8AC3E}">
        <p14:creationId xmlns:p14="http://schemas.microsoft.com/office/powerpoint/2010/main" val="17738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11092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4031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856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0558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56436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29106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70725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946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3182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04539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5188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8006940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27315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0579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0990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87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39684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1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3949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7819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8717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5500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73918102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2.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7.svg"/><Relationship Id="rId4" Type="http://schemas.openxmlformats.org/officeDocument/2006/relationships/image" Target="../media/image13.svg"/><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03"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3237-366C-125A-A35C-168EE190EB62}"/>
              </a:ext>
            </a:extLst>
          </p:cNvPr>
          <p:cNvSpPr>
            <a:spLocks noGrp="1"/>
          </p:cNvSpPr>
          <p:nvPr>
            <p:ph type="title"/>
          </p:nvPr>
        </p:nvSpPr>
        <p:spPr>
          <a:xfrm>
            <a:off x="609601" y="1709738"/>
            <a:ext cx="10515600" cy="2852737"/>
          </a:xfrm>
        </p:spPr>
        <p:txBody>
          <a:bodyPr>
            <a:normAutofit/>
          </a:bodyPr>
          <a:lstStyle/>
          <a:p>
            <a:r>
              <a:rPr lang="en-US" dirty="0"/>
              <a:t>Novel Therapeutics Treating the Adverse Events From SSRI and SNRI Monotherapy</a:t>
            </a:r>
          </a:p>
        </p:txBody>
      </p:sp>
      <p:sp>
        <p:nvSpPr>
          <p:cNvPr id="3" name="Content Placeholder 2">
            <a:extLst>
              <a:ext uri="{FF2B5EF4-FFF2-40B4-BE49-F238E27FC236}">
                <a16:creationId xmlns:a16="http://schemas.microsoft.com/office/drawing/2014/main" id="{009EDD6E-F060-89F3-9189-EF38969CBF8D}"/>
              </a:ext>
            </a:extLst>
          </p:cNvPr>
          <p:cNvSpPr>
            <a:spLocks noGrp="1"/>
          </p:cNvSpPr>
          <p:nvPr>
            <p:ph type="body" idx="1"/>
          </p:nvPr>
        </p:nvSpPr>
        <p:spPr>
          <a:xfrm>
            <a:off x="609601" y="4589463"/>
            <a:ext cx="10515600" cy="1500187"/>
          </a:xfrm>
        </p:spPr>
        <p:txBody>
          <a:bodyPr>
            <a:normAutofit fontScale="92500" lnSpcReduction="10000"/>
          </a:bodyPr>
          <a:lstStyle/>
          <a:p>
            <a:r>
              <a:rPr lang="en-US" dirty="0"/>
              <a:t>Catherine Sheahan, APRN, PMHNP-BC, FNP-BC</a:t>
            </a:r>
          </a:p>
          <a:p>
            <a:r>
              <a:rPr lang="en-US" dirty="0"/>
              <a:t>Proprietor and Lead Provider</a:t>
            </a:r>
          </a:p>
          <a:p>
            <a:r>
              <a:rPr lang="en-US" dirty="0"/>
              <a:t>Amethyst Health LLC</a:t>
            </a:r>
          </a:p>
          <a:p>
            <a:r>
              <a:rPr lang="en-US" dirty="0"/>
              <a:t>Panama City Beach, FL</a:t>
            </a:r>
          </a:p>
          <a:p>
            <a:endParaRPr lang="en-US" dirty="0"/>
          </a:p>
          <a:p>
            <a:endParaRPr lang="en-US" dirty="0"/>
          </a:p>
        </p:txBody>
      </p:sp>
    </p:spTree>
    <p:extLst>
      <p:ext uri="{BB962C8B-B14F-4D97-AF65-F5344CB8AC3E}">
        <p14:creationId xmlns:p14="http://schemas.microsoft.com/office/powerpoint/2010/main" val="585911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F7E0-A489-A7D3-46E9-4899D57CE9A7}"/>
              </a:ext>
            </a:extLst>
          </p:cNvPr>
          <p:cNvSpPr>
            <a:spLocks noGrp="1"/>
          </p:cNvSpPr>
          <p:nvPr>
            <p:ph type="title"/>
          </p:nvPr>
        </p:nvSpPr>
        <p:spPr/>
        <p:txBody>
          <a:bodyPr>
            <a:normAutofit/>
          </a:bodyPr>
          <a:lstStyle/>
          <a:p>
            <a:r>
              <a:rPr lang="en-US" dirty="0"/>
              <a:t>To Switch or Augment?</a:t>
            </a:r>
          </a:p>
        </p:txBody>
      </p:sp>
      <p:sp>
        <p:nvSpPr>
          <p:cNvPr id="3" name="Content Placeholder 2">
            <a:extLst>
              <a:ext uri="{FF2B5EF4-FFF2-40B4-BE49-F238E27FC236}">
                <a16:creationId xmlns:a16="http://schemas.microsoft.com/office/drawing/2014/main" id="{CB7E141C-7749-3288-D0B4-32A723290597}"/>
              </a:ext>
            </a:extLst>
          </p:cNvPr>
          <p:cNvSpPr>
            <a:spLocks noGrp="1"/>
          </p:cNvSpPr>
          <p:nvPr>
            <p:ph sz="half" idx="1"/>
          </p:nvPr>
        </p:nvSpPr>
        <p:spPr/>
        <p:txBody>
          <a:bodyPr vert="horz" lIns="91440" tIns="45720" rIns="91440" bIns="45720" rtlCol="0" anchor="t">
            <a:normAutofit/>
          </a:bodyPr>
          <a:lstStyle/>
          <a:p>
            <a:pPr lvl="0">
              <a:spcAft>
                <a:spcPts val="600"/>
              </a:spcAft>
            </a:pPr>
            <a:r>
              <a:rPr lang="en-US" sz="2000" dirty="0"/>
              <a:t>Switching monotherapy usually best</a:t>
            </a:r>
          </a:p>
          <a:p>
            <a:pPr lvl="1">
              <a:spcAft>
                <a:spcPts val="600"/>
              </a:spcAft>
            </a:pPr>
            <a:r>
              <a:rPr lang="en-US" sz="1800" dirty="0"/>
              <a:t>For sub-optimal relief but with side effects or improved depressive symptoms with significant side effects</a:t>
            </a:r>
          </a:p>
          <a:p>
            <a:pPr lvl="0">
              <a:spcAft>
                <a:spcPts val="600"/>
              </a:spcAft>
            </a:pPr>
            <a:r>
              <a:rPr lang="en-US" sz="2000" dirty="0"/>
              <a:t>Augmenting best for moderate relief and mild side effects</a:t>
            </a:r>
          </a:p>
          <a:p>
            <a:pPr lvl="0">
              <a:spcAft>
                <a:spcPts val="600"/>
              </a:spcAft>
            </a:pPr>
            <a:r>
              <a:rPr lang="en-US" sz="2000" dirty="0"/>
              <a:t>Sexual dysfunction, emotional flattening, cognitive slowing</a:t>
            </a:r>
          </a:p>
          <a:p>
            <a:pPr lvl="1">
              <a:spcAft>
                <a:spcPts val="600"/>
              </a:spcAft>
            </a:pPr>
            <a:r>
              <a:rPr lang="en-US" sz="1800" dirty="0"/>
              <a:t>Bupropion switch / augment</a:t>
            </a:r>
          </a:p>
          <a:p>
            <a:pPr lvl="1">
              <a:spcAft>
                <a:spcPts val="600"/>
              </a:spcAft>
            </a:pPr>
            <a:r>
              <a:rPr lang="en-US" sz="1800" dirty="0"/>
              <a:t>Vortioxetine switch</a:t>
            </a:r>
          </a:p>
        </p:txBody>
      </p:sp>
      <p:sp>
        <p:nvSpPr>
          <p:cNvPr id="8" name="Content Placeholder 7">
            <a:extLst>
              <a:ext uri="{FF2B5EF4-FFF2-40B4-BE49-F238E27FC236}">
                <a16:creationId xmlns:a16="http://schemas.microsoft.com/office/drawing/2014/main" id="{8154D0F2-1386-7902-D706-EFBAC65E1014}"/>
              </a:ext>
            </a:extLst>
          </p:cNvPr>
          <p:cNvSpPr>
            <a:spLocks noGrp="1"/>
          </p:cNvSpPr>
          <p:nvPr>
            <p:ph sz="half" idx="2"/>
          </p:nvPr>
        </p:nvSpPr>
        <p:spPr>
          <a:xfrm>
            <a:off x="5943600" y="1496291"/>
            <a:ext cx="5410200" cy="4680672"/>
          </a:xfrm>
        </p:spPr>
        <p:txBody>
          <a:bodyPr>
            <a:normAutofit/>
          </a:bodyPr>
          <a:lstStyle/>
          <a:p>
            <a:pPr lvl="0">
              <a:spcAft>
                <a:spcPts val="600"/>
              </a:spcAft>
            </a:pPr>
            <a:r>
              <a:rPr lang="en-US" sz="2000" dirty="0"/>
              <a:t>Urinary hesitancy - Alpha-1 blockers</a:t>
            </a:r>
          </a:p>
          <a:p>
            <a:pPr lvl="0">
              <a:spcAft>
                <a:spcPts val="600"/>
              </a:spcAft>
            </a:pPr>
            <a:r>
              <a:rPr lang="en-US" sz="2000" dirty="0"/>
              <a:t>Insomnia – Trazodone, Mirtazapine, hypnotics (short course)</a:t>
            </a:r>
          </a:p>
          <a:p>
            <a:pPr lvl="0">
              <a:spcAft>
                <a:spcPts val="600"/>
              </a:spcAft>
            </a:pPr>
            <a:r>
              <a:rPr lang="en-US" sz="2000" dirty="0"/>
              <a:t>Agitation and GI disturbance - Mirtazapine</a:t>
            </a:r>
          </a:p>
          <a:p>
            <a:pPr lvl="0">
              <a:spcAft>
                <a:spcPts val="600"/>
              </a:spcAft>
            </a:pPr>
            <a:r>
              <a:rPr lang="en-US" sz="2000" dirty="0"/>
              <a:t>Benzodiazepines (briefly) for jitteriness and anxiety, especially at initiation with highly anxious patients</a:t>
            </a:r>
          </a:p>
          <a:p>
            <a:pPr lvl="0">
              <a:spcAft>
                <a:spcPts val="600"/>
              </a:spcAft>
            </a:pPr>
            <a:r>
              <a:rPr lang="en-US" sz="2000" dirty="0"/>
              <a:t>Glycopyrrolate/</a:t>
            </a:r>
            <a:r>
              <a:rPr lang="en-US" sz="2000" dirty="0" err="1"/>
              <a:t>glycopyrronium</a:t>
            </a:r>
            <a:r>
              <a:rPr lang="en-US" sz="2000" dirty="0"/>
              <a:t> &amp; aluminum salt formulations for hyperhidrosis</a:t>
            </a:r>
          </a:p>
          <a:p>
            <a:pPr>
              <a:spcAft>
                <a:spcPts val="600"/>
              </a:spcAft>
            </a:pPr>
            <a:endParaRPr lang="en-US" sz="2000" dirty="0"/>
          </a:p>
        </p:txBody>
      </p:sp>
      <p:sp>
        <p:nvSpPr>
          <p:cNvPr id="7" name="Footer Placeholder 6">
            <a:extLst>
              <a:ext uri="{FF2B5EF4-FFF2-40B4-BE49-F238E27FC236}">
                <a16:creationId xmlns:a16="http://schemas.microsoft.com/office/drawing/2014/main" id="{B717EA53-2E1A-180A-CD47-1BBB8621D75D}"/>
              </a:ext>
            </a:extLst>
          </p:cNvPr>
          <p:cNvSpPr>
            <a:spLocks noGrp="1"/>
          </p:cNvSpPr>
          <p:nvPr>
            <p:ph type="ftr" sz="quarter" idx="3"/>
          </p:nvPr>
        </p:nvSpPr>
        <p:spPr/>
        <p:txBody>
          <a:bodyPr/>
          <a:lstStyle/>
          <a:p>
            <a:r>
              <a:rPr lang="en-US" dirty="0"/>
              <a:t>Hirsch M, et al. Selective serotonin reuptake inhibitors: Pharmacology, administration, and side effects. </a:t>
            </a:r>
            <a:r>
              <a:rPr lang="en-US" i="1" dirty="0"/>
              <a:t>UpToDate</a:t>
            </a:r>
            <a:r>
              <a:rPr lang="en-US" dirty="0"/>
              <a:t>. 2022. Accessed June 2023. </a:t>
            </a:r>
            <a:r>
              <a:rPr lang="en-US" dirty="0" err="1"/>
              <a:t>www.uptodate.com</a:t>
            </a:r>
            <a:r>
              <a:rPr lang="en-US" dirty="0"/>
              <a:t>.</a:t>
            </a:r>
          </a:p>
        </p:txBody>
      </p:sp>
    </p:spTree>
    <p:extLst>
      <p:ext uri="{BB962C8B-B14F-4D97-AF65-F5344CB8AC3E}">
        <p14:creationId xmlns:p14="http://schemas.microsoft.com/office/powerpoint/2010/main" val="641524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1239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Suboptimal Response in Major Depressive Disorder: What’s Next When First-Line Treatment Fails?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Translate scores of screening tools appropriately to confirm inadequate response to initial therapy for depression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Develop confidence in switching between antidepressant therapies once a patient has been identified as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suboptimally</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treated or has failed first-line antidepressant therapy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Differentiate between alternative treatment options for a patient who has failed first-line antidepressant therapy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3F80E-FBE2-045C-A300-C99D876A01F8}"/>
              </a:ext>
            </a:extLst>
          </p:cNvPr>
          <p:cNvSpPr>
            <a:spLocks noGrp="1"/>
          </p:cNvSpPr>
          <p:nvPr>
            <p:ph type="title"/>
          </p:nvPr>
        </p:nvSpPr>
        <p:spPr>
          <a:xfrm>
            <a:off x="609600" y="199505"/>
            <a:ext cx="10744200" cy="1185577"/>
          </a:xfrm>
        </p:spPr>
        <p:txBody>
          <a:bodyPr>
            <a:normAutofit/>
          </a:bodyPr>
          <a:lstStyle/>
          <a:p>
            <a:r>
              <a:rPr lang="en-US" dirty="0"/>
              <a:t>Side Effects: Frequency, Intensity and Burden</a:t>
            </a:r>
          </a:p>
        </p:txBody>
      </p:sp>
      <p:sp>
        <p:nvSpPr>
          <p:cNvPr id="3" name="Content Placeholder 2">
            <a:extLst>
              <a:ext uri="{FF2B5EF4-FFF2-40B4-BE49-F238E27FC236}">
                <a16:creationId xmlns:a16="http://schemas.microsoft.com/office/drawing/2014/main" id="{CDFAAE6B-7A50-770B-F379-08E23DEF99DF}"/>
              </a:ext>
            </a:extLst>
          </p:cNvPr>
          <p:cNvSpPr>
            <a:spLocks noGrp="1"/>
          </p:cNvSpPr>
          <p:nvPr>
            <p:ph idx="1"/>
          </p:nvPr>
        </p:nvSpPr>
        <p:spPr>
          <a:xfrm>
            <a:off x="609600" y="1477906"/>
            <a:ext cx="10744200" cy="4722477"/>
          </a:xfrm>
        </p:spPr>
        <p:txBody>
          <a:bodyPr vert="horz" lIns="91440" tIns="45720" rIns="91440" bIns="45720" rtlCol="0" anchor="t">
            <a:normAutofit/>
          </a:bodyPr>
          <a:lstStyle/>
          <a:p>
            <a:pPr>
              <a:spcAft>
                <a:spcPts val="600"/>
              </a:spcAft>
            </a:pPr>
            <a:r>
              <a:rPr lang="en-US" dirty="0"/>
              <a:t>Subjective reporting of side effects is essential and warrants encouragement</a:t>
            </a:r>
          </a:p>
          <a:p>
            <a:pPr>
              <a:spcAft>
                <a:spcPts val="600"/>
              </a:spcAft>
            </a:pPr>
            <a:r>
              <a:rPr lang="en-US" dirty="0"/>
              <a:t>Side effects underreported</a:t>
            </a:r>
          </a:p>
          <a:p>
            <a:pPr>
              <a:spcAft>
                <a:spcPts val="600"/>
              </a:spcAft>
            </a:pPr>
            <a:r>
              <a:rPr lang="en-US" dirty="0"/>
              <a:t>Patients should be educated accordingly</a:t>
            </a:r>
          </a:p>
          <a:p>
            <a:pPr>
              <a:spcAft>
                <a:spcPts val="600"/>
              </a:spcAft>
            </a:pPr>
            <a:r>
              <a:rPr lang="en-US" b="1" dirty="0"/>
              <a:t>Study: </a:t>
            </a:r>
            <a:r>
              <a:rPr lang="en-US" dirty="0"/>
              <a:t>As dose is increased, adverse effects increase as does discontinuation of treatment. </a:t>
            </a:r>
          </a:p>
          <a:p>
            <a:pPr>
              <a:spcAft>
                <a:spcPts val="600"/>
              </a:spcAft>
            </a:pPr>
            <a:r>
              <a:rPr lang="en-US" b="1" dirty="0"/>
              <a:t>Study: </a:t>
            </a:r>
            <a:r>
              <a:rPr lang="en-US" dirty="0"/>
              <a:t>Frequency and intensity decrease; however, burden does not</a:t>
            </a:r>
          </a:p>
          <a:p>
            <a:pPr lvl="1">
              <a:spcAft>
                <a:spcPts val="600"/>
              </a:spcAft>
            </a:pPr>
            <a:r>
              <a:rPr lang="en-US" dirty="0"/>
              <a:t>Earlier burden = poorer outcomes</a:t>
            </a:r>
          </a:p>
          <a:p>
            <a:pPr lvl="1">
              <a:spcAft>
                <a:spcPts val="600"/>
              </a:spcAft>
            </a:pPr>
            <a:endParaRPr lang="en-US" dirty="0"/>
          </a:p>
          <a:p>
            <a:pPr lvl="1">
              <a:spcAft>
                <a:spcPts val="600"/>
              </a:spcAft>
            </a:pPr>
            <a:endParaRPr lang="en-US" dirty="0"/>
          </a:p>
          <a:p>
            <a:pPr lvl="1">
              <a:spcAft>
                <a:spcPts val="600"/>
              </a:spcAft>
            </a:pPr>
            <a:endParaRPr lang="en-US" dirty="0"/>
          </a:p>
        </p:txBody>
      </p:sp>
      <p:sp>
        <p:nvSpPr>
          <p:cNvPr id="7" name="Footer Placeholder 6">
            <a:extLst>
              <a:ext uri="{FF2B5EF4-FFF2-40B4-BE49-F238E27FC236}">
                <a16:creationId xmlns:a16="http://schemas.microsoft.com/office/drawing/2014/main" id="{21FFC13F-87C8-3CB5-2D4D-A2BDD8C1AF69}"/>
              </a:ext>
            </a:extLst>
          </p:cNvPr>
          <p:cNvSpPr>
            <a:spLocks noGrp="1"/>
          </p:cNvSpPr>
          <p:nvPr>
            <p:ph type="ftr" sz="quarter" idx="3"/>
          </p:nvPr>
        </p:nvSpPr>
        <p:spPr/>
        <p:txBody>
          <a:bodyPr/>
          <a:lstStyle/>
          <a:p>
            <a:r>
              <a:rPr lang="en-US" dirty="0" err="1"/>
              <a:t>Anagha</a:t>
            </a:r>
            <a:r>
              <a:rPr lang="en-US" dirty="0"/>
              <a:t> K, et al. </a:t>
            </a:r>
            <a:r>
              <a:rPr lang="en-US" i="1" dirty="0"/>
              <a:t>Prim Care </a:t>
            </a:r>
            <a:r>
              <a:rPr lang="en-US" i="1" dirty="0" err="1"/>
              <a:t>Conpanion</a:t>
            </a:r>
            <a:r>
              <a:rPr lang="en-US" i="1" dirty="0"/>
              <a:t> CNS </a:t>
            </a:r>
            <a:r>
              <a:rPr lang="en-US" i="1" dirty="0" err="1"/>
              <a:t>Disord</a:t>
            </a:r>
            <a:r>
              <a:rPr lang="en-US" i="1" dirty="0"/>
              <a:t>. </a:t>
            </a:r>
            <a:r>
              <a:rPr lang="en-US" dirty="0"/>
              <a:t>2021;23(4):20m02747; </a:t>
            </a:r>
            <a:r>
              <a:rPr lang="en-US" dirty="0" err="1"/>
              <a:t>Braund</a:t>
            </a:r>
            <a:r>
              <a:rPr lang="en-US" dirty="0"/>
              <a:t> TA, et al. </a:t>
            </a:r>
            <a:r>
              <a:rPr lang="en-US" i="1" dirty="0" err="1"/>
              <a:t>Transl</a:t>
            </a:r>
            <a:r>
              <a:rPr lang="en-US" i="1" dirty="0"/>
              <a:t> Psychiatry. </a:t>
            </a:r>
            <a:r>
              <a:rPr lang="en-US" dirty="0"/>
              <a:t>2021;11(1):417.</a:t>
            </a:r>
          </a:p>
        </p:txBody>
      </p:sp>
    </p:spTree>
    <p:extLst>
      <p:ext uri="{BB962C8B-B14F-4D97-AF65-F5344CB8AC3E}">
        <p14:creationId xmlns:p14="http://schemas.microsoft.com/office/powerpoint/2010/main" val="69080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0D7D-B303-FAE9-5B35-C60395F532BC}"/>
              </a:ext>
            </a:extLst>
          </p:cNvPr>
          <p:cNvSpPr>
            <a:spLocks noGrp="1"/>
          </p:cNvSpPr>
          <p:nvPr>
            <p:ph type="title"/>
          </p:nvPr>
        </p:nvSpPr>
        <p:spPr>
          <a:xfrm>
            <a:off x="609600" y="199505"/>
            <a:ext cx="10744200" cy="1185577"/>
          </a:xfrm>
        </p:spPr>
        <p:txBody>
          <a:bodyPr>
            <a:normAutofit/>
          </a:bodyPr>
          <a:lstStyle/>
          <a:p>
            <a:r>
              <a:rPr lang="en-US" dirty="0"/>
              <a:t>Pre-treatment Evaluations</a:t>
            </a:r>
          </a:p>
        </p:txBody>
      </p:sp>
      <p:sp>
        <p:nvSpPr>
          <p:cNvPr id="3" name="Content Placeholder 2">
            <a:extLst>
              <a:ext uri="{FF2B5EF4-FFF2-40B4-BE49-F238E27FC236}">
                <a16:creationId xmlns:a16="http://schemas.microsoft.com/office/drawing/2014/main" id="{FF515B57-61A2-2954-9C56-90ADB3D8D98D}"/>
              </a:ext>
            </a:extLst>
          </p:cNvPr>
          <p:cNvSpPr>
            <a:spLocks noGrp="1"/>
          </p:cNvSpPr>
          <p:nvPr>
            <p:ph idx="1"/>
          </p:nvPr>
        </p:nvSpPr>
        <p:spPr>
          <a:xfrm>
            <a:off x="609600" y="1477963"/>
            <a:ext cx="6479569" cy="4722812"/>
          </a:xfrm>
        </p:spPr>
        <p:txBody>
          <a:bodyPr vert="horz" lIns="91440" tIns="45720" rIns="91440" bIns="45720" rtlCol="0" anchor="t">
            <a:normAutofit/>
          </a:bodyPr>
          <a:lstStyle/>
          <a:p>
            <a:pPr>
              <a:spcAft>
                <a:spcPts val="1200"/>
              </a:spcAft>
            </a:pPr>
            <a:r>
              <a:rPr lang="en-US" dirty="0"/>
              <a:t>Careful screening, planning and close monitoring, especially during first weeks</a:t>
            </a:r>
          </a:p>
          <a:p>
            <a:pPr>
              <a:spcAft>
                <a:spcPts val="1200"/>
              </a:spcAft>
            </a:pPr>
            <a:r>
              <a:rPr lang="en-US" dirty="0"/>
              <a:t>Pre-treatment confounding symptoms </a:t>
            </a:r>
          </a:p>
          <a:p>
            <a:pPr>
              <a:spcAft>
                <a:spcPts val="1200"/>
              </a:spcAft>
            </a:pPr>
            <a:r>
              <a:rPr lang="en-US" dirty="0"/>
              <a:t>Patient education</a:t>
            </a:r>
          </a:p>
          <a:p>
            <a:pPr>
              <a:spcAft>
                <a:spcPts val="1200"/>
              </a:spcAft>
            </a:pPr>
            <a:r>
              <a:rPr lang="en-US" dirty="0"/>
              <a:t>Special considerations:</a:t>
            </a:r>
          </a:p>
          <a:p>
            <a:pPr lvl="1">
              <a:spcAft>
                <a:spcPts val="1200"/>
              </a:spcAft>
            </a:pPr>
            <a:r>
              <a:rPr lang="en-US" dirty="0"/>
              <a:t>QT Prolongation, seniors</a:t>
            </a:r>
          </a:p>
          <a:p>
            <a:pPr lvl="1">
              <a:spcAft>
                <a:spcPts val="1200"/>
              </a:spcAft>
            </a:pPr>
            <a:r>
              <a:rPr lang="en-US" dirty="0"/>
              <a:t>Teens, young adults &amp; cannabis</a:t>
            </a:r>
          </a:p>
          <a:p>
            <a:pPr lvl="1">
              <a:spcAft>
                <a:spcPts val="1200"/>
              </a:spcAft>
            </a:pPr>
            <a:r>
              <a:rPr lang="en-US" dirty="0"/>
              <a:t>Serotonin syndrome</a:t>
            </a:r>
          </a:p>
          <a:p>
            <a:pPr lvl="1">
              <a:spcAft>
                <a:spcPts val="1200"/>
              </a:spcAft>
            </a:pPr>
            <a:endParaRPr lang="en-US" dirty="0"/>
          </a:p>
          <a:p>
            <a:pPr lvl="1">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p:txBody>
      </p:sp>
      <p:sp>
        <p:nvSpPr>
          <p:cNvPr id="7" name="Footer Placeholder 6">
            <a:extLst>
              <a:ext uri="{FF2B5EF4-FFF2-40B4-BE49-F238E27FC236}">
                <a16:creationId xmlns:a16="http://schemas.microsoft.com/office/drawing/2014/main" id="{EBC3D14F-B5F7-D6BE-474D-BE7322669F3E}"/>
              </a:ext>
            </a:extLst>
          </p:cNvPr>
          <p:cNvSpPr>
            <a:spLocks noGrp="1"/>
          </p:cNvSpPr>
          <p:nvPr>
            <p:ph type="ftr" sz="quarter" idx="3"/>
          </p:nvPr>
        </p:nvSpPr>
        <p:spPr/>
        <p:txBody>
          <a:bodyPr/>
          <a:lstStyle/>
          <a:p>
            <a:r>
              <a:rPr lang="en-US" dirty="0"/>
              <a:t>Mills JA, et al. </a:t>
            </a:r>
            <a:r>
              <a:rPr lang="en-US" i="1" dirty="0"/>
              <a:t>J Am </a:t>
            </a:r>
            <a:r>
              <a:rPr lang="en-US" i="1" dirty="0" err="1"/>
              <a:t>Acad</a:t>
            </a:r>
            <a:r>
              <a:rPr lang="en-US" i="1" dirty="0"/>
              <a:t> Child </a:t>
            </a:r>
            <a:r>
              <a:rPr lang="en-US" i="1" dirty="0" err="1"/>
              <a:t>Adolesc</a:t>
            </a:r>
            <a:r>
              <a:rPr lang="en-US" i="1" dirty="0"/>
              <a:t> Psychiatry. </a:t>
            </a:r>
            <a:r>
              <a:rPr lang="en-US" dirty="0"/>
              <a:t>2020;59(11):1240-51; </a:t>
            </a:r>
            <a:r>
              <a:rPr lang="en-US" dirty="0" err="1"/>
              <a:t>Edinoff</a:t>
            </a:r>
            <a:r>
              <a:rPr lang="en-US" dirty="0"/>
              <a:t> AN, et al. </a:t>
            </a:r>
            <a:r>
              <a:rPr lang="en-US" i="1" dirty="0"/>
              <a:t>Neurol Int. </a:t>
            </a:r>
            <a:r>
              <a:rPr lang="en-US" dirty="0"/>
              <a:t>2021;13(3):387-401. </a:t>
            </a:r>
          </a:p>
        </p:txBody>
      </p:sp>
      <p:pic>
        <p:nvPicPr>
          <p:cNvPr id="9" name="Picture 8">
            <a:extLst>
              <a:ext uri="{FF2B5EF4-FFF2-40B4-BE49-F238E27FC236}">
                <a16:creationId xmlns:a16="http://schemas.microsoft.com/office/drawing/2014/main" id="{6481F864-453D-5345-359F-08025EDF320D}"/>
              </a:ext>
            </a:extLst>
          </p:cNvPr>
          <p:cNvPicPr>
            <a:picLocks noChangeAspect="1"/>
          </p:cNvPicPr>
          <p:nvPr/>
        </p:nvPicPr>
        <p:blipFill>
          <a:blip r:embed="rId2"/>
          <a:stretch>
            <a:fillRect/>
          </a:stretch>
        </p:blipFill>
        <p:spPr>
          <a:xfrm>
            <a:off x="7089169" y="1652624"/>
            <a:ext cx="4004637" cy="4004637"/>
          </a:xfrm>
          <a:prstGeom prst="rect">
            <a:avLst/>
          </a:prstGeom>
        </p:spPr>
      </p:pic>
    </p:spTree>
    <p:extLst>
      <p:ext uri="{BB962C8B-B14F-4D97-AF65-F5344CB8AC3E}">
        <p14:creationId xmlns:p14="http://schemas.microsoft.com/office/powerpoint/2010/main" val="291116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67BF4-28F5-865D-C0C5-179E616D5D3C}"/>
              </a:ext>
            </a:extLst>
          </p:cNvPr>
          <p:cNvSpPr>
            <a:spLocks noGrp="1"/>
          </p:cNvSpPr>
          <p:nvPr>
            <p:ph type="title"/>
          </p:nvPr>
        </p:nvSpPr>
        <p:spPr/>
        <p:txBody>
          <a:bodyPr anchor="t">
            <a:normAutofit/>
          </a:bodyPr>
          <a:lstStyle/>
          <a:p>
            <a:r>
              <a:rPr lang="en-US" dirty="0"/>
              <a:t>Common Side Effects of SSRIs &amp; SNRIs</a:t>
            </a:r>
          </a:p>
        </p:txBody>
      </p:sp>
      <p:sp>
        <p:nvSpPr>
          <p:cNvPr id="7" name="Footer Placeholder 6">
            <a:extLst>
              <a:ext uri="{FF2B5EF4-FFF2-40B4-BE49-F238E27FC236}">
                <a16:creationId xmlns:a16="http://schemas.microsoft.com/office/drawing/2014/main" id="{712F5306-7666-945B-70F0-2BF4FB87DF92}"/>
              </a:ext>
            </a:extLst>
          </p:cNvPr>
          <p:cNvSpPr>
            <a:spLocks noGrp="1"/>
          </p:cNvSpPr>
          <p:nvPr>
            <p:ph type="ftr" sz="quarter" idx="3"/>
          </p:nvPr>
        </p:nvSpPr>
        <p:spPr/>
        <p:txBody>
          <a:bodyPr/>
          <a:lstStyle/>
          <a:p>
            <a:r>
              <a:rPr lang="en-US" dirty="0"/>
              <a:t>GI, gastrointestinal; HA, headache; SNRI, serotonin and norepinephrine reuptake inhibitor; SSRI, selective serotonin reuptake inhibitor.</a:t>
            </a:r>
          </a:p>
          <a:p>
            <a:r>
              <a:rPr lang="en-US" dirty="0"/>
              <a:t>
</a:t>
            </a:r>
            <a:r>
              <a:rPr lang="en-US" dirty="0" err="1"/>
              <a:t>Braund</a:t>
            </a:r>
            <a:r>
              <a:rPr lang="en-US" dirty="0"/>
              <a:t> TA, et al. </a:t>
            </a:r>
            <a:r>
              <a:rPr lang="en-US" i="1" dirty="0" err="1"/>
              <a:t>Transl</a:t>
            </a:r>
            <a:r>
              <a:rPr lang="en-US" i="1" dirty="0"/>
              <a:t> Psychiatry</a:t>
            </a:r>
            <a:r>
              <a:rPr lang="en-US" dirty="0"/>
              <a:t>. 2021;11(1):417; </a:t>
            </a:r>
            <a:r>
              <a:rPr lang="en-US" dirty="0" err="1"/>
              <a:t>Edinoff</a:t>
            </a:r>
            <a:r>
              <a:rPr lang="en-US" dirty="0"/>
              <a:t> AN, et al. </a:t>
            </a:r>
            <a:r>
              <a:rPr lang="en-US" i="1" dirty="0"/>
              <a:t>Neurol Int. </a:t>
            </a:r>
            <a:r>
              <a:rPr lang="en-US" dirty="0"/>
              <a:t>2021;13(3):387-401; Hirsch M, et al. Selective serotonin reuptake inhibitors: Pharmacology, administration, and side effects. </a:t>
            </a:r>
            <a:r>
              <a:rPr lang="en-US" i="1" dirty="0"/>
              <a:t>UpToDate</a:t>
            </a:r>
            <a:r>
              <a:rPr lang="en-US" dirty="0"/>
              <a:t>. 2022. Accessed June 2023. </a:t>
            </a:r>
            <a:r>
              <a:rPr lang="en-US" dirty="0" err="1"/>
              <a:t>www.uptodate.com</a:t>
            </a:r>
            <a:r>
              <a:rPr lang="en-US" dirty="0"/>
              <a:t>.</a:t>
            </a:r>
          </a:p>
        </p:txBody>
      </p:sp>
      <p:grpSp>
        <p:nvGrpSpPr>
          <p:cNvPr id="10" name="Group 9">
            <a:extLst>
              <a:ext uri="{FF2B5EF4-FFF2-40B4-BE49-F238E27FC236}">
                <a16:creationId xmlns:a16="http://schemas.microsoft.com/office/drawing/2014/main" id="{94CF5E99-418E-88B0-7F5A-D15E2A02178A}"/>
              </a:ext>
            </a:extLst>
          </p:cNvPr>
          <p:cNvGrpSpPr/>
          <p:nvPr/>
        </p:nvGrpSpPr>
        <p:grpSpPr>
          <a:xfrm>
            <a:off x="609600" y="1137666"/>
            <a:ext cx="4810589" cy="4747051"/>
            <a:chOff x="609600" y="1301816"/>
            <a:chExt cx="4810589" cy="4747051"/>
          </a:xfrm>
        </p:grpSpPr>
        <p:sp>
          <p:nvSpPr>
            <p:cNvPr id="11" name="Freeform 10">
              <a:extLst>
                <a:ext uri="{FF2B5EF4-FFF2-40B4-BE49-F238E27FC236}">
                  <a16:creationId xmlns:a16="http://schemas.microsoft.com/office/drawing/2014/main" id="{FEA5901A-81A8-4CB1-34AA-F57191798FB9}"/>
                </a:ext>
              </a:extLst>
            </p:cNvPr>
            <p:cNvSpPr/>
            <p:nvPr/>
          </p:nvSpPr>
          <p:spPr>
            <a:xfrm>
              <a:off x="609600" y="1301816"/>
              <a:ext cx="4810589" cy="614828"/>
            </a:xfrm>
            <a:custGeom>
              <a:avLst/>
              <a:gdLst>
                <a:gd name="connsiteX0" fmla="*/ 0 w 4810589"/>
                <a:gd name="connsiteY0" fmla="*/ 109167 h 654990"/>
                <a:gd name="connsiteX1" fmla="*/ 109167 w 4810589"/>
                <a:gd name="connsiteY1" fmla="*/ 0 h 654990"/>
                <a:gd name="connsiteX2" fmla="*/ 4701422 w 4810589"/>
                <a:gd name="connsiteY2" fmla="*/ 0 h 654990"/>
                <a:gd name="connsiteX3" fmla="*/ 4810589 w 4810589"/>
                <a:gd name="connsiteY3" fmla="*/ 109167 h 654990"/>
                <a:gd name="connsiteX4" fmla="*/ 4810589 w 4810589"/>
                <a:gd name="connsiteY4" fmla="*/ 545823 h 654990"/>
                <a:gd name="connsiteX5" fmla="*/ 4701422 w 4810589"/>
                <a:gd name="connsiteY5" fmla="*/ 654990 h 654990"/>
                <a:gd name="connsiteX6" fmla="*/ 109167 w 4810589"/>
                <a:gd name="connsiteY6" fmla="*/ 654990 h 654990"/>
                <a:gd name="connsiteX7" fmla="*/ 0 w 4810589"/>
                <a:gd name="connsiteY7" fmla="*/ 545823 h 654990"/>
                <a:gd name="connsiteX8" fmla="*/ 0 w 4810589"/>
                <a:gd name="connsiteY8" fmla="*/ 109167 h 6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0589" h="654990">
                  <a:moveTo>
                    <a:pt x="0" y="109167"/>
                  </a:moveTo>
                  <a:cubicBezTo>
                    <a:pt x="0" y="48876"/>
                    <a:pt x="48876" y="0"/>
                    <a:pt x="109167" y="0"/>
                  </a:cubicBezTo>
                  <a:lnTo>
                    <a:pt x="4701422" y="0"/>
                  </a:lnTo>
                  <a:cubicBezTo>
                    <a:pt x="4761713" y="0"/>
                    <a:pt x="4810589" y="48876"/>
                    <a:pt x="4810589" y="109167"/>
                  </a:cubicBezTo>
                  <a:lnTo>
                    <a:pt x="4810589" y="545823"/>
                  </a:lnTo>
                  <a:cubicBezTo>
                    <a:pt x="4810589" y="606114"/>
                    <a:pt x="4761713" y="654990"/>
                    <a:pt x="4701422" y="654990"/>
                  </a:cubicBezTo>
                  <a:lnTo>
                    <a:pt x="109167" y="654990"/>
                  </a:lnTo>
                  <a:cubicBezTo>
                    <a:pt x="48876" y="654990"/>
                    <a:pt x="0" y="606114"/>
                    <a:pt x="0" y="545823"/>
                  </a:cubicBezTo>
                  <a:lnTo>
                    <a:pt x="0" y="109167"/>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138654" tIns="138654" rIns="138654" bIns="138654" numCol="1" spcCol="1270" anchor="ctr" anchorCtr="0">
              <a:noAutofit/>
            </a:bodyPr>
            <a:lstStyle/>
            <a:p>
              <a:pPr marL="0" lvl="0" indent="0" algn="l" defTabSz="1244600">
                <a:lnSpc>
                  <a:spcPct val="100000"/>
                </a:lnSpc>
                <a:spcBef>
                  <a:spcPct val="0"/>
                </a:spcBef>
                <a:spcAft>
                  <a:spcPct val="35000"/>
                </a:spcAft>
                <a:buNone/>
              </a:pPr>
              <a:r>
                <a:rPr lang="en-US" sz="2400" b="1" kern="1200" dirty="0"/>
                <a:t>Psychological</a:t>
              </a:r>
            </a:p>
          </p:txBody>
        </p:sp>
        <p:sp>
          <p:nvSpPr>
            <p:cNvPr id="12" name="Freeform 11">
              <a:extLst>
                <a:ext uri="{FF2B5EF4-FFF2-40B4-BE49-F238E27FC236}">
                  <a16:creationId xmlns:a16="http://schemas.microsoft.com/office/drawing/2014/main" id="{F9A68E2A-BD00-0163-F899-0FE54428F4A8}"/>
                </a:ext>
              </a:extLst>
            </p:cNvPr>
            <p:cNvSpPr/>
            <p:nvPr/>
          </p:nvSpPr>
          <p:spPr>
            <a:xfrm>
              <a:off x="609600" y="1956806"/>
              <a:ext cx="4810589" cy="927360"/>
            </a:xfrm>
            <a:custGeom>
              <a:avLst/>
              <a:gdLst>
                <a:gd name="connsiteX0" fmla="*/ 0 w 4810589"/>
                <a:gd name="connsiteY0" fmla="*/ 0 h 927360"/>
                <a:gd name="connsiteX1" fmla="*/ 4810589 w 4810589"/>
                <a:gd name="connsiteY1" fmla="*/ 0 h 927360"/>
                <a:gd name="connsiteX2" fmla="*/ 4810589 w 4810589"/>
                <a:gd name="connsiteY2" fmla="*/ 927360 h 927360"/>
                <a:gd name="connsiteX3" fmla="*/ 0 w 4810589"/>
                <a:gd name="connsiteY3" fmla="*/ 927360 h 927360"/>
                <a:gd name="connsiteX4" fmla="*/ 0 w 4810589"/>
                <a:gd name="connsiteY4" fmla="*/ 0 h 92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0589" h="927360">
                  <a:moveTo>
                    <a:pt x="0" y="0"/>
                  </a:moveTo>
                  <a:lnTo>
                    <a:pt x="4810589" y="0"/>
                  </a:lnTo>
                  <a:lnTo>
                    <a:pt x="4810589" y="927360"/>
                  </a:lnTo>
                  <a:lnTo>
                    <a:pt x="0" y="9273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2736"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US" sz="2000" kern="1200" dirty="0"/>
                <a:t>Emotional blunting, worsening depression</a:t>
              </a:r>
            </a:p>
          </p:txBody>
        </p:sp>
        <p:sp>
          <p:nvSpPr>
            <p:cNvPr id="13" name="Freeform 12">
              <a:extLst>
                <a:ext uri="{FF2B5EF4-FFF2-40B4-BE49-F238E27FC236}">
                  <a16:creationId xmlns:a16="http://schemas.microsoft.com/office/drawing/2014/main" id="{9062F08E-E74A-E456-20AE-04C6E5C67B3F}"/>
                </a:ext>
              </a:extLst>
            </p:cNvPr>
            <p:cNvSpPr/>
            <p:nvPr/>
          </p:nvSpPr>
          <p:spPr>
            <a:xfrm>
              <a:off x="609600" y="2884166"/>
              <a:ext cx="4810589" cy="614828"/>
            </a:xfrm>
            <a:custGeom>
              <a:avLst/>
              <a:gdLst>
                <a:gd name="connsiteX0" fmla="*/ 0 w 4810589"/>
                <a:gd name="connsiteY0" fmla="*/ 109167 h 654990"/>
                <a:gd name="connsiteX1" fmla="*/ 109167 w 4810589"/>
                <a:gd name="connsiteY1" fmla="*/ 0 h 654990"/>
                <a:gd name="connsiteX2" fmla="*/ 4701422 w 4810589"/>
                <a:gd name="connsiteY2" fmla="*/ 0 h 654990"/>
                <a:gd name="connsiteX3" fmla="*/ 4810589 w 4810589"/>
                <a:gd name="connsiteY3" fmla="*/ 109167 h 654990"/>
                <a:gd name="connsiteX4" fmla="*/ 4810589 w 4810589"/>
                <a:gd name="connsiteY4" fmla="*/ 545823 h 654990"/>
                <a:gd name="connsiteX5" fmla="*/ 4701422 w 4810589"/>
                <a:gd name="connsiteY5" fmla="*/ 654990 h 654990"/>
                <a:gd name="connsiteX6" fmla="*/ 109167 w 4810589"/>
                <a:gd name="connsiteY6" fmla="*/ 654990 h 654990"/>
                <a:gd name="connsiteX7" fmla="*/ 0 w 4810589"/>
                <a:gd name="connsiteY7" fmla="*/ 545823 h 654990"/>
                <a:gd name="connsiteX8" fmla="*/ 0 w 4810589"/>
                <a:gd name="connsiteY8" fmla="*/ 109167 h 6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0589" h="654990">
                  <a:moveTo>
                    <a:pt x="0" y="109167"/>
                  </a:moveTo>
                  <a:cubicBezTo>
                    <a:pt x="0" y="48876"/>
                    <a:pt x="48876" y="0"/>
                    <a:pt x="109167" y="0"/>
                  </a:cubicBezTo>
                  <a:lnTo>
                    <a:pt x="4701422" y="0"/>
                  </a:lnTo>
                  <a:cubicBezTo>
                    <a:pt x="4761713" y="0"/>
                    <a:pt x="4810589" y="48876"/>
                    <a:pt x="4810589" y="109167"/>
                  </a:cubicBezTo>
                  <a:lnTo>
                    <a:pt x="4810589" y="545823"/>
                  </a:lnTo>
                  <a:cubicBezTo>
                    <a:pt x="4810589" y="606114"/>
                    <a:pt x="4761713" y="654990"/>
                    <a:pt x="4701422" y="654990"/>
                  </a:cubicBezTo>
                  <a:lnTo>
                    <a:pt x="109167" y="654990"/>
                  </a:lnTo>
                  <a:cubicBezTo>
                    <a:pt x="48876" y="654990"/>
                    <a:pt x="0" y="606114"/>
                    <a:pt x="0" y="545823"/>
                  </a:cubicBezTo>
                  <a:lnTo>
                    <a:pt x="0" y="109167"/>
                  </a:lnTo>
                  <a:close/>
                </a:path>
              </a:pathLst>
            </a:custGeom>
          </p:spPr>
          <p:style>
            <a:lnRef idx="2">
              <a:schemeClr val="lt1">
                <a:hueOff val="0"/>
                <a:satOff val="0"/>
                <a:lumOff val="0"/>
                <a:alphaOff val="0"/>
              </a:schemeClr>
            </a:lnRef>
            <a:fillRef idx="1">
              <a:schemeClr val="accent2">
                <a:shade val="80000"/>
                <a:hueOff val="171607"/>
                <a:satOff val="-17845"/>
                <a:lumOff val="17532"/>
                <a:alphaOff val="0"/>
              </a:schemeClr>
            </a:fillRef>
            <a:effectRef idx="0">
              <a:schemeClr val="accent2">
                <a:shade val="80000"/>
                <a:hueOff val="171607"/>
                <a:satOff val="-17845"/>
                <a:lumOff val="17532"/>
                <a:alphaOff val="0"/>
              </a:schemeClr>
            </a:effectRef>
            <a:fontRef idx="minor">
              <a:schemeClr val="lt1"/>
            </a:fontRef>
          </p:style>
          <p:txBody>
            <a:bodyPr spcFirstLastPara="0" vert="horz" wrap="square" lIns="138654" tIns="138654" rIns="138654" bIns="138654" numCol="1" spcCol="1270" anchor="ctr" anchorCtr="0">
              <a:noAutofit/>
            </a:bodyPr>
            <a:lstStyle/>
            <a:p>
              <a:pPr marL="0" lvl="0" indent="0" algn="l" defTabSz="1244600">
                <a:lnSpc>
                  <a:spcPct val="100000"/>
                </a:lnSpc>
                <a:spcBef>
                  <a:spcPct val="0"/>
                </a:spcBef>
                <a:spcAft>
                  <a:spcPct val="35000"/>
                </a:spcAft>
                <a:buNone/>
              </a:pPr>
              <a:r>
                <a:rPr lang="en-US" sz="2400" b="1" kern="1200" dirty="0"/>
                <a:t>Neurological</a:t>
              </a:r>
            </a:p>
          </p:txBody>
        </p:sp>
        <p:sp>
          <p:nvSpPr>
            <p:cNvPr id="14" name="Freeform 13">
              <a:extLst>
                <a:ext uri="{FF2B5EF4-FFF2-40B4-BE49-F238E27FC236}">
                  <a16:creationId xmlns:a16="http://schemas.microsoft.com/office/drawing/2014/main" id="{B864771E-30D0-04D2-7B79-E57D48D56E77}"/>
                </a:ext>
              </a:extLst>
            </p:cNvPr>
            <p:cNvSpPr/>
            <p:nvPr/>
          </p:nvSpPr>
          <p:spPr>
            <a:xfrm>
              <a:off x="609600" y="3539157"/>
              <a:ext cx="4810589" cy="927360"/>
            </a:xfrm>
            <a:custGeom>
              <a:avLst/>
              <a:gdLst>
                <a:gd name="connsiteX0" fmla="*/ 0 w 4810589"/>
                <a:gd name="connsiteY0" fmla="*/ 0 h 927360"/>
                <a:gd name="connsiteX1" fmla="*/ 4810589 w 4810589"/>
                <a:gd name="connsiteY1" fmla="*/ 0 h 927360"/>
                <a:gd name="connsiteX2" fmla="*/ 4810589 w 4810589"/>
                <a:gd name="connsiteY2" fmla="*/ 927360 h 927360"/>
                <a:gd name="connsiteX3" fmla="*/ 0 w 4810589"/>
                <a:gd name="connsiteY3" fmla="*/ 927360 h 927360"/>
                <a:gd name="connsiteX4" fmla="*/ 0 w 4810589"/>
                <a:gd name="connsiteY4" fmla="*/ 0 h 92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0589" h="927360">
                  <a:moveTo>
                    <a:pt x="0" y="0"/>
                  </a:moveTo>
                  <a:lnTo>
                    <a:pt x="4810589" y="0"/>
                  </a:lnTo>
                  <a:lnTo>
                    <a:pt x="4810589" y="927360"/>
                  </a:lnTo>
                  <a:lnTo>
                    <a:pt x="0" y="9273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2736"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US" sz="2000" kern="1200" dirty="0"/>
                <a:t>Over-activation, agitation, tremor, dizziness, HAs, insomnia</a:t>
              </a:r>
            </a:p>
          </p:txBody>
        </p:sp>
        <p:sp>
          <p:nvSpPr>
            <p:cNvPr id="15" name="Freeform 14">
              <a:extLst>
                <a:ext uri="{FF2B5EF4-FFF2-40B4-BE49-F238E27FC236}">
                  <a16:creationId xmlns:a16="http://schemas.microsoft.com/office/drawing/2014/main" id="{1BEE1BBB-0B49-78F7-E7C0-8BB8632E0789}"/>
                </a:ext>
              </a:extLst>
            </p:cNvPr>
            <p:cNvSpPr/>
            <p:nvPr/>
          </p:nvSpPr>
          <p:spPr>
            <a:xfrm>
              <a:off x="609600" y="4466517"/>
              <a:ext cx="4810589" cy="614828"/>
            </a:xfrm>
            <a:custGeom>
              <a:avLst/>
              <a:gdLst>
                <a:gd name="connsiteX0" fmla="*/ 0 w 4810589"/>
                <a:gd name="connsiteY0" fmla="*/ 109167 h 654990"/>
                <a:gd name="connsiteX1" fmla="*/ 109167 w 4810589"/>
                <a:gd name="connsiteY1" fmla="*/ 0 h 654990"/>
                <a:gd name="connsiteX2" fmla="*/ 4701422 w 4810589"/>
                <a:gd name="connsiteY2" fmla="*/ 0 h 654990"/>
                <a:gd name="connsiteX3" fmla="*/ 4810589 w 4810589"/>
                <a:gd name="connsiteY3" fmla="*/ 109167 h 654990"/>
                <a:gd name="connsiteX4" fmla="*/ 4810589 w 4810589"/>
                <a:gd name="connsiteY4" fmla="*/ 545823 h 654990"/>
                <a:gd name="connsiteX5" fmla="*/ 4701422 w 4810589"/>
                <a:gd name="connsiteY5" fmla="*/ 654990 h 654990"/>
                <a:gd name="connsiteX6" fmla="*/ 109167 w 4810589"/>
                <a:gd name="connsiteY6" fmla="*/ 654990 h 654990"/>
                <a:gd name="connsiteX7" fmla="*/ 0 w 4810589"/>
                <a:gd name="connsiteY7" fmla="*/ 545823 h 654990"/>
                <a:gd name="connsiteX8" fmla="*/ 0 w 4810589"/>
                <a:gd name="connsiteY8" fmla="*/ 109167 h 6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0589" h="654990">
                  <a:moveTo>
                    <a:pt x="0" y="109167"/>
                  </a:moveTo>
                  <a:cubicBezTo>
                    <a:pt x="0" y="48876"/>
                    <a:pt x="48876" y="0"/>
                    <a:pt x="109167" y="0"/>
                  </a:cubicBezTo>
                  <a:lnTo>
                    <a:pt x="4701422" y="0"/>
                  </a:lnTo>
                  <a:cubicBezTo>
                    <a:pt x="4761713" y="0"/>
                    <a:pt x="4810589" y="48876"/>
                    <a:pt x="4810589" y="109167"/>
                  </a:cubicBezTo>
                  <a:lnTo>
                    <a:pt x="4810589" y="545823"/>
                  </a:lnTo>
                  <a:cubicBezTo>
                    <a:pt x="4810589" y="606114"/>
                    <a:pt x="4761713" y="654990"/>
                    <a:pt x="4701422" y="654990"/>
                  </a:cubicBezTo>
                  <a:lnTo>
                    <a:pt x="109167" y="654990"/>
                  </a:lnTo>
                  <a:cubicBezTo>
                    <a:pt x="48876" y="654990"/>
                    <a:pt x="0" y="606114"/>
                    <a:pt x="0" y="545823"/>
                  </a:cubicBezTo>
                  <a:lnTo>
                    <a:pt x="0" y="109167"/>
                  </a:lnTo>
                  <a:close/>
                </a:path>
              </a:pathLst>
            </a:custGeom>
          </p:spPr>
          <p:style>
            <a:lnRef idx="2">
              <a:schemeClr val="lt1">
                <a:hueOff val="0"/>
                <a:satOff val="0"/>
                <a:lumOff val="0"/>
                <a:alphaOff val="0"/>
              </a:schemeClr>
            </a:lnRef>
            <a:fillRef idx="1">
              <a:schemeClr val="accent2">
                <a:shade val="80000"/>
                <a:hueOff val="343215"/>
                <a:satOff val="-35691"/>
                <a:lumOff val="35064"/>
                <a:alphaOff val="0"/>
              </a:schemeClr>
            </a:fillRef>
            <a:effectRef idx="0">
              <a:schemeClr val="accent2">
                <a:shade val="80000"/>
                <a:hueOff val="343215"/>
                <a:satOff val="-35691"/>
                <a:lumOff val="35064"/>
                <a:alphaOff val="0"/>
              </a:schemeClr>
            </a:effectRef>
            <a:fontRef idx="minor">
              <a:schemeClr val="lt1"/>
            </a:fontRef>
          </p:style>
          <p:txBody>
            <a:bodyPr spcFirstLastPara="0" vert="horz" wrap="square" lIns="138654" tIns="138654" rIns="138654" bIns="138654" numCol="1" spcCol="1270" anchor="ctr" anchorCtr="0">
              <a:noAutofit/>
            </a:bodyPr>
            <a:lstStyle/>
            <a:p>
              <a:pPr marL="0" lvl="0" indent="0" algn="l" defTabSz="1244600">
                <a:lnSpc>
                  <a:spcPct val="100000"/>
                </a:lnSpc>
                <a:spcBef>
                  <a:spcPct val="0"/>
                </a:spcBef>
                <a:spcAft>
                  <a:spcPct val="35000"/>
                </a:spcAft>
                <a:buNone/>
              </a:pPr>
              <a:r>
                <a:rPr lang="en-US" sz="2400" b="1" kern="1200" dirty="0"/>
                <a:t>Metabolic</a:t>
              </a:r>
            </a:p>
          </p:txBody>
        </p:sp>
        <p:sp>
          <p:nvSpPr>
            <p:cNvPr id="16" name="Freeform 15">
              <a:extLst>
                <a:ext uri="{FF2B5EF4-FFF2-40B4-BE49-F238E27FC236}">
                  <a16:creationId xmlns:a16="http://schemas.microsoft.com/office/drawing/2014/main" id="{8D6B5DA2-0D42-2CBC-AFD1-A049069BDB1F}"/>
                </a:ext>
              </a:extLst>
            </p:cNvPr>
            <p:cNvSpPr/>
            <p:nvPr/>
          </p:nvSpPr>
          <p:spPr>
            <a:xfrm>
              <a:off x="609600" y="5121507"/>
              <a:ext cx="4810589" cy="927360"/>
            </a:xfrm>
            <a:custGeom>
              <a:avLst/>
              <a:gdLst>
                <a:gd name="connsiteX0" fmla="*/ 0 w 4810589"/>
                <a:gd name="connsiteY0" fmla="*/ 0 h 927360"/>
                <a:gd name="connsiteX1" fmla="*/ 4810589 w 4810589"/>
                <a:gd name="connsiteY1" fmla="*/ 0 h 927360"/>
                <a:gd name="connsiteX2" fmla="*/ 4810589 w 4810589"/>
                <a:gd name="connsiteY2" fmla="*/ 927360 h 927360"/>
                <a:gd name="connsiteX3" fmla="*/ 0 w 4810589"/>
                <a:gd name="connsiteY3" fmla="*/ 927360 h 927360"/>
                <a:gd name="connsiteX4" fmla="*/ 0 w 4810589"/>
                <a:gd name="connsiteY4" fmla="*/ 0 h 92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0589" h="927360">
                  <a:moveTo>
                    <a:pt x="0" y="0"/>
                  </a:moveTo>
                  <a:lnTo>
                    <a:pt x="4810589" y="0"/>
                  </a:lnTo>
                  <a:lnTo>
                    <a:pt x="4810589" y="927360"/>
                  </a:lnTo>
                  <a:lnTo>
                    <a:pt x="0" y="9273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2736"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US" sz="2000" kern="1200" dirty="0"/>
                <a:t>Malaise, somnolence, hyponatremia, dry mouth, sweating</a:t>
              </a:r>
            </a:p>
          </p:txBody>
        </p:sp>
      </p:grpSp>
      <p:grpSp>
        <p:nvGrpSpPr>
          <p:cNvPr id="24" name="Group 23">
            <a:extLst>
              <a:ext uri="{FF2B5EF4-FFF2-40B4-BE49-F238E27FC236}">
                <a16:creationId xmlns:a16="http://schemas.microsoft.com/office/drawing/2014/main" id="{A9FA4299-8FAD-E33C-012B-B7CE41BFA601}"/>
              </a:ext>
            </a:extLst>
          </p:cNvPr>
          <p:cNvGrpSpPr/>
          <p:nvPr/>
        </p:nvGrpSpPr>
        <p:grpSpPr>
          <a:xfrm>
            <a:off x="5918484" y="1137666"/>
            <a:ext cx="4992671" cy="4747051"/>
            <a:chOff x="609599" y="1301816"/>
            <a:chExt cx="4992671" cy="4747051"/>
          </a:xfrm>
        </p:grpSpPr>
        <p:sp>
          <p:nvSpPr>
            <p:cNvPr id="25" name="Freeform 24">
              <a:extLst>
                <a:ext uri="{FF2B5EF4-FFF2-40B4-BE49-F238E27FC236}">
                  <a16:creationId xmlns:a16="http://schemas.microsoft.com/office/drawing/2014/main" id="{388D806C-ADEE-BF46-2568-E9B3A49511C9}"/>
                </a:ext>
              </a:extLst>
            </p:cNvPr>
            <p:cNvSpPr/>
            <p:nvPr/>
          </p:nvSpPr>
          <p:spPr>
            <a:xfrm>
              <a:off x="609600" y="1301816"/>
              <a:ext cx="4810589" cy="614828"/>
            </a:xfrm>
            <a:custGeom>
              <a:avLst/>
              <a:gdLst>
                <a:gd name="connsiteX0" fmla="*/ 0 w 4810589"/>
                <a:gd name="connsiteY0" fmla="*/ 109167 h 654990"/>
                <a:gd name="connsiteX1" fmla="*/ 109167 w 4810589"/>
                <a:gd name="connsiteY1" fmla="*/ 0 h 654990"/>
                <a:gd name="connsiteX2" fmla="*/ 4701422 w 4810589"/>
                <a:gd name="connsiteY2" fmla="*/ 0 h 654990"/>
                <a:gd name="connsiteX3" fmla="*/ 4810589 w 4810589"/>
                <a:gd name="connsiteY3" fmla="*/ 109167 h 654990"/>
                <a:gd name="connsiteX4" fmla="*/ 4810589 w 4810589"/>
                <a:gd name="connsiteY4" fmla="*/ 545823 h 654990"/>
                <a:gd name="connsiteX5" fmla="*/ 4701422 w 4810589"/>
                <a:gd name="connsiteY5" fmla="*/ 654990 h 654990"/>
                <a:gd name="connsiteX6" fmla="*/ 109167 w 4810589"/>
                <a:gd name="connsiteY6" fmla="*/ 654990 h 654990"/>
                <a:gd name="connsiteX7" fmla="*/ 0 w 4810589"/>
                <a:gd name="connsiteY7" fmla="*/ 545823 h 654990"/>
                <a:gd name="connsiteX8" fmla="*/ 0 w 4810589"/>
                <a:gd name="connsiteY8" fmla="*/ 109167 h 6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0589" h="654990">
                  <a:moveTo>
                    <a:pt x="0" y="109167"/>
                  </a:moveTo>
                  <a:cubicBezTo>
                    <a:pt x="0" y="48876"/>
                    <a:pt x="48876" y="0"/>
                    <a:pt x="109167" y="0"/>
                  </a:cubicBezTo>
                  <a:lnTo>
                    <a:pt x="4701422" y="0"/>
                  </a:lnTo>
                  <a:cubicBezTo>
                    <a:pt x="4761713" y="0"/>
                    <a:pt x="4810589" y="48876"/>
                    <a:pt x="4810589" y="109167"/>
                  </a:cubicBezTo>
                  <a:lnTo>
                    <a:pt x="4810589" y="545823"/>
                  </a:lnTo>
                  <a:cubicBezTo>
                    <a:pt x="4810589" y="606114"/>
                    <a:pt x="4761713" y="654990"/>
                    <a:pt x="4701422" y="654990"/>
                  </a:cubicBezTo>
                  <a:lnTo>
                    <a:pt x="109167" y="654990"/>
                  </a:lnTo>
                  <a:cubicBezTo>
                    <a:pt x="48876" y="654990"/>
                    <a:pt x="0" y="606114"/>
                    <a:pt x="0" y="545823"/>
                  </a:cubicBezTo>
                  <a:lnTo>
                    <a:pt x="0" y="109167"/>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138654" tIns="138654" rIns="138654" bIns="138654" numCol="1" spcCol="1270" anchor="ctr" anchorCtr="0">
              <a:noAutofit/>
            </a:bodyPr>
            <a:lstStyle/>
            <a:p>
              <a:pPr marL="0" lvl="0" indent="0" algn="l" defTabSz="1244600">
                <a:lnSpc>
                  <a:spcPct val="100000"/>
                </a:lnSpc>
                <a:spcBef>
                  <a:spcPct val="0"/>
                </a:spcBef>
                <a:spcAft>
                  <a:spcPct val="35000"/>
                </a:spcAft>
                <a:buNone/>
              </a:pPr>
              <a:r>
                <a:rPr lang="en-US" sz="2400" b="1" kern="1200" dirty="0"/>
                <a:t>GI</a:t>
              </a:r>
            </a:p>
          </p:txBody>
        </p:sp>
        <p:sp>
          <p:nvSpPr>
            <p:cNvPr id="26" name="Freeform 25">
              <a:extLst>
                <a:ext uri="{FF2B5EF4-FFF2-40B4-BE49-F238E27FC236}">
                  <a16:creationId xmlns:a16="http://schemas.microsoft.com/office/drawing/2014/main" id="{D672C597-7B9C-1FE0-DC02-00C96EC051BF}"/>
                </a:ext>
              </a:extLst>
            </p:cNvPr>
            <p:cNvSpPr/>
            <p:nvPr/>
          </p:nvSpPr>
          <p:spPr>
            <a:xfrm>
              <a:off x="609599" y="1956806"/>
              <a:ext cx="4992671" cy="927360"/>
            </a:xfrm>
            <a:custGeom>
              <a:avLst/>
              <a:gdLst>
                <a:gd name="connsiteX0" fmla="*/ 0 w 4810589"/>
                <a:gd name="connsiteY0" fmla="*/ 0 h 927360"/>
                <a:gd name="connsiteX1" fmla="*/ 4810589 w 4810589"/>
                <a:gd name="connsiteY1" fmla="*/ 0 h 927360"/>
                <a:gd name="connsiteX2" fmla="*/ 4810589 w 4810589"/>
                <a:gd name="connsiteY2" fmla="*/ 927360 h 927360"/>
                <a:gd name="connsiteX3" fmla="*/ 0 w 4810589"/>
                <a:gd name="connsiteY3" fmla="*/ 927360 h 927360"/>
                <a:gd name="connsiteX4" fmla="*/ 0 w 4810589"/>
                <a:gd name="connsiteY4" fmla="*/ 0 h 92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0589" h="927360">
                  <a:moveTo>
                    <a:pt x="0" y="0"/>
                  </a:moveTo>
                  <a:lnTo>
                    <a:pt x="4810589" y="0"/>
                  </a:lnTo>
                  <a:lnTo>
                    <a:pt x="4810589" y="927360"/>
                  </a:lnTo>
                  <a:lnTo>
                    <a:pt x="0" y="9273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2736"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US" sz="2000" kern="1200" dirty="0"/>
                <a:t>Anorexia, indigestion, diarrhea, constipation, appetite &amp; weight changes, flatulence</a:t>
              </a:r>
            </a:p>
            <a:p>
              <a:pPr marL="228600" lvl="1" indent="-228600" algn="l" defTabSz="889000">
                <a:lnSpc>
                  <a:spcPct val="100000"/>
                </a:lnSpc>
                <a:spcBef>
                  <a:spcPct val="0"/>
                </a:spcBef>
                <a:spcAft>
                  <a:spcPct val="20000"/>
                </a:spcAft>
                <a:buChar char="•"/>
              </a:pPr>
              <a:endParaRPr lang="en-US" sz="2000" kern="1200" dirty="0"/>
            </a:p>
          </p:txBody>
        </p:sp>
        <p:sp>
          <p:nvSpPr>
            <p:cNvPr id="27" name="Freeform 26">
              <a:extLst>
                <a:ext uri="{FF2B5EF4-FFF2-40B4-BE49-F238E27FC236}">
                  <a16:creationId xmlns:a16="http://schemas.microsoft.com/office/drawing/2014/main" id="{7E98645E-BDAA-2C1E-A8B3-B1E5A4543FE5}"/>
                </a:ext>
              </a:extLst>
            </p:cNvPr>
            <p:cNvSpPr/>
            <p:nvPr/>
          </p:nvSpPr>
          <p:spPr>
            <a:xfrm>
              <a:off x="609600" y="3148476"/>
              <a:ext cx="4810589" cy="614828"/>
            </a:xfrm>
            <a:custGeom>
              <a:avLst/>
              <a:gdLst>
                <a:gd name="connsiteX0" fmla="*/ 0 w 4810589"/>
                <a:gd name="connsiteY0" fmla="*/ 109167 h 654990"/>
                <a:gd name="connsiteX1" fmla="*/ 109167 w 4810589"/>
                <a:gd name="connsiteY1" fmla="*/ 0 h 654990"/>
                <a:gd name="connsiteX2" fmla="*/ 4701422 w 4810589"/>
                <a:gd name="connsiteY2" fmla="*/ 0 h 654990"/>
                <a:gd name="connsiteX3" fmla="*/ 4810589 w 4810589"/>
                <a:gd name="connsiteY3" fmla="*/ 109167 h 654990"/>
                <a:gd name="connsiteX4" fmla="*/ 4810589 w 4810589"/>
                <a:gd name="connsiteY4" fmla="*/ 545823 h 654990"/>
                <a:gd name="connsiteX5" fmla="*/ 4701422 w 4810589"/>
                <a:gd name="connsiteY5" fmla="*/ 654990 h 654990"/>
                <a:gd name="connsiteX6" fmla="*/ 109167 w 4810589"/>
                <a:gd name="connsiteY6" fmla="*/ 654990 h 654990"/>
                <a:gd name="connsiteX7" fmla="*/ 0 w 4810589"/>
                <a:gd name="connsiteY7" fmla="*/ 545823 h 654990"/>
                <a:gd name="connsiteX8" fmla="*/ 0 w 4810589"/>
                <a:gd name="connsiteY8" fmla="*/ 109167 h 6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0589" h="654990">
                  <a:moveTo>
                    <a:pt x="0" y="109167"/>
                  </a:moveTo>
                  <a:cubicBezTo>
                    <a:pt x="0" y="48876"/>
                    <a:pt x="48876" y="0"/>
                    <a:pt x="109167" y="0"/>
                  </a:cubicBezTo>
                  <a:lnTo>
                    <a:pt x="4701422" y="0"/>
                  </a:lnTo>
                  <a:cubicBezTo>
                    <a:pt x="4761713" y="0"/>
                    <a:pt x="4810589" y="48876"/>
                    <a:pt x="4810589" y="109167"/>
                  </a:cubicBezTo>
                  <a:lnTo>
                    <a:pt x="4810589" y="545823"/>
                  </a:lnTo>
                  <a:cubicBezTo>
                    <a:pt x="4810589" y="606114"/>
                    <a:pt x="4761713" y="654990"/>
                    <a:pt x="4701422" y="654990"/>
                  </a:cubicBezTo>
                  <a:lnTo>
                    <a:pt x="109167" y="654990"/>
                  </a:lnTo>
                  <a:cubicBezTo>
                    <a:pt x="48876" y="654990"/>
                    <a:pt x="0" y="606114"/>
                    <a:pt x="0" y="545823"/>
                  </a:cubicBezTo>
                  <a:lnTo>
                    <a:pt x="0" y="109167"/>
                  </a:lnTo>
                  <a:close/>
                </a:path>
              </a:pathLst>
            </a:custGeom>
          </p:spPr>
          <p:style>
            <a:lnRef idx="2">
              <a:schemeClr val="lt1">
                <a:hueOff val="0"/>
                <a:satOff val="0"/>
                <a:lumOff val="0"/>
                <a:alphaOff val="0"/>
              </a:schemeClr>
            </a:lnRef>
            <a:fillRef idx="1">
              <a:schemeClr val="accent2">
                <a:shade val="80000"/>
                <a:hueOff val="171607"/>
                <a:satOff val="-17845"/>
                <a:lumOff val="17532"/>
                <a:alphaOff val="0"/>
              </a:schemeClr>
            </a:fillRef>
            <a:effectRef idx="0">
              <a:schemeClr val="accent2">
                <a:shade val="80000"/>
                <a:hueOff val="171607"/>
                <a:satOff val="-17845"/>
                <a:lumOff val="17532"/>
                <a:alphaOff val="0"/>
              </a:schemeClr>
            </a:effectRef>
            <a:fontRef idx="minor">
              <a:schemeClr val="lt1"/>
            </a:fontRef>
          </p:style>
          <p:txBody>
            <a:bodyPr spcFirstLastPara="0" vert="horz" wrap="square" lIns="138654" tIns="138654" rIns="138654" bIns="138654" numCol="1" spcCol="1270" anchor="ctr" anchorCtr="0">
              <a:noAutofit/>
            </a:bodyPr>
            <a:lstStyle/>
            <a:p>
              <a:pPr marL="0" lvl="0" indent="0" algn="l" defTabSz="1244600">
                <a:lnSpc>
                  <a:spcPct val="100000"/>
                </a:lnSpc>
                <a:spcBef>
                  <a:spcPct val="0"/>
                </a:spcBef>
                <a:spcAft>
                  <a:spcPct val="35000"/>
                </a:spcAft>
                <a:buNone/>
              </a:pPr>
              <a:r>
                <a:rPr lang="en-US" sz="2400" b="1" kern="1200" dirty="0"/>
                <a:t>Coagulopathy</a:t>
              </a:r>
            </a:p>
          </p:txBody>
        </p:sp>
        <p:sp>
          <p:nvSpPr>
            <p:cNvPr id="28" name="Freeform 27">
              <a:extLst>
                <a:ext uri="{FF2B5EF4-FFF2-40B4-BE49-F238E27FC236}">
                  <a16:creationId xmlns:a16="http://schemas.microsoft.com/office/drawing/2014/main" id="{53B8CE0A-A428-84A8-030B-5A22EE2FB22A}"/>
                </a:ext>
              </a:extLst>
            </p:cNvPr>
            <p:cNvSpPr/>
            <p:nvPr/>
          </p:nvSpPr>
          <p:spPr>
            <a:xfrm>
              <a:off x="609600" y="3803467"/>
              <a:ext cx="4810589" cy="927360"/>
            </a:xfrm>
            <a:custGeom>
              <a:avLst/>
              <a:gdLst>
                <a:gd name="connsiteX0" fmla="*/ 0 w 4810589"/>
                <a:gd name="connsiteY0" fmla="*/ 0 h 927360"/>
                <a:gd name="connsiteX1" fmla="*/ 4810589 w 4810589"/>
                <a:gd name="connsiteY1" fmla="*/ 0 h 927360"/>
                <a:gd name="connsiteX2" fmla="*/ 4810589 w 4810589"/>
                <a:gd name="connsiteY2" fmla="*/ 927360 h 927360"/>
                <a:gd name="connsiteX3" fmla="*/ 0 w 4810589"/>
                <a:gd name="connsiteY3" fmla="*/ 927360 h 927360"/>
                <a:gd name="connsiteX4" fmla="*/ 0 w 4810589"/>
                <a:gd name="connsiteY4" fmla="*/ 0 h 92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0589" h="927360">
                  <a:moveTo>
                    <a:pt x="0" y="0"/>
                  </a:moveTo>
                  <a:lnTo>
                    <a:pt x="4810589" y="0"/>
                  </a:lnTo>
                  <a:lnTo>
                    <a:pt x="4810589" y="927360"/>
                  </a:lnTo>
                  <a:lnTo>
                    <a:pt x="0" y="9273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2736"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US" sz="2000" kern="1200" dirty="0"/>
                <a:t>Bruising, bleeding</a:t>
              </a:r>
            </a:p>
          </p:txBody>
        </p:sp>
        <p:sp>
          <p:nvSpPr>
            <p:cNvPr id="29" name="Freeform 28">
              <a:extLst>
                <a:ext uri="{FF2B5EF4-FFF2-40B4-BE49-F238E27FC236}">
                  <a16:creationId xmlns:a16="http://schemas.microsoft.com/office/drawing/2014/main" id="{88DC065B-29D2-0A9F-EBA8-9F25950D937B}"/>
                </a:ext>
              </a:extLst>
            </p:cNvPr>
            <p:cNvSpPr/>
            <p:nvPr/>
          </p:nvSpPr>
          <p:spPr>
            <a:xfrm>
              <a:off x="609600" y="4466517"/>
              <a:ext cx="4810589" cy="614828"/>
            </a:xfrm>
            <a:custGeom>
              <a:avLst/>
              <a:gdLst>
                <a:gd name="connsiteX0" fmla="*/ 0 w 4810589"/>
                <a:gd name="connsiteY0" fmla="*/ 109167 h 654990"/>
                <a:gd name="connsiteX1" fmla="*/ 109167 w 4810589"/>
                <a:gd name="connsiteY1" fmla="*/ 0 h 654990"/>
                <a:gd name="connsiteX2" fmla="*/ 4701422 w 4810589"/>
                <a:gd name="connsiteY2" fmla="*/ 0 h 654990"/>
                <a:gd name="connsiteX3" fmla="*/ 4810589 w 4810589"/>
                <a:gd name="connsiteY3" fmla="*/ 109167 h 654990"/>
                <a:gd name="connsiteX4" fmla="*/ 4810589 w 4810589"/>
                <a:gd name="connsiteY4" fmla="*/ 545823 h 654990"/>
                <a:gd name="connsiteX5" fmla="*/ 4701422 w 4810589"/>
                <a:gd name="connsiteY5" fmla="*/ 654990 h 654990"/>
                <a:gd name="connsiteX6" fmla="*/ 109167 w 4810589"/>
                <a:gd name="connsiteY6" fmla="*/ 654990 h 654990"/>
                <a:gd name="connsiteX7" fmla="*/ 0 w 4810589"/>
                <a:gd name="connsiteY7" fmla="*/ 545823 h 654990"/>
                <a:gd name="connsiteX8" fmla="*/ 0 w 4810589"/>
                <a:gd name="connsiteY8" fmla="*/ 109167 h 6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0589" h="654990">
                  <a:moveTo>
                    <a:pt x="0" y="109167"/>
                  </a:moveTo>
                  <a:cubicBezTo>
                    <a:pt x="0" y="48876"/>
                    <a:pt x="48876" y="0"/>
                    <a:pt x="109167" y="0"/>
                  </a:cubicBezTo>
                  <a:lnTo>
                    <a:pt x="4701422" y="0"/>
                  </a:lnTo>
                  <a:cubicBezTo>
                    <a:pt x="4761713" y="0"/>
                    <a:pt x="4810589" y="48876"/>
                    <a:pt x="4810589" y="109167"/>
                  </a:cubicBezTo>
                  <a:lnTo>
                    <a:pt x="4810589" y="545823"/>
                  </a:lnTo>
                  <a:cubicBezTo>
                    <a:pt x="4810589" y="606114"/>
                    <a:pt x="4761713" y="654990"/>
                    <a:pt x="4701422" y="654990"/>
                  </a:cubicBezTo>
                  <a:lnTo>
                    <a:pt x="109167" y="654990"/>
                  </a:lnTo>
                  <a:cubicBezTo>
                    <a:pt x="48876" y="654990"/>
                    <a:pt x="0" y="606114"/>
                    <a:pt x="0" y="545823"/>
                  </a:cubicBezTo>
                  <a:lnTo>
                    <a:pt x="0" y="109167"/>
                  </a:lnTo>
                  <a:close/>
                </a:path>
              </a:pathLst>
            </a:custGeom>
          </p:spPr>
          <p:style>
            <a:lnRef idx="2">
              <a:schemeClr val="lt1">
                <a:hueOff val="0"/>
                <a:satOff val="0"/>
                <a:lumOff val="0"/>
                <a:alphaOff val="0"/>
              </a:schemeClr>
            </a:lnRef>
            <a:fillRef idx="1">
              <a:schemeClr val="accent2">
                <a:shade val="80000"/>
                <a:hueOff val="343215"/>
                <a:satOff val="-35691"/>
                <a:lumOff val="35064"/>
                <a:alphaOff val="0"/>
              </a:schemeClr>
            </a:fillRef>
            <a:effectRef idx="0">
              <a:schemeClr val="accent2">
                <a:shade val="80000"/>
                <a:hueOff val="343215"/>
                <a:satOff val="-35691"/>
                <a:lumOff val="35064"/>
                <a:alphaOff val="0"/>
              </a:schemeClr>
            </a:effectRef>
            <a:fontRef idx="minor">
              <a:schemeClr val="lt1"/>
            </a:fontRef>
          </p:style>
          <p:txBody>
            <a:bodyPr spcFirstLastPara="0" vert="horz" wrap="square" lIns="138654" tIns="138654" rIns="138654" bIns="138654" numCol="1" spcCol="1270" anchor="ctr" anchorCtr="0">
              <a:noAutofit/>
            </a:bodyPr>
            <a:lstStyle/>
            <a:p>
              <a:pPr marL="0" lvl="0" indent="0" algn="l" defTabSz="1244600">
                <a:lnSpc>
                  <a:spcPct val="100000"/>
                </a:lnSpc>
                <a:spcBef>
                  <a:spcPct val="0"/>
                </a:spcBef>
                <a:spcAft>
                  <a:spcPct val="35000"/>
                </a:spcAft>
                <a:buNone/>
              </a:pPr>
              <a:r>
                <a:rPr lang="en-US" sz="2400" b="1" kern="1200" dirty="0"/>
                <a:t>Sexual</a:t>
              </a:r>
            </a:p>
          </p:txBody>
        </p:sp>
        <p:sp>
          <p:nvSpPr>
            <p:cNvPr id="30" name="Freeform 29">
              <a:extLst>
                <a:ext uri="{FF2B5EF4-FFF2-40B4-BE49-F238E27FC236}">
                  <a16:creationId xmlns:a16="http://schemas.microsoft.com/office/drawing/2014/main" id="{1F7B0893-69FD-E6A2-92C3-D656CB6336F1}"/>
                </a:ext>
              </a:extLst>
            </p:cNvPr>
            <p:cNvSpPr/>
            <p:nvPr/>
          </p:nvSpPr>
          <p:spPr>
            <a:xfrm>
              <a:off x="609600" y="5121507"/>
              <a:ext cx="4810589" cy="927360"/>
            </a:xfrm>
            <a:custGeom>
              <a:avLst/>
              <a:gdLst>
                <a:gd name="connsiteX0" fmla="*/ 0 w 4810589"/>
                <a:gd name="connsiteY0" fmla="*/ 0 h 927360"/>
                <a:gd name="connsiteX1" fmla="*/ 4810589 w 4810589"/>
                <a:gd name="connsiteY1" fmla="*/ 0 h 927360"/>
                <a:gd name="connsiteX2" fmla="*/ 4810589 w 4810589"/>
                <a:gd name="connsiteY2" fmla="*/ 927360 h 927360"/>
                <a:gd name="connsiteX3" fmla="*/ 0 w 4810589"/>
                <a:gd name="connsiteY3" fmla="*/ 927360 h 927360"/>
                <a:gd name="connsiteX4" fmla="*/ 0 w 4810589"/>
                <a:gd name="connsiteY4" fmla="*/ 0 h 927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0589" h="927360">
                  <a:moveTo>
                    <a:pt x="0" y="0"/>
                  </a:moveTo>
                  <a:lnTo>
                    <a:pt x="4810589" y="0"/>
                  </a:lnTo>
                  <a:lnTo>
                    <a:pt x="4810589" y="927360"/>
                  </a:lnTo>
                  <a:lnTo>
                    <a:pt x="0" y="9273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2736"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US" sz="2000" kern="1200" dirty="0"/>
                <a:t>Loss of libido, anorgasmia, erectile dysfunction </a:t>
              </a:r>
            </a:p>
          </p:txBody>
        </p:sp>
      </p:grpSp>
    </p:spTree>
    <p:extLst>
      <p:ext uri="{BB962C8B-B14F-4D97-AF65-F5344CB8AC3E}">
        <p14:creationId xmlns:p14="http://schemas.microsoft.com/office/powerpoint/2010/main" val="296111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357AC-2A7F-0967-439A-9E1E70690DB6}"/>
              </a:ext>
            </a:extLst>
          </p:cNvPr>
          <p:cNvSpPr>
            <a:spLocks noGrp="1"/>
          </p:cNvSpPr>
          <p:nvPr>
            <p:ph type="title"/>
          </p:nvPr>
        </p:nvSpPr>
        <p:spPr/>
        <p:txBody>
          <a:bodyPr>
            <a:normAutofit/>
          </a:bodyPr>
          <a:lstStyle/>
          <a:p>
            <a:r>
              <a:rPr lang="en-US"/>
              <a:t>More Serious Side Effects</a:t>
            </a:r>
          </a:p>
        </p:txBody>
      </p:sp>
      <p:sp>
        <p:nvSpPr>
          <p:cNvPr id="7" name="Footer Placeholder 6">
            <a:extLst>
              <a:ext uri="{FF2B5EF4-FFF2-40B4-BE49-F238E27FC236}">
                <a16:creationId xmlns:a16="http://schemas.microsoft.com/office/drawing/2014/main" id="{5004AC7D-A8C9-1A14-1395-15B3C0DD903A}"/>
              </a:ext>
            </a:extLst>
          </p:cNvPr>
          <p:cNvSpPr>
            <a:spLocks noGrp="1"/>
          </p:cNvSpPr>
          <p:nvPr>
            <p:ph type="ftr" sz="quarter" idx="3"/>
          </p:nvPr>
        </p:nvSpPr>
        <p:spPr/>
        <p:txBody>
          <a:bodyPr/>
          <a:lstStyle/>
          <a:p>
            <a:r>
              <a:rPr lang="en-US" dirty="0"/>
              <a:t>EPS, extrapyramidal symptoms; SIADH, syndrome of inappropriate antidiuretic hormone secretion. </a:t>
            </a:r>
          </a:p>
          <a:p>
            <a:r>
              <a:rPr lang="en-US" dirty="0"/>
              <a:t>
</a:t>
            </a:r>
            <a:r>
              <a:rPr lang="en-US" dirty="0" err="1"/>
              <a:t>Edinoff</a:t>
            </a:r>
            <a:r>
              <a:rPr lang="en-US" dirty="0"/>
              <a:t> AN, et al. </a:t>
            </a:r>
            <a:r>
              <a:rPr lang="en-US" i="1" dirty="0"/>
              <a:t>Neurol Int. </a:t>
            </a:r>
            <a:r>
              <a:rPr lang="en-US" dirty="0"/>
              <a:t>2021;13(3):387-401. </a:t>
            </a:r>
          </a:p>
        </p:txBody>
      </p:sp>
      <p:graphicFrame>
        <p:nvGraphicFramePr>
          <p:cNvPr id="10" name="Diagram 9">
            <a:extLst>
              <a:ext uri="{FF2B5EF4-FFF2-40B4-BE49-F238E27FC236}">
                <a16:creationId xmlns:a16="http://schemas.microsoft.com/office/drawing/2014/main" id="{501198D9-3111-89BD-CA9D-847F951982B2}"/>
              </a:ext>
            </a:extLst>
          </p:cNvPr>
          <p:cNvGraphicFramePr/>
          <p:nvPr>
            <p:extLst>
              <p:ext uri="{D42A27DB-BD31-4B8C-83A1-F6EECF244321}">
                <p14:modId xmlns:p14="http://schemas.microsoft.com/office/powerpoint/2010/main" val="3918900332"/>
              </p:ext>
            </p:extLst>
          </p:nvPr>
        </p:nvGraphicFramePr>
        <p:xfrm>
          <a:off x="1449654" y="792293"/>
          <a:ext cx="906409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987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0882-661A-F0F7-9543-198EA18949CF}"/>
              </a:ext>
            </a:extLst>
          </p:cNvPr>
          <p:cNvSpPr>
            <a:spLocks noGrp="1"/>
          </p:cNvSpPr>
          <p:nvPr>
            <p:ph type="title"/>
          </p:nvPr>
        </p:nvSpPr>
        <p:spPr>
          <a:xfrm>
            <a:off x="609600" y="200025"/>
            <a:ext cx="10744200" cy="1184275"/>
          </a:xfrm>
        </p:spPr>
        <p:txBody>
          <a:bodyPr>
            <a:normAutofit/>
          </a:bodyPr>
          <a:lstStyle/>
          <a:p>
            <a:r>
              <a:rPr lang="en-US"/>
              <a:t>SSRI/SNRI Side Effects</a:t>
            </a:r>
          </a:p>
        </p:txBody>
      </p:sp>
      <p:sp>
        <p:nvSpPr>
          <p:cNvPr id="3" name="Content Placeholder 2">
            <a:extLst>
              <a:ext uri="{FF2B5EF4-FFF2-40B4-BE49-F238E27FC236}">
                <a16:creationId xmlns:a16="http://schemas.microsoft.com/office/drawing/2014/main" id="{42F9F5A9-0A03-6261-89BF-24A7769A5F35}"/>
              </a:ext>
            </a:extLst>
          </p:cNvPr>
          <p:cNvSpPr>
            <a:spLocks noGrp="1"/>
          </p:cNvSpPr>
          <p:nvPr>
            <p:ph idx="1"/>
          </p:nvPr>
        </p:nvSpPr>
        <p:spPr>
          <a:xfrm>
            <a:off x="3585680" y="1726057"/>
            <a:ext cx="7768119" cy="4474717"/>
          </a:xfrm>
        </p:spPr>
        <p:txBody>
          <a:bodyPr vert="horz" lIns="91440" tIns="45720" rIns="91440" bIns="45720" rtlCol="0" anchor="t">
            <a:normAutofit/>
          </a:bodyPr>
          <a:lstStyle/>
          <a:p>
            <a:pPr>
              <a:spcAft>
                <a:spcPts val="1200"/>
              </a:spcAft>
            </a:pPr>
            <a:r>
              <a:rPr lang="en-US" sz="2800" dirty="0"/>
              <a:t>Typically resolve after several weeks</a:t>
            </a:r>
          </a:p>
          <a:p>
            <a:pPr>
              <a:spcAft>
                <a:spcPts val="1200"/>
              </a:spcAft>
            </a:pPr>
            <a:r>
              <a:rPr lang="en-US" sz="2800" dirty="0"/>
              <a:t>Increases must be balanced against adverse effects</a:t>
            </a:r>
          </a:p>
          <a:p>
            <a:pPr>
              <a:spcAft>
                <a:spcPts val="1200"/>
              </a:spcAft>
            </a:pPr>
            <a:r>
              <a:rPr lang="en-US" sz="2800" dirty="0"/>
              <a:t>Dose dependent</a:t>
            </a:r>
          </a:p>
          <a:p>
            <a:pPr>
              <a:spcAft>
                <a:spcPts val="1200"/>
              </a:spcAft>
            </a:pPr>
            <a:r>
              <a:rPr lang="en-US" sz="2800" dirty="0"/>
              <a:t>Time dependent</a:t>
            </a:r>
          </a:p>
          <a:p>
            <a:pPr>
              <a:spcAft>
                <a:spcPts val="1200"/>
              </a:spcAft>
            </a:pPr>
            <a:r>
              <a:rPr lang="en-US" sz="2800" dirty="0"/>
              <a:t>Measurement-based care</a:t>
            </a:r>
          </a:p>
          <a:p>
            <a:pPr>
              <a:spcAft>
                <a:spcPts val="1200"/>
              </a:spcAft>
            </a:pPr>
            <a:endParaRPr lang="en-US" sz="2800" dirty="0"/>
          </a:p>
          <a:p>
            <a:pPr>
              <a:spcAft>
                <a:spcPts val="1200"/>
              </a:spcAft>
            </a:pPr>
            <a:endParaRPr lang="en-US" sz="2800" dirty="0"/>
          </a:p>
          <a:p>
            <a:pPr>
              <a:spcAft>
                <a:spcPts val="1200"/>
              </a:spcAft>
            </a:pPr>
            <a:endParaRPr lang="en-US" sz="2800" dirty="0"/>
          </a:p>
          <a:p>
            <a:pPr>
              <a:spcAft>
                <a:spcPts val="1200"/>
              </a:spcAft>
            </a:pPr>
            <a:endParaRPr lang="en-US" sz="2800" dirty="0"/>
          </a:p>
          <a:p>
            <a:pPr>
              <a:spcAft>
                <a:spcPts val="1200"/>
              </a:spcAft>
            </a:pPr>
            <a:endParaRPr lang="en-US" sz="2800" dirty="0"/>
          </a:p>
        </p:txBody>
      </p:sp>
      <p:sp>
        <p:nvSpPr>
          <p:cNvPr id="7" name="Footer Placeholder 6">
            <a:extLst>
              <a:ext uri="{FF2B5EF4-FFF2-40B4-BE49-F238E27FC236}">
                <a16:creationId xmlns:a16="http://schemas.microsoft.com/office/drawing/2014/main" id="{65727927-7780-4AAD-B88A-CBEA94372852}"/>
              </a:ext>
            </a:extLst>
          </p:cNvPr>
          <p:cNvSpPr>
            <a:spLocks noGrp="1"/>
          </p:cNvSpPr>
          <p:nvPr>
            <p:ph type="ftr" sz="quarter" idx="3"/>
          </p:nvPr>
        </p:nvSpPr>
        <p:spPr/>
        <p:txBody>
          <a:bodyPr/>
          <a:lstStyle/>
          <a:p>
            <a:r>
              <a:rPr lang="en-US" dirty="0" err="1"/>
              <a:t>Braund</a:t>
            </a:r>
            <a:r>
              <a:rPr lang="en-US" dirty="0"/>
              <a:t> TA, et al. </a:t>
            </a:r>
            <a:r>
              <a:rPr lang="en-US" i="1" dirty="0" err="1"/>
              <a:t>Transl</a:t>
            </a:r>
            <a:r>
              <a:rPr lang="en-US" i="1" dirty="0"/>
              <a:t> Psychiatry. </a:t>
            </a:r>
            <a:r>
              <a:rPr lang="en-US" dirty="0"/>
              <a:t>2021;11(1):417; Stahl SM. Stahl’s essential psychopharmacology: The prescriber’s guide. 6th ed. Cambridge University Press; 2017; Mills JA, et al. </a:t>
            </a:r>
            <a:r>
              <a:rPr lang="en-US" i="1" dirty="0"/>
              <a:t>J Am </a:t>
            </a:r>
            <a:r>
              <a:rPr lang="en-US" i="1" dirty="0" err="1"/>
              <a:t>Acad</a:t>
            </a:r>
            <a:r>
              <a:rPr lang="en-US" i="1" dirty="0"/>
              <a:t> Child </a:t>
            </a:r>
            <a:r>
              <a:rPr lang="en-US" i="1" dirty="0" err="1"/>
              <a:t>Adolesc</a:t>
            </a:r>
            <a:r>
              <a:rPr lang="en-US" i="1" dirty="0"/>
              <a:t> Psychiatry. </a:t>
            </a:r>
            <a:r>
              <a:rPr lang="en-US" dirty="0"/>
              <a:t>2020;59(11):1240-51.</a:t>
            </a:r>
          </a:p>
        </p:txBody>
      </p:sp>
      <p:pic>
        <p:nvPicPr>
          <p:cNvPr id="8" name="Picture 7">
            <a:extLst>
              <a:ext uri="{FF2B5EF4-FFF2-40B4-BE49-F238E27FC236}">
                <a16:creationId xmlns:a16="http://schemas.microsoft.com/office/drawing/2014/main" id="{EDF0DB53-B19A-B514-0EA2-026D84AD4BC0}"/>
              </a:ext>
            </a:extLst>
          </p:cNvPr>
          <p:cNvPicPr>
            <a:picLocks noChangeAspect="1"/>
          </p:cNvPicPr>
          <p:nvPr/>
        </p:nvPicPr>
        <p:blipFill>
          <a:blip r:embed="rId2"/>
          <a:stretch>
            <a:fillRect/>
          </a:stretch>
        </p:blipFill>
        <p:spPr>
          <a:xfrm>
            <a:off x="982038" y="2018586"/>
            <a:ext cx="1914759" cy="3252342"/>
          </a:xfrm>
          <a:prstGeom prst="rect">
            <a:avLst/>
          </a:prstGeom>
        </p:spPr>
      </p:pic>
    </p:spTree>
    <p:extLst>
      <p:ext uri="{BB962C8B-B14F-4D97-AF65-F5344CB8AC3E}">
        <p14:creationId xmlns:p14="http://schemas.microsoft.com/office/powerpoint/2010/main" val="85635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474B-F85F-19C2-771C-C8E36AF4DBEA}"/>
              </a:ext>
            </a:extLst>
          </p:cNvPr>
          <p:cNvSpPr>
            <a:spLocks noGrp="1"/>
          </p:cNvSpPr>
          <p:nvPr>
            <p:ph type="title"/>
          </p:nvPr>
        </p:nvSpPr>
        <p:spPr>
          <a:xfrm>
            <a:off x="609600" y="199505"/>
            <a:ext cx="10744200" cy="1185577"/>
          </a:xfrm>
        </p:spPr>
        <p:txBody>
          <a:bodyPr>
            <a:normAutofit/>
          </a:bodyPr>
          <a:lstStyle/>
          <a:p>
            <a:r>
              <a:rPr lang="en-US" dirty="0"/>
              <a:t>What to Do About Side Effects</a:t>
            </a:r>
          </a:p>
        </p:txBody>
      </p:sp>
      <p:sp>
        <p:nvSpPr>
          <p:cNvPr id="3" name="Content Placeholder 2">
            <a:extLst>
              <a:ext uri="{FF2B5EF4-FFF2-40B4-BE49-F238E27FC236}">
                <a16:creationId xmlns:a16="http://schemas.microsoft.com/office/drawing/2014/main" id="{605F81BF-4786-D760-221C-CB808DCCB75A}"/>
              </a:ext>
            </a:extLst>
          </p:cNvPr>
          <p:cNvSpPr>
            <a:spLocks noGrp="1"/>
          </p:cNvSpPr>
          <p:nvPr>
            <p:ph idx="1"/>
          </p:nvPr>
        </p:nvSpPr>
        <p:spPr>
          <a:xfrm>
            <a:off x="4941870" y="1508919"/>
            <a:ext cx="6668784" cy="4722812"/>
          </a:xfrm>
        </p:spPr>
        <p:txBody>
          <a:bodyPr vert="horz" lIns="91440" tIns="45720" rIns="91440" bIns="45720" rtlCol="0" anchor="t">
            <a:noAutofit/>
          </a:bodyPr>
          <a:lstStyle/>
          <a:p>
            <a:pPr>
              <a:spcAft>
                <a:spcPts val="600"/>
              </a:spcAft>
            </a:pPr>
            <a:r>
              <a:rPr lang="en-US" dirty="0"/>
              <a:t>Lowest therapeutic dose </a:t>
            </a:r>
          </a:p>
          <a:p>
            <a:pPr>
              <a:spcAft>
                <a:spcPts val="600"/>
              </a:spcAft>
            </a:pPr>
            <a:r>
              <a:rPr lang="en-US" dirty="0"/>
              <a:t>Tincture of time</a:t>
            </a:r>
          </a:p>
          <a:p>
            <a:pPr>
              <a:spcAft>
                <a:spcPts val="600"/>
              </a:spcAft>
            </a:pPr>
            <a:r>
              <a:rPr lang="en-US" dirty="0"/>
              <a:t>Change dosing time</a:t>
            </a:r>
          </a:p>
          <a:p>
            <a:pPr>
              <a:spcAft>
                <a:spcPts val="600"/>
              </a:spcAft>
            </a:pPr>
            <a:r>
              <a:rPr lang="en-US" dirty="0"/>
              <a:t>Adjust food timing</a:t>
            </a:r>
          </a:p>
          <a:p>
            <a:pPr>
              <a:spcAft>
                <a:spcPts val="600"/>
              </a:spcAft>
            </a:pPr>
            <a:r>
              <a:rPr lang="en-US" dirty="0"/>
              <a:t>Extended-release formulation</a:t>
            </a:r>
          </a:p>
          <a:p>
            <a:pPr>
              <a:spcAft>
                <a:spcPts val="600"/>
              </a:spcAft>
            </a:pPr>
            <a:r>
              <a:rPr lang="en-US" dirty="0"/>
              <a:t>Divide dose</a:t>
            </a:r>
          </a:p>
          <a:p>
            <a:pPr>
              <a:spcAft>
                <a:spcPts val="600"/>
              </a:spcAft>
            </a:pPr>
            <a:r>
              <a:rPr lang="en-US" b="1" dirty="0"/>
              <a:t>Caution: </a:t>
            </a:r>
            <a:r>
              <a:rPr lang="en-US" dirty="0"/>
              <a:t>Early activation and agitation – Consider induction of bipolar state</a:t>
            </a:r>
          </a:p>
          <a:p>
            <a:pPr>
              <a:spcAft>
                <a:spcPts val="600"/>
              </a:spcAft>
            </a:pPr>
            <a:endParaRPr lang="en-US" dirty="0"/>
          </a:p>
          <a:p>
            <a:pPr>
              <a:spcAft>
                <a:spcPts val="600"/>
              </a:spcAft>
            </a:pPr>
            <a:endParaRPr lang="en-US" dirty="0"/>
          </a:p>
        </p:txBody>
      </p:sp>
      <p:sp>
        <p:nvSpPr>
          <p:cNvPr id="7" name="Footer Placeholder 6">
            <a:extLst>
              <a:ext uri="{FF2B5EF4-FFF2-40B4-BE49-F238E27FC236}">
                <a16:creationId xmlns:a16="http://schemas.microsoft.com/office/drawing/2014/main" id="{D1C8444D-5BFC-4112-405B-97A7DD843DE1}"/>
              </a:ext>
            </a:extLst>
          </p:cNvPr>
          <p:cNvSpPr>
            <a:spLocks noGrp="1"/>
          </p:cNvSpPr>
          <p:nvPr>
            <p:ph type="ftr" sz="quarter" idx="3"/>
          </p:nvPr>
        </p:nvSpPr>
        <p:spPr/>
        <p:txBody>
          <a:bodyPr/>
          <a:lstStyle/>
          <a:p>
            <a:r>
              <a:rPr lang="en-US" dirty="0"/>
              <a:t>Hirsch M, et al. Selective serotonin reuptake inhibitors: Pharmacology, administration, and side effects. </a:t>
            </a:r>
            <a:r>
              <a:rPr lang="en-US" i="1" dirty="0"/>
              <a:t>UpToDate</a:t>
            </a:r>
            <a:r>
              <a:rPr lang="en-US" dirty="0"/>
              <a:t>. 2022. Accessed June 2023. </a:t>
            </a:r>
            <a:r>
              <a:rPr lang="en-US" dirty="0" err="1"/>
              <a:t>www.uptodate.com</a:t>
            </a:r>
            <a:r>
              <a:rPr lang="en-US" dirty="0"/>
              <a:t>; Stahl SM. Stahl’s essential psychopharmacology: The prescriber’s guide. 6th ed. Cambridge University Press; 2017</a:t>
            </a:r>
          </a:p>
        </p:txBody>
      </p:sp>
      <p:pic>
        <p:nvPicPr>
          <p:cNvPr id="8" name="Picture 7">
            <a:extLst>
              <a:ext uri="{FF2B5EF4-FFF2-40B4-BE49-F238E27FC236}">
                <a16:creationId xmlns:a16="http://schemas.microsoft.com/office/drawing/2014/main" id="{A1A0AA78-45A2-AE3C-6AF0-B2483CFB8C39}"/>
              </a:ext>
            </a:extLst>
          </p:cNvPr>
          <p:cNvPicPr>
            <a:picLocks noChangeAspect="1"/>
          </p:cNvPicPr>
          <p:nvPr/>
        </p:nvPicPr>
        <p:blipFill>
          <a:blip r:embed="rId2">
            <a:alphaModFix amt="50000"/>
          </a:blip>
          <a:stretch>
            <a:fillRect/>
          </a:stretch>
        </p:blipFill>
        <p:spPr>
          <a:xfrm>
            <a:off x="822543" y="2079320"/>
            <a:ext cx="3524594" cy="3338185"/>
          </a:xfrm>
          <a:prstGeom prst="rect">
            <a:avLst/>
          </a:prstGeom>
        </p:spPr>
      </p:pic>
    </p:spTree>
    <p:extLst>
      <p:ext uri="{BB962C8B-B14F-4D97-AF65-F5344CB8AC3E}">
        <p14:creationId xmlns:p14="http://schemas.microsoft.com/office/powerpoint/2010/main" val="4192886528"/>
      </p:ext>
    </p:extLst>
  </p:cSld>
  <p:clrMapOvr>
    <a:masterClrMapping/>
  </p:clrMapOvr>
</p:sld>
</file>

<file path=ppt/theme/theme1.xml><?xml version="1.0" encoding="utf-8"?>
<a:theme xmlns:a="http://schemas.openxmlformats.org/drawingml/2006/main" name="Psychiatry2023">
  <a:themeElements>
    <a:clrScheme name="NeuroPsych23">
      <a:dk1>
        <a:srgbClr val="3F3F3F"/>
      </a:dk1>
      <a:lt1>
        <a:srgbClr val="FFFFFF"/>
      </a:lt1>
      <a:dk2>
        <a:srgbClr val="5E5E5E"/>
      </a:dk2>
      <a:lt2>
        <a:srgbClr val="FFFFFF"/>
      </a:lt2>
      <a:accent1>
        <a:srgbClr val="8589A7"/>
      </a:accent1>
      <a:accent2>
        <a:srgbClr val="2B417F"/>
      </a:accent2>
      <a:accent3>
        <a:srgbClr val="1D224C"/>
      </a:accent3>
      <a:accent4>
        <a:srgbClr val="A94658"/>
      </a:accent4>
      <a:accent5>
        <a:srgbClr val="642C50"/>
      </a:accent5>
      <a:accent6>
        <a:srgbClr val="99E9EE"/>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ychiatry2023" id="{69D23100-A6F3-D846-B26B-9EA71F152B4F}" vid="{176574FE-6E99-9343-AF64-F8E46C8D7F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Psychiatry2023</Template>
  <TotalTime>16</TotalTime>
  <Words>1009</Words>
  <Application>Microsoft Macintosh PowerPoint</Application>
  <PresentationFormat>Widescreen</PresentationFormat>
  <Paragraphs>109</Paragraphs>
  <Slides>11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Century Gothic</vt:lpstr>
      <vt:lpstr>Trebuchet MS</vt:lpstr>
      <vt:lpstr>Psychiatry2023</vt:lpstr>
      <vt:lpstr>Office Theme</vt:lpstr>
      <vt:lpstr>Novel Therapeutics Treating the Adverse Events From SSRI and SNRI Monotherapy</vt:lpstr>
      <vt:lpstr>PowerPoint Presentation</vt:lpstr>
      <vt:lpstr>Disclaimer</vt:lpstr>
      <vt:lpstr>Side Effects: Frequency, Intensity and Burden</vt:lpstr>
      <vt:lpstr>Pre-treatment Evaluations</vt:lpstr>
      <vt:lpstr>Common Side Effects of SSRIs &amp; SNRIs</vt:lpstr>
      <vt:lpstr>More Serious Side Effects</vt:lpstr>
      <vt:lpstr>SSRI/SNRI Side Effects</vt:lpstr>
      <vt:lpstr>What to Do About Side Effects</vt:lpstr>
      <vt:lpstr>To Switch or Augment?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Therapeutics Treating the Adverse Events From SSRI and SNRI Monotherapy</dc:title>
  <dc:subject/>
  <dc:creator>MedEd On The Go</dc:creator>
  <cp:keywords/>
  <dc:description/>
  <cp:lastModifiedBy>Moriah Diethorn</cp:lastModifiedBy>
  <cp:revision>3</cp:revision>
  <dcterms:created xsi:type="dcterms:W3CDTF">2023-06-19T21:05:39Z</dcterms:created>
  <dcterms:modified xsi:type="dcterms:W3CDTF">2023-07-18T14:01:20Z</dcterms:modified>
  <cp:category/>
</cp:coreProperties>
</file>