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82" r:id="rId2"/>
  </p:sldMasterIdLst>
  <p:notesMasterIdLst>
    <p:notesMasterId r:id="rId11"/>
  </p:notesMasterIdLst>
  <p:sldIdLst>
    <p:sldId id="257" r:id="rId3"/>
    <p:sldId id="265" r:id="rId4"/>
    <p:sldId id="256" r:id="rId5"/>
    <p:sldId id="325" r:id="rId6"/>
    <p:sldId id="323" r:id="rId7"/>
    <p:sldId id="326" r:id="rId8"/>
    <p:sldId id="322"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547538-8B96-6C5E-B990-55466F9A02D9}" name="Rebecca Barraclough" initials="RB" userId="S::rbarraclough@ushealthconnect.com::2fefac7e-c711-47ad-8a3f-c5e62e1ab735" providerId="AD"/>
  <p188:author id="{587B9DF8-07B2-1036-2560-F7CDD8CC9D9E}" name="Prerna Poojary" initials="PP" userId="S::ppoojary@ushealthconnect.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96327"/>
  </p:normalViewPr>
  <p:slideViewPr>
    <p:cSldViewPr snapToGrid="0">
      <p:cViewPr varScale="1">
        <p:scale>
          <a:sx n="119" d="100"/>
          <a:sy n="119" d="100"/>
        </p:scale>
        <p:origin x="5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AB21E-B9E0-4B45-A796-2C8B7C459AE2}" type="datetimeFigureOut">
              <a:rPr lang="en-US" smtClean="0"/>
              <a:t>7/18/23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BD9C3-50A2-3946-B1CA-94907ED08417}" type="slidenum">
              <a:rPr lang="en-US" smtClean="0"/>
              <a:t>‹#›</a:t>
            </a:fld>
            <a:endParaRPr lang="en-US"/>
          </a:p>
        </p:txBody>
      </p:sp>
    </p:spTree>
    <p:extLst>
      <p:ext uri="{BB962C8B-B14F-4D97-AF65-F5344CB8AC3E}">
        <p14:creationId xmlns:p14="http://schemas.microsoft.com/office/powerpoint/2010/main" val="540517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606C9-7BF2-2C4B-BD56-9C09C6C98963}" type="slidenum">
              <a:rPr lang="en-US" smtClean="0"/>
              <a:t>4</a:t>
            </a:fld>
            <a:endParaRPr lang="en-US"/>
          </a:p>
        </p:txBody>
      </p:sp>
    </p:spTree>
    <p:extLst>
      <p:ext uri="{BB962C8B-B14F-4D97-AF65-F5344CB8AC3E}">
        <p14:creationId xmlns:p14="http://schemas.microsoft.com/office/powerpoint/2010/main" val="1858022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606C9-7BF2-2C4B-BD56-9C09C6C98963}" type="slidenum">
              <a:rPr lang="en-US" smtClean="0"/>
              <a:t>5</a:t>
            </a:fld>
            <a:endParaRPr lang="en-US"/>
          </a:p>
        </p:txBody>
      </p:sp>
    </p:spTree>
    <p:extLst>
      <p:ext uri="{BB962C8B-B14F-4D97-AF65-F5344CB8AC3E}">
        <p14:creationId xmlns:p14="http://schemas.microsoft.com/office/powerpoint/2010/main" val="259296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3ED2AAB-5295-011F-DFAB-FABE2BAF1B18}"/>
              </a:ext>
            </a:extLst>
          </p:cNvPr>
          <p:cNvSpPr>
            <a:spLocks noGrp="1" noChangeArrowheads="1"/>
          </p:cNvSpPr>
          <p:nvPr>
            <p:ph type="sldNum" sz="quarter" idx="5"/>
          </p:nvPr>
        </p:nvSpPr>
        <p:spPr>
          <a:ln/>
        </p:spPr>
        <p:txBody>
          <a:bodyPr/>
          <a:lstStyle/>
          <a:p>
            <a:fld id="{F72C68B4-2DDC-DB4F-8903-ABFE949BB18E}" type="slidenum">
              <a:rPr lang="en-US" altLang="en-US"/>
              <a:pPr/>
              <a:t>6</a:t>
            </a:fld>
            <a:endParaRPr lang="en-US" altLang="en-US"/>
          </a:p>
        </p:txBody>
      </p:sp>
      <p:sp>
        <p:nvSpPr>
          <p:cNvPr id="366594" name="Rectangle 2">
            <a:extLst>
              <a:ext uri="{FF2B5EF4-FFF2-40B4-BE49-F238E27FC236}">
                <a16:creationId xmlns:a16="http://schemas.microsoft.com/office/drawing/2014/main" id="{CF2F0D67-9F32-092A-10ED-05C01F6C18D1}"/>
              </a:ext>
            </a:extLst>
          </p:cNvPr>
          <p:cNvSpPr>
            <a:spLocks noGrp="1" noRot="1" noChangeAspect="1" noChangeArrowheads="1" noTextEdit="1"/>
          </p:cNvSpPr>
          <p:nvPr>
            <p:ph type="sldImg"/>
          </p:nvPr>
        </p:nvSpPr>
        <p:spPr>
          <a:xfrm>
            <a:off x="685800" y="1143000"/>
            <a:ext cx="5486400" cy="3086100"/>
          </a:xfrm>
          <a:ln/>
        </p:spPr>
      </p:sp>
      <p:sp>
        <p:nvSpPr>
          <p:cNvPr id="366595" name="Rectangle 3">
            <a:extLst>
              <a:ext uri="{FF2B5EF4-FFF2-40B4-BE49-F238E27FC236}">
                <a16:creationId xmlns:a16="http://schemas.microsoft.com/office/drawing/2014/main" id="{482690C7-02E6-B577-74D2-9B3A46D4EA5A}"/>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69240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606C9-7BF2-2C4B-BD56-9C09C6C98963}" type="slidenum">
              <a:rPr lang="en-US" smtClean="0"/>
              <a:t>7</a:t>
            </a:fld>
            <a:endParaRPr lang="en-US"/>
          </a:p>
        </p:txBody>
      </p:sp>
    </p:spTree>
    <p:extLst>
      <p:ext uri="{BB962C8B-B14F-4D97-AF65-F5344CB8AC3E}">
        <p14:creationId xmlns:p14="http://schemas.microsoft.com/office/powerpoint/2010/main" val="123253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55538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039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7234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8901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29179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99397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98300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42487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57234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79526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8720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86201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81401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88830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86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77598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3805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8428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0300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62928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0965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7768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7/18/23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85216236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003"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1.png"/><Relationship Id="rId7" Type="http://schemas.openxmlformats.org/officeDocument/2006/relationships/hyperlink" Target="http://www.mededonthego.com/"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6.svg"/><Relationship Id="rId4" Type="http://schemas.openxmlformats.org/officeDocument/2006/relationships/image" Target="../media/image22.sv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3A0B-D1A0-1A4D-9C62-07AA2868A38B}"/>
              </a:ext>
            </a:extLst>
          </p:cNvPr>
          <p:cNvSpPr>
            <a:spLocks noGrp="1"/>
          </p:cNvSpPr>
          <p:nvPr>
            <p:ph type="title"/>
          </p:nvPr>
        </p:nvSpPr>
        <p:spPr>
          <a:xfrm>
            <a:off x="609601" y="1709738"/>
            <a:ext cx="10515600" cy="2852737"/>
          </a:xfrm>
        </p:spPr>
        <p:txBody>
          <a:bodyPr>
            <a:noAutofit/>
          </a:bodyPr>
          <a:lstStyle/>
          <a:p>
            <a:r>
              <a:rPr lang="en-US" sz="4000" dirty="0"/>
              <a:t>“Inadequate Response”: Suboptimal, Treatment Resistance, and Pseudo-Resistance in Individuals with MDD </a:t>
            </a:r>
          </a:p>
        </p:txBody>
      </p:sp>
      <p:sp>
        <p:nvSpPr>
          <p:cNvPr id="3" name="Subtitle 2">
            <a:extLst>
              <a:ext uri="{FF2B5EF4-FFF2-40B4-BE49-F238E27FC236}">
                <a16:creationId xmlns:a16="http://schemas.microsoft.com/office/drawing/2014/main" id="{8E184633-9C24-1FA0-61FD-B5653458CD39}"/>
              </a:ext>
            </a:extLst>
          </p:cNvPr>
          <p:cNvSpPr>
            <a:spLocks noGrp="1"/>
          </p:cNvSpPr>
          <p:nvPr>
            <p:ph type="body" idx="1"/>
          </p:nvPr>
        </p:nvSpPr>
        <p:spPr>
          <a:xfrm>
            <a:off x="609601" y="4589463"/>
            <a:ext cx="10515600" cy="1500187"/>
          </a:xfrm>
        </p:spPr>
        <p:txBody>
          <a:bodyPr>
            <a:noAutofit/>
          </a:bodyPr>
          <a:lstStyle/>
          <a:p>
            <a:r>
              <a:rPr lang="en-US" dirty="0"/>
              <a:t>Denise Vanacore, PhD, FNP-BC, PMHNP-BC</a:t>
            </a:r>
          </a:p>
          <a:p>
            <a:r>
              <a:rPr lang="en-US" dirty="0"/>
              <a:t>Associate Dean and Professor of Nursing</a:t>
            </a:r>
          </a:p>
          <a:p>
            <a:r>
              <a:rPr lang="en-US" dirty="0"/>
              <a:t>Eastern University </a:t>
            </a:r>
          </a:p>
          <a:p>
            <a:r>
              <a:rPr lang="en-US" dirty="0"/>
              <a:t>St. </a:t>
            </a:r>
            <a:r>
              <a:rPr lang="en-US" dirty="0" err="1"/>
              <a:t>Davids</a:t>
            </a:r>
            <a:r>
              <a:rPr lang="en-US" dirty="0"/>
              <a:t>, PA </a:t>
            </a:r>
          </a:p>
        </p:txBody>
      </p:sp>
    </p:spTree>
    <p:extLst>
      <p:ext uri="{BB962C8B-B14F-4D97-AF65-F5344CB8AC3E}">
        <p14:creationId xmlns:p14="http://schemas.microsoft.com/office/powerpoint/2010/main" val="243298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Suboptimal Response in Major Depressive Disorder: What’s Next When First-Line Treatment Fails?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lang="en-US" sz="1500" dirty="0">
              <a:solidFill>
                <a:srgbClr val="747474"/>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Translate scores of screening tools appropriately to confirm inadequate response to initial therapy for depression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Develop confidence in switching between antidepressant therapies once a patient has been identified as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suboptimally</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treated or has failed first-line antidepressant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between alternative treatment options for a patient who has failed first-line antidepressant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614C6-8E90-572A-D19D-4AFC8955DA6C}"/>
              </a:ext>
            </a:extLst>
          </p:cNvPr>
          <p:cNvSpPr>
            <a:spLocks noGrp="1"/>
          </p:cNvSpPr>
          <p:nvPr>
            <p:ph type="title"/>
          </p:nvPr>
        </p:nvSpPr>
        <p:spPr/>
        <p:txBody>
          <a:bodyPr/>
          <a:lstStyle/>
          <a:p>
            <a:r>
              <a:rPr lang="en-US" dirty="0"/>
              <a:t>Treatment Remission</a:t>
            </a:r>
          </a:p>
        </p:txBody>
      </p:sp>
      <p:sp>
        <p:nvSpPr>
          <p:cNvPr id="5" name="Footer Placeholder 4">
            <a:extLst>
              <a:ext uri="{FF2B5EF4-FFF2-40B4-BE49-F238E27FC236}">
                <a16:creationId xmlns:a16="http://schemas.microsoft.com/office/drawing/2014/main" id="{91AE133F-1E79-59AC-C914-08DC37A756EF}"/>
              </a:ext>
            </a:extLst>
          </p:cNvPr>
          <p:cNvSpPr>
            <a:spLocks noGrp="1"/>
          </p:cNvSpPr>
          <p:nvPr>
            <p:ph type="ftr" sz="quarter" idx="3"/>
          </p:nvPr>
        </p:nvSpPr>
        <p:spPr/>
        <p:txBody>
          <a:bodyPr/>
          <a:lstStyle/>
          <a:p>
            <a:r>
              <a:rPr lang="en-US"/>
              <a:t>PHQ-9, patient health questionnaire-9. </a:t>
            </a:r>
          </a:p>
        </p:txBody>
      </p:sp>
      <p:grpSp>
        <p:nvGrpSpPr>
          <p:cNvPr id="11" name="Group 10">
            <a:extLst>
              <a:ext uri="{FF2B5EF4-FFF2-40B4-BE49-F238E27FC236}">
                <a16:creationId xmlns:a16="http://schemas.microsoft.com/office/drawing/2014/main" id="{0AD32D72-FFD4-0F2A-82F8-1BC8625DFC9C}"/>
              </a:ext>
            </a:extLst>
          </p:cNvPr>
          <p:cNvGrpSpPr/>
          <p:nvPr/>
        </p:nvGrpSpPr>
        <p:grpSpPr>
          <a:xfrm>
            <a:off x="1794159" y="1342056"/>
            <a:ext cx="8854200" cy="4492225"/>
            <a:chOff x="1668899" y="1342056"/>
            <a:chExt cx="8854200" cy="4492225"/>
          </a:xfrm>
        </p:grpSpPr>
        <p:sp>
          <p:nvSpPr>
            <p:cNvPr id="12" name="Rectangle 11">
              <a:extLst>
                <a:ext uri="{FF2B5EF4-FFF2-40B4-BE49-F238E27FC236}">
                  <a16:creationId xmlns:a16="http://schemas.microsoft.com/office/drawing/2014/main" id="{92E56CA4-BDDB-C375-952D-1031800306F3}"/>
                </a:ext>
              </a:extLst>
            </p:cNvPr>
            <p:cNvSpPr/>
            <p:nvPr/>
          </p:nvSpPr>
          <p:spPr>
            <a:xfrm>
              <a:off x="1668899" y="1342056"/>
              <a:ext cx="3977491" cy="4492225"/>
            </a:xfrm>
            <a:prstGeom prst="rect">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3" name="Rectangle 12">
              <a:extLst>
                <a:ext uri="{FF2B5EF4-FFF2-40B4-BE49-F238E27FC236}">
                  <a16:creationId xmlns:a16="http://schemas.microsoft.com/office/drawing/2014/main" id="{FC38439D-44EC-5CCB-2F4A-8043C057EE8D}"/>
                </a:ext>
              </a:extLst>
            </p:cNvPr>
            <p:cNvSpPr/>
            <p:nvPr/>
          </p:nvSpPr>
          <p:spPr>
            <a:xfrm>
              <a:off x="1867773" y="1529232"/>
              <a:ext cx="3579742" cy="3041611"/>
            </a:xfrm>
            <a:prstGeom prst="rect">
              <a:avLst/>
            </a:prstGeom>
            <a:solidFill>
              <a:schemeClr val="accent1"/>
            </a:solidFill>
          </p:spPr>
          <p:style>
            <a:lnRef idx="3">
              <a:schemeClr val="lt1">
                <a:hueOff val="0"/>
                <a:satOff val="0"/>
                <a:lumOff val="0"/>
                <a:alphaOff val="0"/>
              </a:schemeClr>
            </a:lnRef>
            <a:fillRef idx="1">
              <a:schemeClr val="accent3">
                <a:tint val="50000"/>
                <a:hueOff val="0"/>
                <a:satOff val="0"/>
                <a:lumOff val="0"/>
                <a:alphaOff val="0"/>
              </a:schemeClr>
            </a:fillRef>
            <a:effectRef idx="1">
              <a:schemeClr val="accent3">
                <a:tint val="50000"/>
                <a:hueOff val="0"/>
                <a:satOff val="0"/>
                <a:lumOff val="0"/>
                <a:alphaOff val="0"/>
              </a:schemeClr>
            </a:effectRef>
            <a:fontRef idx="minor">
              <a:schemeClr val="lt1">
                <a:hueOff val="0"/>
                <a:satOff val="0"/>
                <a:lumOff val="0"/>
                <a:alphaOff val="0"/>
              </a:schemeClr>
            </a:fontRef>
          </p:style>
        </p:sp>
        <p:sp>
          <p:nvSpPr>
            <p:cNvPr id="14" name="Freeform 13">
              <a:extLst>
                <a:ext uri="{FF2B5EF4-FFF2-40B4-BE49-F238E27FC236}">
                  <a16:creationId xmlns:a16="http://schemas.microsoft.com/office/drawing/2014/main" id="{B71A082B-BDD2-259E-2630-E2A4EF5F0EE2}"/>
                </a:ext>
              </a:extLst>
            </p:cNvPr>
            <p:cNvSpPr/>
            <p:nvPr/>
          </p:nvSpPr>
          <p:spPr>
            <a:xfrm>
              <a:off x="1867773" y="4570843"/>
              <a:ext cx="3579742" cy="1263438"/>
            </a:xfrm>
            <a:custGeom>
              <a:avLst/>
              <a:gdLst>
                <a:gd name="connsiteX0" fmla="*/ 0 w 3579742"/>
                <a:gd name="connsiteY0" fmla="*/ 0 h 1263438"/>
                <a:gd name="connsiteX1" fmla="*/ 3579742 w 3579742"/>
                <a:gd name="connsiteY1" fmla="*/ 0 h 1263438"/>
                <a:gd name="connsiteX2" fmla="*/ 3579742 w 3579742"/>
                <a:gd name="connsiteY2" fmla="*/ 1263438 h 1263438"/>
                <a:gd name="connsiteX3" fmla="*/ 0 w 3579742"/>
                <a:gd name="connsiteY3" fmla="*/ 1263438 h 1263438"/>
                <a:gd name="connsiteX4" fmla="*/ 0 w 3579742"/>
                <a:gd name="connsiteY4" fmla="*/ 0 h 126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742" h="1263438">
                  <a:moveTo>
                    <a:pt x="0" y="0"/>
                  </a:moveTo>
                  <a:lnTo>
                    <a:pt x="3579742" y="0"/>
                  </a:lnTo>
                  <a:lnTo>
                    <a:pt x="3579742" y="1263438"/>
                  </a:lnTo>
                  <a:lnTo>
                    <a:pt x="0" y="12634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dirty="0"/>
                <a:t>Remission</a:t>
              </a:r>
              <a:r>
                <a:rPr lang="en-US" sz="2700" kern="1200" dirty="0"/>
                <a:t> is the goal of treatment</a:t>
              </a:r>
            </a:p>
          </p:txBody>
        </p:sp>
        <p:sp>
          <p:nvSpPr>
            <p:cNvPr id="15" name="Rectangle 14">
              <a:extLst>
                <a:ext uri="{FF2B5EF4-FFF2-40B4-BE49-F238E27FC236}">
                  <a16:creationId xmlns:a16="http://schemas.microsoft.com/office/drawing/2014/main" id="{28BD853F-C75C-1AE5-AFE5-23113BB5E615}"/>
                </a:ext>
              </a:extLst>
            </p:cNvPr>
            <p:cNvSpPr/>
            <p:nvPr/>
          </p:nvSpPr>
          <p:spPr>
            <a:xfrm>
              <a:off x="6545608" y="1342056"/>
              <a:ext cx="3977491" cy="4492225"/>
            </a:xfrm>
            <a:prstGeom prst="rect">
              <a:avLst/>
            </a:prstGeom>
            <a:ln>
              <a:solidFill>
                <a:schemeClr val="accent4"/>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16" name="Rectangle 15">
              <a:extLst>
                <a:ext uri="{FF2B5EF4-FFF2-40B4-BE49-F238E27FC236}">
                  <a16:creationId xmlns:a16="http://schemas.microsoft.com/office/drawing/2014/main" id="{D5F1737E-4C9D-9983-D672-1B5202C32681}"/>
                </a:ext>
              </a:extLst>
            </p:cNvPr>
            <p:cNvSpPr/>
            <p:nvPr/>
          </p:nvSpPr>
          <p:spPr>
            <a:xfrm>
              <a:off x="6744482" y="1529232"/>
              <a:ext cx="3579742" cy="3041611"/>
            </a:xfrm>
            <a:prstGeom prst="rect">
              <a:avLst/>
            </a:prstGeom>
          </p:spPr>
          <p:style>
            <a:lnRef idx="3">
              <a:schemeClr val="lt1">
                <a:hueOff val="0"/>
                <a:satOff val="0"/>
                <a:lumOff val="0"/>
                <a:alphaOff val="0"/>
              </a:schemeClr>
            </a:lnRef>
            <a:fillRef idx="1">
              <a:schemeClr val="accent3">
                <a:tint val="50000"/>
                <a:hueOff val="7027397"/>
                <a:satOff val="18972"/>
                <a:lumOff val="17967"/>
                <a:alphaOff val="0"/>
              </a:schemeClr>
            </a:fillRef>
            <a:effectRef idx="1">
              <a:schemeClr val="accent3">
                <a:tint val="50000"/>
                <a:hueOff val="7027397"/>
                <a:satOff val="18972"/>
                <a:lumOff val="17967"/>
                <a:alphaOff val="0"/>
              </a:schemeClr>
            </a:effectRef>
            <a:fontRef idx="minor">
              <a:schemeClr val="lt1">
                <a:hueOff val="0"/>
                <a:satOff val="0"/>
                <a:lumOff val="0"/>
                <a:alphaOff val="0"/>
              </a:schemeClr>
            </a:fontRef>
          </p:style>
        </p:sp>
        <p:sp>
          <p:nvSpPr>
            <p:cNvPr id="17" name="Freeform 16">
              <a:extLst>
                <a:ext uri="{FF2B5EF4-FFF2-40B4-BE49-F238E27FC236}">
                  <a16:creationId xmlns:a16="http://schemas.microsoft.com/office/drawing/2014/main" id="{FBD3FE1A-AC3B-D872-8244-E1DBC4074FAB}"/>
                </a:ext>
              </a:extLst>
            </p:cNvPr>
            <p:cNvSpPr/>
            <p:nvPr/>
          </p:nvSpPr>
          <p:spPr>
            <a:xfrm>
              <a:off x="6744482" y="4570843"/>
              <a:ext cx="3579742" cy="1263438"/>
            </a:xfrm>
            <a:custGeom>
              <a:avLst/>
              <a:gdLst>
                <a:gd name="connsiteX0" fmla="*/ 0 w 3579742"/>
                <a:gd name="connsiteY0" fmla="*/ 0 h 1263438"/>
                <a:gd name="connsiteX1" fmla="*/ 3579742 w 3579742"/>
                <a:gd name="connsiteY1" fmla="*/ 0 h 1263438"/>
                <a:gd name="connsiteX2" fmla="*/ 3579742 w 3579742"/>
                <a:gd name="connsiteY2" fmla="*/ 1263438 h 1263438"/>
                <a:gd name="connsiteX3" fmla="*/ 0 w 3579742"/>
                <a:gd name="connsiteY3" fmla="*/ 1263438 h 1263438"/>
                <a:gd name="connsiteX4" fmla="*/ 0 w 3579742"/>
                <a:gd name="connsiteY4" fmla="*/ 0 h 126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742" h="1263438">
                  <a:moveTo>
                    <a:pt x="0" y="0"/>
                  </a:moveTo>
                  <a:lnTo>
                    <a:pt x="3579742" y="0"/>
                  </a:lnTo>
                  <a:lnTo>
                    <a:pt x="3579742" y="1263438"/>
                  </a:lnTo>
                  <a:lnTo>
                    <a:pt x="0" y="12634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Indicated by a PHQ-9 score of</a:t>
              </a:r>
              <a:r>
                <a:rPr lang="en-US" sz="2700" b="1" kern="1200" dirty="0"/>
                <a:t> less than 4</a:t>
              </a:r>
            </a:p>
          </p:txBody>
        </p:sp>
      </p:grpSp>
      <p:sp>
        <p:nvSpPr>
          <p:cNvPr id="3" name="Oval 2">
            <a:extLst>
              <a:ext uri="{FF2B5EF4-FFF2-40B4-BE49-F238E27FC236}">
                <a16:creationId xmlns:a16="http://schemas.microsoft.com/office/drawing/2014/main" id="{54A60F10-3BE3-6649-553C-C706D353B642}"/>
              </a:ext>
            </a:extLst>
          </p:cNvPr>
          <p:cNvSpPr/>
          <p:nvPr/>
        </p:nvSpPr>
        <p:spPr>
          <a:xfrm>
            <a:off x="8492336" y="2424701"/>
            <a:ext cx="1072904" cy="123289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Badge 4 with solid fill">
            <a:extLst>
              <a:ext uri="{FF2B5EF4-FFF2-40B4-BE49-F238E27FC236}">
                <a16:creationId xmlns:a16="http://schemas.microsoft.com/office/drawing/2014/main" id="{B7E73BFE-824A-B748-3B1A-5DC14D33DB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81508" y="2005120"/>
            <a:ext cx="2070609" cy="2070609"/>
          </a:xfrm>
          <a:prstGeom prst="rect">
            <a:avLst/>
          </a:prstGeom>
        </p:spPr>
      </p:pic>
      <p:sp>
        <p:nvSpPr>
          <p:cNvPr id="22" name="TextBox 21">
            <a:extLst>
              <a:ext uri="{FF2B5EF4-FFF2-40B4-BE49-F238E27FC236}">
                <a16:creationId xmlns:a16="http://schemas.microsoft.com/office/drawing/2014/main" id="{DD333E2F-4505-5E94-0C8A-5D308B87EE68}"/>
              </a:ext>
            </a:extLst>
          </p:cNvPr>
          <p:cNvSpPr txBox="1"/>
          <p:nvPr/>
        </p:nvSpPr>
        <p:spPr>
          <a:xfrm>
            <a:off x="7271807" y="2291443"/>
            <a:ext cx="1220529" cy="1569660"/>
          </a:xfrm>
          <a:prstGeom prst="rect">
            <a:avLst/>
          </a:prstGeom>
          <a:noFill/>
        </p:spPr>
        <p:txBody>
          <a:bodyPr wrap="square" rtlCol="0">
            <a:spAutoFit/>
          </a:bodyPr>
          <a:lstStyle/>
          <a:p>
            <a:r>
              <a:rPr lang="en-US" sz="9600" b="1" dirty="0">
                <a:solidFill>
                  <a:schemeClr val="accent4"/>
                </a:solidFill>
              </a:rPr>
              <a:t>&gt;</a:t>
            </a:r>
          </a:p>
        </p:txBody>
      </p:sp>
      <p:pic>
        <p:nvPicPr>
          <p:cNvPr id="24" name="Graphic 23">
            <a:extLst>
              <a:ext uri="{FF2B5EF4-FFF2-40B4-BE49-F238E27FC236}">
                <a16:creationId xmlns:a16="http://schemas.microsoft.com/office/drawing/2014/main" id="{BC6115BE-27E6-8AB9-7A4D-FECAC7B03E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59828" y="1845819"/>
            <a:ext cx="2846152" cy="2846152"/>
          </a:xfrm>
          <a:prstGeom prst="rect">
            <a:avLst/>
          </a:prstGeom>
        </p:spPr>
      </p:pic>
    </p:spTree>
    <p:extLst>
      <p:ext uri="{BB962C8B-B14F-4D97-AF65-F5344CB8AC3E}">
        <p14:creationId xmlns:p14="http://schemas.microsoft.com/office/powerpoint/2010/main" val="2070950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4003B-4F1B-F380-8BAB-AF486F7029ED}"/>
              </a:ext>
            </a:extLst>
          </p:cNvPr>
          <p:cNvSpPr>
            <a:spLocks noGrp="1"/>
          </p:cNvSpPr>
          <p:nvPr>
            <p:ph type="title"/>
          </p:nvPr>
        </p:nvSpPr>
        <p:spPr>
          <a:xfrm>
            <a:off x="609600" y="199505"/>
            <a:ext cx="10744200" cy="1185577"/>
          </a:xfrm>
        </p:spPr>
        <p:txBody>
          <a:bodyPr/>
          <a:lstStyle/>
          <a:p>
            <a:r>
              <a:rPr lang="en-US" dirty="0"/>
              <a:t>Treatment Resistance</a:t>
            </a:r>
          </a:p>
        </p:txBody>
      </p:sp>
      <p:sp>
        <p:nvSpPr>
          <p:cNvPr id="3" name="Content Placeholder 2">
            <a:extLst>
              <a:ext uri="{FF2B5EF4-FFF2-40B4-BE49-F238E27FC236}">
                <a16:creationId xmlns:a16="http://schemas.microsoft.com/office/drawing/2014/main" id="{3886F351-1965-DE19-F1AB-F9D8AB1BA143}"/>
              </a:ext>
            </a:extLst>
          </p:cNvPr>
          <p:cNvSpPr>
            <a:spLocks noGrp="1"/>
          </p:cNvSpPr>
          <p:nvPr>
            <p:ph idx="1"/>
          </p:nvPr>
        </p:nvSpPr>
        <p:spPr>
          <a:xfrm>
            <a:off x="609600" y="1477906"/>
            <a:ext cx="10744200" cy="4722477"/>
          </a:xfrm>
        </p:spPr>
        <p:txBody>
          <a:bodyPr>
            <a:normAutofit/>
          </a:bodyPr>
          <a:lstStyle/>
          <a:p>
            <a:pPr>
              <a:spcAft>
                <a:spcPts val="1200"/>
              </a:spcAft>
            </a:pPr>
            <a:r>
              <a:rPr lang="en-US" sz="2800" dirty="0"/>
              <a:t>Lack of remission after 2 adequate trials of antidepressants</a:t>
            </a:r>
          </a:p>
          <a:p>
            <a:pPr>
              <a:spcAft>
                <a:spcPts val="1200"/>
              </a:spcAft>
            </a:pPr>
            <a:r>
              <a:rPr lang="en-US" sz="2800" dirty="0"/>
              <a:t>Specific guidelines have not been established</a:t>
            </a:r>
          </a:p>
          <a:p>
            <a:pPr>
              <a:spcAft>
                <a:spcPts val="1200"/>
              </a:spcAft>
            </a:pPr>
            <a:r>
              <a:rPr lang="en-US" sz="2800" dirty="0"/>
              <a:t>Incidence ~ 44% according to the STAR*D trial</a:t>
            </a:r>
          </a:p>
          <a:p>
            <a:pPr>
              <a:spcAft>
                <a:spcPts val="1200"/>
              </a:spcAft>
            </a:pPr>
            <a:r>
              <a:rPr lang="en-US" sz="2800" dirty="0"/>
              <a:t>Several staging models</a:t>
            </a:r>
          </a:p>
          <a:p>
            <a:pPr>
              <a:spcAft>
                <a:spcPts val="1200"/>
              </a:spcAft>
            </a:pPr>
            <a:r>
              <a:rPr lang="en-US" sz="2800" dirty="0"/>
              <a:t>Difficult to treat depression</a:t>
            </a:r>
          </a:p>
          <a:p>
            <a:pPr>
              <a:spcAft>
                <a:spcPts val="1200"/>
              </a:spcAft>
            </a:pPr>
            <a:endParaRPr lang="en-US" sz="2800" dirty="0"/>
          </a:p>
          <a:p>
            <a:pPr>
              <a:spcAft>
                <a:spcPts val="1200"/>
              </a:spcAft>
            </a:pPr>
            <a:endParaRPr lang="en-US" sz="2800" dirty="0"/>
          </a:p>
        </p:txBody>
      </p:sp>
      <p:sp>
        <p:nvSpPr>
          <p:cNvPr id="8" name="Footer Placeholder 7">
            <a:extLst>
              <a:ext uri="{FF2B5EF4-FFF2-40B4-BE49-F238E27FC236}">
                <a16:creationId xmlns:a16="http://schemas.microsoft.com/office/drawing/2014/main" id="{BD66C82B-FFBF-80C6-B5DE-BF4C14A80D34}"/>
              </a:ext>
            </a:extLst>
          </p:cNvPr>
          <p:cNvSpPr>
            <a:spLocks noGrp="1"/>
          </p:cNvSpPr>
          <p:nvPr>
            <p:ph type="ftr" sz="quarter" idx="3"/>
          </p:nvPr>
        </p:nvSpPr>
        <p:spPr>
          <a:xfrm>
            <a:off x="609600" y="6356350"/>
            <a:ext cx="11077184" cy="442131"/>
          </a:xfrm>
        </p:spPr>
        <p:txBody>
          <a:bodyPr/>
          <a:lstStyle/>
          <a:p>
            <a:r>
              <a:rPr lang="en-US" dirty="0"/>
              <a:t>STAR*D, Sequenced Treatment Alternatives to Relieve Depression.</a:t>
            </a:r>
          </a:p>
          <a:p>
            <a:r>
              <a:rPr lang="en-US" dirty="0"/>
              <a:t>
McIntyre RS, et al. </a:t>
            </a:r>
            <a:r>
              <a:rPr lang="en-US" i="1" dirty="0"/>
              <a:t>J Affect </a:t>
            </a:r>
            <a:r>
              <a:rPr lang="en-US" i="1" dirty="0" err="1"/>
              <a:t>Disord</a:t>
            </a:r>
            <a:r>
              <a:rPr lang="en-US" i="1" dirty="0"/>
              <a:t>. </a:t>
            </a:r>
            <a:r>
              <a:rPr lang="en-US" dirty="0"/>
              <a:t>2014;156:1-7; Rush AJ, et al. </a:t>
            </a:r>
            <a:r>
              <a:rPr lang="en-US" i="1" dirty="0"/>
              <a:t>Am J Psychiatry</a:t>
            </a:r>
            <a:r>
              <a:rPr lang="en-US" dirty="0"/>
              <a:t>. 2006;163(11):1905-17; </a:t>
            </a:r>
            <a:r>
              <a:rPr lang="en-US" dirty="0" err="1"/>
              <a:t>Voineskos</a:t>
            </a:r>
            <a:r>
              <a:rPr lang="en-US" dirty="0"/>
              <a:t> D, et al. </a:t>
            </a:r>
            <a:r>
              <a:rPr lang="en-US" i="1" dirty="0" err="1"/>
              <a:t>Neuropsychiatr</a:t>
            </a:r>
            <a:r>
              <a:rPr lang="en-US" i="1" dirty="0"/>
              <a:t> Dis Treat. </a:t>
            </a:r>
            <a:r>
              <a:rPr lang="en-US" dirty="0"/>
              <a:t>2020;16:221-34.</a:t>
            </a:r>
          </a:p>
        </p:txBody>
      </p:sp>
    </p:spTree>
    <p:extLst>
      <p:ext uri="{BB962C8B-B14F-4D97-AF65-F5344CB8AC3E}">
        <p14:creationId xmlns:p14="http://schemas.microsoft.com/office/powerpoint/2010/main" val="825379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37AC0A37-FCD9-314F-02A9-C6E12E4B1080}"/>
              </a:ext>
            </a:extLst>
          </p:cNvPr>
          <p:cNvSpPr>
            <a:spLocks noGrp="1" noChangeArrowheads="1"/>
          </p:cNvSpPr>
          <p:nvPr>
            <p:ph type="title"/>
          </p:nvPr>
        </p:nvSpPr>
        <p:spPr>
          <a:xfrm>
            <a:off x="609600" y="199505"/>
            <a:ext cx="10744200" cy="1185577"/>
          </a:xfrm>
        </p:spPr>
        <p:txBody>
          <a:bodyPr/>
          <a:lstStyle/>
          <a:p>
            <a:r>
              <a:rPr lang="en-US" altLang="en-US" dirty="0"/>
              <a:t>Suboptimal Treatment</a:t>
            </a:r>
          </a:p>
        </p:txBody>
      </p:sp>
      <p:grpSp>
        <p:nvGrpSpPr>
          <p:cNvPr id="11" name="Group 10">
            <a:extLst>
              <a:ext uri="{FF2B5EF4-FFF2-40B4-BE49-F238E27FC236}">
                <a16:creationId xmlns:a16="http://schemas.microsoft.com/office/drawing/2014/main" id="{CE447980-B3E7-42DC-9C61-212E85D6618E}"/>
              </a:ext>
            </a:extLst>
          </p:cNvPr>
          <p:cNvGrpSpPr/>
          <p:nvPr/>
        </p:nvGrpSpPr>
        <p:grpSpPr>
          <a:xfrm>
            <a:off x="390395" y="1685112"/>
            <a:ext cx="11411211" cy="4461292"/>
            <a:chOff x="390395" y="1685112"/>
            <a:chExt cx="11411211" cy="4461292"/>
          </a:xfrm>
        </p:grpSpPr>
        <p:sp>
          <p:nvSpPr>
            <p:cNvPr id="10" name="Trapezoid 9">
              <a:extLst>
                <a:ext uri="{FF2B5EF4-FFF2-40B4-BE49-F238E27FC236}">
                  <a16:creationId xmlns:a16="http://schemas.microsoft.com/office/drawing/2014/main" id="{98958382-180B-1586-C844-2FF7D1E94037}"/>
                </a:ext>
              </a:extLst>
            </p:cNvPr>
            <p:cNvSpPr/>
            <p:nvPr/>
          </p:nvSpPr>
          <p:spPr>
            <a:xfrm flipV="1">
              <a:off x="390395" y="3341318"/>
              <a:ext cx="11411211" cy="1649561"/>
            </a:xfrm>
            <a:prstGeom prst="trapezoid">
              <a:avLst>
                <a:gd name="adj" fmla="val 91720"/>
              </a:avLst>
            </a:prstGeom>
            <a:gradFill flip="none" rotWithShape="1">
              <a:gsLst>
                <a:gs pos="100000">
                  <a:schemeClr val="accent4">
                    <a:lumMod val="5000"/>
                    <a:lumOff val="95000"/>
                    <a:alpha val="0"/>
                  </a:schemeClr>
                </a:gs>
                <a:gs pos="0">
                  <a:schemeClr val="accent4">
                    <a:lumMod val="45000"/>
                    <a:lumOff val="5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45E1E036-D2AC-A98B-C5CE-9BDA5914B969}"/>
                </a:ext>
              </a:extLst>
            </p:cNvPr>
            <p:cNvSpPr/>
            <p:nvPr/>
          </p:nvSpPr>
          <p:spPr>
            <a:xfrm>
              <a:off x="823402" y="1691014"/>
              <a:ext cx="2347995" cy="2218471"/>
            </a:xfrm>
            <a:custGeom>
              <a:avLst/>
              <a:gdLst>
                <a:gd name="connsiteX0" fmla="*/ 0 w 3357562"/>
                <a:gd name="connsiteY0" fmla="*/ 0 h 2014537"/>
                <a:gd name="connsiteX1" fmla="*/ 3357562 w 3357562"/>
                <a:gd name="connsiteY1" fmla="*/ 0 h 2014537"/>
                <a:gd name="connsiteX2" fmla="*/ 3357562 w 3357562"/>
                <a:gd name="connsiteY2" fmla="*/ 2014537 h 2014537"/>
                <a:gd name="connsiteX3" fmla="*/ 0 w 3357562"/>
                <a:gd name="connsiteY3" fmla="*/ 2014537 h 2014537"/>
                <a:gd name="connsiteX4" fmla="*/ 0 w 3357562"/>
                <a:gd name="connsiteY4" fmla="*/ 0 h 2014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62" h="2014537">
                  <a:moveTo>
                    <a:pt x="0" y="0"/>
                  </a:moveTo>
                  <a:lnTo>
                    <a:pt x="3357562" y="0"/>
                  </a:lnTo>
                  <a:lnTo>
                    <a:pt x="3357562" y="2014537"/>
                  </a:lnTo>
                  <a:lnTo>
                    <a:pt x="0" y="2014537"/>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6680" tIns="106680" rIns="106680" bIns="274320" numCol="1" spcCol="1270" anchor="b" anchorCtr="0">
              <a:noAutofit/>
            </a:bodyPr>
            <a:lstStyle/>
            <a:p>
              <a:pPr marL="0" lvl="0" indent="0" algn="ctr" defTabSz="1244600">
                <a:lnSpc>
                  <a:spcPct val="90000"/>
                </a:lnSpc>
                <a:spcBef>
                  <a:spcPct val="0"/>
                </a:spcBef>
                <a:spcAft>
                  <a:spcPct val="35000"/>
                </a:spcAft>
                <a:buNone/>
              </a:pPr>
              <a:r>
                <a:rPr lang="en-US" altLang="en-US" sz="2400" b="1" kern="1200" dirty="0"/>
                <a:t>Inadequate dose</a:t>
              </a:r>
              <a:endParaRPr lang="en-US" sz="2400" b="1" kern="1200" dirty="0"/>
            </a:p>
          </p:txBody>
        </p:sp>
        <p:sp>
          <p:nvSpPr>
            <p:cNvPr id="36" name="Freeform 35">
              <a:extLst>
                <a:ext uri="{FF2B5EF4-FFF2-40B4-BE49-F238E27FC236}">
                  <a16:creationId xmlns:a16="http://schemas.microsoft.com/office/drawing/2014/main" id="{4B9A75D2-A3C7-D2A9-5B77-0BED470F363F}"/>
                </a:ext>
              </a:extLst>
            </p:cNvPr>
            <p:cNvSpPr/>
            <p:nvPr/>
          </p:nvSpPr>
          <p:spPr>
            <a:xfrm>
              <a:off x="3596454" y="1691014"/>
              <a:ext cx="2347995" cy="2218471"/>
            </a:xfrm>
            <a:custGeom>
              <a:avLst/>
              <a:gdLst>
                <a:gd name="connsiteX0" fmla="*/ 0 w 3357562"/>
                <a:gd name="connsiteY0" fmla="*/ 0 h 2014537"/>
                <a:gd name="connsiteX1" fmla="*/ 3357562 w 3357562"/>
                <a:gd name="connsiteY1" fmla="*/ 0 h 2014537"/>
                <a:gd name="connsiteX2" fmla="*/ 3357562 w 3357562"/>
                <a:gd name="connsiteY2" fmla="*/ 2014537 h 2014537"/>
                <a:gd name="connsiteX3" fmla="*/ 0 w 3357562"/>
                <a:gd name="connsiteY3" fmla="*/ 2014537 h 2014537"/>
                <a:gd name="connsiteX4" fmla="*/ 0 w 3357562"/>
                <a:gd name="connsiteY4" fmla="*/ 0 h 2014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62" h="2014537">
                  <a:moveTo>
                    <a:pt x="0" y="0"/>
                  </a:moveTo>
                  <a:lnTo>
                    <a:pt x="3357562" y="0"/>
                  </a:lnTo>
                  <a:lnTo>
                    <a:pt x="3357562" y="2014537"/>
                  </a:lnTo>
                  <a:lnTo>
                    <a:pt x="0" y="2014537"/>
                  </a:lnTo>
                  <a:lnTo>
                    <a:pt x="0" y="0"/>
                  </a:lnTo>
                  <a:close/>
                </a:path>
              </a:pathLst>
            </a:custGeom>
          </p:spPr>
          <p:style>
            <a:lnRef idx="2">
              <a:schemeClr val="lt1">
                <a:hueOff val="0"/>
                <a:satOff val="0"/>
                <a:lumOff val="0"/>
                <a:alphaOff val="0"/>
              </a:schemeClr>
            </a:lnRef>
            <a:fillRef idx="1">
              <a:schemeClr val="accent3">
                <a:hueOff val="1732119"/>
                <a:satOff val="-833"/>
                <a:lumOff val="6568"/>
                <a:alphaOff val="0"/>
              </a:schemeClr>
            </a:fillRef>
            <a:effectRef idx="0">
              <a:schemeClr val="accent3">
                <a:hueOff val="1732119"/>
                <a:satOff val="-833"/>
                <a:lumOff val="6568"/>
                <a:alphaOff val="0"/>
              </a:schemeClr>
            </a:effectRef>
            <a:fontRef idx="minor">
              <a:schemeClr val="lt1"/>
            </a:fontRef>
          </p:style>
          <p:txBody>
            <a:bodyPr spcFirstLastPara="0" vert="horz" wrap="square" lIns="106680" tIns="106680" rIns="106680" bIns="274320" numCol="1" spcCol="1270" anchor="b" anchorCtr="0">
              <a:noAutofit/>
            </a:bodyPr>
            <a:lstStyle/>
            <a:p>
              <a:pPr marL="0" lvl="0" indent="0" algn="ctr" defTabSz="1244600">
                <a:lnSpc>
                  <a:spcPct val="90000"/>
                </a:lnSpc>
                <a:spcBef>
                  <a:spcPct val="0"/>
                </a:spcBef>
                <a:spcAft>
                  <a:spcPct val="35000"/>
                </a:spcAft>
                <a:buNone/>
              </a:pPr>
              <a:r>
                <a:rPr lang="en-US" altLang="en-US" sz="2400" b="1" kern="1200" dirty="0"/>
                <a:t>Inadequate time</a:t>
              </a:r>
            </a:p>
          </p:txBody>
        </p:sp>
        <p:sp>
          <p:nvSpPr>
            <p:cNvPr id="37" name="Freeform 36">
              <a:extLst>
                <a:ext uri="{FF2B5EF4-FFF2-40B4-BE49-F238E27FC236}">
                  <a16:creationId xmlns:a16="http://schemas.microsoft.com/office/drawing/2014/main" id="{81068CC1-000F-26A4-2EE2-39C623B213D4}"/>
                </a:ext>
              </a:extLst>
            </p:cNvPr>
            <p:cNvSpPr/>
            <p:nvPr/>
          </p:nvSpPr>
          <p:spPr>
            <a:xfrm>
              <a:off x="6369506" y="1691014"/>
              <a:ext cx="2347995" cy="2218471"/>
            </a:xfrm>
            <a:custGeom>
              <a:avLst/>
              <a:gdLst>
                <a:gd name="connsiteX0" fmla="*/ 0 w 3357562"/>
                <a:gd name="connsiteY0" fmla="*/ 0 h 2014537"/>
                <a:gd name="connsiteX1" fmla="*/ 3357562 w 3357562"/>
                <a:gd name="connsiteY1" fmla="*/ 0 h 2014537"/>
                <a:gd name="connsiteX2" fmla="*/ 3357562 w 3357562"/>
                <a:gd name="connsiteY2" fmla="*/ 2014537 h 2014537"/>
                <a:gd name="connsiteX3" fmla="*/ 0 w 3357562"/>
                <a:gd name="connsiteY3" fmla="*/ 2014537 h 2014537"/>
                <a:gd name="connsiteX4" fmla="*/ 0 w 3357562"/>
                <a:gd name="connsiteY4" fmla="*/ 0 h 2014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62" h="2014537">
                  <a:moveTo>
                    <a:pt x="0" y="0"/>
                  </a:moveTo>
                  <a:lnTo>
                    <a:pt x="3357562" y="0"/>
                  </a:lnTo>
                  <a:lnTo>
                    <a:pt x="3357562" y="2014537"/>
                  </a:lnTo>
                  <a:lnTo>
                    <a:pt x="0" y="2014537"/>
                  </a:lnTo>
                  <a:lnTo>
                    <a:pt x="0" y="0"/>
                  </a:lnTo>
                  <a:close/>
                </a:path>
              </a:pathLst>
            </a:custGeom>
          </p:spPr>
          <p:style>
            <a:lnRef idx="2">
              <a:schemeClr val="lt1">
                <a:hueOff val="0"/>
                <a:satOff val="0"/>
                <a:lumOff val="0"/>
                <a:alphaOff val="0"/>
              </a:schemeClr>
            </a:lnRef>
            <a:fillRef idx="1">
              <a:schemeClr val="accent3">
                <a:hueOff val="3464238"/>
                <a:satOff val="-1666"/>
                <a:lumOff val="13137"/>
                <a:alphaOff val="0"/>
              </a:schemeClr>
            </a:fillRef>
            <a:effectRef idx="0">
              <a:schemeClr val="accent3">
                <a:hueOff val="3464238"/>
                <a:satOff val="-1666"/>
                <a:lumOff val="13137"/>
                <a:alphaOff val="0"/>
              </a:schemeClr>
            </a:effectRef>
            <a:fontRef idx="minor">
              <a:schemeClr val="lt1"/>
            </a:fontRef>
          </p:style>
          <p:txBody>
            <a:bodyPr spcFirstLastPara="0" vert="horz" wrap="square" lIns="106680" tIns="106680" rIns="106680" bIns="274320" numCol="1" spcCol="1270" anchor="b" anchorCtr="0">
              <a:noAutofit/>
            </a:bodyPr>
            <a:lstStyle/>
            <a:p>
              <a:pPr marL="0" lvl="0" indent="0" algn="ctr" defTabSz="1244600">
                <a:lnSpc>
                  <a:spcPct val="90000"/>
                </a:lnSpc>
                <a:spcBef>
                  <a:spcPct val="0"/>
                </a:spcBef>
                <a:spcAft>
                  <a:spcPct val="35000"/>
                </a:spcAft>
                <a:buNone/>
              </a:pPr>
              <a:r>
                <a:rPr lang="en-US" altLang="en-US" sz="2400" b="1" kern="1200" dirty="0"/>
                <a:t>Non-adherence</a:t>
              </a:r>
            </a:p>
          </p:txBody>
        </p:sp>
        <p:sp>
          <p:nvSpPr>
            <p:cNvPr id="38" name="Freeform 37">
              <a:extLst>
                <a:ext uri="{FF2B5EF4-FFF2-40B4-BE49-F238E27FC236}">
                  <a16:creationId xmlns:a16="http://schemas.microsoft.com/office/drawing/2014/main" id="{B5842BCE-A4D7-7434-C292-3682C1CC80A5}"/>
                </a:ext>
              </a:extLst>
            </p:cNvPr>
            <p:cNvSpPr/>
            <p:nvPr/>
          </p:nvSpPr>
          <p:spPr>
            <a:xfrm>
              <a:off x="9142558" y="1685112"/>
              <a:ext cx="2347995" cy="2218471"/>
            </a:xfrm>
            <a:custGeom>
              <a:avLst/>
              <a:gdLst>
                <a:gd name="connsiteX0" fmla="*/ 0 w 3357562"/>
                <a:gd name="connsiteY0" fmla="*/ 0 h 2014537"/>
                <a:gd name="connsiteX1" fmla="*/ 3357562 w 3357562"/>
                <a:gd name="connsiteY1" fmla="*/ 0 h 2014537"/>
                <a:gd name="connsiteX2" fmla="*/ 3357562 w 3357562"/>
                <a:gd name="connsiteY2" fmla="*/ 2014537 h 2014537"/>
                <a:gd name="connsiteX3" fmla="*/ 0 w 3357562"/>
                <a:gd name="connsiteY3" fmla="*/ 2014537 h 2014537"/>
                <a:gd name="connsiteX4" fmla="*/ 0 w 3357562"/>
                <a:gd name="connsiteY4" fmla="*/ 0 h 2014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62" h="2014537">
                  <a:moveTo>
                    <a:pt x="0" y="0"/>
                  </a:moveTo>
                  <a:lnTo>
                    <a:pt x="3357562" y="0"/>
                  </a:lnTo>
                  <a:lnTo>
                    <a:pt x="3357562" y="2014537"/>
                  </a:lnTo>
                  <a:lnTo>
                    <a:pt x="0" y="2014537"/>
                  </a:lnTo>
                  <a:lnTo>
                    <a:pt x="0" y="0"/>
                  </a:lnTo>
                  <a:close/>
                </a:path>
              </a:pathLst>
            </a:custGeom>
          </p:spPr>
          <p:style>
            <a:lnRef idx="2">
              <a:schemeClr val="lt1">
                <a:hueOff val="0"/>
                <a:satOff val="0"/>
                <a:lumOff val="0"/>
                <a:alphaOff val="0"/>
              </a:schemeClr>
            </a:lnRef>
            <a:fillRef idx="1">
              <a:schemeClr val="accent3">
                <a:hueOff val="5196357"/>
                <a:satOff val="-2500"/>
                <a:lumOff val="19705"/>
                <a:alphaOff val="0"/>
              </a:schemeClr>
            </a:fillRef>
            <a:effectRef idx="0">
              <a:schemeClr val="accent3">
                <a:hueOff val="5196357"/>
                <a:satOff val="-2500"/>
                <a:lumOff val="19705"/>
                <a:alphaOff val="0"/>
              </a:schemeClr>
            </a:effectRef>
            <a:fontRef idx="minor">
              <a:schemeClr val="lt1"/>
            </a:fontRef>
          </p:style>
          <p:txBody>
            <a:bodyPr spcFirstLastPara="0" vert="horz" wrap="square" lIns="106680" tIns="106680" rIns="106680" bIns="274320" numCol="1" spcCol="1270" anchor="b" anchorCtr="0">
              <a:noAutofit/>
            </a:bodyPr>
            <a:lstStyle/>
            <a:p>
              <a:pPr marL="0" lvl="0" indent="0" algn="ctr" defTabSz="1244600">
                <a:lnSpc>
                  <a:spcPct val="90000"/>
                </a:lnSpc>
                <a:spcBef>
                  <a:spcPct val="0"/>
                </a:spcBef>
                <a:spcAft>
                  <a:spcPct val="35000"/>
                </a:spcAft>
                <a:buNone/>
              </a:pPr>
              <a:r>
                <a:rPr lang="en-US" altLang="en-US" sz="2400" b="1" kern="1200" dirty="0"/>
                <a:t>Residual symptoms</a:t>
              </a:r>
            </a:p>
          </p:txBody>
        </p:sp>
        <p:sp>
          <p:nvSpPr>
            <p:cNvPr id="39" name="Freeform 38">
              <a:extLst>
                <a:ext uri="{FF2B5EF4-FFF2-40B4-BE49-F238E27FC236}">
                  <a16:creationId xmlns:a16="http://schemas.microsoft.com/office/drawing/2014/main" id="{11614F39-3ECE-CE93-3AF6-7E37799C4286}"/>
                </a:ext>
              </a:extLst>
            </p:cNvPr>
            <p:cNvSpPr/>
            <p:nvPr/>
          </p:nvSpPr>
          <p:spPr>
            <a:xfrm>
              <a:off x="1893518" y="4984977"/>
              <a:ext cx="8404964" cy="1161427"/>
            </a:xfrm>
            <a:custGeom>
              <a:avLst/>
              <a:gdLst>
                <a:gd name="connsiteX0" fmla="*/ 0 w 3357562"/>
                <a:gd name="connsiteY0" fmla="*/ 0 h 2014537"/>
                <a:gd name="connsiteX1" fmla="*/ 3357562 w 3357562"/>
                <a:gd name="connsiteY1" fmla="*/ 0 h 2014537"/>
                <a:gd name="connsiteX2" fmla="*/ 3357562 w 3357562"/>
                <a:gd name="connsiteY2" fmla="*/ 2014537 h 2014537"/>
                <a:gd name="connsiteX3" fmla="*/ 0 w 3357562"/>
                <a:gd name="connsiteY3" fmla="*/ 2014537 h 2014537"/>
                <a:gd name="connsiteX4" fmla="*/ 0 w 3357562"/>
                <a:gd name="connsiteY4" fmla="*/ 0 h 2014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62" h="2014537">
                  <a:moveTo>
                    <a:pt x="0" y="0"/>
                  </a:moveTo>
                  <a:lnTo>
                    <a:pt x="3357562" y="0"/>
                  </a:lnTo>
                  <a:lnTo>
                    <a:pt x="3357562" y="2014537"/>
                  </a:lnTo>
                  <a:lnTo>
                    <a:pt x="0" y="2014537"/>
                  </a:lnTo>
                  <a:lnTo>
                    <a:pt x="0" y="0"/>
                  </a:lnTo>
                  <a:close/>
                </a:path>
              </a:pathLst>
            </a:custGeom>
          </p:spPr>
          <p:style>
            <a:lnRef idx="2">
              <a:schemeClr val="lt1">
                <a:hueOff val="0"/>
                <a:satOff val="0"/>
                <a:lumOff val="0"/>
                <a:alphaOff val="0"/>
              </a:schemeClr>
            </a:lnRef>
            <a:fillRef idx="1">
              <a:schemeClr val="accent3">
                <a:hueOff val="6928477"/>
                <a:satOff val="-3333"/>
                <a:lumOff val="26274"/>
                <a:alphaOff val="0"/>
              </a:schemeClr>
            </a:fillRef>
            <a:effectRef idx="0">
              <a:schemeClr val="accent3">
                <a:hueOff val="6928477"/>
                <a:satOff val="-3333"/>
                <a:lumOff val="26274"/>
                <a:alphaOff val="0"/>
              </a:schemeClr>
            </a:effectRef>
            <a:fontRef idx="minor">
              <a:schemeClr val="lt1"/>
            </a:fontRef>
          </p:style>
          <p:txBody>
            <a:bodyPr spcFirstLastPara="0" vert="horz" wrap="square" lIns="106680" tIns="106680" rIns="106680" bIns="109728" numCol="1" spcCol="1270" anchor="ctr" anchorCtr="0">
              <a:noAutofit/>
            </a:bodyPr>
            <a:lstStyle/>
            <a:p>
              <a:pPr marL="0" lvl="0" indent="0" algn="ctr" defTabSz="1244600">
                <a:lnSpc>
                  <a:spcPct val="90000"/>
                </a:lnSpc>
                <a:spcBef>
                  <a:spcPct val="0"/>
                </a:spcBef>
                <a:spcAft>
                  <a:spcPct val="35000"/>
                </a:spcAft>
                <a:buNone/>
              </a:pPr>
              <a:r>
                <a:rPr lang="en-US" altLang="en-US" sz="3600" b="1" kern="1200" dirty="0"/>
                <a:t>Leads to pseudo-resistance</a:t>
              </a:r>
            </a:p>
          </p:txBody>
        </p:sp>
        <p:pic>
          <p:nvPicPr>
            <p:cNvPr id="3" name="Graphic 2" descr="Hourglass 30% with solid fill">
              <a:extLst>
                <a:ext uri="{FF2B5EF4-FFF2-40B4-BE49-F238E27FC236}">
                  <a16:creationId xmlns:a16="http://schemas.microsoft.com/office/drawing/2014/main" id="{F16FACD8-5B9C-96E6-6893-C066B353E7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3251" y="1928624"/>
              <a:ext cx="914400" cy="914400"/>
            </a:xfrm>
            <a:prstGeom prst="rect">
              <a:avLst/>
            </a:prstGeom>
          </p:spPr>
        </p:pic>
        <p:pic>
          <p:nvPicPr>
            <p:cNvPr id="24" name="Graphic 23" descr="Medicine with solid fill">
              <a:extLst>
                <a:ext uri="{FF2B5EF4-FFF2-40B4-BE49-F238E27FC236}">
                  <a16:creationId xmlns:a16="http://schemas.microsoft.com/office/drawing/2014/main" id="{016B589B-9179-E10F-6CB7-E718F5DF3D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40199" y="1928624"/>
              <a:ext cx="914400" cy="914400"/>
            </a:xfrm>
            <a:prstGeom prst="rect">
              <a:avLst/>
            </a:prstGeom>
          </p:spPr>
        </p:pic>
        <p:pic>
          <p:nvPicPr>
            <p:cNvPr id="26" name="Graphic 25" descr="Close with solid fill">
              <a:extLst>
                <a:ext uri="{FF2B5EF4-FFF2-40B4-BE49-F238E27FC236}">
                  <a16:creationId xmlns:a16="http://schemas.microsoft.com/office/drawing/2014/main" id="{4A709E67-DC1F-614C-62D8-8811F1E137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10641" y="1928624"/>
              <a:ext cx="865724" cy="865724"/>
            </a:xfrm>
            <a:prstGeom prst="rect">
              <a:avLst/>
            </a:prstGeom>
          </p:spPr>
        </p:pic>
        <p:pic>
          <p:nvPicPr>
            <p:cNvPr id="33" name="Graphic 32">
              <a:extLst>
                <a:ext uri="{FF2B5EF4-FFF2-40B4-BE49-F238E27FC236}">
                  <a16:creationId xmlns:a16="http://schemas.microsoft.com/office/drawing/2014/main" id="{3CEEBA51-B372-46AE-E73C-F3CCE835EF17}"/>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b="20989"/>
            <a:stretch/>
          </p:blipFill>
          <p:spPr>
            <a:xfrm>
              <a:off x="9951939" y="1944971"/>
              <a:ext cx="866943" cy="849377"/>
            </a:xfrm>
            <a:prstGeom prst="rect">
              <a:avLst/>
            </a:prstGeom>
          </p:spPr>
        </p:pic>
      </p:grpSp>
    </p:spTree>
    <p:extLst>
      <p:ext uri="{BB962C8B-B14F-4D97-AF65-F5344CB8AC3E}">
        <p14:creationId xmlns:p14="http://schemas.microsoft.com/office/powerpoint/2010/main" val="1919635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2388-0B19-895F-A91A-02C3F0669AC9}"/>
              </a:ext>
            </a:extLst>
          </p:cNvPr>
          <p:cNvSpPr>
            <a:spLocks noGrp="1"/>
          </p:cNvSpPr>
          <p:nvPr>
            <p:ph type="title"/>
          </p:nvPr>
        </p:nvSpPr>
        <p:spPr>
          <a:xfrm>
            <a:off x="609600" y="199505"/>
            <a:ext cx="10744200" cy="1185577"/>
          </a:xfrm>
        </p:spPr>
        <p:txBody>
          <a:bodyPr/>
          <a:lstStyle/>
          <a:p>
            <a:r>
              <a:rPr lang="en-US" dirty="0"/>
              <a:t>Treatment of Pseudo-resistance</a:t>
            </a:r>
          </a:p>
        </p:txBody>
      </p:sp>
      <p:sp>
        <p:nvSpPr>
          <p:cNvPr id="3" name="Content Placeholder 2">
            <a:extLst>
              <a:ext uri="{FF2B5EF4-FFF2-40B4-BE49-F238E27FC236}">
                <a16:creationId xmlns:a16="http://schemas.microsoft.com/office/drawing/2014/main" id="{CBB79637-829E-A5EA-65CB-1B47CF8D4365}"/>
              </a:ext>
            </a:extLst>
          </p:cNvPr>
          <p:cNvSpPr>
            <a:spLocks noGrp="1"/>
          </p:cNvSpPr>
          <p:nvPr>
            <p:ph idx="1"/>
          </p:nvPr>
        </p:nvSpPr>
        <p:spPr>
          <a:xfrm>
            <a:off x="609600" y="1477906"/>
            <a:ext cx="10744200" cy="4722477"/>
          </a:xfrm>
        </p:spPr>
        <p:txBody>
          <a:bodyPr>
            <a:normAutofit/>
          </a:bodyPr>
          <a:lstStyle/>
          <a:p>
            <a:pPr>
              <a:spcAft>
                <a:spcPts val="1200"/>
              </a:spcAft>
            </a:pPr>
            <a:r>
              <a:rPr lang="en-US" sz="3200" dirty="0"/>
              <a:t>Suboptimal doses of AD</a:t>
            </a:r>
          </a:p>
          <a:p>
            <a:pPr>
              <a:spcAft>
                <a:spcPts val="1200"/>
              </a:spcAft>
            </a:pPr>
            <a:r>
              <a:rPr lang="en-US" sz="3200" dirty="0"/>
              <a:t>Early discontinuation of medications</a:t>
            </a:r>
          </a:p>
          <a:p>
            <a:pPr>
              <a:spcAft>
                <a:spcPts val="1200"/>
              </a:spcAft>
            </a:pPr>
            <a:r>
              <a:rPr lang="en-US" sz="3200" dirty="0"/>
              <a:t>Patient non-adherence and/or underdosing</a:t>
            </a:r>
          </a:p>
          <a:p>
            <a:pPr>
              <a:spcAft>
                <a:spcPts val="1200"/>
              </a:spcAft>
            </a:pPr>
            <a:r>
              <a:rPr lang="en-US" sz="3200" dirty="0"/>
              <a:t>Mental health co-morbidities complicate the treatment (i.e., anxiety, personality disorders or SUD)</a:t>
            </a:r>
          </a:p>
          <a:p>
            <a:pPr>
              <a:spcAft>
                <a:spcPts val="1200"/>
              </a:spcAft>
            </a:pPr>
            <a:endParaRPr lang="en-US" sz="3200" dirty="0"/>
          </a:p>
          <a:p>
            <a:pPr>
              <a:spcAft>
                <a:spcPts val="1200"/>
              </a:spcAft>
            </a:pPr>
            <a:endParaRPr lang="en-US" sz="3200" dirty="0"/>
          </a:p>
        </p:txBody>
      </p:sp>
      <p:sp>
        <p:nvSpPr>
          <p:cNvPr id="7" name="Footer Placeholder 6">
            <a:extLst>
              <a:ext uri="{FF2B5EF4-FFF2-40B4-BE49-F238E27FC236}">
                <a16:creationId xmlns:a16="http://schemas.microsoft.com/office/drawing/2014/main" id="{26F2D25C-37D1-4588-B4E9-B17909C79419}"/>
              </a:ext>
            </a:extLst>
          </p:cNvPr>
          <p:cNvSpPr>
            <a:spLocks noGrp="1"/>
          </p:cNvSpPr>
          <p:nvPr>
            <p:ph type="ftr" sz="quarter" idx="3"/>
          </p:nvPr>
        </p:nvSpPr>
        <p:spPr/>
        <p:txBody>
          <a:bodyPr/>
          <a:lstStyle/>
          <a:p>
            <a:r>
              <a:rPr lang="en-US" dirty="0"/>
              <a:t>AD, antidepressant pharmacotherapy; SUD, substance use and substance use disorders.</a:t>
            </a:r>
          </a:p>
          <a:p>
            <a:r>
              <a:rPr lang="en-US" dirty="0"/>
              <a:t>
</a:t>
            </a:r>
            <a:r>
              <a:rPr lang="en-US" dirty="0" err="1"/>
              <a:t>Voineskos</a:t>
            </a:r>
            <a:r>
              <a:rPr lang="en-US" dirty="0"/>
              <a:t> D, et al. </a:t>
            </a:r>
            <a:r>
              <a:rPr lang="en-US" i="1" dirty="0" err="1"/>
              <a:t>Neuropsychiatr</a:t>
            </a:r>
            <a:r>
              <a:rPr lang="en-US" i="1" dirty="0"/>
              <a:t> Dis Treat. </a:t>
            </a:r>
            <a:r>
              <a:rPr lang="en-US" dirty="0"/>
              <a:t>2020;16:221-34.</a:t>
            </a:r>
          </a:p>
        </p:txBody>
      </p:sp>
    </p:spTree>
    <p:extLst>
      <p:ext uri="{BB962C8B-B14F-4D97-AF65-F5344CB8AC3E}">
        <p14:creationId xmlns:p14="http://schemas.microsoft.com/office/powerpoint/2010/main" val="1726564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Psychiatry2023">
  <a:themeElements>
    <a:clrScheme name="NeuroPsych23">
      <a:dk1>
        <a:srgbClr val="3F3F3F"/>
      </a:dk1>
      <a:lt1>
        <a:srgbClr val="FFFFFF"/>
      </a:lt1>
      <a:dk2>
        <a:srgbClr val="5E5E5E"/>
      </a:dk2>
      <a:lt2>
        <a:srgbClr val="FFFFFF"/>
      </a:lt2>
      <a:accent1>
        <a:srgbClr val="8589A7"/>
      </a:accent1>
      <a:accent2>
        <a:srgbClr val="2B417F"/>
      </a:accent2>
      <a:accent3>
        <a:srgbClr val="1D224C"/>
      </a:accent3>
      <a:accent4>
        <a:srgbClr val="A94658"/>
      </a:accent4>
      <a:accent5>
        <a:srgbClr val="642C50"/>
      </a:accent5>
      <a:accent6>
        <a:srgbClr val="99E9EE"/>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ychiatry2023" id="{69D23100-A6F3-D846-B26B-9EA71F152B4F}" vid="{176574FE-6E99-9343-AF64-F8E46C8D7F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Psychiatry2023</Template>
  <TotalTime>28</TotalTime>
  <Words>564</Words>
  <Application>Microsoft Macintosh PowerPoint</Application>
  <PresentationFormat>Widescreen</PresentationFormat>
  <Paragraphs>62</Paragraphs>
  <Slides>8</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Calibri Light</vt:lpstr>
      <vt:lpstr>Century Gothic</vt:lpstr>
      <vt:lpstr>Trebuchet MS</vt:lpstr>
      <vt:lpstr>Psychiatry2023</vt:lpstr>
      <vt:lpstr>Office Theme</vt:lpstr>
      <vt:lpstr>“Inadequate Response”: Suboptimal, Treatment Resistance, and Pseudo-Resistance in Individuals with MDD </vt:lpstr>
      <vt:lpstr>PowerPoint Presentation</vt:lpstr>
      <vt:lpstr>Disclaimer</vt:lpstr>
      <vt:lpstr>Treatment Remission</vt:lpstr>
      <vt:lpstr>Treatment Resistance</vt:lpstr>
      <vt:lpstr>Suboptimal Treatment</vt:lpstr>
      <vt:lpstr>Treatment of Pseudo-resistance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“Inadequate Response”: Suboptimal, Treatment Resistance, and Pseudo-Resistance in Individuals with MDD </dc:title>
  <dc:subject/>
  <dc:creator>MedEd On The Go</dc:creator>
  <cp:keywords/>
  <dc:description/>
  <cp:lastModifiedBy>Moriah Diethorn</cp:lastModifiedBy>
  <cp:revision>7</cp:revision>
  <dcterms:created xsi:type="dcterms:W3CDTF">2023-06-19T20:33:05Z</dcterms:created>
  <dcterms:modified xsi:type="dcterms:W3CDTF">2023-07-18T13:57:51Z</dcterms:modified>
  <cp:category/>
</cp:coreProperties>
</file>