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3" r:id="rId2"/>
    <p:sldId id="256" r:id="rId3"/>
    <p:sldId id="2134806102" r:id="rId4"/>
    <p:sldId id="833" r:id="rId5"/>
    <p:sldId id="13653" r:id="rId6"/>
    <p:sldId id="2134806103" r:id="rId7"/>
    <p:sldId id="13646" r:id="rId8"/>
    <p:sldId id="13628" r:id="rId9"/>
    <p:sldId id="2134806104" r:id="rId10"/>
    <p:sldId id="13645" r:id="rId11"/>
    <p:sldId id="2134806098" r:id="rId12"/>
    <p:sldId id="2134806105" r:id="rId13"/>
    <p:sldId id="2134806106" r:id="rId14"/>
    <p:sldId id="2134806099" r:id="rId15"/>
    <p:sldId id="213480610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userDrawn="1">
          <p15:clr>
            <a:srgbClr val="A4A3A4"/>
          </p15:clr>
        </p15:guide>
        <p15:guide id="2" pos="4032" userDrawn="1">
          <p15:clr>
            <a:srgbClr val="A4A3A4"/>
          </p15:clr>
        </p15:guide>
        <p15:guide id="3" orient="horz" pos="720" userDrawn="1">
          <p15:clr>
            <a:srgbClr val="A4A3A4"/>
          </p15:clr>
        </p15:guide>
        <p15:guide id="4" pos="528" userDrawn="1">
          <p15:clr>
            <a:srgbClr val="A4A3A4"/>
          </p15:clr>
        </p15:guide>
        <p15:guide id="5" pos="659" userDrawn="1">
          <p15:clr>
            <a:srgbClr val="A4A3A4"/>
          </p15:clr>
        </p15:guide>
        <p15:guide id="6" orient="horz" pos="369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5E81B0-4460-122B-82D8-43C79F3F0177}" name="Prerna Poojary" initials="PP" userId="Prerna Poojary" providerId="None"/>
  <p188:author id="{8272BCF0-5B8A-72AD-226E-7E3B96A21176}" name="DENNIS MURRAY" initials="DM" userId="e1df0c69fcb7b33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201"/>
    <a:srgbClr val="981A31"/>
    <a:srgbClr val="DF1918"/>
    <a:srgbClr val="E68229"/>
    <a:srgbClr val="4D4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94" autoAdjust="0"/>
    <p:restoredTop sz="96801" autoAdjust="0"/>
  </p:normalViewPr>
  <p:slideViewPr>
    <p:cSldViewPr snapToGrid="0">
      <p:cViewPr varScale="1">
        <p:scale>
          <a:sx n="91" d="100"/>
          <a:sy n="91" d="100"/>
        </p:scale>
        <p:origin x="114" y="606"/>
      </p:cViewPr>
      <p:guideLst>
        <p:guide orient="horz" pos="2166"/>
        <p:guide pos="4032"/>
        <p:guide orient="horz" pos="720"/>
        <p:guide pos="528"/>
        <p:guide pos="659"/>
        <p:guide orient="horz" pos="3691"/>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A463A-09CC-43CF-A018-6FF5DE8B189F}" type="datetimeFigureOut">
              <a:rPr lang="en-US" smtClean="0"/>
              <a:t>8/12/2022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9E5F7-0786-4CD1-8C66-FA90B52901B3}" type="slidenum">
              <a:rPr lang="en-US" smtClean="0"/>
              <a:t>‹#›</a:t>
            </a:fld>
            <a:endParaRPr lang="en-US"/>
          </a:p>
        </p:txBody>
      </p:sp>
    </p:spTree>
    <p:extLst>
      <p:ext uri="{BB962C8B-B14F-4D97-AF65-F5344CB8AC3E}">
        <p14:creationId xmlns:p14="http://schemas.microsoft.com/office/powerpoint/2010/main" val="2008594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343D51-B492-46DF-93C4-4AE60977ACFE}" type="slidenum">
              <a:rPr kumimoji="0" 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6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pitchFamily="34" charset="0"/>
              <a:ea typeface="ＭＳ Ｐゴシック" pitchFamily="-65" charset="-128"/>
              <a:cs typeface="+mn-cs"/>
            </a:endParaRPr>
          </a:p>
        </p:txBody>
      </p:sp>
      <p:sp>
        <p:nvSpPr>
          <p:cNvPr id="167939" name="Rectangle 2"/>
          <p:cNvSpPr>
            <a:spLocks noGrp="1" noRot="1" noChangeAspect="1" noChangeArrowheads="1" noTextEdit="1"/>
          </p:cNvSpPr>
          <p:nvPr>
            <p:ph type="sldImg"/>
          </p:nvPr>
        </p:nvSpPr>
        <p:spPr bwMode="auto">
          <a:xfrm>
            <a:off x="406400" y="681038"/>
            <a:ext cx="6042025" cy="33988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40" name="Rectangle 3"/>
          <p:cNvSpPr>
            <a:spLocks noGrp="1" noChangeArrowheads="1"/>
          </p:cNvSpPr>
          <p:nvPr>
            <p:ph type="body" idx="1"/>
          </p:nvPr>
        </p:nvSpPr>
        <p:spPr bwMode="auto">
          <a:xfrm>
            <a:off x="904875" y="4308475"/>
            <a:ext cx="5046663" cy="415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pitchFamily="34" charset="0"/>
            </a:endParaRPr>
          </a:p>
        </p:txBody>
      </p:sp>
    </p:spTree>
    <p:extLst>
      <p:ext uri="{BB962C8B-B14F-4D97-AF65-F5344CB8AC3E}">
        <p14:creationId xmlns:p14="http://schemas.microsoft.com/office/powerpoint/2010/main" val="1560504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60854-7FAE-3043-9299-59FAAA168878}" type="slidenum">
              <a:rPr lang="en-US" smtClean="0"/>
              <a:t>13</a:t>
            </a:fld>
            <a:endParaRPr lang="en-US"/>
          </a:p>
        </p:txBody>
      </p:sp>
    </p:spTree>
    <p:extLst>
      <p:ext uri="{BB962C8B-B14F-4D97-AF65-F5344CB8AC3E}">
        <p14:creationId xmlns:p14="http://schemas.microsoft.com/office/powerpoint/2010/main" val="339245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5"/>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073457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5"/>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27247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4"/>
          <p:cNvSpPr>
            <a:spLocks noGrp="1" noRot="1" noChangeAspect="1" noTextEdit="1"/>
          </p:cNvSpPr>
          <p:nvPr>
            <p:ph type="sldImg"/>
          </p:nvPr>
        </p:nvSpPr>
        <p:spPr>
          <a:ln/>
        </p:spPr>
      </p:sp>
      <p:sp>
        <p:nvSpPr>
          <p:cNvPr id="74755" name="Notes Placeholder 5"/>
          <p:cNvSpPr>
            <a:spLocks noGrp="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74236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60854-7FAE-3043-9299-59FAAA168878}" type="slidenum">
              <a:rPr lang="en-US" smtClean="0"/>
              <a:t>8</a:t>
            </a:fld>
            <a:endParaRPr lang="en-US"/>
          </a:p>
        </p:txBody>
      </p:sp>
    </p:spTree>
    <p:extLst>
      <p:ext uri="{BB962C8B-B14F-4D97-AF65-F5344CB8AC3E}">
        <p14:creationId xmlns:p14="http://schemas.microsoft.com/office/powerpoint/2010/main" val="479774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60854-7FAE-3043-9299-59FAAA168878}" type="slidenum">
              <a:rPr lang="en-US" smtClean="0"/>
              <a:t>9</a:t>
            </a:fld>
            <a:endParaRPr lang="en-US"/>
          </a:p>
        </p:txBody>
      </p:sp>
    </p:spTree>
    <p:extLst>
      <p:ext uri="{BB962C8B-B14F-4D97-AF65-F5344CB8AC3E}">
        <p14:creationId xmlns:p14="http://schemas.microsoft.com/office/powerpoint/2010/main" val="246956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4" name="Slide Number Placeholder 3"/>
          <p:cNvSpPr>
            <a:spLocks noGrp="1"/>
          </p:cNvSpPr>
          <p:nvPr>
            <p:ph type="sldNum" sz="quarter" idx="5"/>
          </p:nvPr>
        </p:nvSpPr>
        <p:spPr/>
        <p:txBody>
          <a:bodyPr/>
          <a:lstStyle/>
          <a:p>
            <a:fld id="{DBB60854-7FAE-3043-9299-59FAAA168878}" type="slidenum">
              <a:rPr lang="en-US" smtClean="0"/>
              <a:t>10</a:t>
            </a:fld>
            <a:endParaRPr lang="en-US"/>
          </a:p>
        </p:txBody>
      </p:sp>
    </p:spTree>
    <p:extLst>
      <p:ext uri="{BB962C8B-B14F-4D97-AF65-F5344CB8AC3E}">
        <p14:creationId xmlns:p14="http://schemas.microsoft.com/office/powerpoint/2010/main" val="2363652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60854-7FAE-3043-9299-59FAAA168878}" type="slidenum">
              <a:rPr lang="en-US" smtClean="0"/>
              <a:t>11</a:t>
            </a:fld>
            <a:endParaRPr lang="en-US"/>
          </a:p>
        </p:txBody>
      </p:sp>
    </p:spTree>
    <p:extLst>
      <p:ext uri="{BB962C8B-B14F-4D97-AF65-F5344CB8AC3E}">
        <p14:creationId xmlns:p14="http://schemas.microsoft.com/office/powerpoint/2010/main" val="2914082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60854-7FAE-3043-9299-59FAAA168878}" type="slidenum">
              <a:rPr lang="en-US" smtClean="0"/>
              <a:t>12</a:t>
            </a:fld>
            <a:endParaRPr lang="en-US"/>
          </a:p>
        </p:txBody>
      </p:sp>
    </p:spTree>
    <p:extLst>
      <p:ext uri="{BB962C8B-B14F-4D97-AF65-F5344CB8AC3E}">
        <p14:creationId xmlns:p14="http://schemas.microsoft.com/office/powerpoint/2010/main" val="1166461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07013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8E4D5BA8-F570-4D81-8773-A8C86E51C6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6251" y="6384248"/>
            <a:ext cx="1971198" cy="306503"/>
          </a:xfrm>
          <a:prstGeom prst="rect">
            <a:avLst/>
          </a:prstGeom>
        </p:spPr>
      </p:pic>
    </p:spTree>
    <p:extLst>
      <p:ext uri="{BB962C8B-B14F-4D97-AF65-F5344CB8AC3E}">
        <p14:creationId xmlns:p14="http://schemas.microsoft.com/office/powerpoint/2010/main" val="240240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Program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36726"/>
            <a:ext cx="10515600" cy="2852737"/>
          </a:xfrm>
        </p:spPr>
        <p:txBody>
          <a:bodyPr anchor="ctr">
            <a:normAutofit/>
          </a:bodyPr>
          <a:lstStyle>
            <a:lvl1pP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9" name="Slide Number Placeholder 5">
            <a:extLst>
              <a:ext uri="{FF2B5EF4-FFF2-40B4-BE49-F238E27FC236}">
                <a16:creationId xmlns:a16="http://schemas.microsoft.com/office/drawing/2014/main" id="{3B500345-C3E0-42CC-8FD4-EB843A6FF5ED}"/>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a:p>
        </p:txBody>
      </p:sp>
      <p:pic>
        <p:nvPicPr>
          <p:cNvPr id="11" name="Picture 10">
            <a:extLst>
              <a:ext uri="{FF2B5EF4-FFF2-40B4-BE49-F238E27FC236}">
                <a16:creationId xmlns:a16="http://schemas.microsoft.com/office/drawing/2014/main" id="{E48852D9-34E0-4159-A042-0685BA9709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D827D5AA-4F23-415D-B703-E60362CBDA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229875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9404A0-ED06-46AB-9B53-0074573DD3B6}" type="slidenum">
              <a:rPr lang="en-US" altLang="en-US"/>
              <a:pPr>
                <a:defRPr/>
              </a:pPr>
              <a:t>‹#›</a:t>
            </a:fld>
            <a:endParaRPr lang="en-US" altLang="en-US" dirty="0"/>
          </a:p>
        </p:txBody>
      </p:sp>
    </p:spTree>
    <p:extLst>
      <p:ext uri="{BB962C8B-B14F-4D97-AF65-F5344CB8AC3E}">
        <p14:creationId xmlns:p14="http://schemas.microsoft.com/office/powerpoint/2010/main" val="1383095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C0641-DA06-7DE6-B182-4BD2FA9E7B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413783-08D2-B9ED-69C9-33E1BFACB8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29D30B-CC94-DA59-AD82-46152F4DADF0}"/>
              </a:ext>
            </a:extLst>
          </p:cNvPr>
          <p:cNvSpPr>
            <a:spLocks noGrp="1"/>
          </p:cNvSpPr>
          <p:nvPr>
            <p:ph type="dt" sz="half" idx="10"/>
          </p:nvPr>
        </p:nvSpPr>
        <p:spPr/>
        <p:txBody>
          <a:bodyPr/>
          <a:lstStyle/>
          <a:p>
            <a:fld id="{B6A14206-9B62-6C40-A667-4E8E2DA033E8}" type="datetimeFigureOut">
              <a:rPr lang="en-US" smtClean="0"/>
              <a:t>8/12/2022</a:t>
            </a:fld>
            <a:endParaRPr lang="en-US"/>
          </a:p>
        </p:txBody>
      </p:sp>
      <p:sp>
        <p:nvSpPr>
          <p:cNvPr id="5" name="Footer Placeholder 4">
            <a:extLst>
              <a:ext uri="{FF2B5EF4-FFF2-40B4-BE49-F238E27FC236}">
                <a16:creationId xmlns:a16="http://schemas.microsoft.com/office/drawing/2014/main" id="{7235E31F-8D32-00BF-CAAE-5117F83AA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DFBE22-05B0-BA1F-DA89-41A6B7441E28}"/>
              </a:ext>
            </a:extLst>
          </p:cNvPr>
          <p:cNvSpPr>
            <a:spLocks noGrp="1"/>
          </p:cNvSpPr>
          <p:nvPr>
            <p:ph type="sldNum" sz="quarter" idx="12"/>
          </p:nvPr>
        </p:nvSpPr>
        <p:spPr/>
        <p:txBody>
          <a:bodyPr/>
          <a:lstStyle/>
          <a:p>
            <a:fld id="{7C2E3B6A-7F30-A446-8E45-C59A12F5A0AD}" type="slidenum">
              <a:rPr lang="en-US" smtClean="0"/>
              <a:t>‹#›</a:t>
            </a:fld>
            <a:endParaRPr lang="en-US"/>
          </a:p>
        </p:txBody>
      </p:sp>
    </p:spTree>
    <p:extLst>
      <p:ext uri="{BB962C8B-B14F-4D97-AF65-F5344CB8AC3E}">
        <p14:creationId xmlns:p14="http://schemas.microsoft.com/office/powerpoint/2010/main" val="1614146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01102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63452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57034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74751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818673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70549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userDrawn="1"/>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718100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5864F349-FE8C-424C-9B4F-DBAFB3AE66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6251" y="6384248"/>
            <a:ext cx="1971198" cy="306503"/>
          </a:xfrm>
          <a:prstGeom prst="rect">
            <a:avLst/>
          </a:prstGeom>
        </p:spPr>
      </p:pic>
    </p:spTree>
    <p:extLst>
      <p:ext uri="{BB962C8B-B14F-4D97-AF65-F5344CB8AC3E}">
        <p14:creationId xmlns:p14="http://schemas.microsoft.com/office/powerpoint/2010/main" val="3643358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380191054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52" r:id="rId4"/>
    <p:sldLayoutId id="2147483653" r:id="rId5"/>
    <p:sldLayoutId id="2147483663" r:id="rId6"/>
    <p:sldLayoutId id="2147483654" r:id="rId7"/>
    <p:sldLayoutId id="2147483660" r:id="rId8"/>
    <p:sldLayoutId id="2147483656" r:id="rId9"/>
    <p:sldLayoutId id="2147483657" r:id="rId10"/>
    <p:sldLayoutId id="2147483666" r:id="rId11"/>
    <p:sldLayoutId id="2147483667" r:id="rId12"/>
    <p:sldLayoutId id="2147483668" r:id="rId13"/>
  </p:sldLayoutIdLst>
  <p:hf sldNum="0" hdr="0" ftr="0" dt="0"/>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BE26C-D97A-5705-B099-69197A87BBA4}"/>
              </a:ext>
            </a:extLst>
          </p:cNvPr>
          <p:cNvSpPr>
            <a:spLocks noGrp="1"/>
          </p:cNvSpPr>
          <p:nvPr>
            <p:ph type="title"/>
          </p:nvPr>
        </p:nvSpPr>
        <p:spPr>
          <a:xfrm>
            <a:off x="831850" y="1101482"/>
            <a:ext cx="11360150" cy="2825748"/>
          </a:xfrm>
        </p:spPr>
        <p:txBody>
          <a:bodyPr>
            <a:normAutofit/>
          </a:bodyPr>
          <a:lstStyle/>
          <a:p>
            <a:r>
              <a:rPr lang="en-US" sz="4000" dirty="0"/>
              <a:t>Clinical Practice Guidelines for</a:t>
            </a:r>
            <a:br>
              <a:rPr lang="en-US" sz="4000" dirty="0"/>
            </a:br>
            <a:r>
              <a:rPr lang="en-US" sz="4000" dirty="0"/>
              <a:t>Resistant Hypertension –</a:t>
            </a:r>
            <a:br>
              <a:rPr lang="en-US" sz="4000" dirty="0"/>
            </a:br>
            <a:r>
              <a:rPr lang="en-US" sz="4000" dirty="0"/>
              <a:t>What Are the Recommendations?</a:t>
            </a:r>
          </a:p>
        </p:txBody>
      </p:sp>
      <p:sp>
        <p:nvSpPr>
          <p:cNvPr id="6" name="Text Placeholder 5">
            <a:extLst>
              <a:ext uri="{FF2B5EF4-FFF2-40B4-BE49-F238E27FC236}">
                <a16:creationId xmlns:a16="http://schemas.microsoft.com/office/drawing/2014/main" id="{2563690C-40DA-E4A2-C122-5EBFC241CB45}"/>
              </a:ext>
            </a:extLst>
          </p:cNvPr>
          <p:cNvSpPr>
            <a:spLocks noGrp="1"/>
          </p:cNvSpPr>
          <p:nvPr>
            <p:ph type="body" idx="1"/>
          </p:nvPr>
        </p:nvSpPr>
        <p:spPr/>
        <p:txBody>
          <a:bodyPr>
            <a:normAutofit fontScale="92500" lnSpcReduction="20000"/>
          </a:bodyPr>
          <a:lstStyle/>
          <a:p>
            <a:r>
              <a:rPr lang="en-US" dirty="0"/>
              <a:t>George L. </a:t>
            </a:r>
            <a:r>
              <a:rPr lang="en-US" dirty="0" err="1"/>
              <a:t>Bakris</a:t>
            </a:r>
            <a:r>
              <a:rPr lang="en-US" dirty="0"/>
              <a:t>, MD</a:t>
            </a:r>
          </a:p>
          <a:p>
            <a:r>
              <a:rPr lang="en-US" dirty="0"/>
              <a:t>Professor of Medicine</a:t>
            </a:r>
          </a:p>
          <a:p>
            <a:r>
              <a:rPr lang="en-US" dirty="0"/>
              <a:t>Director, American Heart Association Comprehensive Hypertension Center</a:t>
            </a:r>
          </a:p>
          <a:p>
            <a:r>
              <a:rPr lang="en-US" dirty="0"/>
              <a:t>University of Chicago Medicine</a:t>
            </a:r>
          </a:p>
          <a:p>
            <a:r>
              <a:rPr lang="en-US" dirty="0"/>
              <a:t>Chicago, IL USA</a:t>
            </a:r>
          </a:p>
          <a:p>
            <a:endParaRPr lang="en-US" dirty="0"/>
          </a:p>
        </p:txBody>
      </p:sp>
    </p:spTree>
    <p:extLst>
      <p:ext uri="{BB962C8B-B14F-4D97-AF65-F5344CB8AC3E}">
        <p14:creationId xmlns:p14="http://schemas.microsoft.com/office/powerpoint/2010/main" val="129209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CBA469-BCAE-4EEA-B639-BDC4D65E487E}"/>
              </a:ext>
            </a:extLst>
          </p:cNvPr>
          <p:cNvPicPr>
            <a:picLocks noChangeAspect="1"/>
          </p:cNvPicPr>
          <p:nvPr/>
        </p:nvPicPr>
        <p:blipFill rotWithShape="1">
          <a:blip r:embed="rId3">
            <a:lum bright="-20000" contrast="40000"/>
          </a:blip>
          <a:srcRect l="4365" t="8447" r="1945" b="5926"/>
          <a:stretch/>
        </p:blipFill>
        <p:spPr>
          <a:xfrm>
            <a:off x="1246410" y="1426031"/>
            <a:ext cx="9960428" cy="4855030"/>
          </a:xfrm>
          <a:prstGeom prst="rect">
            <a:avLst/>
          </a:prstGeom>
        </p:spPr>
      </p:pic>
      <p:sp>
        <p:nvSpPr>
          <p:cNvPr id="3" name="Title 2">
            <a:extLst>
              <a:ext uri="{FF2B5EF4-FFF2-40B4-BE49-F238E27FC236}">
                <a16:creationId xmlns:a16="http://schemas.microsoft.com/office/drawing/2014/main" id="{3CA7AACA-6469-378B-CA25-09B463FC06C9}"/>
              </a:ext>
            </a:extLst>
          </p:cNvPr>
          <p:cNvSpPr>
            <a:spLocks noGrp="1"/>
          </p:cNvSpPr>
          <p:nvPr>
            <p:ph type="title"/>
          </p:nvPr>
        </p:nvSpPr>
        <p:spPr>
          <a:xfrm>
            <a:off x="838200" y="152398"/>
            <a:ext cx="10515600" cy="1105949"/>
          </a:xfrm>
        </p:spPr>
        <p:txBody>
          <a:bodyPr>
            <a:normAutofit/>
          </a:bodyPr>
          <a:lstStyle/>
          <a:p>
            <a:r>
              <a:rPr lang="en-US" sz="3200" dirty="0"/>
              <a:t>European Society of Cardiology/European Society</a:t>
            </a:r>
            <a:br>
              <a:rPr lang="en-US" sz="3200" dirty="0"/>
            </a:br>
            <a:r>
              <a:rPr lang="en-US" sz="3200" dirty="0"/>
              <a:t>of Hypertension 2018 </a:t>
            </a:r>
          </a:p>
        </p:txBody>
      </p:sp>
      <p:sp>
        <p:nvSpPr>
          <p:cNvPr id="6" name="Footer Placeholder 5">
            <a:extLst>
              <a:ext uri="{FF2B5EF4-FFF2-40B4-BE49-F238E27FC236}">
                <a16:creationId xmlns:a16="http://schemas.microsoft.com/office/drawing/2014/main" id="{84F64B83-40D1-F4A7-640D-5104A96D3500}"/>
              </a:ext>
            </a:extLst>
          </p:cNvPr>
          <p:cNvSpPr>
            <a:spLocks noGrp="1"/>
          </p:cNvSpPr>
          <p:nvPr>
            <p:ph type="ftr" sz="quarter" idx="3"/>
          </p:nvPr>
        </p:nvSpPr>
        <p:spPr/>
        <p:txBody>
          <a:bodyPr/>
          <a:lstStyle/>
          <a:p>
            <a:r>
              <a:rPr lang="en-US" dirty="0"/>
              <a:t>Williams B, et al. </a:t>
            </a:r>
            <a:r>
              <a:rPr lang="en-US" i="1" dirty="0" err="1"/>
              <a:t>Eur</a:t>
            </a:r>
            <a:r>
              <a:rPr lang="en-US" i="1" dirty="0"/>
              <a:t> Heart J. </a:t>
            </a:r>
            <a:r>
              <a:rPr lang="en-US" dirty="0"/>
              <a:t>2018;39(33):3021-3104. </a:t>
            </a:r>
          </a:p>
        </p:txBody>
      </p:sp>
    </p:spTree>
    <p:extLst>
      <p:ext uri="{BB962C8B-B14F-4D97-AF65-F5344CB8AC3E}">
        <p14:creationId xmlns:p14="http://schemas.microsoft.com/office/powerpoint/2010/main" val="103261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B0C5711-498D-8476-36BD-5563EE12E83C}"/>
              </a:ext>
            </a:extLst>
          </p:cNvPr>
          <p:cNvGrpSpPr>
            <a:grpSpLocks noChangeAspect="1"/>
          </p:cNvGrpSpPr>
          <p:nvPr/>
        </p:nvGrpSpPr>
        <p:grpSpPr bwMode="auto">
          <a:xfrm>
            <a:off x="5099957" y="675"/>
            <a:ext cx="5546272" cy="6582643"/>
            <a:chOff x="2280" y="252"/>
            <a:chExt cx="3120" cy="3703"/>
          </a:xfrm>
        </p:grpSpPr>
        <p:sp>
          <p:nvSpPr>
            <p:cNvPr id="5" name="AutoShape 3">
              <a:extLst>
                <a:ext uri="{FF2B5EF4-FFF2-40B4-BE49-F238E27FC236}">
                  <a16:creationId xmlns:a16="http://schemas.microsoft.com/office/drawing/2014/main" id="{53092CD6-BB83-368A-E182-79BB39606BEB}"/>
                </a:ext>
              </a:extLst>
            </p:cNvPr>
            <p:cNvSpPr>
              <a:spLocks noChangeAspect="1" noChangeArrowheads="1" noTextEdit="1"/>
            </p:cNvSpPr>
            <p:nvPr/>
          </p:nvSpPr>
          <p:spPr bwMode="auto">
            <a:xfrm>
              <a:off x="2280" y="252"/>
              <a:ext cx="3120" cy="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6279EC29-918B-885D-E887-983846C19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 y="252"/>
              <a:ext cx="3121" cy="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5">
            <a:extLst>
              <a:ext uri="{FF2B5EF4-FFF2-40B4-BE49-F238E27FC236}">
                <a16:creationId xmlns:a16="http://schemas.microsoft.com/office/drawing/2014/main" id="{48D62BCB-A08D-8143-A19B-FB05A5563E97}"/>
              </a:ext>
            </a:extLst>
          </p:cNvPr>
          <p:cNvSpPr>
            <a:spLocks noGrp="1"/>
          </p:cNvSpPr>
          <p:nvPr>
            <p:ph type="title"/>
          </p:nvPr>
        </p:nvSpPr>
        <p:spPr>
          <a:xfrm>
            <a:off x="968828" y="1877330"/>
            <a:ext cx="3788229" cy="2231573"/>
          </a:xfrm>
        </p:spPr>
        <p:txBody>
          <a:bodyPr>
            <a:normAutofit/>
          </a:bodyPr>
          <a:lstStyle/>
          <a:p>
            <a:r>
              <a:rPr lang="en-US" dirty="0"/>
              <a:t>Management of</a:t>
            </a:r>
            <a:br>
              <a:rPr lang="en-US" dirty="0"/>
            </a:br>
            <a:r>
              <a:rPr lang="en-US" dirty="0"/>
              <a:t>Resistant</a:t>
            </a:r>
            <a:br>
              <a:rPr lang="en-US" dirty="0"/>
            </a:br>
            <a:r>
              <a:rPr lang="en-US" dirty="0"/>
              <a:t>Hypertension</a:t>
            </a:r>
          </a:p>
        </p:txBody>
      </p:sp>
      <p:sp>
        <p:nvSpPr>
          <p:cNvPr id="7" name="Footer Placeholder 6">
            <a:extLst>
              <a:ext uri="{FF2B5EF4-FFF2-40B4-BE49-F238E27FC236}">
                <a16:creationId xmlns:a16="http://schemas.microsoft.com/office/drawing/2014/main" id="{C99D61D3-8FA8-6395-E86E-82977C647269}"/>
              </a:ext>
            </a:extLst>
          </p:cNvPr>
          <p:cNvSpPr>
            <a:spLocks noGrp="1"/>
          </p:cNvSpPr>
          <p:nvPr>
            <p:ph type="ftr" sz="quarter" idx="3"/>
          </p:nvPr>
        </p:nvSpPr>
        <p:spPr/>
        <p:txBody>
          <a:bodyPr/>
          <a:lstStyle/>
          <a:p>
            <a:r>
              <a:rPr lang="it-IT" dirty="0"/>
              <a:t>Carey RM, et al. </a:t>
            </a:r>
            <a:r>
              <a:rPr lang="it-IT" i="1" dirty="0"/>
              <a:t>Hypertension. </a:t>
            </a:r>
            <a:r>
              <a:rPr lang="it-IT" dirty="0"/>
              <a:t>2018;72(5):e53-e90. </a:t>
            </a:r>
          </a:p>
        </p:txBody>
      </p:sp>
      <p:sp>
        <p:nvSpPr>
          <p:cNvPr id="8" name="Rectangle 7">
            <a:extLst>
              <a:ext uri="{FF2B5EF4-FFF2-40B4-BE49-F238E27FC236}">
                <a16:creationId xmlns:a16="http://schemas.microsoft.com/office/drawing/2014/main" id="{BBD1C37F-75AB-9AAE-B060-71AA67244105}"/>
              </a:ext>
            </a:extLst>
          </p:cNvPr>
          <p:cNvSpPr/>
          <p:nvPr/>
        </p:nvSpPr>
        <p:spPr>
          <a:xfrm>
            <a:off x="5388429" y="0"/>
            <a:ext cx="5225142" cy="272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466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B0C5711-498D-8476-36BD-5563EE12E83C}"/>
              </a:ext>
            </a:extLst>
          </p:cNvPr>
          <p:cNvGrpSpPr>
            <a:grpSpLocks noChangeAspect="1"/>
          </p:cNvGrpSpPr>
          <p:nvPr/>
        </p:nvGrpSpPr>
        <p:grpSpPr bwMode="auto">
          <a:xfrm>
            <a:off x="5099957" y="675"/>
            <a:ext cx="5546272" cy="6582643"/>
            <a:chOff x="2280" y="252"/>
            <a:chExt cx="3120" cy="3703"/>
          </a:xfrm>
        </p:grpSpPr>
        <p:sp>
          <p:nvSpPr>
            <p:cNvPr id="5" name="AutoShape 3">
              <a:extLst>
                <a:ext uri="{FF2B5EF4-FFF2-40B4-BE49-F238E27FC236}">
                  <a16:creationId xmlns:a16="http://schemas.microsoft.com/office/drawing/2014/main" id="{53092CD6-BB83-368A-E182-79BB39606BEB}"/>
                </a:ext>
              </a:extLst>
            </p:cNvPr>
            <p:cNvSpPr>
              <a:spLocks noChangeAspect="1" noChangeArrowheads="1" noTextEdit="1"/>
            </p:cNvSpPr>
            <p:nvPr/>
          </p:nvSpPr>
          <p:spPr bwMode="auto">
            <a:xfrm>
              <a:off x="2280" y="252"/>
              <a:ext cx="3120" cy="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6279EC29-918B-885D-E887-983846C19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 y="252"/>
              <a:ext cx="3121" cy="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5">
            <a:extLst>
              <a:ext uri="{FF2B5EF4-FFF2-40B4-BE49-F238E27FC236}">
                <a16:creationId xmlns:a16="http://schemas.microsoft.com/office/drawing/2014/main" id="{48D62BCB-A08D-8143-A19B-FB05A5563E97}"/>
              </a:ext>
            </a:extLst>
          </p:cNvPr>
          <p:cNvSpPr>
            <a:spLocks noGrp="1"/>
          </p:cNvSpPr>
          <p:nvPr>
            <p:ph type="title"/>
          </p:nvPr>
        </p:nvSpPr>
        <p:spPr>
          <a:xfrm>
            <a:off x="968828" y="1877330"/>
            <a:ext cx="3788229" cy="2231573"/>
          </a:xfrm>
        </p:spPr>
        <p:txBody>
          <a:bodyPr>
            <a:normAutofit/>
          </a:bodyPr>
          <a:lstStyle/>
          <a:p>
            <a:r>
              <a:rPr lang="en-US" dirty="0"/>
              <a:t>Management of</a:t>
            </a:r>
            <a:br>
              <a:rPr lang="en-US" dirty="0"/>
            </a:br>
            <a:r>
              <a:rPr lang="en-US" dirty="0"/>
              <a:t>Resistant</a:t>
            </a:r>
            <a:br>
              <a:rPr lang="en-US" dirty="0"/>
            </a:br>
            <a:r>
              <a:rPr lang="en-US" dirty="0"/>
              <a:t>Hypertension</a:t>
            </a:r>
          </a:p>
        </p:txBody>
      </p:sp>
      <p:sp>
        <p:nvSpPr>
          <p:cNvPr id="7" name="Footer Placeholder 6">
            <a:extLst>
              <a:ext uri="{FF2B5EF4-FFF2-40B4-BE49-F238E27FC236}">
                <a16:creationId xmlns:a16="http://schemas.microsoft.com/office/drawing/2014/main" id="{C99D61D3-8FA8-6395-E86E-82977C647269}"/>
              </a:ext>
            </a:extLst>
          </p:cNvPr>
          <p:cNvSpPr>
            <a:spLocks noGrp="1"/>
          </p:cNvSpPr>
          <p:nvPr>
            <p:ph type="ftr" sz="quarter" idx="3"/>
          </p:nvPr>
        </p:nvSpPr>
        <p:spPr/>
        <p:txBody>
          <a:bodyPr/>
          <a:lstStyle/>
          <a:p>
            <a:r>
              <a:rPr lang="it-IT" dirty="0"/>
              <a:t>Carey RM, et al. </a:t>
            </a:r>
            <a:r>
              <a:rPr lang="it-IT" i="1" dirty="0"/>
              <a:t>Hypertension. </a:t>
            </a:r>
            <a:r>
              <a:rPr lang="it-IT" dirty="0"/>
              <a:t>2018;72(5):e53-e90. </a:t>
            </a:r>
          </a:p>
        </p:txBody>
      </p:sp>
      <p:sp>
        <p:nvSpPr>
          <p:cNvPr id="8" name="Rectangle 7">
            <a:extLst>
              <a:ext uri="{FF2B5EF4-FFF2-40B4-BE49-F238E27FC236}">
                <a16:creationId xmlns:a16="http://schemas.microsoft.com/office/drawing/2014/main" id="{BBD1C37F-75AB-9AAE-B060-71AA67244105}"/>
              </a:ext>
            </a:extLst>
          </p:cNvPr>
          <p:cNvSpPr/>
          <p:nvPr/>
        </p:nvSpPr>
        <p:spPr>
          <a:xfrm>
            <a:off x="5388429" y="0"/>
            <a:ext cx="5225142" cy="272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B390F41-FFA9-D129-560A-79B0CEF7CA2B}"/>
              </a:ext>
            </a:extLst>
          </p:cNvPr>
          <p:cNvSpPr/>
          <p:nvPr/>
        </p:nvSpPr>
        <p:spPr>
          <a:xfrm>
            <a:off x="8923149" y="329339"/>
            <a:ext cx="1286253" cy="1469141"/>
          </a:xfrm>
          <a:prstGeom prst="rect">
            <a:avLst/>
          </a:prstGeom>
          <a:noFill/>
          <a:ln w="28575">
            <a:solidFill>
              <a:srgbClr val="FF0000"/>
            </a:solidFill>
          </a:ln>
          <a:effectLst>
            <a:glow rad="50800">
              <a:srgbClr val="FFFF00">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022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B0C5711-498D-8476-36BD-5563EE12E83C}"/>
              </a:ext>
            </a:extLst>
          </p:cNvPr>
          <p:cNvGrpSpPr>
            <a:grpSpLocks noChangeAspect="1"/>
          </p:cNvGrpSpPr>
          <p:nvPr/>
        </p:nvGrpSpPr>
        <p:grpSpPr bwMode="auto">
          <a:xfrm>
            <a:off x="5099957" y="675"/>
            <a:ext cx="5546272" cy="6582643"/>
            <a:chOff x="2280" y="252"/>
            <a:chExt cx="3120" cy="3703"/>
          </a:xfrm>
        </p:grpSpPr>
        <p:sp>
          <p:nvSpPr>
            <p:cNvPr id="5" name="AutoShape 3">
              <a:extLst>
                <a:ext uri="{FF2B5EF4-FFF2-40B4-BE49-F238E27FC236}">
                  <a16:creationId xmlns:a16="http://schemas.microsoft.com/office/drawing/2014/main" id="{53092CD6-BB83-368A-E182-79BB39606BEB}"/>
                </a:ext>
              </a:extLst>
            </p:cNvPr>
            <p:cNvSpPr>
              <a:spLocks noChangeAspect="1" noChangeArrowheads="1" noTextEdit="1"/>
            </p:cNvSpPr>
            <p:nvPr/>
          </p:nvSpPr>
          <p:spPr bwMode="auto">
            <a:xfrm>
              <a:off x="2280" y="252"/>
              <a:ext cx="3120" cy="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6279EC29-918B-885D-E887-983846C19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 y="252"/>
              <a:ext cx="3121" cy="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5">
            <a:extLst>
              <a:ext uri="{FF2B5EF4-FFF2-40B4-BE49-F238E27FC236}">
                <a16:creationId xmlns:a16="http://schemas.microsoft.com/office/drawing/2014/main" id="{48D62BCB-A08D-8143-A19B-FB05A5563E97}"/>
              </a:ext>
            </a:extLst>
          </p:cNvPr>
          <p:cNvSpPr>
            <a:spLocks noGrp="1"/>
          </p:cNvSpPr>
          <p:nvPr>
            <p:ph type="title"/>
          </p:nvPr>
        </p:nvSpPr>
        <p:spPr>
          <a:xfrm>
            <a:off x="968828" y="1877330"/>
            <a:ext cx="3788229" cy="2231573"/>
          </a:xfrm>
        </p:spPr>
        <p:txBody>
          <a:bodyPr>
            <a:normAutofit/>
          </a:bodyPr>
          <a:lstStyle/>
          <a:p>
            <a:r>
              <a:rPr lang="en-US" dirty="0"/>
              <a:t>Management of</a:t>
            </a:r>
            <a:br>
              <a:rPr lang="en-US" dirty="0"/>
            </a:br>
            <a:r>
              <a:rPr lang="en-US" dirty="0"/>
              <a:t>Resistant</a:t>
            </a:r>
            <a:br>
              <a:rPr lang="en-US" dirty="0"/>
            </a:br>
            <a:r>
              <a:rPr lang="en-US" dirty="0"/>
              <a:t>Hypertension</a:t>
            </a:r>
          </a:p>
        </p:txBody>
      </p:sp>
      <p:sp>
        <p:nvSpPr>
          <p:cNvPr id="7" name="Footer Placeholder 6">
            <a:extLst>
              <a:ext uri="{FF2B5EF4-FFF2-40B4-BE49-F238E27FC236}">
                <a16:creationId xmlns:a16="http://schemas.microsoft.com/office/drawing/2014/main" id="{C99D61D3-8FA8-6395-E86E-82977C647269}"/>
              </a:ext>
            </a:extLst>
          </p:cNvPr>
          <p:cNvSpPr>
            <a:spLocks noGrp="1"/>
          </p:cNvSpPr>
          <p:nvPr>
            <p:ph type="ftr" sz="quarter" idx="3"/>
          </p:nvPr>
        </p:nvSpPr>
        <p:spPr/>
        <p:txBody>
          <a:bodyPr/>
          <a:lstStyle/>
          <a:p>
            <a:r>
              <a:rPr lang="it-IT" dirty="0"/>
              <a:t>Carey RM, et al. </a:t>
            </a:r>
            <a:r>
              <a:rPr lang="it-IT" i="1" dirty="0"/>
              <a:t>Hypertension. </a:t>
            </a:r>
            <a:r>
              <a:rPr lang="it-IT" dirty="0"/>
              <a:t>2018;72(5):e53-e90. </a:t>
            </a:r>
          </a:p>
        </p:txBody>
      </p:sp>
      <p:sp>
        <p:nvSpPr>
          <p:cNvPr id="8" name="Rectangle 7">
            <a:extLst>
              <a:ext uri="{FF2B5EF4-FFF2-40B4-BE49-F238E27FC236}">
                <a16:creationId xmlns:a16="http://schemas.microsoft.com/office/drawing/2014/main" id="{BBD1C37F-75AB-9AAE-B060-71AA67244105}"/>
              </a:ext>
            </a:extLst>
          </p:cNvPr>
          <p:cNvSpPr/>
          <p:nvPr/>
        </p:nvSpPr>
        <p:spPr>
          <a:xfrm>
            <a:off x="5388429" y="0"/>
            <a:ext cx="5225142" cy="272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B390F41-FFA9-D129-560A-79B0CEF7CA2B}"/>
              </a:ext>
            </a:extLst>
          </p:cNvPr>
          <p:cNvSpPr/>
          <p:nvPr/>
        </p:nvSpPr>
        <p:spPr>
          <a:xfrm>
            <a:off x="5363236" y="3112692"/>
            <a:ext cx="5135569" cy="325833"/>
          </a:xfrm>
          <a:prstGeom prst="rect">
            <a:avLst/>
          </a:prstGeom>
          <a:noFill/>
          <a:ln w="28575">
            <a:solidFill>
              <a:srgbClr val="FF0000"/>
            </a:solidFill>
          </a:ln>
          <a:effectLst>
            <a:glow rad="50800">
              <a:srgbClr val="FFFF00">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476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74E63122-4075-D755-E0C1-06FD5A76B202}"/>
              </a:ext>
            </a:extLst>
          </p:cNvPr>
          <p:cNvGrpSpPr>
            <a:grpSpLocks noChangeAspect="1"/>
          </p:cNvGrpSpPr>
          <p:nvPr/>
        </p:nvGrpSpPr>
        <p:grpSpPr bwMode="auto">
          <a:xfrm>
            <a:off x="3073400" y="950346"/>
            <a:ext cx="4591050" cy="838200"/>
            <a:chOff x="1936" y="472"/>
            <a:chExt cx="2892" cy="528"/>
          </a:xfrm>
        </p:grpSpPr>
        <p:sp>
          <p:nvSpPr>
            <p:cNvPr id="6" name="AutoShape 3">
              <a:extLst>
                <a:ext uri="{FF2B5EF4-FFF2-40B4-BE49-F238E27FC236}">
                  <a16:creationId xmlns:a16="http://schemas.microsoft.com/office/drawing/2014/main" id="{EA9FA3D8-E4FA-B2F2-A5F5-318924355E6C}"/>
                </a:ext>
              </a:extLst>
            </p:cNvPr>
            <p:cNvSpPr>
              <a:spLocks noChangeAspect="1" noChangeArrowheads="1" noTextEdit="1"/>
            </p:cNvSpPr>
            <p:nvPr/>
          </p:nvSpPr>
          <p:spPr bwMode="auto">
            <a:xfrm>
              <a:off x="1936" y="472"/>
              <a:ext cx="289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a:extLst>
                <a:ext uri="{FF2B5EF4-FFF2-40B4-BE49-F238E27FC236}">
                  <a16:creationId xmlns:a16="http://schemas.microsoft.com/office/drawing/2014/main" id="{FF70B13F-F1C4-BE9D-8564-4A41A7B6D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 y="472"/>
              <a:ext cx="2894"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68C66E58-F93E-440E-914A-3C1B16338AC0}"/>
              </a:ext>
            </a:extLst>
          </p:cNvPr>
          <p:cNvPicPr>
            <a:picLocks noChangeAspect="1"/>
          </p:cNvPicPr>
          <p:nvPr/>
        </p:nvPicPr>
        <p:blipFill rotWithShape="1">
          <a:blip r:embed="rId3">
            <a:lum bright="-20000" contrast="40000"/>
          </a:blip>
          <a:srcRect t="10301"/>
          <a:stretch/>
        </p:blipFill>
        <p:spPr>
          <a:xfrm>
            <a:off x="1697566" y="1651000"/>
            <a:ext cx="9406467" cy="4208463"/>
          </a:xfrm>
          <a:prstGeom prst="rect">
            <a:avLst/>
          </a:prstGeom>
        </p:spPr>
      </p:pic>
      <p:sp>
        <p:nvSpPr>
          <p:cNvPr id="7" name="Rectangle 6">
            <a:extLst>
              <a:ext uri="{FF2B5EF4-FFF2-40B4-BE49-F238E27FC236}">
                <a16:creationId xmlns:a16="http://schemas.microsoft.com/office/drawing/2014/main" id="{544F1493-B95A-3110-86DA-2530BCDEE205}"/>
              </a:ext>
            </a:extLst>
          </p:cNvPr>
          <p:cNvSpPr/>
          <p:nvPr/>
        </p:nvSpPr>
        <p:spPr>
          <a:xfrm>
            <a:off x="3462867" y="998537"/>
            <a:ext cx="1981200" cy="33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D330245E-E08A-0F05-0DA7-A631683C4958}"/>
              </a:ext>
            </a:extLst>
          </p:cNvPr>
          <p:cNvSpPr>
            <a:spLocks noGrp="1"/>
          </p:cNvSpPr>
          <p:nvPr>
            <p:ph type="title"/>
          </p:nvPr>
        </p:nvSpPr>
        <p:spPr>
          <a:xfrm>
            <a:off x="838200" y="-1"/>
            <a:ext cx="5063067" cy="1105949"/>
          </a:xfrm>
        </p:spPr>
        <p:txBody>
          <a:bodyPr/>
          <a:lstStyle/>
          <a:p>
            <a:r>
              <a:rPr lang="en-US" dirty="0"/>
              <a:t>BP Still Not at Target</a:t>
            </a:r>
          </a:p>
        </p:txBody>
      </p:sp>
      <p:sp>
        <p:nvSpPr>
          <p:cNvPr id="9" name="Footer Placeholder 8">
            <a:extLst>
              <a:ext uri="{FF2B5EF4-FFF2-40B4-BE49-F238E27FC236}">
                <a16:creationId xmlns:a16="http://schemas.microsoft.com/office/drawing/2014/main" id="{13A13400-5629-BE75-CB77-01A609348284}"/>
              </a:ext>
            </a:extLst>
          </p:cNvPr>
          <p:cNvSpPr>
            <a:spLocks noGrp="1"/>
          </p:cNvSpPr>
          <p:nvPr>
            <p:ph type="ftr" sz="quarter" idx="3"/>
          </p:nvPr>
        </p:nvSpPr>
        <p:spPr/>
        <p:txBody>
          <a:bodyPr/>
          <a:lstStyle/>
          <a:p>
            <a:r>
              <a:rPr lang="it-IT" dirty="0"/>
              <a:t>Carey RM, et al. </a:t>
            </a:r>
            <a:r>
              <a:rPr lang="it-IT" i="1" dirty="0"/>
              <a:t>Hypertension. </a:t>
            </a:r>
            <a:r>
              <a:rPr lang="it-IT" dirty="0"/>
              <a:t>2018;72(5):e53-e90. </a:t>
            </a:r>
          </a:p>
        </p:txBody>
      </p:sp>
    </p:spTree>
    <p:extLst>
      <p:ext uri="{BB962C8B-B14F-4D97-AF65-F5344CB8AC3E}">
        <p14:creationId xmlns:p14="http://schemas.microsoft.com/office/powerpoint/2010/main" val="1192084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8E0A73-43EA-6EE6-6CAE-6E5449F75D21}"/>
              </a:ext>
            </a:extLst>
          </p:cNvPr>
          <p:cNvSpPr>
            <a:spLocks noGrp="1"/>
          </p:cNvSpPr>
          <p:nvPr>
            <p:ph idx="1"/>
          </p:nvPr>
        </p:nvSpPr>
        <p:spPr/>
        <p:txBody>
          <a:bodyPr/>
          <a:lstStyle/>
          <a:p>
            <a:pPr>
              <a:spcBef>
                <a:spcPts val="1800"/>
              </a:spcBef>
            </a:pPr>
            <a:r>
              <a:rPr lang="en-US" dirty="0"/>
              <a:t>To treat resistant hypertension, you need to ensure you have ruled out secondary causes like primary hyperaldosteronism</a:t>
            </a:r>
          </a:p>
          <a:p>
            <a:pPr>
              <a:spcBef>
                <a:spcPts val="1800"/>
              </a:spcBef>
            </a:pPr>
            <a:r>
              <a:rPr lang="en-US" dirty="0"/>
              <a:t>They are adhering to a low-sodium diet and sleeping adequately </a:t>
            </a:r>
          </a:p>
          <a:p>
            <a:pPr>
              <a:spcBef>
                <a:spcPts val="1800"/>
              </a:spcBef>
            </a:pPr>
            <a:r>
              <a:rPr lang="en-US" dirty="0"/>
              <a:t>They are taking the 3 complementary different classes of drugs daily </a:t>
            </a:r>
          </a:p>
          <a:p>
            <a:pPr>
              <a:spcBef>
                <a:spcPts val="1800"/>
              </a:spcBef>
            </a:pPr>
            <a:r>
              <a:rPr lang="en-US" dirty="0"/>
              <a:t>They are not also taking other substances that will raise BP, like NSAIDs, amphetamines, </a:t>
            </a:r>
            <a:r>
              <a:rPr lang="en-US" dirty="0" err="1"/>
              <a:t>etc</a:t>
            </a:r>
            <a:endParaRPr lang="en-US" dirty="0"/>
          </a:p>
          <a:p>
            <a:pPr>
              <a:spcBef>
                <a:spcPts val="1800"/>
              </a:spcBef>
            </a:pPr>
            <a:r>
              <a:rPr lang="en-US" dirty="0"/>
              <a:t>If not controlled on 3 medications, consider adding spironolactone or referring to a certified hypertension specialist</a:t>
            </a:r>
          </a:p>
        </p:txBody>
      </p:sp>
      <p:sp>
        <p:nvSpPr>
          <p:cNvPr id="2" name="Title 1">
            <a:extLst>
              <a:ext uri="{FF2B5EF4-FFF2-40B4-BE49-F238E27FC236}">
                <a16:creationId xmlns:a16="http://schemas.microsoft.com/office/drawing/2014/main" id="{F0AE391D-BE6E-43C9-DB59-619FFB6315F8}"/>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3739519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672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535940" y="952549"/>
          <a:ext cx="11499992" cy="5630009"/>
        </p:xfrm>
        <a:graphic>
          <a:graphicData uri="http://schemas.openxmlformats.org/drawingml/2006/table">
            <a:tbl>
              <a:tblPr firstRow="1" firstCol="1" bandRow="1">
                <a:tableStyleId>{EB9631B5-78F2-41C9-869B-9F39066F8104}</a:tableStyleId>
              </a:tblPr>
              <a:tblGrid>
                <a:gridCol w="1849315">
                  <a:extLst>
                    <a:ext uri="{9D8B030D-6E8A-4147-A177-3AD203B41FA5}">
                      <a16:colId xmlns:a16="http://schemas.microsoft.com/office/drawing/2014/main" val="4117180709"/>
                    </a:ext>
                  </a:extLst>
                </a:gridCol>
                <a:gridCol w="1985108">
                  <a:extLst>
                    <a:ext uri="{9D8B030D-6E8A-4147-A177-3AD203B41FA5}">
                      <a16:colId xmlns:a16="http://schemas.microsoft.com/office/drawing/2014/main" val="2485775522"/>
                    </a:ext>
                  </a:extLst>
                </a:gridCol>
                <a:gridCol w="4728307">
                  <a:extLst>
                    <a:ext uri="{9D8B030D-6E8A-4147-A177-3AD203B41FA5}">
                      <a16:colId xmlns:a16="http://schemas.microsoft.com/office/drawing/2014/main" val="246639157"/>
                    </a:ext>
                  </a:extLst>
                </a:gridCol>
                <a:gridCol w="1395047">
                  <a:extLst>
                    <a:ext uri="{9D8B030D-6E8A-4147-A177-3AD203B41FA5}">
                      <a16:colId xmlns:a16="http://schemas.microsoft.com/office/drawing/2014/main" val="669495636"/>
                    </a:ext>
                  </a:extLst>
                </a:gridCol>
                <a:gridCol w="1542215">
                  <a:extLst>
                    <a:ext uri="{9D8B030D-6E8A-4147-A177-3AD203B41FA5}">
                      <a16:colId xmlns:a16="http://schemas.microsoft.com/office/drawing/2014/main" val="1579750938"/>
                    </a:ext>
                  </a:extLst>
                </a:gridCol>
              </a:tblGrid>
              <a:tr h="333558">
                <a:tc>
                  <a:txBody>
                    <a:bodyPr/>
                    <a:lstStyle/>
                    <a:p>
                      <a:pPr marL="0" marR="0">
                        <a:lnSpc>
                          <a:spcPts val="1500"/>
                        </a:lnSpc>
                        <a:spcBef>
                          <a:spcPts val="0"/>
                        </a:spcBef>
                        <a:spcAft>
                          <a:spcPts val="750"/>
                        </a:spcAft>
                      </a:pPr>
                      <a:r>
                        <a:rPr lang="en-US" sz="300" dirty="0">
                          <a:effectLst/>
                          <a:latin typeface="Calibri" panose="020F0502020204030204" pitchFamily="34" charset="0"/>
                          <a:cs typeface="Calibri" panose="020F0502020204030204" pitchFamily="34" charset="0"/>
                        </a:rPr>
                        <a:t>​</a:t>
                      </a:r>
                      <a:endParaRPr lang="en-US" sz="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nSpc>
                          <a:spcPts val="1500"/>
                        </a:lnSpc>
                        <a:spcBef>
                          <a:spcPts val="0"/>
                        </a:spcBef>
                        <a:spcAft>
                          <a:spcPts val="750"/>
                        </a:spcAft>
                      </a:pPr>
                      <a:r>
                        <a:rPr lang="en-US" sz="300" dirty="0">
                          <a:effectLst/>
                          <a:latin typeface="Calibri" panose="020F0502020204030204" pitchFamily="34" charset="0"/>
                          <a:cs typeface="Calibri" panose="020F0502020204030204" pitchFamily="34" charset="0"/>
                        </a:rPr>
                        <a:t>​</a:t>
                      </a:r>
                      <a:endParaRPr lang="en-US" sz="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nSpc>
                          <a:spcPts val="1500"/>
                        </a:lnSpc>
                        <a:spcBef>
                          <a:spcPts val="0"/>
                        </a:spcBef>
                        <a:spcAft>
                          <a:spcPts val="750"/>
                        </a:spcAft>
                      </a:pPr>
                      <a:r>
                        <a:rPr lang="en-US" sz="300" dirty="0">
                          <a:effectLst/>
                          <a:latin typeface="Calibri" panose="020F0502020204030204" pitchFamily="34" charset="0"/>
                          <a:cs typeface="Calibri" panose="020F0502020204030204" pitchFamily="34" charset="0"/>
                        </a:rPr>
                        <a:t>​</a:t>
                      </a:r>
                      <a:endParaRPr lang="en-US" sz="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gridSpan="2">
                  <a:txBody>
                    <a:bodyPr/>
                    <a:lstStyle/>
                    <a:p>
                      <a:pPr marL="0" marR="0" algn="ctr">
                        <a:lnSpc>
                          <a:spcPts val="1500"/>
                        </a:lnSpc>
                        <a:spcBef>
                          <a:spcPts val="0"/>
                        </a:spcBef>
                        <a:spcAft>
                          <a:spcPts val="750"/>
                        </a:spcAft>
                      </a:pPr>
                      <a:r>
                        <a:rPr lang="en-US" sz="1200" dirty="0">
                          <a:effectLst/>
                          <a:latin typeface="Calibri" panose="020F0502020204030204" pitchFamily="34" charset="0"/>
                          <a:cs typeface="Calibri" panose="020F0502020204030204" pitchFamily="34" charset="0"/>
                        </a:rPr>
                        <a:t>Approximate Impact on SBP</a:t>
                      </a:r>
                      <a:endParaRPr lang="en-US" sz="14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hMerge="1">
                  <a:txBody>
                    <a:bodyPr/>
                    <a:lstStyle/>
                    <a:p>
                      <a:endParaRPr lang="en-US"/>
                    </a:p>
                  </a:txBody>
                  <a:tcPr/>
                </a:tc>
                <a:extLst>
                  <a:ext uri="{0D108BD9-81ED-4DB2-BD59-A6C34878D82A}">
                    <a16:rowId xmlns:a16="http://schemas.microsoft.com/office/drawing/2014/main" val="3638036532"/>
                  </a:ext>
                </a:extLst>
              </a:tr>
              <a:tr h="366239">
                <a:tc>
                  <a:txBody>
                    <a:bodyPr/>
                    <a:lstStyle/>
                    <a:p>
                      <a:pPr>
                        <a:lnSpc>
                          <a:spcPct val="107000"/>
                        </a:lnSpc>
                      </a:pPr>
                      <a:endParaRPr lang="en-US" sz="1050" dirty="0">
                        <a:solidFill>
                          <a:srgbClr val="002060"/>
                        </a:solidFill>
                        <a:effectLst/>
                        <a:latin typeface="Calibri" panose="020F0502020204030204" pitchFamily="34" charset="0"/>
                        <a:cs typeface="Calibri" panose="020F0502020204030204" pitchFamily="34" charset="0"/>
                      </a:endParaRPr>
                    </a:p>
                  </a:txBody>
                  <a:tcPr marL="3661" marR="3661" marT="3661" marB="3661" anchor="ctr"/>
                </a:tc>
                <a:tc>
                  <a:txBody>
                    <a:bodyPr/>
                    <a:lstStyle/>
                    <a:p>
                      <a:pPr marL="0" marR="0">
                        <a:lnSpc>
                          <a:spcPts val="1500"/>
                        </a:lnSpc>
                        <a:spcBef>
                          <a:spcPts val="0"/>
                        </a:spcBef>
                        <a:spcAft>
                          <a:spcPts val="750"/>
                        </a:spcAft>
                      </a:pPr>
                      <a:r>
                        <a:rPr lang="en-US" sz="1400" dirty="0">
                          <a:effectLst/>
                          <a:latin typeface="Calibri" panose="020F0502020204030204" pitchFamily="34" charset="0"/>
                          <a:cs typeface="Calibri" panose="020F0502020204030204" pitchFamily="34" charset="0"/>
                        </a:rPr>
                        <a:t>Nonpharmacologic Intervention</a:t>
                      </a:r>
                      <a:endParaRPr lang="en-US" sz="1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nSpc>
                          <a:spcPts val="1500"/>
                        </a:lnSpc>
                        <a:spcBef>
                          <a:spcPts val="0"/>
                        </a:spcBef>
                        <a:spcAft>
                          <a:spcPts val="750"/>
                        </a:spcAft>
                      </a:pPr>
                      <a:r>
                        <a:rPr lang="en-US" sz="1400" dirty="0">
                          <a:effectLst/>
                          <a:latin typeface="Calibri" panose="020F0502020204030204" pitchFamily="34" charset="0"/>
                          <a:cs typeface="Calibri" panose="020F0502020204030204" pitchFamily="34" charset="0"/>
                        </a:rPr>
                        <a:t>Dose</a:t>
                      </a:r>
                      <a:endParaRPr lang="en-US" sz="1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gn="ctr">
                        <a:lnSpc>
                          <a:spcPts val="1500"/>
                        </a:lnSpc>
                        <a:spcBef>
                          <a:spcPts val="0"/>
                        </a:spcBef>
                        <a:spcAft>
                          <a:spcPts val="750"/>
                        </a:spcAft>
                      </a:pPr>
                      <a:r>
                        <a:rPr lang="en-US" sz="1400" dirty="0">
                          <a:effectLst/>
                          <a:latin typeface="Calibri" panose="020F0502020204030204" pitchFamily="34" charset="0"/>
                          <a:cs typeface="Calibri" panose="020F0502020204030204" pitchFamily="34" charset="0"/>
                        </a:rPr>
                        <a:t>Hypertension</a:t>
                      </a:r>
                      <a:endParaRPr lang="en-US" sz="1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gn="ctr">
                        <a:lnSpc>
                          <a:spcPts val="1500"/>
                        </a:lnSpc>
                        <a:spcBef>
                          <a:spcPts val="0"/>
                        </a:spcBef>
                        <a:spcAft>
                          <a:spcPts val="750"/>
                        </a:spcAft>
                      </a:pPr>
                      <a:r>
                        <a:rPr lang="en-US" sz="1400" dirty="0">
                          <a:effectLst/>
                          <a:latin typeface="Calibri" panose="020F0502020204030204" pitchFamily="34" charset="0"/>
                          <a:cs typeface="Calibri" panose="020F0502020204030204" pitchFamily="34" charset="0"/>
                        </a:rPr>
                        <a:t>Normotension</a:t>
                      </a:r>
                      <a:endParaRPr lang="en-US" sz="1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extLst>
                  <a:ext uri="{0D108BD9-81ED-4DB2-BD59-A6C34878D82A}">
                    <a16:rowId xmlns:a16="http://schemas.microsoft.com/office/drawing/2014/main" val="1518852165"/>
                  </a:ext>
                </a:extLst>
              </a:tr>
              <a:tr h="462581">
                <a:tc rowSpan="3">
                  <a:txBody>
                    <a:bodyPr/>
                    <a:lstStyle/>
                    <a:p>
                      <a:pPr marL="0" marR="0" algn="ctr">
                        <a:lnSpc>
                          <a:spcPts val="1500"/>
                        </a:lnSpc>
                        <a:spcBef>
                          <a:spcPts val="0"/>
                        </a:spcBef>
                        <a:spcAft>
                          <a:spcPts val="750"/>
                        </a:spcAft>
                      </a:pPr>
                      <a:r>
                        <a:rPr lang="en-US" sz="1400" dirty="0">
                          <a:effectLst/>
                          <a:latin typeface="Calibri" panose="020F0502020204030204" pitchFamily="34" charset="0"/>
                          <a:cs typeface="Calibri" panose="020F0502020204030204" pitchFamily="34" charset="0"/>
                        </a:rPr>
                        <a:t>Physical activity</a:t>
                      </a:r>
                      <a:endParaRPr lang="en-US" sz="1400" i="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nSpc>
                          <a:spcPts val="1500"/>
                        </a:lnSpc>
                        <a:spcBef>
                          <a:spcPts val="0"/>
                        </a:spcBef>
                        <a:spcAft>
                          <a:spcPts val="750"/>
                        </a:spcAft>
                      </a:pPr>
                      <a:r>
                        <a:rPr lang="en-US" sz="1400" b="1" dirty="0">
                          <a:solidFill>
                            <a:srgbClr val="0070C0"/>
                          </a:solidFill>
                          <a:effectLst/>
                          <a:latin typeface="Calibri" panose="020F0502020204030204" pitchFamily="34" charset="0"/>
                          <a:cs typeface="Calibri" panose="020F0502020204030204" pitchFamily="34" charset="0"/>
                        </a:rPr>
                        <a:t>Aerobic</a:t>
                      </a:r>
                      <a:endParaRPr lang="en-US" sz="1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nSpc>
                          <a:spcPts val="1500"/>
                        </a:lnSpc>
                        <a:spcBef>
                          <a:spcPts val="0"/>
                        </a:spcBef>
                        <a:spcAft>
                          <a:spcPts val="750"/>
                        </a:spcAft>
                      </a:pPr>
                      <a:r>
                        <a:rPr lang="en-US" sz="1200" dirty="0">
                          <a:effectLst/>
                          <a:latin typeface="Calibri" panose="020F0502020204030204" pitchFamily="34" charset="0"/>
                          <a:cs typeface="Calibri" panose="020F0502020204030204" pitchFamily="34" charset="0"/>
                        </a:rPr>
                        <a:t>● 90-150 min/wk</a:t>
                      </a:r>
                    </a:p>
                    <a:p>
                      <a:pPr marL="0" marR="0">
                        <a:lnSpc>
                          <a:spcPts val="1500"/>
                        </a:lnSpc>
                        <a:spcBef>
                          <a:spcPts val="0"/>
                        </a:spcBef>
                        <a:spcAft>
                          <a:spcPts val="750"/>
                        </a:spcAft>
                      </a:pPr>
                      <a:r>
                        <a:rPr lang="en-US" sz="1200" dirty="0">
                          <a:effectLst/>
                          <a:latin typeface="Calibri" panose="020F0502020204030204" pitchFamily="34" charset="0"/>
                          <a:cs typeface="Calibri" panose="020F0502020204030204" pitchFamily="34" charset="0"/>
                        </a:rPr>
                        <a:t>● 65%-75% heart rate reserve</a:t>
                      </a:r>
                      <a:endParaRPr lang="en-US" sz="1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gn="ctr">
                        <a:lnSpc>
                          <a:spcPts val="1500"/>
                        </a:lnSpc>
                        <a:spcBef>
                          <a:spcPts val="0"/>
                        </a:spcBef>
                        <a:spcAft>
                          <a:spcPts val="750"/>
                        </a:spcAft>
                      </a:pPr>
                      <a:r>
                        <a:rPr lang="en-US" sz="1400" dirty="0">
                          <a:effectLst/>
                          <a:latin typeface="Calibri" panose="020F0502020204030204" pitchFamily="34" charset="0"/>
                          <a:cs typeface="Calibri" panose="020F0502020204030204" pitchFamily="34" charset="0"/>
                        </a:rPr>
                        <a:t>-5/8 mm Hg</a:t>
                      </a:r>
                    </a:p>
                  </a:txBody>
                  <a:tcPr marL="3661" marR="3661" marT="3661" marB="3661" anchor="ctr"/>
                </a:tc>
                <a:tc>
                  <a:txBody>
                    <a:bodyPr/>
                    <a:lstStyle/>
                    <a:p>
                      <a:pPr marL="0" marR="0" algn="ctr">
                        <a:lnSpc>
                          <a:spcPts val="1500"/>
                        </a:lnSpc>
                        <a:spcBef>
                          <a:spcPts val="0"/>
                        </a:spcBef>
                        <a:spcAft>
                          <a:spcPts val="750"/>
                        </a:spcAft>
                      </a:pPr>
                      <a:r>
                        <a:rPr lang="en-US" sz="1400" dirty="0">
                          <a:effectLst/>
                          <a:latin typeface="Calibri" panose="020F0502020204030204" pitchFamily="34" charset="0"/>
                          <a:cs typeface="Calibri" panose="020F0502020204030204" pitchFamily="34" charset="0"/>
                        </a:rPr>
                        <a:t>-2/4 mm Hg</a:t>
                      </a:r>
                      <a:endPar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extLst>
                  <a:ext uri="{0D108BD9-81ED-4DB2-BD59-A6C34878D82A}">
                    <a16:rowId xmlns:a16="http://schemas.microsoft.com/office/drawing/2014/main" val="3663754033"/>
                  </a:ext>
                </a:extLst>
              </a:tr>
              <a:tr h="721181">
                <a:tc vMerge="1">
                  <a:txBody>
                    <a:bodyPr/>
                    <a:lstStyle/>
                    <a:p>
                      <a:endParaRPr lang="en-US"/>
                    </a:p>
                  </a:txBody>
                  <a:tcPr/>
                </a:tc>
                <a:tc>
                  <a:txBody>
                    <a:bodyPr/>
                    <a:lstStyle/>
                    <a:p>
                      <a:pPr marL="0" marR="0">
                        <a:lnSpc>
                          <a:spcPts val="1500"/>
                        </a:lnSpc>
                        <a:spcBef>
                          <a:spcPts val="0"/>
                        </a:spcBef>
                        <a:spcAft>
                          <a:spcPts val="750"/>
                        </a:spcAft>
                      </a:pPr>
                      <a:r>
                        <a:rPr lang="en-US" sz="1400" dirty="0">
                          <a:effectLst/>
                          <a:latin typeface="Calibri" panose="020F0502020204030204" pitchFamily="34" charset="0"/>
                          <a:cs typeface="Calibri" panose="020F0502020204030204" pitchFamily="34" charset="0"/>
                        </a:rPr>
                        <a:t>Dynamic Resistance</a:t>
                      </a:r>
                      <a:endPar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nSpc>
                          <a:spcPts val="1500"/>
                        </a:lnSpc>
                        <a:spcBef>
                          <a:spcPts val="0"/>
                        </a:spcBef>
                        <a:spcAft>
                          <a:spcPts val="0"/>
                        </a:spcAft>
                      </a:pPr>
                      <a:r>
                        <a:rPr lang="en-US" sz="1200" dirty="0">
                          <a:effectLst/>
                          <a:latin typeface="Calibri" panose="020F0502020204030204" pitchFamily="34" charset="0"/>
                          <a:cs typeface="Calibri" panose="020F0502020204030204" pitchFamily="34" charset="0"/>
                        </a:rPr>
                        <a:t>● 90-150 min/wk</a:t>
                      </a:r>
                    </a:p>
                    <a:p>
                      <a:pPr marL="0" marR="0">
                        <a:lnSpc>
                          <a:spcPts val="1500"/>
                        </a:lnSpc>
                        <a:spcBef>
                          <a:spcPts val="0"/>
                        </a:spcBef>
                        <a:spcAft>
                          <a:spcPts val="0"/>
                        </a:spcAft>
                      </a:pPr>
                      <a:r>
                        <a:rPr lang="en-US" sz="1200" dirty="0">
                          <a:effectLst/>
                          <a:latin typeface="Calibri" panose="020F0502020204030204" pitchFamily="34" charset="0"/>
                          <a:cs typeface="Calibri" panose="020F0502020204030204" pitchFamily="34" charset="0"/>
                        </a:rPr>
                        <a:t>● 50%-80% 1 rep maximum</a:t>
                      </a:r>
                    </a:p>
                    <a:p>
                      <a:pPr marL="0" marR="0">
                        <a:lnSpc>
                          <a:spcPts val="1500"/>
                        </a:lnSpc>
                        <a:spcBef>
                          <a:spcPts val="0"/>
                        </a:spcBef>
                        <a:spcAft>
                          <a:spcPts val="0"/>
                        </a:spcAft>
                      </a:pPr>
                      <a:r>
                        <a:rPr lang="en-US" sz="1200" dirty="0">
                          <a:effectLst/>
                          <a:latin typeface="Calibri" panose="020F0502020204030204" pitchFamily="34" charset="0"/>
                          <a:cs typeface="Calibri" panose="020F0502020204030204" pitchFamily="34" charset="0"/>
                        </a:rPr>
                        <a:t>● 6 exercises, 3 sets/exercise, 10 repetitions/set</a:t>
                      </a:r>
                      <a:endParaRPr lang="en-US" sz="1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gn="ctr">
                        <a:lnSpc>
                          <a:spcPts val="1500"/>
                        </a:lnSpc>
                        <a:spcBef>
                          <a:spcPts val="0"/>
                        </a:spcBef>
                        <a:spcAft>
                          <a:spcPts val="0"/>
                        </a:spcAft>
                      </a:pPr>
                      <a:r>
                        <a:rPr lang="en-US" sz="1400" dirty="0">
                          <a:effectLst/>
                          <a:latin typeface="Calibri" panose="020F0502020204030204" pitchFamily="34" charset="0"/>
                          <a:cs typeface="Calibri" panose="020F0502020204030204" pitchFamily="34" charset="0"/>
                        </a:rPr>
                        <a:t>-4 mm Hg</a:t>
                      </a:r>
                      <a:endPar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gn="ctr">
                        <a:lnSpc>
                          <a:spcPts val="1500"/>
                        </a:lnSpc>
                        <a:spcBef>
                          <a:spcPts val="0"/>
                        </a:spcBef>
                        <a:spcAft>
                          <a:spcPts val="0"/>
                        </a:spcAft>
                      </a:pPr>
                      <a:r>
                        <a:rPr lang="en-US" sz="1400" dirty="0">
                          <a:effectLst/>
                          <a:latin typeface="Calibri" panose="020F0502020204030204" pitchFamily="34" charset="0"/>
                          <a:cs typeface="Calibri" panose="020F0502020204030204" pitchFamily="34" charset="0"/>
                        </a:rPr>
                        <a:t>-2 mm Hg</a:t>
                      </a:r>
                      <a:endPar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extLst>
                  <a:ext uri="{0D108BD9-81ED-4DB2-BD59-A6C34878D82A}">
                    <a16:rowId xmlns:a16="http://schemas.microsoft.com/office/drawing/2014/main" val="411268281"/>
                  </a:ext>
                </a:extLst>
              </a:tr>
              <a:tr h="706416">
                <a:tc vMerge="1">
                  <a:txBody>
                    <a:bodyPr/>
                    <a:lstStyle/>
                    <a:p>
                      <a:endParaRPr lang="en-US"/>
                    </a:p>
                  </a:txBody>
                  <a:tcPr/>
                </a:tc>
                <a:tc>
                  <a:txBody>
                    <a:bodyPr/>
                    <a:lstStyle/>
                    <a:p>
                      <a:pPr marL="0" marR="0">
                        <a:lnSpc>
                          <a:spcPts val="1500"/>
                        </a:lnSpc>
                        <a:spcBef>
                          <a:spcPts val="0"/>
                        </a:spcBef>
                        <a:spcAft>
                          <a:spcPts val="750"/>
                        </a:spcAft>
                      </a:pPr>
                      <a:r>
                        <a:rPr lang="en-US" sz="1400" dirty="0">
                          <a:effectLst/>
                          <a:latin typeface="Calibri" panose="020F0502020204030204" pitchFamily="34" charset="0"/>
                          <a:cs typeface="Calibri" panose="020F0502020204030204" pitchFamily="34" charset="0"/>
                        </a:rPr>
                        <a:t>Isometric Resistance</a:t>
                      </a:r>
                      <a:endPar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nSpc>
                          <a:spcPts val="1500"/>
                        </a:lnSpc>
                        <a:spcBef>
                          <a:spcPts val="0"/>
                        </a:spcBef>
                        <a:spcAft>
                          <a:spcPts val="0"/>
                        </a:spcAft>
                      </a:pPr>
                      <a:r>
                        <a:rPr lang="en-US" sz="1200" dirty="0">
                          <a:effectLst/>
                          <a:latin typeface="Calibri" panose="020F0502020204030204" pitchFamily="34" charset="0"/>
                          <a:cs typeface="Calibri" panose="020F0502020204030204" pitchFamily="34" charset="0"/>
                        </a:rPr>
                        <a:t>● 4 x 2 min (hand grip), 1 min rest between exercises, 30%-40% maximum voluntary contraction, 3 sessions/wk</a:t>
                      </a:r>
                    </a:p>
                    <a:p>
                      <a:pPr marL="0" marR="0">
                        <a:lnSpc>
                          <a:spcPts val="1500"/>
                        </a:lnSpc>
                        <a:spcBef>
                          <a:spcPts val="0"/>
                        </a:spcBef>
                        <a:spcAft>
                          <a:spcPts val="0"/>
                        </a:spcAft>
                      </a:pPr>
                      <a:r>
                        <a:rPr lang="en-US" sz="1200" dirty="0">
                          <a:effectLst/>
                          <a:latin typeface="Calibri" panose="020F0502020204030204" pitchFamily="34" charset="0"/>
                          <a:cs typeface="Calibri" panose="020F0502020204030204" pitchFamily="34" charset="0"/>
                        </a:rPr>
                        <a:t>● 8-10 wk</a:t>
                      </a:r>
                      <a:endParaRPr lang="en-US" sz="1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gn="ctr">
                        <a:lnSpc>
                          <a:spcPts val="1500"/>
                        </a:lnSpc>
                        <a:spcBef>
                          <a:spcPts val="0"/>
                        </a:spcBef>
                        <a:spcAft>
                          <a:spcPts val="0"/>
                        </a:spcAft>
                      </a:pPr>
                      <a:r>
                        <a:rPr lang="en-US" sz="1400" dirty="0">
                          <a:effectLst/>
                          <a:latin typeface="Calibri" panose="020F0502020204030204" pitchFamily="34" charset="0"/>
                          <a:cs typeface="Calibri" panose="020F0502020204030204" pitchFamily="34" charset="0"/>
                        </a:rPr>
                        <a:t>-5 mm Hg</a:t>
                      </a:r>
                      <a:endPar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gn="ctr">
                        <a:lnSpc>
                          <a:spcPts val="1500"/>
                        </a:lnSpc>
                        <a:spcBef>
                          <a:spcPts val="0"/>
                        </a:spcBef>
                        <a:spcAft>
                          <a:spcPts val="0"/>
                        </a:spcAft>
                      </a:pPr>
                      <a:r>
                        <a:rPr lang="en-US" sz="1400" dirty="0">
                          <a:effectLst/>
                          <a:latin typeface="Calibri" panose="020F0502020204030204" pitchFamily="34" charset="0"/>
                          <a:cs typeface="Calibri" panose="020F0502020204030204" pitchFamily="34" charset="0"/>
                        </a:rPr>
                        <a:t>-4 mm Hg</a:t>
                      </a:r>
                      <a:endPar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extLst>
                  <a:ext uri="{0D108BD9-81ED-4DB2-BD59-A6C34878D82A}">
                    <a16:rowId xmlns:a16="http://schemas.microsoft.com/office/drawing/2014/main" val="827399355"/>
                  </a:ext>
                </a:extLst>
              </a:tr>
              <a:tr h="555426">
                <a:tc>
                  <a:txBody>
                    <a:bodyPr/>
                    <a:lstStyle/>
                    <a:p>
                      <a:pPr marL="0" marR="0" algn="ctr">
                        <a:lnSpc>
                          <a:spcPts val="1500"/>
                        </a:lnSpc>
                        <a:spcBef>
                          <a:spcPts val="0"/>
                        </a:spcBef>
                        <a:spcAft>
                          <a:spcPts val="750"/>
                        </a:spcAft>
                      </a:pPr>
                      <a:r>
                        <a:rPr lang="en-US" sz="1400" dirty="0">
                          <a:effectLst/>
                          <a:latin typeface="Calibri" panose="020F0502020204030204" pitchFamily="34" charset="0"/>
                          <a:cs typeface="Calibri" panose="020F0502020204030204" pitchFamily="34" charset="0"/>
                        </a:rPr>
                        <a:t>Healthy diet</a:t>
                      </a:r>
                      <a:endParaRPr lang="en-US" sz="1400" i="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nSpc>
                          <a:spcPts val="1500"/>
                        </a:lnSpc>
                        <a:spcBef>
                          <a:spcPts val="0"/>
                        </a:spcBef>
                        <a:spcAft>
                          <a:spcPts val="750"/>
                        </a:spcAft>
                      </a:pPr>
                      <a:r>
                        <a:rPr lang="en-US" sz="1400" dirty="0">
                          <a:effectLst/>
                          <a:latin typeface="Calibri" panose="020F0502020204030204" pitchFamily="34" charset="0"/>
                          <a:cs typeface="Calibri" panose="020F0502020204030204" pitchFamily="34" charset="0"/>
                        </a:rPr>
                        <a:t>DASH dietary pattern </a:t>
                      </a:r>
                      <a:endPar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nSpc>
                          <a:spcPts val="1500"/>
                        </a:lnSpc>
                        <a:spcBef>
                          <a:spcPts val="0"/>
                        </a:spcBef>
                        <a:spcAft>
                          <a:spcPts val="0"/>
                        </a:spcAft>
                      </a:pPr>
                      <a:r>
                        <a:rPr lang="en-US" sz="1200" dirty="0">
                          <a:effectLst/>
                          <a:latin typeface="Calibri" panose="020F0502020204030204" pitchFamily="34" charset="0"/>
                          <a:cs typeface="Calibri" panose="020F0502020204030204" pitchFamily="34" charset="0"/>
                        </a:rPr>
                        <a:t>Diet rich in fruits, vegetables, whole grains, and low-fat dairy products with reduced content of saturated and total fat</a:t>
                      </a:r>
                      <a:endParaRPr lang="en-US" sz="1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gn="ctr">
                        <a:lnSpc>
                          <a:spcPts val="1500"/>
                        </a:lnSpc>
                        <a:spcBef>
                          <a:spcPts val="0"/>
                        </a:spcBef>
                        <a:spcAft>
                          <a:spcPts val="0"/>
                        </a:spcAft>
                      </a:pPr>
                      <a:r>
                        <a:rPr lang="en-US" sz="1400" dirty="0">
                          <a:effectLst/>
                          <a:latin typeface="Calibri" panose="020F0502020204030204" pitchFamily="34" charset="0"/>
                          <a:cs typeface="Calibri" panose="020F0502020204030204" pitchFamily="34" charset="0"/>
                        </a:rPr>
                        <a:t>-11 mm Hg</a:t>
                      </a:r>
                      <a:endPar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gn="ctr">
                        <a:lnSpc>
                          <a:spcPts val="1500"/>
                        </a:lnSpc>
                        <a:spcBef>
                          <a:spcPts val="0"/>
                        </a:spcBef>
                        <a:spcAft>
                          <a:spcPts val="0"/>
                        </a:spcAft>
                      </a:pPr>
                      <a:r>
                        <a:rPr lang="en-US" sz="1400" dirty="0">
                          <a:effectLst/>
                          <a:latin typeface="Calibri" panose="020F0502020204030204" pitchFamily="34" charset="0"/>
                          <a:cs typeface="Calibri" panose="020F0502020204030204" pitchFamily="34" charset="0"/>
                        </a:rPr>
                        <a:t>-3 mm Hg</a:t>
                      </a:r>
                      <a:endPar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extLst>
                  <a:ext uri="{0D108BD9-81ED-4DB2-BD59-A6C34878D82A}">
                    <a16:rowId xmlns:a16="http://schemas.microsoft.com/office/drawing/2014/main" val="69045015"/>
                  </a:ext>
                </a:extLst>
              </a:tr>
              <a:tr h="513322">
                <a:tc>
                  <a:txBody>
                    <a:bodyPr/>
                    <a:lstStyle/>
                    <a:p>
                      <a:pPr marL="0" marR="0" algn="ctr">
                        <a:lnSpc>
                          <a:spcPts val="1500"/>
                        </a:lnSpc>
                        <a:spcBef>
                          <a:spcPts val="0"/>
                        </a:spcBef>
                        <a:spcAft>
                          <a:spcPts val="750"/>
                        </a:spcAft>
                      </a:pPr>
                      <a:r>
                        <a:rPr lang="en-US" sz="1400" dirty="0">
                          <a:effectLst/>
                          <a:latin typeface="Calibri" panose="020F0502020204030204" pitchFamily="34" charset="0"/>
                          <a:cs typeface="Calibri" panose="020F0502020204030204" pitchFamily="34" charset="0"/>
                        </a:rPr>
                        <a:t>Weight loss</a:t>
                      </a:r>
                      <a:endParaRPr lang="en-US" sz="1400" i="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nSpc>
                          <a:spcPts val="1500"/>
                        </a:lnSpc>
                        <a:spcBef>
                          <a:spcPts val="0"/>
                        </a:spcBef>
                        <a:spcAft>
                          <a:spcPts val="750"/>
                        </a:spcAft>
                      </a:pPr>
                      <a:r>
                        <a:rPr lang="en-US" sz="1400" b="1" dirty="0">
                          <a:solidFill>
                            <a:srgbClr val="0070C0"/>
                          </a:solidFill>
                          <a:effectLst/>
                          <a:latin typeface="Calibri" panose="020F0502020204030204" pitchFamily="34" charset="0"/>
                          <a:cs typeface="Calibri" panose="020F0502020204030204" pitchFamily="34" charset="0"/>
                        </a:rPr>
                        <a:t>Weight/body fat</a:t>
                      </a:r>
                      <a:endParaRPr lang="en-US" sz="1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nSpc>
                          <a:spcPts val="1500"/>
                        </a:lnSpc>
                        <a:spcBef>
                          <a:spcPts val="0"/>
                        </a:spcBef>
                        <a:spcAft>
                          <a:spcPts val="0"/>
                        </a:spcAft>
                      </a:pPr>
                      <a:r>
                        <a:rPr lang="en-US" sz="1200" dirty="0">
                          <a:effectLst/>
                          <a:latin typeface="Calibri" panose="020F0502020204030204" pitchFamily="34" charset="0"/>
                          <a:cs typeface="Calibri" panose="020F0502020204030204" pitchFamily="34" charset="0"/>
                        </a:rPr>
                        <a:t>Ideal body weight is best goal but at least 1 kg reduction in body weight for most adults who are overweight</a:t>
                      </a:r>
                      <a:endParaRPr lang="en-US" sz="1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gn="ctr">
                        <a:lnSpc>
                          <a:spcPts val="1500"/>
                        </a:lnSpc>
                        <a:spcBef>
                          <a:spcPts val="0"/>
                        </a:spcBef>
                        <a:spcAft>
                          <a:spcPts val="0"/>
                        </a:spcAft>
                      </a:pPr>
                      <a:r>
                        <a:rPr lang="en-US" sz="1400" dirty="0">
                          <a:effectLst/>
                          <a:latin typeface="Calibri" panose="020F0502020204030204" pitchFamily="34" charset="0"/>
                          <a:cs typeface="Calibri" panose="020F0502020204030204" pitchFamily="34" charset="0"/>
                        </a:rPr>
                        <a:t>-5 mm Hg</a:t>
                      </a:r>
                      <a:endPar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gn="ctr">
                        <a:lnSpc>
                          <a:spcPts val="1500"/>
                        </a:lnSpc>
                        <a:spcBef>
                          <a:spcPts val="0"/>
                        </a:spcBef>
                        <a:spcAft>
                          <a:spcPts val="0"/>
                        </a:spcAft>
                      </a:pPr>
                      <a:r>
                        <a:rPr lang="en-US" sz="1400" dirty="0">
                          <a:effectLst/>
                          <a:latin typeface="Calibri" panose="020F0502020204030204" pitchFamily="34" charset="0"/>
                          <a:cs typeface="Calibri" panose="020F0502020204030204" pitchFamily="34" charset="0"/>
                        </a:rPr>
                        <a:t>-2/3 mm Hg</a:t>
                      </a:r>
                      <a:endPar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extLst>
                  <a:ext uri="{0D108BD9-81ED-4DB2-BD59-A6C34878D82A}">
                    <a16:rowId xmlns:a16="http://schemas.microsoft.com/office/drawing/2014/main" val="1063439709"/>
                  </a:ext>
                </a:extLst>
              </a:tr>
              <a:tr h="474212">
                <a:tc>
                  <a:txBody>
                    <a:bodyPr/>
                    <a:lstStyle/>
                    <a:p>
                      <a:pPr marL="0" marR="0" algn="ctr">
                        <a:lnSpc>
                          <a:spcPts val="1500"/>
                        </a:lnSpc>
                        <a:spcBef>
                          <a:spcPts val="0"/>
                        </a:spcBef>
                        <a:spcAft>
                          <a:spcPts val="750"/>
                        </a:spcAft>
                      </a:pPr>
                      <a:r>
                        <a:rPr lang="en-US" sz="1400" dirty="0">
                          <a:effectLst/>
                          <a:latin typeface="Calibri" panose="020F0502020204030204" pitchFamily="34" charset="0"/>
                          <a:cs typeface="Calibri" panose="020F0502020204030204" pitchFamily="34" charset="0"/>
                        </a:rPr>
                        <a:t>Reduced intake of dietary sodium</a:t>
                      </a:r>
                      <a:endParaRPr lang="en-US" sz="1400" i="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nSpc>
                          <a:spcPts val="1500"/>
                        </a:lnSpc>
                        <a:spcBef>
                          <a:spcPts val="0"/>
                        </a:spcBef>
                        <a:spcAft>
                          <a:spcPts val="750"/>
                        </a:spcAft>
                      </a:pPr>
                      <a:r>
                        <a:rPr lang="en-US" sz="1400" b="1" dirty="0">
                          <a:solidFill>
                            <a:srgbClr val="0070C0"/>
                          </a:solidFill>
                          <a:effectLst/>
                          <a:latin typeface="Calibri" panose="020F0502020204030204" pitchFamily="34" charset="0"/>
                          <a:cs typeface="Calibri" panose="020F0502020204030204" pitchFamily="34" charset="0"/>
                        </a:rPr>
                        <a:t>Dietary sodium </a:t>
                      </a:r>
                      <a:endParaRPr lang="en-US" sz="1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nSpc>
                          <a:spcPts val="1500"/>
                        </a:lnSpc>
                        <a:spcBef>
                          <a:spcPts val="0"/>
                        </a:spcBef>
                        <a:spcAft>
                          <a:spcPts val="0"/>
                        </a:spcAft>
                      </a:pPr>
                      <a:r>
                        <a:rPr lang="en-US" sz="1200" dirty="0">
                          <a:effectLst/>
                          <a:latin typeface="Calibri" panose="020F0502020204030204" pitchFamily="34" charset="0"/>
                          <a:cs typeface="Calibri" panose="020F0502020204030204" pitchFamily="34" charset="0"/>
                        </a:rPr>
                        <a:t>&lt;1,500 mg/d is optimal goal but at least 1,000 mg/d reduction in most adults</a:t>
                      </a:r>
                      <a:endParaRPr lang="en-US" sz="1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gn="ctr">
                        <a:lnSpc>
                          <a:spcPts val="1500"/>
                        </a:lnSpc>
                        <a:spcBef>
                          <a:spcPts val="0"/>
                        </a:spcBef>
                        <a:spcAft>
                          <a:spcPts val="0"/>
                        </a:spcAft>
                      </a:pPr>
                      <a:r>
                        <a:rPr lang="en-US" sz="1400" dirty="0">
                          <a:effectLst/>
                          <a:latin typeface="Calibri" panose="020F0502020204030204" pitchFamily="34" charset="0"/>
                          <a:cs typeface="Calibri" panose="020F0502020204030204" pitchFamily="34" charset="0"/>
                        </a:rPr>
                        <a:t>-5/6 mm Hg</a:t>
                      </a:r>
                      <a:endPar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gn="ctr">
                        <a:lnSpc>
                          <a:spcPts val="1500"/>
                        </a:lnSpc>
                        <a:spcBef>
                          <a:spcPts val="0"/>
                        </a:spcBef>
                        <a:spcAft>
                          <a:spcPts val="0"/>
                        </a:spcAft>
                      </a:pPr>
                      <a:r>
                        <a:rPr lang="en-US" sz="1400" dirty="0">
                          <a:effectLst/>
                          <a:latin typeface="Calibri" panose="020F0502020204030204" pitchFamily="34" charset="0"/>
                          <a:cs typeface="Calibri" panose="020F0502020204030204" pitchFamily="34" charset="0"/>
                        </a:rPr>
                        <a:t>-2/3 mm Hg</a:t>
                      </a:r>
                      <a:endPar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extLst>
                  <a:ext uri="{0D108BD9-81ED-4DB2-BD59-A6C34878D82A}">
                    <a16:rowId xmlns:a16="http://schemas.microsoft.com/office/drawing/2014/main" val="3106765694"/>
                  </a:ext>
                </a:extLst>
              </a:tr>
              <a:tr h="655232">
                <a:tc>
                  <a:txBody>
                    <a:bodyPr/>
                    <a:lstStyle/>
                    <a:p>
                      <a:pPr marL="0" marR="0" algn="ctr">
                        <a:lnSpc>
                          <a:spcPts val="1500"/>
                        </a:lnSpc>
                        <a:spcBef>
                          <a:spcPts val="0"/>
                        </a:spcBef>
                        <a:spcAft>
                          <a:spcPts val="750"/>
                        </a:spcAft>
                      </a:pPr>
                      <a:r>
                        <a:rPr lang="en-US" sz="1400" dirty="0">
                          <a:effectLst/>
                          <a:latin typeface="Calibri" panose="020F0502020204030204" pitchFamily="34" charset="0"/>
                          <a:cs typeface="Calibri" panose="020F0502020204030204" pitchFamily="34" charset="0"/>
                        </a:rPr>
                        <a:t>Enhanced intake of dietary potassium</a:t>
                      </a:r>
                      <a:endParaRPr lang="en-US" sz="1400" i="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nSpc>
                          <a:spcPts val="1500"/>
                        </a:lnSpc>
                        <a:spcBef>
                          <a:spcPts val="0"/>
                        </a:spcBef>
                        <a:spcAft>
                          <a:spcPts val="750"/>
                        </a:spcAft>
                      </a:pPr>
                      <a:r>
                        <a:rPr lang="en-US" sz="1400" dirty="0">
                          <a:effectLst/>
                          <a:latin typeface="Calibri" panose="020F0502020204030204" pitchFamily="34" charset="0"/>
                          <a:cs typeface="Calibri" panose="020F0502020204030204" pitchFamily="34" charset="0"/>
                        </a:rPr>
                        <a:t>Dietary potassium </a:t>
                      </a:r>
                      <a:endPar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nSpc>
                          <a:spcPts val="1500"/>
                        </a:lnSpc>
                        <a:spcBef>
                          <a:spcPts val="0"/>
                        </a:spcBef>
                        <a:spcAft>
                          <a:spcPts val="0"/>
                        </a:spcAft>
                      </a:pPr>
                      <a:r>
                        <a:rPr lang="en-US" sz="1200" dirty="0">
                          <a:effectLst/>
                          <a:latin typeface="Calibri" panose="020F0502020204030204" pitchFamily="34" charset="0"/>
                          <a:cs typeface="Calibri" panose="020F0502020204030204" pitchFamily="34" charset="0"/>
                        </a:rPr>
                        <a:t>3,500-5,000 mg/d, preferably by consumption of a diet rich in potassium </a:t>
                      </a:r>
                      <a:endParaRPr lang="en-US" sz="1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gn="ctr">
                        <a:lnSpc>
                          <a:spcPts val="1500"/>
                        </a:lnSpc>
                        <a:spcBef>
                          <a:spcPts val="0"/>
                        </a:spcBef>
                        <a:spcAft>
                          <a:spcPts val="0"/>
                        </a:spcAft>
                      </a:pPr>
                      <a:r>
                        <a:rPr lang="en-US" sz="1400" dirty="0">
                          <a:effectLst/>
                          <a:latin typeface="Calibri" panose="020F0502020204030204" pitchFamily="34" charset="0"/>
                          <a:cs typeface="Calibri" panose="020F0502020204030204" pitchFamily="34" charset="0"/>
                        </a:rPr>
                        <a:t>-4/5 mm Hg</a:t>
                      </a:r>
                      <a:endPar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gn="ctr">
                        <a:lnSpc>
                          <a:spcPts val="1500"/>
                        </a:lnSpc>
                        <a:spcBef>
                          <a:spcPts val="0"/>
                        </a:spcBef>
                        <a:spcAft>
                          <a:spcPts val="0"/>
                        </a:spcAft>
                      </a:pPr>
                      <a:r>
                        <a:rPr lang="en-US" sz="1400" dirty="0">
                          <a:effectLst/>
                          <a:latin typeface="Calibri" panose="020F0502020204030204" pitchFamily="34" charset="0"/>
                          <a:cs typeface="Calibri" panose="020F0502020204030204" pitchFamily="34" charset="0"/>
                        </a:rPr>
                        <a:t>-2 mm Hg</a:t>
                      </a:r>
                      <a:endPar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extLst>
                  <a:ext uri="{0D108BD9-81ED-4DB2-BD59-A6C34878D82A}">
                    <a16:rowId xmlns:a16="http://schemas.microsoft.com/office/drawing/2014/main" val="55894144"/>
                  </a:ext>
                </a:extLst>
              </a:tr>
              <a:tr h="799784">
                <a:tc>
                  <a:txBody>
                    <a:bodyPr/>
                    <a:lstStyle/>
                    <a:p>
                      <a:pPr marL="0" marR="0" algn="ctr">
                        <a:lnSpc>
                          <a:spcPts val="1500"/>
                        </a:lnSpc>
                        <a:spcBef>
                          <a:spcPts val="0"/>
                        </a:spcBef>
                        <a:spcAft>
                          <a:spcPts val="750"/>
                        </a:spcAft>
                      </a:pPr>
                      <a:r>
                        <a:rPr lang="en-US" sz="1400" dirty="0">
                          <a:effectLst/>
                          <a:latin typeface="Calibri" panose="020F0502020204030204" pitchFamily="34" charset="0"/>
                          <a:cs typeface="Calibri" panose="020F0502020204030204" pitchFamily="34" charset="0"/>
                        </a:rPr>
                        <a:t>Moderation in alcohol intake</a:t>
                      </a:r>
                      <a:endParaRPr lang="en-US" sz="1400" i="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nSpc>
                          <a:spcPts val="1500"/>
                        </a:lnSpc>
                        <a:spcBef>
                          <a:spcPts val="0"/>
                        </a:spcBef>
                        <a:spcAft>
                          <a:spcPts val="750"/>
                        </a:spcAft>
                      </a:pPr>
                      <a:r>
                        <a:rPr lang="en-US" sz="1400" dirty="0">
                          <a:effectLst/>
                          <a:latin typeface="Calibri" panose="020F0502020204030204" pitchFamily="34" charset="0"/>
                          <a:cs typeface="Calibri" panose="020F0502020204030204" pitchFamily="34" charset="0"/>
                        </a:rPr>
                        <a:t>Alcohol consumption</a:t>
                      </a:r>
                      <a:endPar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nSpc>
                          <a:spcPts val="1500"/>
                        </a:lnSpc>
                        <a:spcBef>
                          <a:spcPts val="0"/>
                        </a:spcBef>
                        <a:spcAft>
                          <a:spcPts val="0"/>
                        </a:spcAft>
                      </a:pPr>
                      <a:r>
                        <a:rPr lang="en-US" sz="1200" dirty="0">
                          <a:effectLst/>
                          <a:latin typeface="Calibri" panose="020F0502020204030204" pitchFamily="34" charset="0"/>
                          <a:cs typeface="Calibri" panose="020F0502020204030204" pitchFamily="34" charset="0"/>
                        </a:rPr>
                        <a:t>In individuals who drink alcohol, reduce alcohol to:</a:t>
                      </a:r>
                    </a:p>
                    <a:p>
                      <a:pPr marL="0" marR="0">
                        <a:lnSpc>
                          <a:spcPts val="1500"/>
                        </a:lnSpc>
                        <a:spcBef>
                          <a:spcPts val="0"/>
                        </a:spcBef>
                        <a:spcAft>
                          <a:spcPts val="0"/>
                        </a:spcAft>
                      </a:pPr>
                      <a:r>
                        <a:rPr lang="en-US" sz="1200" dirty="0">
                          <a:effectLst/>
                          <a:latin typeface="Calibri" panose="020F0502020204030204" pitchFamily="34" charset="0"/>
                          <a:cs typeface="Calibri" panose="020F0502020204030204" pitchFamily="34" charset="0"/>
                        </a:rPr>
                        <a:t>● Men: &lt;2 drinks daily</a:t>
                      </a:r>
                    </a:p>
                    <a:p>
                      <a:pPr marL="0" marR="0">
                        <a:lnSpc>
                          <a:spcPts val="1500"/>
                        </a:lnSpc>
                        <a:spcBef>
                          <a:spcPts val="0"/>
                        </a:spcBef>
                        <a:spcAft>
                          <a:spcPts val="0"/>
                        </a:spcAft>
                      </a:pPr>
                      <a:r>
                        <a:rPr lang="en-US" sz="1200" dirty="0">
                          <a:effectLst/>
                          <a:latin typeface="Calibri" panose="020F0502020204030204" pitchFamily="34" charset="0"/>
                          <a:cs typeface="Calibri" panose="020F0502020204030204" pitchFamily="34" charset="0"/>
                        </a:rPr>
                        <a:t>● Women: &lt;1 drink daily</a:t>
                      </a:r>
                      <a:endParaRPr lang="en-US" sz="1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gn="ctr">
                        <a:lnSpc>
                          <a:spcPts val="1500"/>
                        </a:lnSpc>
                        <a:spcBef>
                          <a:spcPts val="0"/>
                        </a:spcBef>
                        <a:spcAft>
                          <a:spcPts val="0"/>
                        </a:spcAft>
                      </a:pPr>
                      <a:r>
                        <a:rPr lang="en-US" sz="1400" dirty="0">
                          <a:effectLst/>
                          <a:latin typeface="Calibri" panose="020F0502020204030204" pitchFamily="34" charset="0"/>
                          <a:cs typeface="Calibri" panose="020F0502020204030204" pitchFamily="34" charset="0"/>
                        </a:rPr>
                        <a:t>-4 mm Hg</a:t>
                      </a:r>
                      <a:endPar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tc>
                  <a:txBody>
                    <a:bodyPr/>
                    <a:lstStyle/>
                    <a:p>
                      <a:pPr marL="0" marR="0" algn="ctr">
                        <a:lnSpc>
                          <a:spcPts val="1500"/>
                        </a:lnSpc>
                        <a:spcBef>
                          <a:spcPts val="0"/>
                        </a:spcBef>
                        <a:spcAft>
                          <a:spcPts val="0"/>
                        </a:spcAft>
                      </a:pPr>
                      <a:r>
                        <a:rPr lang="en-US" sz="1400" dirty="0">
                          <a:effectLst/>
                          <a:latin typeface="Calibri" panose="020F0502020204030204" pitchFamily="34" charset="0"/>
                          <a:cs typeface="Calibri" panose="020F0502020204030204" pitchFamily="34" charset="0"/>
                        </a:rPr>
                        <a:t>-3 mm Hg</a:t>
                      </a:r>
                      <a:endPar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3661" marR="3661" marT="3661" marB="3661" anchor="ctr"/>
                </a:tc>
                <a:extLst>
                  <a:ext uri="{0D108BD9-81ED-4DB2-BD59-A6C34878D82A}">
                    <a16:rowId xmlns:a16="http://schemas.microsoft.com/office/drawing/2014/main" val="1572572112"/>
                  </a:ext>
                </a:extLst>
              </a:tr>
            </a:tbl>
          </a:graphicData>
        </a:graphic>
      </p:graphicFrame>
      <p:sp>
        <p:nvSpPr>
          <p:cNvPr id="5" name="Title 4"/>
          <p:cNvSpPr>
            <a:spLocks noGrp="1"/>
          </p:cNvSpPr>
          <p:nvPr>
            <p:ph type="title"/>
          </p:nvPr>
        </p:nvSpPr>
        <p:spPr>
          <a:xfrm>
            <a:off x="838200" y="88900"/>
            <a:ext cx="11182492" cy="774750"/>
          </a:xfrm>
        </p:spPr>
        <p:txBody>
          <a:bodyPr>
            <a:normAutofit/>
          </a:bodyPr>
          <a:lstStyle/>
          <a:p>
            <a:r>
              <a:rPr lang="en-US" altLang="en-US" sz="2400" dirty="0"/>
              <a:t>Best Proven Nonpharmacologic Interventions for Prevention and</a:t>
            </a:r>
            <a:br>
              <a:rPr lang="en-US" altLang="en-US" sz="2400" dirty="0"/>
            </a:br>
            <a:r>
              <a:rPr lang="en-US" altLang="en-US" sz="2400" dirty="0"/>
              <a:t>Treatment of Hypertension</a:t>
            </a:r>
            <a:endParaRPr lang="en-US" sz="2400" dirty="0"/>
          </a:p>
        </p:txBody>
      </p:sp>
    </p:spTree>
    <p:extLst>
      <p:ext uri="{BB962C8B-B14F-4D97-AF65-F5344CB8AC3E}">
        <p14:creationId xmlns:p14="http://schemas.microsoft.com/office/powerpoint/2010/main" val="1830610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lstStyle/>
          <a:p>
            <a:r>
              <a:rPr lang="en-US" dirty="0"/>
              <a:t>Initial Combinations of Medications</a:t>
            </a:r>
          </a:p>
        </p:txBody>
      </p:sp>
      <p:sp>
        <p:nvSpPr>
          <p:cNvPr id="507907" name="Text Box 3"/>
          <p:cNvSpPr txBox="1">
            <a:spLocks noChangeArrowheads="1"/>
          </p:cNvSpPr>
          <p:nvPr/>
        </p:nvSpPr>
        <p:spPr bwMode="blackWhite">
          <a:xfrm>
            <a:off x="2957512" y="5034326"/>
            <a:ext cx="1828800" cy="639762"/>
          </a:xfrm>
          <a:prstGeom prst="rect">
            <a:avLst/>
          </a:prstGeom>
          <a:solidFill>
            <a:schemeClr val="accent1"/>
          </a:solidFill>
          <a:ln w="12700">
            <a:noFill/>
            <a:miter lim="800000"/>
            <a:headEnd/>
            <a:tailEnd/>
          </a:ln>
          <a:effectLst/>
        </p:spPr>
        <p:txBody>
          <a:bodyPr wrap="none" anchor="ctr">
            <a:flatTx/>
          </a:bodyPr>
          <a:lstStyle/>
          <a:p>
            <a:pPr algn="ctr" eaLnBrk="0" hangingPunct="0">
              <a:spcBef>
                <a:spcPct val="50000"/>
              </a:spcBef>
              <a:defRPr/>
            </a:pPr>
            <a:r>
              <a:rPr lang="en-US" sz="2000" b="1" dirty="0">
                <a:solidFill>
                  <a:srgbClr val="FFFFFF"/>
                </a:solidFill>
                <a:latin typeface="Arial" charset="0"/>
                <a:ea typeface="MS PGothic" pitchFamily="34" charset="-128"/>
                <a:cs typeface="Arial" pitchFamily="34" charset="0"/>
                <a:sym typeface="Symbol" pitchFamily="18" charset="2"/>
              </a:rPr>
              <a:t>Diuretics</a:t>
            </a:r>
            <a:endParaRPr lang="en-US" sz="2000" b="1" dirty="0">
              <a:solidFill>
                <a:srgbClr val="FFFFFF"/>
              </a:solidFill>
              <a:latin typeface="Arial" charset="0"/>
              <a:ea typeface="MS PGothic" pitchFamily="34" charset="-128"/>
              <a:cs typeface="Arial" pitchFamily="34" charset="0"/>
            </a:endParaRPr>
          </a:p>
        </p:txBody>
      </p:sp>
      <p:sp>
        <p:nvSpPr>
          <p:cNvPr id="147460" name="AutoShape 4"/>
          <p:cNvSpPr>
            <a:spLocks noChangeArrowheads="1"/>
          </p:cNvSpPr>
          <p:nvPr/>
        </p:nvSpPr>
        <p:spPr bwMode="auto">
          <a:xfrm>
            <a:off x="4965700" y="2826308"/>
            <a:ext cx="2794000" cy="2473325"/>
          </a:xfrm>
          <a:prstGeom prst="triangle">
            <a:avLst>
              <a:gd name="adj" fmla="val 50000"/>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3600">
              <a:solidFill>
                <a:srgbClr val="000000"/>
              </a:solidFill>
              <a:latin typeface="Tahoma" pitchFamily="34" charset="0"/>
              <a:ea typeface="MS PGothic" pitchFamily="34" charset="-128"/>
              <a:cs typeface="Arial" pitchFamily="34" charset="0"/>
            </a:endParaRPr>
          </a:p>
        </p:txBody>
      </p:sp>
      <p:sp>
        <p:nvSpPr>
          <p:cNvPr id="507909" name="Text Box 5"/>
          <p:cNvSpPr txBox="1">
            <a:spLocks noChangeArrowheads="1"/>
          </p:cNvSpPr>
          <p:nvPr/>
        </p:nvSpPr>
        <p:spPr bwMode="blackWhite">
          <a:xfrm>
            <a:off x="5457631" y="1629043"/>
            <a:ext cx="1828800" cy="1101725"/>
          </a:xfrm>
          <a:prstGeom prst="rect">
            <a:avLst/>
          </a:prstGeom>
          <a:solidFill>
            <a:schemeClr val="accent1"/>
          </a:solidFill>
          <a:ln w="12700">
            <a:noFill/>
            <a:miter lim="800000"/>
            <a:headEnd/>
            <a:tailEnd/>
          </a:ln>
          <a:effectLst/>
        </p:spPr>
        <p:txBody>
          <a:bodyPr wrap="none" anchor="ctr">
            <a:flatTx/>
          </a:bodyPr>
          <a:lstStyle/>
          <a:p>
            <a:pPr algn="ctr" eaLnBrk="0" hangingPunct="0">
              <a:defRPr/>
            </a:pPr>
            <a:r>
              <a:rPr lang="en-US" sz="2000" b="1" dirty="0">
                <a:solidFill>
                  <a:srgbClr val="FFFFFF"/>
                </a:solidFill>
                <a:latin typeface="Arial" charset="0"/>
                <a:ea typeface="MS PGothic" pitchFamily="34" charset="-128"/>
                <a:cs typeface="Arial" pitchFamily="34" charset="0"/>
                <a:sym typeface="Symbol" pitchFamily="18" charset="2"/>
              </a:rPr>
              <a:t>ACE inhibitors</a:t>
            </a:r>
          </a:p>
          <a:p>
            <a:pPr algn="ctr" eaLnBrk="0" hangingPunct="0">
              <a:defRPr/>
            </a:pPr>
            <a:r>
              <a:rPr lang="en-US" sz="2000" b="1" dirty="0">
                <a:solidFill>
                  <a:srgbClr val="FFFFFF"/>
                </a:solidFill>
                <a:latin typeface="Arial" charset="0"/>
                <a:ea typeface="MS PGothic" pitchFamily="34" charset="-128"/>
                <a:cs typeface="Arial" pitchFamily="34" charset="0"/>
                <a:sym typeface="Symbol" pitchFamily="18" charset="2"/>
              </a:rPr>
              <a:t>or</a:t>
            </a:r>
          </a:p>
          <a:p>
            <a:pPr algn="ctr" eaLnBrk="0" hangingPunct="0">
              <a:defRPr/>
            </a:pPr>
            <a:r>
              <a:rPr lang="en-US" sz="2000" b="1" dirty="0">
                <a:solidFill>
                  <a:srgbClr val="FFFFFF"/>
                </a:solidFill>
                <a:latin typeface="Arial" charset="0"/>
                <a:ea typeface="MS PGothic" pitchFamily="34" charset="-128"/>
                <a:cs typeface="Arial" pitchFamily="34" charset="0"/>
                <a:sym typeface="Symbol" pitchFamily="18" charset="2"/>
              </a:rPr>
              <a:t>ARBs</a:t>
            </a:r>
            <a:endParaRPr lang="en-US" sz="2000" b="1" dirty="0">
              <a:solidFill>
                <a:srgbClr val="FFFFFF"/>
              </a:solidFill>
              <a:latin typeface="Arial" charset="0"/>
              <a:ea typeface="MS PGothic" pitchFamily="34" charset="-128"/>
              <a:cs typeface="Arial" pitchFamily="34" charset="0"/>
            </a:endParaRPr>
          </a:p>
        </p:txBody>
      </p:sp>
      <p:sp>
        <p:nvSpPr>
          <p:cNvPr id="507910" name="Text Box 6"/>
          <p:cNvSpPr txBox="1">
            <a:spLocks noChangeArrowheads="1"/>
          </p:cNvSpPr>
          <p:nvPr/>
        </p:nvSpPr>
        <p:spPr bwMode="blackWhite">
          <a:xfrm>
            <a:off x="7954962" y="5034326"/>
            <a:ext cx="1828800" cy="639762"/>
          </a:xfrm>
          <a:prstGeom prst="rect">
            <a:avLst/>
          </a:prstGeom>
          <a:solidFill>
            <a:schemeClr val="accent1"/>
          </a:solidFill>
          <a:ln w="12700">
            <a:noFill/>
            <a:miter lim="800000"/>
            <a:headEnd/>
            <a:tailEnd/>
          </a:ln>
          <a:effectLst/>
        </p:spPr>
        <p:txBody>
          <a:bodyPr wrap="none" anchor="ctr">
            <a:flatTx/>
          </a:bodyPr>
          <a:lstStyle/>
          <a:p>
            <a:pPr algn="ctr" eaLnBrk="0" hangingPunct="0">
              <a:spcBef>
                <a:spcPct val="50000"/>
              </a:spcBef>
              <a:defRPr/>
            </a:pPr>
            <a:r>
              <a:rPr lang="en-US" sz="2000" b="1">
                <a:solidFill>
                  <a:srgbClr val="FFFFFF"/>
                </a:solidFill>
                <a:latin typeface="Arial" charset="0"/>
                <a:ea typeface="MS PGothic" pitchFamily="34" charset="-128"/>
                <a:cs typeface="Arial" pitchFamily="34" charset="0"/>
                <a:sym typeface="Symbol" pitchFamily="18" charset="2"/>
              </a:rPr>
              <a:t>Calcium</a:t>
            </a:r>
            <a:br>
              <a:rPr lang="en-US" sz="2000" b="1">
                <a:solidFill>
                  <a:srgbClr val="FFFFFF"/>
                </a:solidFill>
                <a:latin typeface="Arial" charset="0"/>
                <a:ea typeface="MS PGothic" pitchFamily="34" charset="-128"/>
                <a:cs typeface="Arial" pitchFamily="34" charset="0"/>
                <a:sym typeface="Symbol" pitchFamily="18" charset="2"/>
              </a:rPr>
            </a:br>
            <a:r>
              <a:rPr lang="en-US" sz="2000" b="1">
                <a:solidFill>
                  <a:srgbClr val="FFFFFF"/>
                </a:solidFill>
                <a:latin typeface="Arial" charset="0"/>
                <a:ea typeface="MS PGothic" pitchFamily="34" charset="-128"/>
                <a:cs typeface="Arial" pitchFamily="34" charset="0"/>
                <a:sym typeface="Symbol" pitchFamily="18" charset="2"/>
              </a:rPr>
              <a:t>antagonists</a:t>
            </a:r>
            <a:endParaRPr lang="en-US" sz="2000" b="1">
              <a:solidFill>
                <a:srgbClr val="FFFFFF"/>
              </a:solidFill>
              <a:latin typeface="Arial" charset="0"/>
              <a:ea typeface="MS PGothic" pitchFamily="34" charset="-128"/>
              <a:cs typeface="Arial" pitchFamily="34" charset="0"/>
            </a:endParaRPr>
          </a:p>
        </p:txBody>
      </p:sp>
      <p:sp>
        <p:nvSpPr>
          <p:cNvPr id="147463" name="Text Box 7"/>
          <p:cNvSpPr txBox="1">
            <a:spLocks noChangeArrowheads="1"/>
          </p:cNvSpPr>
          <p:nvPr/>
        </p:nvSpPr>
        <p:spPr bwMode="auto">
          <a:xfrm>
            <a:off x="5321300" y="6133307"/>
            <a:ext cx="471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solidFill>
                  <a:srgbClr val="FFFFFF"/>
                </a:solidFill>
                <a:ea typeface="MS PGothic" pitchFamily="34" charset="-128"/>
                <a:cs typeface="Arial" pitchFamily="34" charset="0"/>
              </a:rPr>
              <a:t>* Compelling indications may modify this.</a:t>
            </a:r>
          </a:p>
        </p:txBody>
      </p:sp>
    </p:spTree>
    <p:extLst>
      <p:ext uri="{BB962C8B-B14F-4D97-AF65-F5344CB8AC3E}">
        <p14:creationId xmlns:p14="http://schemas.microsoft.com/office/powerpoint/2010/main" val="2462618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0722" name="Group 74"/>
          <p:cNvGrpSpPr>
            <a:grpSpLocks/>
          </p:cNvGrpSpPr>
          <p:nvPr/>
        </p:nvGrpSpPr>
        <p:grpSpPr bwMode="auto">
          <a:xfrm>
            <a:off x="8002098" y="1658938"/>
            <a:ext cx="1392237" cy="3949700"/>
            <a:chOff x="5956030" y="1803488"/>
            <a:chExt cx="1392775" cy="3949700"/>
          </a:xfrm>
        </p:grpSpPr>
        <p:sp>
          <p:nvSpPr>
            <p:cNvPr id="43" name="Line 6"/>
            <p:cNvSpPr>
              <a:spLocks noChangeShapeType="1"/>
            </p:cNvSpPr>
            <p:nvPr/>
          </p:nvSpPr>
          <p:spPr bwMode="auto">
            <a:xfrm flipV="1">
              <a:off x="5956030" y="1803488"/>
              <a:ext cx="0" cy="3949700"/>
            </a:xfrm>
            <a:prstGeom prst="line">
              <a:avLst/>
            </a:prstGeom>
            <a:noFill/>
            <a:ln w="19050">
              <a:solidFill>
                <a:schemeClr val="bg1"/>
              </a:solidFill>
              <a:prstDash val="sysDot"/>
              <a:round/>
              <a:headEn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44" name="Line 7"/>
            <p:cNvSpPr>
              <a:spLocks noChangeShapeType="1"/>
            </p:cNvSpPr>
            <p:nvPr/>
          </p:nvSpPr>
          <p:spPr bwMode="auto">
            <a:xfrm flipV="1">
              <a:off x="7348805" y="1803488"/>
              <a:ext cx="0" cy="3949700"/>
            </a:xfrm>
            <a:prstGeom prst="line">
              <a:avLst/>
            </a:prstGeom>
            <a:noFill/>
            <a:ln w="19050">
              <a:solidFill>
                <a:schemeClr val="bg1"/>
              </a:solidFill>
              <a:prstDash val="sysDot"/>
              <a:round/>
              <a:headEn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grpSp>
      <p:sp>
        <p:nvSpPr>
          <p:cNvPr id="25602" name="Text Box 2"/>
          <p:cNvSpPr txBox="1">
            <a:spLocks noChangeArrowheads="1"/>
          </p:cNvSpPr>
          <p:nvPr/>
        </p:nvSpPr>
        <p:spPr bwMode="auto">
          <a:xfrm>
            <a:off x="1679893" y="6086084"/>
            <a:ext cx="5429250" cy="276999"/>
          </a:xfrm>
          <a:prstGeom prst="rect">
            <a:avLst/>
          </a:prstGeom>
          <a:noFill/>
          <a:ln w="19050">
            <a:noFill/>
            <a:miter lim="800000"/>
            <a:headEnd/>
            <a:tailEnd/>
          </a:ln>
        </p:spPr>
        <p:txBody>
          <a:bodyPr anchor="b">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Arial Unicode MS" pitchFamily="34" charset="-128"/>
                <a:cs typeface="+mn-cs"/>
              </a:rPr>
              <a:t>Bold italic studies: both diabetes and kidney disease outcomes</a:t>
            </a:r>
          </a:p>
        </p:txBody>
      </p:sp>
      <p:sp>
        <p:nvSpPr>
          <p:cNvPr id="82953" name="Text Box 9"/>
          <p:cNvSpPr txBox="1">
            <a:spLocks noChangeArrowheads="1"/>
          </p:cNvSpPr>
          <p:nvPr/>
        </p:nvSpPr>
        <p:spPr bwMode="auto">
          <a:xfrm>
            <a:off x="3420238" y="1014035"/>
            <a:ext cx="2960689" cy="4860305"/>
          </a:xfrm>
          <a:prstGeom prst="rect">
            <a:avLst/>
          </a:prstGeom>
          <a:noFill/>
          <a:ln w="19050">
            <a:noFill/>
            <a:miter lim="800000"/>
            <a:headEnd/>
            <a:tailEnd/>
          </a:ln>
          <a:effectLst/>
        </p:spPr>
        <p:txBody>
          <a:bodyPr wrap="square">
            <a:spAutoFit/>
          </a:bodyPr>
          <a:lstStyle/>
          <a:p>
            <a:pPr marL="0" marR="0" lvl="0" indent="0" algn="l" defTabSz="914400" rtl="0" eaLnBrk="1" fontAlgn="base" latinLnBrk="0" hangingPunct="1">
              <a:lnSpc>
                <a:spcPct val="100000"/>
              </a:lnSpc>
              <a:spcBef>
                <a:spcPts val="400"/>
              </a:spcBef>
              <a:spcAft>
                <a:spcPts val="300"/>
              </a:spcAft>
              <a:buClrTx/>
              <a:buSzTx/>
              <a:buFontTx/>
              <a:buNone/>
              <a:tabLst>
                <a:tab pos="2176463" algn="l"/>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ALLHAT	138</a:t>
            </a:r>
          </a:p>
          <a:p>
            <a:pPr marL="0" marR="0" lvl="0" indent="0" algn="l" defTabSz="914400" rtl="0" eaLnBrk="1" fontAlgn="base" latinLnBrk="0" hangingPunct="1">
              <a:lnSpc>
                <a:spcPct val="100000"/>
              </a:lnSpc>
              <a:spcBef>
                <a:spcPts val="400"/>
              </a:spcBef>
              <a:spcAft>
                <a:spcPts val="300"/>
              </a:spcAft>
              <a:buClrTx/>
              <a:buSzTx/>
              <a:buFontTx/>
              <a:buNone/>
              <a:tabLst>
                <a:tab pos="2176463" algn="l"/>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HOT	138</a:t>
            </a:r>
          </a:p>
          <a:p>
            <a:pPr marL="0" marR="0" lvl="0" indent="0" algn="l" defTabSz="914400" rtl="0" eaLnBrk="1" fontAlgn="base" latinLnBrk="0" hangingPunct="1">
              <a:lnSpc>
                <a:spcPct val="100000"/>
              </a:lnSpc>
              <a:spcBef>
                <a:spcPts val="400"/>
              </a:spcBef>
              <a:spcAft>
                <a:spcPts val="300"/>
              </a:spcAft>
              <a:buClrTx/>
              <a:buSzTx/>
              <a:buFontTx/>
              <a:buNone/>
              <a:tabLst>
                <a:tab pos="2176463" algn="l"/>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ACCOMPLISH               132</a:t>
            </a:r>
          </a:p>
          <a:p>
            <a:pPr marL="0" marR="0" lvl="0" indent="0" algn="l" defTabSz="914400" rtl="0" eaLnBrk="1" fontAlgn="base" latinLnBrk="0" hangingPunct="1">
              <a:lnSpc>
                <a:spcPct val="100000"/>
              </a:lnSpc>
              <a:spcBef>
                <a:spcPts val="400"/>
              </a:spcBef>
              <a:spcAft>
                <a:spcPts val="300"/>
              </a:spcAft>
              <a:buClrTx/>
              <a:buSzTx/>
              <a:buFontTx/>
              <a:buNone/>
              <a:tabLst>
                <a:tab pos="2176463" algn="l"/>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SPRINT (intensive)        121</a:t>
            </a:r>
          </a:p>
          <a:p>
            <a:pPr marL="0" marR="0" lvl="0" indent="0" algn="l" defTabSz="914400" rtl="0" eaLnBrk="1" fontAlgn="base" latinLnBrk="0" hangingPunct="1">
              <a:lnSpc>
                <a:spcPct val="100000"/>
              </a:lnSpc>
              <a:spcBef>
                <a:spcPts val="400"/>
              </a:spcBef>
              <a:spcAft>
                <a:spcPts val="300"/>
              </a:spcAft>
              <a:buClrTx/>
              <a:buSzTx/>
              <a:buFontTx/>
              <a:buNone/>
              <a:tabLst>
                <a:tab pos="2112963" algn="l"/>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ACCORD (intensive)*	 119</a:t>
            </a:r>
          </a:p>
          <a:p>
            <a:pPr marL="0" marR="0" lvl="0" indent="0" algn="l" defTabSz="914400" rtl="0" eaLnBrk="1" fontAlgn="base" latinLnBrk="0" hangingPunct="1">
              <a:lnSpc>
                <a:spcPct val="100000"/>
              </a:lnSpc>
              <a:spcBef>
                <a:spcPts val="400"/>
              </a:spcBef>
              <a:spcAft>
                <a:spcPts val="300"/>
              </a:spcAft>
              <a:buClrTx/>
              <a:buSzTx/>
              <a:buFontTx/>
              <a:buNone/>
              <a:tabLst>
                <a:tab pos="2112963" algn="l"/>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ACCORD (standard)*	 133</a:t>
            </a:r>
          </a:p>
          <a:p>
            <a:pPr marL="0" marR="0" lvl="0" indent="0" algn="l" defTabSz="914400" rtl="0" eaLnBrk="1" fontAlgn="base" latinLnBrk="0" hangingPunct="1">
              <a:lnSpc>
                <a:spcPct val="100000"/>
              </a:lnSpc>
              <a:spcBef>
                <a:spcPts val="400"/>
              </a:spcBef>
              <a:spcAft>
                <a:spcPts val="300"/>
              </a:spcAft>
              <a:buClrTx/>
              <a:buSzTx/>
              <a:buFontTx/>
              <a:buNone/>
              <a:tabLst>
                <a:tab pos="2176463" algn="l"/>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INVEST	133</a:t>
            </a:r>
          </a:p>
          <a:p>
            <a:pPr marL="0" marR="0" lvl="0" indent="0" algn="l" defTabSz="914400" rtl="0" eaLnBrk="1" fontAlgn="base" latinLnBrk="0" hangingPunct="1">
              <a:lnSpc>
                <a:spcPct val="100000"/>
              </a:lnSpc>
              <a:spcBef>
                <a:spcPts val="400"/>
              </a:spcBef>
              <a:spcAft>
                <a:spcPts val="300"/>
              </a:spcAft>
              <a:buClrTx/>
              <a:buSzTx/>
              <a:buFontTx/>
              <a:buNone/>
              <a:tabLst>
                <a:tab pos="2176463" algn="l"/>
              </a:tabLst>
              <a:defRPr/>
            </a:pPr>
            <a:r>
              <a:rPr kumimoji="0" lang="en-US" sz="1600" b="1" i="1" u="none" strike="noStrike" kern="1200" cap="none" spc="0" normalizeH="0" baseline="0" noProof="0" dirty="0">
                <a:ln>
                  <a:noFill/>
                </a:ln>
                <a:solidFill>
                  <a:prstClr val="black"/>
                </a:solidFill>
                <a:effectLst/>
                <a:uLnTx/>
                <a:uFillTx/>
                <a:latin typeface="Arial"/>
                <a:ea typeface="Arial Unicode MS" pitchFamily="34" charset="-128"/>
                <a:cs typeface="+mn-cs"/>
              </a:rPr>
              <a:t>IDNT</a:t>
            </a: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	138</a:t>
            </a:r>
          </a:p>
          <a:p>
            <a:pPr marL="0" marR="0" lvl="0" indent="0" algn="l" defTabSz="914400" rtl="0" eaLnBrk="1" fontAlgn="base" latinLnBrk="0" hangingPunct="1">
              <a:lnSpc>
                <a:spcPct val="100000"/>
              </a:lnSpc>
              <a:spcBef>
                <a:spcPts val="400"/>
              </a:spcBef>
              <a:spcAft>
                <a:spcPts val="300"/>
              </a:spcAft>
              <a:buClrTx/>
              <a:buSzTx/>
              <a:buFontTx/>
              <a:buNone/>
              <a:tabLst>
                <a:tab pos="2176463" algn="l"/>
              </a:tabLst>
              <a:defRPr/>
            </a:pPr>
            <a:r>
              <a:rPr kumimoji="0" lang="en-US" sz="1600" b="1" i="1" u="none" strike="noStrike" kern="1200" cap="none" spc="0" normalizeH="0" baseline="0" noProof="0" dirty="0">
                <a:ln>
                  <a:noFill/>
                </a:ln>
                <a:solidFill>
                  <a:prstClr val="black"/>
                </a:solidFill>
                <a:effectLst/>
                <a:uLnTx/>
                <a:uFillTx/>
                <a:latin typeface="Arial"/>
                <a:ea typeface="Arial Unicode MS" pitchFamily="34" charset="-128"/>
                <a:cs typeface="+mn-cs"/>
              </a:rPr>
              <a:t>RENAAL</a:t>
            </a: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	141</a:t>
            </a:r>
          </a:p>
          <a:p>
            <a:pPr marL="0" marR="0" lvl="0" indent="0" algn="l" defTabSz="914400" rtl="0" eaLnBrk="1" fontAlgn="base" latinLnBrk="0" hangingPunct="1">
              <a:lnSpc>
                <a:spcPct val="100000"/>
              </a:lnSpc>
              <a:spcBef>
                <a:spcPts val="400"/>
              </a:spcBef>
              <a:spcAft>
                <a:spcPts val="300"/>
              </a:spcAft>
              <a:buClrTx/>
              <a:buSzTx/>
              <a:buFontTx/>
              <a:buNone/>
              <a:tabLst>
                <a:tab pos="2176463" algn="l"/>
              </a:tabLst>
              <a:defRPr/>
            </a:pPr>
            <a:r>
              <a:rPr kumimoji="0" lang="en-US" sz="1600" b="1" i="1" u="none" strike="noStrike" kern="1200" cap="none" spc="0" normalizeH="0" baseline="0" noProof="0" dirty="0">
                <a:ln>
                  <a:noFill/>
                </a:ln>
                <a:solidFill>
                  <a:prstClr val="black"/>
                </a:solidFill>
                <a:effectLst/>
                <a:uLnTx/>
                <a:uFillTx/>
                <a:latin typeface="Arial"/>
                <a:ea typeface="Arial Unicode MS" pitchFamily="34" charset="-128"/>
                <a:cs typeface="+mn-cs"/>
              </a:rPr>
              <a:t>VA Nephron D              </a:t>
            </a: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127</a:t>
            </a:r>
          </a:p>
          <a:p>
            <a:pPr marL="0" marR="0" lvl="0" indent="0" algn="l" defTabSz="914400" rtl="0" eaLnBrk="1" fontAlgn="base" latinLnBrk="0" hangingPunct="1">
              <a:lnSpc>
                <a:spcPct val="100000"/>
              </a:lnSpc>
              <a:spcBef>
                <a:spcPts val="400"/>
              </a:spcBef>
              <a:spcAft>
                <a:spcPts val="300"/>
              </a:spcAft>
              <a:buClrTx/>
              <a:buSzTx/>
              <a:buFontTx/>
              <a:buNone/>
              <a:tabLst>
                <a:tab pos="2176463" algn="l"/>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ABCD	132</a:t>
            </a:r>
          </a:p>
          <a:p>
            <a:pPr marL="0" marR="0" lvl="0" indent="0" algn="l" defTabSz="914400" rtl="0" eaLnBrk="1" fontAlgn="base" latinLnBrk="0" hangingPunct="1">
              <a:lnSpc>
                <a:spcPct val="100000"/>
              </a:lnSpc>
              <a:spcBef>
                <a:spcPts val="400"/>
              </a:spcBef>
              <a:spcAft>
                <a:spcPts val="1500"/>
              </a:spcAft>
              <a:buClrTx/>
              <a:buSzTx/>
              <a:buFontTx/>
              <a:buNone/>
              <a:tabLst>
                <a:tab pos="2176463" algn="l"/>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UKPDS	144</a:t>
            </a:r>
          </a:p>
          <a:p>
            <a:pPr marL="0" marR="0" lvl="0" indent="0" algn="l" defTabSz="914400" rtl="0" eaLnBrk="1" fontAlgn="base" latinLnBrk="0" hangingPunct="1">
              <a:lnSpc>
                <a:spcPct val="100000"/>
              </a:lnSpc>
              <a:spcBef>
                <a:spcPts val="400"/>
              </a:spcBef>
              <a:spcAft>
                <a:spcPts val="300"/>
              </a:spcAft>
              <a:buClrTx/>
              <a:buSzTx/>
              <a:buFontTx/>
              <a:buNone/>
              <a:tabLst>
                <a:tab pos="2176463" algn="l"/>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MDRD	132</a:t>
            </a:r>
          </a:p>
          <a:p>
            <a:pPr marL="0" marR="0" lvl="0" indent="0" algn="l" defTabSz="914400" rtl="0" eaLnBrk="1" fontAlgn="base" latinLnBrk="0" hangingPunct="1">
              <a:lnSpc>
                <a:spcPct val="100000"/>
              </a:lnSpc>
              <a:spcBef>
                <a:spcPts val="400"/>
              </a:spcBef>
              <a:spcAft>
                <a:spcPts val="300"/>
              </a:spcAft>
              <a:buClrTx/>
              <a:buSzTx/>
              <a:buFontTx/>
              <a:buNone/>
              <a:tabLst>
                <a:tab pos="2176463" algn="l"/>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AASK	128</a:t>
            </a:r>
          </a:p>
        </p:txBody>
      </p:sp>
      <p:sp>
        <p:nvSpPr>
          <p:cNvPr id="36" name="Text Box 9"/>
          <p:cNvSpPr txBox="1">
            <a:spLocks noChangeArrowheads="1"/>
          </p:cNvSpPr>
          <p:nvPr/>
        </p:nvSpPr>
        <p:spPr bwMode="auto">
          <a:xfrm>
            <a:off x="1765539" y="1600604"/>
            <a:ext cx="1498599" cy="338554"/>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0" marR="0" lvl="0" indent="0" algn="ctr" defTabSz="914400" rtl="0" eaLnBrk="1" fontAlgn="base" latinLnBrk="0" hangingPunct="1">
              <a:lnSpc>
                <a:spcPct val="100000"/>
              </a:lnSpc>
              <a:spcBef>
                <a:spcPts val="300"/>
              </a:spcBef>
              <a:spcAft>
                <a:spcPts val="1200"/>
              </a:spcAft>
              <a:buClrTx/>
              <a:buSzTx/>
              <a:buFontTx/>
              <a:buNone/>
              <a:tabLst>
                <a:tab pos="1423988" algn="l"/>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mn-cs"/>
              </a:rPr>
              <a:t>Hypertension</a:t>
            </a:r>
            <a:endParaRPr kumimoji="0" lang="en-US" sz="1600" b="1" i="0" u="none" strike="noStrike" kern="1200" cap="none" spc="0" normalizeH="0" baseline="0" noProof="0" dirty="0">
              <a:ln>
                <a:noFill/>
              </a:ln>
              <a:solidFill>
                <a:srgbClr val="FFFFFF"/>
              </a:solidFill>
              <a:effectLst/>
              <a:uLnTx/>
              <a:uFillTx/>
              <a:latin typeface="Calibri" panose="020F0502020204030204"/>
              <a:ea typeface="Arial Unicode MS" pitchFamily="34" charset="-128"/>
              <a:cs typeface="+mn-cs"/>
            </a:endParaRPr>
          </a:p>
        </p:txBody>
      </p:sp>
      <p:sp>
        <p:nvSpPr>
          <p:cNvPr id="37" name="Text Box 9"/>
          <p:cNvSpPr txBox="1">
            <a:spLocks noChangeArrowheads="1"/>
          </p:cNvSpPr>
          <p:nvPr/>
        </p:nvSpPr>
        <p:spPr bwMode="auto">
          <a:xfrm>
            <a:off x="1980087" y="3215499"/>
            <a:ext cx="1071563" cy="33972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marL="0" marR="0" lvl="0" indent="0" algn="ctr" defTabSz="914400" rtl="0" eaLnBrk="1" fontAlgn="base" latinLnBrk="0" hangingPunct="1">
              <a:lnSpc>
                <a:spcPct val="100000"/>
              </a:lnSpc>
              <a:spcBef>
                <a:spcPts val="300"/>
              </a:spcBef>
              <a:spcAft>
                <a:spcPts val="1200"/>
              </a:spcAft>
              <a:buClrTx/>
              <a:buSzTx/>
              <a:buFontTx/>
              <a:buNone/>
              <a:tabLst>
                <a:tab pos="1423988" algn="l"/>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mn-cs"/>
              </a:rPr>
              <a:t>Diabetes</a:t>
            </a:r>
            <a:endParaRPr kumimoji="0" lang="en-US" sz="1600" b="1" i="0" u="none" strike="noStrike" kern="1200" cap="none" spc="0" normalizeH="0" baseline="0" noProof="0" dirty="0">
              <a:ln>
                <a:noFill/>
              </a:ln>
              <a:solidFill>
                <a:srgbClr val="FFFFFF"/>
              </a:solidFill>
              <a:effectLst/>
              <a:uLnTx/>
              <a:uFillTx/>
              <a:latin typeface="Calibri" panose="020F0502020204030204"/>
              <a:ea typeface="Arial Unicode MS" pitchFamily="34" charset="-128"/>
              <a:cs typeface="+mn-cs"/>
            </a:endParaRPr>
          </a:p>
        </p:txBody>
      </p:sp>
      <p:sp>
        <p:nvSpPr>
          <p:cNvPr id="38" name="Text Box 9"/>
          <p:cNvSpPr txBox="1">
            <a:spLocks noChangeArrowheads="1"/>
          </p:cNvSpPr>
          <p:nvPr/>
        </p:nvSpPr>
        <p:spPr bwMode="auto">
          <a:xfrm>
            <a:off x="1983208" y="5192683"/>
            <a:ext cx="1071563" cy="585788"/>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marL="0" marR="0" lvl="0" indent="0" algn="ctr" defTabSz="914400" rtl="0" eaLnBrk="1" fontAlgn="base" latinLnBrk="0" hangingPunct="1">
              <a:lnSpc>
                <a:spcPct val="100000"/>
              </a:lnSpc>
              <a:spcBef>
                <a:spcPts val="300"/>
              </a:spcBef>
              <a:spcAft>
                <a:spcPts val="1200"/>
              </a:spcAft>
              <a:buClrTx/>
              <a:buSzTx/>
              <a:buFontTx/>
              <a:buNone/>
              <a:tabLst>
                <a:tab pos="1423988" algn="l"/>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mn-cs"/>
              </a:rPr>
              <a:t>Kidney</a:t>
            </a:r>
            <a:br>
              <a:rPr kumimoji="0" lang="en-US" sz="1600" b="1"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mn-cs"/>
              </a:rPr>
            </a:br>
            <a:r>
              <a:rPr kumimoji="0" lang="en-US" sz="1600" b="1"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mn-cs"/>
              </a:rPr>
              <a:t>disease</a:t>
            </a:r>
            <a:endParaRPr kumimoji="0" lang="en-US" sz="1600" b="1" i="0" u="none" strike="noStrike" kern="1200" cap="none" spc="0" normalizeH="0" baseline="0" noProof="0" dirty="0">
              <a:ln>
                <a:noFill/>
              </a:ln>
              <a:solidFill>
                <a:srgbClr val="FFFFFF"/>
              </a:solidFill>
              <a:effectLst/>
              <a:uLnTx/>
              <a:uFillTx/>
              <a:latin typeface="Calibri" panose="020F0502020204030204"/>
              <a:ea typeface="Arial Unicode MS" pitchFamily="34" charset="-128"/>
              <a:cs typeface="+mn-cs"/>
            </a:endParaRPr>
          </a:p>
        </p:txBody>
      </p:sp>
      <p:cxnSp>
        <p:nvCxnSpPr>
          <p:cNvPr id="30729" name="Straight Connector 39"/>
          <p:cNvCxnSpPr>
            <a:cxnSpLocks noChangeShapeType="1"/>
          </p:cNvCxnSpPr>
          <p:nvPr/>
        </p:nvCxnSpPr>
        <p:spPr bwMode="auto">
          <a:xfrm>
            <a:off x="2310910" y="1031513"/>
            <a:ext cx="4162425" cy="0"/>
          </a:xfrm>
          <a:prstGeom prst="line">
            <a:avLst/>
          </a:prstGeom>
          <a:ln>
            <a:headEnd/>
            <a:tailEnd/>
          </a:ln>
        </p:spPr>
        <p:style>
          <a:lnRef idx="2">
            <a:schemeClr val="accent2"/>
          </a:lnRef>
          <a:fillRef idx="0">
            <a:schemeClr val="accent2"/>
          </a:fillRef>
          <a:effectRef idx="1">
            <a:schemeClr val="accent2"/>
          </a:effectRef>
          <a:fontRef idx="minor">
            <a:schemeClr val="tx1"/>
          </a:fontRef>
        </p:style>
      </p:cxnSp>
      <p:cxnSp>
        <p:nvCxnSpPr>
          <p:cNvPr id="30730" name="Straight Connector 40"/>
          <p:cNvCxnSpPr>
            <a:cxnSpLocks noChangeShapeType="1"/>
          </p:cNvCxnSpPr>
          <p:nvPr/>
        </p:nvCxnSpPr>
        <p:spPr bwMode="auto">
          <a:xfrm>
            <a:off x="2310240" y="2286000"/>
            <a:ext cx="4162425" cy="0"/>
          </a:xfrm>
          <a:prstGeom prst="line">
            <a:avLst/>
          </a:prstGeom>
          <a:ln>
            <a:headEnd/>
            <a:tailEnd/>
          </a:ln>
        </p:spPr>
        <p:style>
          <a:lnRef idx="2">
            <a:schemeClr val="accent2"/>
          </a:lnRef>
          <a:fillRef idx="0">
            <a:schemeClr val="accent2"/>
          </a:fillRef>
          <a:effectRef idx="1">
            <a:schemeClr val="accent2"/>
          </a:effectRef>
          <a:fontRef idx="minor">
            <a:schemeClr val="tx1"/>
          </a:fontRef>
        </p:style>
      </p:cxnSp>
      <p:cxnSp>
        <p:nvCxnSpPr>
          <p:cNvPr id="30731" name="Straight Connector 41"/>
          <p:cNvCxnSpPr>
            <a:cxnSpLocks noChangeShapeType="1"/>
          </p:cNvCxnSpPr>
          <p:nvPr/>
        </p:nvCxnSpPr>
        <p:spPr bwMode="auto">
          <a:xfrm>
            <a:off x="2139125" y="5027612"/>
            <a:ext cx="4162425" cy="0"/>
          </a:xfrm>
          <a:prstGeom prst="line">
            <a:avLst/>
          </a:prstGeom>
          <a:ln>
            <a:headEnd/>
            <a:tailEnd/>
          </a:ln>
        </p:spPr>
        <p:style>
          <a:lnRef idx="2">
            <a:schemeClr val="accent2"/>
          </a:lnRef>
          <a:fillRef idx="0">
            <a:schemeClr val="accent2"/>
          </a:fillRef>
          <a:effectRef idx="1">
            <a:schemeClr val="accent2"/>
          </a:effectRef>
          <a:fontRef idx="minor">
            <a:schemeClr val="tx1"/>
          </a:fontRef>
        </p:style>
      </p:cxnSp>
      <p:sp>
        <p:nvSpPr>
          <p:cNvPr id="52" name="Rectangle 21"/>
          <p:cNvSpPr>
            <a:spLocks noChangeArrowheads="1"/>
          </p:cNvSpPr>
          <p:nvPr/>
        </p:nvSpPr>
        <p:spPr bwMode="black">
          <a:xfrm>
            <a:off x="6614765" y="1096828"/>
            <a:ext cx="1504950" cy="204787"/>
          </a:xfrm>
          <a:prstGeom prst="rect">
            <a:avLst/>
          </a:prstGeom>
          <a:solidFill>
            <a:srgbClr val="00B0F0"/>
          </a:solidFill>
          <a:ln w="28575" cap="rnd">
            <a:solidFill>
              <a:srgbClr val="00B0F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54" name="Rectangle 23"/>
          <p:cNvSpPr>
            <a:spLocks noChangeArrowheads="1"/>
          </p:cNvSpPr>
          <p:nvPr/>
        </p:nvSpPr>
        <p:spPr bwMode="black">
          <a:xfrm>
            <a:off x="6611456" y="1402160"/>
            <a:ext cx="3178175" cy="207962"/>
          </a:xfrm>
          <a:prstGeom prst="rect">
            <a:avLst/>
          </a:prstGeom>
          <a:solidFill>
            <a:srgbClr val="00B0F0"/>
          </a:solidFill>
          <a:ln w="28575" cap="rnd">
            <a:solidFill>
              <a:srgbClr val="00B0F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57" name="Rectangle 26"/>
          <p:cNvSpPr>
            <a:spLocks noChangeArrowheads="1"/>
          </p:cNvSpPr>
          <p:nvPr/>
        </p:nvSpPr>
        <p:spPr bwMode="black">
          <a:xfrm>
            <a:off x="6622122" y="5210970"/>
            <a:ext cx="3603625" cy="207963"/>
          </a:xfrm>
          <a:prstGeom prst="rect">
            <a:avLst/>
          </a:prstGeom>
          <a:solidFill>
            <a:srgbClr val="FF0000"/>
          </a:solidFill>
          <a:ln w="28575" cap="rnd">
            <a:no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58" name="Rectangle 27"/>
          <p:cNvSpPr>
            <a:spLocks noChangeArrowheads="1"/>
          </p:cNvSpPr>
          <p:nvPr/>
        </p:nvSpPr>
        <p:spPr bwMode="black">
          <a:xfrm>
            <a:off x="6643937" y="5504657"/>
            <a:ext cx="2624137" cy="207963"/>
          </a:xfrm>
          <a:prstGeom prst="rect">
            <a:avLst/>
          </a:prstGeom>
          <a:solidFill>
            <a:srgbClr val="FF0000"/>
          </a:solidFill>
          <a:ln w="28575" cap="rnd">
            <a:solidFill>
              <a:srgbClr val="FF000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68" name="Text Box 10"/>
          <p:cNvSpPr txBox="1">
            <a:spLocks noChangeArrowheads="1"/>
          </p:cNvSpPr>
          <p:nvPr/>
        </p:nvSpPr>
        <p:spPr bwMode="auto">
          <a:xfrm>
            <a:off x="6617797" y="6049963"/>
            <a:ext cx="4235450" cy="338138"/>
          </a:xfrm>
          <a:prstGeom prst="rect">
            <a:avLst/>
          </a:prstGeom>
          <a:noFill/>
          <a:ln w="19050">
            <a:noFill/>
            <a:miter lim="800000"/>
            <a:headEnd/>
            <a:tailEn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No. of BP medications</a:t>
            </a:r>
          </a:p>
        </p:txBody>
      </p:sp>
      <p:grpSp>
        <p:nvGrpSpPr>
          <p:cNvPr id="30737" name="Group 33"/>
          <p:cNvGrpSpPr>
            <a:grpSpLocks/>
          </p:cNvGrpSpPr>
          <p:nvPr/>
        </p:nvGrpSpPr>
        <p:grpSpPr bwMode="auto">
          <a:xfrm>
            <a:off x="6473335" y="5711825"/>
            <a:ext cx="4468813" cy="338138"/>
            <a:chOff x="1955" y="3639"/>
            <a:chExt cx="3642" cy="213"/>
          </a:xfrm>
        </p:grpSpPr>
        <p:sp>
          <p:nvSpPr>
            <p:cNvPr id="46" name="Text Box 11"/>
            <p:cNvSpPr txBox="1">
              <a:spLocks noChangeArrowheads="1"/>
            </p:cNvSpPr>
            <p:nvPr/>
          </p:nvSpPr>
          <p:spPr bwMode="auto">
            <a:xfrm>
              <a:off x="1955" y="3639"/>
              <a:ext cx="243" cy="213"/>
            </a:xfrm>
            <a:prstGeom prst="rect">
              <a:avLst/>
            </a:prstGeom>
            <a:noFill/>
            <a:ln w="19050">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1</a:t>
              </a:r>
            </a:p>
          </p:txBody>
        </p:sp>
        <p:sp>
          <p:nvSpPr>
            <p:cNvPr id="47" name="Text Box 12"/>
            <p:cNvSpPr txBox="1">
              <a:spLocks noChangeArrowheads="1"/>
            </p:cNvSpPr>
            <p:nvPr/>
          </p:nvSpPr>
          <p:spPr bwMode="auto">
            <a:xfrm>
              <a:off x="3086" y="3639"/>
              <a:ext cx="243" cy="213"/>
            </a:xfrm>
            <a:prstGeom prst="rect">
              <a:avLst/>
            </a:prstGeom>
            <a:noFill/>
            <a:ln w="19050">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2</a:t>
              </a:r>
            </a:p>
          </p:txBody>
        </p:sp>
        <p:sp>
          <p:nvSpPr>
            <p:cNvPr id="48" name="Text Box 13"/>
            <p:cNvSpPr txBox="1">
              <a:spLocks noChangeArrowheads="1"/>
            </p:cNvSpPr>
            <p:nvPr/>
          </p:nvSpPr>
          <p:spPr bwMode="auto">
            <a:xfrm>
              <a:off x="4231" y="3639"/>
              <a:ext cx="243" cy="213"/>
            </a:xfrm>
            <a:prstGeom prst="rect">
              <a:avLst/>
            </a:prstGeom>
            <a:noFill/>
            <a:ln w="19050">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3</a:t>
              </a:r>
            </a:p>
          </p:txBody>
        </p:sp>
        <p:sp>
          <p:nvSpPr>
            <p:cNvPr id="49" name="Text Box 14"/>
            <p:cNvSpPr txBox="1">
              <a:spLocks noChangeArrowheads="1"/>
            </p:cNvSpPr>
            <p:nvPr/>
          </p:nvSpPr>
          <p:spPr bwMode="auto">
            <a:xfrm>
              <a:off x="5354" y="3639"/>
              <a:ext cx="243" cy="213"/>
            </a:xfrm>
            <a:prstGeom prst="rect">
              <a:avLst/>
            </a:prstGeom>
            <a:noFill/>
            <a:ln w="19050">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4</a:t>
              </a:r>
            </a:p>
          </p:txBody>
        </p:sp>
      </p:grpSp>
      <p:sp>
        <p:nvSpPr>
          <p:cNvPr id="45" name="Text Box 9"/>
          <p:cNvSpPr txBox="1">
            <a:spLocks noChangeArrowheads="1"/>
          </p:cNvSpPr>
          <p:nvPr/>
        </p:nvSpPr>
        <p:spPr bwMode="auto">
          <a:xfrm>
            <a:off x="4889802" y="263923"/>
            <a:ext cx="1881698" cy="646331"/>
          </a:xfrm>
          <a:prstGeom prst="rect">
            <a:avLst/>
          </a:prstGeom>
          <a:noFill/>
          <a:ln w="19050">
            <a:noFill/>
            <a:miter lim="800000"/>
            <a:headEnd/>
            <a:tailEnd/>
          </a:ln>
          <a:effectLst/>
        </p:spPr>
        <p:txBody>
          <a:bodyPr wrap="square">
            <a:spAutoFit/>
          </a:bodyPr>
          <a:lstStyle/>
          <a:p>
            <a:pPr marL="0" marR="0" lvl="0" indent="0" algn="ctr" defTabSz="914400" rtl="0" eaLnBrk="1" fontAlgn="base" latinLnBrk="0" hangingPunct="1">
              <a:lnSpc>
                <a:spcPct val="100000"/>
              </a:lnSpc>
              <a:spcBef>
                <a:spcPts val="300"/>
              </a:spcBef>
              <a:spcAft>
                <a:spcPts val="1500"/>
              </a:spcAft>
              <a:buClrTx/>
              <a:buSzTx/>
              <a:buFontTx/>
              <a:buNone/>
              <a:tabLst>
                <a:tab pos="1423988" algn="l"/>
              </a:tabLst>
              <a:defRPr/>
            </a:pPr>
            <a:r>
              <a:rPr kumimoji="0" lang="en-US" sz="1800" b="1" i="0" u="none" strike="noStrike" kern="1200" cap="none" spc="0" normalizeH="0" baseline="0" noProof="0" dirty="0">
                <a:ln>
                  <a:noFill/>
                </a:ln>
                <a:solidFill>
                  <a:prstClr val="black"/>
                </a:solidFill>
                <a:effectLst/>
                <a:uLnTx/>
                <a:uFillTx/>
                <a:latin typeface="Arial"/>
                <a:ea typeface="Arial Unicode MS" pitchFamily="34" charset="-128"/>
                <a:cs typeface="+mn-cs"/>
              </a:rPr>
              <a:t>SBP achieved (mm Hg)</a:t>
            </a:r>
          </a:p>
        </p:txBody>
      </p:sp>
      <p:sp>
        <p:nvSpPr>
          <p:cNvPr id="59" name="Text Box 9"/>
          <p:cNvSpPr txBox="1">
            <a:spLocks noChangeArrowheads="1"/>
          </p:cNvSpPr>
          <p:nvPr/>
        </p:nvSpPr>
        <p:spPr bwMode="auto">
          <a:xfrm>
            <a:off x="3321352" y="410369"/>
            <a:ext cx="1568450" cy="400110"/>
          </a:xfrm>
          <a:prstGeom prst="rect">
            <a:avLst/>
          </a:prstGeom>
          <a:noFill/>
          <a:ln w="19050">
            <a:noFill/>
            <a:miter lim="800000"/>
            <a:headEnd/>
            <a:tailEnd/>
          </a:ln>
          <a:effectLst/>
        </p:spPr>
        <p:txBody>
          <a:bodyPr>
            <a:spAutoFit/>
          </a:bodyPr>
          <a:lstStyle/>
          <a:p>
            <a:pPr marL="0" marR="0" lvl="0" indent="0" algn="l" defTabSz="914400" rtl="0" eaLnBrk="1" fontAlgn="base" latinLnBrk="0" hangingPunct="1">
              <a:lnSpc>
                <a:spcPct val="100000"/>
              </a:lnSpc>
              <a:spcBef>
                <a:spcPts val="300"/>
              </a:spcBef>
              <a:spcAft>
                <a:spcPts val="1500"/>
              </a:spcAft>
              <a:buClrTx/>
              <a:buSzTx/>
              <a:buFontTx/>
              <a:buNone/>
              <a:tabLst>
                <a:tab pos="1423988" algn="l"/>
              </a:tabLst>
              <a:defRPr/>
            </a:pPr>
            <a:r>
              <a:rPr kumimoji="0" lang="en-US" sz="2000" b="1" i="0" u="none" strike="noStrike" kern="1200" cap="none" spc="0" normalizeH="0" baseline="0" noProof="0" dirty="0">
                <a:ln>
                  <a:noFill/>
                </a:ln>
                <a:solidFill>
                  <a:prstClr val="black"/>
                </a:solidFill>
                <a:effectLst/>
                <a:uLnTx/>
                <a:uFillTx/>
                <a:latin typeface="Arial"/>
                <a:ea typeface="Arial Unicode MS" pitchFamily="34" charset="-128"/>
                <a:cs typeface="+mn-cs"/>
              </a:rPr>
              <a:t>Trial</a:t>
            </a:r>
          </a:p>
        </p:txBody>
      </p:sp>
      <p:sp>
        <p:nvSpPr>
          <p:cNvPr id="56" name="Rectangle 25"/>
          <p:cNvSpPr>
            <a:spLocks noChangeArrowheads="1"/>
          </p:cNvSpPr>
          <p:nvPr/>
        </p:nvSpPr>
        <p:spPr bwMode="black">
          <a:xfrm>
            <a:off x="6630059" y="4404519"/>
            <a:ext cx="2486025" cy="207962"/>
          </a:xfrm>
          <a:prstGeom prst="rect">
            <a:avLst/>
          </a:prstGeom>
          <a:solidFill>
            <a:srgbClr val="FFC000"/>
          </a:solidFill>
          <a:ln w="28575" cap="rnd">
            <a:solidFill>
              <a:srgbClr val="FFC00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50" name="Rectangle 19"/>
          <p:cNvSpPr>
            <a:spLocks noChangeArrowheads="1"/>
          </p:cNvSpPr>
          <p:nvPr/>
        </p:nvSpPr>
        <p:spPr bwMode="black">
          <a:xfrm>
            <a:off x="6621043" y="4691251"/>
            <a:ext cx="2355850" cy="206375"/>
          </a:xfrm>
          <a:prstGeom prst="rect">
            <a:avLst/>
          </a:prstGeom>
          <a:solidFill>
            <a:srgbClr val="FFC000"/>
          </a:solidFill>
          <a:ln w="28575" cap="rnd">
            <a:solidFill>
              <a:srgbClr val="FFC00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51" name="Rectangle 20"/>
          <p:cNvSpPr>
            <a:spLocks noChangeArrowheads="1"/>
          </p:cNvSpPr>
          <p:nvPr/>
        </p:nvSpPr>
        <p:spPr bwMode="black">
          <a:xfrm>
            <a:off x="6614766" y="3767450"/>
            <a:ext cx="3470275" cy="206375"/>
          </a:xfrm>
          <a:prstGeom prst="rect">
            <a:avLst/>
          </a:prstGeom>
          <a:solidFill>
            <a:srgbClr val="FFC000"/>
          </a:solidFill>
          <a:ln w="28575" cap="rnd">
            <a:solidFill>
              <a:srgbClr val="FFC00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53" name="Rectangle 22"/>
          <p:cNvSpPr>
            <a:spLocks noChangeArrowheads="1"/>
          </p:cNvSpPr>
          <p:nvPr/>
        </p:nvSpPr>
        <p:spPr bwMode="black">
          <a:xfrm>
            <a:off x="6630888" y="3420994"/>
            <a:ext cx="2339975" cy="207963"/>
          </a:xfrm>
          <a:prstGeom prst="rect">
            <a:avLst/>
          </a:prstGeom>
          <a:solidFill>
            <a:srgbClr val="FFC000"/>
          </a:solidFill>
          <a:ln w="28575" cap="rnd">
            <a:solidFill>
              <a:srgbClr val="FFC00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55" name="Rectangle 24"/>
          <p:cNvSpPr>
            <a:spLocks noChangeArrowheads="1"/>
          </p:cNvSpPr>
          <p:nvPr/>
        </p:nvSpPr>
        <p:spPr bwMode="black">
          <a:xfrm>
            <a:off x="6622121" y="3089143"/>
            <a:ext cx="2501900" cy="207962"/>
          </a:xfrm>
          <a:prstGeom prst="rect">
            <a:avLst/>
          </a:prstGeom>
          <a:solidFill>
            <a:srgbClr val="FFC000"/>
          </a:solidFill>
          <a:ln w="28575" cap="rnd">
            <a:solidFill>
              <a:srgbClr val="FFC00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69" name="Rectangle 21"/>
          <p:cNvSpPr>
            <a:spLocks noChangeArrowheads="1"/>
          </p:cNvSpPr>
          <p:nvPr/>
        </p:nvSpPr>
        <p:spPr bwMode="black">
          <a:xfrm>
            <a:off x="6614766" y="2737300"/>
            <a:ext cx="1944687" cy="230187"/>
          </a:xfrm>
          <a:prstGeom prst="rect">
            <a:avLst/>
          </a:prstGeom>
          <a:solidFill>
            <a:srgbClr val="FFC000"/>
          </a:solidFill>
          <a:ln w="28575" cap="rnd">
            <a:solidFill>
              <a:srgbClr val="FFC00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71" name="Rectangle 20"/>
          <p:cNvSpPr>
            <a:spLocks noChangeArrowheads="1"/>
          </p:cNvSpPr>
          <p:nvPr/>
        </p:nvSpPr>
        <p:spPr bwMode="black">
          <a:xfrm>
            <a:off x="6605241" y="2367997"/>
            <a:ext cx="3470275" cy="206375"/>
          </a:xfrm>
          <a:prstGeom prst="rect">
            <a:avLst/>
          </a:prstGeom>
          <a:solidFill>
            <a:srgbClr val="FFC000"/>
          </a:solidFill>
          <a:ln w="28575" cap="rnd">
            <a:solidFill>
              <a:srgbClr val="FFC00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grpSp>
        <p:nvGrpSpPr>
          <p:cNvPr id="30747" name="Group 38"/>
          <p:cNvGrpSpPr>
            <a:grpSpLocks/>
          </p:cNvGrpSpPr>
          <p:nvPr/>
        </p:nvGrpSpPr>
        <p:grpSpPr bwMode="auto">
          <a:xfrm>
            <a:off x="6614765" y="1031513"/>
            <a:ext cx="4238483" cy="4746958"/>
            <a:chOff x="4572055" y="1651300"/>
            <a:chExt cx="4237201" cy="4599890"/>
          </a:xfrm>
        </p:grpSpPr>
        <p:sp>
          <p:nvSpPr>
            <p:cNvPr id="63" name="Line 18"/>
            <p:cNvSpPr>
              <a:spLocks noChangeShapeType="1"/>
            </p:cNvSpPr>
            <p:nvPr/>
          </p:nvSpPr>
          <p:spPr bwMode="auto">
            <a:xfrm>
              <a:off x="8749092" y="5640701"/>
              <a:ext cx="0" cy="85725"/>
            </a:xfrm>
            <a:prstGeom prst="line">
              <a:avLst/>
            </a:prstGeom>
            <a:noFill/>
            <a:ln w="19050">
              <a:solidFill>
                <a:schemeClr val="bg1"/>
              </a:solidFill>
              <a:round/>
              <a:headEn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60" name="Line 15"/>
            <p:cNvSpPr>
              <a:spLocks noChangeShapeType="1"/>
            </p:cNvSpPr>
            <p:nvPr/>
          </p:nvSpPr>
          <p:spPr bwMode="auto">
            <a:xfrm>
              <a:off x="4621111" y="6251190"/>
              <a:ext cx="4188145" cy="0"/>
            </a:xfrm>
            <a:prstGeom prst="line">
              <a:avLst/>
            </a:prstGeom>
            <a:noFill/>
            <a:ln w="19050">
              <a:solidFill>
                <a:schemeClr val="bg1"/>
              </a:solidFill>
              <a:round/>
              <a:headEn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64" name="Line 28"/>
            <p:cNvSpPr>
              <a:spLocks noChangeShapeType="1"/>
            </p:cNvSpPr>
            <p:nvPr/>
          </p:nvSpPr>
          <p:spPr bwMode="auto">
            <a:xfrm>
              <a:off x="4572055" y="1651300"/>
              <a:ext cx="9182" cy="4599890"/>
            </a:xfrm>
            <a:prstGeom prst="line">
              <a:avLst/>
            </a:prstGeom>
            <a:noFill/>
            <a:ln w="19050">
              <a:solidFill>
                <a:schemeClr val="tx1"/>
              </a:solidFill>
              <a:round/>
              <a:headEn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grpSp>
      <p:sp>
        <p:nvSpPr>
          <p:cNvPr id="40" name="Rectangle 23"/>
          <p:cNvSpPr>
            <a:spLocks noChangeArrowheads="1"/>
          </p:cNvSpPr>
          <p:nvPr/>
        </p:nvSpPr>
        <p:spPr bwMode="black">
          <a:xfrm>
            <a:off x="6628711" y="1748012"/>
            <a:ext cx="2495310" cy="214145"/>
          </a:xfrm>
          <a:prstGeom prst="rect">
            <a:avLst/>
          </a:prstGeom>
          <a:solidFill>
            <a:srgbClr val="00B0F0"/>
          </a:solidFill>
          <a:ln w="28575" cap="rnd">
            <a:solidFill>
              <a:srgbClr val="00B0F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41" name="Rectangle 25"/>
          <p:cNvSpPr>
            <a:spLocks noChangeArrowheads="1"/>
          </p:cNvSpPr>
          <p:nvPr/>
        </p:nvSpPr>
        <p:spPr bwMode="black">
          <a:xfrm>
            <a:off x="6652501" y="4094045"/>
            <a:ext cx="3445457" cy="222681"/>
          </a:xfrm>
          <a:prstGeom prst="rect">
            <a:avLst/>
          </a:prstGeom>
          <a:solidFill>
            <a:srgbClr val="FFC000"/>
          </a:solidFill>
          <a:ln w="28575" cap="rnd">
            <a:solidFill>
              <a:srgbClr val="FFC00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42" name="Rectangle 23"/>
          <p:cNvSpPr>
            <a:spLocks noChangeArrowheads="1"/>
          </p:cNvSpPr>
          <p:nvPr/>
        </p:nvSpPr>
        <p:spPr bwMode="black">
          <a:xfrm>
            <a:off x="6628711" y="2086150"/>
            <a:ext cx="2654588" cy="218421"/>
          </a:xfrm>
          <a:prstGeom prst="rect">
            <a:avLst/>
          </a:prstGeom>
          <a:solidFill>
            <a:srgbClr val="00B0F0"/>
          </a:solidFill>
          <a:ln w="28575" cap="rnd">
            <a:solidFill>
              <a:srgbClr val="00B0F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Tree>
    <p:extLst>
      <p:ext uri="{BB962C8B-B14F-4D97-AF65-F5344CB8AC3E}">
        <p14:creationId xmlns:p14="http://schemas.microsoft.com/office/powerpoint/2010/main" val="69731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0722" name="Group 74"/>
          <p:cNvGrpSpPr>
            <a:grpSpLocks/>
          </p:cNvGrpSpPr>
          <p:nvPr/>
        </p:nvGrpSpPr>
        <p:grpSpPr bwMode="auto">
          <a:xfrm>
            <a:off x="8002098" y="1658938"/>
            <a:ext cx="1392237" cy="3949700"/>
            <a:chOff x="5956030" y="1803488"/>
            <a:chExt cx="1392775" cy="3949700"/>
          </a:xfrm>
        </p:grpSpPr>
        <p:sp>
          <p:nvSpPr>
            <p:cNvPr id="43" name="Line 6"/>
            <p:cNvSpPr>
              <a:spLocks noChangeShapeType="1"/>
            </p:cNvSpPr>
            <p:nvPr/>
          </p:nvSpPr>
          <p:spPr bwMode="auto">
            <a:xfrm flipV="1">
              <a:off x="5956030" y="1803488"/>
              <a:ext cx="0" cy="3949700"/>
            </a:xfrm>
            <a:prstGeom prst="line">
              <a:avLst/>
            </a:prstGeom>
            <a:noFill/>
            <a:ln w="19050">
              <a:solidFill>
                <a:schemeClr val="bg1"/>
              </a:solidFill>
              <a:prstDash val="sysDot"/>
              <a:round/>
              <a:headEn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44" name="Line 7"/>
            <p:cNvSpPr>
              <a:spLocks noChangeShapeType="1"/>
            </p:cNvSpPr>
            <p:nvPr/>
          </p:nvSpPr>
          <p:spPr bwMode="auto">
            <a:xfrm flipV="1">
              <a:off x="7348805" y="1803488"/>
              <a:ext cx="0" cy="3949700"/>
            </a:xfrm>
            <a:prstGeom prst="line">
              <a:avLst/>
            </a:prstGeom>
            <a:noFill/>
            <a:ln w="19050">
              <a:solidFill>
                <a:schemeClr val="bg1"/>
              </a:solidFill>
              <a:prstDash val="sysDot"/>
              <a:round/>
              <a:headEn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grpSp>
      <p:sp>
        <p:nvSpPr>
          <p:cNvPr id="25602" name="Text Box 2"/>
          <p:cNvSpPr txBox="1">
            <a:spLocks noChangeArrowheads="1"/>
          </p:cNvSpPr>
          <p:nvPr/>
        </p:nvSpPr>
        <p:spPr bwMode="auto">
          <a:xfrm>
            <a:off x="1679893" y="6086084"/>
            <a:ext cx="5429250" cy="276999"/>
          </a:xfrm>
          <a:prstGeom prst="rect">
            <a:avLst/>
          </a:prstGeom>
          <a:noFill/>
          <a:ln w="19050">
            <a:noFill/>
            <a:miter lim="800000"/>
            <a:headEnd/>
            <a:tailEnd/>
          </a:ln>
        </p:spPr>
        <p:txBody>
          <a:bodyPr anchor="b">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Arial Unicode MS" pitchFamily="34" charset="-128"/>
                <a:cs typeface="+mn-cs"/>
              </a:rPr>
              <a:t>Bold italic studies: both diabetes and kidney disease outcomes</a:t>
            </a:r>
          </a:p>
        </p:txBody>
      </p:sp>
      <p:sp>
        <p:nvSpPr>
          <p:cNvPr id="82953" name="Text Box 9"/>
          <p:cNvSpPr txBox="1">
            <a:spLocks noChangeArrowheads="1"/>
          </p:cNvSpPr>
          <p:nvPr/>
        </p:nvSpPr>
        <p:spPr bwMode="auto">
          <a:xfrm>
            <a:off x="3420238" y="1014035"/>
            <a:ext cx="2960689" cy="4860305"/>
          </a:xfrm>
          <a:prstGeom prst="rect">
            <a:avLst/>
          </a:prstGeom>
          <a:noFill/>
          <a:ln w="19050">
            <a:noFill/>
            <a:miter lim="800000"/>
            <a:headEnd/>
            <a:tailEnd/>
          </a:ln>
          <a:effectLst/>
        </p:spPr>
        <p:txBody>
          <a:bodyPr wrap="square">
            <a:spAutoFit/>
          </a:bodyPr>
          <a:lstStyle/>
          <a:p>
            <a:pPr marL="0" marR="0" lvl="0" indent="0" algn="l" defTabSz="914400" rtl="0" eaLnBrk="1" fontAlgn="base" latinLnBrk="0" hangingPunct="1">
              <a:lnSpc>
                <a:spcPct val="100000"/>
              </a:lnSpc>
              <a:spcBef>
                <a:spcPts val="400"/>
              </a:spcBef>
              <a:spcAft>
                <a:spcPts val="300"/>
              </a:spcAft>
              <a:buClrTx/>
              <a:buSzTx/>
              <a:buFontTx/>
              <a:buNone/>
              <a:tabLst>
                <a:tab pos="2176463" algn="l"/>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ALLHAT	138</a:t>
            </a:r>
          </a:p>
          <a:p>
            <a:pPr marL="0" marR="0" lvl="0" indent="0" algn="l" defTabSz="914400" rtl="0" eaLnBrk="1" fontAlgn="base" latinLnBrk="0" hangingPunct="1">
              <a:lnSpc>
                <a:spcPct val="100000"/>
              </a:lnSpc>
              <a:spcBef>
                <a:spcPts val="400"/>
              </a:spcBef>
              <a:spcAft>
                <a:spcPts val="300"/>
              </a:spcAft>
              <a:buClrTx/>
              <a:buSzTx/>
              <a:buFontTx/>
              <a:buNone/>
              <a:tabLst>
                <a:tab pos="2176463" algn="l"/>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HOT	138</a:t>
            </a:r>
          </a:p>
          <a:p>
            <a:pPr marL="0" marR="0" lvl="0" indent="0" algn="l" defTabSz="914400" rtl="0" eaLnBrk="1" fontAlgn="base" latinLnBrk="0" hangingPunct="1">
              <a:lnSpc>
                <a:spcPct val="100000"/>
              </a:lnSpc>
              <a:spcBef>
                <a:spcPts val="400"/>
              </a:spcBef>
              <a:spcAft>
                <a:spcPts val="300"/>
              </a:spcAft>
              <a:buClrTx/>
              <a:buSzTx/>
              <a:buFontTx/>
              <a:buNone/>
              <a:tabLst>
                <a:tab pos="2176463" algn="l"/>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ACCOMPLISH               132</a:t>
            </a:r>
          </a:p>
          <a:p>
            <a:pPr marL="0" marR="0" lvl="0" indent="0" algn="l" defTabSz="914400" rtl="0" eaLnBrk="1" fontAlgn="base" latinLnBrk="0" hangingPunct="1">
              <a:lnSpc>
                <a:spcPct val="100000"/>
              </a:lnSpc>
              <a:spcBef>
                <a:spcPts val="400"/>
              </a:spcBef>
              <a:spcAft>
                <a:spcPts val="300"/>
              </a:spcAft>
              <a:buClrTx/>
              <a:buSzTx/>
              <a:buFontTx/>
              <a:buNone/>
              <a:tabLst>
                <a:tab pos="2176463" algn="l"/>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SPRINT (intensive)        121</a:t>
            </a:r>
          </a:p>
          <a:p>
            <a:pPr marL="0" marR="0" lvl="0" indent="0" algn="l" defTabSz="914400" rtl="0" eaLnBrk="1" fontAlgn="base" latinLnBrk="0" hangingPunct="1">
              <a:lnSpc>
                <a:spcPct val="100000"/>
              </a:lnSpc>
              <a:spcBef>
                <a:spcPts val="400"/>
              </a:spcBef>
              <a:spcAft>
                <a:spcPts val="300"/>
              </a:spcAft>
              <a:buClrTx/>
              <a:buSzTx/>
              <a:buFontTx/>
              <a:buNone/>
              <a:tabLst>
                <a:tab pos="2112963" algn="l"/>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ACCORD (intensive)*	 119</a:t>
            </a:r>
          </a:p>
          <a:p>
            <a:pPr marL="0" marR="0" lvl="0" indent="0" algn="l" defTabSz="914400" rtl="0" eaLnBrk="1" fontAlgn="base" latinLnBrk="0" hangingPunct="1">
              <a:lnSpc>
                <a:spcPct val="100000"/>
              </a:lnSpc>
              <a:spcBef>
                <a:spcPts val="400"/>
              </a:spcBef>
              <a:spcAft>
                <a:spcPts val="300"/>
              </a:spcAft>
              <a:buClrTx/>
              <a:buSzTx/>
              <a:buFontTx/>
              <a:buNone/>
              <a:tabLst>
                <a:tab pos="2112963" algn="l"/>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ACCORD (standard)*	 133</a:t>
            </a:r>
          </a:p>
          <a:p>
            <a:pPr marL="0" marR="0" lvl="0" indent="0" algn="l" defTabSz="914400" rtl="0" eaLnBrk="1" fontAlgn="base" latinLnBrk="0" hangingPunct="1">
              <a:lnSpc>
                <a:spcPct val="100000"/>
              </a:lnSpc>
              <a:spcBef>
                <a:spcPts val="400"/>
              </a:spcBef>
              <a:spcAft>
                <a:spcPts val="300"/>
              </a:spcAft>
              <a:buClrTx/>
              <a:buSzTx/>
              <a:buFontTx/>
              <a:buNone/>
              <a:tabLst>
                <a:tab pos="2176463" algn="l"/>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INVEST	133</a:t>
            </a:r>
          </a:p>
          <a:p>
            <a:pPr marL="0" marR="0" lvl="0" indent="0" algn="l" defTabSz="914400" rtl="0" eaLnBrk="1" fontAlgn="base" latinLnBrk="0" hangingPunct="1">
              <a:lnSpc>
                <a:spcPct val="100000"/>
              </a:lnSpc>
              <a:spcBef>
                <a:spcPts val="400"/>
              </a:spcBef>
              <a:spcAft>
                <a:spcPts val="300"/>
              </a:spcAft>
              <a:buClrTx/>
              <a:buSzTx/>
              <a:buFontTx/>
              <a:buNone/>
              <a:tabLst>
                <a:tab pos="2176463" algn="l"/>
              </a:tabLst>
              <a:defRPr/>
            </a:pPr>
            <a:r>
              <a:rPr kumimoji="0" lang="en-US" sz="1600" b="1" i="1" u="none" strike="noStrike" kern="1200" cap="none" spc="0" normalizeH="0" baseline="0" noProof="0" dirty="0">
                <a:ln>
                  <a:noFill/>
                </a:ln>
                <a:solidFill>
                  <a:prstClr val="black"/>
                </a:solidFill>
                <a:effectLst/>
                <a:uLnTx/>
                <a:uFillTx/>
                <a:latin typeface="Arial"/>
                <a:ea typeface="Arial Unicode MS" pitchFamily="34" charset="-128"/>
                <a:cs typeface="+mn-cs"/>
              </a:rPr>
              <a:t>IDNT</a:t>
            </a: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	138</a:t>
            </a:r>
          </a:p>
          <a:p>
            <a:pPr marL="0" marR="0" lvl="0" indent="0" algn="l" defTabSz="914400" rtl="0" eaLnBrk="1" fontAlgn="base" latinLnBrk="0" hangingPunct="1">
              <a:lnSpc>
                <a:spcPct val="100000"/>
              </a:lnSpc>
              <a:spcBef>
                <a:spcPts val="400"/>
              </a:spcBef>
              <a:spcAft>
                <a:spcPts val="300"/>
              </a:spcAft>
              <a:buClrTx/>
              <a:buSzTx/>
              <a:buFontTx/>
              <a:buNone/>
              <a:tabLst>
                <a:tab pos="2176463" algn="l"/>
              </a:tabLst>
              <a:defRPr/>
            </a:pPr>
            <a:r>
              <a:rPr kumimoji="0" lang="en-US" sz="1600" b="1" i="1" u="none" strike="noStrike" kern="1200" cap="none" spc="0" normalizeH="0" baseline="0" noProof="0" dirty="0">
                <a:ln>
                  <a:noFill/>
                </a:ln>
                <a:solidFill>
                  <a:prstClr val="black"/>
                </a:solidFill>
                <a:effectLst/>
                <a:uLnTx/>
                <a:uFillTx/>
                <a:latin typeface="Arial"/>
                <a:ea typeface="Arial Unicode MS" pitchFamily="34" charset="-128"/>
                <a:cs typeface="+mn-cs"/>
              </a:rPr>
              <a:t>RENAAL</a:t>
            </a: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	141</a:t>
            </a:r>
          </a:p>
          <a:p>
            <a:pPr marL="0" marR="0" lvl="0" indent="0" algn="l" defTabSz="914400" rtl="0" eaLnBrk="1" fontAlgn="base" latinLnBrk="0" hangingPunct="1">
              <a:lnSpc>
                <a:spcPct val="100000"/>
              </a:lnSpc>
              <a:spcBef>
                <a:spcPts val="400"/>
              </a:spcBef>
              <a:spcAft>
                <a:spcPts val="300"/>
              </a:spcAft>
              <a:buClrTx/>
              <a:buSzTx/>
              <a:buFontTx/>
              <a:buNone/>
              <a:tabLst>
                <a:tab pos="2176463" algn="l"/>
              </a:tabLst>
              <a:defRPr/>
            </a:pPr>
            <a:r>
              <a:rPr kumimoji="0" lang="en-US" sz="1600" b="1" i="1" u="none" strike="noStrike" kern="1200" cap="none" spc="0" normalizeH="0" baseline="0" noProof="0" dirty="0">
                <a:ln>
                  <a:noFill/>
                </a:ln>
                <a:solidFill>
                  <a:prstClr val="black"/>
                </a:solidFill>
                <a:effectLst/>
                <a:uLnTx/>
                <a:uFillTx/>
                <a:latin typeface="Arial"/>
                <a:ea typeface="Arial Unicode MS" pitchFamily="34" charset="-128"/>
                <a:cs typeface="+mn-cs"/>
              </a:rPr>
              <a:t>VA Nephron D              </a:t>
            </a: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127</a:t>
            </a:r>
          </a:p>
          <a:p>
            <a:pPr marL="0" marR="0" lvl="0" indent="0" algn="l" defTabSz="914400" rtl="0" eaLnBrk="1" fontAlgn="base" latinLnBrk="0" hangingPunct="1">
              <a:lnSpc>
                <a:spcPct val="100000"/>
              </a:lnSpc>
              <a:spcBef>
                <a:spcPts val="400"/>
              </a:spcBef>
              <a:spcAft>
                <a:spcPts val="300"/>
              </a:spcAft>
              <a:buClrTx/>
              <a:buSzTx/>
              <a:buFontTx/>
              <a:buNone/>
              <a:tabLst>
                <a:tab pos="2176463" algn="l"/>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ABCD	132</a:t>
            </a:r>
          </a:p>
          <a:p>
            <a:pPr marL="0" marR="0" lvl="0" indent="0" algn="l" defTabSz="914400" rtl="0" eaLnBrk="1" fontAlgn="base" latinLnBrk="0" hangingPunct="1">
              <a:lnSpc>
                <a:spcPct val="100000"/>
              </a:lnSpc>
              <a:spcBef>
                <a:spcPts val="400"/>
              </a:spcBef>
              <a:spcAft>
                <a:spcPts val="1500"/>
              </a:spcAft>
              <a:buClrTx/>
              <a:buSzTx/>
              <a:buFontTx/>
              <a:buNone/>
              <a:tabLst>
                <a:tab pos="2176463" algn="l"/>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UKPDS	144</a:t>
            </a:r>
          </a:p>
          <a:p>
            <a:pPr marL="0" marR="0" lvl="0" indent="0" algn="l" defTabSz="914400" rtl="0" eaLnBrk="1" fontAlgn="base" latinLnBrk="0" hangingPunct="1">
              <a:lnSpc>
                <a:spcPct val="100000"/>
              </a:lnSpc>
              <a:spcBef>
                <a:spcPts val="400"/>
              </a:spcBef>
              <a:spcAft>
                <a:spcPts val="300"/>
              </a:spcAft>
              <a:buClrTx/>
              <a:buSzTx/>
              <a:buFontTx/>
              <a:buNone/>
              <a:tabLst>
                <a:tab pos="2176463" algn="l"/>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MDRD	132</a:t>
            </a:r>
          </a:p>
          <a:p>
            <a:pPr marL="0" marR="0" lvl="0" indent="0" algn="l" defTabSz="914400" rtl="0" eaLnBrk="1" fontAlgn="base" latinLnBrk="0" hangingPunct="1">
              <a:lnSpc>
                <a:spcPct val="100000"/>
              </a:lnSpc>
              <a:spcBef>
                <a:spcPts val="400"/>
              </a:spcBef>
              <a:spcAft>
                <a:spcPts val="300"/>
              </a:spcAft>
              <a:buClrTx/>
              <a:buSzTx/>
              <a:buFontTx/>
              <a:buNone/>
              <a:tabLst>
                <a:tab pos="2176463" algn="l"/>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AASK	128</a:t>
            </a:r>
          </a:p>
        </p:txBody>
      </p:sp>
      <p:sp>
        <p:nvSpPr>
          <p:cNvPr id="36" name="Text Box 9"/>
          <p:cNvSpPr txBox="1">
            <a:spLocks noChangeArrowheads="1"/>
          </p:cNvSpPr>
          <p:nvPr/>
        </p:nvSpPr>
        <p:spPr bwMode="auto">
          <a:xfrm>
            <a:off x="1765539" y="1600604"/>
            <a:ext cx="1498599" cy="338554"/>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0" marR="0" lvl="0" indent="0" algn="ctr" defTabSz="914400" rtl="0" eaLnBrk="1" fontAlgn="base" latinLnBrk="0" hangingPunct="1">
              <a:lnSpc>
                <a:spcPct val="100000"/>
              </a:lnSpc>
              <a:spcBef>
                <a:spcPts val="300"/>
              </a:spcBef>
              <a:spcAft>
                <a:spcPts val="1200"/>
              </a:spcAft>
              <a:buClrTx/>
              <a:buSzTx/>
              <a:buFontTx/>
              <a:buNone/>
              <a:tabLst>
                <a:tab pos="1423988" algn="l"/>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mn-cs"/>
              </a:rPr>
              <a:t>Hypertension</a:t>
            </a:r>
            <a:endParaRPr kumimoji="0" lang="en-US" sz="1600" b="1" i="0" u="none" strike="noStrike" kern="1200" cap="none" spc="0" normalizeH="0" baseline="0" noProof="0" dirty="0">
              <a:ln>
                <a:noFill/>
              </a:ln>
              <a:solidFill>
                <a:srgbClr val="FFFFFF"/>
              </a:solidFill>
              <a:effectLst/>
              <a:uLnTx/>
              <a:uFillTx/>
              <a:latin typeface="Calibri" panose="020F0502020204030204"/>
              <a:ea typeface="Arial Unicode MS" pitchFamily="34" charset="-128"/>
              <a:cs typeface="+mn-cs"/>
            </a:endParaRPr>
          </a:p>
        </p:txBody>
      </p:sp>
      <p:sp>
        <p:nvSpPr>
          <p:cNvPr id="37" name="Text Box 9"/>
          <p:cNvSpPr txBox="1">
            <a:spLocks noChangeArrowheads="1"/>
          </p:cNvSpPr>
          <p:nvPr/>
        </p:nvSpPr>
        <p:spPr bwMode="auto">
          <a:xfrm>
            <a:off x="1980087" y="3215499"/>
            <a:ext cx="1071563" cy="33972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marL="0" marR="0" lvl="0" indent="0" algn="ctr" defTabSz="914400" rtl="0" eaLnBrk="1" fontAlgn="base" latinLnBrk="0" hangingPunct="1">
              <a:lnSpc>
                <a:spcPct val="100000"/>
              </a:lnSpc>
              <a:spcBef>
                <a:spcPts val="300"/>
              </a:spcBef>
              <a:spcAft>
                <a:spcPts val="1200"/>
              </a:spcAft>
              <a:buClrTx/>
              <a:buSzTx/>
              <a:buFontTx/>
              <a:buNone/>
              <a:tabLst>
                <a:tab pos="1423988" algn="l"/>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mn-cs"/>
              </a:rPr>
              <a:t>Diabetes</a:t>
            </a:r>
            <a:endParaRPr kumimoji="0" lang="en-US" sz="1600" b="1" i="0" u="none" strike="noStrike" kern="1200" cap="none" spc="0" normalizeH="0" baseline="0" noProof="0" dirty="0">
              <a:ln>
                <a:noFill/>
              </a:ln>
              <a:solidFill>
                <a:srgbClr val="FFFFFF"/>
              </a:solidFill>
              <a:effectLst/>
              <a:uLnTx/>
              <a:uFillTx/>
              <a:latin typeface="Calibri" panose="020F0502020204030204"/>
              <a:ea typeface="Arial Unicode MS" pitchFamily="34" charset="-128"/>
              <a:cs typeface="+mn-cs"/>
            </a:endParaRPr>
          </a:p>
        </p:txBody>
      </p:sp>
      <p:sp>
        <p:nvSpPr>
          <p:cNvPr id="38" name="Text Box 9"/>
          <p:cNvSpPr txBox="1">
            <a:spLocks noChangeArrowheads="1"/>
          </p:cNvSpPr>
          <p:nvPr/>
        </p:nvSpPr>
        <p:spPr bwMode="auto">
          <a:xfrm>
            <a:off x="1983208" y="5192683"/>
            <a:ext cx="1071563" cy="585788"/>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marL="0" marR="0" lvl="0" indent="0" algn="ctr" defTabSz="914400" rtl="0" eaLnBrk="1" fontAlgn="base" latinLnBrk="0" hangingPunct="1">
              <a:lnSpc>
                <a:spcPct val="100000"/>
              </a:lnSpc>
              <a:spcBef>
                <a:spcPts val="300"/>
              </a:spcBef>
              <a:spcAft>
                <a:spcPts val="1200"/>
              </a:spcAft>
              <a:buClrTx/>
              <a:buSzTx/>
              <a:buFontTx/>
              <a:buNone/>
              <a:tabLst>
                <a:tab pos="1423988" algn="l"/>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mn-cs"/>
              </a:rPr>
              <a:t>Kidney</a:t>
            </a:r>
            <a:br>
              <a:rPr kumimoji="0" lang="en-US" sz="1600" b="1"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mn-cs"/>
              </a:rPr>
            </a:br>
            <a:r>
              <a:rPr kumimoji="0" lang="en-US" sz="1600" b="1" i="0" u="none" strike="noStrike" kern="1200" cap="none" spc="0" normalizeH="0" baseline="0" noProof="0" dirty="0">
                <a:ln>
                  <a:noFill/>
                </a:ln>
                <a:solidFill>
                  <a:prstClr val="white"/>
                </a:solidFill>
                <a:effectLst/>
                <a:uLnTx/>
                <a:uFillTx/>
                <a:latin typeface="Calibri" panose="020F0502020204030204"/>
                <a:ea typeface="Arial Unicode MS" pitchFamily="34" charset="-128"/>
                <a:cs typeface="+mn-cs"/>
              </a:rPr>
              <a:t>disease</a:t>
            </a:r>
            <a:endParaRPr kumimoji="0" lang="en-US" sz="1600" b="1" i="0" u="none" strike="noStrike" kern="1200" cap="none" spc="0" normalizeH="0" baseline="0" noProof="0" dirty="0">
              <a:ln>
                <a:noFill/>
              </a:ln>
              <a:solidFill>
                <a:srgbClr val="FFFFFF"/>
              </a:solidFill>
              <a:effectLst/>
              <a:uLnTx/>
              <a:uFillTx/>
              <a:latin typeface="Calibri" panose="020F0502020204030204"/>
              <a:ea typeface="Arial Unicode MS" pitchFamily="34" charset="-128"/>
              <a:cs typeface="+mn-cs"/>
            </a:endParaRPr>
          </a:p>
        </p:txBody>
      </p:sp>
      <p:cxnSp>
        <p:nvCxnSpPr>
          <p:cNvPr id="30729" name="Straight Connector 39"/>
          <p:cNvCxnSpPr>
            <a:cxnSpLocks noChangeShapeType="1"/>
          </p:cNvCxnSpPr>
          <p:nvPr/>
        </p:nvCxnSpPr>
        <p:spPr bwMode="auto">
          <a:xfrm>
            <a:off x="2310910" y="1031513"/>
            <a:ext cx="4162425" cy="0"/>
          </a:xfrm>
          <a:prstGeom prst="line">
            <a:avLst/>
          </a:prstGeom>
          <a:ln>
            <a:headEnd/>
            <a:tailEnd/>
          </a:ln>
        </p:spPr>
        <p:style>
          <a:lnRef idx="2">
            <a:schemeClr val="accent2"/>
          </a:lnRef>
          <a:fillRef idx="0">
            <a:schemeClr val="accent2"/>
          </a:fillRef>
          <a:effectRef idx="1">
            <a:schemeClr val="accent2"/>
          </a:effectRef>
          <a:fontRef idx="minor">
            <a:schemeClr val="tx1"/>
          </a:fontRef>
        </p:style>
      </p:cxnSp>
      <p:cxnSp>
        <p:nvCxnSpPr>
          <p:cNvPr id="30730" name="Straight Connector 40"/>
          <p:cNvCxnSpPr>
            <a:cxnSpLocks noChangeShapeType="1"/>
          </p:cNvCxnSpPr>
          <p:nvPr/>
        </p:nvCxnSpPr>
        <p:spPr bwMode="auto">
          <a:xfrm>
            <a:off x="2310240" y="2286000"/>
            <a:ext cx="4162425" cy="0"/>
          </a:xfrm>
          <a:prstGeom prst="line">
            <a:avLst/>
          </a:prstGeom>
          <a:ln>
            <a:headEnd/>
            <a:tailEnd/>
          </a:ln>
        </p:spPr>
        <p:style>
          <a:lnRef idx="2">
            <a:schemeClr val="accent2"/>
          </a:lnRef>
          <a:fillRef idx="0">
            <a:schemeClr val="accent2"/>
          </a:fillRef>
          <a:effectRef idx="1">
            <a:schemeClr val="accent2"/>
          </a:effectRef>
          <a:fontRef idx="minor">
            <a:schemeClr val="tx1"/>
          </a:fontRef>
        </p:style>
      </p:cxnSp>
      <p:cxnSp>
        <p:nvCxnSpPr>
          <p:cNvPr id="30731" name="Straight Connector 41"/>
          <p:cNvCxnSpPr>
            <a:cxnSpLocks noChangeShapeType="1"/>
          </p:cNvCxnSpPr>
          <p:nvPr/>
        </p:nvCxnSpPr>
        <p:spPr bwMode="auto">
          <a:xfrm>
            <a:off x="2139125" y="5027612"/>
            <a:ext cx="4162425" cy="0"/>
          </a:xfrm>
          <a:prstGeom prst="line">
            <a:avLst/>
          </a:prstGeom>
          <a:ln>
            <a:headEnd/>
            <a:tailEnd/>
          </a:ln>
        </p:spPr>
        <p:style>
          <a:lnRef idx="2">
            <a:schemeClr val="accent2"/>
          </a:lnRef>
          <a:fillRef idx="0">
            <a:schemeClr val="accent2"/>
          </a:fillRef>
          <a:effectRef idx="1">
            <a:schemeClr val="accent2"/>
          </a:effectRef>
          <a:fontRef idx="minor">
            <a:schemeClr val="tx1"/>
          </a:fontRef>
        </p:style>
      </p:cxnSp>
      <p:sp>
        <p:nvSpPr>
          <p:cNvPr id="52" name="Rectangle 21"/>
          <p:cNvSpPr>
            <a:spLocks noChangeArrowheads="1"/>
          </p:cNvSpPr>
          <p:nvPr/>
        </p:nvSpPr>
        <p:spPr bwMode="black">
          <a:xfrm>
            <a:off x="6614765" y="1096828"/>
            <a:ext cx="1504950" cy="204787"/>
          </a:xfrm>
          <a:prstGeom prst="rect">
            <a:avLst/>
          </a:prstGeom>
          <a:solidFill>
            <a:srgbClr val="00B0F0"/>
          </a:solidFill>
          <a:ln w="28575" cap="rnd">
            <a:solidFill>
              <a:srgbClr val="00B0F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54" name="Rectangle 23"/>
          <p:cNvSpPr>
            <a:spLocks noChangeArrowheads="1"/>
          </p:cNvSpPr>
          <p:nvPr/>
        </p:nvSpPr>
        <p:spPr bwMode="black">
          <a:xfrm>
            <a:off x="6611456" y="1402160"/>
            <a:ext cx="3178175" cy="207962"/>
          </a:xfrm>
          <a:prstGeom prst="rect">
            <a:avLst/>
          </a:prstGeom>
          <a:solidFill>
            <a:srgbClr val="00B0F0"/>
          </a:solidFill>
          <a:ln w="28575" cap="rnd">
            <a:solidFill>
              <a:srgbClr val="00B0F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57" name="Rectangle 26"/>
          <p:cNvSpPr>
            <a:spLocks noChangeArrowheads="1"/>
          </p:cNvSpPr>
          <p:nvPr/>
        </p:nvSpPr>
        <p:spPr bwMode="black">
          <a:xfrm>
            <a:off x="6622122" y="5210970"/>
            <a:ext cx="3603625" cy="207963"/>
          </a:xfrm>
          <a:prstGeom prst="rect">
            <a:avLst/>
          </a:prstGeom>
          <a:solidFill>
            <a:srgbClr val="FF0000"/>
          </a:solidFill>
          <a:ln w="28575" cap="rnd">
            <a:no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58" name="Rectangle 27"/>
          <p:cNvSpPr>
            <a:spLocks noChangeArrowheads="1"/>
          </p:cNvSpPr>
          <p:nvPr/>
        </p:nvSpPr>
        <p:spPr bwMode="black">
          <a:xfrm>
            <a:off x="6643937" y="5504657"/>
            <a:ext cx="2624137" cy="207963"/>
          </a:xfrm>
          <a:prstGeom prst="rect">
            <a:avLst/>
          </a:prstGeom>
          <a:solidFill>
            <a:srgbClr val="FF0000"/>
          </a:solidFill>
          <a:ln w="28575" cap="rnd">
            <a:solidFill>
              <a:srgbClr val="FF000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68" name="Text Box 10"/>
          <p:cNvSpPr txBox="1">
            <a:spLocks noChangeArrowheads="1"/>
          </p:cNvSpPr>
          <p:nvPr/>
        </p:nvSpPr>
        <p:spPr bwMode="auto">
          <a:xfrm>
            <a:off x="6617797" y="6049963"/>
            <a:ext cx="4235450" cy="338138"/>
          </a:xfrm>
          <a:prstGeom prst="rect">
            <a:avLst/>
          </a:prstGeom>
          <a:noFill/>
          <a:ln w="19050">
            <a:noFill/>
            <a:miter lim="800000"/>
            <a:headEnd/>
            <a:tailEn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No. of BP medications</a:t>
            </a:r>
          </a:p>
        </p:txBody>
      </p:sp>
      <p:grpSp>
        <p:nvGrpSpPr>
          <p:cNvPr id="30737" name="Group 33"/>
          <p:cNvGrpSpPr>
            <a:grpSpLocks/>
          </p:cNvGrpSpPr>
          <p:nvPr/>
        </p:nvGrpSpPr>
        <p:grpSpPr bwMode="auto">
          <a:xfrm>
            <a:off x="6473335" y="5711825"/>
            <a:ext cx="4468813" cy="338138"/>
            <a:chOff x="1955" y="3639"/>
            <a:chExt cx="3642" cy="213"/>
          </a:xfrm>
        </p:grpSpPr>
        <p:sp>
          <p:nvSpPr>
            <p:cNvPr id="46" name="Text Box 11"/>
            <p:cNvSpPr txBox="1">
              <a:spLocks noChangeArrowheads="1"/>
            </p:cNvSpPr>
            <p:nvPr/>
          </p:nvSpPr>
          <p:spPr bwMode="auto">
            <a:xfrm>
              <a:off x="1955" y="3639"/>
              <a:ext cx="243" cy="213"/>
            </a:xfrm>
            <a:prstGeom prst="rect">
              <a:avLst/>
            </a:prstGeom>
            <a:noFill/>
            <a:ln w="19050">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1</a:t>
              </a:r>
            </a:p>
          </p:txBody>
        </p:sp>
        <p:sp>
          <p:nvSpPr>
            <p:cNvPr id="47" name="Text Box 12"/>
            <p:cNvSpPr txBox="1">
              <a:spLocks noChangeArrowheads="1"/>
            </p:cNvSpPr>
            <p:nvPr/>
          </p:nvSpPr>
          <p:spPr bwMode="auto">
            <a:xfrm>
              <a:off x="3086" y="3639"/>
              <a:ext cx="243" cy="213"/>
            </a:xfrm>
            <a:prstGeom prst="rect">
              <a:avLst/>
            </a:prstGeom>
            <a:noFill/>
            <a:ln w="19050">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2</a:t>
              </a:r>
            </a:p>
          </p:txBody>
        </p:sp>
        <p:sp>
          <p:nvSpPr>
            <p:cNvPr id="48" name="Text Box 13"/>
            <p:cNvSpPr txBox="1">
              <a:spLocks noChangeArrowheads="1"/>
            </p:cNvSpPr>
            <p:nvPr/>
          </p:nvSpPr>
          <p:spPr bwMode="auto">
            <a:xfrm>
              <a:off x="4231" y="3639"/>
              <a:ext cx="243" cy="213"/>
            </a:xfrm>
            <a:prstGeom prst="rect">
              <a:avLst/>
            </a:prstGeom>
            <a:noFill/>
            <a:ln w="19050">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3</a:t>
              </a:r>
            </a:p>
          </p:txBody>
        </p:sp>
        <p:sp>
          <p:nvSpPr>
            <p:cNvPr id="49" name="Text Box 14"/>
            <p:cNvSpPr txBox="1">
              <a:spLocks noChangeArrowheads="1"/>
            </p:cNvSpPr>
            <p:nvPr/>
          </p:nvSpPr>
          <p:spPr bwMode="auto">
            <a:xfrm>
              <a:off x="5354" y="3639"/>
              <a:ext cx="243" cy="213"/>
            </a:xfrm>
            <a:prstGeom prst="rect">
              <a:avLst/>
            </a:prstGeom>
            <a:noFill/>
            <a:ln w="19050">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Arial Unicode MS" pitchFamily="34" charset="-128"/>
                  <a:cs typeface="+mn-cs"/>
                </a:rPr>
                <a:t>4</a:t>
              </a:r>
            </a:p>
          </p:txBody>
        </p:sp>
      </p:grpSp>
      <p:sp>
        <p:nvSpPr>
          <p:cNvPr id="45" name="Text Box 9"/>
          <p:cNvSpPr txBox="1">
            <a:spLocks noChangeArrowheads="1"/>
          </p:cNvSpPr>
          <p:nvPr/>
        </p:nvSpPr>
        <p:spPr bwMode="auto">
          <a:xfrm>
            <a:off x="4889802" y="263923"/>
            <a:ext cx="1881698" cy="646331"/>
          </a:xfrm>
          <a:prstGeom prst="rect">
            <a:avLst/>
          </a:prstGeom>
          <a:noFill/>
          <a:ln w="19050">
            <a:noFill/>
            <a:miter lim="800000"/>
            <a:headEnd/>
            <a:tailEnd/>
          </a:ln>
          <a:effectLst/>
        </p:spPr>
        <p:txBody>
          <a:bodyPr wrap="square">
            <a:spAutoFit/>
          </a:bodyPr>
          <a:lstStyle/>
          <a:p>
            <a:pPr marL="0" marR="0" lvl="0" indent="0" algn="ctr" defTabSz="914400" rtl="0" eaLnBrk="1" fontAlgn="base" latinLnBrk="0" hangingPunct="1">
              <a:lnSpc>
                <a:spcPct val="100000"/>
              </a:lnSpc>
              <a:spcBef>
                <a:spcPts val="300"/>
              </a:spcBef>
              <a:spcAft>
                <a:spcPts val="1500"/>
              </a:spcAft>
              <a:buClrTx/>
              <a:buSzTx/>
              <a:buFontTx/>
              <a:buNone/>
              <a:tabLst>
                <a:tab pos="1423988" algn="l"/>
              </a:tabLst>
              <a:defRPr/>
            </a:pPr>
            <a:r>
              <a:rPr kumimoji="0" lang="en-US" sz="1800" b="1" i="0" u="none" strike="noStrike" kern="1200" cap="none" spc="0" normalizeH="0" baseline="0" noProof="0" dirty="0">
                <a:ln>
                  <a:noFill/>
                </a:ln>
                <a:solidFill>
                  <a:prstClr val="black"/>
                </a:solidFill>
                <a:effectLst/>
                <a:uLnTx/>
                <a:uFillTx/>
                <a:latin typeface="Arial"/>
                <a:ea typeface="Arial Unicode MS" pitchFamily="34" charset="-128"/>
                <a:cs typeface="+mn-cs"/>
              </a:rPr>
              <a:t>SBP achieved (mm Hg)</a:t>
            </a:r>
          </a:p>
        </p:txBody>
      </p:sp>
      <p:sp>
        <p:nvSpPr>
          <p:cNvPr id="59" name="Text Box 9"/>
          <p:cNvSpPr txBox="1">
            <a:spLocks noChangeArrowheads="1"/>
          </p:cNvSpPr>
          <p:nvPr/>
        </p:nvSpPr>
        <p:spPr bwMode="auto">
          <a:xfrm>
            <a:off x="3321352" y="410369"/>
            <a:ext cx="1568450" cy="400110"/>
          </a:xfrm>
          <a:prstGeom prst="rect">
            <a:avLst/>
          </a:prstGeom>
          <a:noFill/>
          <a:ln w="19050">
            <a:noFill/>
            <a:miter lim="800000"/>
            <a:headEnd/>
            <a:tailEnd/>
          </a:ln>
          <a:effectLst/>
        </p:spPr>
        <p:txBody>
          <a:bodyPr>
            <a:spAutoFit/>
          </a:bodyPr>
          <a:lstStyle/>
          <a:p>
            <a:pPr marL="0" marR="0" lvl="0" indent="0" algn="l" defTabSz="914400" rtl="0" eaLnBrk="1" fontAlgn="base" latinLnBrk="0" hangingPunct="1">
              <a:lnSpc>
                <a:spcPct val="100000"/>
              </a:lnSpc>
              <a:spcBef>
                <a:spcPts val="300"/>
              </a:spcBef>
              <a:spcAft>
                <a:spcPts val="1500"/>
              </a:spcAft>
              <a:buClrTx/>
              <a:buSzTx/>
              <a:buFontTx/>
              <a:buNone/>
              <a:tabLst>
                <a:tab pos="1423988" algn="l"/>
              </a:tabLst>
              <a:defRPr/>
            </a:pPr>
            <a:r>
              <a:rPr kumimoji="0" lang="en-US" sz="2000" b="1" i="0" u="none" strike="noStrike" kern="1200" cap="none" spc="0" normalizeH="0" baseline="0" noProof="0" dirty="0">
                <a:ln>
                  <a:noFill/>
                </a:ln>
                <a:solidFill>
                  <a:prstClr val="black"/>
                </a:solidFill>
                <a:effectLst/>
                <a:uLnTx/>
                <a:uFillTx/>
                <a:latin typeface="Arial"/>
                <a:ea typeface="Arial Unicode MS" pitchFamily="34" charset="-128"/>
                <a:cs typeface="+mn-cs"/>
              </a:rPr>
              <a:t>Trial</a:t>
            </a:r>
          </a:p>
        </p:txBody>
      </p:sp>
      <p:sp>
        <p:nvSpPr>
          <p:cNvPr id="56" name="Rectangle 25"/>
          <p:cNvSpPr>
            <a:spLocks noChangeArrowheads="1"/>
          </p:cNvSpPr>
          <p:nvPr/>
        </p:nvSpPr>
        <p:spPr bwMode="black">
          <a:xfrm>
            <a:off x="6630059" y="4404519"/>
            <a:ext cx="2486025" cy="207962"/>
          </a:xfrm>
          <a:prstGeom prst="rect">
            <a:avLst/>
          </a:prstGeom>
          <a:solidFill>
            <a:srgbClr val="FFC000"/>
          </a:solidFill>
          <a:ln w="28575" cap="rnd">
            <a:solidFill>
              <a:srgbClr val="FFC00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50" name="Rectangle 19"/>
          <p:cNvSpPr>
            <a:spLocks noChangeArrowheads="1"/>
          </p:cNvSpPr>
          <p:nvPr/>
        </p:nvSpPr>
        <p:spPr bwMode="black">
          <a:xfrm>
            <a:off x="6621043" y="4691251"/>
            <a:ext cx="2355850" cy="206375"/>
          </a:xfrm>
          <a:prstGeom prst="rect">
            <a:avLst/>
          </a:prstGeom>
          <a:solidFill>
            <a:srgbClr val="FFC000"/>
          </a:solidFill>
          <a:ln w="28575" cap="rnd">
            <a:solidFill>
              <a:srgbClr val="FFC00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51" name="Rectangle 20"/>
          <p:cNvSpPr>
            <a:spLocks noChangeArrowheads="1"/>
          </p:cNvSpPr>
          <p:nvPr/>
        </p:nvSpPr>
        <p:spPr bwMode="black">
          <a:xfrm>
            <a:off x="6614766" y="3767450"/>
            <a:ext cx="3470275" cy="206375"/>
          </a:xfrm>
          <a:prstGeom prst="rect">
            <a:avLst/>
          </a:prstGeom>
          <a:solidFill>
            <a:srgbClr val="FFC000"/>
          </a:solidFill>
          <a:ln w="28575" cap="rnd">
            <a:solidFill>
              <a:srgbClr val="FFC00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53" name="Rectangle 22"/>
          <p:cNvSpPr>
            <a:spLocks noChangeArrowheads="1"/>
          </p:cNvSpPr>
          <p:nvPr/>
        </p:nvSpPr>
        <p:spPr bwMode="black">
          <a:xfrm>
            <a:off x="6630888" y="3420994"/>
            <a:ext cx="2339975" cy="207963"/>
          </a:xfrm>
          <a:prstGeom prst="rect">
            <a:avLst/>
          </a:prstGeom>
          <a:solidFill>
            <a:srgbClr val="FFC000"/>
          </a:solidFill>
          <a:ln w="28575" cap="rnd">
            <a:solidFill>
              <a:srgbClr val="FFC00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55" name="Rectangle 24"/>
          <p:cNvSpPr>
            <a:spLocks noChangeArrowheads="1"/>
          </p:cNvSpPr>
          <p:nvPr/>
        </p:nvSpPr>
        <p:spPr bwMode="black">
          <a:xfrm>
            <a:off x="6622121" y="3089143"/>
            <a:ext cx="2501900" cy="207962"/>
          </a:xfrm>
          <a:prstGeom prst="rect">
            <a:avLst/>
          </a:prstGeom>
          <a:solidFill>
            <a:srgbClr val="FFC000"/>
          </a:solidFill>
          <a:ln w="28575" cap="rnd">
            <a:solidFill>
              <a:srgbClr val="FFC00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69" name="Rectangle 21"/>
          <p:cNvSpPr>
            <a:spLocks noChangeArrowheads="1"/>
          </p:cNvSpPr>
          <p:nvPr/>
        </p:nvSpPr>
        <p:spPr bwMode="black">
          <a:xfrm>
            <a:off x="6614766" y="2737300"/>
            <a:ext cx="1944687" cy="230187"/>
          </a:xfrm>
          <a:prstGeom prst="rect">
            <a:avLst/>
          </a:prstGeom>
          <a:solidFill>
            <a:srgbClr val="FFC000"/>
          </a:solidFill>
          <a:ln w="28575" cap="rnd">
            <a:solidFill>
              <a:srgbClr val="FFC00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71" name="Rectangle 20"/>
          <p:cNvSpPr>
            <a:spLocks noChangeArrowheads="1"/>
          </p:cNvSpPr>
          <p:nvPr/>
        </p:nvSpPr>
        <p:spPr bwMode="black">
          <a:xfrm>
            <a:off x="6605241" y="2367997"/>
            <a:ext cx="3470275" cy="206375"/>
          </a:xfrm>
          <a:prstGeom prst="rect">
            <a:avLst/>
          </a:prstGeom>
          <a:solidFill>
            <a:srgbClr val="FFC000"/>
          </a:solidFill>
          <a:ln w="28575" cap="rnd">
            <a:solidFill>
              <a:srgbClr val="FFC00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grpSp>
        <p:nvGrpSpPr>
          <p:cNvPr id="30747" name="Group 38"/>
          <p:cNvGrpSpPr>
            <a:grpSpLocks/>
          </p:cNvGrpSpPr>
          <p:nvPr/>
        </p:nvGrpSpPr>
        <p:grpSpPr bwMode="auto">
          <a:xfrm>
            <a:off x="6614765" y="1031513"/>
            <a:ext cx="4238483" cy="4746958"/>
            <a:chOff x="4572055" y="1651300"/>
            <a:chExt cx="4237201" cy="4599890"/>
          </a:xfrm>
        </p:grpSpPr>
        <p:sp>
          <p:nvSpPr>
            <p:cNvPr id="63" name="Line 18"/>
            <p:cNvSpPr>
              <a:spLocks noChangeShapeType="1"/>
            </p:cNvSpPr>
            <p:nvPr/>
          </p:nvSpPr>
          <p:spPr bwMode="auto">
            <a:xfrm>
              <a:off x="8749092" y="5640701"/>
              <a:ext cx="0" cy="85725"/>
            </a:xfrm>
            <a:prstGeom prst="line">
              <a:avLst/>
            </a:prstGeom>
            <a:noFill/>
            <a:ln w="19050">
              <a:solidFill>
                <a:schemeClr val="bg1"/>
              </a:solidFill>
              <a:round/>
              <a:headEn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60" name="Line 15"/>
            <p:cNvSpPr>
              <a:spLocks noChangeShapeType="1"/>
            </p:cNvSpPr>
            <p:nvPr/>
          </p:nvSpPr>
          <p:spPr bwMode="auto">
            <a:xfrm>
              <a:off x="4621111" y="6251190"/>
              <a:ext cx="4188145" cy="0"/>
            </a:xfrm>
            <a:prstGeom prst="line">
              <a:avLst/>
            </a:prstGeom>
            <a:noFill/>
            <a:ln w="19050">
              <a:solidFill>
                <a:schemeClr val="bg1"/>
              </a:solidFill>
              <a:round/>
              <a:headEn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64" name="Line 28"/>
            <p:cNvSpPr>
              <a:spLocks noChangeShapeType="1"/>
            </p:cNvSpPr>
            <p:nvPr/>
          </p:nvSpPr>
          <p:spPr bwMode="auto">
            <a:xfrm>
              <a:off x="4572055" y="1651300"/>
              <a:ext cx="9182" cy="4599890"/>
            </a:xfrm>
            <a:prstGeom prst="line">
              <a:avLst/>
            </a:prstGeom>
            <a:noFill/>
            <a:ln w="19050">
              <a:solidFill>
                <a:schemeClr val="tx1"/>
              </a:solidFill>
              <a:round/>
              <a:headEn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grpSp>
      <p:sp>
        <p:nvSpPr>
          <p:cNvPr id="40" name="Rectangle 23"/>
          <p:cNvSpPr>
            <a:spLocks noChangeArrowheads="1"/>
          </p:cNvSpPr>
          <p:nvPr/>
        </p:nvSpPr>
        <p:spPr bwMode="black">
          <a:xfrm>
            <a:off x="6628711" y="1748012"/>
            <a:ext cx="2495310" cy="214145"/>
          </a:xfrm>
          <a:prstGeom prst="rect">
            <a:avLst/>
          </a:prstGeom>
          <a:solidFill>
            <a:srgbClr val="00B0F0"/>
          </a:solidFill>
          <a:ln w="28575" cap="rnd">
            <a:solidFill>
              <a:srgbClr val="00B0F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41" name="Rectangle 25"/>
          <p:cNvSpPr>
            <a:spLocks noChangeArrowheads="1"/>
          </p:cNvSpPr>
          <p:nvPr/>
        </p:nvSpPr>
        <p:spPr bwMode="black">
          <a:xfrm>
            <a:off x="6652501" y="4094045"/>
            <a:ext cx="3445457" cy="222681"/>
          </a:xfrm>
          <a:prstGeom prst="rect">
            <a:avLst/>
          </a:prstGeom>
          <a:solidFill>
            <a:srgbClr val="FFC000"/>
          </a:solidFill>
          <a:ln w="28575" cap="rnd">
            <a:solidFill>
              <a:srgbClr val="FFC00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42" name="Rectangle 23"/>
          <p:cNvSpPr>
            <a:spLocks noChangeArrowheads="1"/>
          </p:cNvSpPr>
          <p:nvPr/>
        </p:nvSpPr>
        <p:spPr bwMode="black">
          <a:xfrm>
            <a:off x="6628711" y="2086150"/>
            <a:ext cx="2654588" cy="218421"/>
          </a:xfrm>
          <a:prstGeom prst="rect">
            <a:avLst/>
          </a:prstGeom>
          <a:solidFill>
            <a:srgbClr val="00B0F0"/>
          </a:solidFill>
          <a:ln w="28575" cap="rnd">
            <a:solidFill>
              <a:srgbClr val="00B0F0"/>
            </a:solidFill>
            <a:miter lim="800000"/>
            <a:headEnd/>
            <a:tailEnd/>
          </a:ln>
        </p:spPr>
        <p:txBody>
          <a:bodyPr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Arial Unicode MS" pitchFamily="34" charset="-128"/>
              <a:cs typeface="+mn-cs"/>
            </a:endParaRPr>
          </a:p>
        </p:txBody>
      </p:sp>
      <p:sp>
        <p:nvSpPr>
          <p:cNvPr id="2" name="TextBox 1">
            <a:extLst>
              <a:ext uri="{FF2B5EF4-FFF2-40B4-BE49-F238E27FC236}">
                <a16:creationId xmlns:a16="http://schemas.microsoft.com/office/drawing/2014/main" id="{BBDA7D89-56F2-48AA-AF1E-211373CE5B7E}"/>
              </a:ext>
            </a:extLst>
          </p:cNvPr>
          <p:cNvSpPr txBox="1"/>
          <p:nvPr/>
        </p:nvSpPr>
        <p:spPr>
          <a:xfrm rot="20031263">
            <a:off x="366822" y="3128605"/>
            <a:ext cx="11731866" cy="584775"/>
          </a:xfrm>
          <a:prstGeom prst="rect">
            <a:avLst/>
          </a:prstGeom>
          <a:solidFill>
            <a:srgbClr val="FF9201"/>
          </a:solidFill>
          <a:ln>
            <a:solidFill>
              <a:schemeClr val="tx1"/>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effectLst/>
                <a:uLnTx/>
                <a:uFillTx/>
                <a:latin typeface="Convection Medium" panose="020B0604040501040203" pitchFamily="34" charset="0"/>
                <a:ea typeface="+mn-ea"/>
                <a:cs typeface="+mn-cs"/>
              </a:rPr>
              <a:t>Average number of antihypertensive medications in trials in 2.6 meds</a:t>
            </a:r>
          </a:p>
        </p:txBody>
      </p:sp>
    </p:spTree>
    <p:extLst>
      <p:ext uri="{BB962C8B-B14F-4D97-AF65-F5344CB8AC3E}">
        <p14:creationId xmlns:p14="http://schemas.microsoft.com/office/powerpoint/2010/main" val="2718622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3986214" y="5337403"/>
            <a:ext cx="554037" cy="47466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Arial"/>
              <a:ea typeface="+mn-ea"/>
              <a:cs typeface="Arial"/>
            </a:endParaRPr>
          </a:p>
        </p:txBody>
      </p:sp>
      <p:sp>
        <p:nvSpPr>
          <p:cNvPr id="90" name="Rectangle 89"/>
          <p:cNvSpPr/>
          <p:nvPr/>
        </p:nvSpPr>
        <p:spPr bwMode="auto">
          <a:xfrm>
            <a:off x="5397501" y="5234215"/>
            <a:ext cx="555625" cy="57785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Arial"/>
              <a:ea typeface="+mn-ea"/>
              <a:cs typeface="Arial"/>
            </a:endParaRPr>
          </a:p>
        </p:txBody>
      </p:sp>
      <p:sp>
        <p:nvSpPr>
          <p:cNvPr id="94" name="Rectangle 93"/>
          <p:cNvSpPr/>
          <p:nvPr/>
        </p:nvSpPr>
        <p:spPr bwMode="auto">
          <a:xfrm>
            <a:off x="6881814" y="5300891"/>
            <a:ext cx="554037" cy="511175"/>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Arial"/>
              <a:ea typeface="+mn-ea"/>
              <a:cs typeface="Arial"/>
            </a:endParaRPr>
          </a:p>
        </p:txBody>
      </p:sp>
      <p:sp>
        <p:nvSpPr>
          <p:cNvPr id="95" name="Rectangle 94"/>
          <p:cNvSpPr/>
          <p:nvPr/>
        </p:nvSpPr>
        <p:spPr bwMode="auto">
          <a:xfrm>
            <a:off x="8237539" y="4883379"/>
            <a:ext cx="554037" cy="92868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Arial"/>
              <a:ea typeface="+mn-ea"/>
              <a:cs typeface="Arial"/>
            </a:endParaRPr>
          </a:p>
        </p:txBody>
      </p:sp>
      <p:sp>
        <p:nvSpPr>
          <p:cNvPr id="96" name="Rectangle 95"/>
          <p:cNvSpPr/>
          <p:nvPr/>
        </p:nvSpPr>
        <p:spPr bwMode="auto">
          <a:xfrm>
            <a:off x="9593264" y="5258029"/>
            <a:ext cx="554037" cy="55403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Arial"/>
              <a:ea typeface="+mn-ea"/>
              <a:cs typeface="Arial"/>
            </a:endParaRPr>
          </a:p>
        </p:txBody>
      </p:sp>
      <p:sp>
        <p:nvSpPr>
          <p:cNvPr id="25" name="Rectangle 24"/>
          <p:cNvSpPr/>
          <p:nvPr/>
        </p:nvSpPr>
        <p:spPr bwMode="auto">
          <a:xfrm>
            <a:off x="3436938" y="3203803"/>
            <a:ext cx="546100" cy="2608262"/>
          </a:xfrm>
          <a:prstGeom prst="rect">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Arial"/>
              <a:ea typeface="+mn-ea"/>
              <a:cs typeface="Arial"/>
            </a:endParaRPr>
          </a:p>
        </p:txBody>
      </p:sp>
      <p:sp>
        <p:nvSpPr>
          <p:cNvPr id="27656" name="TextBox 29"/>
          <p:cNvSpPr txBox="1">
            <a:spLocks noChangeArrowheads="1"/>
          </p:cNvSpPr>
          <p:nvPr/>
        </p:nvSpPr>
        <p:spPr bwMode="auto">
          <a:xfrm>
            <a:off x="3994150" y="5551715"/>
            <a:ext cx="5286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itchFamily="34" charset="0"/>
                <a:ea typeface="ヒラギノ角ゴ Pro W3"/>
              </a:rPr>
              <a:t>0.19</a:t>
            </a:r>
          </a:p>
        </p:txBody>
      </p:sp>
      <p:sp>
        <p:nvSpPr>
          <p:cNvPr id="89" name="Rectangle 88"/>
          <p:cNvSpPr/>
          <p:nvPr/>
        </p:nvSpPr>
        <p:spPr bwMode="auto">
          <a:xfrm>
            <a:off x="4852988" y="3318103"/>
            <a:ext cx="546100" cy="2493962"/>
          </a:xfrm>
          <a:prstGeom prst="rect">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Arial"/>
              <a:ea typeface="+mn-ea"/>
              <a:cs typeface="Arial"/>
            </a:endParaRPr>
          </a:p>
        </p:txBody>
      </p:sp>
      <p:sp>
        <p:nvSpPr>
          <p:cNvPr id="91" name="Rectangle 90"/>
          <p:cNvSpPr/>
          <p:nvPr/>
        </p:nvSpPr>
        <p:spPr bwMode="auto">
          <a:xfrm>
            <a:off x="6342063" y="2905353"/>
            <a:ext cx="546100" cy="2906712"/>
          </a:xfrm>
          <a:prstGeom prst="rect">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Arial"/>
              <a:ea typeface="+mn-ea"/>
              <a:cs typeface="Arial"/>
            </a:endParaRPr>
          </a:p>
        </p:txBody>
      </p:sp>
      <p:sp>
        <p:nvSpPr>
          <p:cNvPr id="92" name="Rectangle 91"/>
          <p:cNvSpPr/>
          <p:nvPr/>
        </p:nvSpPr>
        <p:spPr bwMode="auto">
          <a:xfrm>
            <a:off x="7699375" y="3594329"/>
            <a:ext cx="547688" cy="2217737"/>
          </a:xfrm>
          <a:prstGeom prst="rect">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Arial"/>
              <a:ea typeface="+mn-ea"/>
              <a:cs typeface="Arial"/>
            </a:endParaRPr>
          </a:p>
        </p:txBody>
      </p:sp>
      <p:sp>
        <p:nvSpPr>
          <p:cNvPr id="93" name="Rectangle 92"/>
          <p:cNvSpPr/>
          <p:nvPr/>
        </p:nvSpPr>
        <p:spPr bwMode="auto">
          <a:xfrm>
            <a:off x="9043989" y="3299053"/>
            <a:ext cx="547687" cy="2513012"/>
          </a:xfrm>
          <a:prstGeom prst="rect">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Arial"/>
              <a:ea typeface="+mn-ea"/>
              <a:cs typeface="Arial"/>
            </a:endParaRPr>
          </a:p>
        </p:txBody>
      </p:sp>
      <p:sp>
        <p:nvSpPr>
          <p:cNvPr id="117" name="TextBox 33"/>
          <p:cNvSpPr txBox="1">
            <a:spLocks noChangeArrowheads="1"/>
          </p:cNvSpPr>
          <p:nvPr/>
        </p:nvSpPr>
        <p:spPr bwMode="auto">
          <a:xfrm rot="16200000">
            <a:off x="275432" y="3734822"/>
            <a:ext cx="3835400" cy="58578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a:ea typeface="ヒラギノ角ゴ Pro W3" pitchFamily="1" charset="-128"/>
                <a:cs typeface="Arial"/>
              </a:rPr>
              <a:t>Incremental SBP reduction ratio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a:ea typeface="ヒラギノ角ゴ Pro W3" pitchFamily="1" charset="-128"/>
                <a:cs typeface="Arial"/>
              </a:rPr>
              <a:t>of observed-to-expected additive effects</a:t>
            </a:r>
          </a:p>
        </p:txBody>
      </p:sp>
      <p:sp>
        <p:nvSpPr>
          <p:cNvPr id="118" name="TextBox 34"/>
          <p:cNvSpPr txBox="1">
            <a:spLocks noChangeArrowheads="1"/>
          </p:cNvSpPr>
          <p:nvPr/>
        </p:nvSpPr>
        <p:spPr bwMode="auto">
          <a:xfrm>
            <a:off x="3255964" y="5818415"/>
            <a:ext cx="1335087" cy="33813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a:ea typeface="ヒラギノ角ゴ Pro W3" pitchFamily="1" charset="-128"/>
                <a:cs typeface="Arial"/>
              </a:rPr>
              <a:t>Thiazide</a:t>
            </a:r>
          </a:p>
        </p:txBody>
      </p:sp>
      <p:sp>
        <p:nvSpPr>
          <p:cNvPr id="27664" name="TextBox 35"/>
          <p:cNvSpPr txBox="1">
            <a:spLocks noChangeArrowheads="1"/>
          </p:cNvSpPr>
          <p:nvPr/>
        </p:nvSpPr>
        <p:spPr bwMode="auto">
          <a:xfrm>
            <a:off x="4773613" y="5843815"/>
            <a:ext cx="127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itchFamily="34" charset="0"/>
                <a:ea typeface="ヒラギノ角ゴ Pro W3"/>
              </a:rPr>
              <a:t>Beta blocker</a:t>
            </a:r>
          </a:p>
        </p:txBody>
      </p:sp>
      <p:sp>
        <p:nvSpPr>
          <p:cNvPr id="27665" name="TextBox 36"/>
          <p:cNvSpPr txBox="1">
            <a:spLocks noChangeArrowheads="1"/>
          </p:cNvSpPr>
          <p:nvPr/>
        </p:nvSpPr>
        <p:spPr bwMode="auto">
          <a:xfrm>
            <a:off x="7475538" y="5823178"/>
            <a:ext cx="15605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pitchFamily="34" charset="0"/>
                <a:ea typeface="ヒラギノ角ゴ Pro W3"/>
              </a:rPr>
              <a:t>Calcium- channel blocker</a:t>
            </a:r>
          </a:p>
        </p:txBody>
      </p:sp>
      <p:sp>
        <p:nvSpPr>
          <p:cNvPr id="32" name="Rectangle 31"/>
          <p:cNvSpPr/>
          <p:nvPr/>
        </p:nvSpPr>
        <p:spPr bwMode="auto">
          <a:xfrm>
            <a:off x="3470275" y="1843315"/>
            <a:ext cx="230188" cy="160338"/>
          </a:xfrm>
          <a:prstGeom prst="rect">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a:ea typeface="+mn-ea"/>
              <a:cs typeface="Arial"/>
            </a:endParaRPr>
          </a:p>
        </p:txBody>
      </p:sp>
      <p:sp>
        <p:nvSpPr>
          <p:cNvPr id="27667" name="TextBox 45"/>
          <p:cNvSpPr txBox="1">
            <a:spLocks noChangeArrowheads="1"/>
          </p:cNvSpPr>
          <p:nvPr/>
        </p:nvSpPr>
        <p:spPr bwMode="auto">
          <a:xfrm>
            <a:off x="3705225" y="1759178"/>
            <a:ext cx="6389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pitchFamily="34" charset="0"/>
                <a:ea typeface="ヒラギノ角ゴ Pro W3"/>
              </a:rPr>
              <a:t>Adding a drug from another class (on average standard doses)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pitchFamily="34" charset="0"/>
                <a:ea typeface="ヒラギノ角ゴ Pro W3"/>
              </a:rPr>
              <a:t>Doubling dose of same drug (from standard dose to twice standard)</a:t>
            </a:r>
          </a:p>
        </p:txBody>
      </p:sp>
      <p:sp>
        <p:nvSpPr>
          <p:cNvPr id="27668" name="TextBox 29"/>
          <p:cNvSpPr txBox="1">
            <a:spLocks noChangeArrowheads="1"/>
          </p:cNvSpPr>
          <p:nvPr/>
        </p:nvSpPr>
        <p:spPr bwMode="auto">
          <a:xfrm>
            <a:off x="3443288" y="3634015"/>
            <a:ext cx="595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itchFamily="34" charset="0"/>
                <a:ea typeface="ヒラギノ角ゴ Pro W3"/>
              </a:rPr>
              <a:t>1.04</a:t>
            </a:r>
          </a:p>
        </p:txBody>
      </p:sp>
      <p:sp>
        <p:nvSpPr>
          <p:cNvPr id="27669" name="TextBox 29"/>
          <p:cNvSpPr txBox="1">
            <a:spLocks noChangeArrowheads="1"/>
          </p:cNvSpPr>
          <p:nvPr/>
        </p:nvSpPr>
        <p:spPr bwMode="auto">
          <a:xfrm>
            <a:off x="4859338" y="3880078"/>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itchFamily="34" charset="0"/>
                <a:ea typeface="ヒラギノ角ゴ Pro W3"/>
              </a:rPr>
              <a:t>1.00</a:t>
            </a:r>
          </a:p>
        </p:txBody>
      </p:sp>
      <p:sp>
        <p:nvSpPr>
          <p:cNvPr id="27670" name="TextBox 29"/>
          <p:cNvSpPr txBox="1">
            <a:spLocks noChangeArrowheads="1"/>
          </p:cNvSpPr>
          <p:nvPr/>
        </p:nvSpPr>
        <p:spPr bwMode="auto">
          <a:xfrm>
            <a:off x="6342064" y="3467329"/>
            <a:ext cx="528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itchFamily="34" charset="0"/>
                <a:ea typeface="ヒラギノ角ゴ Pro W3"/>
              </a:rPr>
              <a:t>1.16</a:t>
            </a:r>
          </a:p>
        </p:txBody>
      </p:sp>
      <p:sp>
        <p:nvSpPr>
          <p:cNvPr id="27671" name="TextBox 29"/>
          <p:cNvSpPr txBox="1">
            <a:spLocks noChangeArrowheads="1"/>
          </p:cNvSpPr>
          <p:nvPr/>
        </p:nvSpPr>
        <p:spPr bwMode="auto">
          <a:xfrm>
            <a:off x="7713664" y="4072165"/>
            <a:ext cx="668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itchFamily="34" charset="0"/>
                <a:ea typeface="ヒラギノ角ゴ Pro W3"/>
              </a:rPr>
              <a:t>0.89</a:t>
            </a:r>
          </a:p>
        </p:txBody>
      </p:sp>
      <p:sp>
        <p:nvSpPr>
          <p:cNvPr id="27672" name="TextBox 29"/>
          <p:cNvSpPr txBox="1">
            <a:spLocks noChangeArrowheads="1"/>
          </p:cNvSpPr>
          <p:nvPr/>
        </p:nvSpPr>
        <p:spPr bwMode="auto">
          <a:xfrm>
            <a:off x="9059864" y="3530829"/>
            <a:ext cx="5286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itchFamily="34" charset="0"/>
                <a:ea typeface="ヒラギノ角ゴ Pro W3"/>
              </a:rPr>
              <a:t>1.01</a:t>
            </a:r>
          </a:p>
        </p:txBody>
      </p:sp>
      <p:sp>
        <p:nvSpPr>
          <p:cNvPr id="27673" name="TextBox 29"/>
          <p:cNvSpPr txBox="1">
            <a:spLocks noChangeArrowheads="1"/>
          </p:cNvSpPr>
          <p:nvPr/>
        </p:nvSpPr>
        <p:spPr bwMode="auto">
          <a:xfrm>
            <a:off x="6891339" y="5464404"/>
            <a:ext cx="528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itchFamily="34" charset="0"/>
                <a:ea typeface="ヒラギノ角ゴ Pro W3"/>
              </a:rPr>
              <a:t>0.2</a:t>
            </a:r>
          </a:p>
        </p:txBody>
      </p:sp>
      <p:sp>
        <p:nvSpPr>
          <p:cNvPr id="27674" name="TextBox 29"/>
          <p:cNvSpPr txBox="1">
            <a:spLocks noChangeArrowheads="1"/>
          </p:cNvSpPr>
          <p:nvPr/>
        </p:nvSpPr>
        <p:spPr bwMode="auto">
          <a:xfrm>
            <a:off x="5414964" y="5491391"/>
            <a:ext cx="528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itchFamily="34" charset="0"/>
                <a:ea typeface="ヒラギノ角ゴ Pro W3"/>
              </a:rPr>
              <a:t>0.23</a:t>
            </a:r>
          </a:p>
        </p:txBody>
      </p:sp>
      <p:sp>
        <p:nvSpPr>
          <p:cNvPr id="27675" name="TextBox 29"/>
          <p:cNvSpPr txBox="1">
            <a:spLocks noChangeArrowheads="1"/>
          </p:cNvSpPr>
          <p:nvPr/>
        </p:nvSpPr>
        <p:spPr bwMode="auto">
          <a:xfrm>
            <a:off x="8261350" y="5118329"/>
            <a:ext cx="5286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itchFamily="34" charset="0"/>
                <a:ea typeface="ヒラギノ角ゴ Pro W3"/>
              </a:rPr>
              <a:t>0.37</a:t>
            </a:r>
          </a:p>
        </p:txBody>
      </p:sp>
      <p:sp>
        <p:nvSpPr>
          <p:cNvPr id="27676" name="TextBox 35"/>
          <p:cNvSpPr txBox="1">
            <a:spLocks noChangeArrowheads="1"/>
          </p:cNvSpPr>
          <p:nvPr/>
        </p:nvSpPr>
        <p:spPr bwMode="auto">
          <a:xfrm>
            <a:off x="6226175" y="5842228"/>
            <a:ext cx="127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itchFamily="34" charset="0"/>
                <a:ea typeface="ヒラギノ角ゴ Pro W3"/>
              </a:rPr>
              <a:t>ACE inhibitor</a:t>
            </a:r>
          </a:p>
        </p:txBody>
      </p:sp>
      <p:sp>
        <p:nvSpPr>
          <p:cNvPr id="27677" name="TextBox 35"/>
          <p:cNvSpPr txBox="1">
            <a:spLocks noChangeArrowheads="1"/>
          </p:cNvSpPr>
          <p:nvPr/>
        </p:nvSpPr>
        <p:spPr bwMode="auto">
          <a:xfrm>
            <a:off x="9115425" y="5842228"/>
            <a:ext cx="998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itchFamily="34" charset="0"/>
                <a:ea typeface="ヒラギノ角ゴ Pro W3"/>
              </a:rPr>
              <a:t>All classes</a:t>
            </a:r>
          </a:p>
        </p:txBody>
      </p:sp>
      <p:sp>
        <p:nvSpPr>
          <p:cNvPr id="27678" name="TextBox 29"/>
          <p:cNvSpPr txBox="1">
            <a:spLocks noChangeArrowheads="1"/>
          </p:cNvSpPr>
          <p:nvPr/>
        </p:nvSpPr>
        <p:spPr bwMode="auto">
          <a:xfrm>
            <a:off x="9609139" y="5337404"/>
            <a:ext cx="5286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itchFamily="34" charset="0"/>
                <a:ea typeface="ヒラギノ角ゴ Pro W3"/>
              </a:rPr>
              <a:t>0.22</a:t>
            </a:r>
          </a:p>
        </p:txBody>
      </p:sp>
      <p:sp>
        <p:nvSpPr>
          <p:cNvPr id="27679" name="Title 170"/>
          <p:cNvSpPr>
            <a:spLocks noGrp="1"/>
          </p:cNvSpPr>
          <p:nvPr>
            <p:ph type="title"/>
          </p:nvPr>
        </p:nvSpPr>
        <p:spPr>
          <a:xfrm>
            <a:off x="777247" y="269739"/>
            <a:ext cx="11216632" cy="1105949"/>
          </a:xfrm>
        </p:spPr>
        <p:txBody>
          <a:bodyPr>
            <a:noAutofit/>
          </a:bodyPr>
          <a:lstStyle/>
          <a:p>
            <a:r>
              <a:rPr lang="en-US" sz="2800" dirty="0"/>
              <a:t>Ratio of Observed-to-Expected Incremental BP-Lowering Effects of Adding a Drug or Doubling the Dose According to Drug Class</a:t>
            </a:r>
          </a:p>
        </p:txBody>
      </p:sp>
      <p:grpSp>
        <p:nvGrpSpPr>
          <p:cNvPr id="27680" name="Group 179"/>
          <p:cNvGrpSpPr>
            <a:grpSpLocks/>
          </p:cNvGrpSpPr>
          <p:nvPr/>
        </p:nvGrpSpPr>
        <p:grpSpPr bwMode="auto">
          <a:xfrm>
            <a:off x="2341564" y="2163991"/>
            <a:ext cx="758825" cy="3821113"/>
            <a:chOff x="924026" y="1855211"/>
            <a:chExt cx="758110" cy="3820727"/>
          </a:xfrm>
        </p:grpSpPr>
        <p:sp>
          <p:nvSpPr>
            <p:cNvPr id="126" name="TextBox 28"/>
            <p:cNvSpPr txBox="1">
              <a:spLocks noChangeArrowheads="1"/>
            </p:cNvSpPr>
            <p:nvPr/>
          </p:nvSpPr>
          <p:spPr bwMode="auto">
            <a:xfrm>
              <a:off x="962090" y="2850473"/>
              <a:ext cx="720046" cy="338103"/>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a:ea typeface="ヒラギノ角ゴ Pro W3" pitchFamily="1" charset="-128"/>
                  <a:cs typeface="Arial"/>
                </a:rPr>
                <a:t>1.00</a:t>
              </a:r>
            </a:p>
          </p:txBody>
        </p:sp>
        <p:sp>
          <p:nvSpPr>
            <p:cNvPr id="127" name="TextBox 29"/>
            <p:cNvSpPr txBox="1">
              <a:spLocks noChangeArrowheads="1"/>
            </p:cNvSpPr>
            <p:nvPr/>
          </p:nvSpPr>
          <p:spPr bwMode="auto">
            <a:xfrm>
              <a:off x="962090" y="3845735"/>
              <a:ext cx="720046" cy="338104"/>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a:ea typeface="ヒラギノ角ゴ Pro W3" pitchFamily="1" charset="-128"/>
                  <a:cs typeface="Arial"/>
                </a:rPr>
                <a:t>0.60</a:t>
              </a:r>
            </a:p>
          </p:txBody>
        </p:sp>
        <p:sp>
          <p:nvSpPr>
            <p:cNvPr id="128" name="TextBox 30"/>
            <p:cNvSpPr txBox="1">
              <a:spLocks noChangeArrowheads="1"/>
            </p:cNvSpPr>
            <p:nvPr/>
          </p:nvSpPr>
          <p:spPr bwMode="auto">
            <a:xfrm>
              <a:off x="962090" y="4342573"/>
              <a:ext cx="720046" cy="338103"/>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a:ea typeface="ヒラギノ角ゴ Pro W3" pitchFamily="1" charset="-128"/>
                  <a:cs typeface="Arial"/>
                </a:rPr>
                <a:t>0.40</a:t>
              </a:r>
            </a:p>
          </p:txBody>
        </p:sp>
        <p:sp>
          <p:nvSpPr>
            <p:cNvPr id="129" name="TextBox 31"/>
            <p:cNvSpPr txBox="1">
              <a:spLocks noChangeArrowheads="1"/>
            </p:cNvSpPr>
            <p:nvPr/>
          </p:nvSpPr>
          <p:spPr bwMode="auto">
            <a:xfrm>
              <a:off x="962090" y="4839410"/>
              <a:ext cx="720046" cy="339691"/>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a:ea typeface="ヒラギノ角ゴ Pro W3" pitchFamily="1" charset="-128"/>
                  <a:cs typeface="Arial"/>
                </a:rPr>
                <a:t>0.20</a:t>
              </a:r>
            </a:p>
          </p:txBody>
        </p:sp>
        <p:sp>
          <p:nvSpPr>
            <p:cNvPr id="133" name="TextBox 32"/>
            <p:cNvSpPr txBox="1">
              <a:spLocks noChangeArrowheads="1"/>
            </p:cNvSpPr>
            <p:nvPr/>
          </p:nvSpPr>
          <p:spPr bwMode="auto">
            <a:xfrm>
              <a:off x="962090" y="5337834"/>
              <a:ext cx="720046" cy="338104"/>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a:ea typeface="ヒラギノ角ゴ Pro W3" pitchFamily="1" charset="-128"/>
                  <a:cs typeface="Arial"/>
                </a:rPr>
                <a:t>0</a:t>
              </a:r>
            </a:p>
          </p:txBody>
        </p:sp>
        <p:sp>
          <p:nvSpPr>
            <p:cNvPr id="137" name="TextBox 28"/>
            <p:cNvSpPr txBox="1">
              <a:spLocks noChangeArrowheads="1"/>
            </p:cNvSpPr>
            <p:nvPr/>
          </p:nvSpPr>
          <p:spPr bwMode="auto">
            <a:xfrm>
              <a:off x="924026" y="1855211"/>
              <a:ext cx="758110" cy="338104"/>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a:ea typeface="ヒラギノ角ゴ Pro W3" pitchFamily="1" charset="-128"/>
                  <a:cs typeface="Arial"/>
                </a:rPr>
                <a:t>1.40</a:t>
              </a:r>
            </a:p>
          </p:txBody>
        </p:sp>
        <p:sp>
          <p:nvSpPr>
            <p:cNvPr id="172" name="TextBox 28"/>
            <p:cNvSpPr txBox="1">
              <a:spLocks noChangeArrowheads="1"/>
            </p:cNvSpPr>
            <p:nvPr/>
          </p:nvSpPr>
          <p:spPr bwMode="auto">
            <a:xfrm>
              <a:off x="962090" y="3347310"/>
              <a:ext cx="720046" cy="338104"/>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a:ea typeface="ヒラギノ角ゴ Pro W3" pitchFamily="1" charset="-128"/>
                  <a:cs typeface="Arial"/>
                </a:rPr>
                <a:t>0.80</a:t>
              </a:r>
            </a:p>
          </p:txBody>
        </p:sp>
        <p:sp>
          <p:nvSpPr>
            <p:cNvPr id="173" name="TextBox 28"/>
            <p:cNvSpPr txBox="1">
              <a:spLocks noChangeArrowheads="1"/>
            </p:cNvSpPr>
            <p:nvPr/>
          </p:nvSpPr>
          <p:spPr bwMode="auto">
            <a:xfrm>
              <a:off x="962090" y="2352049"/>
              <a:ext cx="720046" cy="339691"/>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a:ea typeface="ヒラギノ角ゴ Pro W3" pitchFamily="1" charset="-128"/>
                  <a:cs typeface="Arial"/>
                </a:rPr>
                <a:t>1.20</a:t>
              </a:r>
            </a:p>
          </p:txBody>
        </p:sp>
      </p:grpSp>
      <p:grpSp>
        <p:nvGrpSpPr>
          <p:cNvPr id="27681" name="Group 180"/>
          <p:cNvGrpSpPr>
            <a:grpSpLocks/>
          </p:cNvGrpSpPr>
          <p:nvPr/>
        </p:nvGrpSpPr>
        <p:grpSpPr bwMode="auto">
          <a:xfrm>
            <a:off x="3082925" y="2332266"/>
            <a:ext cx="7245350" cy="3482975"/>
            <a:chOff x="1664231" y="2048357"/>
            <a:chExt cx="7246504" cy="3506103"/>
          </a:xfrm>
        </p:grpSpPr>
        <p:cxnSp>
          <p:nvCxnSpPr>
            <p:cNvPr id="148" name="Straight Connector 147"/>
            <p:cNvCxnSpPr/>
            <p:nvPr/>
          </p:nvCxnSpPr>
          <p:spPr bwMode="auto">
            <a:xfrm rot="10800000">
              <a:off x="1784900" y="5554460"/>
              <a:ext cx="71258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bwMode="auto">
            <a:xfrm rot="5400000">
              <a:off x="42226" y="3807002"/>
              <a:ext cx="348852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bwMode="auto">
            <a:xfrm rot="10800000" flipV="1">
              <a:off x="1673758" y="4552488"/>
              <a:ext cx="12066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bwMode="auto">
            <a:xfrm rot="10800000" flipV="1">
              <a:off x="1665819" y="5054274"/>
              <a:ext cx="12066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bwMode="auto">
            <a:xfrm rot="10800000" flipV="1">
              <a:off x="1672170" y="4052301"/>
              <a:ext cx="11908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bwMode="auto">
            <a:xfrm rot="10800000" flipV="1">
              <a:off x="1664231" y="2548544"/>
              <a:ext cx="12066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bwMode="auto">
            <a:xfrm rot="10800000" flipV="1">
              <a:off x="1675346" y="2048357"/>
              <a:ext cx="12066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bwMode="auto">
            <a:xfrm rot="10800000" flipV="1">
              <a:off x="1665819" y="5554460"/>
              <a:ext cx="12066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auto">
            <a:xfrm rot="10800000" flipV="1">
              <a:off x="1664231" y="3550516"/>
              <a:ext cx="12066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auto">
            <a:xfrm rot="10800000" flipV="1">
              <a:off x="1675346" y="3050330"/>
              <a:ext cx="12066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3" name="Rectangle 182"/>
          <p:cNvSpPr/>
          <p:nvPr/>
        </p:nvSpPr>
        <p:spPr bwMode="auto">
          <a:xfrm>
            <a:off x="3470275" y="2086204"/>
            <a:ext cx="230188" cy="16033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Arial"/>
              <a:ea typeface="+mn-ea"/>
              <a:cs typeface="Arial"/>
            </a:endParaRPr>
          </a:p>
        </p:txBody>
      </p:sp>
      <p:grpSp>
        <p:nvGrpSpPr>
          <p:cNvPr id="27683" name="Group 187"/>
          <p:cNvGrpSpPr>
            <a:grpSpLocks/>
          </p:cNvGrpSpPr>
          <p:nvPr/>
        </p:nvGrpSpPr>
        <p:grpSpPr bwMode="auto">
          <a:xfrm>
            <a:off x="4203701" y="5064353"/>
            <a:ext cx="125413" cy="546100"/>
            <a:chOff x="4129088" y="4348163"/>
            <a:chExt cx="114300" cy="245268"/>
          </a:xfrm>
        </p:grpSpPr>
        <p:sp>
          <p:nvSpPr>
            <p:cNvPr id="27720" name="Freeform 188"/>
            <p:cNvSpPr>
              <a:spLocks noChangeArrowheads="1"/>
            </p:cNvSpPr>
            <p:nvPr/>
          </p:nvSpPr>
          <p:spPr bwMode="auto">
            <a:xfrm>
              <a:off x="4186238" y="4352493"/>
              <a:ext cx="0" cy="240507"/>
            </a:xfrm>
            <a:custGeom>
              <a:avLst/>
              <a:gdLst>
                <a:gd name="T0" fmla="*/ 0 h 240507"/>
                <a:gd name="T1" fmla="*/ 240507 h 240507"/>
                <a:gd name="T2" fmla="*/ 0 60000 65536"/>
                <a:gd name="T3" fmla="*/ 0 60000 65536"/>
                <a:gd name="T4" fmla="*/ 0 h 240507"/>
                <a:gd name="T5" fmla="*/ 240507 h 240507"/>
              </a:gdLst>
              <a:ahLst/>
              <a:cxnLst>
                <a:cxn ang="T2">
                  <a:pos x="0" y="T0"/>
                </a:cxn>
                <a:cxn ang="T3">
                  <a:pos x="0" y="T1"/>
                </a:cxn>
              </a:cxnLst>
              <a:rect l="0" t="T4" r="0" b="T5"/>
              <a:pathLst>
                <a:path h="240507">
                  <a:moveTo>
                    <a:pt x="0" y="0"/>
                  </a:moveTo>
                  <a:lnTo>
                    <a:pt x="0" y="240507"/>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sp>
          <p:nvSpPr>
            <p:cNvPr id="27721" name="Freeform 189"/>
            <p:cNvSpPr>
              <a:spLocks noChangeArrowheads="1"/>
            </p:cNvSpPr>
            <p:nvPr/>
          </p:nvSpPr>
          <p:spPr bwMode="auto">
            <a:xfrm>
              <a:off x="4129088" y="4348163"/>
              <a:ext cx="114300" cy="0"/>
            </a:xfrm>
            <a:custGeom>
              <a:avLst/>
              <a:gdLst>
                <a:gd name="T0" fmla="*/ 0 w 114300"/>
                <a:gd name="T1" fmla="*/ 114300 w 114300"/>
                <a:gd name="T2" fmla="*/ 0 60000 65536"/>
                <a:gd name="T3" fmla="*/ 0 60000 65536"/>
                <a:gd name="T4" fmla="*/ 0 w 114300"/>
                <a:gd name="T5" fmla="*/ 114300 w 114300"/>
              </a:gdLst>
              <a:ahLst/>
              <a:cxnLst>
                <a:cxn ang="T2">
                  <a:pos x="T0" y="0"/>
                </a:cxn>
                <a:cxn ang="T3">
                  <a:pos x="T1" y="0"/>
                </a:cxn>
              </a:cxnLst>
              <a:rect l="T4" t="0" r="T5" b="0"/>
              <a:pathLst>
                <a:path w="114300">
                  <a:moveTo>
                    <a:pt x="0" y="0"/>
                  </a:moveTo>
                  <a:lnTo>
                    <a:pt x="114300" y="0"/>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sp>
          <p:nvSpPr>
            <p:cNvPr id="27722" name="Freeform 190"/>
            <p:cNvSpPr>
              <a:spLocks noChangeArrowheads="1"/>
            </p:cNvSpPr>
            <p:nvPr/>
          </p:nvSpPr>
          <p:spPr bwMode="auto">
            <a:xfrm>
              <a:off x="4129088" y="4593431"/>
              <a:ext cx="114300" cy="0"/>
            </a:xfrm>
            <a:custGeom>
              <a:avLst/>
              <a:gdLst>
                <a:gd name="T0" fmla="*/ 0 w 114300"/>
                <a:gd name="T1" fmla="*/ 114300 w 114300"/>
                <a:gd name="T2" fmla="*/ 0 60000 65536"/>
                <a:gd name="T3" fmla="*/ 0 60000 65536"/>
                <a:gd name="T4" fmla="*/ 0 w 114300"/>
                <a:gd name="T5" fmla="*/ 114300 w 114300"/>
              </a:gdLst>
              <a:ahLst/>
              <a:cxnLst>
                <a:cxn ang="T2">
                  <a:pos x="T0" y="0"/>
                </a:cxn>
                <a:cxn ang="T3">
                  <a:pos x="T1" y="0"/>
                </a:cxn>
              </a:cxnLst>
              <a:rect l="T4" t="0" r="T5" b="0"/>
              <a:pathLst>
                <a:path w="114300">
                  <a:moveTo>
                    <a:pt x="0" y="0"/>
                  </a:moveTo>
                  <a:lnTo>
                    <a:pt x="114300" y="0"/>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grpSp>
      <p:grpSp>
        <p:nvGrpSpPr>
          <p:cNvPr id="27684" name="Group 205"/>
          <p:cNvGrpSpPr>
            <a:grpSpLocks/>
          </p:cNvGrpSpPr>
          <p:nvPr/>
        </p:nvGrpSpPr>
        <p:grpSpPr bwMode="auto">
          <a:xfrm>
            <a:off x="3644901" y="2800578"/>
            <a:ext cx="123825" cy="844550"/>
            <a:chOff x="2375682" y="2819400"/>
            <a:chExt cx="124923" cy="759618"/>
          </a:xfrm>
        </p:grpSpPr>
        <p:sp>
          <p:nvSpPr>
            <p:cNvPr id="27717" name="Freeform 185"/>
            <p:cNvSpPr>
              <a:spLocks noChangeArrowheads="1"/>
            </p:cNvSpPr>
            <p:nvPr/>
          </p:nvSpPr>
          <p:spPr bwMode="auto">
            <a:xfrm>
              <a:off x="2375682" y="2826984"/>
              <a:ext cx="124923" cy="0"/>
            </a:xfrm>
            <a:custGeom>
              <a:avLst/>
              <a:gdLst>
                <a:gd name="T0" fmla="*/ 0 w 114300"/>
                <a:gd name="T1" fmla="*/ 136533 w 114300"/>
                <a:gd name="T2" fmla="*/ 0 60000 65536"/>
                <a:gd name="T3" fmla="*/ 0 60000 65536"/>
                <a:gd name="T4" fmla="*/ 0 w 114300"/>
                <a:gd name="T5" fmla="*/ 114300 w 114300"/>
              </a:gdLst>
              <a:ahLst/>
              <a:cxnLst>
                <a:cxn ang="T2">
                  <a:pos x="T0" y="0"/>
                </a:cxn>
                <a:cxn ang="T3">
                  <a:pos x="T1" y="0"/>
                </a:cxn>
              </a:cxnLst>
              <a:rect l="T4" t="0" r="T5" b="0"/>
              <a:pathLst>
                <a:path w="114300">
                  <a:moveTo>
                    <a:pt x="0" y="0"/>
                  </a:moveTo>
                  <a:lnTo>
                    <a:pt x="114300" y="0"/>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sp>
          <p:nvSpPr>
            <p:cNvPr id="27718" name="Freeform 186"/>
            <p:cNvSpPr>
              <a:spLocks noChangeArrowheads="1"/>
            </p:cNvSpPr>
            <p:nvPr/>
          </p:nvSpPr>
          <p:spPr bwMode="auto">
            <a:xfrm>
              <a:off x="2375682" y="3576593"/>
              <a:ext cx="124923" cy="0"/>
            </a:xfrm>
            <a:custGeom>
              <a:avLst/>
              <a:gdLst>
                <a:gd name="T0" fmla="*/ 0 w 114300"/>
                <a:gd name="T1" fmla="*/ 136533 w 114300"/>
                <a:gd name="T2" fmla="*/ 0 60000 65536"/>
                <a:gd name="T3" fmla="*/ 0 60000 65536"/>
                <a:gd name="T4" fmla="*/ 0 w 114300"/>
                <a:gd name="T5" fmla="*/ 114300 w 114300"/>
              </a:gdLst>
              <a:ahLst/>
              <a:cxnLst>
                <a:cxn ang="T2">
                  <a:pos x="T0" y="0"/>
                </a:cxn>
                <a:cxn ang="T3">
                  <a:pos x="T1" y="0"/>
                </a:cxn>
              </a:cxnLst>
              <a:rect l="T4" t="0" r="T5" b="0"/>
              <a:pathLst>
                <a:path w="114300">
                  <a:moveTo>
                    <a:pt x="0" y="0"/>
                  </a:moveTo>
                  <a:lnTo>
                    <a:pt x="114300" y="0"/>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cxnSp>
          <p:nvCxnSpPr>
            <p:cNvPr id="27719" name="Straight Connector 198"/>
            <p:cNvCxnSpPr>
              <a:cxnSpLocks noChangeShapeType="1"/>
            </p:cNvCxnSpPr>
            <p:nvPr/>
          </p:nvCxnSpPr>
          <p:spPr bwMode="auto">
            <a:xfrm rot="5400000">
              <a:off x="2058334" y="3199209"/>
              <a:ext cx="759618" cy="0"/>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cxnSp>
      </p:grpSp>
      <p:grpSp>
        <p:nvGrpSpPr>
          <p:cNvPr id="27685" name="Group 206"/>
          <p:cNvGrpSpPr>
            <a:grpSpLocks/>
          </p:cNvGrpSpPr>
          <p:nvPr/>
        </p:nvGrpSpPr>
        <p:grpSpPr bwMode="auto">
          <a:xfrm>
            <a:off x="5053013" y="2724379"/>
            <a:ext cx="125412" cy="1195387"/>
            <a:chOff x="2375682" y="2819400"/>
            <a:chExt cx="124923" cy="759618"/>
          </a:xfrm>
        </p:grpSpPr>
        <p:sp>
          <p:nvSpPr>
            <p:cNvPr id="27714" name="Freeform 207"/>
            <p:cNvSpPr>
              <a:spLocks noChangeArrowheads="1"/>
            </p:cNvSpPr>
            <p:nvPr/>
          </p:nvSpPr>
          <p:spPr bwMode="auto">
            <a:xfrm>
              <a:off x="2375682" y="2825472"/>
              <a:ext cx="124923" cy="0"/>
            </a:xfrm>
            <a:custGeom>
              <a:avLst/>
              <a:gdLst>
                <a:gd name="T0" fmla="*/ 0 w 114300"/>
                <a:gd name="T1" fmla="*/ 136533 w 114300"/>
                <a:gd name="T2" fmla="*/ 0 60000 65536"/>
                <a:gd name="T3" fmla="*/ 0 60000 65536"/>
                <a:gd name="T4" fmla="*/ 0 w 114300"/>
                <a:gd name="T5" fmla="*/ 114300 w 114300"/>
              </a:gdLst>
              <a:ahLst/>
              <a:cxnLst>
                <a:cxn ang="T2">
                  <a:pos x="T0" y="0"/>
                </a:cxn>
                <a:cxn ang="T3">
                  <a:pos x="T1" y="0"/>
                </a:cxn>
              </a:cxnLst>
              <a:rect l="T4" t="0" r="T5" b="0"/>
              <a:pathLst>
                <a:path w="114300">
                  <a:moveTo>
                    <a:pt x="0" y="0"/>
                  </a:moveTo>
                  <a:lnTo>
                    <a:pt x="114300" y="0"/>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sp>
          <p:nvSpPr>
            <p:cNvPr id="27715" name="Freeform 208"/>
            <p:cNvSpPr>
              <a:spLocks noChangeArrowheads="1"/>
            </p:cNvSpPr>
            <p:nvPr/>
          </p:nvSpPr>
          <p:spPr bwMode="auto">
            <a:xfrm>
              <a:off x="2375682" y="3576593"/>
              <a:ext cx="124923" cy="0"/>
            </a:xfrm>
            <a:custGeom>
              <a:avLst/>
              <a:gdLst>
                <a:gd name="T0" fmla="*/ 0 w 114300"/>
                <a:gd name="T1" fmla="*/ 136533 w 114300"/>
                <a:gd name="T2" fmla="*/ 0 60000 65536"/>
                <a:gd name="T3" fmla="*/ 0 60000 65536"/>
                <a:gd name="T4" fmla="*/ 0 w 114300"/>
                <a:gd name="T5" fmla="*/ 114300 w 114300"/>
              </a:gdLst>
              <a:ahLst/>
              <a:cxnLst>
                <a:cxn ang="T2">
                  <a:pos x="T0" y="0"/>
                </a:cxn>
                <a:cxn ang="T3">
                  <a:pos x="T1" y="0"/>
                </a:cxn>
              </a:cxnLst>
              <a:rect l="T4" t="0" r="T5" b="0"/>
              <a:pathLst>
                <a:path w="114300">
                  <a:moveTo>
                    <a:pt x="0" y="0"/>
                  </a:moveTo>
                  <a:lnTo>
                    <a:pt x="114300" y="0"/>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cxnSp>
          <p:nvCxnSpPr>
            <p:cNvPr id="27716" name="Straight Connector 209"/>
            <p:cNvCxnSpPr>
              <a:cxnSpLocks noChangeShapeType="1"/>
            </p:cNvCxnSpPr>
            <p:nvPr/>
          </p:nvCxnSpPr>
          <p:spPr bwMode="auto">
            <a:xfrm rot="5400000">
              <a:off x="2058334" y="3199209"/>
              <a:ext cx="759618" cy="0"/>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cxnSp>
      </p:grpSp>
      <p:grpSp>
        <p:nvGrpSpPr>
          <p:cNvPr id="27686" name="Group 210"/>
          <p:cNvGrpSpPr>
            <a:grpSpLocks/>
          </p:cNvGrpSpPr>
          <p:nvPr/>
        </p:nvGrpSpPr>
        <p:grpSpPr bwMode="auto">
          <a:xfrm>
            <a:off x="6565901" y="2340204"/>
            <a:ext cx="125413" cy="1163637"/>
            <a:chOff x="2375682" y="2819400"/>
            <a:chExt cx="124923" cy="759618"/>
          </a:xfrm>
        </p:grpSpPr>
        <p:sp>
          <p:nvSpPr>
            <p:cNvPr id="27711" name="Freeform 211"/>
            <p:cNvSpPr>
              <a:spLocks noChangeArrowheads="1"/>
            </p:cNvSpPr>
            <p:nvPr/>
          </p:nvSpPr>
          <p:spPr bwMode="auto">
            <a:xfrm>
              <a:off x="2375682" y="2825429"/>
              <a:ext cx="124923" cy="0"/>
            </a:xfrm>
            <a:custGeom>
              <a:avLst/>
              <a:gdLst>
                <a:gd name="T0" fmla="*/ 0 w 114300"/>
                <a:gd name="T1" fmla="*/ 136533 w 114300"/>
                <a:gd name="T2" fmla="*/ 0 60000 65536"/>
                <a:gd name="T3" fmla="*/ 0 60000 65536"/>
                <a:gd name="T4" fmla="*/ 0 w 114300"/>
                <a:gd name="T5" fmla="*/ 114300 w 114300"/>
              </a:gdLst>
              <a:ahLst/>
              <a:cxnLst>
                <a:cxn ang="T2">
                  <a:pos x="T0" y="0"/>
                </a:cxn>
                <a:cxn ang="T3">
                  <a:pos x="T1" y="0"/>
                </a:cxn>
              </a:cxnLst>
              <a:rect l="T4" t="0" r="T5" b="0"/>
              <a:pathLst>
                <a:path w="114300">
                  <a:moveTo>
                    <a:pt x="0" y="0"/>
                  </a:moveTo>
                  <a:lnTo>
                    <a:pt x="114300" y="0"/>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sp>
          <p:nvSpPr>
            <p:cNvPr id="27712" name="Freeform 212"/>
            <p:cNvSpPr>
              <a:spLocks noChangeArrowheads="1"/>
            </p:cNvSpPr>
            <p:nvPr/>
          </p:nvSpPr>
          <p:spPr bwMode="auto">
            <a:xfrm>
              <a:off x="2375682" y="3576593"/>
              <a:ext cx="124923" cy="0"/>
            </a:xfrm>
            <a:custGeom>
              <a:avLst/>
              <a:gdLst>
                <a:gd name="T0" fmla="*/ 0 w 114300"/>
                <a:gd name="T1" fmla="*/ 136533 w 114300"/>
                <a:gd name="T2" fmla="*/ 0 60000 65536"/>
                <a:gd name="T3" fmla="*/ 0 60000 65536"/>
                <a:gd name="T4" fmla="*/ 0 w 114300"/>
                <a:gd name="T5" fmla="*/ 114300 w 114300"/>
              </a:gdLst>
              <a:ahLst/>
              <a:cxnLst>
                <a:cxn ang="T2">
                  <a:pos x="T0" y="0"/>
                </a:cxn>
                <a:cxn ang="T3">
                  <a:pos x="T1" y="0"/>
                </a:cxn>
              </a:cxnLst>
              <a:rect l="T4" t="0" r="T5" b="0"/>
              <a:pathLst>
                <a:path w="114300">
                  <a:moveTo>
                    <a:pt x="0" y="0"/>
                  </a:moveTo>
                  <a:lnTo>
                    <a:pt x="114300" y="0"/>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cxnSp>
          <p:nvCxnSpPr>
            <p:cNvPr id="27713" name="Straight Connector 213"/>
            <p:cNvCxnSpPr>
              <a:cxnSpLocks noChangeShapeType="1"/>
            </p:cNvCxnSpPr>
            <p:nvPr/>
          </p:nvCxnSpPr>
          <p:spPr bwMode="auto">
            <a:xfrm rot="5400000">
              <a:off x="2058334" y="3199209"/>
              <a:ext cx="759618" cy="0"/>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cxnSp>
      </p:grpSp>
      <p:grpSp>
        <p:nvGrpSpPr>
          <p:cNvPr id="27687" name="Group 214"/>
          <p:cNvGrpSpPr>
            <a:grpSpLocks/>
          </p:cNvGrpSpPr>
          <p:nvPr/>
        </p:nvGrpSpPr>
        <p:grpSpPr bwMode="auto">
          <a:xfrm>
            <a:off x="7896226" y="3081566"/>
            <a:ext cx="125413" cy="1012825"/>
            <a:chOff x="2375682" y="2819400"/>
            <a:chExt cx="124923" cy="759618"/>
          </a:xfrm>
        </p:grpSpPr>
        <p:sp>
          <p:nvSpPr>
            <p:cNvPr id="27708" name="Freeform 215"/>
            <p:cNvSpPr>
              <a:spLocks noChangeArrowheads="1"/>
            </p:cNvSpPr>
            <p:nvPr/>
          </p:nvSpPr>
          <p:spPr bwMode="auto">
            <a:xfrm>
              <a:off x="2375682" y="2826984"/>
              <a:ext cx="124923" cy="0"/>
            </a:xfrm>
            <a:custGeom>
              <a:avLst/>
              <a:gdLst>
                <a:gd name="T0" fmla="*/ 0 w 114300"/>
                <a:gd name="T1" fmla="*/ 136533 w 114300"/>
                <a:gd name="T2" fmla="*/ 0 60000 65536"/>
                <a:gd name="T3" fmla="*/ 0 60000 65536"/>
                <a:gd name="T4" fmla="*/ 0 w 114300"/>
                <a:gd name="T5" fmla="*/ 114300 w 114300"/>
              </a:gdLst>
              <a:ahLst/>
              <a:cxnLst>
                <a:cxn ang="T2">
                  <a:pos x="T0" y="0"/>
                </a:cxn>
                <a:cxn ang="T3">
                  <a:pos x="T1" y="0"/>
                </a:cxn>
              </a:cxnLst>
              <a:rect l="T4" t="0" r="T5" b="0"/>
              <a:pathLst>
                <a:path w="114300">
                  <a:moveTo>
                    <a:pt x="0" y="0"/>
                  </a:moveTo>
                  <a:lnTo>
                    <a:pt x="114300" y="0"/>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sp>
          <p:nvSpPr>
            <p:cNvPr id="27709" name="Freeform 216"/>
            <p:cNvSpPr>
              <a:spLocks noChangeArrowheads="1"/>
            </p:cNvSpPr>
            <p:nvPr/>
          </p:nvSpPr>
          <p:spPr bwMode="auto">
            <a:xfrm>
              <a:off x="2375682" y="3576593"/>
              <a:ext cx="124923" cy="0"/>
            </a:xfrm>
            <a:custGeom>
              <a:avLst/>
              <a:gdLst>
                <a:gd name="T0" fmla="*/ 0 w 114300"/>
                <a:gd name="T1" fmla="*/ 136533 w 114300"/>
                <a:gd name="T2" fmla="*/ 0 60000 65536"/>
                <a:gd name="T3" fmla="*/ 0 60000 65536"/>
                <a:gd name="T4" fmla="*/ 0 w 114300"/>
                <a:gd name="T5" fmla="*/ 114300 w 114300"/>
              </a:gdLst>
              <a:ahLst/>
              <a:cxnLst>
                <a:cxn ang="T2">
                  <a:pos x="T0" y="0"/>
                </a:cxn>
                <a:cxn ang="T3">
                  <a:pos x="T1" y="0"/>
                </a:cxn>
              </a:cxnLst>
              <a:rect l="T4" t="0" r="T5" b="0"/>
              <a:pathLst>
                <a:path w="114300">
                  <a:moveTo>
                    <a:pt x="0" y="0"/>
                  </a:moveTo>
                  <a:lnTo>
                    <a:pt x="114300" y="0"/>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cxnSp>
          <p:nvCxnSpPr>
            <p:cNvPr id="27710" name="Straight Connector 217"/>
            <p:cNvCxnSpPr>
              <a:cxnSpLocks noChangeShapeType="1"/>
            </p:cNvCxnSpPr>
            <p:nvPr/>
          </p:nvCxnSpPr>
          <p:spPr bwMode="auto">
            <a:xfrm rot="5400000">
              <a:off x="2058334" y="3199209"/>
              <a:ext cx="759618" cy="0"/>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cxnSp>
      </p:grpSp>
      <p:grpSp>
        <p:nvGrpSpPr>
          <p:cNvPr id="27688" name="Group 218"/>
          <p:cNvGrpSpPr>
            <a:grpSpLocks/>
          </p:cNvGrpSpPr>
          <p:nvPr/>
        </p:nvGrpSpPr>
        <p:grpSpPr bwMode="auto">
          <a:xfrm>
            <a:off x="9264651" y="3033940"/>
            <a:ext cx="123825" cy="520700"/>
            <a:chOff x="2375682" y="2819400"/>
            <a:chExt cx="124923" cy="759618"/>
          </a:xfrm>
        </p:grpSpPr>
        <p:sp>
          <p:nvSpPr>
            <p:cNvPr id="27705" name="Freeform 219"/>
            <p:cNvSpPr>
              <a:spLocks noChangeArrowheads="1"/>
            </p:cNvSpPr>
            <p:nvPr/>
          </p:nvSpPr>
          <p:spPr bwMode="auto">
            <a:xfrm>
              <a:off x="2375682" y="2826984"/>
              <a:ext cx="124923" cy="0"/>
            </a:xfrm>
            <a:custGeom>
              <a:avLst/>
              <a:gdLst>
                <a:gd name="T0" fmla="*/ 0 w 114300"/>
                <a:gd name="T1" fmla="*/ 136533 w 114300"/>
                <a:gd name="T2" fmla="*/ 0 60000 65536"/>
                <a:gd name="T3" fmla="*/ 0 60000 65536"/>
                <a:gd name="T4" fmla="*/ 0 w 114300"/>
                <a:gd name="T5" fmla="*/ 114300 w 114300"/>
              </a:gdLst>
              <a:ahLst/>
              <a:cxnLst>
                <a:cxn ang="T2">
                  <a:pos x="T0" y="0"/>
                </a:cxn>
                <a:cxn ang="T3">
                  <a:pos x="T1" y="0"/>
                </a:cxn>
              </a:cxnLst>
              <a:rect l="T4" t="0" r="T5" b="0"/>
              <a:pathLst>
                <a:path w="114300">
                  <a:moveTo>
                    <a:pt x="0" y="0"/>
                  </a:moveTo>
                  <a:lnTo>
                    <a:pt x="114300" y="0"/>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sp>
          <p:nvSpPr>
            <p:cNvPr id="27706" name="Freeform 220"/>
            <p:cNvSpPr>
              <a:spLocks noChangeArrowheads="1"/>
            </p:cNvSpPr>
            <p:nvPr/>
          </p:nvSpPr>
          <p:spPr bwMode="auto">
            <a:xfrm>
              <a:off x="2375682" y="3576593"/>
              <a:ext cx="124923" cy="0"/>
            </a:xfrm>
            <a:custGeom>
              <a:avLst/>
              <a:gdLst>
                <a:gd name="T0" fmla="*/ 0 w 114300"/>
                <a:gd name="T1" fmla="*/ 136533 w 114300"/>
                <a:gd name="T2" fmla="*/ 0 60000 65536"/>
                <a:gd name="T3" fmla="*/ 0 60000 65536"/>
                <a:gd name="T4" fmla="*/ 0 w 114300"/>
                <a:gd name="T5" fmla="*/ 114300 w 114300"/>
              </a:gdLst>
              <a:ahLst/>
              <a:cxnLst>
                <a:cxn ang="T2">
                  <a:pos x="T0" y="0"/>
                </a:cxn>
                <a:cxn ang="T3">
                  <a:pos x="T1" y="0"/>
                </a:cxn>
              </a:cxnLst>
              <a:rect l="T4" t="0" r="T5" b="0"/>
              <a:pathLst>
                <a:path w="114300">
                  <a:moveTo>
                    <a:pt x="0" y="0"/>
                  </a:moveTo>
                  <a:lnTo>
                    <a:pt x="114300" y="0"/>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cxnSp>
          <p:nvCxnSpPr>
            <p:cNvPr id="27707" name="Straight Connector 221"/>
            <p:cNvCxnSpPr>
              <a:cxnSpLocks noChangeShapeType="1"/>
            </p:cNvCxnSpPr>
            <p:nvPr/>
          </p:nvCxnSpPr>
          <p:spPr bwMode="auto">
            <a:xfrm rot="5400000">
              <a:off x="2058334" y="3199209"/>
              <a:ext cx="759618" cy="0"/>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cxnSp>
      </p:grpSp>
      <p:grpSp>
        <p:nvGrpSpPr>
          <p:cNvPr id="27689" name="Group 222"/>
          <p:cNvGrpSpPr>
            <a:grpSpLocks/>
          </p:cNvGrpSpPr>
          <p:nvPr/>
        </p:nvGrpSpPr>
        <p:grpSpPr bwMode="auto">
          <a:xfrm>
            <a:off x="5605463" y="4964341"/>
            <a:ext cx="125412" cy="542925"/>
            <a:chOff x="4129088" y="4348163"/>
            <a:chExt cx="114300" cy="245268"/>
          </a:xfrm>
        </p:grpSpPr>
        <p:sp>
          <p:nvSpPr>
            <p:cNvPr id="27702" name="Freeform 223"/>
            <p:cNvSpPr>
              <a:spLocks noChangeArrowheads="1"/>
            </p:cNvSpPr>
            <p:nvPr/>
          </p:nvSpPr>
          <p:spPr bwMode="auto">
            <a:xfrm>
              <a:off x="4186238" y="4352493"/>
              <a:ext cx="0" cy="240507"/>
            </a:xfrm>
            <a:custGeom>
              <a:avLst/>
              <a:gdLst>
                <a:gd name="T0" fmla="*/ 0 h 240507"/>
                <a:gd name="T1" fmla="*/ 240507 h 240507"/>
                <a:gd name="T2" fmla="*/ 0 60000 65536"/>
                <a:gd name="T3" fmla="*/ 0 60000 65536"/>
                <a:gd name="T4" fmla="*/ 0 h 240507"/>
                <a:gd name="T5" fmla="*/ 240507 h 240507"/>
              </a:gdLst>
              <a:ahLst/>
              <a:cxnLst>
                <a:cxn ang="T2">
                  <a:pos x="0" y="T0"/>
                </a:cxn>
                <a:cxn ang="T3">
                  <a:pos x="0" y="T1"/>
                </a:cxn>
              </a:cxnLst>
              <a:rect l="0" t="T4" r="0" b="T5"/>
              <a:pathLst>
                <a:path h="240507">
                  <a:moveTo>
                    <a:pt x="0" y="0"/>
                  </a:moveTo>
                  <a:lnTo>
                    <a:pt x="0" y="240507"/>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sp>
          <p:nvSpPr>
            <p:cNvPr id="27703" name="Freeform 224"/>
            <p:cNvSpPr>
              <a:spLocks noChangeArrowheads="1"/>
            </p:cNvSpPr>
            <p:nvPr/>
          </p:nvSpPr>
          <p:spPr bwMode="auto">
            <a:xfrm>
              <a:off x="4129088" y="4348163"/>
              <a:ext cx="114300" cy="0"/>
            </a:xfrm>
            <a:custGeom>
              <a:avLst/>
              <a:gdLst>
                <a:gd name="T0" fmla="*/ 0 w 114300"/>
                <a:gd name="T1" fmla="*/ 114300 w 114300"/>
                <a:gd name="T2" fmla="*/ 0 60000 65536"/>
                <a:gd name="T3" fmla="*/ 0 60000 65536"/>
                <a:gd name="T4" fmla="*/ 0 w 114300"/>
                <a:gd name="T5" fmla="*/ 114300 w 114300"/>
              </a:gdLst>
              <a:ahLst/>
              <a:cxnLst>
                <a:cxn ang="T2">
                  <a:pos x="T0" y="0"/>
                </a:cxn>
                <a:cxn ang="T3">
                  <a:pos x="T1" y="0"/>
                </a:cxn>
              </a:cxnLst>
              <a:rect l="T4" t="0" r="T5" b="0"/>
              <a:pathLst>
                <a:path w="114300">
                  <a:moveTo>
                    <a:pt x="0" y="0"/>
                  </a:moveTo>
                  <a:lnTo>
                    <a:pt x="114300" y="0"/>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sp>
          <p:nvSpPr>
            <p:cNvPr id="27704" name="Freeform 225"/>
            <p:cNvSpPr>
              <a:spLocks noChangeArrowheads="1"/>
            </p:cNvSpPr>
            <p:nvPr/>
          </p:nvSpPr>
          <p:spPr bwMode="auto">
            <a:xfrm>
              <a:off x="4129088" y="4593431"/>
              <a:ext cx="114300" cy="0"/>
            </a:xfrm>
            <a:custGeom>
              <a:avLst/>
              <a:gdLst>
                <a:gd name="T0" fmla="*/ 0 w 114300"/>
                <a:gd name="T1" fmla="*/ 114300 w 114300"/>
                <a:gd name="T2" fmla="*/ 0 60000 65536"/>
                <a:gd name="T3" fmla="*/ 0 60000 65536"/>
                <a:gd name="T4" fmla="*/ 0 w 114300"/>
                <a:gd name="T5" fmla="*/ 114300 w 114300"/>
              </a:gdLst>
              <a:ahLst/>
              <a:cxnLst>
                <a:cxn ang="T2">
                  <a:pos x="T0" y="0"/>
                </a:cxn>
                <a:cxn ang="T3">
                  <a:pos x="T1" y="0"/>
                </a:cxn>
              </a:cxnLst>
              <a:rect l="T4" t="0" r="T5" b="0"/>
              <a:pathLst>
                <a:path w="114300">
                  <a:moveTo>
                    <a:pt x="0" y="0"/>
                  </a:moveTo>
                  <a:lnTo>
                    <a:pt x="114300" y="0"/>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grpSp>
      <p:grpSp>
        <p:nvGrpSpPr>
          <p:cNvPr id="27690" name="Group 226"/>
          <p:cNvGrpSpPr>
            <a:grpSpLocks/>
          </p:cNvGrpSpPr>
          <p:nvPr/>
        </p:nvGrpSpPr>
        <p:grpSpPr bwMode="auto">
          <a:xfrm>
            <a:off x="7112001" y="5178654"/>
            <a:ext cx="123825" cy="288925"/>
            <a:chOff x="4129088" y="4348163"/>
            <a:chExt cx="114300" cy="245268"/>
          </a:xfrm>
        </p:grpSpPr>
        <p:sp>
          <p:nvSpPr>
            <p:cNvPr id="27699" name="Freeform 227"/>
            <p:cNvSpPr>
              <a:spLocks noChangeArrowheads="1"/>
            </p:cNvSpPr>
            <p:nvPr/>
          </p:nvSpPr>
          <p:spPr bwMode="auto">
            <a:xfrm>
              <a:off x="4186238" y="4352493"/>
              <a:ext cx="0" cy="240507"/>
            </a:xfrm>
            <a:custGeom>
              <a:avLst/>
              <a:gdLst>
                <a:gd name="T0" fmla="*/ 0 h 240507"/>
                <a:gd name="T1" fmla="*/ 240507 h 240507"/>
                <a:gd name="T2" fmla="*/ 0 60000 65536"/>
                <a:gd name="T3" fmla="*/ 0 60000 65536"/>
                <a:gd name="T4" fmla="*/ 0 h 240507"/>
                <a:gd name="T5" fmla="*/ 240507 h 240507"/>
              </a:gdLst>
              <a:ahLst/>
              <a:cxnLst>
                <a:cxn ang="T2">
                  <a:pos x="0" y="T0"/>
                </a:cxn>
                <a:cxn ang="T3">
                  <a:pos x="0" y="T1"/>
                </a:cxn>
              </a:cxnLst>
              <a:rect l="0" t="T4" r="0" b="T5"/>
              <a:pathLst>
                <a:path h="240507">
                  <a:moveTo>
                    <a:pt x="0" y="0"/>
                  </a:moveTo>
                  <a:lnTo>
                    <a:pt x="0" y="240507"/>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sp>
          <p:nvSpPr>
            <p:cNvPr id="27700" name="Freeform 228"/>
            <p:cNvSpPr>
              <a:spLocks noChangeArrowheads="1"/>
            </p:cNvSpPr>
            <p:nvPr/>
          </p:nvSpPr>
          <p:spPr bwMode="auto">
            <a:xfrm>
              <a:off x="4129088" y="4348163"/>
              <a:ext cx="114300" cy="0"/>
            </a:xfrm>
            <a:custGeom>
              <a:avLst/>
              <a:gdLst>
                <a:gd name="T0" fmla="*/ 0 w 114300"/>
                <a:gd name="T1" fmla="*/ 114300 w 114300"/>
                <a:gd name="T2" fmla="*/ 0 60000 65536"/>
                <a:gd name="T3" fmla="*/ 0 60000 65536"/>
                <a:gd name="T4" fmla="*/ 0 w 114300"/>
                <a:gd name="T5" fmla="*/ 114300 w 114300"/>
              </a:gdLst>
              <a:ahLst/>
              <a:cxnLst>
                <a:cxn ang="T2">
                  <a:pos x="T0" y="0"/>
                </a:cxn>
                <a:cxn ang="T3">
                  <a:pos x="T1" y="0"/>
                </a:cxn>
              </a:cxnLst>
              <a:rect l="T4" t="0" r="T5" b="0"/>
              <a:pathLst>
                <a:path w="114300">
                  <a:moveTo>
                    <a:pt x="0" y="0"/>
                  </a:moveTo>
                  <a:lnTo>
                    <a:pt x="114300" y="0"/>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sp>
          <p:nvSpPr>
            <p:cNvPr id="27701" name="Freeform 229"/>
            <p:cNvSpPr>
              <a:spLocks noChangeArrowheads="1"/>
            </p:cNvSpPr>
            <p:nvPr/>
          </p:nvSpPr>
          <p:spPr bwMode="auto">
            <a:xfrm>
              <a:off x="4129088" y="4593431"/>
              <a:ext cx="114300" cy="0"/>
            </a:xfrm>
            <a:custGeom>
              <a:avLst/>
              <a:gdLst>
                <a:gd name="T0" fmla="*/ 0 w 114300"/>
                <a:gd name="T1" fmla="*/ 114300 w 114300"/>
                <a:gd name="T2" fmla="*/ 0 60000 65536"/>
                <a:gd name="T3" fmla="*/ 0 60000 65536"/>
                <a:gd name="T4" fmla="*/ 0 w 114300"/>
                <a:gd name="T5" fmla="*/ 114300 w 114300"/>
              </a:gdLst>
              <a:ahLst/>
              <a:cxnLst>
                <a:cxn ang="T2">
                  <a:pos x="T0" y="0"/>
                </a:cxn>
                <a:cxn ang="T3">
                  <a:pos x="T1" y="0"/>
                </a:cxn>
              </a:cxnLst>
              <a:rect l="T4" t="0" r="T5" b="0"/>
              <a:pathLst>
                <a:path w="114300">
                  <a:moveTo>
                    <a:pt x="0" y="0"/>
                  </a:moveTo>
                  <a:lnTo>
                    <a:pt x="114300" y="0"/>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grpSp>
      <p:grpSp>
        <p:nvGrpSpPr>
          <p:cNvPr id="27691" name="Group 230"/>
          <p:cNvGrpSpPr>
            <a:grpSpLocks/>
          </p:cNvGrpSpPr>
          <p:nvPr/>
        </p:nvGrpSpPr>
        <p:grpSpPr bwMode="auto">
          <a:xfrm>
            <a:off x="8455026" y="4692878"/>
            <a:ext cx="125413" cy="406400"/>
            <a:chOff x="4129088" y="4348163"/>
            <a:chExt cx="114300" cy="245268"/>
          </a:xfrm>
        </p:grpSpPr>
        <p:sp>
          <p:nvSpPr>
            <p:cNvPr id="27696" name="Freeform 231"/>
            <p:cNvSpPr>
              <a:spLocks noChangeArrowheads="1"/>
            </p:cNvSpPr>
            <p:nvPr/>
          </p:nvSpPr>
          <p:spPr bwMode="auto">
            <a:xfrm>
              <a:off x="4186238" y="4352493"/>
              <a:ext cx="0" cy="240507"/>
            </a:xfrm>
            <a:custGeom>
              <a:avLst/>
              <a:gdLst>
                <a:gd name="T0" fmla="*/ 0 h 240507"/>
                <a:gd name="T1" fmla="*/ 240507 h 240507"/>
                <a:gd name="T2" fmla="*/ 0 60000 65536"/>
                <a:gd name="T3" fmla="*/ 0 60000 65536"/>
                <a:gd name="T4" fmla="*/ 0 h 240507"/>
                <a:gd name="T5" fmla="*/ 240507 h 240507"/>
              </a:gdLst>
              <a:ahLst/>
              <a:cxnLst>
                <a:cxn ang="T2">
                  <a:pos x="0" y="T0"/>
                </a:cxn>
                <a:cxn ang="T3">
                  <a:pos x="0" y="T1"/>
                </a:cxn>
              </a:cxnLst>
              <a:rect l="0" t="T4" r="0" b="T5"/>
              <a:pathLst>
                <a:path h="240507">
                  <a:moveTo>
                    <a:pt x="0" y="0"/>
                  </a:moveTo>
                  <a:lnTo>
                    <a:pt x="0" y="240507"/>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sp>
          <p:nvSpPr>
            <p:cNvPr id="27697" name="Freeform 232"/>
            <p:cNvSpPr>
              <a:spLocks noChangeArrowheads="1"/>
            </p:cNvSpPr>
            <p:nvPr/>
          </p:nvSpPr>
          <p:spPr bwMode="auto">
            <a:xfrm>
              <a:off x="4129088" y="4348163"/>
              <a:ext cx="114300" cy="0"/>
            </a:xfrm>
            <a:custGeom>
              <a:avLst/>
              <a:gdLst>
                <a:gd name="T0" fmla="*/ 0 w 114300"/>
                <a:gd name="T1" fmla="*/ 114300 w 114300"/>
                <a:gd name="T2" fmla="*/ 0 60000 65536"/>
                <a:gd name="T3" fmla="*/ 0 60000 65536"/>
                <a:gd name="T4" fmla="*/ 0 w 114300"/>
                <a:gd name="T5" fmla="*/ 114300 w 114300"/>
              </a:gdLst>
              <a:ahLst/>
              <a:cxnLst>
                <a:cxn ang="T2">
                  <a:pos x="T0" y="0"/>
                </a:cxn>
                <a:cxn ang="T3">
                  <a:pos x="T1" y="0"/>
                </a:cxn>
              </a:cxnLst>
              <a:rect l="T4" t="0" r="T5" b="0"/>
              <a:pathLst>
                <a:path w="114300">
                  <a:moveTo>
                    <a:pt x="0" y="0"/>
                  </a:moveTo>
                  <a:lnTo>
                    <a:pt x="114300" y="0"/>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sp>
          <p:nvSpPr>
            <p:cNvPr id="27698" name="Freeform 233"/>
            <p:cNvSpPr>
              <a:spLocks noChangeArrowheads="1"/>
            </p:cNvSpPr>
            <p:nvPr/>
          </p:nvSpPr>
          <p:spPr bwMode="auto">
            <a:xfrm>
              <a:off x="4129088" y="4593431"/>
              <a:ext cx="114300" cy="0"/>
            </a:xfrm>
            <a:custGeom>
              <a:avLst/>
              <a:gdLst>
                <a:gd name="T0" fmla="*/ 0 w 114300"/>
                <a:gd name="T1" fmla="*/ 114300 w 114300"/>
                <a:gd name="T2" fmla="*/ 0 60000 65536"/>
                <a:gd name="T3" fmla="*/ 0 60000 65536"/>
                <a:gd name="T4" fmla="*/ 0 w 114300"/>
                <a:gd name="T5" fmla="*/ 114300 w 114300"/>
              </a:gdLst>
              <a:ahLst/>
              <a:cxnLst>
                <a:cxn ang="T2">
                  <a:pos x="T0" y="0"/>
                </a:cxn>
                <a:cxn ang="T3">
                  <a:pos x="T1" y="0"/>
                </a:cxn>
              </a:cxnLst>
              <a:rect l="T4" t="0" r="T5" b="0"/>
              <a:pathLst>
                <a:path w="114300">
                  <a:moveTo>
                    <a:pt x="0" y="0"/>
                  </a:moveTo>
                  <a:lnTo>
                    <a:pt x="114300" y="0"/>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grpSp>
      <p:grpSp>
        <p:nvGrpSpPr>
          <p:cNvPr id="27692" name="Group 234"/>
          <p:cNvGrpSpPr>
            <a:grpSpLocks/>
          </p:cNvGrpSpPr>
          <p:nvPr/>
        </p:nvGrpSpPr>
        <p:grpSpPr bwMode="auto">
          <a:xfrm>
            <a:off x="9796463" y="5196116"/>
            <a:ext cx="125412" cy="144463"/>
            <a:chOff x="4129088" y="4348163"/>
            <a:chExt cx="114300" cy="245268"/>
          </a:xfrm>
        </p:grpSpPr>
        <p:sp>
          <p:nvSpPr>
            <p:cNvPr id="27693" name="Freeform 235"/>
            <p:cNvSpPr>
              <a:spLocks noChangeArrowheads="1"/>
            </p:cNvSpPr>
            <p:nvPr/>
          </p:nvSpPr>
          <p:spPr bwMode="auto">
            <a:xfrm>
              <a:off x="4186238" y="4352493"/>
              <a:ext cx="0" cy="240507"/>
            </a:xfrm>
            <a:custGeom>
              <a:avLst/>
              <a:gdLst>
                <a:gd name="T0" fmla="*/ 0 h 240507"/>
                <a:gd name="T1" fmla="*/ 240507 h 240507"/>
                <a:gd name="T2" fmla="*/ 0 60000 65536"/>
                <a:gd name="T3" fmla="*/ 0 60000 65536"/>
                <a:gd name="T4" fmla="*/ 0 h 240507"/>
                <a:gd name="T5" fmla="*/ 240507 h 240507"/>
              </a:gdLst>
              <a:ahLst/>
              <a:cxnLst>
                <a:cxn ang="T2">
                  <a:pos x="0" y="T0"/>
                </a:cxn>
                <a:cxn ang="T3">
                  <a:pos x="0" y="T1"/>
                </a:cxn>
              </a:cxnLst>
              <a:rect l="0" t="T4" r="0" b="T5"/>
              <a:pathLst>
                <a:path h="240507">
                  <a:moveTo>
                    <a:pt x="0" y="0"/>
                  </a:moveTo>
                  <a:lnTo>
                    <a:pt x="0" y="240507"/>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sp>
          <p:nvSpPr>
            <p:cNvPr id="27694" name="Freeform 236"/>
            <p:cNvSpPr>
              <a:spLocks noChangeArrowheads="1"/>
            </p:cNvSpPr>
            <p:nvPr/>
          </p:nvSpPr>
          <p:spPr bwMode="auto">
            <a:xfrm>
              <a:off x="4129088" y="4348163"/>
              <a:ext cx="114300" cy="0"/>
            </a:xfrm>
            <a:custGeom>
              <a:avLst/>
              <a:gdLst>
                <a:gd name="T0" fmla="*/ 0 w 114300"/>
                <a:gd name="T1" fmla="*/ 114300 w 114300"/>
                <a:gd name="T2" fmla="*/ 0 60000 65536"/>
                <a:gd name="T3" fmla="*/ 0 60000 65536"/>
                <a:gd name="T4" fmla="*/ 0 w 114300"/>
                <a:gd name="T5" fmla="*/ 114300 w 114300"/>
              </a:gdLst>
              <a:ahLst/>
              <a:cxnLst>
                <a:cxn ang="T2">
                  <a:pos x="T0" y="0"/>
                </a:cxn>
                <a:cxn ang="T3">
                  <a:pos x="T1" y="0"/>
                </a:cxn>
              </a:cxnLst>
              <a:rect l="T4" t="0" r="T5" b="0"/>
              <a:pathLst>
                <a:path w="114300">
                  <a:moveTo>
                    <a:pt x="0" y="0"/>
                  </a:moveTo>
                  <a:lnTo>
                    <a:pt x="114300" y="0"/>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sp>
          <p:nvSpPr>
            <p:cNvPr id="27695" name="Freeform 237"/>
            <p:cNvSpPr>
              <a:spLocks noChangeArrowheads="1"/>
            </p:cNvSpPr>
            <p:nvPr/>
          </p:nvSpPr>
          <p:spPr bwMode="auto">
            <a:xfrm>
              <a:off x="4129088" y="4593431"/>
              <a:ext cx="114300" cy="0"/>
            </a:xfrm>
            <a:custGeom>
              <a:avLst/>
              <a:gdLst>
                <a:gd name="T0" fmla="*/ 0 w 114300"/>
                <a:gd name="T1" fmla="*/ 114300 w 114300"/>
                <a:gd name="T2" fmla="*/ 0 60000 65536"/>
                <a:gd name="T3" fmla="*/ 0 60000 65536"/>
                <a:gd name="T4" fmla="*/ 0 w 114300"/>
                <a:gd name="T5" fmla="*/ 114300 w 114300"/>
              </a:gdLst>
              <a:ahLst/>
              <a:cxnLst>
                <a:cxn ang="T2">
                  <a:pos x="T0" y="0"/>
                </a:cxn>
                <a:cxn ang="T3">
                  <a:pos x="T1" y="0"/>
                </a:cxn>
              </a:cxnLst>
              <a:rect l="T4" t="0" r="T5" b="0"/>
              <a:pathLst>
                <a:path w="114300">
                  <a:moveTo>
                    <a:pt x="0" y="0"/>
                  </a:moveTo>
                  <a:lnTo>
                    <a:pt x="114300" y="0"/>
                  </a:lnTo>
                </a:path>
              </a:pathLst>
            </a:custGeom>
            <a:solidFill>
              <a:schemeClr val="accent1"/>
            </a:solidFill>
            <a:ln w="19050" algn="ctr">
              <a:solidFill>
                <a:schemeClr val="bg1"/>
              </a:solidFill>
              <a:round/>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itchFamily="34" charset="-128"/>
                <a:cs typeface="Arial"/>
              </a:endParaRPr>
            </a:p>
          </p:txBody>
        </p:sp>
      </p:grpSp>
      <p:sp>
        <p:nvSpPr>
          <p:cNvPr id="3" name="Footer Placeholder 2">
            <a:extLst>
              <a:ext uri="{FF2B5EF4-FFF2-40B4-BE49-F238E27FC236}">
                <a16:creationId xmlns:a16="http://schemas.microsoft.com/office/drawing/2014/main" id="{D4EEF8D9-C8E9-486B-018B-882E9CEE52FB}"/>
              </a:ext>
            </a:extLst>
          </p:cNvPr>
          <p:cNvSpPr>
            <a:spLocks noGrp="1"/>
          </p:cNvSpPr>
          <p:nvPr>
            <p:ph type="ftr" sz="quarter" idx="3"/>
          </p:nvPr>
        </p:nvSpPr>
        <p:spPr/>
        <p:txBody>
          <a:bodyPr/>
          <a:lstStyle/>
          <a:p>
            <a:r>
              <a:rPr lang="da-DK" dirty="0"/>
              <a:t>Wald DS, et al. </a:t>
            </a:r>
            <a:r>
              <a:rPr lang="da-DK" i="1" dirty="0"/>
              <a:t>Am J Med. </a:t>
            </a:r>
            <a:r>
              <a:rPr lang="da-DK" dirty="0"/>
              <a:t>2009;122:290-300.</a:t>
            </a:r>
          </a:p>
        </p:txBody>
      </p:sp>
    </p:spTree>
    <p:extLst>
      <p:ext uri="{BB962C8B-B14F-4D97-AF65-F5344CB8AC3E}">
        <p14:creationId xmlns:p14="http://schemas.microsoft.com/office/powerpoint/2010/main" val="23194216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itle 1"/>
          <p:cNvSpPr>
            <a:spLocks noGrp="1"/>
          </p:cNvSpPr>
          <p:nvPr>
            <p:ph type="title"/>
          </p:nvPr>
        </p:nvSpPr>
        <p:spPr/>
        <p:txBody>
          <a:bodyPr>
            <a:normAutofit/>
          </a:bodyPr>
          <a:lstStyle/>
          <a:p>
            <a:r>
              <a:rPr lang="en-US" sz="2800" dirty="0"/>
              <a:t>American Society of Hypertension Evidence-Based</a:t>
            </a:r>
            <a:br>
              <a:rPr lang="en-US" sz="2800" dirty="0"/>
            </a:br>
            <a:r>
              <a:rPr lang="en-US" sz="2800" dirty="0"/>
              <a:t>Fixed-Dose Antihypertensive Combinations</a:t>
            </a:r>
          </a:p>
        </p:txBody>
      </p:sp>
      <p:graphicFrame>
        <p:nvGraphicFramePr>
          <p:cNvPr id="7" name="Table 6"/>
          <p:cNvGraphicFramePr>
            <a:graphicFrameLocks noGrp="1"/>
          </p:cNvGraphicFramePr>
          <p:nvPr>
            <p:extLst>
              <p:ext uri="{D42A27DB-BD31-4B8C-83A1-F6EECF244321}">
                <p14:modId xmlns:p14="http://schemas.microsoft.com/office/powerpoint/2010/main" val="2169219672"/>
              </p:ext>
            </p:extLst>
          </p:nvPr>
        </p:nvGraphicFramePr>
        <p:xfrm>
          <a:off x="808460" y="1204334"/>
          <a:ext cx="10972800" cy="4995255"/>
        </p:xfrm>
        <a:graphic>
          <a:graphicData uri="http://schemas.openxmlformats.org/drawingml/2006/table">
            <a:tbl>
              <a:tblPr firstRow="1" firstCol="1" bandRow="1">
                <a:tableStyleId>{10A1B5D5-9B99-4C35-A422-299274C87663}</a:tableStyleId>
              </a:tblPr>
              <a:tblGrid>
                <a:gridCol w="10972800">
                  <a:extLst>
                    <a:ext uri="{9D8B030D-6E8A-4147-A177-3AD203B41FA5}">
                      <a16:colId xmlns:a16="http://schemas.microsoft.com/office/drawing/2014/main" val="20000"/>
                    </a:ext>
                  </a:extLst>
                </a:gridCol>
              </a:tblGrid>
              <a:tr h="293485">
                <a:tc>
                  <a:txBody>
                    <a:bodyPr/>
                    <a:lstStyle/>
                    <a:p>
                      <a:pPr marL="0" marR="0">
                        <a:spcBef>
                          <a:spcPts val="0"/>
                        </a:spcBef>
                        <a:spcAft>
                          <a:spcPts val="0"/>
                        </a:spcAft>
                      </a:pPr>
                      <a:r>
                        <a:rPr lang="en-US" sz="1800" b="1" dirty="0">
                          <a:effectLst/>
                          <a:latin typeface="Calibri" panose="020F0502020204030204" pitchFamily="34" charset="0"/>
                          <a:cs typeface="Calibri" panose="020F0502020204030204" pitchFamily="34" charset="0"/>
                        </a:rPr>
                        <a:t>Preferred</a:t>
                      </a:r>
                      <a:endParaRPr lang="en-US" sz="1800" b="1" dirty="0">
                        <a:effectLst/>
                        <a:latin typeface="Calibri" panose="020F0502020204030204" pitchFamily="34" charset="0"/>
                        <a:ea typeface="Calibri"/>
                        <a:cs typeface="Calibri" panose="020F0502020204030204" pitchFamily="34" charset="0"/>
                      </a:endParaRPr>
                    </a:p>
                  </a:txBody>
                  <a:tcPr marL="68580" marR="68580" marT="0" marB="0"/>
                </a:tc>
                <a:extLst>
                  <a:ext uri="{0D108BD9-81ED-4DB2-BD59-A6C34878D82A}">
                    <a16:rowId xmlns:a16="http://schemas.microsoft.com/office/drawing/2014/main" val="10000"/>
                  </a:ext>
                </a:extLst>
              </a:tr>
              <a:tr h="1060421">
                <a:tc>
                  <a:txBody>
                    <a:bodyPr/>
                    <a:lstStyle/>
                    <a:p>
                      <a:pPr marL="342900" marR="0" lvl="0" indent="-342900">
                        <a:spcBef>
                          <a:spcPts val="0"/>
                        </a:spcBef>
                        <a:spcAft>
                          <a:spcPts val="0"/>
                        </a:spcAft>
                        <a:buFont typeface="Symbol"/>
                        <a:buChar char=""/>
                      </a:pPr>
                      <a:r>
                        <a:rPr lang="en-US" sz="1800" b="1" dirty="0">
                          <a:effectLst/>
                          <a:latin typeface="Calibri" panose="020F0502020204030204" pitchFamily="34" charset="0"/>
                          <a:cs typeface="Calibri" panose="020F0502020204030204" pitchFamily="34" charset="0"/>
                        </a:rPr>
                        <a:t>Angiotensin Converting Enzyme (ACE) inhibitor/diuretic*</a:t>
                      </a:r>
                    </a:p>
                    <a:p>
                      <a:pPr marL="342900" marR="0" lvl="0" indent="-342900">
                        <a:spcBef>
                          <a:spcPts val="0"/>
                        </a:spcBef>
                        <a:spcAft>
                          <a:spcPts val="0"/>
                        </a:spcAft>
                        <a:buFont typeface="Symbol"/>
                        <a:buChar char=""/>
                      </a:pPr>
                      <a:r>
                        <a:rPr lang="en-US" sz="1800" b="1" dirty="0">
                          <a:effectLst/>
                          <a:latin typeface="Calibri" panose="020F0502020204030204" pitchFamily="34" charset="0"/>
                          <a:cs typeface="Calibri" panose="020F0502020204030204" pitchFamily="34" charset="0"/>
                        </a:rPr>
                        <a:t>Angiotensin II Receptor Blockers (ARB)/diuretic*</a:t>
                      </a:r>
                    </a:p>
                    <a:p>
                      <a:pPr marL="342900" marR="0" lvl="0" indent="-342900">
                        <a:spcBef>
                          <a:spcPts val="0"/>
                        </a:spcBef>
                        <a:spcAft>
                          <a:spcPts val="0"/>
                        </a:spcAft>
                        <a:buFont typeface="Symbol"/>
                        <a:buChar char=""/>
                      </a:pPr>
                      <a:r>
                        <a:rPr lang="en-US" sz="1800" b="1" dirty="0">
                          <a:effectLst/>
                          <a:latin typeface="Calibri" panose="020F0502020204030204" pitchFamily="34" charset="0"/>
                          <a:cs typeface="Calibri" panose="020F0502020204030204" pitchFamily="34" charset="0"/>
                        </a:rPr>
                        <a:t>ACE  inhibitor/Calcium Channel Blockers (CCB)*</a:t>
                      </a:r>
                    </a:p>
                    <a:p>
                      <a:pPr marL="342900" marR="0" lvl="0" indent="-342900">
                        <a:spcBef>
                          <a:spcPts val="0"/>
                        </a:spcBef>
                        <a:spcAft>
                          <a:spcPts val="0"/>
                        </a:spcAft>
                        <a:buFont typeface="Symbol"/>
                        <a:buChar char=""/>
                      </a:pPr>
                      <a:r>
                        <a:rPr lang="en-US" sz="1800" b="1" dirty="0">
                          <a:effectLst/>
                          <a:latin typeface="Calibri" panose="020F0502020204030204" pitchFamily="34" charset="0"/>
                          <a:cs typeface="Calibri" panose="020F0502020204030204" pitchFamily="34" charset="0"/>
                        </a:rPr>
                        <a:t>ARB/CCB*</a:t>
                      </a:r>
                      <a:endParaRPr lang="en-US" sz="1800" b="1" dirty="0">
                        <a:effectLst/>
                        <a:latin typeface="Calibri" panose="020F0502020204030204" pitchFamily="34" charset="0"/>
                        <a:ea typeface="Calibri"/>
                        <a:cs typeface="Calibri" panose="020F0502020204030204" pitchFamily="34" charset="0"/>
                      </a:endParaRPr>
                    </a:p>
                  </a:txBody>
                  <a:tcPr marL="68580" marR="68580" marT="0" marB="0"/>
                </a:tc>
                <a:extLst>
                  <a:ext uri="{0D108BD9-81ED-4DB2-BD59-A6C34878D82A}">
                    <a16:rowId xmlns:a16="http://schemas.microsoft.com/office/drawing/2014/main" val="10001"/>
                  </a:ext>
                </a:extLst>
              </a:tr>
              <a:tr h="293485">
                <a:tc>
                  <a:txBody>
                    <a:bodyPr/>
                    <a:lstStyle/>
                    <a:p>
                      <a:pPr marL="0" marR="0">
                        <a:spcBef>
                          <a:spcPts val="0"/>
                        </a:spcBef>
                        <a:spcAft>
                          <a:spcPts val="0"/>
                        </a:spcAft>
                      </a:pPr>
                      <a:r>
                        <a:rPr lang="en-US" sz="1800" b="1" dirty="0">
                          <a:effectLst/>
                          <a:latin typeface="Calibri" panose="020F0502020204030204" pitchFamily="34" charset="0"/>
                          <a:cs typeface="Calibri" panose="020F0502020204030204" pitchFamily="34" charset="0"/>
                        </a:rPr>
                        <a:t>Acceptable</a:t>
                      </a:r>
                      <a:endParaRPr lang="en-US" sz="1800" b="1" dirty="0">
                        <a:effectLst/>
                        <a:latin typeface="Calibri" panose="020F0502020204030204" pitchFamily="34" charset="0"/>
                        <a:ea typeface="Calibri"/>
                        <a:cs typeface="Calibri" panose="020F0502020204030204" pitchFamily="34" charset="0"/>
                      </a:endParaRPr>
                    </a:p>
                  </a:txBody>
                  <a:tcPr marL="68580" marR="68580" marT="0" marB="0"/>
                </a:tc>
                <a:extLst>
                  <a:ext uri="{0D108BD9-81ED-4DB2-BD59-A6C34878D82A}">
                    <a16:rowId xmlns:a16="http://schemas.microsoft.com/office/drawing/2014/main" val="10002"/>
                  </a:ext>
                </a:extLst>
              </a:tr>
              <a:tr h="1590632">
                <a:tc>
                  <a:txBody>
                    <a:bodyPr/>
                    <a:lstStyle/>
                    <a:p>
                      <a:pPr marL="342900" marR="0" lvl="0" indent="-342900">
                        <a:spcBef>
                          <a:spcPts val="0"/>
                        </a:spcBef>
                        <a:spcAft>
                          <a:spcPts val="0"/>
                        </a:spcAft>
                        <a:buFont typeface="Symbol"/>
                        <a:buChar char=""/>
                      </a:pPr>
                      <a:r>
                        <a:rPr lang="en-US" sz="1800" b="0" dirty="0">
                          <a:effectLst/>
                          <a:latin typeface="Calibri" panose="020F0502020204030204" pitchFamily="34" charset="0"/>
                          <a:cs typeface="Calibri" panose="020F0502020204030204" pitchFamily="34" charset="0"/>
                        </a:rPr>
                        <a:t>Beta blocker/diuretic*</a:t>
                      </a:r>
                    </a:p>
                    <a:p>
                      <a:pPr marL="342900" marR="0" lvl="0" indent="-342900">
                        <a:spcBef>
                          <a:spcPts val="0"/>
                        </a:spcBef>
                        <a:spcAft>
                          <a:spcPts val="0"/>
                        </a:spcAft>
                        <a:buFont typeface="Symbol"/>
                        <a:buChar char=""/>
                      </a:pPr>
                      <a:r>
                        <a:rPr lang="en-US" sz="1800" b="0" dirty="0">
                          <a:effectLst/>
                          <a:latin typeface="Calibri" panose="020F0502020204030204" pitchFamily="34" charset="0"/>
                          <a:cs typeface="Calibri" panose="020F0502020204030204" pitchFamily="34" charset="0"/>
                        </a:rPr>
                        <a:t>CCB (</a:t>
                      </a:r>
                      <a:r>
                        <a:rPr lang="en-US" sz="1800" b="0" dirty="0" err="1">
                          <a:effectLst/>
                          <a:latin typeface="Calibri" panose="020F0502020204030204" pitchFamily="34" charset="0"/>
                          <a:cs typeface="Calibri" panose="020F0502020204030204" pitchFamily="34" charset="0"/>
                        </a:rPr>
                        <a:t>dihydropyridine</a:t>
                      </a:r>
                      <a:r>
                        <a:rPr lang="en-US" sz="1800" b="0" dirty="0">
                          <a:effectLst/>
                          <a:latin typeface="Calibri" panose="020F0502020204030204" pitchFamily="34" charset="0"/>
                          <a:cs typeface="Calibri" panose="020F0502020204030204" pitchFamily="34" charset="0"/>
                        </a:rPr>
                        <a:t>)/β-blocker</a:t>
                      </a:r>
                    </a:p>
                    <a:p>
                      <a:pPr marL="342900" marR="0" lvl="0" indent="-342900">
                        <a:spcBef>
                          <a:spcPts val="0"/>
                        </a:spcBef>
                        <a:spcAft>
                          <a:spcPts val="0"/>
                        </a:spcAft>
                        <a:buFont typeface="Symbol"/>
                        <a:buChar char=""/>
                      </a:pPr>
                      <a:r>
                        <a:rPr lang="en-US" sz="1800" b="0" dirty="0">
                          <a:effectLst/>
                          <a:latin typeface="Calibri" panose="020F0502020204030204" pitchFamily="34" charset="0"/>
                          <a:cs typeface="Calibri" panose="020F0502020204030204" pitchFamily="34" charset="0"/>
                        </a:rPr>
                        <a:t>CCB/diuretic</a:t>
                      </a:r>
                    </a:p>
                    <a:p>
                      <a:pPr marL="342900" marR="0" lvl="0" indent="-342900">
                        <a:spcBef>
                          <a:spcPts val="0"/>
                        </a:spcBef>
                        <a:spcAft>
                          <a:spcPts val="0"/>
                        </a:spcAft>
                        <a:buFont typeface="Symbol"/>
                        <a:buChar char=""/>
                      </a:pPr>
                      <a:r>
                        <a:rPr lang="en-US" sz="1800" b="0" dirty="0">
                          <a:effectLst/>
                          <a:latin typeface="Calibri" panose="020F0502020204030204" pitchFamily="34" charset="0"/>
                          <a:cs typeface="Calibri" panose="020F0502020204030204" pitchFamily="34" charset="0"/>
                        </a:rPr>
                        <a:t>Renin inhibitor/diuretic*</a:t>
                      </a:r>
                    </a:p>
                    <a:p>
                      <a:pPr marL="342900" marR="0" lvl="0" indent="-342900">
                        <a:spcBef>
                          <a:spcPts val="0"/>
                        </a:spcBef>
                        <a:spcAft>
                          <a:spcPts val="0"/>
                        </a:spcAft>
                        <a:buFont typeface="Symbol"/>
                        <a:buChar char=""/>
                      </a:pPr>
                      <a:r>
                        <a:rPr lang="en-US" sz="1800" b="0" dirty="0">
                          <a:effectLst/>
                          <a:latin typeface="Calibri" panose="020F0502020204030204" pitchFamily="34" charset="0"/>
                          <a:cs typeface="Calibri" panose="020F0502020204030204" pitchFamily="34" charset="0"/>
                        </a:rPr>
                        <a:t>Renin inhibitor/ARB*</a:t>
                      </a:r>
                    </a:p>
                    <a:p>
                      <a:pPr marL="342900" marR="0" lvl="0" indent="-342900">
                        <a:spcBef>
                          <a:spcPts val="0"/>
                        </a:spcBef>
                        <a:spcAft>
                          <a:spcPts val="0"/>
                        </a:spcAft>
                        <a:buFont typeface="Symbol"/>
                        <a:buChar char=""/>
                      </a:pPr>
                      <a:r>
                        <a:rPr lang="en-US" sz="1800" b="0" dirty="0">
                          <a:effectLst/>
                          <a:latin typeface="Calibri" panose="020F0502020204030204" pitchFamily="34" charset="0"/>
                          <a:cs typeface="Calibri" panose="020F0502020204030204" pitchFamily="34" charset="0"/>
                        </a:rPr>
                        <a:t>Thiazide diuretics/K+ sparing diuretics*</a:t>
                      </a:r>
                      <a:endParaRPr lang="en-US" sz="1800" b="0" dirty="0">
                        <a:effectLst/>
                        <a:latin typeface="Calibri" panose="020F0502020204030204" pitchFamily="34" charset="0"/>
                        <a:ea typeface="Calibri"/>
                        <a:cs typeface="Calibri" panose="020F0502020204030204" pitchFamily="34" charset="0"/>
                      </a:endParaRPr>
                    </a:p>
                  </a:txBody>
                  <a:tcPr marL="68580" marR="68580" marT="0" marB="0"/>
                </a:tc>
                <a:extLst>
                  <a:ext uri="{0D108BD9-81ED-4DB2-BD59-A6C34878D82A}">
                    <a16:rowId xmlns:a16="http://schemas.microsoft.com/office/drawing/2014/main" val="10003"/>
                  </a:ext>
                </a:extLst>
              </a:tr>
              <a:tr h="293485">
                <a:tc>
                  <a:txBody>
                    <a:bodyPr/>
                    <a:lstStyle/>
                    <a:p>
                      <a:pPr marL="0" marR="0">
                        <a:spcBef>
                          <a:spcPts val="0"/>
                        </a:spcBef>
                        <a:spcAft>
                          <a:spcPts val="0"/>
                        </a:spcAft>
                      </a:pPr>
                      <a:r>
                        <a:rPr lang="en-US" sz="1800" b="1" dirty="0">
                          <a:solidFill>
                            <a:srgbClr val="C00000"/>
                          </a:solidFill>
                          <a:effectLst/>
                          <a:latin typeface="Calibri" panose="020F0502020204030204" pitchFamily="34" charset="0"/>
                          <a:cs typeface="Calibri" panose="020F0502020204030204" pitchFamily="34" charset="0"/>
                        </a:rPr>
                        <a:t>Less Effective</a:t>
                      </a:r>
                      <a:endParaRPr lang="en-US" sz="1800" b="1" dirty="0">
                        <a:solidFill>
                          <a:srgbClr val="C00000"/>
                        </a:solidFill>
                        <a:effectLst/>
                        <a:latin typeface="Calibri" panose="020F0502020204030204" pitchFamily="34" charset="0"/>
                        <a:ea typeface="Calibri"/>
                        <a:cs typeface="Calibri" panose="020F0502020204030204" pitchFamily="34" charset="0"/>
                      </a:endParaRPr>
                    </a:p>
                  </a:txBody>
                  <a:tcPr marL="68580" marR="68580" marT="0" marB="0"/>
                </a:tc>
                <a:extLst>
                  <a:ext uri="{0D108BD9-81ED-4DB2-BD59-A6C34878D82A}">
                    <a16:rowId xmlns:a16="http://schemas.microsoft.com/office/drawing/2014/main" val="10004"/>
                  </a:ext>
                </a:extLst>
              </a:tr>
              <a:tr h="1336759">
                <a:tc>
                  <a:txBody>
                    <a:bodyPr/>
                    <a:lstStyle/>
                    <a:p>
                      <a:pPr marL="342900" marR="0" lvl="0" indent="-342900">
                        <a:spcBef>
                          <a:spcPts val="0"/>
                        </a:spcBef>
                        <a:spcAft>
                          <a:spcPts val="0"/>
                        </a:spcAft>
                        <a:buFont typeface="Symbol"/>
                        <a:buChar char=""/>
                      </a:pPr>
                      <a:r>
                        <a:rPr lang="en-US" sz="1800" b="0" dirty="0">
                          <a:solidFill>
                            <a:schemeClr val="bg2">
                              <a:lumMod val="50000"/>
                            </a:schemeClr>
                          </a:solidFill>
                          <a:effectLst/>
                          <a:latin typeface="Calibri" panose="020F0502020204030204" pitchFamily="34" charset="0"/>
                          <a:cs typeface="Calibri" panose="020F0502020204030204" pitchFamily="34" charset="0"/>
                        </a:rPr>
                        <a:t>ACE inhibitor/ARB</a:t>
                      </a:r>
                    </a:p>
                    <a:p>
                      <a:pPr marL="342900" marR="0" lvl="0" indent="-342900">
                        <a:spcBef>
                          <a:spcPts val="0"/>
                        </a:spcBef>
                        <a:spcAft>
                          <a:spcPts val="0"/>
                        </a:spcAft>
                        <a:buFont typeface="Symbol"/>
                        <a:buChar char=""/>
                      </a:pPr>
                      <a:r>
                        <a:rPr lang="en-US" sz="1800" b="0" dirty="0">
                          <a:solidFill>
                            <a:schemeClr val="bg2">
                              <a:lumMod val="50000"/>
                            </a:schemeClr>
                          </a:solidFill>
                          <a:effectLst/>
                          <a:latin typeface="Calibri" panose="020F0502020204030204" pitchFamily="34" charset="0"/>
                          <a:cs typeface="Calibri" panose="020F0502020204030204" pitchFamily="34" charset="0"/>
                        </a:rPr>
                        <a:t>ACE inhibitor/β-blocker</a:t>
                      </a:r>
                    </a:p>
                    <a:p>
                      <a:pPr marL="342900" marR="0" lvl="0" indent="-342900">
                        <a:spcBef>
                          <a:spcPts val="0"/>
                        </a:spcBef>
                        <a:spcAft>
                          <a:spcPts val="0"/>
                        </a:spcAft>
                        <a:buFont typeface="Symbol"/>
                        <a:buChar char=""/>
                      </a:pPr>
                      <a:r>
                        <a:rPr lang="en-US" sz="1800" b="0" dirty="0">
                          <a:solidFill>
                            <a:schemeClr val="bg2">
                              <a:lumMod val="50000"/>
                            </a:schemeClr>
                          </a:solidFill>
                          <a:effectLst/>
                          <a:latin typeface="Calibri" panose="020F0502020204030204" pitchFamily="34" charset="0"/>
                          <a:cs typeface="Calibri" panose="020F0502020204030204" pitchFamily="34" charset="0"/>
                        </a:rPr>
                        <a:t>ARB/β-blocker</a:t>
                      </a:r>
                    </a:p>
                    <a:p>
                      <a:pPr marL="342900" marR="0" lvl="0" indent="-342900">
                        <a:spcBef>
                          <a:spcPts val="0"/>
                        </a:spcBef>
                        <a:spcAft>
                          <a:spcPts val="0"/>
                        </a:spcAft>
                        <a:buFont typeface="Symbol"/>
                        <a:buChar char=""/>
                      </a:pPr>
                      <a:r>
                        <a:rPr lang="en-US" sz="1800" b="0" dirty="0">
                          <a:solidFill>
                            <a:schemeClr val="bg2">
                              <a:lumMod val="50000"/>
                            </a:schemeClr>
                          </a:solidFill>
                          <a:effectLst/>
                          <a:latin typeface="Calibri" panose="020F0502020204030204" pitchFamily="34" charset="0"/>
                          <a:cs typeface="Calibri" panose="020F0502020204030204" pitchFamily="34" charset="0"/>
                        </a:rPr>
                        <a:t>CCB (non-dihydropyridine)/β-blocker</a:t>
                      </a:r>
                    </a:p>
                    <a:p>
                      <a:pPr marL="342900" marR="0" lvl="0" indent="-342900">
                        <a:spcBef>
                          <a:spcPts val="0"/>
                        </a:spcBef>
                        <a:spcAft>
                          <a:spcPts val="0"/>
                        </a:spcAft>
                        <a:buFont typeface="Symbol"/>
                        <a:buChar char=""/>
                      </a:pPr>
                      <a:r>
                        <a:rPr lang="en-US" sz="1800" b="0" dirty="0">
                          <a:solidFill>
                            <a:schemeClr val="bg2">
                              <a:lumMod val="50000"/>
                            </a:schemeClr>
                          </a:solidFill>
                          <a:effectLst/>
                          <a:latin typeface="Calibri" panose="020F0502020204030204" pitchFamily="34" charset="0"/>
                          <a:cs typeface="Calibri" panose="020F0502020204030204" pitchFamily="34" charset="0"/>
                        </a:rPr>
                        <a:t>Centrally acting agent/β-blocker</a:t>
                      </a:r>
                      <a:endParaRPr lang="en-US" sz="1800" b="0" dirty="0">
                        <a:solidFill>
                          <a:schemeClr val="bg2">
                            <a:lumMod val="50000"/>
                          </a:schemeClr>
                        </a:solidFill>
                        <a:effectLst/>
                        <a:latin typeface="Calibri" panose="020F0502020204030204" pitchFamily="34" charset="0"/>
                        <a:ea typeface="Calibri"/>
                        <a:cs typeface="Calibri" panose="020F0502020204030204" pitchFamily="34" charset="0"/>
                      </a:endParaRPr>
                    </a:p>
                  </a:txBody>
                  <a:tcPr marL="68580" marR="68580" marT="0" marB="0"/>
                </a:tc>
                <a:extLst>
                  <a:ext uri="{0D108BD9-81ED-4DB2-BD59-A6C34878D82A}">
                    <a16:rowId xmlns:a16="http://schemas.microsoft.com/office/drawing/2014/main" val="10005"/>
                  </a:ext>
                </a:extLst>
              </a:tr>
            </a:tbl>
          </a:graphicData>
        </a:graphic>
      </p:graphicFrame>
      <p:cxnSp>
        <p:nvCxnSpPr>
          <p:cNvPr id="6" name="Straight Connector 5">
            <a:extLst>
              <a:ext uri="{FF2B5EF4-FFF2-40B4-BE49-F238E27FC236}">
                <a16:creationId xmlns:a16="http://schemas.microsoft.com/office/drawing/2014/main" id="{891A5A38-B0BA-C1D5-E9AC-FA436DF96B23}"/>
              </a:ext>
            </a:extLst>
          </p:cNvPr>
          <p:cNvCxnSpPr>
            <a:cxnSpLocks/>
          </p:cNvCxnSpPr>
          <p:nvPr/>
        </p:nvCxnSpPr>
        <p:spPr>
          <a:xfrm>
            <a:off x="882804" y="614409"/>
            <a:ext cx="5856442"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C86DA549-5958-ADD3-55C5-E09ABFD189DE}"/>
              </a:ext>
            </a:extLst>
          </p:cNvPr>
          <p:cNvSpPr>
            <a:spLocks noGrp="1"/>
          </p:cNvSpPr>
          <p:nvPr>
            <p:ph type="ftr" sz="quarter" idx="3"/>
          </p:nvPr>
        </p:nvSpPr>
        <p:spPr/>
        <p:txBody>
          <a:bodyPr/>
          <a:lstStyle/>
          <a:p>
            <a:r>
              <a:rPr lang="en-US" dirty="0"/>
              <a:t>*Single Pill Combinations available in US</a:t>
            </a:r>
          </a:p>
          <a:p>
            <a:r>
              <a:rPr lang="en-US" dirty="0" err="1"/>
              <a:t>Gradman</a:t>
            </a:r>
            <a:r>
              <a:rPr lang="en-US" dirty="0"/>
              <a:t> AH, et al. </a:t>
            </a:r>
            <a:r>
              <a:rPr lang="en-US" i="1" dirty="0"/>
              <a:t>J Clin </a:t>
            </a:r>
            <a:r>
              <a:rPr lang="en-US" i="1" dirty="0" err="1"/>
              <a:t>Hypertens</a:t>
            </a:r>
            <a:r>
              <a:rPr lang="en-US" i="1" dirty="0"/>
              <a:t> </a:t>
            </a:r>
            <a:r>
              <a:rPr lang="en-US" dirty="0"/>
              <a:t>(Greenwich). 2011;13(3):146-154. </a:t>
            </a:r>
          </a:p>
        </p:txBody>
      </p:sp>
    </p:spTree>
    <p:extLst>
      <p:ext uri="{BB962C8B-B14F-4D97-AF65-F5344CB8AC3E}">
        <p14:creationId xmlns:p14="http://schemas.microsoft.com/office/powerpoint/2010/main" val="180833253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1AFA10-9F46-6104-3AAC-AD1FF40BA516}"/>
              </a:ext>
            </a:extLst>
          </p:cNvPr>
          <p:cNvSpPr>
            <a:spLocks noGrp="1"/>
          </p:cNvSpPr>
          <p:nvPr>
            <p:ph type="title"/>
          </p:nvPr>
        </p:nvSpPr>
        <p:spPr>
          <a:xfrm>
            <a:off x="838200" y="-1"/>
            <a:ext cx="11089640" cy="1105949"/>
          </a:xfrm>
        </p:spPr>
        <p:txBody>
          <a:bodyPr>
            <a:normAutofit/>
          </a:bodyPr>
          <a:lstStyle/>
          <a:p>
            <a:r>
              <a:rPr lang="en-US" sz="3000" dirty="0"/>
              <a:t>American Heart Association/American Cardiology Congress 2017 </a:t>
            </a:r>
          </a:p>
        </p:txBody>
      </p:sp>
      <p:sp>
        <p:nvSpPr>
          <p:cNvPr id="5" name="Footer Placeholder 4">
            <a:extLst>
              <a:ext uri="{FF2B5EF4-FFF2-40B4-BE49-F238E27FC236}">
                <a16:creationId xmlns:a16="http://schemas.microsoft.com/office/drawing/2014/main" id="{642996C0-A2CF-7E33-5895-1AC5B0721917}"/>
              </a:ext>
            </a:extLst>
          </p:cNvPr>
          <p:cNvSpPr>
            <a:spLocks noGrp="1"/>
          </p:cNvSpPr>
          <p:nvPr>
            <p:ph type="ftr" sz="quarter" idx="3"/>
          </p:nvPr>
        </p:nvSpPr>
        <p:spPr/>
        <p:txBody>
          <a:bodyPr/>
          <a:lstStyle/>
          <a:p>
            <a:r>
              <a:rPr lang="it-IT" dirty="0"/>
              <a:t>Adapted from Whelton PK, et al. </a:t>
            </a:r>
            <a:r>
              <a:rPr lang="it-IT" i="1" dirty="0"/>
              <a:t>Hypertension. </a:t>
            </a:r>
            <a:r>
              <a:rPr lang="it-IT" dirty="0"/>
              <a:t>2018;71(6):e13-e115. </a:t>
            </a:r>
          </a:p>
        </p:txBody>
      </p:sp>
      <p:graphicFrame>
        <p:nvGraphicFramePr>
          <p:cNvPr id="3" name="Table 6">
            <a:extLst>
              <a:ext uri="{FF2B5EF4-FFF2-40B4-BE49-F238E27FC236}">
                <a16:creationId xmlns:a16="http://schemas.microsoft.com/office/drawing/2014/main" id="{AA28D4FC-52E1-CD6D-C717-95E9748D1B60}"/>
              </a:ext>
            </a:extLst>
          </p:cNvPr>
          <p:cNvGraphicFramePr>
            <a:graphicFrameLocks noGrp="1"/>
          </p:cNvGraphicFramePr>
          <p:nvPr>
            <p:extLst>
              <p:ext uri="{D42A27DB-BD31-4B8C-83A1-F6EECF244321}">
                <p14:modId xmlns:p14="http://schemas.microsoft.com/office/powerpoint/2010/main" val="2296130544"/>
              </p:ext>
            </p:extLst>
          </p:nvPr>
        </p:nvGraphicFramePr>
        <p:xfrm>
          <a:off x="1677798" y="1258146"/>
          <a:ext cx="9446004" cy="1352974"/>
        </p:xfrm>
        <a:graphic>
          <a:graphicData uri="http://schemas.openxmlformats.org/drawingml/2006/table">
            <a:tbl>
              <a:tblPr firstRow="1" bandRow="1">
                <a:tableStyleId>{5C22544A-7EE6-4342-B048-85BDC9FD1C3A}</a:tableStyleId>
              </a:tblPr>
              <a:tblGrid>
                <a:gridCol w="1167752">
                  <a:extLst>
                    <a:ext uri="{9D8B030D-6E8A-4147-A177-3AD203B41FA5}">
                      <a16:colId xmlns:a16="http://schemas.microsoft.com/office/drawing/2014/main" val="645242406"/>
                    </a:ext>
                  </a:extLst>
                </a:gridCol>
                <a:gridCol w="1199166">
                  <a:extLst>
                    <a:ext uri="{9D8B030D-6E8A-4147-A177-3AD203B41FA5}">
                      <a16:colId xmlns:a16="http://schemas.microsoft.com/office/drawing/2014/main" val="1983477084"/>
                    </a:ext>
                  </a:extLst>
                </a:gridCol>
                <a:gridCol w="7079086">
                  <a:extLst>
                    <a:ext uri="{9D8B030D-6E8A-4147-A177-3AD203B41FA5}">
                      <a16:colId xmlns:a16="http://schemas.microsoft.com/office/drawing/2014/main" val="570955490"/>
                    </a:ext>
                  </a:extLst>
                </a:gridCol>
              </a:tblGrid>
              <a:tr h="540174">
                <a:tc>
                  <a:txBody>
                    <a:bodyPr/>
                    <a:lstStyle/>
                    <a:p>
                      <a:pPr algn="ctr"/>
                      <a:r>
                        <a:rPr lang="en-US" dirty="0"/>
                        <a:t>COR</a:t>
                      </a:r>
                    </a:p>
                  </a:txBody>
                  <a:tcPr anchor="ctr"/>
                </a:tc>
                <a:tc>
                  <a:txBody>
                    <a:bodyPr/>
                    <a:lstStyle/>
                    <a:p>
                      <a:pPr algn="ctr"/>
                      <a:r>
                        <a:rPr lang="en-US" dirty="0"/>
                        <a:t>LOE</a:t>
                      </a:r>
                    </a:p>
                  </a:txBody>
                  <a:tcPr anchor="ctr"/>
                </a:tc>
                <a:tc>
                  <a:txBody>
                    <a:bodyPr/>
                    <a:lstStyle/>
                    <a:p>
                      <a:pPr algn="ctr"/>
                      <a:r>
                        <a:rPr lang="en-US" dirty="0"/>
                        <a:t>Recommendations for Choice of Initial Medication</a:t>
                      </a:r>
                    </a:p>
                  </a:txBody>
                  <a:tcPr anchor="ctr"/>
                </a:tc>
                <a:extLst>
                  <a:ext uri="{0D108BD9-81ED-4DB2-BD59-A6C34878D82A}">
                    <a16:rowId xmlns:a16="http://schemas.microsoft.com/office/drawing/2014/main" val="3424686525"/>
                  </a:ext>
                </a:extLst>
              </a:tr>
              <a:tr h="812800">
                <a:tc>
                  <a:txBody>
                    <a:bodyPr/>
                    <a:lstStyle/>
                    <a:p>
                      <a:pPr algn="ctr"/>
                      <a:r>
                        <a:rPr lang="en-US" dirty="0"/>
                        <a:t>I</a:t>
                      </a:r>
                    </a:p>
                  </a:txBody>
                  <a:tcPr anchor="ctr"/>
                </a:tc>
                <a:tc>
                  <a:txBody>
                    <a:bodyPr/>
                    <a:lstStyle/>
                    <a:p>
                      <a:pPr algn="ctr"/>
                      <a:r>
                        <a:rPr lang="en-US" dirty="0"/>
                        <a:t>A</a:t>
                      </a:r>
                      <a:r>
                        <a:rPr lang="en-US" baseline="30000" dirty="0"/>
                        <a:t>SR</a:t>
                      </a:r>
                    </a:p>
                  </a:txBody>
                  <a:tcPr anchor="ctr"/>
                </a:tc>
                <a:tc>
                  <a:txBody>
                    <a:bodyPr/>
                    <a:lstStyle/>
                    <a:p>
                      <a:r>
                        <a:rPr lang="en-US" dirty="0"/>
                        <a:t>For initiation of antihypertensive drug therapy, first-line agents include thiazide diuretics, </a:t>
                      </a:r>
                      <a:r>
                        <a:rPr lang="en-US" dirty="0" err="1"/>
                        <a:t>CCBs</a:t>
                      </a:r>
                      <a:r>
                        <a:rPr lang="en-US" dirty="0"/>
                        <a:t>, and ACE inhibitors or </a:t>
                      </a:r>
                      <a:r>
                        <a:rPr lang="en-US" dirty="0" err="1"/>
                        <a:t>ARBs</a:t>
                      </a:r>
                      <a:endParaRPr lang="en-US" dirty="0"/>
                    </a:p>
                  </a:txBody>
                  <a:tcPr anchor="ctr"/>
                </a:tc>
                <a:extLst>
                  <a:ext uri="{0D108BD9-81ED-4DB2-BD59-A6C34878D82A}">
                    <a16:rowId xmlns:a16="http://schemas.microsoft.com/office/drawing/2014/main" val="3719141002"/>
                  </a:ext>
                </a:extLst>
              </a:tr>
            </a:tbl>
          </a:graphicData>
        </a:graphic>
      </p:graphicFrame>
      <p:graphicFrame>
        <p:nvGraphicFramePr>
          <p:cNvPr id="8" name="Table 6">
            <a:extLst>
              <a:ext uri="{FF2B5EF4-FFF2-40B4-BE49-F238E27FC236}">
                <a16:creationId xmlns:a16="http://schemas.microsoft.com/office/drawing/2014/main" id="{1E7DBE9B-AED2-DFC2-77F3-E113C113D3CB}"/>
              </a:ext>
            </a:extLst>
          </p:cNvPr>
          <p:cNvGraphicFramePr>
            <a:graphicFrameLocks noGrp="1"/>
          </p:cNvGraphicFramePr>
          <p:nvPr>
            <p:extLst>
              <p:ext uri="{D42A27DB-BD31-4B8C-83A1-F6EECF244321}">
                <p14:modId xmlns:p14="http://schemas.microsoft.com/office/powerpoint/2010/main" val="2920583832"/>
              </p:ext>
            </p:extLst>
          </p:nvPr>
        </p:nvGraphicFramePr>
        <p:xfrm>
          <a:off x="1677798" y="2721955"/>
          <a:ext cx="9446004" cy="3465484"/>
        </p:xfrm>
        <a:graphic>
          <a:graphicData uri="http://schemas.openxmlformats.org/drawingml/2006/table">
            <a:tbl>
              <a:tblPr firstRow="1" bandRow="1">
                <a:tableStyleId>{5C22544A-7EE6-4342-B048-85BDC9FD1C3A}</a:tableStyleId>
              </a:tblPr>
              <a:tblGrid>
                <a:gridCol w="1167752">
                  <a:extLst>
                    <a:ext uri="{9D8B030D-6E8A-4147-A177-3AD203B41FA5}">
                      <a16:colId xmlns:a16="http://schemas.microsoft.com/office/drawing/2014/main" val="645242406"/>
                    </a:ext>
                  </a:extLst>
                </a:gridCol>
                <a:gridCol w="1199166">
                  <a:extLst>
                    <a:ext uri="{9D8B030D-6E8A-4147-A177-3AD203B41FA5}">
                      <a16:colId xmlns:a16="http://schemas.microsoft.com/office/drawing/2014/main" val="1983477084"/>
                    </a:ext>
                  </a:extLst>
                </a:gridCol>
                <a:gridCol w="7079086">
                  <a:extLst>
                    <a:ext uri="{9D8B030D-6E8A-4147-A177-3AD203B41FA5}">
                      <a16:colId xmlns:a16="http://schemas.microsoft.com/office/drawing/2014/main" val="570955490"/>
                    </a:ext>
                  </a:extLst>
                </a:gridCol>
              </a:tblGrid>
              <a:tr h="841910">
                <a:tc>
                  <a:txBody>
                    <a:bodyPr/>
                    <a:lstStyle/>
                    <a:p>
                      <a:pPr algn="ctr"/>
                      <a:r>
                        <a:rPr lang="en-US" dirty="0"/>
                        <a:t>COR</a:t>
                      </a:r>
                    </a:p>
                  </a:txBody>
                  <a:tcPr anchor="ctr"/>
                </a:tc>
                <a:tc>
                  <a:txBody>
                    <a:bodyPr/>
                    <a:lstStyle/>
                    <a:p>
                      <a:pPr algn="ctr"/>
                      <a:r>
                        <a:rPr lang="en-US" dirty="0"/>
                        <a:t>LOE</a:t>
                      </a:r>
                    </a:p>
                  </a:txBody>
                  <a:tcPr anchor="ctr"/>
                </a:tc>
                <a:tc>
                  <a:txBody>
                    <a:bodyPr/>
                    <a:lstStyle/>
                    <a:p>
                      <a:pPr algn="ctr"/>
                      <a:r>
                        <a:rPr lang="en-US" dirty="0"/>
                        <a:t>Recommendations for Choice of Initial Monotherapy</a:t>
                      </a:r>
                      <a:br>
                        <a:rPr lang="en-US" dirty="0"/>
                      </a:br>
                      <a:r>
                        <a:rPr lang="en-US" dirty="0"/>
                        <a:t>Versus Initial Combination Drug Therapy</a:t>
                      </a:r>
                    </a:p>
                  </a:txBody>
                  <a:tcPr anchor="ctr"/>
                </a:tc>
                <a:extLst>
                  <a:ext uri="{0D108BD9-81ED-4DB2-BD59-A6C34878D82A}">
                    <a16:rowId xmlns:a16="http://schemas.microsoft.com/office/drawing/2014/main" val="3424686525"/>
                  </a:ext>
                </a:extLst>
              </a:tr>
              <a:tr h="1311787">
                <a:tc>
                  <a:txBody>
                    <a:bodyPr/>
                    <a:lstStyle/>
                    <a:p>
                      <a:pPr algn="ctr"/>
                      <a:r>
                        <a:rPr lang="en-US" dirty="0"/>
                        <a:t>I</a:t>
                      </a:r>
                    </a:p>
                  </a:txBody>
                  <a:tcPr anchor="ctr"/>
                </a:tc>
                <a:tc>
                  <a:txBody>
                    <a:bodyPr/>
                    <a:lstStyle/>
                    <a:p>
                      <a:pPr algn="ctr"/>
                      <a:r>
                        <a:rPr lang="en-US" dirty="0"/>
                        <a:t>C-</a:t>
                      </a:r>
                      <a:r>
                        <a:rPr lang="en-US" dirty="0" err="1"/>
                        <a:t>EO</a:t>
                      </a:r>
                      <a:endParaRPr lang="en-US" baseline="30000" dirty="0"/>
                    </a:p>
                  </a:txBody>
                  <a:tcPr anchor="ctr"/>
                </a:tc>
                <a:tc>
                  <a:txBody>
                    <a:bodyPr/>
                    <a:lstStyle/>
                    <a:p>
                      <a:r>
                        <a:rPr lang="en-US" dirty="0"/>
                        <a:t>Initiation of antihypertensive drug therapy with 2 first-line agents of different classes, either as separate agents or in a fixed-dose combination, is recommended in adults with stage 2 hypertension and an average BP more than 20/10 mm Hg above their target</a:t>
                      </a:r>
                    </a:p>
                  </a:txBody>
                  <a:tcPr anchor="ctr"/>
                </a:tc>
                <a:extLst>
                  <a:ext uri="{0D108BD9-81ED-4DB2-BD59-A6C34878D82A}">
                    <a16:rowId xmlns:a16="http://schemas.microsoft.com/office/drawing/2014/main" val="3719141002"/>
                  </a:ext>
                </a:extLst>
              </a:tr>
              <a:tr h="1311787">
                <a:tc>
                  <a:txBody>
                    <a:bodyPr/>
                    <a:lstStyle/>
                    <a:p>
                      <a:pPr algn="ctr"/>
                      <a:r>
                        <a:rPr lang="en-US" dirty="0" err="1"/>
                        <a:t>IIa</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a:t>
                      </a:r>
                      <a:r>
                        <a:rPr lang="en-US" dirty="0" err="1"/>
                        <a:t>EO</a:t>
                      </a:r>
                      <a:endParaRPr lang="en-US" baseline="30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Initiation of antihypertensive drug therapy with a single antihypertensive drug is reasonable in adults with stage 1 hypertension and BP goal &lt;130/80 mm Hg with dosage titration and sequential addition of other agents to achieve the PB target</a:t>
                      </a:r>
                    </a:p>
                  </a:txBody>
                  <a:tcPr anchor="ctr"/>
                </a:tc>
                <a:extLst>
                  <a:ext uri="{0D108BD9-81ED-4DB2-BD59-A6C34878D82A}">
                    <a16:rowId xmlns:a16="http://schemas.microsoft.com/office/drawing/2014/main" val="3737967004"/>
                  </a:ext>
                </a:extLst>
              </a:tr>
            </a:tbl>
          </a:graphicData>
        </a:graphic>
      </p:graphicFrame>
    </p:spTree>
    <p:extLst>
      <p:ext uri="{BB962C8B-B14F-4D97-AF65-F5344CB8AC3E}">
        <p14:creationId xmlns:p14="http://schemas.microsoft.com/office/powerpoint/2010/main" val="1141995432"/>
      </p:ext>
    </p:extLst>
  </p:cSld>
  <p:clrMapOvr>
    <a:masterClrMapping/>
  </p:clrMapOvr>
</p:sld>
</file>

<file path=ppt/theme/theme1.xml><?xml version="1.0" encoding="utf-8"?>
<a:theme xmlns:a="http://schemas.openxmlformats.org/drawingml/2006/main" name="Office Theme">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TotalTime>
  <Words>1217</Words>
  <Application>Microsoft Office PowerPoint</Application>
  <PresentationFormat>Widescreen</PresentationFormat>
  <Paragraphs>209</Paragraphs>
  <Slides>15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Convection Medium</vt:lpstr>
      <vt:lpstr>Symbol</vt:lpstr>
      <vt:lpstr>Tahoma</vt:lpstr>
      <vt:lpstr>Office Theme</vt:lpstr>
      <vt:lpstr>Clinical Practice Guidelines for Resistant Hypertension – What Are the Recommendations?</vt:lpstr>
      <vt:lpstr>Disclaimer</vt:lpstr>
      <vt:lpstr>Best Proven Nonpharmacologic Interventions for Prevention and Treatment of Hypertension</vt:lpstr>
      <vt:lpstr>Initial Combinations of Medications</vt:lpstr>
      <vt:lpstr>PowerPoint Presentation</vt:lpstr>
      <vt:lpstr>PowerPoint Presentation</vt:lpstr>
      <vt:lpstr>Ratio of Observed-to-Expected Incremental BP-Lowering Effects of Adding a Drug or Doubling the Dose According to Drug Class</vt:lpstr>
      <vt:lpstr>American Society of Hypertension Evidence-Based Fixed-Dose Antihypertensive Combinations</vt:lpstr>
      <vt:lpstr>American Heart Association/American Cardiology Congress 2017 </vt:lpstr>
      <vt:lpstr>European Society of Cardiology/European Society of Hypertension 2018 </vt:lpstr>
      <vt:lpstr>Management of Resistant Hypertension</vt:lpstr>
      <vt:lpstr>Management of Resistant Hypertension</vt:lpstr>
      <vt:lpstr>Management of Resistant Hypertension</vt:lpstr>
      <vt:lpstr>BP Still Not at Target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Knapp</dc:creator>
  <cp:lastModifiedBy>Jeffrey Knapp</cp:lastModifiedBy>
  <cp:revision>83</cp:revision>
  <dcterms:created xsi:type="dcterms:W3CDTF">2017-09-06T16:07:56Z</dcterms:created>
  <dcterms:modified xsi:type="dcterms:W3CDTF">2022-08-12T15:07:41Z</dcterms:modified>
</cp:coreProperties>
</file>